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340" r:id="rId13"/>
    <p:sldId id="341" r:id="rId14"/>
    <p:sldId id="342" r:id="rId15"/>
    <p:sldId id="343" r:id="rId16"/>
    <p:sldId id="344" r:id="rId17"/>
    <p:sldId id="345" r:id="rId18"/>
    <p:sldId id="346" r:id="rId19"/>
    <p:sldId id="267" r:id="rId20"/>
    <p:sldId id="268" r:id="rId21"/>
    <p:sldId id="269" r:id="rId22"/>
    <p:sldId id="270" r:id="rId23"/>
    <p:sldId id="271" r:id="rId24"/>
    <p:sldId id="272" r:id="rId25"/>
    <p:sldId id="273" r:id="rId26"/>
    <p:sldId id="274" r:id="rId27"/>
    <p:sldId id="285" r:id="rId28"/>
    <p:sldId id="275" r:id="rId29"/>
    <p:sldId id="276" r:id="rId30"/>
    <p:sldId id="277" r:id="rId31"/>
    <p:sldId id="278" r:id="rId32"/>
    <p:sldId id="279" r:id="rId33"/>
    <p:sldId id="280" r:id="rId34"/>
    <p:sldId id="281" r:id="rId35"/>
    <p:sldId id="282" r:id="rId36"/>
    <p:sldId id="283" r:id="rId37"/>
    <p:sldId id="284" r:id="rId38"/>
    <p:sldId id="286" r:id="rId39"/>
    <p:sldId id="287" r:id="rId40"/>
    <p:sldId id="288" r:id="rId41"/>
    <p:sldId id="289" r:id="rId42"/>
    <p:sldId id="290" r:id="rId43"/>
    <p:sldId id="291" r:id="rId44"/>
    <p:sldId id="292" r:id="rId45"/>
    <p:sldId id="293" r:id="rId46"/>
    <p:sldId id="294" r:id="rId47"/>
    <p:sldId id="350" r:id="rId48"/>
    <p:sldId id="351" r:id="rId49"/>
    <p:sldId id="295" r:id="rId50"/>
    <p:sldId id="352" r:id="rId51"/>
    <p:sldId id="353" r:id="rId52"/>
    <p:sldId id="354" r:id="rId53"/>
    <p:sldId id="296" r:id="rId54"/>
    <p:sldId id="297" r:id="rId55"/>
    <p:sldId id="298" r:id="rId56"/>
    <p:sldId id="299" r:id="rId57"/>
    <p:sldId id="300" r:id="rId58"/>
    <p:sldId id="301" r:id="rId59"/>
    <p:sldId id="302" r:id="rId60"/>
    <p:sldId id="303" r:id="rId61"/>
    <p:sldId id="305" r:id="rId62"/>
    <p:sldId id="304" r:id="rId63"/>
    <p:sldId id="347" r:id="rId64"/>
    <p:sldId id="348" r:id="rId65"/>
    <p:sldId id="349"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21" r:id="rId79"/>
    <p:sldId id="318" r:id="rId80"/>
    <p:sldId id="319" r:id="rId81"/>
    <p:sldId id="333" r:id="rId82"/>
    <p:sldId id="355" r:id="rId83"/>
    <p:sldId id="356" r:id="rId84"/>
    <p:sldId id="357" r:id="rId85"/>
    <p:sldId id="358" r:id="rId86"/>
    <p:sldId id="359" r:id="rId87"/>
    <p:sldId id="360" r:id="rId88"/>
    <p:sldId id="362" r:id="rId89"/>
    <p:sldId id="363" r:id="rId90"/>
    <p:sldId id="361" r:id="rId91"/>
    <p:sldId id="334" r:id="rId92"/>
    <p:sldId id="320" r:id="rId93"/>
    <p:sldId id="322" r:id="rId94"/>
    <p:sldId id="323" r:id="rId95"/>
    <p:sldId id="324" r:id="rId96"/>
    <p:sldId id="325" r:id="rId97"/>
    <p:sldId id="326" r:id="rId98"/>
    <p:sldId id="327" r:id="rId99"/>
    <p:sldId id="328" r:id="rId100"/>
    <p:sldId id="329" r:id="rId101"/>
    <p:sldId id="330" r:id="rId102"/>
    <p:sldId id="331" r:id="rId103"/>
    <p:sldId id="332"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65" autoAdjust="0"/>
    <p:restoredTop sz="94660"/>
  </p:normalViewPr>
  <p:slideViewPr>
    <p:cSldViewPr snapToGrid="0" showGuides="1">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B36DF1-875C-4A39-AE3D-D4ADBF5434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FCA22F6-FFDD-46C5-93DA-2F3758D41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5DEA5C4-6081-4555-AD8E-FFF414582195}"/>
              </a:ext>
            </a:extLst>
          </p:cNvPr>
          <p:cNvSpPr>
            <a:spLocks noGrp="1"/>
          </p:cNvSpPr>
          <p:nvPr>
            <p:ph type="dt" sz="half" idx="10"/>
          </p:nvPr>
        </p:nvSpPr>
        <p:spPr/>
        <p:txBody>
          <a:bodyPr/>
          <a:lstStyle/>
          <a:p>
            <a:fld id="{138CB09D-20F4-4919-8E6A-FDE1938990B2}" type="datetimeFigureOut">
              <a:rPr lang="en-US" smtClean="0"/>
              <a:pPr/>
              <a:t>4/1/2022</a:t>
            </a:fld>
            <a:endParaRPr lang="en-US"/>
          </a:p>
        </p:txBody>
      </p:sp>
      <p:sp>
        <p:nvSpPr>
          <p:cNvPr id="5" name="Footer Placeholder 4">
            <a:extLst>
              <a:ext uri="{FF2B5EF4-FFF2-40B4-BE49-F238E27FC236}">
                <a16:creationId xmlns="" xmlns:a16="http://schemas.microsoft.com/office/drawing/2014/main" id="{500A31F0-B579-4AF7-B150-4013EBC90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D5F002A-4C85-4637-8799-FF04FB8C300B}"/>
              </a:ext>
            </a:extLst>
          </p:cNvPr>
          <p:cNvSpPr>
            <a:spLocks noGrp="1"/>
          </p:cNvSpPr>
          <p:nvPr>
            <p:ph type="sldNum" sz="quarter" idx="12"/>
          </p:nvPr>
        </p:nvSpPr>
        <p:spPr/>
        <p:txBody>
          <a:bodyPr/>
          <a:lstStyle/>
          <a:p>
            <a:fld id="{7C15A11B-FB73-4726-BB95-559FC62A7EFA}" type="slidenum">
              <a:rPr lang="en-US" smtClean="0"/>
              <a:pPr/>
              <a:t>‹#›</a:t>
            </a:fld>
            <a:endParaRPr lang="en-US"/>
          </a:p>
        </p:txBody>
      </p:sp>
    </p:spTree>
    <p:extLst>
      <p:ext uri="{BB962C8B-B14F-4D97-AF65-F5344CB8AC3E}">
        <p14:creationId xmlns="" xmlns:p14="http://schemas.microsoft.com/office/powerpoint/2010/main" val="402057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985752-8010-42CB-AAF6-4E52AABB69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F804B24-2CEB-4322-A540-D9EE8C25A2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C409E05-FC24-4BAC-8833-A32971245B0B}"/>
              </a:ext>
            </a:extLst>
          </p:cNvPr>
          <p:cNvSpPr>
            <a:spLocks noGrp="1"/>
          </p:cNvSpPr>
          <p:nvPr>
            <p:ph type="dt" sz="half" idx="10"/>
          </p:nvPr>
        </p:nvSpPr>
        <p:spPr/>
        <p:txBody>
          <a:bodyPr/>
          <a:lstStyle/>
          <a:p>
            <a:fld id="{138CB09D-20F4-4919-8E6A-FDE1938990B2}" type="datetimeFigureOut">
              <a:rPr lang="en-US" smtClean="0"/>
              <a:pPr/>
              <a:t>4/1/2022</a:t>
            </a:fld>
            <a:endParaRPr lang="en-US"/>
          </a:p>
        </p:txBody>
      </p:sp>
      <p:sp>
        <p:nvSpPr>
          <p:cNvPr id="5" name="Footer Placeholder 4">
            <a:extLst>
              <a:ext uri="{FF2B5EF4-FFF2-40B4-BE49-F238E27FC236}">
                <a16:creationId xmlns="" xmlns:a16="http://schemas.microsoft.com/office/drawing/2014/main" id="{A439F1B8-4BC2-44D3-BDF3-FF257CA13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A247FFA-E7C5-4693-B00D-94808009CC70}"/>
              </a:ext>
            </a:extLst>
          </p:cNvPr>
          <p:cNvSpPr>
            <a:spLocks noGrp="1"/>
          </p:cNvSpPr>
          <p:nvPr>
            <p:ph type="sldNum" sz="quarter" idx="12"/>
          </p:nvPr>
        </p:nvSpPr>
        <p:spPr/>
        <p:txBody>
          <a:bodyPr/>
          <a:lstStyle/>
          <a:p>
            <a:fld id="{7C15A11B-FB73-4726-BB95-559FC62A7EFA}" type="slidenum">
              <a:rPr lang="en-US" smtClean="0"/>
              <a:pPr/>
              <a:t>‹#›</a:t>
            </a:fld>
            <a:endParaRPr lang="en-US"/>
          </a:p>
        </p:txBody>
      </p:sp>
    </p:spTree>
    <p:extLst>
      <p:ext uri="{BB962C8B-B14F-4D97-AF65-F5344CB8AC3E}">
        <p14:creationId xmlns="" xmlns:p14="http://schemas.microsoft.com/office/powerpoint/2010/main" val="3080237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C03182E-A399-4B32-A582-CED8827EB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6ED66D1-9F60-4AE3-9EC2-838CF5326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763E057-0B00-4984-8964-80C087A9CF98}"/>
              </a:ext>
            </a:extLst>
          </p:cNvPr>
          <p:cNvSpPr>
            <a:spLocks noGrp="1"/>
          </p:cNvSpPr>
          <p:nvPr>
            <p:ph type="dt" sz="half" idx="10"/>
          </p:nvPr>
        </p:nvSpPr>
        <p:spPr/>
        <p:txBody>
          <a:bodyPr/>
          <a:lstStyle/>
          <a:p>
            <a:fld id="{138CB09D-20F4-4919-8E6A-FDE1938990B2}" type="datetimeFigureOut">
              <a:rPr lang="en-US" smtClean="0"/>
              <a:pPr/>
              <a:t>4/1/2022</a:t>
            </a:fld>
            <a:endParaRPr lang="en-US"/>
          </a:p>
        </p:txBody>
      </p:sp>
      <p:sp>
        <p:nvSpPr>
          <p:cNvPr id="5" name="Footer Placeholder 4">
            <a:extLst>
              <a:ext uri="{FF2B5EF4-FFF2-40B4-BE49-F238E27FC236}">
                <a16:creationId xmlns="" xmlns:a16="http://schemas.microsoft.com/office/drawing/2014/main" id="{5AB29E9D-1934-4461-8B13-619653CD4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88E6D3E-4CD8-40B8-B932-4749C9922B48}"/>
              </a:ext>
            </a:extLst>
          </p:cNvPr>
          <p:cNvSpPr>
            <a:spLocks noGrp="1"/>
          </p:cNvSpPr>
          <p:nvPr>
            <p:ph type="sldNum" sz="quarter" idx="12"/>
          </p:nvPr>
        </p:nvSpPr>
        <p:spPr/>
        <p:txBody>
          <a:bodyPr/>
          <a:lstStyle/>
          <a:p>
            <a:fld id="{7C15A11B-FB73-4726-BB95-559FC62A7EFA}" type="slidenum">
              <a:rPr lang="en-US" smtClean="0"/>
              <a:pPr/>
              <a:t>‹#›</a:t>
            </a:fld>
            <a:endParaRPr lang="en-US"/>
          </a:p>
        </p:txBody>
      </p:sp>
    </p:spTree>
    <p:extLst>
      <p:ext uri="{BB962C8B-B14F-4D97-AF65-F5344CB8AC3E}">
        <p14:creationId xmlns="" xmlns:p14="http://schemas.microsoft.com/office/powerpoint/2010/main" val="225665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019BFA-92A1-4DB3-921A-58B814F3B7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CC3BB39-C096-475A-BC3C-20A35DAF07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0D867A-A438-42A5-AD99-598A8251314D}"/>
              </a:ext>
            </a:extLst>
          </p:cNvPr>
          <p:cNvSpPr>
            <a:spLocks noGrp="1"/>
          </p:cNvSpPr>
          <p:nvPr>
            <p:ph type="dt" sz="half" idx="10"/>
          </p:nvPr>
        </p:nvSpPr>
        <p:spPr/>
        <p:txBody>
          <a:bodyPr/>
          <a:lstStyle/>
          <a:p>
            <a:fld id="{138CB09D-20F4-4919-8E6A-FDE1938990B2}" type="datetimeFigureOut">
              <a:rPr lang="en-US" smtClean="0"/>
              <a:pPr/>
              <a:t>4/1/2022</a:t>
            </a:fld>
            <a:endParaRPr lang="en-US"/>
          </a:p>
        </p:txBody>
      </p:sp>
      <p:sp>
        <p:nvSpPr>
          <p:cNvPr id="5" name="Footer Placeholder 4">
            <a:extLst>
              <a:ext uri="{FF2B5EF4-FFF2-40B4-BE49-F238E27FC236}">
                <a16:creationId xmlns="" xmlns:a16="http://schemas.microsoft.com/office/drawing/2014/main" id="{273EA603-874F-4238-BAD4-5D7241226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79F2A7A-40AC-49B6-9F62-DECB6B927A5F}"/>
              </a:ext>
            </a:extLst>
          </p:cNvPr>
          <p:cNvSpPr>
            <a:spLocks noGrp="1"/>
          </p:cNvSpPr>
          <p:nvPr>
            <p:ph type="sldNum" sz="quarter" idx="12"/>
          </p:nvPr>
        </p:nvSpPr>
        <p:spPr/>
        <p:txBody>
          <a:bodyPr/>
          <a:lstStyle/>
          <a:p>
            <a:fld id="{7C15A11B-FB73-4726-BB95-559FC62A7EFA}" type="slidenum">
              <a:rPr lang="en-US" smtClean="0"/>
              <a:pPr/>
              <a:t>‹#›</a:t>
            </a:fld>
            <a:endParaRPr lang="en-US"/>
          </a:p>
        </p:txBody>
      </p:sp>
    </p:spTree>
    <p:extLst>
      <p:ext uri="{BB962C8B-B14F-4D97-AF65-F5344CB8AC3E}">
        <p14:creationId xmlns="" xmlns:p14="http://schemas.microsoft.com/office/powerpoint/2010/main" val="3888660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EF949C-D222-4EEA-9567-90487381C5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97EFE3D-0A00-4C6C-A1E5-03D876CBC5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B083191-FB29-46F7-84D3-E9FAC4E9F22F}"/>
              </a:ext>
            </a:extLst>
          </p:cNvPr>
          <p:cNvSpPr>
            <a:spLocks noGrp="1"/>
          </p:cNvSpPr>
          <p:nvPr>
            <p:ph type="dt" sz="half" idx="10"/>
          </p:nvPr>
        </p:nvSpPr>
        <p:spPr/>
        <p:txBody>
          <a:bodyPr/>
          <a:lstStyle/>
          <a:p>
            <a:fld id="{138CB09D-20F4-4919-8E6A-FDE1938990B2}" type="datetimeFigureOut">
              <a:rPr lang="en-US" smtClean="0"/>
              <a:pPr/>
              <a:t>4/1/2022</a:t>
            </a:fld>
            <a:endParaRPr lang="en-US"/>
          </a:p>
        </p:txBody>
      </p:sp>
      <p:sp>
        <p:nvSpPr>
          <p:cNvPr id="5" name="Footer Placeholder 4">
            <a:extLst>
              <a:ext uri="{FF2B5EF4-FFF2-40B4-BE49-F238E27FC236}">
                <a16:creationId xmlns="" xmlns:a16="http://schemas.microsoft.com/office/drawing/2014/main" id="{241F77E9-FAA0-4418-AA78-B3AFD5A26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2DAAE01-30A5-43DA-9D02-8D88F6580F80}"/>
              </a:ext>
            </a:extLst>
          </p:cNvPr>
          <p:cNvSpPr>
            <a:spLocks noGrp="1"/>
          </p:cNvSpPr>
          <p:nvPr>
            <p:ph type="sldNum" sz="quarter" idx="12"/>
          </p:nvPr>
        </p:nvSpPr>
        <p:spPr/>
        <p:txBody>
          <a:bodyPr/>
          <a:lstStyle/>
          <a:p>
            <a:fld id="{7C15A11B-FB73-4726-BB95-559FC62A7EFA}" type="slidenum">
              <a:rPr lang="en-US" smtClean="0"/>
              <a:pPr/>
              <a:t>‹#›</a:t>
            </a:fld>
            <a:endParaRPr lang="en-US"/>
          </a:p>
        </p:txBody>
      </p:sp>
    </p:spTree>
    <p:extLst>
      <p:ext uri="{BB962C8B-B14F-4D97-AF65-F5344CB8AC3E}">
        <p14:creationId xmlns="" xmlns:p14="http://schemas.microsoft.com/office/powerpoint/2010/main" val="2177982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8D6FCB-986A-4ED2-8311-4C7055E622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03F72F8-CF22-4227-879D-7CDF5F2213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C8675AD-2F34-4820-B9F3-08D6C22F04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25460FE-DD6F-4F01-A0F5-B3A98DE880EC}"/>
              </a:ext>
            </a:extLst>
          </p:cNvPr>
          <p:cNvSpPr>
            <a:spLocks noGrp="1"/>
          </p:cNvSpPr>
          <p:nvPr>
            <p:ph type="dt" sz="half" idx="10"/>
          </p:nvPr>
        </p:nvSpPr>
        <p:spPr/>
        <p:txBody>
          <a:bodyPr/>
          <a:lstStyle/>
          <a:p>
            <a:fld id="{138CB09D-20F4-4919-8E6A-FDE1938990B2}" type="datetimeFigureOut">
              <a:rPr lang="en-US" smtClean="0"/>
              <a:pPr/>
              <a:t>4/1/2022</a:t>
            </a:fld>
            <a:endParaRPr lang="en-US"/>
          </a:p>
        </p:txBody>
      </p:sp>
      <p:sp>
        <p:nvSpPr>
          <p:cNvPr id="6" name="Footer Placeholder 5">
            <a:extLst>
              <a:ext uri="{FF2B5EF4-FFF2-40B4-BE49-F238E27FC236}">
                <a16:creationId xmlns="" xmlns:a16="http://schemas.microsoft.com/office/drawing/2014/main" id="{1DE55F9B-1015-461D-8EA9-2F750F6EC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E3FF0BC-AEE4-4EDC-AF67-7E1BBC382E8B}"/>
              </a:ext>
            </a:extLst>
          </p:cNvPr>
          <p:cNvSpPr>
            <a:spLocks noGrp="1"/>
          </p:cNvSpPr>
          <p:nvPr>
            <p:ph type="sldNum" sz="quarter" idx="12"/>
          </p:nvPr>
        </p:nvSpPr>
        <p:spPr/>
        <p:txBody>
          <a:bodyPr/>
          <a:lstStyle/>
          <a:p>
            <a:fld id="{7C15A11B-FB73-4726-BB95-559FC62A7EFA}" type="slidenum">
              <a:rPr lang="en-US" smtClean="0"/>
              <a:pPr/>
              <a:t>‹#›</a:t>
            </a:fld>
            <a:endParaRPr lang="en-US"/>
          </a:p>
        </p:txBody>
      </p:sp>
    </p:spTree>
    <p:extLst>
      <p:ext uri="{BB962C8B-B14F-4D97-AF65-F5344CB8AC3E}">
        <p14:creationId xmlns="" xmlns:p14="http://schemas.microsoft.com/office/powerpoint/2010/main" val="341782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163626-D0F4-418C-AE54-8930C4FF4A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0241B1D-420D-4AB2-B73F-E292286DB3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CDE53C4-A297-416E-8247-DE91F93A7D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292BA2A-8B6E-4B73-8BDD-6BC123CE0D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5B93B21-A86A-4A04-BDA9-C60286C2A2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8F02AD3-814D-4212-9BFB-0291615E8DCC}"/>
              </a:ext>
            </a:extLst>
          </p:cNvPr>
          <p:cNvSpPr>
            <a:spLocks noGrp="1"/>
          </p:cNvSpPr>
          <p:nvPr>
            <p:ph type="dt" sz="half" idx="10"/>
          </p:nvPr>
        </p:nvSpPr>
        <p:spPr/>
        <p:txBody>
          <a:bodyPr/>
          <a:lstStyle/>
          <a:p>
            <a:fld id="{138CB09D-20F4-4919-8E6A-FDE1938990B2}" type="datetimeFigureOut">
              <a:rPr lang="en-US" smtClean="0"/>
              <a:pPr/>
              <a:t>4/1/2022</a:t>
            </a:fld>
            <a:endParaRPr lang="en-US"/>
          </a:p>
        </p:txBody>
      </p:sp>
      <p:sp>
        <p:nvSpPr>
          <p:cNvPr id="8" name="Footer Placeholder 7">
            <a:extLst>
              <a:ext uri="{FF2B5EF4-FFF2-40B4-BE49-F238E27FC236}">
                <a16:creationId xmlns="" xmlns:a16="http://schemas.microsoft.com/office/drawing/2014/main" id="{84BEF400-10D5-40B3-932B-BAD1D01BC4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90DA53F-44E9-41A9-AE16-B6721C4D43A6}"/>
              </a:ext>
            </a:extLst>
          </p:cNvPr>
          <p:cNvSpPr>
            <a:spLocks noGrp="1"/>
          </p:cNvSpPr>
          <p:nvPr>
            <p:ph type="sldNum" sz="quarter" idx="12"/>
          </p:nvPr>
        </p:nvSpPr>
        <p:spPr/>
        <p:txBody>
          <a:bodyPr/>
          <a:lstStyle/>
          <a:p>
            <a:fld id="{7C15A11B-FB73-4726-BB95-559FC62A7EFA}" type="slidenum">
              <a:rPr lang="en-US" smtClean="0"/>
              <a:pPr/>
              <a:t>‹#›</a:t>
            </a:fld>
            <a:endParaRPr lang="en-US"/>
          </a:p>
        </p:txBody>
      </p:sp>
    </p:spTree>
    <p:extLst>
      <p:ext uri="{BB962C8B-B14F-4D97-AF65-F5344CB8AC3E}">
        <p14:creationId xmlns="" xmlns:p14="http://schemas.microsoft.com/office/powerpoint/2010/main" val="2265411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4DBE03-0BEC-4BE0-96FA-0BBFB5053A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10455BB-9932-4E15-810A-CB08ABDCF4EB}"/>
              </a:ext>
            </a:extLst>
          </p:cNvPr>
          <p:cNvSpPr>
            <a:spLocks noGrp="1"/>
          </p:cNvSpPr>
          <p:nvPr>
            <p:ph type="dt" sz="half" idx="10"/>
          </p:nvPr>
        </p:nvSpPr>
        <p:spPr/>
        <p:txBody>
          <a:bodyPr/>
          <a:lstStyle/>
          <a:p>
            <a:fld id="{138CB09D-20F4-4919-8E6A-FDE1938990B2}" type="datetimeFigureOut">
              <a:rPr lang="en-US" smtClean="0"/>
              <a:pPr/>
              <a:t>4/1/2022</a:t>
            </a:fld>
            <a:endParaRPr lang="en-US"/>
          </a:p>
        </p:txBody>
      </p:sp>
      <p:sp>
        <p:nvSpPr>
          <p:cNvPr id="4" name="Footer Placeholder 3">
            <a:extLst>
              <a:ext uri="{FF2B5EF4-FFF2-40B4-BE49-F238E27FC236}">
                <a16:creationId xmlns="" xmlns:a16="http://schemas.microsoft.com/office/drawing/2014/main" id="{63B08C1D-91B5-4B00-8E63-422CC97BC8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2A25FC3-A9F3-4026-9C6E-3A545866EF7D}"/>
              </a:ext>
            </a:extLst>
          </p:cNvPr>
          <p:cNvSpPr>
            <a:spLocks noGrp="1"/>
          </p:cNvSpPr>
          <p:nvPr>
            <p:ph type="sldNum" sz="quarter" idx="12"/>
          </p:nvPr>
        </p:nvSpPr>
        <p:spPr/>
        <p:txBody>
          <a:bodyPr/>
          <a:lstStyle/>
          <a:p>
            <a:fld id="{7C15A11B-FB73-4726-BB95-559FC62A7EFA}" type="slidenum">
              <a:rPr lang="en-US" smtClean="0"/>
              <a:pPr/>
              <a:t>‹#›</a:t>
            </a:fld>
            <a:endParaRPr lang="en-US"/>
          </a:p>
        </p:txBody>
      </p:sp>
    </p:spTree>
    <p:extLst>
      <p:ext uri="{BB962C8B-B14F-4D97-AF65-F5344CB8AC3E}">
        <p14:creationId xmlns="" xmlns:p14="http://schemas.microsoft.com/office/powerpoint/2010/main" val="216061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AC49357-E12C-456A-A560-8A692AAAD79C}"/>
              </a:ext>
            </a:extLst>
          </p:cNvPr>
          <p:cNvSpPr>
            <a:spLocks noGrp="1"/>
          </p:cNvSpPr>
          <p:nvPr>
            <p:ph type="dt" sz="half" idx="10"/>
          </p:nvPr>
        </p:nvSpPr>
        <p:spPr/>
        <p:txBody>
          <a:bodyPr/>
          <a:lstStyle/>
          <a:p>
            <a:fld id="{138CB09D-20F4-4919-8E6A-FDE1938990B2}" type="datetimeFigureOut">
              <a:rPr lang="en-US" smtClean="0"/>
              <a:pPr/>
              <a:t>4/1/2022</a:t>
            </a:fld>
            <a:endParaRPr lang="en-US"/>
          </a:p>
        </p:txBody>
      </p:sp>
      <p:sp>
        <p:nvSpPr>
          <p:cNvPr id="3" name="Footer Placeholder 2">
            <a:extLst>
              <a:ext uri="{FF2B5EF4-FFF2-40B4-BE49-F238E27FC236}">
                <a16:creationId xmlns="" xmlns:a16="http://schemas.microsoft.com/office/drawing/2014/main" id="{4F076F9E-FFDC-48F9-9F48-2EE69DB94C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0F30212-9CFB-4E25-B681-93F2D06B102D}"/>
              </a:ext>
            </a:extLst>
          </p:cNvPr>
          <p:cNvSpPr>
            <a:spLocks noGrp="1"/>
          </p:cNvSpPr>
          <p:nvPr>
            <p:ph type="sldNum" sz="quarter" idx="12"/>
          </p:nvPr>
        </p:nvSpPr>
        <p:spPr/>
        <p:txBody>
          <a:bodyPr/>
          <a:lstStyle/>
          <a:p>
            <a:fld id="{7C15A11B-FB73-4726-BB95-559FC62A7EFA}" type="slidenum">
              <a:rPr lang="en-US" smtClean="0"/>
              <a:pPr/>
              <a:t>‹#›</a:t>
            </a:fld>
            <a:endParaRPr lang="en-US"/>
          </a:p>
        </p:txBody>
      </p:sp>
    </p:spTree>
    <p:extLst>
      <p:ext uri="{BB962C8B-B14F-4D97-AF65-F5344CB8AC3E}">
        <p14:creationId xmlns="" xmlns:p14="http://schemas.microsoft.com/office/powerpoint/2010/main" val="184030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716517-E37B-4D6C-8EFC-283C70031E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0B8C7F7-E334-42CA-9972-F3C3EADFF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1116EB4-9DFC-45CC-ABB1-8B8252789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A1759BE-100A-4F8E-8DE7-A0131119BCB1}"/>
              </a:ext>
            </a:extLst>
          </p:cNvPr>
          <p:cNvSpPr>
            <a:spLocks noGrp="1"/>
          </p:cNvSpPr>
          <p:nvPr>
            <p:ph type="dt" sz="half" idx="10"/>
          </p:nvPr>
        </p:nvSpPr>
        <p:spPr/>
        <p:txBody>
          <a:bodyPr/>
          <a:lstStyle/>
          <a:p>
            <a:fld id="{138CB09D-20F4-4919-8E6A-FDE1938990B2}" type="datetimeFigureOut">
              <a:rPr lang="en-US" smtClean="0"/>
              <a:pPr/>
              <a:t>4/1/2022</a:t>
            </a:fld>
            <a:endParaRPr lang="en-US"/>
          </a:p>
        </p:txBody>
      </p:sp>
      <p:sp>
        <p:nvSpPr>
          <p:cNvPr id="6" name="Footer Placeholder 5">
            <a:extLst>
              <a:ext uri="{FF2B5EF4-FFF2-40B4-BE49-F238E27FC236}">
                <a16:creationId xmlns="" xmlns:a16="http://schemas.microsoft.com/office/drawing/2014/main" id="{843B6B1D-3806-4290-B807-6B4B50A384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F43C3AF-0E80-49EF-90CC-E4867C2359BE}"/>
              </a:ext>
            </a:extLst>
          </p:cNvPr>
          <p:cNvSpPr>
            <a:spLocks noGrp="1"/>
          </p:cNvSpPr>
          <p:nvPr>
            <p:ph type="sldNum" sz="quarter" idx="12"/>
          </p:nvPr>
        </p:nvSpPr>
        <p:spPr/>
        <p:txBody>
          <a:bodyPr/>
          <a:lstStyle/>
          <a:p>
            <a:fld id="{7C15A11B-FB73-4726-BB95-559FC62A7EFA}" type="slidenum">
              <a:rPr lang="en-US" smtClean="0"/>
              <a:pPr/>
              <a:t>‹#›</a:t>
            </a:fld>
            <a:endParaRPr lang="en-US"/>
          </a:p>
        </p:txBody>
      </p:sp>
    </p:spTree>
    <p:extLst>
      <p:ext uri="{BB962C8B-B14F-4D97-AF65-F5344CB8AC3E}">
        <p14:creationId xmlns="" xmlns:p14="http://schemas.microsoft.com/office/powerpoint/2010/main" val="85938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AF03D8-0762-4319-8573-E28717E2F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33E352F-4224-45BB-919F-1DFADFB08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9150F8E-3725-47FE-B4CD-88BAF59A9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0E15335-2519-4FF0-9C97-6B58E80F57F7}"/>
              </a:ext>
            </a:extLst>
          </p:cNvPr>
          <p:cNvSpPr>
            <a:spLocks noGrp="1"/>
          </p:cNvSpPr>
          <p:nvPr>
            <p:ph type="dt" sz="half" idx="10"/>
          </p:nvPr>
        </p:nvSpPr>
        <p:spPr/>
        <p:txBody>
          <a:bodyPr/>
          <a:lstStyle/>
          <a:p>
            <a:fld id="{138CB09D-20F4-4919-8E6A-FDE1938990B2}" type="datetimeFigureOut">
              <a:rPr lang="en-US" smtClean="0"/>
              <a:pPr/>
              <a:t>4/1/2022</a:t>
            </a:fld>
            <a:endParaRPr lang="en-US"/>
          </a:p>
        </p:txBody>
      </p:sp>
      <p:sp>
        <p:nvSpPr>
          <p:cNvPr id="6" name="Footer Placeholder 5">
            <a:extLst>
              <a:ext uri="{FF2B5EF4-FFF2-40B4-BE49-F238E27FC236}">
                <a16:creationId xmlns="" xmlns:a16="http://schemas.microsoft.com/office/drawing/2014/main" id="{7D25017E-96FF-4F53-98F8-DADDF77C2B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D197B81-6797-4A6E-9285-7404063F4277}"/>
              </a:ext>
            </a:extLst>
          </p:cNvPr>
          <p:cNvSpPr>
            <a:spLocks noGrp="1"/>
          </p:cNvSpPr>
          <p:nvPr>
            <p:ph type="sldNum" sz="quarter" idx="12"/>
          </p:nvPr>
        </p:nvSpPr>
        <p:spPr/>
        <p:txBody>
          <a:bodyPr/>
          <a:lstStyle/>
          <a:p>
            <a:fld id="{7C15A11B-FB73-4726-BB95-559FC62A7EFA}" type="slidenum">
              <a:rPr lang="en-US" smtClean="0"/>
              <a:pPr/>
              <a:t>‹#›</a:t>
            </a:fld>
            <a:endParaRPr lang="en-US"/>
          </a:p>
        </p:txBody>
      </p:sp>
    </p:spTree>
    <p:extLst>
      <p:ext uri="{BB962C8B-B14F-4D97-AF65-F5344CB8AC3E}">
        <p14:creationId xmlns="" xmlns:p14="http://schemas.microsoft.com/office/powerpoint/2010/main" val="390826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FF1D9CE-E697-4240-B795-42DC968AC1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306DC647-87A7-4966-B31C-961FB8393D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36D98E0-DB1C-44D5-9FD4-30C801111D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CB09D-20F4-4919-8E6A-FDE1938990B2}" type="datetimeFigureOut">
              <a:rPr lang="en-US" smtClean="0"/>
              <a:pPr/>
              <a:t>4/1/2022</a:t>
            </a:fld>
            <a:endParaRPr lang="en-US"/>
          </a:p>
        </p:txBody>
      </p:sp>
      <p:sp>
        <p:nvSpPr>
          <p:cNvPr id="5" name="Footer Placeholder 4">
            <a:extLst>
              <a:ext uri="{FF2B5EF4-FFF2-40B4-BE49-F238E27FC236}">
                <a16:creationId xmlns="" xmlns:a16="http://schemas.microsoft.com/office/drawing/2014/main" id="{671AD167-09A3-4CE2-AB91-A09F32657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F5493FA-7EB3-42FA-A491-BE2A7B4D1E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5A11B-FB73-4726-BB95-559FC62A7EFA}" type="slidenum">
              <a:rPr lang="en-US" smtClean="0"/>
              <a:pPr/>
              <a:t>‹#›</a:t>
            </a:fld>
            <a:endParaRPr lang="en-US"/>
          </a:p>
        </p:txBody>
      </p:sp>
    </p:spTree>
    <p:extLst>
      <p:ext uri="{BB962C8B-B14F-4D97-AF65-F5344CB8AC3E}">
        <p14:creationId xmlns="" xmlns:p14="http://schemas.microsoft.com/office/powerpoint/2010/main" val="1098076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90AF80-4C45-4F01-9A0B-7D528B0F47F6}"/>
              </a:ext>
            </a:extLst>
          </p:cNvPr>
          <p:cNvSpPr>
            <a:spLocks noGrp="1"/>
          </p:cNvSpPr>
          <p:nvPr>
            <p:ph type="ctrTitle"/>
          </p:nvPr>
        </p:nvSpPr>
        <p:spPr/>
        <p:txBody>
          <a:bodyPr/>
          <a:lstStyle/>
          <a:p>
            <a:r>
              <a:rPr lang="en-US" b="1" dirty="0">
                <a:solidFill>
                  <a:srgbClr val="C00000"/>
                </a:solidFill>
              </a:rPr>
              <a:t>Basics of React</a:t>
            </a:r>
          </a:p>
        </p:txBody>
      </p:sp>
      <p:sp>
        <p:nvSpPr>
          <p:cNvPr id="3" name="Subtitle 2">
            <a:extLst>
              <a:ext uri="{FF2B5EF4-FFF2-40B4-BE49-F238E27FC236}">
                <a16:creationId xmlns="" xmlns:a16="http://schemas.microsoft.com/office/drawing/2014/main" id="{3806832C-B232-49B4-8610-BC0220541F11}"/>
              </a:ext>
            </a:extLst>
          </p:cNvPr>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128415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29E3F-9970-4F35-AF05-536BF2E5A37F}"/>
              </a:ext>
            </a:extLst>
          </p:cNvPr>
          <p:cNvSpPr>
            <a:spLocks noGrp="1"/>
          </p:cNvSpPr>
          <p:nvPr>
            <p:ph type="title"/>
          </p:nvPr>
        </p:nvSpPr>
        <p:spPr/>
        <p:txBody>
          <a:bodyPr/>
          <a:lstStyle/>
          <a:p>
            <a:r>
              <a:rPr lang="en-US" dirty="0"/>
              <a:t>Hoisting 2</a:t>
            </a:r>
          </a:p>
        </p:txBody>
      </p:sp>
      <p:sp>
        <p:nvSpPr>
          <p:cNvPr id="3" name="Content Placeholder 2">
            <a:extLst>
              <a:ext uri="{FF2B5EF4-FFF2-40B4-BE49-F238E27FC236}">
                <a16:creationId xmlns="" xmlns:a16="http://schemas.microsoft.com/office/drawing/2014/main" id="{8EE01C95-3D87-42BD-8AD9-53E0ED0B23BC}"/>
              </a:ext>
            </a:extLst>
          </p:cNvPr>
          <p:cNvSpPr>
            <a:spLocks noGrp="1"/>
          </p:cNvSpPr>
          <p:nvPr>
            <p:ph idx="1"/>
          </p:nvPr>
        </p:nvSpPr>
        <p:spPr/>
        <p:txBody>
          <a:bodyPr/>
          <a:lstStyle/>
          <a:p>
            <a:r>
              <a:rPr lang="en-US" dirty="0"/>
              <a:t>Variables and constants declared with let or const are not hoisted</a:t>
            </a:r>
          </a:p>
          <a:p>
            <a:pPr marL="0" indent="0">
              <a:buNone/>
            </a:pPr>
            <a:endParaRPr lang="en-US" dirty="0"/>
          </a:p>
        </p:txBody>
      </p:sp>
      <p:sp>
        <p:nvSpPr>
          <p:cNvPr id="4" name="Rectangle: Rounded Corners 3">
            <a:extLst>
              <a:ext uri="{FF2B5EF4-FFF2-40B4-BE49-F238E27FC236}">
                <a16:creationId xmlns="" xmlns:a16="http://schemas.microsoft.com/office/drawing/2014/main" id="{4DE53DF0-A65C-4186-805F-1CE7B57FE472}"/>
              </a:ext>
            </a:extLst>
          </p:cNvPr>
          <p:cNvSpPr/>
          <p:nvPr/>
        </p:nvSpPr>
        <p:spPr>
          <a:xfrm>
            <a:off x="1467293" y="2526356"/>
            <a:ext cx="8324407" cy="18052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0000"/>
                </a:solidFill>
              </a:rPr>
              <a:t>x=5;</a:t>
            </a:r>
          </a:p>
          <a:p>
            <a:r>
              <a:rPr lang="en-US" sz="2400" dirty="0">
                <a:solidFill>
                  <a:srgbClr val="FF0000"/>
                </a:solidFill>
              </a:rPr>
              <a:t>let x;</a:t>
            </a:r>
          </a:p>
          <a:p>
            <a:r>
              <a:rPr lang="en-US" sz="2400" dirty="0">
                <a:solidFill>
                  <a:srgbClr val="FF0000"/>
                </a:solidFill>
              </a:rPr>
              <a:t>Console.log(x); </a:t>
            </a:r>
          </a:p>
          <a:p>
            <a:r>
              <a:rPr lang="en-US" sz="2400" dirty="0">
                <a:solidFill>
                  <a:srgbClr val="002060"/>
                </a:solidFill>
              </a:rPr>
              <a:t>//</a:t>
            </a:r>
            <a:r>
              <a:rPr lang="en-US" sz="2400" dirty="0" err="1">
                <a:solidFill>
                  <a:srgbClr val="002060"/>
                </a:solidFill>
              </a:rPr>
              <a:t>ReferenceError</a:t>
            </a:r>
            <a:r>
              <a:rPr lang="en-US" sz="2400" dirty="0">
                <a:solidFill>
                  <a:srgbClr val="002060"/>
                </a:solidFill>
              </a:rPr>
              <a:t>: Cannot access ‘x’ before initialization</a:t>
            </a:r>
            <a:endParaRPr lang="en-US" sz="4400" dirty="0">
              <a:solidFill>
                <a:srgbClr val="002060"/>
              </a:solidFill>
            </a:endParaRPr>
          </a:p>
        </p:txBody>
      </p:sp>
      <p:sp>
        <p:nvSpPr>
          <p:cNvPr id="5" name="Rectangle: Rounded Corners 4">
            <a:extLst>
              <a:ext uri="{FF2B5EF4-FFF2-40B4-BE49-F238E27FC236}">
                <a16:creationId xmlns="" xmlns:a16="http://schemas.microsoft.com/office/drawing/2014/main" id="{B96DC697-0C1D-43DF-BAED-02F1CCF28BF2}"/>
              </a:ext>
            </a:extLst>
          </p:cNvPr>
          <p:cNvSpPr/>
          <p:nvPr/>
        </p:nvSpPr>
        <p:spPr>
          <a:xfrm>
            <a:off x="1467293" y="4506612"/>
            <a:ext cx="8324407" cy="18052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0000"/>
                </a:solidFill>
              </a:rPr>
              <a:t>x=5;</a:t>
            </a:r>
          </a:p>
          <a:p>
            <a:r>
              <a:rPr lang="en-US" sz="2400" dirty="0">
                <a:solidFill>
                  <a:srgbClr val="FF0000"/>
                </a:solidFill>
              </a:rPr>
              <a:t>const x;</a:t>
            </a:r>
          </a:p>
          <a:p>
            <a:r>
              <a:rPr lang="en-US" sz="2400" dirty="0">
                <a:solidFill>
                  <a:srgbClr val="FF0000"/>
                </a:solidFill>
              </a:rPr>
              <a:t>Console.log(x); </a:t>
            </a:r>
          </a:p>
          <a:p>
            <a:r>
              <a:rPr lang="en-US" sz="2400" dirty="0">
                <a:solidFill>
                  <a:srgbClr val="002060"/>
                </a:solidFill>
              </a:rPr>
              <a:t>// </a:t>
            </a:r>
            <a:r>
              <a:rPr lang="en-US" sz="2400" dirty="0" err="1">
                <a:solidFill>
                  <a:srgbClr val="002060"/>
                </a:solidFill>
              </a:rPr>
              <a:t>SyntaxError</a:t>
            </a:r>
            <a:r>
              <a:rPr lang="en-US" sz="2400" dirty="0">
                <a:solidFill>
                  <a:srgbClr val="002060"/>
                </a:solidFill>
              </a:rPr>
              <a:t>: </a:t>
            </a:r>
            <a:r>
              <a:rPr lang="en-US" sz="2400" dirty="0" err="1">
                <a:solidFill>
                  <a:srgbClr val="002060"/>
                </a:solidFill>
              </a:rPr>
              <a:t>Missiong</a:t>
            </a:r>
            <a:r>
              <a:rPr lang="en-US" sz="2400" dirty="0">
                <a:solidFill>
                  <a:srgbClr val="002060"/>
                </a:solidFill>
              </a:rPr>
              <a:t> initializer in const declaration</a:t>
            </a:r>
            <a:endParaRPr lang="en-US" sz="4400" dirty="0">
              <a:solidFill>
                <a:srgbClr val="002060"/>
              </a:solidFill>
            </a:endParaRPr>
          </a:p>
        </p:txBody>
      </p:sp>
    </p:spTree>
    <p:extLst>
      <p:ext uri="{BB962C8B-B14F-4D97-AF65-F5344CB8AC3E}">
        <p14:creationId xmlns="" xmlns:p14="http://schemas.microsoft.com/office/powerpoint/2010/main" val="15216980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568B3D-E9E8-49DE-BD99-5E17C139551B}"/>
              </a:ext>
            </a:extLst>
          </p:cNvPr>
          <p:cNvSpPr>
            <a:spLocks noGrp="1"/>
          </p:cNvSpPr>
          <p:nvPr>
            <p:ph type="title"/>
          </p:nvPr>
        </p:nvSpPr>
        <p:spPr/>
        <p:txBody>
          <a:bodyPr/>
          <a:lstStyle/>
          <a:p>
            <a:r>
              <a:rPr lang="en-US" dirty="0" err="1"/>
              <a:t>Cont</a:t>
            </a:r>
            <a:endParaRPr lang="en-US" dirty="0"/>
          </a:p>
        </p:txBody>
      </p:sp>
      <p:sp>
        <p:nvSpPr>
          <p:cNvPr id="3" name="Content Placeholder 2">
            <a:extLst>
              <a:ext uri="{FF2B5EF4-FFF2-40B4-BE49-F238E27FC236}">
                <a16:creationId xmlns="" xmlns:a16="http://schemas.microsoft.com/office/drawing/2014/main" id="{84147ABE-DD7F-4FBE-B7CB-757BB1A309A7}"/>
              </a:ext>
            </a:extLst>
          </p:cNvPr>
          <p:cNvSpPr>
            <a:spLocks noGrp="1"/>
          </p:cNvSpPr>
          <p:nvPr>
            <p:ph idx="1"/>
          </p:nvPr>
        </p:nvSpPr>
        <p:spPr/>
        <p:txBody>
          <a:bodyPr/>
          <a:lstStyle/>
          <a:p>
            <a:r>
              <a:rPr lang="en-US" dirty="0"/>
              <a:t>we defined three view states, which gave us 3 * 2 = 6 transitions. </a:t>
            </a:r>
          </a:p>
          <a:p>
            <a:r>
              <a:rPr lang="en-US" dirty="0"/>
              <a:t>In general, given N states, we have N * (N - 1) = N^2 - N transitions that we would need to model. </a:t>
            </a:r>
          </a:p>
          <a:p>
            <a:r>
              <a:rPr lang="en-US" dirty="0"/>
              <a:t>Just think about the increased complexity if we added a fourth state to our example.</a:t>
            </a:r>
          </a:p>
        </p:txBody>
      </p:sp>
    </p:spTree>
    <p:extLst>
      <p:ext uri="{BB962C8B-B14F-4D97-AF65-F5344CB8AC3E}">
        <p14:creationId xmlns="" xmlns:p14="http://schemas.microsoft.com/office/powerpoint/2010/main" val="34909923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7AF35D-C671-4CB8-B0DB-48BDBBDB70D1}"/>
              </a:ext>
            </a:extLst>
          </p:cNvPr>
          <p:cNvSpPr>
            <a:spLocks noGrp="1"/>
          </p:cNvSpPr>
          <p:nvPr>
            <p:ph type="title"/>
          </p:nvPr>
        </p:nvSpPr>
        <p:spPr/>
        <p:txBody>
          <a:bodyPr/>
          <a:lstStyle/>
          <a:p>
            <a:r>
              <a:rPr lang="en-US" b="0" i="0" dirty="0">
                <a:solidFill>
                  <a:srgbClr val="0F256E"/>
                </a:solidFill>
                <a:effectLst/>
                <a:latin typeface="Proxima Nova"/>
              </a:rPr>
              <a:t>Reducing Complexity</a:t>
            </a:r>
            <a:br>
              <a:rPr lang="en-US" b="0" i="0" dirty="0">
                <a:solidFill>
                  <a:srgbClr val="0F256E"/>
                </a:solidFill>
                <a:effectLst/>
                <a:latin typeface="Proxima Nova"/>
              </a:rPr>
            </a:br>
            <a:endParaRPr lang="en-US" dirty="0"/>
          </a:p>
        </p:txBody>
      </p:sp>
      <p:sp>
        <p:nvSpPr>
          <p:cNvPr id="3" name="Content Placeholder 2">
            <a:extLst>
              <a:ext uri="{FF2B5EF4-FFF2-40B4-BE49-F238E27FC236}">
                <a16:creationId xmlns="" xmlns:a16="http://schemas.microsoft.com/office/drawing/2014/main" id="{EC3D616C-2BF3-4FF2-AA92-8110FA174BCD}"/>
              </a:ext>
            </a:extLst>
          </p:cNvPr>
          <p:cNvSpPr>
            <a:spLocks noGrp="1"/>
          </p:cNvSpPr>
          <p:nvPr>
            <p:ph idx="1"/>
          </p:nvPr>
        </p:nvSpPr>
        <p:spPr/>
        <p:txBody>
          <a:bodyPr/>
          <a:lstStyle/>
          <a:p>
            <a:r>
              <a:rPr lang="en-US" sz="2400" b="0" i="0" dirty="0">
                <a:solidFill>
                  <a:srgbClr val="262D3D"/>
                </a:solidFill>
                <a:effectLst/>
                <a:latin typeface="Times New Roman" panose="02020603050405020304" pitchFamily="18" charset="0"/>
                <a:cs typeface="Times New Roman" panose="02020603050405020304" pitchFamily="18" charset="0"/>
              </a:rPr>
              <a:t>Assuming that we could </a:t>
            </a:r>
            <a:r>
              <a:rPr lang="en-US" sz="2400" b="0" i="1" dirty="0">
                <a:solidFill>
                  <a:srgbClr val="262D3D"/>
                </a:solidFill>
                <a:effectLst/>
                <a:latin typeface="Times New Roman" panose="02020603050405020304" pitchFamily="18" charset="0"/>
                <a:cs typeface="Times New Roman" panose="02020603050405020304" pitchFamily="18" charset="0"/>
              </a:rPr>
              <a:t>declare</a:t>
            </a:r>
            <a:r>
              <a:rPr lang="en-US" sz="2400" b="0" i="0" dirty="0">
                <a:solidFill>
                  <a:srgbClr val="262D3D"/>
                </a:solidFill>
                <a:effectLst/>
                <a:latin typeface="Times New Roman" panose="02020603050405020304" pitchFamily="18" charset="0"/>
                <a:cs typeface="Times New Roman" panose="02020603050405020304" pitchFamily="18" charset="0"/>
              </a:rPr>
              <a:t> the view state based on the model state, instead of </a:t>
            </a:r>
            <a:r>
              <a:rPr lang="en-US" sz="2400" b="0" i="1" dirty="0">
                <a:solidFill>
                  <a:srgbClr val="262D3D"/>
                </a:solidFill>
                <a:effectLst/>
                <a:latin typeface="Times New Roman" panose="02020603050405020304" pitchFamily="18" charset="0"/>
                <a:cs typeface="Times New Roman" panose="02020603050405020304" pitchFamily="18" charset="0"/>
              </a:rPr>
              <a:t>explicitly</a:t>
            </a:r>
            <a:r>
              <a:rPr lang="en-US" sz="2400" b="0" i="0" dirty="0">
                <a:solidFill>
                  <a:srgbClr val="262D3D"/>
                </a:solidFill>
                <a:effectLst/>
                <a:latin typeface="Times New Roman" panose="02020603050405020304" pitchFamily="18" charset="0"/>
                <a:cs typeface="Times New Roman" panose="02020603050405020304" pitchFamily="18" charset="0"/>
              </a:rPr>
              <a:t> coding the transition from one state to another.</a:t>
            </a:r>
          </a:p>
          <a:p>
            <a:endParaRPr lang="en-US" dirty="0"/>
          </a:p>
        </p:txBody>
      </p:sp>
      <p:sp>
        <p:nvSpPr>
          <p:cNvPr id="4" name="Rectangle: Rounded Corners 3">
            <a:extLst>
              <a:ext uri="{FF2B5EF4-FFF2-40B4-BE49-F238E27FC236}">
                <a16:creationId xmlns="" xmlns:a16="http://schemas.microsoft.com/office/drawing/2014/main" id="{3E634D32-1766-4EF0-BB08-F00CC7D60EFC}"/>
              </a:ext>
            </a:extLst>
          </p:cNvPr>
          <p:cNvSpPr/>
          <p:nvPr/>
        </p:nvSpPr>
        <p:spPr>
          <a:xfrm>
            <a:off x="4751882" y="2506662"/>
            <a:ext cx="6865495" cy="43513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var strength = getPasswordStrength(text);</a:t>
            </a:r>
          </a:p>
          <a:p>
            <a:pPr algn="ctr"/>
            <a:r>
              <a:rPr lang="en-US"/>
              <a:t>if (text.length == 0) {</a:t>
            </a:r>
          </a:p>
          <a:p>
            <a:pPr algn="ctr"/>
            <a:r>
              <a:rPr lang="en-US"/>
              <a:t>  return div(input({type: 'password', value: text}));</a:t>
            </a:r>
          </a:p>
          <a:p>
            <a:pPr algn="ctr"/>
            <a:r>
              <a:rPr lang="en-US"/>
              <a:t>} else if (strength == 'weak') {</a:t>
            </a:r>
          </a:p>
          <a:p>
            <a:pPr algn="ctr"/>
            <a:r>
              <a:rPr lang="en-US"/>
              <a:t>  return div(</a:t>
            </a:r>
          </a:p>
          <a:p>
            <a:pPr algn="ctr"/>
            <a:r>
              <a:rPr lang="en-US"/>
              <a:t>    input({type: 'password', value: text, borderColor: 'red'}),</a:t>
            </a:r>
          </a:p>
          <a:p>
            <a:pPr algn="ctr"/>
            <a:r>
              <a:rPr lang="en-US"/>
              <a:t>    span({}, "Weak")</a:t>
            </a:r>
          </a:p>
          <a:p>
            <a:pPr algn="ctr"/>
            <a:r>
              <a:rPr lang="en-US"/>
              <a:t>  );</a:t>
            </a:r>
          </a:p>
          <a:p>
            <a:pPr algn="ctr"/>
            <a:r>
              <a:rPr lang="en-US"/>
              <a:t>} else {</a:t>
            </a:r>
          </a:p>
          <a:p>
            <a:pPr algn="ctr"/>
            <a:r>
              <a:rPr lang="en-US"/>
              <a:t>  return div(</a:t>
            </a:r>
          </a:p>
          <a:p>
            <a:pPr algn="ctr"/>
            <a:r>
              <a:rPr lang="en-US"/>
              <a:t>    input({type: 'password', value: text, borderColor: 'green'}),</a:t>
            </a:r>
          </a:p>
          <a:p>
            <a:pPr algn="ctr"/>
            <a:r>
              <a:rPr lang="en-US"/>
              <a:t>    span({}, "That's what I call a password!"),</a:t>
            </a:r>
          </a:p>
          <a:p>
            <a:pPr algn="ctr"/>
            <a:r>
              <a:rPr lang="en-US"/>
              <a:t>    img({class: 'icon-smiley'})</a:t>
            </a:r>
          </a:p>
          <a:p>
            <a:pPr algn="ctr"/>
            <a:r>
              <a:rPr lang="en-US"/>
              <a:t>  );</a:t>
            </a:r>
          </a:p>
          <a:p>
            <a:pPr algn="ctr"/>
            <a:r>
              <a:rPr lang="en-US"/>
              <a:t>}</a:t>
            </a:r>
          </a:p>
        </p:txBody>
      </p:sp>
    </p:spTree>
    <p:extLst>
      <p:ext uri="{BB962C8B-B14F-4D97-AF65-F5344CB8AC3E}">
        <p14:creationId xmlns="" xmlns:p14="http://schemas.microsoft.com/office/powerpoint/2010/main" val="2819454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2F02BC-B475-484D-AC70-C9172E0289B3}"/>
              </a:ext>
            </a:extLst>
          </p:cNvPr>
          <p:cNvSpPr>
            <a:spLocks noGrp="1"/>
          </p:cNvSpPr>
          <p:nvPr>
            <p:ph type="title"/>
          </p:nvPr>
        </p:nvSpPr>
        <p:spPr/>
        <p:txBody>
          <a:bodyPr/>
          <a:lstStyle/>
          <a:p>
            <a:r>
              <a:rPr lang="en-US" b="1" i="0" dirty="0">
                <a:solidFill>
                  <a:srgbClr val="262D3D"/>
                </a:solidFill>
                <a:effectLst/>
                <a:latin typeface="Merriweather" panose="00000500000000000000" pitchFamily="2" charset="0"/>
              </a:rPr>
              <a:t>React based UI.</a:t>
            </a:r>
            <a:endParaRPr lang="en-US" dirty="0"/>
          </a:p>
        </p:txBody>
      </p:sp>
      <p:sp>
        <p:nvSpPr>
          <p:cNvPr id="3" name="Content Placeholder 2">
            <a:extLst>
              <a:ext uri="{FF2B5EF4-FFF2-40B4-BE49-F238E27FC236}">
                <a16:creationId xmlns="" xmlns:a16="http://schemas.microsoft.com/office/drawing/2014/main" id="{8557D671-B118-41A5-B72C-C73D806EBD96}"/>
              </a:ext>
            </a:extLst>
          </p:cNvPr>
          <p:cNvSpPr>
            <a:spLocks noGrp="1"/>
          </p:cNvSpPr>
          <p:nvPr>
            <p:ph idx="1"/>
          </p:nvPr>
        </p:nvSpPr>
        <p:spPr/>
        <p:txBody>
          <a:bodyPr/>
          <a:lstStyle/>
          <a:p>
            <a:endParaRPr lang="en-US" dirty="0"/>
          </a:p>
        </p:txBody>
      </p:sp>
      <p:sp>
        <p:nvSpPr>
          <p:cNvPr id="4" name="Rectangle: Rounded Corners 3">
            <a:extLst>
              <a:ext uri="{FF2B5EF4-FFF2-40B4-BE49-F238E27FC236}">
                <a16:creationId xmlns="" xmlns:a16="http://schemas.microsoft.com/office/drawing/2014/main" id="{B6F0F0BA-22DC-4EEE-A00D-A44917A516FC}"/>
              </a:ext>
            </a:extLst>
          </p:cNvPr>
          <p:cNvSpPr/>
          <p:nvPr/>
        </p:nvSpPr>
        <p:spPr>
          <a:xfrm>
            <a:off x="299804" y="1313799"/>
            <a:ext cx="5096655" cy="5374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a:t>
            </a:r>
            <a:r>
              <a:rPr lang="en-US" dirty="0" err="1"/>
              <a:t>getPasswordStrength</a:t>
            </a:r>
            <a:r>
              <a:rPr lang="en-US" dirty="0"/>
              <a:t>(text) {</a:t>
            </a:r>
          </a:p>
          <a:p>
            <a:pPr algn="ctr"/>
            <a:r>
              <a:rPr lang="en-US" dirty="0"/>
              <a:t>    // Some code that calculates the strength given the password text.</a:t>
            </a:r>
          </a:p>
          <a:p>
            <a:pPr algn="ctr"/>
            <a:r>
              <a:rPr lang="en-US" dirty="0"/>
              <a:t>}</a:t>
            </a:r>
          </a:p>
          <a:p>
            <a:pPr algn="ctr"/>
            <a:r>
              <a:rPr lang="en-US" dirty="0"/>
              <a:t>var </a:t>
            </a:r>
            <a:r>
              <a:rPr lang="en-US" dirty="0" err="1"/>
              <a:t>PasswordWithStrength</a:t>
            </a:r>
            <a:r>
              <a:rPr lang="en-US" dirty="0"/>
              <a:t> = </a:t>
            </a:r>
            <a:r>
              <a:rPr lang="en-US" dirty="0" err="1"/>
              <a:t>React.createClass</a:t>
            </a:r>
            <a:r>
              <a:rPr lang="en-US" dirty="0"/>
              <a:t>({</a:t>
            </a:r>
          </a:p>
          <a:p>
            <a:pPr algn="ctr"/>
            <a:r>
              <a:rPr lang="en-US" dirty="0"/>
              <a:t>    </a:t>
            </a:r>
            <a:r>
              <a:rPr lang="en-US" dirty="0" err="1"/>
              <a:t>getInitialState</a:t>
            </a:r>
            <a:r>
              <a:rPr lang="en-US" dirty="0"/>
              <a:t>: function() {</a:t>
            </a:r>
          </a:p>
          <a:p>
            <a:pPr algn="ctr"/>
            <a:r>
              <a:rPr lang="en-US" dirty="0"/>
              <a:t>        return {value: ''};</a:t>
            </a:r>
          </a:p>
          <a:p>
            <a:pPr algn="ctr"/>
            <a:r>
              <a:rPr lang="en-US" dirty="0"/>
              <a:t>    },</a:t>
            </a:r>
          </a:p>
          <a:p>
            <a:pPr algn="ctr"/>
            <a:endParaRPr lang="en-US" dirty="0"/>
          </a:p>
          <a:p>
            <a:pPr algn="ctr"/>
            <a:r>
              <a:rPr lang="en-US" dirty="0"/>
              <a:t>    render: function() {</a:t>
            </a:r>
          </a:p>
          <a:p>
            <a:pPr algn="ctr"/>
            <a:r>
              <a:rPr lang="en-US" dirty="0"/>
              <a:t>        var strength = </a:t>
            </a:r>
            <a:r>
              <a:rPr lang="en-US" dirty="0" err="1"/>
              <a:t>getPasswordStrength</a:t>
            </a:r>
            <a:r>
              <a:rPr lang="en-US" dirty="0"/>
              <a:t>(</a:t>
            </a:r>
            <a:r>
              <a:rPr lang="en-US" dirty="0" err="1"/>
              <a:t>this.state.value</a:t>
            </a:r>
            <a:r>
              <a:rPr lang="en-US" dirty="0"/>
              <a:t>);</a:t>
            </a:r>
          </a:p>
          <a:p>
            <a:pPr algn="ctr"/>
            <a:r>
              <a:rPr lang="en-US" dirty="0"/>
              <a:t>        if (</a:t>
            </a:r>
            <a:r>
              <a:rPr lang="en-US" dirty="0" err="1"/>
              <a:t>this.state.value.length</a:t>
            </a:r>
            <a:r>
              <a:rPr lang="en-US" dirty="0"/>
              <a:t> == 0) {</a:t>
            </a:r>
          </a:p>
          <a:p>
            <a:pPr algn="ctr"/>
            <a:r>
              <a:rPr lang="en-US" dirty="0"/>
              <a:t>            return &lt;div&gt;</a:t>
            </a:r>
          </a:p>
          <a:p>
            <a:pPr algn="ctr"/>
            <a:r>
              <a:rPr lang="en-US" dirty="0"/>
              <a:t>                &lt;input type="password" value={</a:t>
            </a:r>
            <a:r>
              <a:rPr lang="en-US" dirty="0" err="1"/>
              <a:t>this.state.value</a:t>
            </a:r>
            <a:r>
              <a:rPr lang="en-US" dirty="0"/>
              <a:t>} </a:t>
            </a:r>
            <a:r>
              <a:rPr lang="en-US" dirty="0" err="1"/>
              <a:t>onChange</a:t>
            </a:r>
            <a:r>
              <a:rPr lang="en-US" dirty="0"/>
              <a:t>={</a:t>
            </a:r>
            <a:r>
              <a:rPr lang="en-US" dirty="0" err="1"/>
              <a:t>this.handleInputChange</a:t>
            </a:r>
            <a:r>
              <a:rPr lang="en-US" dirty="0"/>
              <a:t>} /&gt;</a:t>
            </a:r>
          </a:p>
          <a:p>
            <a:pPr algn="ctr"/>
            <a:r>
              <a:rPr lang="en-US" dirty="0"/>
              <a:t>            &lt;/div&gt;;</a:t>
            </a:r>
          </a:p>
        </p:txBody>
      </p:sp>
      <p:sp>
        <p:nvSpPr>
          <p:cNvPr id="5" name="Rectangle: Rounded Corners 4">
            <a:extLst>
              <a:ext uri="{FF2B5EF4-FFF2-40B4-BE49-F238E27FC236}">
                <a16:creationId xmlns="" xmlns:a16="http://schemas.microsoft.com/office/drawing/2014/main" id="{F1A3D69E-DF49-4EDC-821F-BF747757D309}"/>
              </a:ext>
            </a:extLst>
          </p:cNvPr>
          <p:cNvSpPr/>
          <p:nvPr/>
        </p:nvSpPr>
        <p:spPr>
          <a:xfrm>
            <a:off x="6490741" y="224852"/>
            <a:ext cx="5401455" cy="6463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else if (strength == 'weak') {</a:t>
            </a:r>
          </a:p>
          <a:p>
            <a:pPr algn="ctr"/>
            <a:r>
              <a:rPr lang="en-US" sz="1400" dirty="0"/>
              <a:t>            return &lt;div&gt;</a:t>
            </a:r>
          </a:p>
          <a:p>
            <a:pPr algn="ctr"/>
            <a:r>
              <a:rPr lang="en-US" sz="1400" dirty="0"/>
              <a:t>                &lt;input type="password" value={</a:t>
            </a:r>
            <a:r>
              <a:rPr lang="en-US" sz="1400" dirty="0" err="1"/>
              <a:t>this.state.value</a:t>
            </a:r>
            <a:r>
              <a:rPr lang="en-US" sz="1400" dirty="0"/>
              <a:t>} </a:t>
            </a:r>
            <a:r>
              <a:rPr lang="en-US" sz="1400" dirty="0" err="1"/>
              <a:t>onChange</a:t>
            </a:r>
            <a:r>
              <a:rPr lang="en-US" sz="1400" dirty="0"/>
              <a:t>={</a:t>
            </a:r>
            <a:r>
              <a:rPr lang="en-US" sz="1400" dirty="0" err="1"/>
              <a:t>this.handleInputChange</a:t>
            </a:r>
            <a:r>
              <a:rPr lang="en-US" sz="1400" dirty="0"/>
              <a:t>} style={ {border: '1px solid red'} } /&gt;</a:t>
            </a:r>
          </a:p>
          <a:p>
            <a:pPr algn="ctr"/>
            <a:r>
              <a:rPr lang="en-US" sz="1400" dirty="0"/>
              <a:t>                &lt;span style={{color: 'red'}}&gt;Weak!&lt;/span&gt;</a:t>
            </a:r>
          </a:p>
          <a:p>
            <a:pPr algn="ctr"/>
            <a:r>
              <a:rPr lang="en-US" sz="1400" dirty="0"/>
              <a:t>            &lt;/div&gt;;</a:t>
            </a:r>
          </a:p>
          <a:p>
            <a:pPr algn="ctr"/>
            <a:r>
              <a:rPr lang="en-US" sz="1400" dirty="0"/>
              <a:t>        } else {</a:t>
            </a:r>
          </a:p>
          <a:p>
            <a:pPr algn="ctr"/>
            <a:r>
              <a:rPr lang="en-US" sz="1400" dirty="0"/>
              <a:t>            return &lt;div&gt;</a:t>
            </a:r>
          </a:p>
          <a:p>
            <a:pPr algn="ctr"/>
            <a:r>
              <a:rPr lang="en-US" sz="1400" dirty="0"/>
              <a:t>                &lt;input type="password" value={</a:t>
            </a:r>
            <a:r>
              <a:rPr lang="en-US" sz="1400" dirty="0" err="1"/>
              <a:t>this.state.value</a:t>
            </a:r>
            <a:r>
              <a:rPr lang="en-US" sz="1400" dirty="0"/>
              <a:t>} </a:t>
            </a:r>
            <a:r>
              <a:rPr lang="en-US" sz="1400" dirty="0" err="1"/>
              <a:t>onChange</a:t>
            </a:r>
            <a:r>
              <a:rPr lang="en-US" sz="1400" dirty="0"/>
              <a:t>={</a:t>
            </a:r>
            <a:r>
              <a:rPr lang="en-US" sz="1400" dirty="0" err="1"/>
              <a:t>this.handleInputChange</a:t>
            </a:r>
            <a:r>
              <a:rPr lang="en-US" sz="1400" dirty="0"/>
              <a:t>} style={ {border: '1px solid green'} } /&gt;</a:t>
            </a:r>
          </a:p>
          <a:p>
            <a:pPr algn="ctr"/>
            <a:r>
              <a:rPr lang="en-US" sz="1400" dirty="0"/>
              <a:t>                &lt;span style={{color: 'green'}}&gt;That's what I call a password!&lt;/span&gt;</a:t>
            </a:r>
          </a:p>
          <a:p>
            <a:pPr algn="ctr"/>
            <a:r>
              <a:rPr lang="en-US" sz="1400" dirty="0"/>
              <a:t>                &lt;Emoji value="smiley" /&gt;</a:t>
            </a:r>
          </a:p>
          <a:p>
            <a:pPr algn="ctr"/>
            <a:r>
              <a:rPr lang="en-US" sz="1400" dirty="0"/>
              <a:t>            &lt;/div&gt;;</a:t>
            </a:r>
          </a:p>
          <a:p>
            <a:pPr algn="ctr"/>
            <a:r>
              <a:rPr lang="en-US" sz="1400" dirty="0"/>
              <a:t>        }</a:t>
            </a:r>
          </a:p>
          <a:p>
            <a:pPr algn="ctr"/>
            <a:r>
              <a:rPr lang="en-US" sz="1400" dirty="0"/>
              <a:t>    },</a:t>
            </a:r>
          </a:p>
          <a:p>
            <a:pPr algn="ctr"/>
            <a:endParaRPr lang="en-US" sz="1400" dirty="0"/>
          </a:p>
          <a:p>
            <a:pPr algn="ctr"/>
            <a:r>
              <a:rPr lang="en-US" sz="1400" dirty="0"/>
              <a:t>    </a:t>
            </a:r>
            <a:r>
              <a:rPr lang="en-US" sz="1400" dirty="0" err="1"/>
              <a:t>handleInputChange</a:t>
            </a:r>
            <a:r>
              <a:rPr lang="en-US" sz="1400" dirty="0"/>
              <a:t>: function(</a:t>
            </a:r>
            <a:r>
              <a:rPr lang="en-US" sz="1400" dirty="0" err="1"/>
              <a:t>ev</a:t>
            </a:r>
            <a:r>
              <a:rPr lang="en-US" sz="1400" dirty="0"/>
              <a:t>) {</a:t>
            </a:r>
          </a:p>
          <a:p>
            <a:pPr algn="ctr"/>
            <a:r>
              <a:rPr lang="en-US" sz="1400" dirty="0"/>
              <a:t>        </a:t>
            </a:r>
            <a:r>
              <a:rPr lang="en-US" sz="1400" dirty="0" err="1"/>
              <a:t>this.setState</a:t>
            </a:r>
            <a:r>
              <a:rPr lang="en-US" sz="1400" dirty="0"/>
              <a:t>({value: </a:t>
            </a:r>
            <a:r>
              <a:rPr lang="en-US" sz="1400" dirty="0" err="1"/>
              <a:t>ev.target.value</a:t>
            </a:r>
            <a:r>
              <a:rPr lang="en-US" sz="1400" dirty="0"/>
              <a:t>});</a:t>
            </a:r>
          </a:p>
          <a:p>
            <a:pPr algn="ctr"/>
            <a:r>
              <a:rPr lang="en-US" sz="1400" dirty="0"/>
              <a:t>    }</a:t>
            </a:r>
          </a:p>
          <a:p>
            <a:pPr algn="ctr"/>
            <a:r>
              <a:rPr lang="en-US" sz="1400" dirty="0"/>
              <a:t>});</a:t>
            </a:r>
          </a:p>
          <a:p>
            <a:pPr algn="ctr"/>
            <a:endParaRPr lang="en-US" sz="1400" dirty="0"/>
          </a:p>
          <a:p>
            <a:pPr algn="ctr"/>
            <a:r>
              <a:rPr lang="en-US" sz="1400" dirty="0" err="1"/>
              <a:t>React.render</a:t>
            </a:r>
            <a:r>
              <a:rPr lang="en-US" sz="1400" dirty="0"/>
              <a:t>(&lt;</a:t>
            </a:r>
            <a:r>
              <a:rPr lang="en-US" sz="1400" dirty="0" err="1"/>
              <a:t>PasswordWithStrength</a:t>
            </a:r>
            <a:r>
              <a:rPr lang="en-US" sz="1400" dirty="0"/>
              <a:t> /&gt;, </a:t>
            </a:r>
            <a:r>
              <a:rPr lang="en-US" sz="1400" dirty="0" err="1"/>
              <a:t>document.body</a:t>
            </a:r>
            <a:r>
              <a:rPr lang="en-US" sz="1400" dirty="0"/>
              <a:t>);</a:t>
            </a:r>
          </a:p>
        </p:txBody>
      </p:sp>
    </p:spTree>
    <p:extLst>
      <p:ext uri="{BB962C8B-B14F-4D97-AF65-F5344CB8AC3E}">
        <p14:creationId xmlns="" xmlns:p14="http://schemas.microsoft.com/office/powerpoint/2010/main" val="28550327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A06ACE-1736-40DF-8A51-8DBB151F504C}"/>
              </a:ext>
            </a:extLst>
          </p:cNvPr>
          <p:cNvSpPr>
            <a:spLocks noGrp="1"/>
          </p:cNvSpPr>
          <p:nvPr>
            <p:ph type="title"/>
          </p:nvPr>
        </p:nvSpPr>
        <p:spPr/>
        <p:txBody>
          <a:bodyPr/>
          <a:lstStyle/>
          <a:p>
            <a:r>
              <a:rPr lang="en-US" dirty="0"/>
              <a:t>Emoji component</a:t>
            </a:r>
          </a:p>
        </p:txBody>
      </p:sp>
      <p:sp>
        <p:nvSpPr>
          <p:cNvPr id="3" name="Content Placeholder 2">
            <a:extLst>
              <a:ext uri="{FF2B5EF4-FFF2-40B4-BE49-F238E27FC236}">
                <a16:creationId xmlns="" xmlns:a16="http://schemas.microsoft.com/office/drawing/2014/main" id="{77C1BFC9-776E-4204-9E53-A2E94E4DEB27}"/>
              </a:ext>
            </a:extLst>
          </p:cNvPr>
          <p:cNvSpPr>
            <a:spLocks noGrp="1"/>
          </p:cNvSpPr>
          <p:nvPr>
            <p:ph idx="1"/>
          </p:nvPr>
        </p:nvSpPr>
        <p:spPr/>
        <p:txBody>
          <a:bodyPr/>
          <a:lstStyle/>
          <a:p>
            <a:r>
              <a:rPr lang="en-US" dirty="0"/>
              <a:t>Emoji component that is rendered when the password strength is OK with</a:t>
            </a:r>
          </a:p>
        </p:txBody>
      </p:sp>
      <p:sp>
        <p:nvSpPr>
          <p:cNvPr id="5" name="Rectangle: Rounded Corners 4">
            <a:extLst>
              <a:ext uri="{FF2B5EF4-FFF2-40B4-BE49-F238E27FC236}">
                <a16:creationId xmlns="" xmlns:a16="http://schemas.microsoft.com/office/drawing/2014/main" id="{73C4E0EB-2EAA-4619-8AFD-C4FE4E5F8B8A}"/>
              </a:ext>
            </a:extLst>
          </p:cNvPr>
          <p:cNvSpPr/>
          <p:nvPr/>
        </p:nvSpPr>
        <p:spPr>
          <a:xfrm>
            <a:off x="2023671" y="2564359"/>
            <a:ext cx="7420131" cy="3747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var Emoji = React.createClass({</a:t>
            </a:r>
          </a:p>
          <a:p>
            <a:pPr algn="ctr"/>
            <a:r>
              <a:rPr lang="en-US"/>
              <a:t>    render: function() {</a:t>
            </a:r>
          </a:p>
          <a:p>
            <a:pPr algn="ctr"/>
            <a:r>
              <a:rPr lang="en-US"/>
              <a:t>        var emojiSrc = this.props.value + '.png';</a:t>
            </a:r>
          </a:p>
          <a:p>
            <a:pPr algn="ctr"/>
            <a:r>
              <a:rPr lang="en-US"/>
              <a:t>        return &lt;img src={emojiSrc}&gt;&lt;/img&gt;;</a:t>
            </a:r>
          </a:p>
          <a:p>
            <a:pPr algn="ctr"/>
            <a:r>
              <a:rPr lang="en-US"/>
              <a:t>    }</a:t>
            </a:r>
          </a:p>
          <a:p>
            <a:pPr algn="ctr"/>
            <a:r>
              <a:rPr lang="en-US"/>
              <a:t>});</a:t>
            </a:r>
          </a:p>
        </p:txBody>
      </p:sp>
    </p:spTree>
    <p:extLst>
      <p:ext uri="{BB962C8B-B14F-4D97-AF65-F5344CB8AC3E}">
        <p14:creationId xmlns="" xmlns:p14="http://schemas.microsoft.com/office/powerpoint/2010/main" val="410326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354756-32F0-4A88-B02E-EE5B76747A03}"/>
              </a:ext>
            </a:extLst>
          </p:cNvPr>
          <p:cNvSpPr>
            <a:spLocks noGrp="1"/>
          </p:cNvSpPr>
          <p:nvPr>
            <p:ph type="title"/>
          </p:nvPr>
        </p:nvSpPr>
        <p:spPr/>
        <p:txBody>
          <a:bodyPr/>
          <a:lstStyle/>
          <a:p>
            <a:r>
              <a:rPr lang="en-US" dirty="0"/>
              <a:t>Hoisting 3</a:t>
            </a:r>
          </a:p>
        </p:txBody>
      </p:sp>
      <p:sp>
        <p:nvSpPr>
          <p:cNvPr id="3" name="Content Placeholder 2">
            <a:extLst>
              <a:ext uri="{FF2B5EF4-FFF2-40B4-BE49-F238E27FC236}">
                <a16:creationId xmlns="" xmlns:a16="http://schemas.microsoft.com/office/drawing/2014/main" id="{926785B1-FF88-4207-97D9-52AE2F03E91D}"/>
              </a:ext>
            </a:extLst>
          </p:cNvPr>
          <p:cNvSpPr>
            <a:spLocks noGrp="1"/>
          </p:cNvSpPr>
          <p:nvPr>
            <p:ph idx="1"/>
          </p:nvPr>
        </p:nvSpPr>
        <p:spPr/>
        <p:txBody>
          <a:bodyPr/>
          <a:lstStyle/>
          <a:p>
            <a:r>
              <a:rPr lang="en-US" dirty="0" err="1"/>
              <a:t>Javascript</a:t>
            </a:r>
            <a:r>
              <a:rPr lang="en-US" dirty="0"/>
              <a:t> only hoists declarations, not initializations.</a:t>
            </a:r>
          </a:p>
          <a:p>
            <a:r>
              <a:rPr lang="en-US" dirty="0"/>
              <a:t>Only the declaration (var y), not the initialization(=7) is hoisted to the top</a:t>
            </a:r>
          </a:p>
          <a:p>
            <a:endParaRPr lang="en-US" dirty="0"/>
          </a:p>
          <a:p>
            <a:endParaRPr lang="en-US" dirty="0"/>
          </a:p>
        </p:txBody>
      </p:sp>
      <p:sp>
        <p:nvSpPr>
          <p:cNvPr id="4" name="Rectangle: Rounded Corners 3">
            <a:extLst>
              <a:ext uri="{FF2B5EF4-FFF2-40B4-BE49-F238E27FC236}">
                <a16:creationId xmlns="" xmlns:a16="http://schemas.microsoft.com/office/drawing/2014/main" id="{3B060A71-9DE2-4854-A1DD-E33CCE532706}"/>
              </a:ext>
            </a:extLst>
          </p:cNvPr>
          <p:cNvSpPr/>
          <p:nvPr/>
        </p:nvSpPr>
        <p:spPr>
          <a:xfrm>
            <a:off x="1933796" y="2819797"/>
            <a:ext cx="8324407" cy="12184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0000"/>
                </a:solidFill>
              </a:rPr>
              <a:t>Var x=5; </a:t>
            </a:r>
            <a:r>
              <a:rPr lang="en-US" sz="2400" dirty="0">
                <a:solidFill>
                  <a:srgbClr val="002060"/>
                </a:solidFill>
              </a:rPr>
              <a:t>// Initialize x</a:t>
            </a:r>
          </a:p>
          <a:p>
            <a:r>
              <a:rPr lang="en-US" sz="2400" dirty="0">
                <a:solidFill>
                  <a:srgbClr val="FF0000"/>
                </a:solidFill>
              </a:rPr>
              <a:t>Var y=5; </a:t>
            </a:r>
            <a:r>
              <a:rPr lang="en-US" sz="2400" dirty="0">
                <a:solidFill>
                  <a:srgbClr val="002060"/>
                </a:solidFill>
              </a:rPr>
              <a:t>// Initialize y</a:t>
            </a:r>
          </a:p>
          <a:p>
            <a:r>
              <a:rPr lang="en-US" sz="2400" dirty="0">
                <a:solidFill>
                  <a:srgbClr val="FF0000"/>
                </a:solidFill>
              </a:rPr>
              <a:t>Console.log(x +y); </a:t>
            </a:r>
            <a:r>
              <a:rPr lang="en-US" sz="2400" dirty="0">
                <a:solidFill>
                  <a:srgbClr val="002060"/>
                </a:solidFill>
              </a:rPr>
              <a:t>//12</a:t>
            </a:r>
          </a:p>
        </p:txBody>
      </p:sp>
      <p:sp>
        <p:nvSpPr>
          <p:cNvPr id="5" name="Rectangle: Rounded Corners 4">
            <a:extLst>
              <a:ext uri="{FF2B5EF4-FFF2-40B4-BE49-F238E27FC236}">
                <a16:creationId xmlns="" xmlns:a16="http://schemas.microsoft.com/office/drawing/2014/main" id="{AB4ED073-1058-4679-B2B2-A8F53E7AAA8C}"/>
              </a:ext>
            </a:extLst>
          </p:cNvPr>
          <p:cNvSpPr/>
          <p:nvPr/>
        </p:nvSpPr>
        <p:spPr>
          <a:xfrm>
            <a:off x="1933796" y="4958557"/>
            <a:ext cx="8324407" cy="12184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FF0000"/>
                </a:solidFill>
              </a:rPr>
              <a:t>Var x=5; </a:t>
            </a:r>
            <a:r>
              <a:rPr lang="en-US" sz="2400" dirty="0">
                <a:solidFill>
                  <a:srgbClr val="002060"/>
                </a:solidFill>
              </a:rPr>
              <a:t>// Initialize x</a:t>
            </a:r>
          </a:p>
          <a:p>
            <a:r>
              <a:rPr lang="en-US" sz="2400" dirty="0">
                <a:solidFill>
                  <a:srgbClr val="FF0000"/>
                </a:solidFill>
              </a:rPr>
              <a:t>Console.log(x +y); </a:t>
            </a:r>
            <a:r>
              <a:rPr lang="en-US" sz="2400" dirty="0">
                <a:solidFill>
                  <a:srgbClr val="002060"/>
                </a:solidFill>
              </a:rPr>
              <a:t>//Nan</a:t>
            </a:r>
          </a:p>
          <a:p>
            <a:r>
              <a:rPr lang="en-US" sz="2400" dirty="0">
                <a:solidFill>
                  <a:srgbClr val="FF0000"/>
                </a:solidFill>
              </a:rPr>
              <a:t>Var y=7; </a:t>
            </a:r>
            <a:r>
              <a:rPr lang="en-US" sz="2400" dirty="0">
                <a:solidFill>
                  <a:srgbClr val="002060"/>
                </a:solidFill>
              </a:rPr>
              <a:t>// Initialize y</a:t>
            </a:r>
          </a:p>
        </p:txBody>
      </p:sp>
    </p:spTree>
    <p:extLst>
      <p:ext uri="{BB962C8B-B14F-4D97-AF65-F5344CB8AC3E}">
        <p14:creationId xmlns="" xmlns:p14="http://schemas.microsoft.com/office/powerpoint/2010/main" val="1876923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ReactJS</a:t>
            </a:r>
            <a:r>
              <a:rPr lang="en-US" b="1" dirty="0" smtClean="0"/>
              <a:t> - Architecture</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React library is built on a solid foundation. </a:t>
            </a:r>
          </a:p>
          <a:p>
            <a:r>
              <a:rPr lang="en-US" dirty="0" smtClean="0"/>
              <a:t>It is simple, flexible and extensible. React is a library to create user interface in a web application.</a:t>
            </a:r>
          </a:p>
          <a:p>
            <a:r>
              <a:rPr lang="en-US" dirty="0" smtClean="0"/>
              <a:t> React’s primary purpose is to enable the developer to create user interface using pure JavaScript. </a:t>
            </a:r>
          </a:p>
          <a:p>
            <a:r>
              <a:rPr lang="en-US" dirty="0" smtClean="0"/>
              <a:t>Normally, every user interface library introduces a new template language (which we need to learn) to design the user interface and provides an option to write logic, either inside the template or separately.</a:t>
            </a:r>
          </a:p>
          <a:p>
            <a:r>
              <a:rPr lang="en-US" dirty="0" smtClean="0"/>
              <a:t>Instead of introducing new template language, React introduces three simple concepts as given below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React elements</a:t>
            </a:r>
          </a:p>
          <a:p>
            <a:pPr lvl="1"/>
            <a:r>
              <a:rPr lang="en-US" dirty="0" smtClean="0"/>
              <a:t>JavaScript representation of HTML DOM. React provides an API, </a:t>
            </a:r>
            <a:r>
              <a:rPr lang="en-US" b="1" i="1" dirty="0" err="1" smtClean="0"/>
              <a:t>React.createElement</a:t>
            </a:r>
            <a:r>
              <a:rPr lang="en-US" dirty="0" smtClean="0"/>
              <a:t> to </a:t>
            </a:r>
            <a:r>
              <a:rPr lang="en-US" i="1" dirty="0" smtClean="0"/>
              <a:t>create React Element</a:t>
            </a:r>
            <a:r>
              <a:rPr lang="en-US" dirty="0" smtClean="0"/>
              <a:t>.</a:t>
            </a:r>
            <a:endParaRPr lang="en-US" b="1" dirty="0" smtClean="0"/>
          </a:p>
          <a:p>
            <a:r>
              <a:rPr lang="en-US" b="1" dirty="0" smtClean="0"/>
              <a:t>JSX</a:t>
            </a:r>
          </a:p>
          <a:p>
            <a:pPr lvl="1"/>
            <a:r>
              <a:rPr lang="en-US" dirty="0" smtClean="0"/>
              <a:t>A JavaScript extension to design user interface. JSX is an XML based, extensible language supporting HTML syntax with little modification. JSX can be compiled to React Elements and used to create user interface.</a:t>
            </a:r>
            <a:endParaRPr lang="en-US" b="1" dirty="0" smtClean="0"/>
          </a:p>
          <a:p>
            <a:r>
              <a:rPr lang="en-US" b="1" dirty="0" smtClean="0"/>
              <a:t>React component</a:t>
            </a:r>
          </a:p>
          <a:p>
            <a:pPr lvl="1"/>
            <a:r>
              <a:rPr lang="en-US" dirty="0" smtClean="0"/>
              <a:t>React component is the primary building block of the React application.</a:t>
            </a:r>
          </a:p>
          <a:p>
            <a:pPr lvl="1"/>
            <a:r>
              <a:rPr lang="en-US" dirty="0" smtClean="0"/>
              <a:t> It uses React elements and JSX to design its user interface. </a:t>
            </a:r>
          </a:p>
          <a:p>
            <a:pPr lvl="1"/>
            <a:r>
              <a:rPr lang="en-US" dirty="0" smtClean="0"/>
              <a:t>React component is basically a JavaScript class (extends the </a:t>
            </a:r>
            <a:r>
              <a:rPr lang="en-US" b="1" i="1" dirty="0" err="1" smtClean="0"/>
              <a:t>React.component</a:t>
            </a:r>
            <a:r>
              <a:rPr lang="en-US" dirty="0" smtClean="0"/>
              <a:t> class) or pure JavaScript function. </a:t>
            </a:r>
          </a:p>
          <a:p>
            <a:pPr lvl="1"/>
            <a:r>
              <a:rPr lang="en-US" dirty="0" smtClean="0"/>
              <a:t>React component has properties, state management, life cycle and event handler. React component can be able to do simple as well as advanced logic.</a:t>
            </a:r>
            <a:endParaRPr lang="en-US" b="1"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err="1" smtClean="0"/>
              <a:t>React.createElement</a:t>
            </a:r>
            <a:endParaRPr lang="en-US" b="1" dirty="0" smtClean="0"/>
          </a:p>
          <a:p>
            <a:pPr lvl="1"/>
            <a:r>
              <a:rPr lang="en-US" dirty="0" smtClean="0"/>
              <a:t>Used to create React elements. It expects three parameters −</a:t>
            </a:r>
          </a:p>
          <a:p>
            <a:pPr lvl="1"/>
            <a:r>
              <a:rPr lang="en-US" dirty="0" smtClean="0"/>
              <a:t>Element tag</a:t>
            </a:r>
          </a:p>
          <a:p>
            <a:pPr lvl="1"/>
            <a:r>
              <a:rPr lang="en-US" dirty="0" smtClean="0"/>
              <a:t>Element attributes as object</a:t>
            </a:r>
          </a:p>
          <a:p>
            <a:pPr lvl="1"/>
            <a:r>
              <a:rPr lang="en-US" dirty="0" smtClean="0"/>
              <a:t>Element content - It can contain nested React element as well</a:t>
            </a:r>
          </a:p>
          <a:p>
            <a:pPr lvl="1"/>
            <a:endParaRPr lang="en-US" b="1" dirty="0" smtClean="0"/>
          </a:p>
          <a:p>
            <a:r>
              <a:rPr lang="en-US" b="1" dirty="0" err="1" smtClean="0"/>
              <a:t>ReactDOM.render</a:t>
            </a:r>
            <a:endParaRPr lang="en-US" b="1" dirty="0" smtClean="0"/>
          </a:p>
          <a:p>
            <a:pPr lvl="1"/>
            <a:r>
              <a:rPr lang="en-US" dirty="0" smtClean="0"/>
              <a:t>Used to render the element into the container. It expects two parameters −</a:t>
            </a:r>
          </a:p>
          <a:p>
            <a:pPr lvl="1"/>
            <a:r>
              <a:rPr lang="en-US" dirty="0" smtClean="0"/>
              <a:t>React Element OR JSX</a:t>
            </a:r>
          </a:p>
          <a:p>
            <a:pPr lvl="1"/>
            <a:r>
              <a:rPr lang="en-US" dirty="0" smtClean="0"/>
              <a:t>Root element of the webpage</a:t>
            </a:r>
          </a:p>
          <a:p>
            <a:pPr lvl="1"/>
            <a:endParaRPr lang="en-US" b="1"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Nested React element</a:t>
            </a:r>
            <a:br>
              <a:rPr lang="en-US" b="1" dirty="0" smtClean="0"/>
            </a:br>
            <a:endParaRPr lang="en-US" dirty="0"/>
          </a:p>
        </p:txBody>
      </p:sp>
      <p:sp>
        <p:nvSpPr>
          <p:cNvPr id="3" name="Content Placeholder 2"/>
          <p:cNvSpPr>
            <a:spLocks noGrp="1"/>
          </p:cNvSpPr>
          <p:nvPr>
            <p:ph idx="1"/>
          </p:nvPr>
        </p:nvSpPr>
        <p:spPr/>
        <p:txBody>
          <a:bodyPr/>
          <a:lstStyle/>
          <a:p>
            <a:r>
              <a:rPr lang="en-US" dirty="0" smtClean="0"/>
              <a:t>As </a:t>
            </a:r>
            <a:r>
              <a:rPr lang="en-US" b="1" i="1" dirty="0" err="1" smtClean="0"/>
              <a:t>React.createElement</a:t>
            </a:r>
            <a:r>
              <a:rPr lang="en-US" dirty="0" smtClean="0"/>
              <a:t> allows nested React element, let us add nested element as shown below −</a:t>
            </a:r>
          </a:p>
          <a:p>
            <a:r>
              <a:rPr lang="en-US" b="1" dirty="0" smtClean="0"/>
              <a:t>Example</a:t>
            </a:r>
          </a:p>
          <a:p>
            <a:r>
              <a:rPr lang="en-US" dirty="0" smtClean="0"/>
              <a:t>&lt;script language="JavaScript"&gt; element = </a:t>
            </a:r>
            <a:r>
              <a:rPr lang="en-US" dirty="0" err="1" smtClean="0"/>
              <a:t>React.createElement</a:t>
            </a:r>
            <a:r>
              <a:rPr lang="en-US" dirty="0" smtClean="0"/>
              <a:t>('div', {}, </a:t>
            </a:r>
            <a:r>
              <a:rPr lang="en-US" dirty="0" err="1" smtClean="0"/>
              <a:t>React.createElement</a:t>
            </a:r>
            <a:r>
              <a:rPr lang="en-US" dirty="0" smtClean="0"/>
              <a:t>('h1', {}, 'Hello React!')); </a:t>
            </a:r>
            <a:r>
              <a:rPr lang="en-US" dirty="0" err="1" smtClean="0"/>
              <a:t>ReactDOM.render</a:t>
            </a:r>
            <a:r>
              <a:rPr lang="en-US" dirty="0" smtClean="0"/>
              <a:t>(element, </a:t>
            </a:r>
            <a:r>
              <a:rPr lang="en-US" dirty="0" err="1" smtClean="0"/>
              <a:t>document.getElementById</a:t>
            </a:r>
            <a:r>
              <a:rPr lang="en-US" dirty="0" smtClean="0"/>
              <a:t>('react-app')); &lt;/script&gt;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workflow of the React application</a:t>
            </a:r>
            <a:endParaRPr lang="en-US" dirty="0"/>
          </a:p>
        </p:txBody>
      </p:sp>
      <p:pic>
        <p:nvPicPr>
          <p:cNvPr id="4" name="Content Placeholder 3" descr="workflow_jsx.jpg"/>
          <p:cNvPicPr>
            <a:picLocks noGrp="1" noChangeAspect="1"/>
          </p:cNvPicPr>
          <p:nvPr>
            <p:ph idx="1"/>
          </p:nvPr>
        </p:nvPicPr>
        <p:blipFill>
          <a:blip r:embed="rId2"/>
          <a:stretch>
            <a:fillRect/>
          </a:stretch>
        </p:blipFill>
        <p:spPr>
          <a:xfrm>
            <a:off x="3866606" y="1181815"/>
            <a:ext cx="7514905" cy="3612254"/>
          </a:xfrm>
        </p:spPr>
      </p:pic>
      <p:sp>
        <p:nvSpPr>
          <p:cNvPr id="5" name="Rectangle 4"/>
          <p:cNvSpPr/>
          <p:nvPr/>
        </p:nvSpPr>
        <p:spPr>
          <a:xfrm>
            <a:off x="1297577" y="5038972"/>
            <a:ext cx="9139645" cy="1477328"/>
          </a:xfrm>
          <a:prstGeom prst="rect">
            <a:avLst/>
          </a:prstGeom>
        </p:spPr>
        <p:txBody>
          <a:bodyPr wrap="square">
            <a:spAutoFit/>
          </a:bodyPr>
          <a:lstStyle/>
          <a:p>
            <a:r>
              <a:rPr lang="en-US" dirty="0" smtClean="0"/>
              <a:t>React app calls </a:t>
            </a:r>
            <a:r>
              <a:rPr lang="en-US" b="1" i="1" dirty="0" err="1" smtClean="0"/>
              <a:t>ReactDOM.render</a:t>
            </a:r>
            <a:r>
              <a:rPr lang="en-US" dirty="0" smtClean="0"/>
              <a:t> method by passing the user interface created using React component (coded in either JSX or React element format) and the container to render the user interface.</a:t>
            </a:r>
          </a:p>
          <a:p>
            <a:r>
              <a:rPr lang="en-US" b="1" i="1" dirty="0" err="1" smtClean="0"/>
              <a:t>ReactDOM.render</a:t>
            </a:r>
            <a:r>
              <a:rPr lang="en-US" dirty="0" smtClean="0"/>
              <a:t> processes the JSX or React element and emits Virtual DOM.</a:t>
            </a:r>
          </a:p>
          <a:p>
            <a:r>
              <a:rPr lang="en-US" dirty="0" smtClean="0"/>
              <a:t>Virtual DOM will be merged and rendered into the container.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of the React Application</a:t>
            </a:r>
            <a:br>
              <a:rPr lang="en-US" b="1" dirty="0" smtClean="0"/>
            </a:br>
            <a:endParaRPr lang="en-US" dirty="0"/>
          </a:p>
        </p:txBody>
      </p:sp>
      <p:sp>
        <p:nvSpPr>
          <p:cNvPr id="3" name="Content Placeholder 2"/>
          <p:cNvSpPr>
            <a:spLocks noGrp="1"/>
          </p:cNvSpPr>
          <p:nvPr>
            <p:ph idx="1"/>
          </p:nvPr>
        </p:nvSpPr>
        <p:spPr/>
        <p:txBody>
          <a:bodyPr/>
          <a:lstStyle/>
          <a:p>
            <a:r>
              <a:rPr lang="en-US" dirty="0" smtClean="0"/>
              <a:t>React library is just UI library and it does not enforce any particular pattern to write a complex application.</a:t>
            </a:r>
          </a:p>
          <a:p>
            <a:r>
              <a:rPr lang="en-US" dirty="0" smtClean="0"/>
              <a:t> Developers are free to choose the design pattern of their choice. React community advocates certain design pattern. </a:t>
            </a:r>
          </a:p>
          <a:p>
            <a:r>
              <a:rPr lang="en-US" dirty="0" smtClean="0"/>
              <a:t>One of the patterns is Flux pattern. React library also provides lot of concepts like Higher Order component, Context, Render props, Refs etc., to write better code. </a:t>
            </a:r>
          </a:p>
          <a:p>
            <a:r>
              <a:rPr lang="en-US" dirty="0" smtClean="0"/>
              <a:t>React Hooks is evolving concept to do state management in big projects. Let us try to understand the high level architecture of a React application.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descr="react_app.jpg"/>
          <p:cNvPicPr>
            <a:picLocks noGrp="1" noChangeAspect="1"/>
          </p:cNvPicPr>
          <p:nvPr>
            <p:ph idx="1"/>
          </p:nvPr>
        </p:nvPicPr>
        <p:blipFill>
          <a:blip r:embed="rId2"/>
          <a:stretch>
            <a:fillRect/>
          </a:stretch>
        </p:blipFill>
        <p:spPr>
          <a:xfrm>
            <a:off x="6222275" y="1512116"/>
            <a:ext cx="5969725" cy="5032375"/>
          </a:xfrm>
        </p:spPr>
      </p:pic>
      <p:sp>
        <p:nvSpPr>
          <p:cNvPr id="5" name="Rectangle 4"/>
          <p:cNvSpPr/>
          <p:nvPr/>
        </p:nvSpPr>
        <p:spPr>
          <a:xfrm>
            <a:off x="409303" y="1854147"/>
            <a:ext cx="5965371" cy="3139321"/>
          </a:xfrm>
          <a:prstGeom prst="rect">
            <a:avLst/>
          </a:prstGeom>
        </p:spPr>
        <p:txBody>
          <a:bodyPr wrap="square">
            <a:spAutoFit/>
          </a:bodyPr>
          <a:lstStyle/>
          <a:p>
            <a:pPr>
              <a:buFont typeface="Wingdings" pitchFamily="2" charset="2"/>
              <a:buChar char="v"/>
            </a:pPr>
            <a:r>
              <a:rPr lang="en-US" dirty="0" smtClean="0"/>
              <a:t> React app starts with a single root component.</a:t>
            </a:r>
          </a:p>
          <a:p>
            <a:pPr>
              <a:buFont typeface="Wingdings" pitchFamily="2" charset="2"/>
              <a:buChar char="v"/>
            </a:pPr>
            <a:r>
              <a:rPr lang="en-US" dirty="0" smtClean="0"/>
              <a:t> Root component is build using one or more component.</a:t>
            </a:r>
          </a:p>
          <a:p>
            <a:pPr>
              <a:buFont typeface="Wingdings" pitchFamily="2" charset="2"/>
              <a:buChar char="v"/>
            </a:pPr>
            <a:r>
              <a:rPr lang="en-US" dirty="0" smtClean="0"/>
              <a:t>Each component can be nested with other component to any level.</a:t>
            </a:r>
          </a:p>
          <a:p>
            <a:pPr>
              <a:buFont typeface="Wingdings" pitchFamily="2" charset="2"/>
              <a:buChar char="v"/>
            </a:pPr>
            <a:r>
              <a:rPr lang="en-US" dirty="0" smtClean="0"/>
              <a:t>Composition is one of the core concepts of React library. So, each component is build by composing smaller components instead of inheriting one component from another component.</a:t>
            </a:r>
          </a:p>
          <a:p>
            <a:pPr>
              <a:buFont typeface="Wingdings" pitchFamily="2" charset="2"/>
              <a:buChar char="v"/>
            </a:pPr>
            <a:r>
              <a:rPr lang="en-US" dirty="0" smtClean="0"/>
              <a:t>Most of the components are user interface components.</a:t>
            </a:r>
            <a:endParaRPr lang="en-US" smtClean="0"/>
          </a:p>
          <a:p>
            <a:pPr>
              <a:buFont typeface="Wingdings" pitchFamily="2" charset="2"/>
              <a:buChar char="v"/>
            </a:pPr>
            <a:r>
              <a:rPr lang="en-US" smtClean="0"/>
              <a:t>React </a:t>
            </a:r>
            <a:r>
              <a:rPr lang="en-US" dirty="0" smtClean="0"/>
              <a:t>app can include third party component for specific purpose such as routing, animation, state management, etc.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815F04-8319-4594-8A93-E1755F6F9485}"/>
              </a:ext>
            </a:extLst>
          </p:cNvPr>
          <p:cNvSpPr>
            <a:spLocks noGrp="1"/>
          </p:cNvSpPr>
          <p:nvPr>
            <p:ph type="title"/>
          </p:nvPr>
        </p:nvSpPr>
        <p:spPr/>
        <p:txBody>
          <a:bodyPr/>
          <a:lstStyle/>
          <a:p>
            <a:r>
              <a:rPr lang="en-US" dirty="0" err="1"/>
              <a:t>Javascript</a:t>
            </a:r>
            <a:r>
              <a:rPr lang="en-US" dirty="0"/>
              <a:t> ES6 Arrow functions</a:t>
            </a:r>
          </a:p>
        </p:txBody>
      </p:sp>
      <p:sp>
        <p:nvSpPr>
          <p:cNvPr id="3" name="Content Placeholder 2">
            <a:extLst>
              <a:ext uri="{FF2B5EF4-FFF2-40B4-BE49-F238E27FC236}">
                <a16:creationId xmlns="" xmlns:a16="http://schemas.microsoft.com/office/drawing/2014/main" id="{B51BE166-5DB9-4008-AA7D-BCB927A61340}"/>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Arrow functions allow us to write shorter function syntax:</a:t>
            </a: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r>
              <a:rPr lang="en-US" b="0" i="0" dirty="0">
                <a:solidFill>
                  <a:srgbClr val="000000"/>
                </a:solidFill>
                <a:effectLst/>
                <a:latin typeface="Segoe UI" panose="020B0502040204020203" pitchFamily="34" charset="0"/>
              </a:rPr>
              <a:t>Arrow Functions Return Value by Default:</a:t>
            </a:r>
          </a:p>
          <a:p>
            <a:endParaRPr lang="en-US" b="0" i="0" dirty="0">
              <a:solidFill>
                <a:srgbClr val="000000"/>
              </a:solidFill>
              <a:effectLst/>
              <a:latin typeface="Verdana" panose="020B0604030504040204" pitchFamily="34" charset="0"/>
            </a:endParaRPr>
          </a:p>
          <a:p>
            <a:endParaRPr lang="en-US" dirty="0"/>
          </a:p>
        </p:txBody>
      </p:sp>
      <p:sp>
        <p:nvSpPr>
          <p:cNvPr id="4" name="Rectangle: Rounded Corners 3">
            <a:extLst>
              <a:ext uri="{FF2B5EF4-FFF2-40B4-BE49-F238E27FC236}">
                <a16:creationId xmlns="" xmlns:a16="http://schemas.microsoft.com/office/drawing/2014/main" id="{FF46B5F6-EAEC-4704-A7A5-177FAB14E705}"/>
              </a:ext>
            </a:extLst>
          </p:cNvPr>
          <p:cNvSpPr/>
          <p:nvPr/>
        </p:nvSpPr>
        <p:spPr>
          <a:xfrm>
            <a:off x="1299148" y="2968053"/>
            <a:ext cx="4796852" cy="1469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 = function() {</a:t>
            </a:r>
          </a:p>
          <a:p>
            <a:pPr algn="ctr"/>
            <a:r>
              <a:rPr lang="en-US" dirty="0"/>
              <a:t>  return "Hello World!";</a:t>
            </a:r>
          </a:p>
          <a:p>
            <a:pPr algn="ctr"/>
            <a:r>
              <a:rPr lang="en-US" dirty="0"/>
              <a:t>}</a:t>
            </a:r>
          </a:p>
        </p:txBody>
      </p:sp>
      <p:sp>
        <p:nvSpPr>
          <p:cNvPr id="8" name="Rectangle: Rounded Corners 7">
            <a:extLst>
              <a:ext uri="{FF2B5EF4-FFF2-40B4-BE49-F238E27FC236}">
                <a16:creationId xmlns="" xmlns:a16="http://schemas.microsoft.com/office/drawing/2014/main" id="{CE8CA205-750D-4975-AF2D-7E1FE99E0E39}"/>
              </a:ext>
            </a:extLst>
          </p:cNvPr>
          <p:cNvSpPr/>
          <p:nvPr/>
        </p:nvSpPr>
        <p:spPr>
          <a:xfrm>
            <a:off x="1466887" y="5232684"/>
            <a:ext cx="4629114" cy="1469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 = ()=&gt; {</a:t>
            </a:r>
          </a:p>
          <a:p>
            <a:pPr algn="ctr"/>
            <a:r>
              <a:rPr lang="en-US" dirty="0"/>
              <a:t>  return "Hello World!";</a:t>
            </a:r>
          </a:p>
          <a:p>
            <a:pPr algn="ctr"/>
            <a:r>
              <a:rPr lang="en-US" dirty="0"/>
              <a:t>}</a:t>
            </a:r>
          </a:p>
        </p:txBody>
      </p:sp>
    </p:spTree>
    <p:extLst>
      <p:ext uri="{BB962C8B-B14F-4D97-AF65-F5344CB8AC3E}">
        <p14:creationId xmlns="" xmlns:p14="http://schemas.microsoft.com/office/powerpoint/2010/main" val="146605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89035-F009-4B8A-96FA-A91E8CD508A8}"/>
              </a:ext>
            </a:extLst>
          </p:cNvPr>
          <p:cNvSpPr>
            <a:spLocks noGrp="1"/>
          </p:cNvSpPr>
          <p:nvPr>
            <p:ph type="title"/>
          </p:nvPr>
        </p:nvSpPr>
        <p:spPr/>
        <p:txBody>
          <a:bodyPr/>
          <a:lstStyle/>
          <a:p>
            <a:pPr algn="ctr"/>
            <a:r>
              <a:rPr lang="en-US" b="1" dirty="0">
                <a:solidFill>
                  <a:srgbClr val="C00000"/>
                </a:solidFill>
              </a:rPr>
              <a:t>Basics of React</a:t>
            </a:r>
          </a:p>
        </p:txBody>
      </p:sp>
      <p:sp>
        <p:nvSpPr>
          <p:cNvPr id="3" name="Content Placeholder 2">
            <a:extLst>
              <a:ext uri="{FF2B5EF4-FFF2-40B4-BE49-F238E27FC236}">
                <a16:creationId xmlns="" xmlns:a16="http://schemas.microsoft.com/office/drawing/2014/main" id="{264DE147-EBA1-4B69-B71C-ACD035A808F1}"/>
              </a:ext>
            </a:extLst>
          </p:cNvPr>
          <p:cNvSpPr>
            <a:spLocks noGrp="1"/>
          </p:cNvSpPr>
          <p:nvPr>
            <p:ph idx="1"/>
          </p:nvPr>
        </p:nvSpPr>
        <p:spPr/>
        <p:txBody>
          <a:bodyPr/>
          <a:lstStyle/>
          <a:p>
            <a:r>
              <a:rPr lang="en-US" dirty="0"/>
              <a:t>Obstacles and roadblocks</a:t>
            </a:r>
          </a:p>
          <a:p>
            <a:r>
              <a:rPr lang="en-US" dirty="0" err="1"/>
              <a:t>React’s</a:t>
            </a:r>
            <a:r>
              <a:rPr lang="en-US" dirty="0"/>
              <a:t> future</a:t>
            </a:r>
          </a:p>
          <a:p>
            <a:r>
              <a:rPr lang="en-US" dirty="0"/>
              <a:t>Keeping up with the changes</a:t>
            </a:r>
          </a:p>
          <a:p>
            <a:r>
              <a:rPr lang="en-US" dirty="0"/>
              <a:t>Working with files</a:t>
            </a:r>
          </a:p>
        </p:txBody>
      </p:sp>
    </p:spTree>
    <p:extLst>
      <p:ext uri="{BB962C8B-B14F-4D97-AF65-F5344CB8AC3E}">
        <p14:creationId xmlns="" xmlns:p14="http://schemas.microsoft.com/office/powerpoint/2010/main" val="931148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C2C0E8-2189-4CB6-9347-D0502B0F7E45}"/>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 xmlns:a16="http://schemas.microsoft.com/office/drawing/2014/main" id="{C3B68E0F-54C4-4E0A-886A-17AAFE055339}"/>
              </a:ext>
            </a:extLst>
          </p:cNvPr>
          <p:cNvSpPr>
            <a:spLocks noGrp="1"/>
          </p:cNvSpPr>
          <p:nvPr>
            <p:ph idx="1"/>
          </p:nvPr>
        </p:nvSpPr>
        <p:spPr/>
        <p:txBody>
          <a:bodyPr/>
          <a:lstStyle/>
          <a:p>
            <a:pPr algn="l"/>
            <a:r>
              <a:rPr lang="en-US" sz="2400" b="0" i="0" dirty="0">
                <a:solidFill>
                  <a:srgbClr val="000000"/>
                </a:solidFill>
                <a:effectLst/>
                <a:latin typeface="-apple-system"/>
              </a:rPr>
              <a:t>Using an arrow function in render creates a new function each time the component renders, which may break optimizations based on strict identity comparison.</a:t>
            </a:r>
          </a:p>
          <a:p>
            <a:pPr algn="l"/>
            <a:endParaRPr lang="en-US" sz="2400" dirty="0">
              <a:solidFill>
                <a:srgbClr val="000000"/>
              </a:solidFill>
              <a:latin typeface="-apple-system"/>
            </a:endParaRPr>
          </a:p>
          <a:p>
            <a:pPr algn="l"/>
            <a:r>
              <a:rPr lang="en-US" sz="2400" b="0" i="0" dirty="0">
                <a:effectLst/>
                <a:latin typeface="Arial" panose="020B0604020202020204" pitchFamily="34" charset="0"/>
              </a:rPr>
              <a:t>Difference between regular functions and arrow functions </a:t>
            </a:r>
            <a:endParaRPr lang="en-US" sz="2400" b="0" i="0" dirty="0">
              <a:effectLst/>
              <a:latin typeface="-apple-system"/>
            </a:endParaRPr>
          </a:p>
          <a:p>
            <a:r>
              <a:rPr lang="en-US" sz="2400" b="0" i="0" dirty="0">
                <a:effectLst/>
                <a:latin typeface="Arial" panose="020B0604020202020204" pitchFamily="34" charset="0"/>
              </a:rPr>
              <a:t>An arrow function expression is a syntactically compact alternative to a regular function expression, although without its own bindings to the this, arguments, super, or new. target keywords. Arrow function expressions are ill suited as methods, and they cannot be used as constructors.</a:t>
            </a:r>
            <a:endParaRPr lang="en-US" sz="2400" dirty="0"/>
          </a:p>
          <a:p>
            <a:pPr algn="l"/>
            <a:endParaRPr lang="en-US" b="0" i="0" dirty="0">
              <a:solidFill>
                <a:srgbClr val="000000"/>
              </a:solidFill>
              <a:effectLst/>
              <a:latin typeface="-apple-system"/>
            </a:endParaRPr>
          </a:p>
          <a:p>
            <a:endParaRPr lang="en-US" dirty="0"/>
          </a:p>
        </p:txBody>
      </p:sp>
    </p:spTree>
    <p:extLst>
      <p:ext uri="{BB962C8B-B14F-4D97-AF65-F5344CB8AC3E}">
        <p14:creationId xmlns="" xmlns:p14="http://schemas.microsoft.com/office/powerpoint/2010/main" val="237248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B50276-0D41-4716-89B8-1D771615D8A9}"/>
              </a:ext>
            </a:extLst>
          </p:cNvPr>
          <p:cNvSpPr>
            <a:spLocks noGrp="1"/>
          </p:cNvSpPr>
          <p:nvPr>
            <p:ph type="title"/>
          </p:nvPr>
        </p:nvSpPr>
        <p:spPr>
          <a:xfrm>
            <a:off x="838200" y="500062"/>
            <a:ext cx="10515600" cy="1325563"/>
          </a:xfrm>
        </p:spPr>
        <p:txBody>
          <a:bodyPr>
            <a:normAutofit/>
          </a:bodyPr>
          <a:lstStyle/>
          <a:p>
            <a:r>
              <a:rPr lang="en-US" b="0" i="0" dirty="0">
                <a:solidFill>
                  <a:srgbClr val="000000"/>
                </a:solidFill>
                <a:effectLst/>
                <a:latin typeface="Arial" panose="020B0604020202020204" pitchFamily="34" charset="0"/>
              </a:rPr>
              <a:t>There are 3 subtle differences in regular functions and arrow functions</a:t>
            </a:r>
            <a:endParaRPr lang="en-US" dirty="0"/>
          </a:p>
        </p:txBody>
      </p:sp>
      <p:sp>
        <p:nvSpPr>
          <p:cNvPr id="3" name="Content Placeholder 2">
            <a:extLst>
              <a:ext uri="{FF2B5EF4-FFF2-40B4-BE49-F238E27FC236}">
                <a16:creationId xmlns="" xmlns:a16="http://schemas.microsoft.com/office/drawing/2014/main" id="{06FFE42B-E08C-4AEB-9F12-91D1C386FD07}"/>
              </a:ext>
            </a:extLst>
          </p:cNvPr>
          <p:cNvSpPr>
            <a:spLocks noGrp="1"/>
          </p:cNvSpPr>
          <p:nvPr>
            <p:ph idx="1"/>
          </p:nvPr>
        </p:nvSpPr>
        <p:spPr>
          <a:xfrm>
            <a:off x="838200" y="1825624"/>
            <a:ext cx="10515600" cy="4904959"/>
          </a:xfrm>
        </p:spPr>
        <p:txBody>
          <a:bodyPr>
            <a:normAutofit fontScale="55000" lnSpcReduction="20000"/>
          </a:bodyPr>
          <a:lstStyle/>
          <a:p>
            <a:r>
              <a:rPr lang="en-US" b="0" i="0" dirty="0">
                <a:solidFill>
                  <a:srgbClr val="000000"/>
                </a:solidFill>
                <a:effectLst/>
                <a:latin typeface="Arial" panose="020B0604020202020204" pitchFamily="34" charset="0"/>
              </a:rPr>
              <a:t>Arrow functions do not have their own this value. The value of this inside an arrow function is always inherited from the enclosing scope.</a:t>
            </a:r>
          </a:p>
          <a:p>
            <a:r>
              <a:rPr lang="en-US" dirty="0">
                <a:solidFill>
                  <a:srgbClr val="000000"/>
                </a:solidFill>
                <a:latin typeface="Arial" panose="020B0604020202020204" pitchFamily="34" charset="0"/>
              </a:rPr>
              <a:t>Example </a:t>
            </a:r>
          </a:p>
          <a:p>
            <a:pPr marL="1708150" indent="0">
              <a:buNone/>
            </a:pPr>
            <a:r>
              <a:rPr lang="en-US" dirty="0" err="1">
                <a:solidFill>
                  <a:srgbClr val="000000"/>
                </a:solidFill>
                <a:latin typeface="Arial" panose="020B0604020202020204" pitchFamily="34" charset="0"/>
              </a:rPr>
              <a:t>this.a</a:t>
            </a:r>
            <a:r>
              <a:rPr lang="en-US" dirty="0">
                <a:solidFill>
                  <a:srgbClr val="000000"/>
                </a:solidFill>
                <a:latin typeface="Arial" panose="020B0604020202020204" pitchFamily="34" charset="0"/>
              </a:rPr>
              <a:t> = 100;</a:t>
            </a:r>
          </a:p>
          <a:p>
            <a:pPr marL="1708150" indent="0">
              <a:buNone/>
            </a:pPr>
            <a:r>
              <a:rPr lang="en-US" dirty="0">
                <a:solidFill>
                  <a:srgbClr val="000000"/>
                </a:solidFill>
                <a:latin typeface="Arial" panose="020B0604020202020204" pitchFamily="34" charset="0"/>
              </a:rPr>
              <a:t>let </a:t>
            </a:r>
            <a:r>
              <a:rPr lang="en-US" dirty="0" err="1">
                <a:solidFill>
                  <a:srgbClr val="000000"/>
                </a:solidFill>
                <a:latin typeface="Arial" panose="020B0604020202020204" pitchFamily="34" charset="0"/>
              </a:rPr>
              <a:t>arrowFunc</a:t>
            </a:r>
            <a:r>
              <a:rPr lang="en-US" dirty="0">
                <a:solidFill>
                  <a:srgbClr val="000000"/>
                </a:solidFill>
                <a:latin typeface="Arial" panose="020B0604020202020204" pitchFamily="34" charset="0"/>
              </a:rPr>
              <a:t> = () =&gt; {</a:t>
            </a:r>
            <a:r>
              <a:rPr lang="en-US" dirty="0" err="1">
                <a:solidFill>
                  <a:srgbClr val="000000"/>
                </a:solidFill>
                <a:latin typeface="Arial" panose="020B0604020202020204" pitchFamily="34" charset="0"/>
              </a:rPr>
              <a:t>this.a</a:t>
            </a:r>
            <a:r>
              <a:rPr lang="en-US" dirty="0">
                <a:solidFill>
                  <a:srgbClr val="000000"/>
                </a:solidFill>
                <a:latin typeface="Arial" panose="020B0604020202020204" pitchFamily="34" charset="0"/>
              </a:rPr>
              <a:t> = 150};</a:t>
            </a:r>
          </a:p>
          <a:p>
            <a:pPr marL="1708150" indent="0">
              <a:buNone/>
            </a:pPr>
            <a:r>
              <a:rPr lang="en-US" dirty="0">
                <a:solidFill>
                  <a:srgbClr val="000000"/>
                </a:solidFill>
                <a:latin typeface="Arial" panose="020B0604020202020204" pitchFamily="34" charset="0"/>
              </a:rPr>
              <a:t>function </a:t>
            </a:r>
            <a:r>
              <a:rPr lang="en-US" dirty="0" err="1">
                <a:solidFill>
                  <a:srgbClr val="000000"/>
                </a:solidFill>
                <a:latin typeface="Arial" panose="020B0604020202020204" pitchFamily="34" charset="0"/>
              </a:rPr>
              <a:t>regFunc</a:t>
            </a:r>
            <a:r>
              <a:rPr lang="en-US" dirty="0">
                <a:solidFill>
                  <a:srgbClr val="000000"/>
                </a:solidFill>
                <a:latin typeface="Arial" panose="020B0604020202020204" pitchFamily="34" charset="0"/>
              </a:rPr>
              <a:t>() {</a:t>
            </a:r>
          </a:p>
          <a:p>
            <a:pPr marL="1708150" indent="0">
              <a:buNone/>
            </a:pP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this.a</a:t>
            </a:r>
            <a:r>
              <a:rPr lang="en-US" dirty="0">
                <a:solidFill>
                  <a:srgbClr val="000000"/>
                </a:solidFill>
                <a:latin typeface="Arial" panose="020B0604020202020204" pitchFamily="34" charset="0"/>
              </a:rPr>
              <a:t> = 200;</a:t>
            </a:r>
          </a:p>
          <a:p>
            <a:pPr marL="1708150" indent="0">
              <a:buNone/>
            </a:pPr>
            <a:r>
              <a:rPr lang="en-US" dirty="0">
                <a:solidFill>
                  <a:srgbClr val="000000"/>
                </a:solidFill>
                <a:latin typeface="Arial" panose="020B0604020202020204" pitchFamily="34" charset="0"/>
              </a:rPr>
              <a:t>}</a:t>
            </a:r>
          </a:p>
          <a:p>
            <a:pPr marL="1708150" indent="0">
              <a:buNone/>
            </a:pPr>
            <a:r>
              <a:rPr lang="en-US" dirty="0">
                <a:solidFill>
                  <a:srgbClr val="000000"/>
                </a:solidFill>
                <a:latin typeface="Arial" panose="020B0604020202020204" pitchFamily="34" charset="0"/>
              </a:rPr>
              <a:t>console.log(</a:t>
            </a:r>
            <a:r>
              <a:rPr lang="en-US" dirty="0" err="1">
                <a:solidFill>
                  <a:srgbClr val="000000"/>
                </a:solidFill>
                <a:latin typeface="Arial" panose="020B0604020202020204" pitchFamily="34" charset="0"/>
              </a:rPr>
              <a:t>this.a</a:t>
            </a:r>
            <a:r>
              <a:rPr lang="en-US" dirty="0">
                <a:solidFill>
                  <a:srgbClr val="000000"/>
                </a:solidFill>
                <a:latin typeface="Arial" panose="020B0604020202020204" pitchFamily="34" charset="0"/>
              </a:rPr>
              <a:t>)</a:t>
            </a:r>
          </a:p>
          <a:p>
            <a:pPr marL="1708150" indent="0">
              <a:buNone/>
            </a:pPr>
            <a:r>
              <a:rPr lang="en-US" dirty="0" err="1">
                <a:solidFill>
                  <a:srgbClr val="000000"/>
                </a:solidFill>
                <a:latin typeface="Arial" panose="020B0604020202020204" pitchFamily="34" charset="0"/>
              </a:rPr>
              <a:t>arrowFunc</a:t>
            </a:r>
            <a:r>
              <a:rPr lang="en-US" dirty="0">
                <a:solidFill>
                  <a:srgbClr val="000000"/>
                </a:solidFill>
                <a:latin typeface="Arial" panose="020B0604020202020204" pitchFamily="34" charset="0"/>
              </a:rPr>
              <a:t>()</a:t>
            </a:r>
          </a:p>
          <a:p>
            <a:pPr marL="1708150" indent="0">
              <a:buNone/>
            </a:pPr>
            <a:r>
              <a:rPr lang="en-US" dirty="0">
                <a:solidFill>
                  <a:srgbClr val="000000"/>
                </a:solidFill>
                <a:latin typeface="Arial" panose="020B0604020202020204" pitchFamily="34" charset="0"/>
              </a:rPr>
              <a:t>console.log(</a:t>
            </a:r>
            <a:r>
              <a:rPr lang="en-US" dirty="0" err="1">
                <a:solidFill>
                  <a:srgbClr val="000000"/>
                </a:solidFill>
                <a:latin typeface="Arial" panose="020B0604020202020204" pitchFamily="34" charset="0"/>
              </a:rPr>
              <a:t>this.a</a:t>
            </a:r>
            <a:r>
              <a:rPr lang="en-US" dirty="0">
                <a:solidFill>
                  <a:srgbClr val="000000"/>
                </a:solidFill>
                <a:latin typeface="Arial" panose="020B0604020202020204" pitchFamily="34" charset="0"/>
              </a:rPr>
              <a:t>)</a:t>
            </a:r>
          </a:p>
          <a:p>
            <a:pPr marL="1708150" indent="0">
              <a:buNone/>
            </a:pPr>
            <a:r>
              <a:rPr lang="en-US" dirty="0" err="1">
                <a:solidFill>
                  <a:srgbClr val="000000"/>
                </a:solidFill>
                <a:latin typeface="Arial" panose="020B0604020202020204" pitchFamily="34" charset="0"/>
              </a:rPr>
              <a:t>regFunc</a:t>
            </a:r>
            <a:r>
              <a:rPr lang="en-US" dirty="0">
                <a:solidFill>
                  <a:srgbClr val="000000"/>
                </a:solidFill>
                <a:latin typeface="Arial" panose="020B0604020202020204" pitchFamily="34" charset="0"/>
              </a:rPr>
              <a:t>()</a:t>
            </a:r>
          </a:p>
          <a:p>
            <a:pPr marL="1708150" indent="0">
              <a:buNone/>
            </a:pPr>
            <a:r>
              <a:rPr lang="en-US" dirty="0">
                <a:solidFill>
                  <a:srgbClr val="000000"/>
                </a:solidFill>
                <a:latin typeface="Arial" panose="020B0604020202020204" pitchFamily="34" charset="0"/>
              </a:rPr>
              <a:t>console.log(</a:t>
            </a:r>
            <a:r>
              <a:rPr lang="en-US" dirty="0" err="1">
                <a:solidFill>
                  <a:srgbClr val="000000"/>
                </a:solidFill>
                <a:latin typeface="Arial" panose="020B0604020202020204" pitchFamily="34" charset="0"/>
              </a:rPr>
              <a:t>this.a</a:t>
            </a:r>
            <a:r>
              <a:rPr lang="en-US" dirty="0">
                <a:solidFill>
                  <a:srgbClr val="000000"/>
                </a:solidFill>
                <a:latin typeface="Arial" panose="020B0604020202020204" pitchFamily="34" charset="0"/>
              </a:rPr>
              <a:t>)     </a:t>
            </a:r>
          </a:p>
          <a:p>
            <a:pPr marL="1708150" indent="0">
              <a:buNone/>
            </a:pPr>
            <a:r>
              <a:rPr lang="en-US" dirty="0">
                <a:solidFill>
                  <a:srgbClr val="000000"/>
                </a:solidFill>
                <a:latin typeface="Arial" panose="020B0604020202020204" pitchFamily="34" charset="0"/>
              </a:rPr>
              <a:t>Output: 100</a:t>
            </a:r>
          </a:p>
          <a:p>
            <a:pPr marL="1708150" indent="0">
              <a:buNone/>
            </a:pPr>
            <a:r>
              <a:rPr lang="en-US" dirty="0">
                <a:solidFill>
                  <a:srgbClr val="000000"/>
                </a:solidFill>
                <a:latin typeface="Arial" panose="020B0604020202020204" pitchFamily="34" charset="0"/>
              </a:rPr>
              <a:t>150</a:t>
            </a:r>
          </a:p>
          <a:p>
            <a:pPr marL="1708150" indent="0">
              <a:buNone/>
            </a:pPr>
            <a:r>
              <a:rPr lang="en-US" dirty="0">
                <a:solidFill>
                  <a:srgbClr val="000000"/>
                </a:solidFill>
                <a:latin typeface="Arial" panose="020B0604020202020204" pitchFamily="34" charset="0"/>
              </a:rPr>
              <a:t>200</a:t>
            </a:r>
          </a:p>
        </p:txBody>
      </p:sp>
    </p:spTree>
    <p:extLst>
      <p:ext uri="{BB962C8B-B14F-4D97-AF65-F5344CB8AC3E}">
        <p14:creationId xmlns="" xmlns:p14="http://schemas.microsoft.com/office/powerpoint/2010/main" val="3012792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9674BE-2C8C-416B-9746-72ACDA95C844}"/>
              </a:ext>
            </a:extLst>
          </p:cNvPr>
          <p:cNvSpPr>
            <a:spLocks noGrp="1"/>
          </p:cNvSpPr>
          <p:nvPr>
            <p:ph type="title"/>
          </p:nvPr>
        </p:nvSpPr>
        <p:spPr/>
        <p:txBody>
          <a:bodyPr>
            <a:normAutofit fontScale="90000"/>
          </a:bodyPr>
          <a:lstStyle/>
          <a:p>
            <a:r>
              <a:rPr lang="en-US" b="1" i="0" dirty="0">
                <a:effectLst/>
                <a:latin typeface="Arial" panose="020B0604020202020204" pitchFamily="34" charset="0"/>
              </a:rPr>
              <a:t>Arrow functions do not have a arguments array</a:t>
            </a:r>
            <a:br>
              <a:rPr lang="en-US" b="1" i="0" dirty="0">
                <a:effectLst/>
                <a:latin typeface="Arial" panose="020B0604020202020204" pitchFamily="34" charset="0"/>
              </a:rPr>
            </a:br>
            <a:endParaRPr lang="en-US" dirty="0"/>
          </a:p>
        </p:txBody>
      </p:sp>
      <p:sp>
        <p:nvSpPr>
          <p:cNvPr id="3" name="Content Placeholder 2">
            <a:extLst>
              <a:ext uri="{FF2B5EF4-FFF2-40B4-BE49-F238E27FC236}">
                <a16:creationId xmlns="" xmlns:a16="http://schemas.microsoft.com/office/drawing/2014/main" id="{623EF40A-B723-4A77-B63C-4B83EE271C01}"/>
              </a:ext>
            </a:extLst>
          </p:cNvPr>
          <p:cNvSpPr>
            <a:spLocks noGrp="1"/>
          </p:cNvSpPr>
          <p:nvPr>
            <p:ph idx="1"/>
          </p:nvPr>
        </p:nvSpPr>
        <p:spPr/>
        <p:txBody>
          <a:bodyPr/>
          <a:lstStyle/>
          <a:p>
            <a:r>
              <a:rPr lang="en-US" dirty="0">
                <a:solidFill>
                  <a:srgbClr val="000000"/>
                </a:solidFill>
                <a:latin typeface="Arial" panose="020B0604020202020204" pitchFamily="34" charset="0"/>
              </a:rPr>
              <a:t>A</a:t>
            </a:r>
            <a:r>
              <a:rPr lang="en-US" b="0" i="0" dirty="0">
                <a:solidFill>
                  <a:srgbClr val="000000"/>
                </a:solidFill>
                <a:effectLst/>
                <a:latin typeface="Arial" panose="020B0604020202020204" pitchFamily="34" charset="0"/>
              </a:rPr>
              <a:t>rguments array in functions is a special object that can be used to get all the arguments passed to the function. </a:t>
            </a:r>
          </a:p>
          <a:p>
            <a:r>
              <a:rPr lang="en-US" b="0" i="0" dirty="0">
                <a:solidFill>
                  <a:srgbClr val="000000"/>
                </a:solidFill>
                <a:effectLst/>
                <a:latin typeface="Arial" panose="020B0604020202020204" pitchFamily="34" charset="0"/>
              </a:rPr>
              <a:t>Similar to this, arrow functions do not have their own binding to a arguments object, they are bound to arguments of enclosing scope.</a:t>
            </a:r>
            <a:endParaRPr lang="en-US" dirty="0"/>
          </a:p>
        </p:txBody>
      </p:sp>
    </p:spTree>
    <p:extLst>
      <p:ext uri="{BB962C8B-B14F-4D97-AF65-F5344CB8AC3E}">
        <p14:creationId xmlns="" xmlns:p14="http://schemas.microsoft.com/office/powerpoint/2010/main" val="3811062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5472FC-4EA4-4F6F-8232-35DC8177372B}"/>
              </a:ext>
            </a:extLst>
          </p:cNvPr>
          <p:cNvSpPr>
            <a:spLocks noGrp="1"/>
          </p:cNvSpPr>
          <p:nvPr>
            <p:ph type="title"/>
          </p:nvPr>
        </p:nvSpPr>
        <p:spPr/>
        <p:txBody>
          <a:bodyPr>
            <a:normAutofit fontScale="90000"/>
          </a:bodyPr>
          <a:lstStyle/>
          <a:p>
            <a:r>
              <a:rPr lang="en-US" b="1" i="0" dirty="0">
                <a:effectLst/>
                <a:latin typeface="Arial" panose="020B0604020202020204" pitchFamily="34" charset="0"/>
              </a:rPr>
              <a:t>Arrow functions are callable but not constructable</a:t>
            </a:r>
            <a:br>
              <a:rPr lang="en-US" b="1" i="0" dirty="0">
                <a:effectLst/>
                <a:latin typeface="Arial" panose="020B0604020202020204" pitchFamily="34" charset="0"/>
              </a:rPr>
            </a:br>
            <a:endParaRPr lang="en-US" dirty="0"/>
          </a:p>
        </p:txBody>
      </p:sp>
      <p:sp>
        <p:nvSpPr>
          <p:cNvPr id="3" name="Content Placeholder 2">
            <a:extLst>
              <a:ext uri="{FF2B5EF4-FFF2-40B4-BE49-F238E27FC236}">
                <a16:creationId xmlns="" xmlns:a16="http://schemas.microsoft.com/office/drawing/2014/main" id="{72C22759-8E7D-44A2-9B68-6C7EDE0D29C7}"/>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If a function is constructable, it can be called with new, i.e. new User(). If a function is callable, it can be called without new (i.e. normal function call).</a:t>
            </a:r>
          </a:p>
          <a:p>
            <a:pPr algn="just"/>
            <a:r>
              <a:rPr lang="en-US" b="0" i="0" dirty="0">
                <a:solidFill>
                  <a:srgbClr val="000000"/>
                </a:solidFill>
                <a:effectLst/>
                <a:latin typeface="Arial" panose="020B0604020202020204" pitchFamily="34" charset="0"/>
              </a:rPr>
              <a:t>Functions created through function declarations / expressions are both constructable and callable.</a:t>
            </a:r>
          </a:p>
          <a:p>
            <a:pPr algn="just"/>
            <a:r>
              <a:rPr lang="en-US" b="0" i="0" dirty="0">
                <a:solidFill>
                  <a:srgbClr val="000000"/>
                </a:solidFill>
                <a:effectLst/>
                <a:latin typeface="Arial" panose="020B0604020202020204" pitchFamily="34" charset="0"/>
              </a:rPr>
              <a:t>Arrow functions (and methods) are only callable. class constructors are only constructable.</a:t>
            </a:r>
          </a:p>
          <a:p>
            <a:pPr algn="just"/>
            <a:r>
              <a:rPr lang="en-US" b="0" i="0" dirty="0">
                <a:solidFill>
                  <a:srgbClr val="000000"/>
                </a:solidFill>
                <a:effectLst/>
                <a:latin typeface="Arial" panose="020B0604020202020204" pitchFamily="34" charset="0"/>
              </a:rPr>
              <a:t>If you are trying to call a non-callable function or to construct a non-constructable function, you will get a runtime error.</a:t>
            </a:r>
          </a:p>
          <a:p>
            <a:endParaRPr lang="en-US" dirty="0"/>
          </a:p>
        </p:txBody>
      </p:sp>
    </p:spTree>
    <p:extLst>
      <p:ext uri="{BB962C8B-B14F-4D97-AF65-F5344CB8AC3E}">
        <p14:creationId xmlns="" xmlns:p14="http://schemas.microsoft.com/office/powerpoint/2010/main" val="571569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167BB4-04A9-4981-BFFA-19F5246C366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 xmlns:a16="http://schemas.microsoft.com/office/drawing/2014/main" id="{4611AA1D-23B1-44D0-AE13-FAA4512D6367}"/>
              </a:ext>
            </a:extLst>
          </p:cNvPr>
          <p:cNvSpPr>
            <a:spLocks noGrp="1"/>
          </p:cNvSpPr>
          <p:nvPr>
            <p:ph idx="1"/>
          </p:nvPr>
        </p:nvSpPr>
        <p:spPr/>
        <p:txBody>
          <a:bodyPr/>
          <a:lstStyle/>
          <a:p>
            <a:pPr marL="0" indent="0">
              <a:buNone/>
            </a:pPr>
            <a:r>
              <a:rPr lang="en-US" dirty="0"/>
              <a:t>let </a:t>
            </a:r>
            <a:r>
              <a:rPr lang="en-US" dirty="0" err="1"/>
              <a:t>arrowFunc</a:t>
            </a:r>
            <a:r>
              <a:rPr lang="en-US" dirty="0"/>
              <a:t> = () =&gt; {}</a:t>
            </a:r>
          </a:p>
          <a:p>
            <a:pPr marL="0" indent="0">
              <a:buNone/>
            </a:pPr>
            <a:r>
              <a:rPr lang="en-US" dirty="0"/>
              <a:t>new </a:t>
            </a:r>
            <a:r>
              <a:rPr lang="en-US" dirty="0" err="1"/>
              <a:t>arrowFunc</a:t>
            </a:r>
            <a:r>
              <a:rPr lang="en-US" dirty="0"/>
              <a:t>()</a:t>
            </a:r>
          </a:p>
          <a:p>
            <a:pPr marL="0" indent="0">
              <a:buNone/>
            </a:pPr>
            <a:r>
              <a:rPr lang="en-US" dirty="0"/>
              <a:t>This code gives the error:</a:t>
            </a:r>
          </a:p>
          <a:p>
            <a:pPr marL="0" indent="0">
              <a:buNone/>
            </a:pPr>
            <a:r>
              <a:rPr lang="en-US" dirty="0" err="1"/>
              <a:t>arrowFunc</a:t>
            </a:r>
            <a:r>
              <a:rPr lang="en-US" dirty="0"/>
              <a:t> is not a constructor</a:t>
            </a:r>
          </a:p>
        </p:txBody>
      </p:sp>
    </p:spTree>
    <p:extLst>
      <p:ext uri="{BB962C8B-B14F-4D97-AF65-F5344CB8AC3E}">
        <p14:creationId xmlns="" xmlns:p14="http://schemas.microsoft.com/office/powerpoint/2010/main" val="366669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00D5DD-ADBE-4DC5-9445-2245B9BEC0E2}"/>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 xmlns:a16="http://schemas.microsoft.com/office/drawing/2014/main" id="{3B49DC9A-E2CD-43E6-A2D6-29D70C5969F9}"/>
              </a:ext>
            </a:extLst>
          </p:cNvPr>
          <p:cNvSpPr>
            <a:spLocks noGrp="1"/>
          </p:cNvSpPr>
          <p:nvPr>
            <p:ph idx="1"/>
          </p:nvPr>
        </p:nvSpPr>
        <p:spPr/>
        <p:txBody>
          <a:bodyPr/>
          <a:lstStyle/>
          <a:p>
            <a:r>
              <a:rPr lang="en-US" dirty="0">
                <a:solidFill>
                  <a:srgbClr val="00B050"/>
                </a:solidFill>
              </a:rPr>
              <a:t>The handling of this is also different in arrow functions compared to regular functions.</a:t>
            </a:r>
          </a:p>
          <a:p>
            <a:r>
              <a:rPr lang="en-US" dirty="0">
                <a:solidFill>
                  <a:srgbClr val="FF0000"/>
                </a:solidFill>
              </a:rPr>
              <a:t>In short, with arrow functions there are no binding of this.</a:t>
            </a:r>
          </a:p>
          <a:p>
            <a:r>
              <a:rPr lang="en-US" dirty="0">
                <a:solidFill>
                  <a:srgbClr val="00B050"/>
                </a:solidFill>
              </a:rPr>
              <a:t>In regular functions the this keyword represented the object that called the function, which could be the window, the document, a button or whatever.</a:t>
            </a:r>
          </a:p>
          <a:p>
            <a:r>
              <a:rPr lang="en-US" dirty="0">
                <a:solidFill>
                  <a:srgbClr val="FF0000"/>
                </a:solidFill>
              </a:rPr>
              <a:t>With arrow functions, the this keyword always represents the object that defined the arrow function.</a:t>
            </a:r>
          </a:p>
        </p:txBody>
      </p:sp>
    </p:spTree>
    <p:extLst>
      <p:ext uri="{BB962C8B-B14F-4D97-AF65-F5344CB8AC3E}">
        <p14:creationId xmlns="" xmlns:p14="http://schemas.microsoft.com/office/powerpoint/2010/main" val="2964618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D26193-6DAE-4C2E-9C30-BD3080CFCDD1}"/>
              </a:ext>
            </a:extLst>
          </p:cNvPr>
          <p:cNvSpPr>
            <a:spLocks noGrp="1"/>
          </p:cNvSpPr>
          <p:nvPr>
            <p:ph type="title"/>
          </p:nvPr>
        </p:nvSpPr>
        <p:spPr>
          <a:xfrm>
            <a:off x="191386" y="365125"/>
            <a:ext cx="12000614" cy="1325563"/>
          </a:xfrm>
        </p:spPr>
        <p:txBody>
          <a:bodyPr>
            <a:normAutofit fontScale="90000"/>
          </a:bodyPr>
          <a:lstStyle/>
          <a:p>
            <a:r>
              <a:rPr lang="en-US" sz="4000" b="1" i="0" dirty="0" err="1">
                <a:effectLst/>
                <a:latin typeface="MuseoSans"/>
              </a:rPr>
              <a:t>Transpiling</a:t>
            </a:r>
            <a:r>
              <a:rPr lang="en-US" sz="4000" b="1" i="0" dirty="0">
                <a:effectLst/>
                <a:latin typeface="MuseoSans"/>
              </a:rPr>
              <a:t> ES6 modules to ES5 using Babel</a:t>
            </a:r>
            <a:br>
              <a:rPr lang="en-US" sz="4000" b="1" i="0" dirty="0">
                <a:effectLst/>
                <a:latin typeface="MuseoSans"/>
              </a:rPr>
            </a:br>
            <a:r>
              <a:rPr lang="en-US" sz="4000" b="0" i="0" dirty="0" err="1">
                <a:effectLst/>
                <a:latin typeface="Arial" panose="020B0604020202020204" pitchFamily="34" charset="0"/>
              </a:rPr>
              <a:t>BabelJS</a:t>
            </a:r>
            <a:r>
              <a:rPr lang="en-US" sz="4000" b="0" i="0" dirty="0">
                <a:effectLst/>
                <a:latin typeface="Arial" panose="020B0604020202020204" pitchFamily="34" charset="0"/>
              </a:rPr>
              <a:t> - ES6 Code Execution</a:t>
            </a:r>
            <a:r>
              <a:rPr lang="en-US" b="0" i="0" dirty="0">
                <a:solidFill>
                  <a:srgbClr val="797979"/>
                </a:solidFill>
                <a:effectLst/>
                <a:latin typeface="Arial" panose="020B0604020202020204" pitchFamily="34" charset="0"/>
              </a:rPr>
              <a:t/>
            </a:r>
            <a:br>
              <a:rPr lang="en-US" b="0" i="0" dirty="0">
                <a:solidFill>
                  <a:srgbClr val="797979"/>
                </a:solidFill>
                <a:effectLst/>
                <a:latin typeface="Arial" panose="020B0604020202020204" pitchFamily="34" charset="0"/>
              </a:rPr>
            </a:br>
            <a:endParaRPr lang="en-US" dirty="0"/>
          </a:p>
        </p:txBody>
      </p:sp>
      <p:sp>
        <p:nvSpPr>
          <p:cNvPr id="3" name="Content Placeholder 2">
            <a:extLst>
              <a:ext uri="{FF2B5EF4-FFF2-40B4-BE49-F238E27FC236}">
                <a16:creationId xmlns="" xmlns:a16="http://schemas.microsoft.com/office/drawing/2014/main" id="{7B5AABE7-EE44-4415-B32F-0BA071058526}"/>
              </a:ext>
            </a:extLst>
          </p:cNvPr>
          <p:cNvSpPr>
            <a:spLocks noGrp="1"/>
          </p:cNvSpPr>
          <p:nvPr>
            <p:ph idx="1"/>
          </p:nvPr>
        </p:nvSpPr>
        <p:spPr>
          <a:xfrm>
            <a:off x="838200" y="1485493"/>
            <a:ext cx="10515600" cy="5007382"/>
          </a:xfrm>
        </p:spPr>
        <p:txBody>
          <a:bodyPr>
            <a:normAutofit/>
          </a:bodyPr>
          <a:lstStyle/>
          <a:p>
            <a:r>
              <a:rPr lang="en-US" b="0" i="0" dirty="0">
                <a:solidFill>
                  <a:srgbClr val="333333"/>
                </a:solidFill>
                <a:effectLst/>
                <a:latin typeface="Helvetica Neue"/>
              </a:rPr>
              <a:t>ECMAScript 2015 (also known as ES 2015 or ES6) is the current version of JavaScript, and its biggest update till date.</a:t>
            </a:r>
            <a:endParaRPr lang="en-US" b="1" i="0" dirty="0">
              <a:solidFill>
                <a:srgbClr val="000000"/>
              </a:solidFill>
              <a:effectLst/>
              <a:latin typeface="Arial" panose="020B0604020202020204" pitchFamily="34" charset="0"/>
            </a:endParaRPr>
          </a:p>
          <a:p>
            <a:r>
              <a:rPr lang="en-US" b="1" i="0" dirty="0" err="1">
                <a:solidFill>
                  <a:srgbClr val="000000"/>
                </a:solidFill>
                <a:effectLst/>
                <a:latin typeface="Arial" panose="020B0604020202020204" pitchFamily="34" charset="0"/>
              </a:rPr>
              <a:t>BabelJS</a:t>
            </a:r>
            <a:r>
              <a:rPr lang="en-US" b="0" i="0" dirty="0">
                <a:solidFill>
                  <a:srgbClr val="000000"/>
                </a:solidFill>
                <a:effectLst/>
                <a:latin typeface="Arial" panose="020B0604020202020204" pitchFamily="34" charset="0"/>
              </a:rPr>
              <a:t> is a JavaScript </a:t>
            </a:r>
            <a:r>
              <a:rPr lang="en-US" b="0" i="0" dirty="0" err="1">
                <a:solidFill>
                  <a:srgbClr val="000000"/>
                </a:solidFill>
                <a:effectLst/>
                <a:latin typeface="Arial" panose="020B0604020202020204" pitchFamily="34" charset="0"/>
              </a:rPr>
              <a:t>transpiler</a:t>
            </a:r>
            <a:r>
              <a:rPr lang="en-US" b="0" i="0" dirty="0">
                <a:solidFill>
                  <a:srgbClr val="000000"/>
                </a:solidFill>
                <a:effectLst/>
                <a:latin typeface="Arial" panose="020B0604020202020204" pitchFamily="34" charset="0"/>
              </a:rPr>
              <a:t>, which converts new features added to JavaScript into ES5 or to react based on the preset or plugin given. </a:t>
            </a:r>
          </a:p>
          <a:p>
            <a:r>
              <a:rPr lang="en-US" b="0" i="0" dirty="0">
                <a:solidFill>
                  <a:srgbClr val="000000"/>
                </a:solidFill>
                <a:effectLst/>
                <a:latin typeface="Arial" panose="020B0604020202020204" pitchFamily="34" charset="0"/>
              </a:rPr>
              <a:t>ES5 is one of the oldest form of JavaScript and is supported to run on new and old browsers without any issues.</a:t>
            </a:r>
          </a:p>
          <a:p>
            <a:r>
              <a:rPr lang="en-US" b="0" i="0" dirty="0">
                <a:solidFill>
                  <a:srgbClr val="000000"/>
                </a:solidFill>
                <a:effectLst/>
                <a:latin typeface="Arial" panose="020B0604020202020204" pitchFamily="34" charset="0"/>
              </a:rPr>
              <a:t>We have seen many features like arrow functions, classes, promises, generators, async functions, etc. </a:t>
            </a:r>
          </a:p>
        </p:txBody>
      </p:sp>
    </p:spTree>
    <p:extLst>
      <p:ext uri="{BB962C8B-B14F-4D97-AF65-F5344CB8AC3E}">
        <p14:creationId xmlns="" xmlns:p14="http://schemas.microsoft.com/office/powerpoint/2010/main" val="3523545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DB3FFF-29FB-4922-8ED2-0D44FB81A545}"/>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 xmlns:a16="http://schemas.microsoft.com/office/drawing/2014/main" id="{C38EE638-838A-43CE-9C45-AB0AE99C6519}"/>
              </a:ext>
            </a:extLst>
          </p:cNvPr>
          <p:cNvSpPr>
            <a:spLocks noGrp="1"/>
          </p:cNvSpPr>
          <p:nvPr>
            <p:ph idx="1"/>
          </p:nvPr>
        </p:nvSpPr>
        <p:spPr/>
        <p:txBody>
          <a:bodyPr/>
          <a:lstStyle/>
          <a:p>
            <a:r>
              <a:rPr lang="en-US" dirty="0">
                <a:solidFill>
                  <a:srgbClr val="000000"/>
                </a:solidFill>
                <a:latin typeface="Arial" panose="020B0604020202020204" pitchFamily="34" charset="0"/>
              </a:rPr>
              <a:t>A</a:t>
            </a:r>
            <a:r>
              <a:rPr lang="en-US" b="0" i="0" dirty="0">
                <a:solidFill>
                  <a:srgbClr val="000000"/>
                </a:solidFill>
                <a:effectLst/>
                <a:latin typeface="Arial" panose="020B0604020202020204" pitchFamily="34" charset="0"/>
              </a:rPr>
              <a:t>dded to ES6, ES7 and ES8. When any of the newly added features are used in old browsers, it throws errors. </a:t>
            </a:r>
            <a:endParaRPr lang="en-US" b="0" i="0" dirty="0">
              <a:solidFill>
                <a:srgbClr val="333333"/>
              </a:solidFill>
              <a:effectLst/>
              <a:latin typeface="Helvetica Neue"/>
            </a:endParaRPr>
          </a:p>
          <a:p>
            <a:r>
              <a:rPr lang="en-US" b="0" i="0" dirty="0">
                <a:solidFill>
                  <a:srgbClr val="333333"/>
                </a:solidFill>
                <a:effectLst/>
                <a:latin typeface="Helvetica Neue"/>
              </a:rPr>
              <a:t>It comes with a number of language improvements and API updates to make JavaScript developers more productive. The specification of the language was frozen in June 2015.</a:t>
            </a:r>
          </a:p>
          <a:p>
            <a:r>
              <a:rPr lang="en-US" b="0" i="0" dirty="0">
                <a:solidFill>
                  <a:srgbClr val="333333"/>
                </a:solidFill>
                <a:effectLst/>
                <a:latin typeface="Helvetica Neue"/>
              </a:rPr>
              <a:t>Browsers have started implementing the new features, although they still need some time to implement all the features. </a:t>
            </a:r>
            <a:endParaRPr lang="en-US" dirty="0"/>
          </a:p>
        </p:txBody>
      </p:sp>
    </p:spTree>
    <p:extLst>
      <p:ext uri="{BB962C8B-B14F-4D97-AF65-F5344CB8AC3E}">
        <p14:creationId xmlns="" xmlns:p14="http://schemas.microsoft.com/office/powerpoint/2010/main" val="733470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A3CB72-2DCA-42F0-BE43-9A6F56ED78B7}"/>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 xmlns:a16="http://schemas.microsoft.com/office/drawing/2014/main" id="{D51C528D-51A6-4345-9102-5395F3837DF6}"/>
              </a:ext>
            </a:extLst>
          </p:cNvPr>
          <p:cNvSpPr>
            <a:spLocks noGrp="1"/>
          </p:cNvSpPr>
          <p:nvPr>
            <p:ph idx="1"/>
          </p:nvPr>
        </p:nvSpPr>
        <p:spPr/>
        <p:txBody>
          <a:bodyPr/>
          <a:lstStyle/>
          <a:p>
            <a:r>
              <a:rPr lang="en-US" b="0" i="0" dirty="0" err="1">
                <a:solidFill>
                  <a:srgbClr val="000000"/>
                </a:solidFill>
                <a:effectLst/>
                <a:latin typeface="Arial" panose="020B0604020202020204" pitchFamily="34" charset="0"/>
              </a:rPr>
              <a:t>belJS</a:t>
            </a:r>
            <a:r>
              <a:rPr lang="en-US" b="0" i="0" dirty="0">
                <a:solidFill>
                  <a:srgbClr val="000000"/>
                </a:solidFill>
                <a:effectLst/>
                <a:latin typeface="Arial" panose="020B0604020202020204" pitchFamily="34" charset="0"/>
              </a:rPr>
              <a:t> helps in compiling the code, which is backward compatible with older browsers. </a:t>
            </a:r>
          </a:p>
          <a:p>
            <a:r>
              <a:rPr lang="en-US" b="0" i="0" dirty="0">
                <a:solidFill>
                  <a:srgbClr val="000000"/>
                </a:solidFill>
                <a:effectLst/>
                <a:latin typeface="Arial" panose="020B0604020202020204" pitchFamily="34" charset="0"/>
              </a:rPr>
              <a:t>We have seen that ES5 works perfectly fine on older browsers without any issues. </a:t>
            </a:r>
          </a:p>
          <a:p>
            <a:r>
              <a:rPr lang="en-US" b="0" i="0" dirty="0">
                <a:solidFill>
                  <a:srgbClr val="000000"/>
                </a:solidFill>
                <a:effectLst/>
                <a:latin typeface="Arial" panose="020B0604020202020204" pitchFamily="34" charset="0"/>
              </a:rPr>
              <a:t>So considering the project environment details, if it is required to be running on older browsers.</a:t>
            </a:r>
          </a:p>
          <a:p>
            <a:r>
              <a:rPr lang="en-US" b="0" i="0" dirty="0">
                <a:solidFill>
                  <a:srgbClr val="000000"/>
                </a:solidFill>
                <a:effectLst/>
                <a:latin typeface="Arial" panose="020B0604020202020204" pitchFamily="34" charset="0"/>
              </a:rPr>
              <a:t> we can use any new feature in our project and compile the code to ES5 using </a:t>
            </a:r>
            <a:r>
              <a:rPr lang="en-US" b="0" i="0" dirty="0" err="1">
                <a:solidFill>
                  <a:srgbClr val="000000"/>
                </a:solidFill>
                <a:effectLst/>
                <a:latin typeface="Arial" panose="020B0604020202020204" pitchFamily="34" charset="0"/>
              </a:rPr>
              <a:t>babeljs</a:t>
            </a:r>
            <a:r>
              <a:rPr lang="en-US" b="0" i="0" dirty="0">
                <a:solidFill>
                  <a:srgbClr val="000000"/>
                </a:solidFill>
                <a:effectLst/>
                <a:latin typeface="Arial" panose="020B0604020202020204" pitchFamily="34" charset="0"/>
              </a:rPr>
              <a:t>, and use it any browsers without any issues.</a:t>
            </a:r>
            <a:endParaRPr lang="en-US" dirty="0"/>
          </a:p>
        </p:txBody>
      </p:sp>
    </p:spTree>
    <p:extLst>
      <p:ext uri="{BB962C8B-B14F-4D97-AF65-F5344CB8AC3E}">
        <p14:creationId xmlns="" xmlns:p14="http://schemas.microsoft.com/office/powerpoint/2010/main" val="3162528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0C2F50-9A03-4457-8913-858FCD1F26E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 xmlns:a16="http://schemas.microsoft.com/office/drawing/2014/main" id="{A0501C89-C5D9-48C9-A784-BD972372AB84}"/>
              </a:ext>
            </a:extLst>
          </p:cNvPr>
          <p:cNvSpPr>
            <a:spLocks noGrp="1"/>
          </p:cNvSpPr>
          <p:nvPr>
            <p:ph idx="1"/>
          </p:nvPr>
        </p:nvSpPr>
        <p:spPr/>
        <p:txBody>
          <a:bodyPr/>
          <a:lstStyle/>
          <a:p>
            <a:pPr marL="0" indent="0">
              <a:buNone/>
            </a:pPr>
            <a:r>
              <a:rPr lang="en-US" dirty="0"/>
              <a:t>&lt;html&gt;</a:t>
            </a:r>
          </a:p>
          <a:p>
            <a:pPr marL="0" indent="0">
              <a:buNone/>
            </a:pPr>
            <a:r>
              <a:rPr lang="en-US" dirty="0"/>
              <a:t>   &lt;head&gt;</a:t>
            </a:r>
          </a:p>
          <a:p>
            <a:pPr marL="0" indent="0">
              <a:buNone/>
            </a:pPr>
            <a:r>
              <a:rPr lang="en-US" dirty="0"/>
              <a:t>      &lt;title&gt;</a:t>
            </a:r>
            <a:r>
              <a:rPr lang="en-US" dirty="0" err="1"/>
              <a:t>BabelJs</a:t>
            </a:r>
            <a:r>
              <a:rPr lang="en-US" dirty="0"/>
              <a:t> Testing&lt;/title&gt;</a:t>
            </a:r>
          </a:p>
          <a:p>
            <a:pPr marL="0" indent="0">
              <a:buNone/>
            </a:pPr>
            <a:r>
              <a:rPr lang="en-US" dirty="0"/>
              <a:t>   &lt;/head&gt;</a:t>
            </a:r>
          </a:p>
          <a:p>
            <a:pPr marL="0" indent="0">
              <a:buNone/>
            </a:pPr>
            <a:r>
              <a:rPr lang="en-US" dirty="0"/>
              <a:t>   &lt;body&gt;</a:t>
            </a:r>
          </a:p>
          <a:p>
            <a:pPr marL="0" indent="0">
              <a:buNone/>
            </a:pPr>
            <a:r>
              <a:rPr lang="en-US" dirty="0"/>
              <a:t>      &lt;script type="text/</a:t>
            </a:r>
            <a:r>
              <a:rPr lang="en-US" dirty="0" err="1"/>
              <a:t>javascript</a:t>
            </a:r>
            <a:r>
              <a:rPr lang="en-US" dirty="0"/>
              <a:t>" </a:t>
            </a:r>
            <a:r>
              <a:rPr lang="en-US" dirty="0" err="1"/>
              <a:t>src</a:t>
            </a:r>
            <a:r>
              <a:rPr lang="en-US" dirty="0"/>
              <a:t>="index.js"&gt;&lt;/script&gt;</a:t>
            </a:r>
          </a:p>
          <a:p>
            <a:pPr marL="0" indent="0">
              <a:buNone/>
            </a:pPr>
            <a:r>
              <a:rPr lang="en-US" dirty="0"/>
              <a:t>   &lt;/body&gt;</a:t>
            </a:r>
          </a:p>
          <a:p>
            <a:pPr marL="0" indent="0">
              <a:buNone/>
            </a:pPr>
            <a:r>
              <a:rPr lang="en-US" dirty="0"/>
              <a:t>&lt;/html&gt;</a:t>
            </a:r>
          </a:p>
        </p:txBody>
      </p:sp>
    </p:spTree>
    <p:extLst>
      <p:ext uri="{BB962C8B-B14F-4D97-AF65-F5344CB8AC3E}">
        <p14:creationId xmlns="" xmlns:p14="http://schemas.microsoft.com/office/powerpoint/2010/main" val="940907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291ED6-3805-46A6-A16B-136C5DBA9366}"/>
              </a:ext>
            </a:extLst>
          </p:cNvPr>
          <p:cNvSpPr>
            <a:spLocks noGrp="1"/>
          </p:cNvSpPr>
          <p:nvPr>
            <p:ph type="title"/>
          </p:nvPr>
        </p:nvSpPr>
        <p:spPr/>
        <p:txBody>
          <a:bodyPr/>
          <a:lstStyle/>
          <a:p>
            <a:pPr algn="ctr"/>
            <a:r>
              <a:rPr lang="en-US" b="1" dirty="0">
                <a:solidFill>
                  <a:srgbClr val="C00000"/>
                </a:solidFill>
              </a:rPr>
              <a:t>Functional Programming with </a:t>
            </a:r>
            <a:r>
              <a:rPr lang="en-US" b="1" dirty="0" err="1">
                <a:solidFill>
                  <a:srgbClr val="C00000"/>
                </a:solidFill>
              </a:rPr>
              <a:t>Javascript</a:t>
            </a:r>
            <a:endParaRPr lang="en-US" b="1" dirty="0">
              <a:solidFill>
                <a:srgbClr val="C00000"/>
              </a:solidFill>
            </a:endParaRPr>
          </a:p>
        </p:txBody>
      </p:sp>
      <p:sp>
        <p:nvSpPr>
          <p:cNvPr id="3" name="Content Placeholder 2">
            <a:extLst>
              <a:ext uri="{FF2B5EF4-FFF2-40B4-BE49-F238E27FC236}">
                <a16:creationId xmlns="" xmlns:a16="http://schemas.microsoft.com/office/drawing/2014/main" id="{514696B7-DFD5-46F3-9EA5-719F2F192C0D}"/>
              </a:ext>
            </a:extLst>
          </p:cNvPr>
          <p:cNvSpPr>
            <a:spLocks noGrp="1"/>
          </p:cNvSpPr>
          <p:nvPr>
            <p:ph idx="1"/>
          </p:nvPr>
        </p:nvSpPr>
        <p:spPr/>
        <p:txBody>
          <a:bodyPr>
            <a:normAutofit fontScale="92500" lnSpcReduction="20000"/>
          </a:bodyPr>
          <a:lstStyle/>
          <a:p>
            <a:r>
              <a:rPr lang="en-US" dirty="0"/>
              <a:t>Declaring variables in es6</a:t>
            </a:r>
          </a:p>
          <a:p>
            <a:r>
              <a:rPr lang="en-US" dirty="0"/>
              <a:t>Arrow functions</a:t>
            </a:r>
          </a:p>
          <a:p>
            <a:r>
              <a:rPr lang="en-US" dirty="0" err="1"/>
              <a:t>Transpiling</a:t>
            </a:r>
            <a:r>
              <a:rPr lang="en-US" dirty="0"/>
              <a:t> es6</a:t>
            </a:r>
          </a:p>
          <a:p>
            <a:r>
              <a:rPr lang="en-US" dirty="0"/>
              <a:t>Es6 objects and arrays</a:t>
            </a:r>
          </a:p>
          <a:p>
            <a:r>
              <a:rPr lang="en-US" dirty="0"/>
              <a:t>Promises classes</a:t>
            </a:r>
          </a:p>
          <a:p>
            <a:r>
              <a:rPr lang="en-US" dirty="0"/>
              <a:t>Es6 modules</a:t>
            </a:r>
          </a:p>
          <a:p>
            <a:r>
              <a:rPr lang="en-US" dirty="0" err="1"/>
              <a:t>Commonjs</a:t>
            </a:r>
            <a:endParaRPr lang="en-US" dirty="0"/>
          </a:p>
          <a:p>
            <a:r>
              <a:rPr lang="en-US" dirty="0"/>
              <a:t>What it means to be functional</a:t>
            </a:r>
          </a:p>
          <a:p>
            <a:r>
              <a:rPr lang="en-US" dirty="0"/>
              <a:t>Imperative versus declarative </a:t>
            </a:r>
          </a:p>
          <a:p>
            <a:r>
              <a:rPr lang="en-US" dirty="0"/>
              <a:t>Functional concepts</a:t>
            </a:r>
          </a:p>
        </p:txBody>
      </p:sp>
    </p:spTree>
    <p:extLst>
      <p:ext uri="{BB962C8B-B14F-4D97-AF65-F5344CB8AC3E}">
        <p14:creationId xmlns="" xmlns:p14="http://schemas.microsoft.com/office/powerpoint/2010/main" val="2667808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41C531-432C-4A39-BAA7-1A4F7CE8FBFC}"/>
              </a:ext>
            </a:extLst>
          </p:cNvPr>
          <p:cNvSpPr>
            <a:spLocks noGrp="1"/>
          </p:cNvSpPr>
          <p:nvPr>
            <p:ph type="title"/>
          </p:nvPr>
        </p:nvSpPr>
        <p:spPr/>
        <p:txBody>
          <a:bodyPr/>
          <a:lstStyle/>
          <a:p>
            <a:r>
              <a:rPr lang="en-US" dirty="0"/>
              <a:t>Index.js</a:t>
            </a:r>
          </a:p>
        </p:txBody>
      </p:sp>
      <p:sp>
        <p:nvSpPr>
          <p:cNvPr id="3" name="Content Placeholder 2">
            <a:extLst>
              <a:ext uri="{FF2B5EF4-FFF2-40B4-BE49-F238E27FC236}">
                <a16:creationId xmlns="" xmlns:a16="http://schemas.microsoft.com/office/drawing/2014/main" id="{4D5AF64D-F35E-4155-A9F0-20CE11DC4A2A}"/>
              </a:ext>
            </a:extLst>
          </p:cNvPr>
          <p:cNvSpPr>
            <a:spLocks noGrp="1"/>
          </p:cNvSpPr>
          <p:nvPr>
            <p:ph idx="1"/>
          </p:nvPr>
        </p:nvSpPr>
        <p:spPr/>
        <p:txBody>
          <a:bodyPr/>
          <a:lstStyle/>
          <a:p>
            <a:pPr marL="0" indent="0">
              <a:buNone/>
            </a:pPr>
            <a:r>
              <a:rPr lang="en-US" dirty="0"/>
              <a:t>var _foo = () =&gt; {</a:t>
            </a:r>
          </a:p>
          <a:p>
            <a:pPr marL="0" indent="0">
              <a:buNone/>
            </a:pPr>
            <a:r>
              <a:rPr lang="en-US" dirty="0"/>
              <a:t>   return "Hello World"</a:t>
            </a:r>
          </a:p>
          <a:p>
            <a:pPr marL="0" indent="0">
              <a:buNone/>
            </a:pPr>
            <a:r>
              <a:rPr lang="en-US" dirty="0"/>
              <a:t>};</a:t>
            </a:r>
          </a:p>
          <a:p>
            <a:pPr marL="0" indent="0">
              <a:buNone/>
            </a:pPr>
            <a:endParaRPr lang="en-US" dirty="0"/>
          </a:p>
          <a:p>
            <a:pPr marL="0" indent="0">
              <a:buNone/>
            </a:pPr>
            <a:r>
              <a:rPr lang="en-US" dirty="0"/>
              <a:t>alert(_foo());</a:t>
            </a:r>
          </a:p>
        </p:txBody>
      </p:sp>
    </p:spTree>
    <p:extLst>
      <p:ext uri="{BB962C8B-B14F-4D97-AF65-F5344CB8AC3E}">
        <p14:creationId xmlns="" xmlns:p14="http://schemas.microsoft.com/office/powerpoint/2010/main" val="232968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A641D0-D55C-40D7-8EA8-64A3AEE597B3}"/>
              </a:ext>
            </a:extLst>
          </p:cNvPr>
          <p:cNvSpPr>
            <a:spLocks noGrp="1"/>
          </p:cNvSpPr>
          <p:nvPr>
            <p:ph type="title"/>
          </p:nvPr>
        </p:nvSpPr>
        <p:spPr/>
        <p:txBody>
          <a:bodyPr/>
          <a:lstStyle/>
          <a:p>
            <a:r>
              <a:rPr lang="en-US" b="0" i="0">
                <a:effectLst/>
                <a:latin typeface="Arial" panose="020B0604020202020204" pitchFamily="34" charset="0"/>
              </a:rPr>
              <a:t>Output</a:t>
            </a:r>
            <a:br>
              <a:rPr lang="en-US" b="0" i="0">
                <a:effectLst/>
                <a:latin typeface="Arial" panose="020B0604020202020204" pitchFamily="34" charset="0"/>
              </a:rPr>
            </a:br>
            <a:endParaRPr lang="en-US" dirty="0"/>
          </a:p>
        </p:txBody>
      </p:sp>
      <p:pic>
        <p:nvPicPr>
          <p:cNvPr id="5" name="Content Placeholder 4">
            <a:extLst>
              <a:ext uri="{FF2B5EF4-FFF2-40B4-BE49-F238E27FC236}">
                <a16:creationId xmlns="" xmlns:a16="http://schemas.microsoft.com/office/drawing/2014/main" id="{9B013CA9-2B38-4F50-97E3-A34FCC7E83CE}"/>
              </a:ext>
            </a:extLst>
          </p:cNvPr>
          <p:cNvPicPr>
            <a:picLocks noGrp="1" noChangeAspect="1"/>
          </p:cNvPicPr>
          <p:nvPr>
            <p:ph idx="1"/>
          </p:nvPr>
        </p:nvPicPr>
        <p:blipFill rotWithShape="1">
          <a:blip r:embed="rId2"/>
          <a:srcRect l="25273" t="47269" r="25725" b="28961"/>
          <a:stretch/>
        </p:blipFill>
        <p:spPr>
          <a:xfrm>
            <a:off x="729534" y="2299542"/>
            <a:ext cx="9508749" cy="2593299"/>
          </a:xfrm>
        </p:spPr>
      </p:pic>
      <p:sp>
        <p:nvSpPr>
          <p:cNvPr id="7" name="TextBox 6">
            <a:extLst>
              <a:ext uri="{FF2B5EF4-FFF2-40B4-BE49-F238E27FC236}">
                <a16:creationId xmlns="" xmlns:a16="http://schemas.microsoft.com/office/drawing/2014/main" id="{EEC8CD15-29E1-4ACA-9565-083FB167BD26}"/>
              </a:ext>
            </a:extLst>
          </p:cNvPr>
          <p:cNvSpPr txBox="1"/>
          <p:nvPr/>
        </p:nvSpPr>
        <p:spPr>
          <a:xfrm>
            <a:off x="1128009" y="1690688"/>
            <a:ext cx="7896069" cy="646331"/>
          </a:xfrm>
          <a:prstGeom prst="rect">
            <a:avLst/>
          </a:prstGeom>
          <a:noFill/>
        </p:spPr>
        <p:txBody>
          <a:bodyPr wrap="square">
            <a:spAutoFit/>
          </a:bodyPr>
          <a:lstStyle/>
          <a:p>
            <a:r>
              <a:rPr lang="en-US" b="0" i="0" dirty="0">
                <a:solidFill>
                  <a:srgbClr val="000000"/>
                </a:solidFill>
                <a:effectLst/>
                <a:latin typeface="Arial" panose="020B0604020202020204" pitchFamily="34" charset="0"/>
              </a:rPr>
              <a:t>When we run the above html in the Chrome browser, we get the following output −</a:t>
            </a:r>
            <a:endParaRPr lang="en-US" dirty="0"/>
          </a:p>
        </p:txBody>
      </p:sp>
    </p:spTree>
    <p:extLst>
      <p:ext uri="{BB962C8B-B14F-4D97-AF65-F5344CB8AC3E}">
        <p14:creationId xmlns="" xmlns:p14="http://schemas.microsoft.com/office/powerpoint/2010/main" val="1553451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F5C2B1-1C0F-413E-9164-496582A765DD}"/>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When the HTML is run in Firefox, it generates the following output −</a:t>
            </a:r>
            <a:endParaRPr lang="en-US" dirty="0"/>
          </a:p>
        </p:txBody>
      </p:sp>
      <p:pic>
        <p:nvPicPr>
          <p:cNvPr id="5" name="Content Placeholder 4">
            <a:extLst>
              <a:ext uri="{FF2B5EF4-FFF2-40B4-BE49-F238E27FC236}">
                <a16:creationId xmlns="" xmlns:a16="http://schemas.microsoft.com/office/drawing/2014/main" id="{16323186-6FE4-45D9-BC17-0EBDC68AC03F}"/>
              </a:ext>
            </a:extLst>
          </p:cNvPr>
          <p:cNvPicPr>
            <a:picLocks noGrp="1" noChangeAspect="1"/>
          </p:cNvPicPr>
          <p:nvPr>
            <p:ph idx="1"/>
          </p:nvPr>
        </p:nvPicPr>
        <p:blipFill rotWithShape="1">
          <a:blip r:embed="rId2"/>
          <a:srcRect l="26242" t="34178" r="25531" b="26549"/>
          <a:stretch/>
        </p:blipFill>
        <p:spPr>
          <a:xfrm>
            <a:off x="2083633" y="2317695"/>
            <a:ext cx="7330189" cy="3355993"/>
          </a:xfrm>
        </p:spPr>
      </p:pic>
    </p:spTree>
    <p:extLst>
      <p:ext uri="{BB962C8B-B14F-4D97-AF65-F5344CB8AC3E}">
        <p14:creationId xmlns="" xmlns:p14="http://schemas.microsoft.com/office/powerpoint/2010/main" val="4284588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9342C3-0496-4FEA-97E7-7D4FA08A80BC}"/>
              </a:ext>
            </a:extLst>
          </p:cNvPr>
          <p:cNvSpPr>
            <a:spLocks noGrp="1"/>
          </p:cNvSpPr>
          <p:nvPr>
            <p:ph type="title"/>
          </p:nvPr>
        </p:nvSpPr>
        <p:spPr/>
        <p:txBody>
          <a:bodyPr>
            <a:normAutofit fontScale="90000"/>
          </a:bodyPr>
          <a:lstStyle/>
          <a:p>
            <a:r>
              <a:rPr lang="en-US" b="0" i="0" dirty="0">
                <a:solidFill>
                  <a:srgbClr val="000000"/>
                </a:solidFill>
                <a:effectLst/>
                <a:latin typeface="Arial" panose="020B0604020202020204" pitchFamily="34" charset="0"/>
              </a:rPr>
              <a:t>And when the same HTML is run in Internet Explorer, it generates the following syntax error</a:t>
            </a:r>
            <a:endParaRPr lang="en-US" dirty="0"/>
          </a:p>
        </p:txBody>
      </p:sp>
      <p:pic>
        <p:nvPicPr>
          <p:cNvPr id="5" name="Content Placeholder 4">
            <a:extLst>
              <a:ext uri="{FF2B5EF4-FFF2-40B4-BE49-F238E27FC236}">
                <a16:creationId xmlns="" xmlns:a16="http://schemas.microsoft.com/office/drawing/2014/main" id="{7FD7558B-A74D-4EB2-9384-0AF2FB0DD400}"/>
              </a:ext>
            </a:extLst>
          </p:cNvPr>
          <p:cNvPicPr>
            <a:picLocks noGrp="1" noChangeAspect="1"/>
          </p:cNvPicPr>
          <p:nvPr>
            <p:ph idx="1"/>
          </p:nvPr>
        </p:nvPicPr>
        <p:blipFill rotWithShape="1">
          <a:blip r:embed="rId2"/>
          <a:srcRect l="25079" t="36848" r="26112" b="16214"/>
          <a:stretch/>
        </p:blipFill>
        <p:spPr>
          <a:xfrm>
            <a:off x="1843789" y="1941017"/>
            <a:ext cx="7854846" cy="4246917"/>
          </a:xfrm>
        </p:spPr>
      </p:pic>
    </p:spTree>
    <p:extLst>
      <p:ext uri="{BB962C8B-B14F-4D97-AF65-F5344CB8AC3E}">
        <p14:creationId xmlns="" xmlns:p14="http://schemas.microsoft.com/office/powerpoint/2010/main" val="1200364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AB4ECC-92F1-43BD-8921-920D9B0A331E}"/>
              </a:ext>
            </a:extLst>
          </p:cNvPr>
          <p:cNvSpPr>
            <a:spLocks noGrp="1"/>
          </p:cNvSpPr>
          <p:nvPr>
            <p:ph type="title"/>
          </p:nvPr>
        </p:nvSpPr>
        <p:spPr/>
        <p:txBody>
          <a:bodyPr/>
          <a:lstStyle/>
          <a:p>
            <a:r>
              <a:rPr lang="en-US" b="1" i="0" dirty="0">
                <a:solidFill>
                  <a:srgbClr val="000000"/>
                </a:solidFill>
                <a:effectLst/>
                <a:latin typeface="Times New Roman" panose="02020603050405020304" pitchFamily="18" charset="0"/>
              </a:rPr>
              <a:t>Set Up Babel</a:t>
            </a:r>
            <a:br>
              <a:rPr lang="en-US" b="1" i="0" dirty="0">
                <a:solidFill>
                  <a:srgbClr val="000000"/>
                </a:solidFill>
                <a:effectLst/>
                <a:latin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C57D5307-0D83-4EA0-954B-4A0046216230}"/>
              </a:ext>
            </a:extLst>
          </p:cNvPr>
          <p:cNvSpPr>
            <a:spLocks noGrp="1"/>
          </p:cNvSpPr>
          <p:nvPr>
            <p:ph idx="1"/>
          </p:nvPr>
        </p:nvSpPr>
        <p:spPr/>
        <p:txBody>
          <a:bodyPr/>
          <a:lstStyle/>
          <a:p>
            <a:r>
              <a:rPr lang="en-US" dirty="0">
                <a:solidFill>
                  <a:srgbClr val="0070C0"/>
                </a:solidFill>
              </a:rPr>
              <a:t>Type the following command to install the babel-cli and babel-core modules:</a:t>
            </a:r>
          </a:p>
          <a:p>
            <a:pPr lvl="1"/>
            <a:r>
              <a:rPr lang="en-US" dirty="0" err="1">
                <a:solidFill>
                  <a:srgbClr val="FF0000"/>
                </a:solidFill>
              </a:rPr>
              <a:t>npm</a:t>
            </a:r>
            <a:r>
              <a:rPr lang="en-US" dirty="0">
                <a:solidFill>
                  <a:srgbClr val="FF0000"/>
                </a:solidFill>
              </a:rPr>
              <a:t> install babel-cli babel-core --save-dev</a:t>
            </a:r>
          </a:p>
          <a:p>
            <a:r>
              <a:rPr lang="en-US" dirty="0">
                <a:solidFill>
                  <a:srgbClr val="0070C0"/>
                </a:solidFill>
              </a:rPr>
              <a:t>There are different ways to install and run Babel. For example, you could also install Babel globally and run it from the command line.</a:t>
            </a:r>
          </a:p>
          <a:p>
            <a:r>
              <a:rPr lang="en-US" b="0" i="0" dirty="0">
                <a:solidFill>
                  <a:srgbClr val="000000"/>
                </a:solidFill>
                <a:effectLst/>
                <a:latin typeface="Times New Roman" panose="02020603050405020304" pitchFamily="18" charset="0"/>
              </a:rPr>
              <a:t>Type the following command to install the </a:t>
            </a:r>
            <a:r>
              <a:rPr lang="en-US" b="1" i="0" dirty="0">
                <a:solidFill>
                  <a:srgbClr val="000000"/>
                </a:solidFill>
                <a:effectLst/>
                <a:latin typeface="Times New Roman" panose="02020603050405020304" pitchFamily="18" charset="0"/>
              </a:rPr>
              <a:t>ECMAScript 2015 preset</a:t>
            </a:r>
            <a:r>
              <a:rPr lang="en-US" b="0" i="0" dirty="0">
                <a:solidFill>
                  <a:srgbClr val="000000"/>
                </a:solidFill>
                <a:effectLst/>
                <a:latin typeface="Times New Roman" panose="02020603050405020304" pitchFamily="18" charset="0"/>
              </a:rPr>
              <a:t>:</a:t>
            </a:r>
            <a:endParaRPr lang="en-US" b="0" i="0" dirty="0">
              <a:solidFill>
                <a:srgbClr val="0070C0"/>
              </a:solidFill>
              <a:effectLst/>
              <a:latin typeface="Times New Roman" panose="02020603050405020304" pitchFamily="18" charset="0"/>
            </a:endParaRPr>
          </a:p>
          <a:p>
            <a:pPr lvl="1"/>
            <a:r>
              <a:rPr lang="en-US" dirty="0" err="1">
                <a:solidFill>
                  <a:srgbClr val="FF0000"/>
                </a:solidFill>
              </a:rPr>
              <a:t>npm</a:t>
            </a:r>
            <a:r>
              <a:rPr lang="en-US" dirty="0">
                <a:solidFill>
                  <a:srgbClr val="FF0000"/>
                </a:solidFill>
              </a:rPr>
              <a:t> install babel-preset-es2015 --save-dev</a:t>
            </a:r>
          </a:p>
          <a:p>
            <a:pPr marL="457200" lvl="1" indent="0">
              <a:buNone/>
            </a:pPr>
            <a:r>
              <a:rPr lang="en-US" b="0" i="0" dirty="0">
                <a:solidFill>
                  <a:srgbClr val="000000"/>
                </a:solidFill>
                <a:effectLst/>
                <a:latin typeface="Times New Roman" panose="02020603050405020304" pitchFamily="18" charset="0"/>
              </a:rPr>
              <a:t>In Babel 6, every transformer is a plugin that can be installed separately. A preset is a group of related plugins.</a:t>
            </a:r>
            <a:endParaRPr lang="en-US" dirty="0">
              <a:solidFill>
                <a:srgbClr val="FF0000"/>
              </a:solidFill>
            </a:endParaRPr>
          </a:p>
        </p:txBody>
      </p:sp>
    </p:spTree>
    <p:extLst>
      <p:ext uri="{BB962C8B-B14F-4D97-AF65-F5344CB8AC3E}">
        <p14:creationId xmlns="" xmlns:p14="http://schemas.microsoft.com/office/powerpoint/2010/main" val="2435004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51D690-EC5C-446F-9079-4B77F34D22A8}"/>
              </a:ext>
            </a:extLst>
          </p:cNvPr>
          <p:cNvSpPr>
            <a:spLocks noGrp="1"/>
          </p:cNvSpPr>
          <p:nvPr>
            <p:ph type="title"/>
          </p:nvPr>
        </p:nvSpPr>
        <p:spPr/>
        <p:txBody>
          <a:bodyPr/>
          <a:lstStyle/>
          <a:p>
            <a:r>
              <a:rPr lang="en-US" dirty="0" err="1"/>
              <a:t>Cont</a:t>
            </a:r>
            <a:endParaRPr lang="en-US" dirty="0"/>
          </a:p>
        </p:txBody>
      </p:sp>
      <p:sp>
        <p:nvSpPr>
          <p:cNvPr id="3" name="Content Placeholder 2">
            <a:extLst>
              <a:ext uri="{FF2B5EF4-FFF2-40B4-BE49-F238E27FC236}">
                <a16:creationId xmlns="" xmlns:a16="http://schemas.microsoft.com/office/drawing/2014/main" id="{BED2EBD5-0590-4E5D-A63F-0F22627CFA7D}"/>
              </a:ext>
            </a:extLst>
          </p:cNvPr>
          <p:cNvSpPr>
            <a:spLocks noGrp="1"/>
          </p:cNvSpPr>
          <p:nvPr>
            <p:ph idx="1"/>
          </p:nvPr>
        </p:nvSpPr>
        <p:spPr/>
        <p:txBody>
          <a:bodyPr/>
          <a:lstStyle/>
          <a:p>
            <a:r>
              <a:rPr lang="en-US" dirty="0"/>
              <a:t>Install http-server in your project. http-server is a lightweight web server we use to run the application locally during development.</a:t>
            </a:r>
          </a:p>
          <a:p>
            <a:r>
              <a:rPr lang="en-US" dirty="0" err="1">
                <a:solidFill>
                  <a:srgbClr val="FF0000"/>
                </a:solidFill>
              </a:rPr>
              <a:t>npm</a:t>
            </a:r>
            <a:r>
              <a:rPr lang="en-US" dirty="0">
                <a:solidFill>
                  <a:srgbClr val="FF0000"/>
                </a:solidFill>
              </a:rPr>
              <a:t> install http-server --save-dev</a:t>
            </a:r>
          </a:p>
          <a:p>
            <a:pPr marL="0" indent="0" algn="ctr">
              <a:buNone/>
            </a:pPr>
            <a:r>
              <a:rPr lang="en-US" b="1" i="0" dirty="0">
                <a:solidFill>
                  <a:srgbClr val="000000"/>
                </a:solidFill>
                <a:effectLst/>
                <a:latin typeface="Times New Roman" panose="02020603050405020304" pitchFamily="18" charset="0"/>
              </a:rPr>
              <a:t>Build and Run</a:t>
            </a:r>
          </a:p>
          <a:p>
            <a:r>
              <a:rPr lang="en-US" dirty="0">
                <a:solidFill>
                  <a:srgbClr val="002060"/>
                </a:solidFill>
              </a:rPr>
              <a:t>On the command line, make sure you are in the es6 Current directory, and type the following command to run the babel script and compile main.js:</a:t>
            </a:r>
          </a:p>
          <a:p>
            <a:endParaRPr lang="en-US" dirty="0">
              <a:solidFill>
                <a:srgbClr val="FF0000"/>
              </a:solidFill>
            </a:endParaRPr>
          </a:p>
          <a:p>
            <a:r>
              <a:rPr lang="en-US" dirty="0">
                <a:solidFill>
                  <a:srgbClr val="FF0000"/>
                </a:solidFill>
              </a:rPr>
              <a:t> </a:t>
            </a:r>
            <a:r>
              <a:rPr lang="en-US" dirty="0" err="1">
                <a:solidFill>
                  <a:srgbClr val="FF0000"/>
                </a:solidFill>
              </a:rPr>
              <a:t>npm</a:t>
            </a:r>
            <a:r>
              <a:rPr lang="en-US" dirty="0">
                <a:solidFill>
                  <a:srgbClr val="FF0000"/>
                </a:solidFill>
              </a:rPr>
              <a:t> run babel</a:t>
            </a:r>
          </a:p>
        </p:txBody>
      </p:sp>
    </p:spTree>
    <p:extLst>
      <p:ext uri="{BB962C8B-B14F-4D97-AF65-F5344CB8AC3E}">
        <p14:creationId xmlns="" xmlns:p14="http://schemas.microsoft.com/office/powerpoint/2010/main" val="3300926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2FF27C-A53B-44A6-8706-E5C21CA99C5C}"/>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 xmlns:a16="http://schemas.microsoft.com/office/drawing/2014/main" id="{DF650AF6-F66F-43CD-B834-58904789B621}"/>
              </a:ext>
            </a:extLst>
          </p:cNvPr>
          <p:cNvSpPr>
            <a:spLocks noGrp="1"/>
          </p:cNvSpPr>
          <p:nvPr>
            <p:ph idx="1"/>
          </p:nvPr>
        </p:nvSpPr>
        <p:spPr/>
        <p:txBody>
          <a:bodyPr/>
          <a:lstStyle/>
          <a:p>
            <a:r>
              <a:rPr lang="en-US" dirty="0"/>
              <a:t>Open index.html in your code editor, and modify the &lt;script&gt; tag as follows to load build/main.bundle.js, the compiled version of </a:t>
            </a:r>
            <a:r>
              <a:rPr lang="en-US" dirty="0" err="1"/>
              <a:t>js</a:t>
            </a:r>
            <a:r>
              <a:rPr lang="en-US" dirty="0"/>
              <a:t>/main.js:</a:t>
            </a:r>
          </a:p>
          <a:p>
            <a:endParaRPr lang="en-US" dirty="0"/>
          </a:p>
          <a:p>
            <a:r>
              <a:rPr lang="en-US" dirty="0">
                <a:solidFill>
                  <a:srgbClr val="FF0000"/>
                </a:solidFill>
              </a:rPr>
              <a:t>&lt;script </a:t>
            </a:r>
            <a:r>
              <a:rPr lang="en-US" dirty="0" err="1">
                <a:solidFill>
                  <a:srgbClr val="FF0000"/>
                </a:solidFill>
              </a:rPr>
              <a:t>src</a:t>
            </a:r>
            <a:r>
              <a:rPr lang="en-US" dirty="0">
                <a:solidFill>
                  <a:srgbClr val="FF0000"/>
                </a:solidFill>
              </a:rPr>
              <a:t>="build/main.bundle.js"&gt;&lt;/script&gt;</a:t>
            </a:r>
          </a:p>
          <a:p>
            <a:r>
              <a:rPr lang="en-US" dirty="0"/>
              <a:t>Open a new command prompt. Navigate (cd) to the es6-tutorial directory, and type the following command to start http-server:</a:t>
            </a:r>
          </a:p>
          <a:p>
            <a:endParaRPr lang="en-US" dirty="0"/>
          </a:p>
          <a:p>
            <a:r>
              <a:rPr lang="en-US" dirty="0" err="1">
                <a:solidFill>
                  <a:srgbClr val="FF0000"/>
                </a:solidFill>
              </a:rPr>
              <a:t>npm</a:t>
            </a:r>
            <a:r>
              <a:rPr lang="en-US" dirty="0">
                <a:solidFill>
                  <a:srgbClr val="FF0000"/>
                </a:solidFill>
              </a:rPr>
              <a:t> start</a:t>
            </a:r>
          </a:p>
        </p:txBody>
      </p:sp>
    </p:spTree>
    <p:extLst>
      <p:ext uri="{BB962C8B-B14F-4D97-AF65-F5344CB8AC3E}">
        <p14:creationId xmlns="" xmlns:p14="http://schemas.microsoft.com/office/powerpoint/2010/main" val="3104604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7FD5A1-F351-4145-B40F-AF3CC764B79F}"/>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 xmlns:a16="http://schemas.microsoft.com/office/drawing/2014/main" id="{8A2FD685-BB49-40B1-BB23-82F1D5788CAA}"/>
              </a:ext>
            </a:extLst>
          </p:cNvPr>
          <p:cNvSpPr>
            <a:spLocks noGrp="1"/>
          </p:cNvSpPr>
          <p:nvPr>
            <p:ph idx="1"/>
          </p:nvPr>
        </p:nvSpPr>
        <p:spPr/>
        <p:txBody>
          <a:bodyPr>
            <a:normAutofit/>
          </a:bodyPr>
          <a:lstStyle/>
          <a:p>
            <a:r>
              <a:rPr lang="en-US" dirty="0"/>
              <a:t>If port 3030 is already in use on your computer, modify the start script in </a:t>
            </a:r>
            <a:r>
              <a:rPr lang="en-US" dirty="0" err="1"/>
              <a:t>package.json</a:t>
            </a:r>
            <a:r>
              <a:rPr lang="en-US" dirty="0"/>
              <a:t> and specify a port that is available on your computer. For example:</a:t>
            </a:r>
          </a:p>
          <a:p>
            <a:endParaRPr lang="en-US" dirty="0"/>
          </a:p>
          <a:p>
            <a:pPr marL="0" indent="0">
              <a:buNone/>
            </a:pPr>
            <a:r>
              <a:rPr lang="en-US" dirty="0">
                <a:solidFill>
                  <a:srgbClr val="FF0000"/>
                </a:solidFill>
              </a:rPr>
              <a:t>"scripts": {</a:t>
            </a:r>
          </a:p>
          <a:p>
            <a:pPr marL="0" indent="0">
              <a:buNone/>
            </a:pPr>
            <a:r>
              <a:rPr lang="en-US" dirty="0">
                <a:solidFill>
                  <a:srgbClr val="FF0000"/>
                </a:solidFill>
              </a:rPr>
              <a:t>    "babel": "babel --presets es2015 </a:t>
            </a:r>
            <a:r>
              <a:rPr lang="en-US" dirty="0" err="1">
                <a:solidFill>
                  <a:srgbClr val="FF0000"/>
                </a:solidFill>
              </a:rPr>
              <a:t>js</a:t>
            </a:r>
            <a:r>
              <a:rPr lang="en-US" dirty="0">
                <a:solidFill>
                  <a:srgbClr val="FF0000"/>
                </a:solidFill>
              </a:rPr>
              <a:t>/main.js -o build/main.bundle.js",</a:t>
            </a:r>
          </a:p>
          <a:p>
            <a:pPr marL="0" indent="0">
              <a:buNone/>
            </a:pPr>
            <a:r>
              <a:rPr lang="en-US" dirty="0">
                <a:solidFill>
                  <a:srgbClr val="FF0000"/>
                </a:solidFill>
              </a:rPr>
              <a:t>    "start": "http-server -p 9000"</a:t>
            </a:r>
          </a:p>
          <a:p>
            <a:pPr marL="0" indent="0">
              <a:buNone/>
            </a:pPr>
            <a:r>
              <a:rPr lang="en-US" dirty="0">
                <a:solidFill>
                  <a:srgbClr val="FF0000"/>
                </a:solidFill>
              </a:rPr>
              <a:t>},</a:t>
            </a:r>
          </a:p>
          <a:p>
            <a:r>
              <a:rPr lang="en-US" dirty="0"/>
              <a:t>Open a browser and access http://localhost:3030</a:t>
            </a:r>
          </a:p>
          <a:p>
            <a:endParaRPr lang="en-US" dirty="0"/>
          </a:p>
          <a:p>
            <a:pPr marL="0" indent="0">
              <a:buNone/>
            </a:pPr>
            <a:endParaRPr lang="en-US" dirty="0"/>
          </a:p>
          <a:p>
            <a:endParaRPr lang="en-US" dirty="0"/>
          </a:p>
        </p:txBody>
      </p:sp>
    </p:spTree>
    <p:extLst>
      <p:ext uri="{BB962C8B-B14F-4D97-AF65-F5344CB8AC3E}">
        <p14:creationId xmlns="" xmlns:p14="http://schemas.microsoft.com/office/powerpoint/2010/main" val="823406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7F3CB2-2BBC-456A-A3D9-198FC498F801}"/>
              </a:ext>
            </a:extLst>
          </p:cNvPr>
          <p:cNvSpPr>
            <a:spLocks noGrp="1"/>
          </p:cNvSpPr>
          <p:nvPr>
            <p:ph type="title"/>
          </p:nvPr>
        </p:nvSpPr>
        <p:spPr/>
        <p:txBody>
          <a:bodyPr/>
          <a:lstStyle/>
          <a:p>
            <a:r>
              <a:rPr lang="en-US" b="1" i="0" dirty="0">
                <a:effectLst/>
                <a:latin typeface="PS TT Commons Roman"/>
              </a:rPr>
              <a:t>How to Use Variables within Classes</a:t>
            </a:r>
            <a:br>
              <a:rPr lang="en-US" b="1" i="0" dirty="0">
                <a:effectLst/>
                <a:latin typeface="PS TT Commons Roman"/>
              </a:rPr>
            </a:br>
            <a:endParaRPr lang="en-US" dirty="0"/>
          </a:p>
        </p:txBody>
      </p:sp>
      <p:sp>
        <p:nvSpPr>
          <p:cNvPr id="3" name="Content Placeholder 2">
            <a:extLst>
              <a:ext uri="{FF2B5EF4-FFF2-40B4-BE49-F238E27FC236}">
                <a16:creationId xmlns="" xmlns:a16="http://schemas.microsoft.com/office/drawing/2014/main" id="{F2D70A5E-AEF9-476E-A809-89BA60AF2131}"/>
              </a:ext>
            </a:extLst>
          </p:cNvPr>
          <p:cNvSpPr>
            <a:spLocks noGrp="1"/>
          </p:cNvSpPr>
          <p:nvPr>
            <p:ph idx="1"/>
          </p:nvPr>
        </p:nvSpPr>
        <p:spPr/>
        <p:txBody>
          <a:bodyPr/>
          <a:lstStyle/>
          <a:p>
            <a:r>
              <a:rPr lang="en-US" dirty="0"/>
              <a:t>Variables store data in terms of values that may or may not be modified into the current context. </a:t>
            </a:r>
          </a:p>
          <a:p>
            <a:r>
              <a:rPr lang="en-US" dirty="0"/>
              <a:t>They can be declared using the various data types available depending on the programming or scripting language.</a:t>
            </a:r>
          </a:p>
          <a:p>
            <a:r>
              <a:rPr lang="en-US" dirty="0"/>
              <a:t>Here, how to declare and work with various types of variables within classes, including the this keyword, static, props, and state variables.</a:t>
            </a:r>
          </a:p>
        </p:txBody>
      </p:sp>
    </p:spTree>
    <p:extLst>
      <p:ext uri="{BB962C8B-B14F-4D97-AF65-F5344CB8AC3E}">
        <p14:creationId xmlns="" xmlns:p14="http://schemas.microsoft.com/office/powerpoint/2010/main" val="2114437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138954-E8AB-4351-897D-EEF170750E62}"/>
              </a:ext>
            </a:extLst>
          </p:cNvPr>
          <p:cNvSpPr>
            <a:spLocks noGrp="1"/>
          </p:cNvSpPr>
          <p:nvPr>
            <p:ph type="title"/>
          </p:nvPr>
        </p:nvSpPr>
        <p:spPr/>
        <p:txBody>
          <a:bodyPr/>
          <a:lstStyle/>
          <a:p>
            <a:r>
              <a:rPr lang="en-US" b="1" i="0" dirty="0">
                <a:effectLst/>
                <a:latin typeface="PS TT Commons Roman"/>
              </a:rPr>
              <a:t>Using the This Keyword</a:t>
            </a:r>
            <a:br>
              <a:rPr lang="en-US" b="1" i="0" dirty="0">
                <a:effectLst/>
                <a:latin typeface="PS TT Commons Roman"/>
              </a:rPr>
            </a:br>
            <a:endParaRPr lang="en-US" dirty="0"/>
          </a:p>
        </p:txBody>
      </p:sp>
      <p:sp>
        <p:nvSpPr>
          <p:cNvPr id="3" name="Content Placeholder 2">
            <a:extLst>
              <a:ext uri="{FF2B5EF4-FFF2-40B4-BE49-F238E27FC236}">
                <a16:creationId xmlns="" xmlns:a16="http://schemas.microsoft.com/office/drawing/2014/main" id="{3BBDBC49-51A5-40E8-91EE-7B121DAD8964}"/>
              </a:ext>
            </a:extLst>
          </p:cNvPr>
          <p:cNvSpPr>
            <a:spLocks noGrp="1"/>
          </p:cNvSpPr>
          <p:nvPr>
            <p:ph idx="1"/>
          </p:nvPr>
        </p:nvSpPr>
        <p:spPr/>
        <p:txBody>
          <a:bodyPr/>
          <a:lstStyle/>
          <a:p>
            <a:r>
              <a:rPr lang="en-US" dirty="0"/>
              <a:t>The scope of a variable may be different based on the situation.</a:t>
            </a:r>
          </a:p>
          <a:p>
            <a:r>
              <a:rPr lang="en-US" dirty="0"/>
              <a:t> The this keyword typically references a JavaScript element depending on the different scope or context where it’s being used.</a:t>
            </a:r>
          </a:p>
          <a:p>
            <a:r>
              <a:rPr lang="en-US" dirty="0"/>
              <a:t>For example, if you console the keyword this into the global scope, then you will be able to get the empty object.</a:t>
            </a:r>
          </a:p>
          <a:p>
            <a:endParaRPr lang="en-US" dirty="0"/>
          </a:p>
        </p:txBody>
      </p:sp>
      <p:sp>
        <p:nvSpPr>
          <p:cNvPr id="5" name="Rectangle: Rounded Corners 4">
            <a:extLst>
              <a:ext uri="{FF2B5EF4-FFF2-40B4-BE49-F238E27FC236}">
                <a16:creationId xmlns="" xmlns:a16="http://schemas.microsoft.com/office/drawing/2014/main" id="{50888B7F-9E28-49C4-A402-920A7019119F}"/>
              </a:ext>
            </a:extLst>
          </p:cNvPr>
          <p:cNvSpPr/>
          <p:nvPr/>
        </p:nvSpPr>
        <p:spPr>
          <a:xfrm>
            <a:off x="2323475" y="4182230"/>
            <a:ext cx="4796853" cy="944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console.log(this);</a:t>
            </a:r>
          </a:p>
        </p:txBody>
      </p:sp>
      <p:sp>
        <p:nvSpPr>
          <p:cNvPr id="7" name="TextBox 6">
            <a:extLst>
              <a:ext uri="{FF2B5EF4-FFF2-40B4-BE49-F238E27FC236}">
                <a16:creationId xmlns="" xmlns:a16="http://schemas.microsoft.com/office/drawing/2014/main" id="{33670B4F-DF34-4C52-8A1C-B524C3708749}"/>
              </a:ext>
            </a:extLst>
          </p:cNvPr>
          <p:cNvSpPr txBox="1"/>
          <p:nvPr/>
        </p:nvSpPr>
        <p:spPr>
          <a:xfrm>
            <a:off x="1026828" y="5190122"/>
            <a:ext cx="7967270" cy="1384995"/>
          </a:xfrm>
          <a:prstGeom prst="rect">
            <a:avLst/>
          </a:prstGeom>
          <a:noFill/>
        </p:spPr>
        <p:txBody>
          <a:bodyPr wrap="square">
            <a:spAutoFit/>
          </a:bodyPr>
          <a:lstStyle/>
          <a:p>
            <a:r>
              <a:rPr lang="en-US" sz="2800" b="0" i="0" dirty="0">
                <a:solidFill>
                  <a:srgbClr val="000000"/>
                </a:solidFill>
                <a:effectLst/>
                <a:latin typeface="PS TT Commons Roman"/>
              </a:rPr>
              <a:t>But if you want to use inbuilt JavaScript functionalities or browser-based functionalities, then the window object can be used.</a:t>
            </a:r>
            <a:endParaRPr lang="en-US" sz="2800" dirty="0"/>
          </a:p>
        </p:txBody>
      </p:sp>
      <p:sp>
        <p:nvSpPr>
          <p:cNvPr id="12" name="Rectangle: Rounded Corners 11">
            <a:extLst>
              <a:ext uri="{FF2B5EF4-FFF2-40B4-BE49-F238E27FC236}">
                <a16:creationId xmlns="" xmlns:a16="http://schemas.microsoft.com/office/drawing/2014/main" id="{16B0F466-A93E-452E-B7E7-1B9F6BD5C66A}"/>
              </a:ext>
            </a:extLst>
          </p:cNvPr>
          <p:cNvSpPr/>
          <p:nvPr/>
        </p:nvSpPr>
        <p:spPr>
          <a:xfrm>
            <a:off x="6670623" y="6059150"/>
            <a:ext cx="5351488" cy="798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window.alert("this is test alert")</a:t>
            </a:r>
          </a:p>
        </p:txBody>
      </p:sp>
    </p:spTree>
    <p:extLst>
      <p:ext uri="{BB962C8B-B14F-4D97-AF65-F5344CB8AC3E}">
        <p14:creationId xmlns="" xmlns:p14="http://schemas.microsoft.com/office/powerpoint/2010/main" val="3380229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E94F96-F1E3-42D8-8BD9-801E051742CA}"/>
              </a:ext>
            </a:extLst>
          </p:cNvPr>
          <p:cNvSpPr>
            <a:spLocks noGrp="1"/>
          </p:cNvSpPr>
          <p:nvPr>
            <p:ph type="title"/>
          </p:nvPr>
        </p:nvSpPr>
        <p:spPr/>
        <p:txBody>
          <a:bodyPr/>
          <a:lstStyle/>
          <a:p>
            <a:pPr algn="ctr"/>
            <a:r>
              <a:rPr lang="en-US" b="1" dirty="0">
                <a:solidFill>
                  <a:srgbClr val="C00000"/>
                </a:solidFill>
              </a:rPr>
              <a:t>React JS</a:t>
            </a:r>
          </a:p>
        </p:txBody>
      </p:sp>
      <p:sp>
        <p:nvSpPr>
          <p:cNvPr id="3" name="Content Placeholder 2">
            <a:extLst>
              <a:ext uri="{FF2B5EF4-FFF2-40B4-BE49-F238E27FC236}">
                <a16:creationId xmlns="" xmlns:a16="http://schemas.microsoft.com/office/drawing/2014/main" id="{B1452F9B-693F-4FD4-914C-BAA03EACF19A}"/>
              </a:ext>
            </a:extLst>
          </p:cNvPr>
          <p:cNvSpPr>
            <a:spLocks noGrp="1"/>
          </p:cNvSpPr>
          <p:nvPr>
            <p:ph idx="1"/>
          </p:nvPr>
        </p:nvSpPr>
        <p:spPr/>
        <p:txBody>
          <a:bodyPr/>
          <a:lstStyle/>
          <a:p>
            <a:r>
              <a:rPr lang="en-US" dirty="0"/>
              <a:t>Front-end library by FB, not framework</a:t>
            </a:r>
          </a:p>
          <a:p>
            <a:r>
              <a:rPr lang="en-US" dirty="0"/>
              <a:t>View part of mobile or web Apps.</a:t>
            </a:r>
          </a:p>
          <a:p>
            <a:r>
              <a:rPr lang="en-US" dirty="0"/>
              <a:t>Reusable UI components</a:t>
            </a:r>
          </a:p>
          <a:p>
            <a:r>
              <a:rPr lang="en-US" dirty="0"/>
              <a:t>Popular JS library</a:t>
            </a:r>
          </a:p>
          <a:p>
            <a:r>
              <a:rPr lang="en-US" dirty="0"/>
              <a:t>Good support and community</a:t>
            </a:r>
          </a:p>
          <a:p>
            <a:r>
              <a:rPr lang="en-US" dirty="0"/>
              <a:t>Open source and component based responsible for view part  </a:t>
            </a:r>
          </a:p>
          <a:p>
            <a:endParaRPr lang="en-US" dirty="0"/>
          </a:p>
        </p:txBody>
      </p:sp>
    </p:spTree>
    <p:extLst>
      <p:ext uri="{BB962C8B-B14F-4D97-AF65-F5344CB8AC3E}">
        <p14:creationId xmlns="" xmlns:p14="http://schemas.microsoft.com/office/powerpoint/2010/main" val="410533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FBC07A-23AB-4543-A929-9B691A87C278}"/>
              </a:ext>
            </a:extLst>
          </p:cNvPr>
          <p:cNvSpPr>
            <a:spLocks noGrp="1"/>
          </p:cNvSpPr>
          <p:nvPr>
            <p:ph type="title"/>
          </p:nvPr>
        </p:nvSpPr>
        <p:spPr/>
        <p:txBody>
          <a:bodyPr/>
          <a:lstStyle/>
          <a:p>
            <a:r>
              <a:rPr lang="en-US" b="0" i="0" dirty="0">
                <a:solidFill>
                  <a:srgbClr val="000000"/>
                </a:solidFill>
                <a:effectLst/>
                <a:latin typeface="PS TT Commons Roman"/>
              </a:rPr>
              <a:t>The same applies to a function using the global scope.</a:t>
            </a:r>
            <a:endParaRPr lang="en-US" dirty="0"/>
          </a:p>
        </p:txBody>
      </p:sp>
      <p:sp>
        <p:nvSpPr>
          <p:cNvPr id="3" name="Content Placeholder 2">
            <a:extLst>
              <a:ext uri="{FF2B5EF4-FFF2-40B4-BE49-F238E27FC236}">
                <a16:creationId xmlns="" xmlns:a16="http://schemas.microsoft.com/office/drawing/2014/main" id="{11A0F73F-A95A-41D8-B534-A0045C064AA0}"/>
              </a:ext>
            </a:extLst>
          </p:cNvPr>
          <p:cNvSpPr>
            <a:spLocks noGrp="1"/>
          </p:cNvSpPr>
          <p:nvPr>
            <p:ph idx="1"/>
          </p:nvPr>
        </p:nvSpPr>
        <p:spPr/>
        <p:txBody>
          <a:bodyPr/>
          <a:lstStyle/>
          <a:p>
            <a:endParaRPr lang="en-US" dirty="0"/>
          </a:p>
        </p:txBody>
      </p:sp>
      <p:sp>
        <p:nvSpPr>
          <p:cNvPr id="4" name="Rectangle: Rounded Corners 3">
            <a:extLst>
              <a:ext uri="{FF2B5EF4-FFF2-40B4-BE49-F238E27FC236}">
                <a16:creationId xmlns="" xmlns:a16="http://schemas.microsoft.com/office/drawing/2014/main" id="{81FA42FA-0295-41F7-B768-B4EFBB7313AA}"/>
              </a:ext>
            </a:extLst>
          </p:cNvPr>
          <p:cNvSpPr/>
          <p:nvPr/>
        </p:nvSpPr>
        <p:spPr>
          <a:xfrm>
            <a:off x="1603948" y="2173574"/>
            <a:ext cx="6730583" cy="2863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const thisFunction = function () {</a:t>
            </a:r>
          </a:p>
          <a:p>
            <a:pPr algn="ctr"/>
            <a:r>
              <a:rPr lang="en-US"/>
              <a:t> return "Hello World";</a:t>
            </a:r>
          </a:p>
          <a:p>
            <a:pPr algn="ctr"/>
            <a:r>
              <a:rPr lang="en-US"/>
              <a:t>}</a:t>
            </a:r>
          </a:p>
          <a:p>
            <a:pPr algn="ctr"/>
            <a:r>
              <a:rPr lang="en-US"/>
              <a:t>let msg = thisFunction()</a:t>
            </a:r>
          </a:p>
          <a:p>
            <a:pPr algn="ctr"/>
            <a:r>
              <a:rPr lang="en-US"/>
              <a:t>console.log(msg)</a:t>
            </a:r>
          </a:p>
        </p:txBody>
      </p:sp>
    </p:spTree>
    <p:extLst>
      <p:ext uri="{BB962C8B-B14F-4D97-AF65-F5344CB8AC3E}">
        <p14:creationId xmlns="" xmlns:p14="http://schemas.microsoft.com/office/powerpoint/2010/main" val="1553063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AFAA5B-7F39-4F2E-BCAE-94AE3BFE4182}"/>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 xmlns:a16="http://schemas.microsoft.com/office/drawing/2014/main" id="{1C1E4A8F-A1C4-49D8-9A51-967268CB9CB3}"/>
              </a:ext>
            </a:extLst>
          </p:cNvPr>
          <p:cNvSpPr>
            <a:spLocks noGrp="1"/>
          </p:cNvSpPr>
          <p:nvPr>
            <p:ph idx="1"/>
          </p:nvPr>
        </p:nvSpPr>
        <p:spPr/>
        <p:txBody>
          <a:bodyPr/>
          <a:lstStyle/>
          <a:p>
            <a:r>
              <a:rPr lang="en-US" dirty="0"/>
              <a:t>In React component classes, the methods that will refer to class attributes, such as props and state, can be defined into the current context.</a:t>
            </a:r>
          </a:p>
          <a:p>
            <a:r>
              <a:rPr lang="en-US" dirty="0"/>
              <a:t> For the methods of the components, you have access to </a:t>
            </a:r>
            <a:r>
              <a:rPr lang="en-US" dirty="0" err="1"/>
              <a:t>this.state</a:t>
            </a:r>
            <a:r>
              <a:rPr lang="en-US" dirty="0"/>
              <a:t> and </a:t>
            </a:r>
            <a:r>
              <a:rPr lang="en-US" dirty="0" err="1"/>
              <a:t>this.props</a:t>
            </a:r>
            <a:r>
              <a:rPr lang="en-US" dirty="0"/>
              <a:t>, and you need to bind the React component for this context to those methods.</a:t>
            </a:r>
          </a:p>
        </p:txBody>
      </p:sp>
    </p:spTree>
    <p:extLst>
      <p:ext uri="{BB962C8B-B14F-4D97-AF65-F5344CB8AC3E}">
        <p14:creationId xmlns="" xmlns:p14="http://schemas.microsoft.com/office/powerpoint/2010/main" val="147901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D7CC91-5006-44E0-A52E-13F18C07D801}"/>
              </a:ext>
            </a:extLst>
          </p:cNvPr>
          <p:cNvSpPr>
            <a:spLocks noGrp="1"/>
          </p:cNvSpPr>
          <p:nvPr>
            <p:ph type="title"/>
          </p:nvPr>
        </p:nvSpPr>
        <p:spPr/>
        <p:txBody>
          <a:bodyPr/>
          <a:lstStyle/>
          <a:p>
            <a:r>
              <a:rPr lang="en-US" dirty="0"/>
              <a:t>For Example </a:t>
            </a:r>
          </a:p>
        </p:txBody>
      </p:sp>
      <p:sp>
        <p:nvSpPr>
          <p:cNvPr id="3" name="Content Placeholder 2">
            <a:extLst>
              <a:ext uri="{FF2B5EF4-FFF2-40B4-BE49-F238E27FC236}">
                <a16:creationId xmlns="" xmlns:a16="http://schemas.microsoft.com/office/drawing/2014/main" id="{C947535C-0CFA-44EA-95FE-522FC6E4ED28}"/>
              </a:ext>
            </a:extLst>
          </p:cNvPr>
          <p:cNvSpPr>
            <a:spLocks noGrp="1"/>
          </p:cNvSpPr>
          <p:nvPr>
            <p:ph idx="1"/>
          </p:nvPr>
        </p:nvSpPr>
        <p:spPr>
          <a:xfrm>
            <a:off x="104931" y="1825625"/>
            <a:ext cx="11248869" cy="4351338"/>
          </a:xfrm>
        </p:spPr>
        <p:txBody>
          <a:bodyPr/>
          <a:lstStyle/>
          <a:p>
            <a:endParaRPr lang="en-US" dirty="0"/>
          </a:p>
        </p:txBody>
      </p:sp>
      <p:sp>
        <p:nvSpPr>
          <p:cNvPr id="4" name="Rectangle: Rounded Corners 3">
            <a:extLst>
              <a:ext uri="{FF2B5EF4-FFF2-40B4-BE49-F238E27FC236}">
                <a16:creationId xmlns="" xmlns:a16="http://schemas.microsoft.com/office/drawing/2014/main" id="{DCBF269E-BE12-46A3-B0BF-67F051427913}"/>
              </a:ext>
            </a:extLst>
          </p:cNvPr>
          <p:cNvSpPr/>
          <p:nvPr/>
        </p:nvSpPr>
        <p:spPr>
          <a:xfrm>
            <a:off x="104931" y="1484026"/>
            <a:ext cx="5991070" cy="4601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import React, { Component } from "react";</a:t>
            </a:r>
          </a:p>
          <a:p>
            <a:pPr algn="ctr"/>
            <a:r>
              <a:rPr lang="en-US"/>
              <a:t>import { render } from "react-dom";</a:t>
            </a:r>
          </a:p>
          <a:p>
            <a:pPr algn="ctr"/>
            <a:endParaRPr lang="en-US"/>
          </a:p>
          <a:p>
            <a:pPr algn="ctr"/>
            <a:r>
              <a:rPr lang="en-US"/>
              <a:t>class App extends Component {</a:t>
            </a:r>
          </a:p>
          <a:p>
            <a:pPr algn="ctr"/>
            <a:endParaRPr lang="en-US"/>
          </a:p>
          <a:p>
            <a:pPr algn="ctr"/>
            <a:r>
              <a:rPr lang="en-US"/>
              <a:t>  constructor() {</a:t>
            </a:r>
          </a:p>
          <a:p>
            <a:pPr algn="ctr"/>
            <a:r>
              <a:rPr lang="en-US"/>
              <a:t>    super();</a:t>
            </a:r>
          </a:p>
          <a:p>
            <a:pPr algn="ctr"/>
            <a:r>
              <a:rPr lang="en-US"/>
              <a:t>    this.state = {</a:t>
            </a:r>
          </a:p>
          <a:p>
            <a:pPr algn="ctr"/>
            <a:r>
              <a:rPr lang="en-US"/>
              <a:t>      name: "React",</a:t>
            </a:r>
          </a:p>
          <a:p>
            <a:pPr algn="ctr"/>
            <a:r>
              <a:rPr lang="en-US"/>
              <a:t>    };</a:t>
            </a:r>
          </a:p>
          <a:p>
            <a:pPr algn="ctr"/>
            <a:r>
              <a:rPr lang="en-US"/>
              <a:t>    // Binding method</a:t>
            </a:r>
          </a:p>
          <a:p>
            <a:pPr algn="ctr"/>
            <a:r>
              <a:rPr lang="en-US"/>
              <a:t>    this.onFormSubmit = this.onFormSubmit.bind(this);</a:t>
            </a:r>
          </a:p>
          <a:p>
            <a:pPr algn="ctr"/>
            <a:r>
              <a:rPr lang="en-US"/>
              <a:t>  }</a:t>
            </a:r>
          </a:p>
          <a:p>
            <a:pPr algn="ctr"/>
            <a:endParaRPr lang="en-US"/>
          </a:p>
          <a:p>
            <a:pPr algn="ctr"/>
            <a:r>
              <a:rPr lang="en-US"/>
              <a:t>  onFormSubmit() {</a:t>
            </a:r>
          </a:p>
          <a:p>
            <a:pPr algn="ctr"/>
            <a:r>
              <a:rPr lang="en-US"/>
              <a:t>    console.log("Form Submitted");</a:t>
            </a:r>
          </a:p>
          <a:p>
            <a:pPr algn="ctr"/>
            <a:r>
              <a:rPr lang="en-US"/>
              <a:t>  }</a:t>
            </a:r>
          </a:p>
        </p:txBody>
      </p:sp>
      <p:sp>
        <p:nvSpPr>
          <p:cNvPr id="5" name="Rectangle: Rounded Corners 4">
            <a:extLst>
              <a:ext uri="{FF2B5EF4-FFF2-40B4-BE49-F238E27FC236}">
                <a16:creationId xmlns="" xmlns:a16="http://schemas.microsoft.com/office/drawing/2014/main" id="{86605DE5-B8EC-4CC8-A4DF-A3FB019A3FDE}"/>
              </a:ext>
            </a:extLst>
          </p:cNvPr>
          <p:cNvSpPr/>
          <p:nvPr/>
        </p:nvSpPr>
        <p:spPr>
          <a:xfrm>
            <a:off x="6343338" y="1460461"/>
            <a:ext cx="5991070" cy="4601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render() {</a:t>
            </a:r>
          </a:p>
          <a:p>
            <a:pPr algn="ctr"/>
            <a:r>
              <a:rPr lang="en-US"/>
              <a:t>    return (</a:t>
            </a:r>
          </a:p>
          <a:p>
            <a:pPr algn="ctr"/>
            <a:r>
              <a:rPr lang="en-US"/>
              <a:t>      &lt;div&gt;</a:t>
            </a:r>
          </a:p>
          <a:p>
            <a:pPr algn="ctr"/>
            <a:r>
              <a:rPr lang="en-US"/>
              <a:t>        &lt;div&gt;</a:t>
            </a:r>
          </a:p>
          <a:p>
            <a:pPr algn="ctr"/>
            <a:r>
              <a:rPr lang="en-US"/>
              <a:t>          &lt;form&gt;</a:t>
            </a:r>
          </a:p>
          <a:p>
            <a:pPr algn="ctr"/>
            <a:r>
              <a:rPr lang="en-US"/>
              <a:t>            &lt;input type="text" /&gt;</a:t>
            </a:r>
          </a:p>
          <a:p>
            <a:pPr algn="ctr"/>
            <a:r>
              <a:rPr lang="en-US"/>
              <a:t>            &lt;button onClick={this.onFormSubmit}&gt;Submit&lt;/button&gt;</a:t>
            </a:r>
          </a:p>
          <a:p>
            <a:pPr algn="ctr"/>
            <a:r>
              <a:rPr lang="en-US"/>
              <a:t>          &lt;/form&gt;</a:t>
            </a:r>
          </a:p>
          <a:p>
            <a:pPr algn="ctr"/>
            <a:r>
              <a:rPr lang="en-US"/>
              <a:t>        &lt;/div&gt;</a:t>
            </a:r>
          </a:p>
          <a:p>
            <a:pPr algn="ctr"/>
            <a:r>
              <a:rPr lang="en-US"/>
              <a:t>      &lt;/div&gt;</a:t>
            </a:r>
          </a:p>
          <a:p>
            <a:pPr algn="ctr"/>
            <a:r>
              <a:rPr lang="en-US"/>
              <a:t>    );</a:t>
            </a:r>
          </a:p>
          <a:p>
            <a:pPr algn="ctr"/>
            <a:r>
              <a:rPr lang="en-US"/>
              <a:t>  }</a:t>
            </a:r>
          </a:p>
          <a:p>
            <a:pPr algn="ctr"/>
            <a:r>
              <a:rPr lang="en-US"/>
              <a:t>}</a:t>
            </a:r>
          </a:p>
          <a:p>
            <a:pPr algn="ctr"/>
            <a:endParaRPr lang="en-US"/>
          </a:p>
          <a:p>
            <a:pPr algn="ctr"/>
            <a:r>
              <a:rPr lang="en-US"/>
              <a:t>render(&lt;App /&gt;, document.getElementById("root"));</a:t>
            </a:r>
          </a:p>
        </p:txBody>
      </p:sp>
    </p:spTree>
    <p:extLst>
      <p:ext uri="{BB962C8B-B14F-4D97-AF65-F5344CB8AC3E}">
        <p14:creationId xmlns="" xmlns:p14="http://schemas.microsoft.com/office/powerpoint/2010/main" val="2838820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3882A2-C8ED-4CC9-B2A7-11FD224FF5C6}"/>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 xmlns:a16="http://schemas.microsoft.com/office/drawing/2014/main" id="{3A391F9D-C6F8-455D-A771-2DE8DFD0A2A9}"/>
              </a:ext>
            </a:extLst>
          </p:cNvPr>
          <p:cNvSpPr>
            <a:spLocks noGrp="1"/>
          </p:cNvSpPr>
          <p:nvPr>
            <p:ph idx="1"/>
          </p:nvPr>
        </p:nvSpPr>
        <p:spPr/>
        <p:txBody>
          <a:bodyPr/>
          <a:lstStyle/>
          <a:p>
            <a:r>
              <a:rPr lang="en-US" dirty="0">
                <a:solidFill>
                  <a:srgbClr val="000000"/>
                </a:solidFill>
                <a:latin typeface="PS TT Commons Roman"/>
              </a:rPr>
              <a:t>T</a:t>
            </a:r>
            <a:r>
              <a:rPr lang="en-US" b="0" i="0" dirty="0">
                <a:solidFill>
                  <a:srgbClr val="000000"/>
                </a:solidFill>
                <a:effectLst/>
                <a:latin typeface="PS TT Commons Roman"/>
              </a:rPr>
              <a:t>ry to access any props after binding, use the props value as given in the example below.</a:t>
            </a:r>
            <a:endParaRPr lang="en-US" dirty="0"/>
          </a:p>
        </p:txBody>
      </p:sp>
      <p:sp>
        <p:nvSpPr>
          <p:cNvPr id="4" name="Rectangle: Rounded Corners 3">
            <a:extLst>
              <a:ext uri="{FF2B5EF4-FFF2-40B4-BE49-F238E27FC236}">
                <a16:creationId xmlns="" xmlns:a16="http://schemas.microsoft.com/office/drawing/2014/main" id="{77A06ACB-7058-4432-A9F0-13D2493B6EDA}"/>
              </a:ext>
            </a:extLst>
          </p:cNvPr>
          <p:cNvSpPr/>
          <p:nvPr/>
        </p:nvSpPr>
        <p:spPr>
          <a:xfrm>
            <a:off x="2158584" y="2818151"/>
            <a:ext cx="7644983" cy="2548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onFormSubmit() {</a:t>
            </a:r>
          </a:p>
          <a:p>
            <a:pPr algn="ctr"/>
            <a:r>
              <a:rPr lang="en-US"/>
              <a:t>    console.log(this.props.formValues);</a:t>
            </a:r>
          </a:p>
          <a:p>
            <a:pPr algn="ctr"/>
            <a:r>
              <a:rPr lang="en-US"/>
              <a:t>  }</a:t>
            </a:r>
          </a:p>
        </p:txBody>
      </p:sp>
    </p:spTree>
    <p:extLst>
      <p:ext uri="{BB962C8B-B14F-4D97-AF65-F5344CB8AC3E}">
        <p14:creationId xmlns="" xmlns:p14="http://schemas.microsoft.com/office/powerpoint/2010/main" val="3631049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2CA72C-9CB5-4D12-961C-2A0891F69667}"/>
              </a:ext>
            </a:extLst>
          </p:cNvPr>
          <p:cNvSpPr>
            <a:spLocks noGrp="1"/>
          </p:cNvSpPr>
          <p:nvPr>
            <p:ph type="title"/>
          </p:nvPr>
        </p:nvSpPr>
        <p:spPr/>
        <p:txBody>
          <a:bodyPr/>
          <a:lstStyle/>
          <a:p>
            <a:r>
              <a:rPr lang="en-US" b="1" i="0" dirty="0">
                <a:effectLst/>
                <a:latin typeface="PS TT Commons Roman"/>
              </a:rPr>
              <a:t>Using Static as the Variable Type</a:t>
            </a:r>
            <a:br>
              <a:rPr lang="en-US" b="1" i="0" dirty="0">
                <a:effectLst/>
                <a:latin typeface="PS TT Commons Roman"/>
              </a:rPr>
            </a:br>
            <a:endParaRPr lang="en-US" dirty="0"/>
          </a:p>
        </p:txBody>
      </p:sp>
      <p:sp>
        <p:nvSpPr>
          <p:cNvPr id="3" name="Content Placeholder 2">
            <a:extLst>
              <a:ext uri="{FF2B5EF4-FFF2-40B4-BE49-F238E27FC236}">
                <a16:creationId xmlns="" xmlns:a16="http://schemas.microsoft.com/office/drawing/2014/main" id="{5E8C9A4C-CEBB-47BB-A36C-C3F0088D8C21}"/>
              </a:ext>
            </a:extLst>
          </p:cNvPr>
          <p:cNvSpPr>
            <a:spLocks noGrp="1"/>
          </p:cNvSpPr>
          <p:nvPr>
            <p:ph idx="1"/>
          </p:nvPr>
        </p:nvSpPr>
        <p:spPr/>
        <p:txBody>
          <a:bodyPr/>
          <a:lstStyle/>
          <a:p>
            <a:r>
              <a:rPr lang="en-US" b="0" i="0" dirty="0">
                <a:solidFill>
                  <a:srgbClr val="000000"/>
                </a:solidFill>
                <a:effectLst/>
                <a:latin typeface="PS TT Commons Roman"/>
              </a:rPr>
              <a:t>Static variables can be used within React classes, just like other different kinds of variables can access it. </a:t>
            </a:r>
            <a:endParaRPr lang="en-US" dirty="0">
              <a:solidFill>
                <a:srgbClr val="000000"/>
              </a:solidFill>
              <a:latin typeface="PS TT Commons Roman"/>
            </a:endParaRPr>
          </a:p>
          <a:p>
            <a:r>
              <a:rPr lang="en-US" dirty="0">
                <a:solidFill>
                  <a:srgbClr val="000000"/>
                </a:solidFill>
                <a:latin typeface="PS TT Commons Roman"/>
              </a:rPr>
              <a:t>T</a:t>
            </a:r>
            <a:r>
              <a:rPr lang="en-US" b="0" i="0" dirty="0">
                <a:solidFill>
                  <a:srgbClr val="000000"/>
                </a:solidFill>
                <a:effectLst/>
                <a:latin typeface="PS TT Commons Roman"/>
              </a:rPr>
              <a:t>he difference is that the scope of the variables can be modified for static variables, and it cannot be modified.</a:t>
            </a:r>
            <a:endParaRPr lang="en-US" dirty="0"/>
          </a:p>
        </p:txBody>
      </p:sp>
      <p:sp>
        <p:nvSpPr>
          <p:cNvPr id="4" name="Rectangle: Rounded Corners 3">
            <a:extLst>
              <a:ext uri="{FF2B5EF4-FFF2-40B4-BE49-F238E27FC236}">
                <a16:creationId xmlns="" xmlns:a16="http://schemas.microsoft.com/office/drawing/2014/main" id="{FFACE780-3F4D-489F-AF07-25C7A63FD921}"/>
              </a:ext>
            </a:extLst>
          </p:cNvPr>
          <p:cNvSpPr/>
          <p:nvPr/>
        </p:nvSpPr>
        <p:spPr>
          <a:xfrm>
            <a:off x="2023673" y="3642610"/>
            <a:ext cx="7360170" cy="3327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App extends Component {</a:t>
            </a:r>
          </a:p>
          <a:p>
            <a:pPr algn="ctr"/>
            <a:r>
              <a:rPr lang="en-US" dirty="0"/>
              <a:t>  // Declaring static variable</a:t>
            </a:r>
          </a:p>
          <a:p>
            <a:pPr algn="ctr"/>
            <a:r>
              <a:rPr lang="en-US" dirty="0"/>
              <a:t>  static num1 = 3.1416;</a:t>
            </a:r>
          </a:p>
          <a:p>
            <a:pPr algn="ctr"/>
            <a:r>
              <a:rPr lang="en-US" dirty="0"/>
              <a:t> constructor() {</a:t>
            </a:r>
          </a:p>
          <a:p>
            <a:pPr algn="ctr"/>
            <a:r>
              <a:rPr lang="en-US" dirty="0"/>
              <a:t>    super();</a:t>
            </a:r>
          </a:p>
          <a:p>
            <a:pPr algn="ctr"/>
            <a:r>
              <a:rPr lang="en-US" dirty="0"/>
              <a:t>  }</a:t>
            </a:r>
          </a:p>
          <a:p>
            <a:pPr algn="ctr"/>
            <a:r>
              <a:rPr lang="en-US" dirty="0"/>
              <a:t>render() {</a:t>
            </a:r>
          </a:p>
          <a:p>
            <a:pPr algn="ctr"/>
            <a:r>
              <a:rPr lang="en-US" dirty="0"/>
              <a:t>    return (</a:t>
            </a:r>
          </a:p>
          <a:p>
            <a:pPr algn="ctr"/>
            <a:r>
              <a:rPr lang="en-US" dirty="0"/>
              <a:t>      &lt;div&gt;</a:t>
            </a:r>
          </a:p>
          <a:p>
            <a:pPr algn="ctr"/>
            <a:r>
              <a:rPr lang="en-US" dirty="0"/>
              <a:t>        &lt;div&gt;Accessing local static number variable : {this.num1}&lt;/div&gt;</a:t>
            </a:r>
          </a:p>
          <a:p>
            <a:pPr algn="ctr"/>
            <a:r>
              <a:rPr lang="en-US" dirty="0"/>
              <a:t>      &lt;/div&gt;</a:t>
            </a:r>
          </a:p>
          <a:p>
            <a:pPr algn="ctr"/>
            <a:r>
              <a:rPr lang="en-US" dirty="0"/>
              <a:t>    );}} render(&lt;App /&gt;, </a:t>
            </a:r>
            <a:r>
              <a:rPr lang="en-US" dirty="0" err="1"/>
              <a:t>document.getElementById</a:t>
            </a:r>
            <a:r>
              <a:rPr lang="en-US" dirty="0"/>
              <a:t>("root"));</a:t>
            </a:r>
          </a:p>
        </p:txBody>
      </p:sp>
    </p:spTree>
    <p:extLst>
      <p:ext uri="{BB962C8B-B14F-4D97-AF65-F5344CB8AC3E}">
        <p14:creationId xmlns="" xmlns:p14="http://schemas.microsoft.com/office/powerpoint/2010/main" val="1620870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F13118-8D9B-4A27-8A68-DED8A2798018}"/>
              </a:ext>
            </a:extLst>
          </p:cNvPr>
          <p:cNvSpPr>
            <a:spLocks noGrp="1"/>
          </p:cNvSpPr>
          <p:nvPr>
            <p:ph type="title"/>
          </p:nvPr>
        </p:nvSpPr>
        <p:spPr>
          <a:xfrm>
            <a:off x="838199" y="365125"/>
            <a:ext cx="10809157" cy="1325563"/>
          </a:xfrm>
        </p:spPr>
        <p:txBody>
          <a:bodyPr>
            <a:normAutofit fontScale="90000"/>
          </a:bodyPr>
          <a:lstStyle/>
          <a:p>
            <a:r>
              <a:rPr lang="en-US" dirty="0">
                <a:solidFill>
                  <a:srgbClr val="000000"/>
                </a:solidFill>
                <a:latin typeface="PS TT Commons Roman"/>
              </a:rPr>
              <a:t>T</a:t>
            </a:r>
            <a:r>
              <a:rPr lang="en-US" b="0" i="0" dirty="0">
                <a:solidFill>
                  <a:srgbClr val="000000"/>
                </a:solidFill>
                <a:effectLst/>
                <a:latin typeface="PS TT Commons Roman"/>
              </a:rPr>
              <a:t>he state object will be static, and this means we can pass it to the child component and it will act as a constant value.</a:t>
            </a:r>
            <a:endParaRPr lang="en-US" dirty="0"/>
          </a:p>
        </p:txBody>
      </p:sp>
      <p:sp>
        <p:nvSpPr>
          <p:cNvPr id="3" name="Content Placeholder 2">
            <a:extLst>
              <a:ext uri="{FF2B5EF4-FFF2-40B4-BE49-F238E27FC236}">
                <a16:creationId xmlns="" xmlns:a16="http://schemas.microsoft.com/office/drawing/2014/main" id="{89434B52-6648-44C4-9C51-1ECDE46C28A7}"/>
              </a:ext>
            </a:extLst>
          </p:cNvPr>
          <p:cNvSpPr>
            <a:spLocks noGrp="1"/>
          </p:cNvSpPr>
          <p:nvPr>
            <p:ph idx="1"/>
          </p:nvPr>
        </p:nvSpPr>
        <p:spPr/>
        <p:txBody>
          <a:bodyPr/>
          <a:lstStyle/>
          <a:p>
            <a:endParaRPr lang="en-US" dirty="0"/>
          </a:p>
        </p:txBody>
      </p:sp>
      <p:sp>
        <p:nvSpPr>
          <p:cNvPr id="4" name="Rectangle: Rounded Corners 3">
            <a:extLst>
              <a:ext uri="{FF2B5EF4-FFF2-40B4-BE49-F238E27FC236}">
                <a16:creationId xmlns="" xmlns:a16="http://schemas.microsoft.com/office/drawing/2014/main" id="{7B394422-60C5-40A8-A62D-D70D0B23D060}"/>
              </a:ext>
            </a:extLst>
          </p:cNvPr>
          <p:cNvSpPr/>
          <p:nvPr/>
        </p:nvSpPr>
        <p:spPr>
          <a:xfrm>
            <a:off x="1906249" y="2353456"/>
            <a:ext cx="8379501" cy="4504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App extends Component {</a:t>
            </a:r>
          </a:p>
          <a:p>
            <a:pPr algn="ctr"/>
            <a:endParaRPr lang="en-US" dirty="0"/>
          </a:p>
          <a:p>
            <a:pPr algn="ctr"/>
            <a:r>
              <a:rPr lang="en-US" dirty="0"/>
              <a:t>   state = {</a:t>
            </a:r>
          </a:p>
          <a:p>
            <a:pPr algn="ctr"/>
            <a:r>
              <a:rPr lang="en-US" dirty="0"/>
              <a:t>    name: 'Hello World',</a:t>
            </a:r>
          </a:p>
          <a:p>
            <a:pPr algn="ctr"/>
            <a:r>
              <a:rPr lang="en-US" dirty="0"/>
              <a:t>    age: '30'</a:t>
            </a:r>
          </a:p>
          <a:p>
            <a:pPr algn="ctr"/>
            <a:r>
              <a:rPr lang="en-US" dirty="0"/>
              <a:t>  };</a:t>
            </a:r>
          </a:p>
          <a:p>
            <a:pPr algn="ctr"/>
            <a:endParaRPr lang="en-US" dirty="0"/>
          </a:p>
          <a:p>
            <a:pPr algn="ctr"/>
            <a:r>
              <a:rPr lang="en-US" dirty="0"/>
              <a:t>  render() {</a:t>
            </a:r>
          </a:p>
          <a:p>
            <a:pPr algn="ctr"/>
            <a:r>
              <a:rPr lang="en-US" dirty="0"/>
              <a:t>    const { name, age } = </a:t>
            </a:r>
            <a:r>
              <a:rPr lang="en-US" dirty="0" err="1"/>
              <a:t>this.state</a:t>
            </a:r>
            <a:r>
              <a:rPr lang="en-US" dirty="0"/>
              <a:t>;</a:t>
            </a:r>
          </a:p>
          <a:p>
            <a:pPr algn="ctr"/>
            <a:r>
              <a:rPr lang="en-US" dirty="0"/>
              <a:t>    console.log(</a:t>
            </a:r>
            <a:r>
              <a:rPr lang="en-US" dirty="0" err="1"/>
              <a:t>this.state</a:t>
            </a:r>
            <a:r>
              <a:rPr lang="en-US" dirty="0"/>
              <a:t>)</a:t>
            </a:r>
          </a:p>
          <a:p>
            <a:pPr algn="ctr"/>
            <a:r>
              <a:rPr lang="en-US" dirty="0"/>
              <a:t>    return (</a:t>
            </a:r>
          </a:p>
          <a:p>
            <a:pPr algn="ctr"/>
            <a:r>
              <a:rPr lang="en-US" dirty="0"/>
              <a:t>      &lt;div&gt;</a:t>
            </a:r>
          </a:p>
          <a:p>
            <a:pPr algn="ctr"/>
            <a:r>
              <a:rPr lang="en-US" dirty="0"/>
              <a:t>      &lt;/div&gt;</a:t>
            </a:r>
          </a:p>
          <a:p>
            <a:pPr algn="ctr"/>
            <a:r>
              <a:rPr lang="en-US" dirty="0"/>
              <a:t>    );}}render(&lt;App /&gt;, </a:t>
            </a:r>
            <a:r>
              <a:rPr lang="en-US" dirty="0" err="1"/>
              <a:t>document.getElementById</a:t>
            </a:r>
            <a:r>
              <a:rPr lang="en-US" dirty="0"/>
              <a:t>("root"));</a:t>
            </a:r>
          </a:p>
        </p:txBody>
      </p:sp>
    </p:spTree>
    <p:extLst>
      <p:ext uri="{BB962C8B-B14F-4D97-AF65-F5344CB8AC3E}">
        <p14:creationId xmlns="" xmlns:p14="http://schemas.microsoft.com/office/powerpoint/2010/main" val="2735521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2E6647-FC3B-44C1-9C5F-FBBAD98AB54E}"/>
              </a:ext>
            </a:extLst>
          </p:cNvPr>
          <p:cNvSpPr>
            <a:spLocks noGrp="1"/>
          </p:cNvSpPr>
          <p:nvPr>
            <p:ph type="title"/>
          </p:nvPr>
        </p:nvSpPr>
        <p:spPr/>
        <p:txBody>
          <a:bodyPr/>
          <a:lstStyle/>
          <a:p>
            <a:r>
              <a:rPr lang="en-US" b="1" i="0" dirty="0">
                <a:effectLst/>
                <a:latin typeface="PS TT Commons Roman"/>
              </a:rPr>
              <a:t>Using State Variables</a:t>
            </a:r>
            <a:br>
              <a:rPr lang="en-US" b="1" i="0" dirty="0">
                <a:effectLst/>
                <a:latin typeface="PS TT Commons Roman"/>
              </a:rPr>
            </a:br>
            <a:endParaRPr lang="en-US" dirty="0"/>
          </a:p>
        </p:txBody>
      </p:sp>
      <p:sp>
        <p:nvSpPr>
          <p:cNvPr id="3" name="Content Placeholder 2">
            <a:extLst>
              <a:ext uri="{FF2B5EF4-FFF2-40B4-BE49-F238E27FC236}">
                <a16:creationId xmlns="" xmlns:a16="http://schemas.microsoft.com/office/drawing/2014/main" id="{CE909593-49D9-451D-B08D-4428D8A7D144}"/>
              </a:ext>
            </a:extLst>
          </p:cNvPr>
          <p:cNvSpPr>
            <a:spLocks noGrp="1"/>
          </p:cNvSpPr>
          <p:nvPr>
            <p:ph idx="1"/>
          </p:nvPr>
        </p:nvSpPr>
        <p:spPr/>
        <p:txBody>
          <a:bodyPr/>
          <a:lstStyle/>
          <a:p>
            <a:r>
              <a:rPr lang="en-US" dirty="0"/>
              <a:t>State is one of the widely used terms in React. </a:t>
            </a:r>
          </a:p>
          <a:p>
            <a:r>
              <a:rPr lang="en-US" dirty="0"/>
              <a:t>It is used to manage the component-based data transmission where you can declare the key-value pair and modify it based on the functional requirements.</a:t>
            </a:r>
          </a:p>
          <a:p>
            <a:r>
              <a:rPr lang="en-US" dirty="0"/>
              <a:t>The state can be declared into the constructor or as a static object.</a:t>
            </a:r>
          </a:p>
        </p:txBody>
      </p:sp>
    </p:spTree>
    <p:extLst>
      <p:ext uri="{BB962C8B-B14F-4D97-AF65-F5344CB8AC3E}">
        <p14:creationId xmlns="" xmlns:p14="http://schemas.microsoft.com/office/powerpoint/2010/main" val="2977544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9F664D-CB88-4A5E-B166-56E5CADE41E1}"/>
              </a:ext>
            </a:extLst>
          </p:cNvPr>
          <p:cNvSpPr>
            <a:spLocks noGrp="1"/>
          </p:cNvSpPr>
          <p:nvPr>
            <p:ph type="title"/>
          </p:nvPr>
        </p:nvSpPr>
        <p:spPr/>
        <p:txBody>
          <a:bodyPr/>
          <a:lstStyle/>
          <a:p>
            <a:r>
              <a:rPr lang="en-US" b="0" i="0" dirty="0">
                <a:solidFill>
                  <a:srgbClr val="610B38"/>
                </a:solidFill>
                <a:effectLst/>
                <a:latin typeface="erdana"/>
              </a:rPr>
              <a:t>React State</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 xmlns:a16="http://schemas.microsoft.com/office/drawing/2014/main" id="{D10DDADB-10C4-4B05-B1BF-CE2939AE8C0B}"/>
              </a:ext>
            </a:extLst>
          </p:cNvPr>
          <p:cNvSpPr>
            <a:spLocks noGrp="1"/>
          </p:cNvSpPr>
          <p:nvPr>
            <p:ph idx="1"/>
          </p:nvPr>
        </p:nvSpPr>
        <p:spPr/>
        <p:txBody>
          <a:bodyPr>
            <a:normAutofit lnSpcReduction="10000"/>
          </a:bodyPr>
          <a:lstStyle/>
          <a:p>
            <a:r>
              <a:rPr lang="en-US" dirty="0"/>
              <a:t>The state is an updatable structure that is used to contain data or information about the component. </a:t>
            </a:r>
          </a:p>
          <a:p>
            <a:r>
              <a:rPr lang="en-US" dirty="0"/>
              <a:t>The state in a component can change over time. </a:t>
            </a:r>
          </a:p>
          <a:p>
            <a:r>
              <a:rPr lang="en-US" dirty="0"/>
              <a:t>The change in state over time can happen as a response to user action or system event. </a:t>
            </a:r>
          </a:p>
          <a:p>
            <a:r>
              <a:rPr lang="en-US" dirty="0"/>
              <a:t>A component with the state is known as stateful components. It is the heart of the react component which determines the behavior of the component and how it will render.</a:t>
            </a:r>
          </a:p>
          <a:p>
            <a:r>
              <a:rPr lang="en-US" dirty="0"/>
              <a:t> They are also responsible for making a component dynamic and interactive.</a:t>
            </a:r>
          </a:p>
        </p:txBody>
      </p:sp>
    </p:spTree>
    <p:extLst>
      <p:ext uri="{BB962C8B-B14F-4D97-AF65-F5344CB8AC3E}">
        <p14:creationId xmlns="" xmlns:p14="http://schemas.microsoft.com/office/powerpoint/2010/main" val="3733880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BDCFCA-C725-4FEA-9D00-1B9B505DE190}"/>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 xmlns:a16="http://schemas.microsoft.com/office/drawing/2014/main" id="{34F4F213-0AC3-4FAC-9F89-17EC4D176381}"/>
              </a:ext>
            </a:extLst>
          </p:cNvPr>
          <p:cNvSpPr>
            <a:spLocks noGrp="1"/>
          </p:cNvSpPr>
          <p:nvPr>
            <p:ph idx="1"/>
          </p:nvPr>
        </p:nvSpPr>
        <p:spPr/>
        <p:txBody>
          <a:bodyPr>
            <a:normAutofit fontScale="92500" lnSpcReduction="10000"/>
          </a:bodyPr>
          <a:lstStyle/>
          <a:p>
            <a:r>
              <a:rPr lang="en-US" b="0" i="0" dirty="0">
                <a:solidFill>
                  <a:srgbClr val="333333"/>
                </a:solidFill>
                <a:effectLst/>
                <a:latin typeface="inter-regular"/>
              </a:rPr>
              <a:t>A state must be kept as simple as possible. </a:t>
            </a:r>
          </a:p>
          <a:p>
            <a:r>
              <a:rPr lang="en-US" b="0" i="0" dirty="0">
                <a:solidFill>
                  <a:srgbClr val="333333"/>
                </a:solidFill>
                <a:effectLst/>
                <a:latin typeface="inter-regular"/>
              </a:rPr>
              <a:t>It can be set by using the </a:t>
            </a:r>
            <a:r>
              <a:rPr lang="en-US" b="1" i="0" dirty="0" err="1">
                <a:solidFill>
                  <a:srgbClr val="333333"/>
                </a:solidFill>
                <a:effectLst/>
                <a:latin typeface="inter-bold"/>
              </a:rPr>
              <a:t>setState</a:t>
            </a:r>
            <a:r>
              <a:rPr lang="en-US" b="1" i="0" dirty="0">
                <a:solidFill>
                  <a:srgbClr val="333333"/>
                </a:solidFill>
                <a:effectLst/>
                <a:latin typeface="inter-bold"/>
              </a:rPr>
              <a:t>()</a:t>
            </a:r>
            <a:r>
              <a:rPr lang="en-US" b="0" i="0" dirty="0">
                <a:solidFill>
                  <a:srgbClr val="333333"/>
                </a:solidFill>
                <a:effectLst/>
                <a:latin typeface="inter-regular"/>
              </a:rPr>
              <a:t> method and calling </a:t>
            </a:r>
            <a:r>
              <a:rPr lang="en-US" b="0" i="0" dirty="0" err="1">
                <a:solidFill>
                  <a:srgbClr val="333333"/>
                </a:solidFill>
                <a:effectLst/>
                <a:latin typeface="inter-regular"/>
              </a:rPr>
              <a:t>setState</a:t>
            </a:r>
            <a:r>
              <a:rPr lang="en-US" b="0" i="0" dirty="0">
                <a:solidFill>
                  <a:srgbClr val="333333"/>
                </a:solidFill>
                <a:effectLst/>
                <a:latin typeface="inter-regular"/>
              </a:rPr>
              <a:t>() method triggers UI updates. </a:t>
            </a:r>
          </a:p>
          <a:p>
            <a:r>
              <a:rPr lang="en-US" b="0" i="0" dirty="0">
                <a:solidFill>
                  <a:srgbClr val="333333"/>
                </a:solidFill>
                <a:effectLst/>
                <a:latin typeface="inter-regular"/>
              </a:rPr>
              <a:t>A state represents the component's local state or information. </a:t>
            </a:r>
          </a:p>
          <a:p>
            <a:r>
              <a:rPr lang="en-US" b="0" i="0" dirty="0">
                <a:solidFill>
                  <a:srgbClr val="333333"/>
                </a:solidFill>
                <a:effectLst/>
                <a:latin typeface="inter-regular"/>
              </a:rPr>
              <a:t>It can only be accessed or modified inside the component or by the component directly. </a:t>
            </a:r>
          </a:p>
          <a:p>
            <a:r>
              <a:rPr lang="en-US" b="0" i="0" dirty="0">
                <a:solidFill>
                  <a:srgbClr val="333333"/>
                </a:solidFill>
                <a:effectLst/>
                <a:latin typeface="inter-regular"/>
              </a:rPr>
              <a:t>To set an initial state before any interaction occurs, we need to use the </a:t>
            </a:r>
            <a:r>
              <a:rPr lang="en-US" b="1" i="0" dirty="0" err="1">
                <a:solidFill>
                  <a:srgbClr val="333333"/>
                </a:solidFill>
                <a:effectLst/>
                <a:latin typeface="inter-bold"/>
              </a:rPr>
              <a:t>getInitialState</a:t>
            </a:r>
            <a:r>
              <a:rPr lang="en-US" b="1" i="0" dirty="0">
                <a:solidFill>
                  <a:srgbClr val="333333"/>
                </a:solidFill>
                <a:effectLst/>
                <a:latin typeface="inter-bold"/>
              </a:rPr>
              <a:t>()</a:t>
            </a:r>
            <a:r>
              <a:rPr lang="en-US" b="0" i="0" dirty="0">
                <a:solidFill>
                  <a:srgbClr val="333333"/>
                </a:solidFill>
                <a:effectLst/>
                <a:latin typeface="inter-regular"/>
              </a:rPr>
              <a:t> method.</a:t>
            </a:r>
          </a:p>
          <a:p>
            <a:r>
              <a:rPr lang="en-US" b="1" i="0" dirty="0">
                <a:solidFill>
                  <a:srgbClr val="333333"/>
                </a:solidFill>
                <a:effectLst/>
                <a:latin typeface="inter-bold"/>
              </a:rPr>
              <a:t>For example</a:t>
            </a:r>
            <a:r>
              <a:rPr lang="en-US" b="0" i="0" dirty="0">
                <a:solidFill>
                  <a:srgbClr val="333333"/>
                </a:solidFill>
                <a:effectLst/>
                <a:latin typeface="inter-regular"/>
              </a:rPr>
              <a:t>, if we have five components that need data or information from the state, then we need to create one container component that will keep the state for all of them.</a:t>
            </a:r>
            <a:endParaRPr lang="en-US" dirty="0"/>
          </a:p>
        </p:txBody>
      </p:sp>
    </p:spTree>
    <p:extLst>
      <p:ext uri="{BB962C8B-B14F-4D97-AF65-F5344CB8AC3E}">
        <p14:creationId xmlns="" xmlns:p14="http://schemas.microsoft.com/office/powerpoint/2010/main" val="913258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1A619E-07C2-42E5-972A-E223414FBFFF}"/>
              </a:ext>
            </a:extLst>
          </p:cNvPr>
          <p:cNvSpPr>
            <a:spLocks noGrp="1"/>
          </p:cNvSpPr>
          <p:nvPr>
            <p:ph type="title"/>
          </p:nvPr>
        </p:nvSpPr>
        <p:spPr/>
        <p:txBody>
          <a:bodyPr/>
          <a:lstStyle/>
          <a:p>
            <a:r>
              <a:rPr lang="en-US" dirty="0"/>
              <a:t>For example.</a:t>
            </a:r>
          </a:p>
        </p:txBody>
      </p:sp>
      <p:sp>
        <p:nvSpPr>
          <p:cNvPr id="3" name="Content Placeholder 2">
            <a:extLst>
              <a:ext uri="{FF2B5EF4-FFF2-40B4-BE49-F238E27FC236}">
                <a16:creationId xmlns="" xmlns:a16="http://schemas.microsoft.com/office/drawing/2014/main" id="{31403F4D-E57E-402B-A96B-295962FBC5FC}"/>
              </a:ext>
            </a:extLst>
          </p:cNvPr>
          <p:cNvSpPr>
            <a:spLocks noGrp="1"/>
          </p:cNvSpPr>
          <p:nvPr>
            <p:ph idx="1"/>
          </p:nvPr>
        </p:nvSpPr>
        <p:spPr/>
        <p:txBody>
          <a:bodyPr/>
          <a:lstStyle/>
          <a:p>
            <a:endParaRPr lang="en-US" dirty="0"/>
          </a:p>
        </p:txBody>
      </p:sp>
      <p:sp>
        <p:nvSpPr>
          <p:cNvPr id="4" name="Rectangle: Rounded Corners 3">
            <a:extLst>
              <a:ext uri="{FF2B5EF4-FFF2-40B4-BE49-F238E27FC236}">
                <a16:creationId xmlns="" xmlns:a16="http://schemas.microsoft.com/office/drawing/2014/main" id="{FADD289A-37B8-4580-8990-1C024283E002}"/>
              </a:ext>
            </a:extLst>
          </p:cNvPr>
          <p:cNvSpPr/>
          <p:nvPr/>
        </p:nvSpPr>
        <p:spPr>
          <a:xfrm>
            <a:off x="629587" y="1825625"/>
            <a:ext cx="5351488" cy="4706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constructor() {</a:t>
            </a:r>
          </a:p>
          <a:p>
            <a:pPr algn="ctr"/>
            <a:r>
              <a:rPr lang="en-US" dirty="0"/>
              <a:t>    super();</a:t>
            </a:r>
          </a:p>
          <a:p>
            <a:pPr algn="ctr"/>
            <a:r>
              <a:rPr lang="en-US" dirty="0"/>
              <a:t>    </a:t>
            </a:r>
            <a:r>
              <a:rPr lang="en-US" dirty="0" err="1"/>
              <a:t>this.state</a:t>
            </a:r>
            <a:r>
              <a:rPr lang="en-US" dirty="0"/>
              <a:t> = {</a:t>
            </a:r>
          </a:p>
          <a:p>
            <a:pPr algn="ctr"/>
            <a:r>
              <a:rPr lang="en-US" dirty="0"/>
              <a:t>      name: "React",</a:t>
            </a:r>
          </a:p>
          <a:p>
            <a:pPr algn="ctr"/>
            <a:r>
              <a:rPr lang="en-US" dirty="0"/>
              <a:t>      students: [</a:t>
            </a:r>
          </a:p>
          <a:p>
            <a:pPr algn="ctr"/>
            <a:r>
              <a:rPr lang="en-US" dirty="0"/>
              <a:t>        {</a:t>
            </a:r>
          </a:p>
          <a:p>
            <a:pPr algn="ctr"/>
            <a:r>
              <a:rPr lang="en-US" dirty="0"/>
              <a:t>          id: 123,</a:t>
            </a:r>
          </a:p>
          <a:p>
            <a:pPr algn="ctr"/>
            <a:r>
              <a:rPr lang="en-US" dirty="0"/>
              <a:t>          name: "Student 1"</a:t>
            </a:r>
          </a:p>
          <a:p>
            <a:pPr algn="ctr"/>
            <a:r>
              <a:rPr lang="en-US" dirty="0"/>
              <a:t>        },</a:t>
            </a:r>
          </a:p>
          <a:p>
            <a:pPr algn="ctr"/>
            <a:r>
              <a:rPr lang="en-US" dirty="0"/>
              <a:t>        {</a:t>
            </a:r>
          </a:p>
          <a:p>
            <a:pPr algn="ctr"/>
            <a:r>
              <a:rPr lang="en-US" dirty="0"/>
              <a:t>          id: 456,</a:t>
            </a:r>
          </a:p>
          <a:p>
            <a:pPr algn="ctr"/>
            <a:r>
              <a:rPr lang="en-US" dirty="0"/>
              <a:t>          name: "Student 2"</a:t>
            </a:r>
          </a:p>
          <a:p>
            <a:pPr algn="ctr"/>
            <a:r>
              <a:rPr lang="en-US" dirty="0"/>
              <a:t>        },</a:t>
            </a:r>
          </a:p>
          <a:p>
            <a:pPr algn="ctr"/>
            <a:r>
              <a:rPr lang="en-US" dirty="0"/>
              <a:t>        {</a:t>
            </a:r>
          </a:p>
          <a:p>
            <a:pPr algn="ctr"/>
            <a:r>
              <a:rPr lang="en-US" dirty="0"/>
              <a:t>          id: 789,</a:t>
            </a:r>
          </a:p>
          <a:p>
            <a:pPr algn="ctr"/>
            <a:r>
              <a:rPr lang="en-US" dirty="0"/>
              <a:t>          name: "Student 3"</a:t>
            </a:r>
          </a:p>
          <a:p>
            <a:pPr algn="ctr"/>
            <a:r>
              <a:rPr lang="en-US" dirty="0"/>
              <a:t>        }]};  }</a:t>
            </a:r>
          </a:p>
        </p:txBody>
      </p:sp>
      <p:sp>
        <p:nvSpPr>
          <p:cNvPr id="5" name="Rectangle: Rounded Corners 4">
            <a:extLst>
              <a:ext uri="{FF2B5EF4-FFF2-40B4-BE49-F238E27FC236}">
                <a16:creationId xmlns="" xmlns:a16="http://schemas.microsoft.com/office/drawing/2014/main" id="{25A9A088-C163-43DE-9A38-D24C1E2444E7}"/>
              </a:ext>
            </a:extLst>
          </p:cNvPr>
          <p:cNvSpPr/>
          <p:nvPr/>
        </p:nvSpPr>
        <p:spPr>
          <a:xfrm>
            <a:off x="6096000" y="1825625"/>
            <a:ext cx="5186597" cy="466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render() {</a:t>
            </a:r>
          </a:p>
          <a:p>
            <a:pPr algn="ctr"/>
            <a:r>
              <a:rPr lang="en-US"/>
              <a:t>    // Using state value</a:t>
            </a:r>
          </a:p>
          <a:p>
            <a:pPr algn="ctr"/>
            <a:r>
              <a:rPr lang="en-US"/>
              <a:t>    const { students } = this.state;</a:t>
            </a:r>
          </a:p>
          <a:p>
            <a:pPr algn="ctr"/>
            <a:r>
              <a:rPr lang="en-US"/>
              <a:t>    return (</a:t>
            </a:r>
          </a:p>
          <a:p>
            <a:pPr algn="ctr"/>
            <a:r>
              <a:rPr lang="en-US"/>
              <a:t>      &lt;div&gt;</a:t>
            </a:r>
          </a:p>
          <a:p>
            <a:pPr algn="ctr"/>
            <a:r>
              <a:rPr lang="en-US"/>
              <a:t>        // using state value for rendering</a:t>
            </a:r>
          </a:p>
          <a:p>
            <a:pPr algn="ctr"/>
            <a:r>
              <a:rPr lang="en-US"/>
              <a:t>      &lt;/div&gt;</a:t>
            </a:r>
          </a:p>
          <a:p>
            <a:pPr algn="ctr"/>
            <a:r>
              <a:rPr lang="en-US"/>
              <a:t>    );</a:t>
            </a:r>
          </a:p>
          <a:p>
            <a:pPr algn="ctr"/>
            <a:r>
              <a:rPr lang="en-US"/>
              <a:t>  }</a:t>
            </a:r>
          </a:p>
        </p:txBody>
      </p:sp>
    </p:spTree>
    <p:extLst>
      <p:ext uri="{BB962C8B-B14F-4D97-AF65-F5344CB8AC3E}">
        <p14:creationId xmlns="" xmlns:p14="http://schemas.microsoft.com/office/powerpoint/2010/main" val="165244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6A18B4-5880-4905-BB4C-A618B22B46CE}"/>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 xmlns:a16="http://schemas.microsoft.com/office/drawing/2014/main" id="{1AA6CC70-7538-4144-AE50-ABCE9A194C12}"/>
              </a:ext>
            </a:extLst>
          </p:cNvPr>
          <p:cNvSpPr>
            <a:spLocks noGrp="1"/>
          </p:cNvSpPr>
          <p:nvPr>
            <p:ph idx="1"/>
          </p:nvPr>
        </p:nvSpPr>
        <p:spPr/>
        <p:txBody>
          <a:bodyPr/>
          <a:lstStyle/>
          <a:p>
            <a:r>
              <a:rPr lang="en-US" dirty="0"/>
              <a:t>JavaScript()</a:t>
            </a:r>
          </a:p>
          <a:p>
            <a:r>
              <a:rPr lang="en-US" dirty="0"/>
              <a:t>HTML5</a:t>
            </a:r>
          </a:p>
          <a:p>
            <a:r>
              <a:rPr lang="en-US" dirty="0"/>
              <a:t>CSS</a:t>
            </a:r>
          </a:p>
          <a:p>
            <a:r>
              <a:rPr lang="en-US" dirty="0"/>
              <a:t>ECMAScript 2015(</a:t>
            </a:r>
            <a:r>
              <a:rPr lang="en-US" b="1" i="0" dirty="0">
                <a:solidFill>
                  <a:srgbClr val="202124"/>
                </a:solidFill>
                <a:effectLst/>
                <a:latin typeface="arial" panose="020B0604020202020204" pitchFamily="34" charset="0"/>
              </a:rPr>
              <a:t>European Computer Manufacturer's Association</a:t>
            </a:r>
            <a:r>
              <a:rPr lang="en-US" dirty="0"/>
              <a:t>)</a:t>
            </a:r>
          </a:p>
          <a:p>
            <a:endParaRPr lang="en-US" dirty="0"/>
          </a:p>
        </p:txBody>
      </p:sp>
    </p:spTree>
    <p:extLst>
      <p:ext uri="{BB962C8B-B14F-4D97-AF65-F5344CB8AC3E}">
        <p14:creationId xmlns="" xmlns:p14="http://schemas.microsoft.com/office/powerpoint/2010/main" val="1326535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075619-D5DA-4044-8304-E311A6A57A03}"/>
              </a:ext>
            </a:extLst>
          </p:cNvPr>
          <p:cNvSpPr>
            <a:spLocks noGrp="1"/>
          </p:cNvSpPr>
          <p:nvPr>
            <p:ph type="title"/>
          </p:nvPr>
        </p:nvSpPr>
        <p:spPr/>
        <p:txBody>
          <a:bodyPr/>
          <a:lstStyle/>
          <a:p>
            <a:r>
              <a:rPr lang="en-US" b="0" i="0" dirty="0">
                <a:solidFill>
                  <a:srgbClr val="610B38"/>
                </a:solidFill>
                <a:effectLst/>
                <a:latin typeface="erdana"/>
              </a:rPr>
              <a:t>Defining State</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 xmlns:a16="http://schemas.microsoft.com/office/drawing/2014/main" id="{C1F6A926-5934-4D5A-A391-97ACD2088141}"/>
              </a:ext>
            </a:extLst>
          </p:cNvPr>
          <p:cNvSpPr>
            <a:spLocks noGrp="1"/>
          </p:cNvSpPr>
          <p:nvPr>
            <p:ph idx="1"/>
          </p:nvPr>
        </p:nvSpPr>
        <p:spPr/>
        <p:txBody>
          <a:bodyPr/>
          <a:lstStyle/>
          <a:p>
            <a:r>
              <a:rPr lang="en-US" dirty="0"/>
              <a:t>To define a state, you have to first declare a default set of values for defining the component's initial state.</a:t>
            </a:r>
          </a:p>
          <a:p>
            <a:r>
              <a:rPr lang="en-US" dirty="0"/>
              <a:t> To do this, add a class constructor which assigns an initial state using </a:t>
            </a:r>
            <a:r>
              <a:rPr lang="en-US" dirty="0" err="1"/>
              <a:t>this.state</a:t>
            </a:r>
            <a:r>
              <a:rPr lang="en-US" dirty="0"/>
              <a:t>. </a:t>
            </a:r>
          </a:p>
          <a:p>
            <a:r>
              <a:rPr lang="en-US" dirty="0"/>
              <a:t>The '</a:t>
            </a:r>
            <a:r>
              <a:rPr lang="en-US" dirty="0" err="1"/>
              <a:t>this.state</a:t>
            </a:r>
            <a:r>
              <a:rPr lang="en-US" dirty="0"/>
              <a:t>' property can be rendered inside render() method.</a:t>
            </a:r>
          </a:p>
          <a:p>
            <a:r>
              <a:rPr lang="en-US" dirty="0">
                <a:solidFill>
                  <a:srgbClr val="FF0000"/>
                </a:solidFill>
              </a:rPr>
              <a:t>Example program</a:t>
            </a:r>
          </a:p>
          <a:p>
            <a:r>
              <a:rPr lang="en-US" dirty="0"/>
              <a:t>?</a:t>
            </a:r>
          </a:p>
        </p:txBody>
      </p:sp>
    </p:spTree>
    <p:extLst>
      <p:ext uri="{BB962C8B-B14F-4D97-AF65-F5344CB8AC3E}">
        <p14:creationId xmlns="" xmlns:p14="http://schemas.microsoft.com/office/powerpoint/2010/main" val="2832685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5AB4E2-2933-4BE7-B9B0-41163F289A65}"/>
              </a:ext>
            </a:extLst>
          </p:cNvPr>
          <p:cNvSpPr>
            <a:spLocks noGrp="1"/>
          </p:cNvSpPr>
          <p:nvPr>
            <p:ph type="title"/>
          </p:nvPr>
        </p:nvSpPr>
        <p:spPr/>
        <p:txBody>
          <a:bodyPr/>
          <a:lstStyle/>
          <a:p>
            <a:r>
              <a:rPr lang="en-US" b="0" i="0" dirty="0">
                <a:solidFill>
                  <a:srgbClr val="610B38"/>
                </a:solidFill>
                <a:effectLst/>
                <a:latin typeface="erdana"/>
              </a:rPr>
              <a:t>Changing the State</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 xmlns:a16="http://schemas.microsoft.com/office/drawing/2014/main" id="{5AF0720C-6AD8-4AA6-A742-711D7F6A1072}"/>
              </a:ext>
            </a:extLst>
          </p:cNvPr>
          <p:cNvSpPr>
            <a:spLocks noGrp="1"/>
          </p:cNvSpPr>
          <p:nvPr>
            <p:ph idx="1"/>
          </p:nvPr>
        </p:nvSpPr>
        <p:spPr/>
        <p:txBody>
          <a:bodyPr/>
          <a:lstStyle/>
          <a:p>
            <a:r>
              <a:rPr lang="en-US" b="0" i="0" dirty="0">
                <a:solidFill>
                  <a:srgbClr val="333333"/>
                </a:solidFill>
                <a:effectLst/>
                <a:latin typeface="inter-regular"/>
              </a:rPr>
              <a:t>We can change the component state by using the </a:t>
            </a:r>
            <a:r>
              <a:rPr lang="en-US" b="0" i="0" dirty="0" err="1">
                <a:solidFill>
                  <a:srgbClr val="333333"/>
                </a:solidFill>
                <a:effectLst/>
                <a:latin typeface="inter-regular"/>
              </a:rPr>
              <a:t>setState</a:t>
            </a:r>
            <a:r>
              <a:rPr lang="en-US" b="0" i="0" dirty="0">
                <a:solidFill>
                  <a:srgbClr val="333333"/>
                </a:solidFill>
                <a:effectLst/>
                <a:latin typeface="inter-regular"/>
              </a:rPr>
              <a:t>() method and passing a new state object as the argument.</a:t>
            </a:r>
          </a:p>
          <a:p>
            <a:r>
              <a:rPr lang="en-US" b="0" i="0" dirty="0">
                <a:solidFill>
                  <a:srgbClr val="333333"/>
                </a:solidFill>
                <a:effectLst/>
                <a:latin typeface="inter-regular"/>
              </a:rPr>
              <a:t> Now, create a new method </a:t>
            </a:r>
            <a:r>
              <a:rPr lang="en-US" b="0" i="0" dirty="0" err="1">
                <a:solidFill>
                  <a:srgbClr val="333333"/>
                </a:solidFill>
                <a:effectLst/>
                <a:latin typeface="inter-regular"/>
              </a:rPr>
              <a:t>toggleDisplayBio</a:t>
            </a:r>
            <a:r>
              <a:rPr lang="en-US" b="0" i="0" dirty="0">
                <a:solidFill>
                  <a:srgbClr val="333333"/>
                </a:solidFill>
                <a:effectLst/>
                <a:latin typeface="inter-regular"/>
              </a:rPr>
              <a:t>() in the above example and bind this keyword to the </a:t>
            </a:r>
            <a:r>
              <a:rPr lang="en-US" b="0" i="0" dirty="0" err="1">
                <a:solidFill>
                  <a:srgbClr val="333333"/>
                </a:solidFill>
                <a:effectLst/>
                <a:latin typeface="inter-regular"/>
              </a:rPr>
              <a:t>toggleDisplayBio</a:t>
            </a:r>
            <a:r>
              <a:rPr lang="en-US" b="0" i="0" dirty="0">
                <a:solidFill>
                  <a:srgbClr val="333333"/>
                </a:solidFill>
                <a:effectLst/>
                <a:latin typeface="inter-regular"/>
              </a:rPr>
              <a:t>() method.</a:t>
            </a:r>
          </a:p>
          <a:p>
            <a:r>
              <a:rPr lang="en-US" b="0" i="0" dirty="0">
                <a:solidFill>
                  <a:srgbClr val="333333"/>
                </a:solidFill>
                <a:effectLst/>
                <a:latin typeface="inter-regular"/>
              </a:rPr>
              <a:t> otherwise we can't access this inside </a:t>
            </a:r>
            <a:r>
              <a:rPr lang="en-US" b="0" i="0" dirty="0" err="1">
                <a:solidFill>
                  <a:srgbClr val="333333"/>
                </a:solidFill>
                <a:effectLst/>
                <a:latin typeface="inter-regular"/>
              </a:rPr>
              <a:t>toggleDisplayBio</a:t>
            </a:r>
            <a:r>
              <a:rPr lang="en-US" b="0" i="0" dirty="0">
                <a:solidFill>
                  <a:srgbClr val="333333"/>
                </a:solidFill>
                <a:effectLst/>
                <a:latin typeface="inter-regular"/>
              </a:rPr>
              <a:t>() method.</a:t>
            </a:r>
          </a:p>
          <a:p>
            <a:endParaRPr lang="en-US" dirty="0"/>
          </a:p>
        </p:txBody>
      </p:sp>
      <p:sp>
        <p:nvSpPr>
          <p:cNvPr id="4" name="Rectangle: Rounded Corners 3">
            <a:extLst>
              <a:ext uri="{FF2B5EF4-FFF2-40B4-BE49-F238E27FC236}">
                <a16:creationId xmlns="" xmlns:a16="http://schemas.microsoft.com/office/drawing/2014/main" id="{5DD42031-6F91-4C85-82E3-D7DE486C1B1C}"/>
              </a:ext>
            </a:extLst>
          </p:cNvPr>
          <p:cNvSpPr/>
          <p:nvPr/>
        </p:nvSpPr>
        <p:spPr>
          <a:xfrm>
            <a:off x="1371385" y="5160043"/>
            <a:ext cx="9188971"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this.toggleDisplayBio = this.toggleDisplayBio.bind(this); </a:t>
            </a:r>
          </a:p>
        </p:txBody>
      </p:sp>
    </p:spTree>
    <p:extLst>
      <p:ext uri="{BB962C8B-B14F-4D97-AF65-F5344CB8AC3E}">
        <p14:creationId xmlns="" xmlns:p14="http://schemas.microsoft.com/office/powerpoint/2010/main" val="3442564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EC622C-F313-4657-A90B-67D3E592BC39}"/>
              </a:ext>
            </a:extLst>
          </p:cNvPr>
          <p:cNvSpPr>
            <a:spLocks noGrp="1"/>
          </p:cNvSpPr>
          <p:nvPr>
            <p:ph type="title"/>
          </p:nvPr>
        </p:nvSpPr>
        <p:spPr/>
        <p:txBody>
          <a:bodyPr/>
          <a:lstStyle/>
          <a:p>
            <a:r>
              <a:rPr lang="en-US" b="0" i="0" dirty="0">
                <a:solidFill>
                  <a:srgbClr val="610B4B"/>
                </a:solidFill>
                <a:effectLst/>
                <a:latin typeface="erdana"/>
              </a:rPr>
              <a:t>Example</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 xmlns:a16="http://schemas.microsoft.com/office/drawing/2014/main" id="{AC1B0A71-A8E3-4AC7-A26F-F216A477BDF4}"/>
              </a:ext>
            </a:extLst>
          </p:cNvPr>
          <p:cNvSpPr>
            <a:spLocks noGrp="1"/>
          </p:cNvSpPr>
          <p:nvPr>
            <p:ph idx="1"/>
          </p:nvPr>
        </p:nvSpPr>
        <p:spPr/>
        <p:txBody>
          <a:bodyPr/>
          <a:lstStyle/>
          <a:p>
            <a:r>
              <a:rPr lang="en-US" dirty="0"/>
              <a:t>In this example, we are going to add a button to the render() method. Clicking on this button triggers the </a:t>
            </a:r>
            <a:r>
              <a:rPr lang="en-US" dirty="0" err="1"/>
              <a:t>toggleDisplayBio</a:t>
            </a:r>
            <a:r>
              <a:rPr lang="en-US" dirty="0"/>
              <a:t>() method which displays the desired output.</a:t>
            </a:r>
          </a:p>
          <a:p>
            <a:endParaRPr lang="en-US" dirty="0"/>
          </a:p>
          <a:p>
            <a:r>
              <a:rPr lang="en-US" dirty="0"/>
              <a:t>import React, { Component } from 'react’; </a:t>
            </a:r>
          </a:p>
          <a:p>
            <a:endParaRPr lang="en-US" dirty="0"/>
          </a:p>
          <a:p>
            <a:r>
              <a:rPr lang="en-US" dirty="0"/>
              <a:t> </a:t>
            </a:r>
            <a:r>
              <a:rPr lang="en-US" dirty="0">
                <a:solidFill>
                  <a:srgbClr val="FF0000"/>
                </a:solidFill>
              </a:rPr>
              <a:t>Program</a:t>
            </a:r>
          </a:p>
        </p:txBody>
      </p:sp>
    </p:spTree>
    <p:extLst>
      <p:ext uri="{BB962C8B-B14F-4D97-AF65-F5344CB8AC3E}">
        <p14:creationId xmlns="" xmlns:p14="http://schemas.microsoft.com/office/powerpoint/2010/main" val="25561270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79C7EC-BFA3-4562-9BEA-7017E48F29FD}"/>
              </a:ext>
            </a:extLst>
          </p:cNvPr>
          <p:cNvSpPr>
            <a:spLocks noGrp="1"/>
          </p:cNvSpPr>
          <p:nvPr>
            <p:ph type="title"/>
          </p:nvPr>
        </p:nvSpPr>
        <p:spPr/>
        <p:txBody>
          <a:bodyPr/>
          <a:lstStyle/>
          <a:p>
            <a:pPr algn="ctr"/>
            <a:r>
              <a:rPr lang="en-US" b="1" i="0" dirty="0">
                <a:solidFill>
                  <a:srgbClr val="282C34"/>
                </a:solidFill>
                <a:effectLst/>
                <a:latin typeface="-apple-system"/>
              </a:rPr>
              <a:t>Components and Props</a:t>
            </a:r>
            <a:br>
              <a:rPr lang="en-US" b="1" i="0" dirty="0">
                <a:solidFill>
                  <a:srgbClr val="282C34"/>
                </a:solidFill>
                <a:effectLst/>
                <a:latin typeface="-apple-system"/>
              </a:rPr>
            </a:br>
            <a:endParaRPr lang="en-US" dirty="0"/>
          </a:p>
        </p:txBody>
      </p:sp>
      <p:sp>
        <p:nvSpPr>
          <p:cNvPr id="3" name="Content Placeholder 2">
            <a:extLst>
              <a:ext uri="{FF2B5EF4-FFF2-40B4-BE49-F238E27FC236}">
                <a16:creationId xmlns="" xmlns:a16="http://schemas.microsoft.com/office/drawing/2014/main" id="{BFF45181-4F63-40B5-805A-3EE7EC7D794C}"/>
              </a:ext>
            </a:extLst>
          </p:cNvPr>
          <p:cNvSpPr>
            <a:spLocks noGrp="1"/>
          </p:cNvSpPr>
          <p:nvPr>
            <p:ph idx="1"/>
          </p:nvPr>
        </p:nvSpPr>
        <p:spPr/>
        <p:txBody>
          <a:bodyPr/>
          <a:lstStyle/>
          <a:p>
            <a:r>
              <a:rPr lang="en-US" i="0" dirty="0">
                <a:solidFill>
                  <a:srgbClr val="6D6D6D"/>
                </a:solidFill>
                <a:effectLst/>
              </a:rPr>
              <a:t>Components let you split the UI into independent, reusable pieces, and think about each piece in isolation. </a:t>
            </a:r>
          </a:p>
          <a:p>
            <a:pPr algn="l"/>
            <a:r>
              <a:rPr lang="en-US" i="0" dirty="0">
                <a:solidFill>
                  <a:srgbClr val="000000"/>
                </a:solidFill>
                <a:effectLst/>
              </a:rPr>
              <a:t>components are like JavaScript functions. They accept arbitrary inputs (called “props”) and return React elements describing what should appear on the screen.</a:t>
            </a:r>
          </a:p>
          <a:p>
            <a:pPr marL="0" indent="0">
              <a:buNone/>
            </a:pPr>
            <a:r>
              <a:rPr lang="en-US" dirty="0"/>
              <a:t/>
            </a:r>
            <a:br>
              <a:rPr lang="en-US" dirty="0"/>
            </a:br>
            <a:endParaRPr lang="en-US" dirty="0"/>
          </a:p>
        </p:txBody>
      </p:sp>
    </p:spTree>
    <p:extLst>
      <p:ext uri="{BB962C8B-B14F-4D97-AF65-F5344CB8AC3E}">
        <p14:creationId xmlns="" xmlns:p14="http://schemas.microsoft.com/office/powerpoint/2010/main" val="2506058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817642-555E-47CD-B4EA-47EFEA92B261}"/>
              </a:ext>
            </a:extLst>
          </p:cNvPr>
          <p:cNvSpPr>
            <a:spLocks noGrp="1"/>
          </p:cNvSpPr>
          <p:nvPr>
            <p:ph type="title"/>
          </p:nvPr>
        </p:nvSpPr>
        <p:spPr/>
        <p:txBody>
          <a:bodyPr/>
          <a:lstStyle/>
          <a:p>
            <a:pPr algn="ctr"/>
            <a:r>
              <a:rPr lang="en-US" b="1" i="0" dirty="0">
                <a:solidFill>
                  <a:srgbClr val="000000"/>
                </a:solidFill>
                <a:effectLst/>
                <a:latin typeface="-apple-system"/>
              </a:rPr>
              <a:t>Function and Class Components</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 xmlns:a16="http://schemas.microsoft.com/office/drawing/2014/main" id="{B2F8220F-F0E2-4AE3-937C-227143E2A08F}"/>
              </a:ext>
            </a:extLst>
          </p:cNvPr>
          <p:cNvSpPr>
            <a:spLocks noGrp="1"/>
          </p:cNvSpPr>
          <p:nvPr>
            <p:ph idx="1"/>
          </p:nvPr>
        </p:nvSpPr>
        <p:spPr/>
        <p:txBody>
          <a:bodyPr/>
          <a:lstStyle/>
          <a:p>
            <a:r>
              <a:rPr lang="en-US" b="0" i="0" dirty="0">
                <a:solidFill>
                  <a:srgbClr val="000000"/>
                </a:solidFill>
                <a:effectLst/>
                <a:latin typeface="-apple-system"/>
              </a:rPr>
              <a:t>The simplest way to define a component is to write a JavaScript function:</a:t>
            </a:r>
          </a:p>
          <a:p>
            <a:endParaRPr lang="en-US" dirty="0">
              <a:solidFill>
                <a:srgbClr val="000000"/>
              </a:solidFill>
              <a:latin typeface="-apple-system"/>
            </a:endParaRPr>
          </a:p>
          <a:p>
            <a:endParaRPr lang="en-US" dirty="0">
              <a:solidFill>
                <a:srgbClr val="000000"/>
              </a:solidFill>
              <a:latin typeface="-apple-system"/>
            </a:endParaRPr>
          </a:p>
          <a:p>
            <a:r>
              <a:rPr lang="en-US" b="0" i="0" dirty="0">
                <a:solidFill>
                  <a:srgbClr val="000000"/>
                </a:solidFill>
                <a:effectLst/>
                <a:latin typeface="-apple-system"/>
              </a:rPr>
              <a:t>This function is a valid React component because it accepts a single “props” (which stands for properties) object argument with data and returns a React element. </a:t>
            </a:r>
          </a:p>
          <a:p>
            <a:r>
              <a:rPr lang="en-US" b="0" i="0" dirty="0">
                <a:solidFill>
                  <a:srgbClr val="000000"/>
                </a:solidFill>
                <a:effectLst/>
                <a:latin typeface="-apple-system"/>
              </a:rPr>
              <a:t>We call such components “function components” because they are literally JavaScript functions.</a:t>
            </a:r>
            <a:endParaRPr lang="en-US" dirty="0"/>
          </a:p>
        </p:txBody>
      </p:sp>
      <p:sp>
        <p:nvSpPr>
          <p:cNvPr id="4" name="Rectangle: Rounded Corners 3">
            <a:extLst>
              <a:ext uri="{FF2B5EF4-FFF2-40B4-BE49-F238E27FC236}">
                <a16:creationId xmlns="" xmlns:a16="http://schemas.microsoft.com/office/drawing/2014/main" id="{196751AD-5BA5-46BC-ABB4-A8CD526EFA43}"/>
              </a:ext>
            </a:extLst>
          </p:cNvPr>
          <p:cNvSpPr/>
          <p:nvPr/>
        </p:nvSpPr>
        <p:spPr>
          <a:xfrm>
            <a:off x="1583961" y="2709473"/>
            <a:ext cx="902407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Welcome(props) {</a:t>
            </a:r>
          </a:p>
          <a:p>
            <a:pPr algn="ctr"/>
            <a:r>
              <a:rPr lang="en-US" dirty="0"/>
              <a:t>  return &lt;h1&gt;Hello, {props.name}&lt;/h1&gt;;</a:t>
            </a:r>
          </a:p>
          <a:p>
            <a:pPr algn="ctr"/>
            <a:r>
              <a:rPr lang="en-US" dirty="0"/>
              <a:t>}</a:t>
            </a:r>
          </a:p>
        </p:txBody>
      </p:sp>
    </p:spTree>
    <p:extLst>
      <p:ext uri="{BB962C8B-B14F-4D97-AF65-F5344CB8AC3E}">
        <p14:creationId xmlns="" xmlns:p14="http://schemas.microsoft.com/office/powerpoint/2010/main" val="127401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A67999-7C12-4522-A484-CA69D5FB8BC1}"/>
              </a:ext>
            </a:extLst>
          </p:cNvPr>
          <p:cNvSpPr>
            <a:spLocks noGrp="1"/>
          </p:cNvSpPr>
          <p:nvPr>
            <p:ph type="title"/>
          </p:nvPr>
        </p:nvSpPr>
        <p:spPr/>
        <p:txBody>
          <a:bodyPr/>
          <a:lstStyle/>
          <a:p>
            <a:r>
              <a:rPr lang="en-US" b="0" i="0" dirty="0">
                <a:solidFill>
                  <a:srgbClr val="000000"/>
                </a:solidFill>
                <a:effectLst/>
                <a:latin typeface="-apple-system"/>
              </a:rPr>
              <a:t>An ES class to define a component:</a:t>
            </a:r>
            <a:endParaRPr lang="en-US" dirty="0"/>
          </a:p>
        </p:txBody>
      </p:sp>
      <p:sp>
        <p:nvSpPr>
          <p:cNvPr id="3" name="Content Placeholder 2">
            <a:extLst>
              <a:ext uri="{FF2B5EF4-FFF2-40B4-BE49-F238E27FC236}">
                <a16:creationId xmlns="" xmlns:a16="http://schemas.microsoft.com/office/drawing/2014/main" id="{2078403D-91C3-4502-9F81-593908722D46}"/>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p:txBody>
      </p:sp>
      <p:sp>
        <p:nvSpPr>
          <p:cNvPr id="4" name="Rectangle: Rounded Corners 3">
            <a:extLst>
              <a:ext uri="{FF2B5EF4-FFF2-40B4-BE49-F238E27FC236}">
                <a16:creationId xmlns="" xmlns:a16="http://schemas.microsoft.com/office/drawing/2014/main" id="{D114D5A7-5A41-4056-B993-48A7739AD37E}"/>
              </a:ext>
            </a:extLst>
          </p:cNvPr>
          <p:cNvSpPr/>
          <p:nvPr/>
        </p:nvSpPr>
        <p:spPr>
          <a:xfrm>
            <a:off x="1439056" y="2113613"/>
            <a:ext cx="9503764" cy="1558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class Welcome extends React.Component {</a:t>
            </a:r>
          </a:p>
          <a:p>
            <a:pPr algn="ctr"/>
            <a:r>
              <a:rPr lang="en-US"/>
              <a:t>  render() {</a:t>
            </a:r>
          </a:p>
          <a:p>
            <a:pPr algn="ctr"/>
            <a:r>
              <a:rPr lang="en-US"/>
              <a:t>    return &lt;h1&gt;Hello, {this.props.name}&lt;/h1&gt;;</a:t>
            </a:r>
          </a:p>
          <a:p>
            <a:pPr algn="ctr"/>
            <a:r>
              <a:rPr lang="en-US"/>
              <a:t>  }</a:t>
            </a:r>
          </a:p>
          <a:p>
            <a:pPr algn="ctr"/>
            <a:r>
              <a:rPr lang="en-US"/>
              <a:t>}</a:t>
            </a:r>
          </a:p>
        </p:txBody>
      </p:sp>
    </p:spTree>
    <p:extLst>
      <p:ext uri="{BB962C8B-B14F-4D97-AF65-F5344CB8AC3E}">
        <p14:creationId xmlns="" xmlns:p14="http://schemas.microsoft.com/office/powerpoint/2010/main" val="225715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3BA637-5996-4729-9C6D-09BE11B04A10}"/>
              </a:ext>
            </a:extLst>
          </p:cNvPr>
          <p:cNvSpPr>
            <a:spLocks noGrp="1"/>
          </p:cNvSpPr>
          <p:nvPr>
            <p:ph type="title"/>
          </p:nvPr>
        </p:nvSpPr>
        <p:spPr/>
        <p:txBody>
          <a:bodyPr/>
          <a:lstStyle/>
          <a:p>
            <a:r>
              <a:rPr lang="en-US" b="1" i="0" dirty="0">
                <a:solidFill>
                  <a:srgbClr val="000000"/>
                </a:solidFill>
                <a:effectLst/>
                <a:latin typeface="-apple-system"/>
              </a:rPr>
              <a:t>Rendering a Component</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 xmlns:a16="http://schemas.microsoft.com/office/drawing/2014/main" id="{1F583A56-CAE8-42B1-90D3-F6B6A9DC6FD6}"/>
              </a:ext>
            </a:extLst>
          </p:cNvPr>
          <p:cNvSpPr>
            <a:spLocks noGrp="1"/>
          </p:cNvSpPr>
          <p:nvPr>
            <p:ph idx="1"/>
          </p:nvPr>
        </p:nvSpPr>
        <p:spPr/>
        <p:txBody>
          <a:bodyPr/>
          <a:lstStyle/>
          <a:p>
            <a:r>
              <a:rPr lang="en-US" b="0" i="0" dirty="0">
                <a:solidFill>
                  <a:srgbClr val="000000"/>
                </a:solidFill>
                <a:effectLst/>
                <a:latin typeface="-apple-system"/>
              </a:rPr>
              <a:t>Previously, we only encountered React elements that represent DOM tags:</a:t>
            </a:r>
          </a:p>
          <a:p>
            <a:endParaRPr lang="en-US" dirty="0">
              <a:solidFill>
                <a:srgbClr val="000000"/>
              </a:solidFill>
              <a:latin typeface="-apple-system"/>
            </a:endParaRPr>
          </a:p>
          <a:p>
            <a:endParaRPr lang="en-US" dirty="0">
              <a:solidFill>
                <a:srgbClr val="000000"/>
              </a:solidFill>
              <a:latin typeface="-apple-system"/>
            </a:endParaRPr>
          </a:p>
          <a:p>
            <a:r>
              <a:rPr lang="en-US" b="0" i="0" dirty="0">
                <a:solidFill>
                  <a:srgbClr val="000000"/>
                </a:solidFill>
                <a:effectLst/>
                <a:latin typeface="-apple-system"/>
              </a:rPr>
              <a:t>However, elements can also represent user-defined components:</a:t>
            </a:r>
            <a:endParaRPr lang="en-US" dirty="0"/>
          </a:p>
        </p:txBody>
      </p:sp>
      <p:sp>
        <p:nvSpPr>
          <p:cNvPr id="4" name="Rectangle: Rounded Corners 3">
            <a:extLst>
              <a:ext uri="{FF2B5EF4-FFF2-40B4-BE49-F238E27FC236}">
                <a16:creationId xmlns="" xmlns:a16="http://schemas.microsoft.com/office/drawing/2014/main" id="{C17424E8-3A6B-455A-82EB-0DE1B31A75E2}"/>
              </a:ext>
            </a:extLst>
          </p:cNvPr>
          <p:cNvSpPr/>
          <p:nvPr/>
        </p:nvSpPr>
        <p:spPr>
          <a:xfrm>
            <a:off x="1588957" y="2619531"/>
            <a:ext cx="8619345" cy="809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const element = &lt;div /&gt;;</a:t>
            </a:r>
          </a:p>
        </p:txBody>
      </p:sp>
      <p:sp>
        <p:nvSpPr>
          <p:cNvPr id="5" name="Rectangle: Rounded Corners 4">
            <a:extLst>
              <a:ext uri="{FF2B5EF4-FFF2-40B4-BE49-F238E27FC236}">
                <a16:creationId xmlns="" xmlns:a16="http://schemas.microsoft.com/office/drawing/2014/main" id="{C800EA17-0032-4759-B333-C7A5F951BDC9}"/>
              </a:ext>
            </a:extLst>
          </p:cNvPr>
          <p:cNvSpPr/>
          <p:nvPr/>
        </p:nvSpPr>
        <p:spPr>
          <a:xfrm>
            <a:off x="1588957" y="4691921"/>
            <a:ext cx="8769247" cy="8094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const element = &lt;Welcome name="Sara" /&gt;;</a:t>
            </a:r>
          </a:p>
        </p:txBody>
      </p:sp>
    </p:spTree>
    <p:extLst>
      <p:ext uri="{BB962C8B-B14F-4D97-AF65-F5344CB8AC3E}">
        <p14:creationId xmlns="" xmlns:p14="http://schemas.microsoft.com/office/powerpoint/2010/main" val="23100668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E3F11C-9368-47A5-AF31-2EC84509CC7F}"/>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 xmlns:a16="http://schemas.microsoft.com/office/drawing/2014/main" id="{E8FCA842-7DD9-4045-99CA-355D7F87093C}"/>
              </a:ext>
            </a:extLst>
          </p:cNvPr>
          <p:cNvSpPr>
            <a:spLocks noGrp="1"/>
          </p:cNvSpPr>
          <p:nvPr>
            <p:ph idx="1"/>
          </p:nvPr>
        </p:nvSpPr>
        <p:spPr>
          <a:xfrm>
            <a:off x="838200" y="1253330"/>
            <a:ext cx="10515600" cy="5604669"/>
          </a:xfrm>
        </p:spPr>
        <p:txBody>
          <a:bodyPr>
            <a:normAutofit fontScale="92500" lnSpcReduction="20000"/>
          </a:bodyPr>
          <a:lstStyle/>
          <a:p>
            <a:r>
              <a:rPr lang="en-US" dirty="0">
                <a:solidFill>
                  <a:srgbClr val="000000"/>
                </a:solidFill>
                <a:latin typeface="-apple-system"/>
              </a:rPr>
              <a:t>T</a:t>
            </a:r>
            <a:r>
              <a:rPr lang="en-US" b="0" i="0" dirty="0">
                <a:solidFill>
                  <a:srgbClr val="000000"/>
                </a:solidFill>
                <a:effectLst/>
                <a:latin typeface="-apple-system"/>
              </a:rPr>
              <a:t>his code renders “Hello, Sara” on the page:</a:t>
            </a:r>
          </a:p>
          <a:p>
            <a:endParaRPr lang="en-US" dirty="0">
              <a:solidFill>
                <a:srgbClr val="000000"/>
              </a:solidFill>
              <a:latin typeface="-apple-system"/>
            </a:endParaRPr>
          </a:p>
          <a:p>
            <a:endParaRPr lang="en-US" b="0" i="0" dirty="0">
              <a:solidFill>
                <a:srgbClr val="000000"/>
              </a:solidFill>
              <a:effectLst/>
              <a:latin typeface="-apple-system"/>
            </a:endParaRPr>
          </a:p>
          <a:p>
            <a:endParaRPr lang="en-US" dirty="0">
              <a:solidFill>
                <a:srgbClr val="000000"/>
              </a:solidFill>
              <a:latin typeface="-apple-system"/>
            </a:endParaRPr>
          </a:p>
          <a:p>
            <a:endParaRPr lang="en-US" b="0" i="0" dirty="0">
              <a:solidFill>
                <a:srgbClr val="000000"/>
              </a:solidFill>
              <a:effectLst/>
              <a:latin typeface="-apple-system"/>
            </a:endParaRPr>
          </a:p>
          <a:p>
            <a:endParaRPr lang="en-US" dirty="0">
              <a:solidFill>
                <a:srgbClr val="000000"/>
              </a:solidFill>
              <a:latin typeface="-apple-system"/>
            </a:endParaRPr>
          </a:p>
          <a:p>
            <a:r>
              <a:rPr lang="en-US" dirty="0">
                <a:solidFill>
                  <a:srgbClr val="000000"/>
                </a:solidFill>
                <a:latin typeface="-apple-system"/>
              </a:rPr>
              <a:t>We call </a:t>
            </a:r>
            <a:r>
              <a:rPr lang="en-US" dirty="0" err="1">
                <a:solidFill>
                  <a:srgbClr val="000000"/>
                </a:solidFill>
                <a:latin typeface="-apple-system"/>
              </a:rPr>
              <a:t>ReactDOM.render</a:t>
            </a:r>
            <a:r>
              <a:rPr lang="en-US" dirty="0">
                <a:solidFill>
                  <a:srgbClr val="000000"/>
                </a:solidFill>
                <a:latin typeface="-apple-system"/>
              </a:rPr>
              <a:t>() with the &lt;Welcome name="Sara" /&gt; element.</a:t>
            </a:r>
          </a:p>
          <a:p>
            <a:r>
              <a:rPr lang="en-US" dirty="0">
                <a:solidFill>
                  <a:srgbClr val="000000"/>
                </a:solidFill>
                <a:latin typeface="-apple-system"/>
              </a:rPr>
              <a:t>React calls the Welcome component with {name: 'Sara'} as the props.</a:t>
            </a:r>
          </a:p>
          <a:p>
            <a:r>
              <a:rPr lang="en-US" dirty="0">
                <a:solidFill>
                  <a:srgbClr val="000000"/>
                </a:solidFill>
                <a:latin typeface="-apple-system"/>
              </a:rPr>
              <a:t>Our Welcome component returns a &lt;h1&gt;Hello, Sara&lt;/h1&gt; element as the result.</a:t>
            </a:r>
          </a:p>
          <a:p>
            <a:r>
              <a:rPr lang="en-US" dirty="0">
                <a:solidFill>
                  <a:srgbClr val="000000"/>
                </a:solidFill>
                <a:latin typeface="-apple-system"/>
              </a:rPr>
              <a:t>React DOM efficiently updates the DOM to match &lt;h1&gt;Hello, Sara&lt;/h1&gt;.</a:t>
            </a:r>
          </a:p>
          <a:p>
            <a:endParaRPr lang="en-US" b="0" i="0" dirty="0">
              <a:solidFill>
                <a:srgbClr val="000000"/>
              </a:solidFill>
              <a:effectLst/>
              <a:latin typeface="-apple-system"/>
            </a:endParaRPr>
          </a:p>
          <a:p>
            <a:endParaRPr lang="en-US" dirty="0"/>
          </a:p>
        </p:txBody>
      </p:sp>
      <p:sp>
        <p:nvSpPr>
          <p:cNvPr id="4" name="Rectangle: Rounded Corners 3">
            <a:extLst>
              <a:ext uri="{FF2B5EF4-FFF2-40B4-BE49-F238E27FC236}">
                <a16:creationId xmlns="" xmlns:a16="http://schemas.microsoft.com/office/drawing/2014/main" id="{4CE9926E-D8F4-4EFC-A407-DC480C8C46E0}"/>
              </a:ext>
            </a:extLst>
          </p:cNvPr>
          <p:cNvSpPr/>
          <p:nvPr/>
        </p:nvSpPr>
        <p:spPr>
          <a:xfrm>
            <a:off x="1543986" y="1690688"/>
            <a:ext cx="8894165" cy="2458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function Welcome(props) {</a:t>
            </a:r>
          </a:p>
          <a:p>
            <a:pPr algn="ctr"/>
            <a:r>
              <a:rPr lang="en-US"/>
              <a:t>  return &lt;h1&gt;Hello, {props.name}&lt;/h1&gt;;</a:t>
            </a:r>
          </a:p>
          <a:p>
            <a:pPr algn="ctr"/>
            <a:r>
              <a:rPr lang="en-US"/>
              <a:t>}</a:t>
            </a:r>
          </a:p>
          <a:p>
            <a:pPr algn="ctr"/>
            <a:endParaRPr lang="en-US"/>
          </a:p>
          <a:p>
            <a:pPr algn="ctr"/>
            <a:r>
              <a:rPr lang="en-US"/>
              <a:t>const element = &lt;Welcome name="Sara" /&gt;;</a:t>
            </a:r>
          </a:p>
          <a:p>
            <a:pPr algn="ctr"/>
            <a:r>
              <a:rPr lang="en-US"/>
              <a:t>ReactDOM.render(</a:t>
            </a:r>
          </a:p>
          <a:p>
            <a:pPr algn="ctr"/>
            <a:r>
              <a:rPr lang="en-US"/>
              <a:t>  element,</a:t>
            </a:r>
          </a:p>
          <a:p>
            <a:pPr algn="ctr"/>
            <a:r>
              <a:rPr lang="en-US"/>
              <a:t>  document.getElementById('root')</a:t>
            </a:r>
          </a:p>
          <a:p>
            <a:pPr algn="ctr"/>
            <a:r>
              <a:rPr lang="en-US"/>
              <a:t>);</a:t>
            </a:r>
          </a:p>
        </p:txBody>
      </p:sp>
    </p:spTree>
    <p:extLst>
      <p:ext uri="{BB962C8B-B14F-4D97-AF65-F5344CB8AC3E}">
        <p14:creationId xmlns="" xmlns:p14="http://schemas.microsoft.com/office/powerpoint/2010/main" val="19666301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D47352-88FF-4AFE-B976-A6DC216F873D}"/>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How do I render a different component in React?</a:t>
            </a:r>
            <a:endParaRPr lang="en-US" dirty="0"/>
          </a:p>
        </p:txBody>
      </p:sp>
      <p:sp>
        <p:nvSpPr>
          <p:cNvPr id="3" name="Content Placeholder 2">
            <a:extLst>
              <a:ext uri="{FF2B5EF4-FFF2-40B4-BE49-F238E27FC236}">
                <a16:creationId xmlns="" xmlns:a16="http://schemas.microsoft.com/office/drawing/2014/main" id="{F505D4F1-051F-4919-AE7F-A417C6907B3D}"/>
              </a:ext>
            </a:extLst>
          </p:cNvPr>
          <p:cNvSpPr>
            <a:spLocks noGrp="1"/>
          </p:cNvSpPr>
          <p:nvPr>
            <p:ph idx="1"/>
          </p:nvPr>
        </p:nvSpPr>
        <p:spPr/>
        <p:txBody>
          <a:bodyPr>
            <a:normAutofit fontScale="92500" lnSpcReduction="20000"/>
          </a:bodyPr>
          <a:lstStyle/>
          <a:p>
            <a:r>
              <a:rPr lang="en-US" b="0" i="0" dirty="0">
                <a:solidFill>
                  <a:srgbClr val="000000"/>
                </a:solidFill>
                <a:effectLst/>
                <a:latin typeface="Verdana" panose="020B0604030504040204" pitchFamily="34" charset="0"/>
              </a:rPr>
              <a:t>In React content rendered by a component can contain other components also, this features allow us to create more complex applications.</a:t>
            </a:r>
          </a:p>
          <a:p>
            <a:r>
              <a:rPr lang="en-US" b="0" i="0" dirty="0">
                <a:solidFill>
                  <a:srgbClr val="000000"/>
                </a:solidFill>
                <a:effectLst/>
                <a:latin typeface="Segoe UI" panose="020B0502040204020203" pitchFamily="34" charset="0"/>
              </a:rPr>
              <a:t>Create React App</a:t>
            </a:r>
          </a:p>
          <a:p>
            <a:r>
              <a:rPr lang="en-US" dirty="0"/>
              <a:t>Type the following command to create a new react app:</a:t>
            </a:r>
          </a:p>
          <a:p>
            <a:endParaRPr lang="en-US" dirty="0"/>
          </a:p>
          <a:p>
            <a:r>
              <a:rPr lang="en-US" dirty="0" err="1"/>
              <a:t>npx</a:t>
            </a:r>
            <a:r>
              <a:rPr lang="en-US" dirty="0"/>
              <a:t> create-react-app demo</a:t>
            </a:r>
          </a:p>
          <a:p>
            <a:r>
              <a:rPr lang="en-US" dirty="0"/>
              <a:t>Now, go to the project folder:</a:t>
            </a:r>
          </a:p>
          <a:p>
            <a:endParaRPr lang="en-US" dirty="0"/>
          </a:p>
          <a:p>
            <a:r>
              <a:rPr lang="en-US" dirty="0"/>
              <a:t>cd demo</a:t>
            </a:r>
          </a:p>
          <a:p>
            <a:r>
              <a:rPr lang="en-US" dirty="0"/>
              <a:t>Create new Header component and type out the below code into Header.js</a:t>
            </a:r>
          </a:p>
        </p:txBody>
      </p:sp>
    </p:spTree>
    <p:extLst>
      <p:ext uri="{BB962C8B-B14F-4D97-AF65-F5344CB8AC3E}">
        <p14:creationId xmlns="" xmlns:p14="http://schemas.microsoft.com/office/powerpoint/2010/main" val="27907900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92B43E-C1FD-4BC2-A061-13D1502E634F}"/>
              </a:ext>
            </a:extLst>
          </p:cNvPr>
          <p:cNvSpPr>
            <a:spLocks noGrp="1"/>
          </p:cNvSpPr>
          <p:nvPr>
            <p:ph type="title"/>
          </p:nvPr>
        </p:nvSpPr>
        <p:spPr/>
        <p:txBody>
          <a:bodyPr/>
          <a:lstStyle/>
          <a:p>
            <a:r>
              <a:rPr lang="en-US" dirty="0"/>
              <a:t>Header.JS</a:t>
            </a:r>
          </a:p>
        </p:txBody>
      </p:sp>
      <p:sp>
        <p:nvSpPr>
          <p:cNvPr id="3" name="Content Placeholder 2">
            <a:extLst>
              <a:ext uri="{FF2B5EF4-FFF2-40B4-BE49-F238E27FC236}">
                <a16:creationId xmlns="" xmlns:a16="http://schemas.microsoft.com/office/drawing/2014/main" id="{E5BA0D9A-5512-4CAF-BCC2-5DA1C3266E3F}"/>
              </a:ext>
            </a:extLst>
          </p:cNvPr>
          <p:cNvSpPr>
            <a:spLocks noGrp="1"/>
          </p:cNvSpPr>
          <p:nvPr>
            <p:ph idx="1"/>
          </p:nvPr>
        </p:nvSpPr>
        <p:spPr/>
        <p:txBody>
          <a:bodyPr/>
          <a:lstStyle/>
          <a:p>
            <a:r>
              <a:rPr lang="en-US" b="0" i="0" dirty="0" err="1">
                <a:solidFill>
                  <a:srgbClr val="000000"/>
                </a:solidFill>
                <a:effectLst/>
                <a:latin typeface="Verdana" panose="020B0604030504040204" pitchFamily="34" charset="0"/>
              </a:rPr>
              <a:t>src</a:t>
            </a:r>
            <a:r>
              <a:rPr lang="en-US" b="0" i="0" dirty="0">
                <a:solidFill>
                  <a:srgbClr val="000000"/>
                </a:solidFill>
                <a:effectLst/>
                <a:latin typeface="Verdana" panose="020B0604030504040204" pitchFamily="34" charset="0"/>
              </a:rPr>
              <a:t>\components\Header.js</a:t>
            </a:r>
          </a:p>
          <a:p>
            <a:endParaRPr lang="en-US" dirty="0"/>
          </a:p>
        </p:txBody>
      </p:sp>
      <p:sp>
        <p:nvSpPr>
          <p:cNvPr id="4" name="Rectangle: Rounded Corners 3">
            <a:extLst>
              <a:ext uri="{FF2B5EF4-FFF2-40B4-BE49-F238E27FC236}">
                <a16:creationId xmlns="" xmlns:a16="http://schemas.microsoft.com/office/drawing/2014/main" id="{B814EBE4-FC40-4C9E-A5E2-C6465AFC4CC6}"/>
              </a:ext>
            </a:extLst>
          </p:cNvPr>
          <p:cNvSpPr/>
          <p:nvPr/>
        </p:nvSpPr>
        <p:spPr>
          <a:xfrm>
            <a:off x="1244184" y="2518347"/>
            <a:ext cx="9293901" cy="35676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 React, { Component } from 'react';</a:t>
            </a:r>
          </a:p>
          <a:p>
            <a:pPr algn="ctr"/>
            <a:r>
              <a:rPr lang="en-US" dirty="0"/>
              <a:t> </a:t>
            </a:r>
          </a:p>
          <a:p>
            <a:pPr algn="ctr"/>
            <a:r>
              <a:rPr lang="en-US" dirty="0"/>
              <a:t>class Header extends Component {</a:t>
            </a:r>
          </a:p>
          <a:p>
            <a:pPr algn="ctr"/>
            <a:r>
              <a:rPr lang="en-US" dirty="0"/>
              <a:t>  render() {</a:t>
            </a:r>
          </a:p>
          <a:p>
            <a:pPr algn="ctr"/>
            <a:r>
              <a:rPr lang="en-US" dirty="0"/>
              <a:t>    return (</a:t>
            </a:r>
          </a:p>
          <a:p>
            <a:pPr algn="ctr"/>
            <a:r>
              <a:rPr lang="en-US" dirty="0"/>
              <a:t>      &lt;div&gt;</a:t>
            </a:r>
          </a:p>
          <a:p>
            <a:pPr algn="ctr"/>
            <a:r>
              <a:rPr lang="en-US" dirty="0"/>
              <a:t>        This is header component.</a:t>
            </a:r>
          </a:p>
          <a:p>
            <a:pPr algn="ctr"/>
            <a:r>
              <a:rPr lang="en-US" dirty="0"/>
              <a:t>      &lt;/div&gt;</a:t>
            </a:r>
          </a:p>
          <a:p>
            <a:pPr algn="ctr"/>
            <a:r>
              <a:rPr lang="en-US" dirty="0"/>
              <a:t>    );</a:t>
            </a:r>
          </a:p>
          <a:p>
            <a:pPr algn="ctr"/>
            <a:r>
              <a:rPr lang="en-US" dirty="0"/>
              <a:t>  }</a:t>
            </a:r>
          </a:p>
          <a:p>
            <a:pPr algn="ctr"/>
            <a:r>
              <a:rPr lang="en-US" dirty="0"/>
              <a:t>}</a:t>
            </a:r>
          </a:p>
          <a:p>
            <a:pPr algn="ctr"/>
            <a:r>
              <a:rPr lang="en-US" dirty="0"/>
              <a:t> </a:t>
            </a:r>
          </a:p>
          <a:p>
            <a:pPr algn="ctr"/>
            <a:r>
              <a:rPr lang="en-US" dirty="0"/>
              <a:t>export default Header;</a:t>
            </a:r>
          </a:p>
        </p:txBody>
      </p:sp>
    </p:spTree>
    <p:extLst>
      <p:ext uri="{BB962C8B-B14F-4D97-AF65-F5344CB8AC3E}">
        <p14:creationId xmlns="" xmlns:p14="http://schemas.microsoft.com/office/powerpoint/2010/main" val="177852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833F72-4390-403F-915B-135F65509A9F}"/>
              </a:ext>
            </a:extLst>
          </p:cNvPr>
          <p:cNvSpPr>
            <a:spLocks noGrp="1"/>
          </p:cNvSpPr>
          <p:nvPr>
            <p:ph type="title"/>
          </p:nvPr>
        </p:nvSpPr>
        <p:spPr/>
        <p:txBody>
          <a:bodyPr/>
          <a:lstStyle/>
          <a:p>
            <a:r>
              <a:rPr lang="en-US" dirty="0"/>
              <a:t>Why React JS</a:t>
            </a:r>
          </a:p>
        </p:txBody>
      </p:sp>
      <p:sp>
        <p:nvSpPr>
          <p:cNvPr id="3" name="Content Placeholder 2">
            <a:extLst>
              <a:ext uri="{FF2B5EF4-FFF2-40B4-BE49-F238E27FC236}">
                <a16:creationId xmlns="" xmlns:a16="http://schemas.microsoft.com/office/drawing/2014/main" id="{15CC15AF-AC3A-4824-B938-D4C0E5F4CB4D}"/>
              </a:ext>
            </a:extLst>
          </p:cNvPr>
          <p:cNvSpPr>
            <a:spLocks noGrp="1"/>
          </p:cNvSpPr>
          <p:nvPr>
            <p:ph idx="1"/>
          </p:nvPr>
        </p:nvSpPr>
        <p:spPr/>
        <p:txBody>
          <a:bodyPr/>
          <a:lstStyle/>
          <a:p>
            <a:r>
              <a:rPr lang="en-US" dirty="0"/>
              <a:t>Improves speed of app</a:t>
            </a:r>
          </a:p>
          <a:p>
            <a:r>
              <a:rPr lang="en-US" dirty="0"/>
              <a:t>Uses Virtual DOM- improved performance</a:t>
            </a:r>
          </a:p>
          <a:p>
            <a:r>
              <a:rPr lang="en-US" dirty="0"/>
              <a:t>Faster than DOM</a:t>
            </a:r>
          </a:p>
          <a:p>
            <a:r>
              <a:rPr lang="en-US" dirty="0"/>
              <a:t>Can used in both client and server side as well with some other frameworks</a:t>
            </a:r>
          </a:p>
          <a:p>
            <a:r>
              <a:rPr lang="en-US" dirty="0"/>
              <a:t>Readability –due to components</a:t>
            </a:r>
          </a:p>
          <a:p>
            <a:r>
              <a:rPr lang="en-US" dirty="0"/>
              <a:t>Maintains longer code</a:t>
            </a:r>
          </a:p>
          <a:p>
            <a:pPr marL="0" indent="0">
              <a:buNone/>
            </a:pPr>
            <a:endParaRPr lang="en-US" dirty="0"/>
          </a:p>
        </p:txBody>
      </p:sp>
    </p:spTree>
    <p:extLst>
      <p:ext uri="{BB962C8B-B14F-4D97-AF65-F5344CB8AC3E}">
        <p14:creationId xmlns="" xmlns:p14="http://schemas.microsoft.com/office/powerpoint/2010/main" val="6611535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1AD91E-E642-48B2-B738-C8E188EE4C5B}"/>
              </a:ext>
            </a:extLst>
          </p:cNvPr>
          <p:cNvSpPr>
            <a:spLocks noGrp="1"/>
          </p:cNvSpPr>
          <p:nvPr>
            <p:ph type="title"/>
          </p:nvPr>
        </p:nvSpPr>
        <p:spPr/>
        <p:txBody>
          <a:bodyPr/>
          <a:lstStyle/>
          <a:p>
            <a:r>
              <a:rPr lang="en-US" dirty="0"/>
              <a:t>Footer.JS</a:t>
            </a:r>
          </a:p>
        </p:txBody>
      </p:sp>
      <p:sp>
        <p:nvSpPr>
          <p:cNvPr id="3" name="Content Placeholder 2">
            <a:extLst>
              <a:ext uri="{FF2B5EF4-FFF2-40B4-BE49-F238E27FC236}">
                <a16:creationId xmlns="" xmlns:a16="http://schemas.microsoft.com/office/drawing/2014/main" id="{736283A3-3D3E-4D21-A543-FD9C7C2950C2}"/>
              </a:ext>
            </a:extLst>
          </p:cNvPr>
          <p:cNvSpPr>
            <a:spLocks noGrp="1"/>
          </p:cNvSpPr>
          <p:nvPr>
            <p:ph idx="1"/>
          </p:nvPr>
        </p:nvSpPr>
        <p:spPr>
          <a:xfrm>
            <a:off x="823210" y="1364105"/>
            <a:ext cx="10515600" cy="4812858"/>
          </a:xfrm>
        </p:spPr>
        <p:txBody>
          <a:bodyPr/>
          <a:lstStyle/>
          <a:p>
            <a:r>
              <a:rPr lang="en-US" b="0" i="0" dirty="0">
                <a:solidFill>
                  <a:srgbClr val="000000"/>
                </a:solidFill>
                <a:effectLst/>
                <a:latin typeface="Verdana" panose="020B0604030504040204" pitchFamily="34" charset="0"/>
              </a:rPr>
              <a:t>Create new Footer component and type out the below code into Footer.js</a:t>
            </a:r>
          </a:p>
          <a:p>
            <a:endParaRPr lang="en-US" dirty="0"/>
          </a:p>
        </p:txBody>
      </p:sp>
      <p:sp>
        <p:nvSpPr>
          <p:cNvPr id="4" name="Rectangle: Rounded Corners 3">
            <a:extLst>
              <a:ext uri="{FF2B5EF4-FFF2-40B4-BE49-F238E27FC236}">
                <a16:creationId xmlns="" xmlns:a16="http://schemas.microsoft.com/office/drawing/2014/main" id="{3EE2C593-BD41-476A-89DA-F0C606AB68F6}"/>
              </a:ext>
            </a:extLst>
          </p:cNvPr>
          <p:cNvSpPr/>
          <p:nvPr/>
        </p:nvSpPr>
        <p:spPr>
          <a:xfrm>
            <a:off x="974362" y="2638269"/>
            <a:ext cx="9413822" cy="4107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 React, { Component } from 'react';</a:t>
            </a:r>
          </a:p>
          <a:p>
            <a:pPr algn="ctr"/>
            <a:r>
              <a:rPr lang="en-US" dirty="0"/>
              <a:t> </a:t>
            </a:r>
          </a:p>
          <a:p>
            <a:pPr algn="ctr"/>
            <a:r>
              <a:rPr lang="en-US" dirty="0"/>
              <a:t>class Footer extends Component {</a:t>
            </a:r>
          </a:p>
          <a:p>
            <a:pPr algn="ctr"/>
            <a:r>
              <a:rPr lang="en-US" dirty="0"/>
              <a:t>  render() {</a:t>
            </a:r>
          </a:p>
          <a:p>
            <a:pPr algn="ctr"/>
            <a:r>
              <a:rPr lang="en-US" dirty="0"/>
              <a:t>    return (</a:t>
            </a:r>
          </a:p>
          <a:p>
            <a:pPr algn="ctr"/>
            <a:r>
              <a:rPr lang="en-US" dirty="0"/>
              <a:t>      &lt;div&gt;</a:t>
            </a:r>
          </a:p>
          <a:p>
            <a:pPr algn="ctr"/>
            <a:r>
              <a:rPr lang="en-US" dirty="0"/>
              <a:t>        This is Footer component.</a:t>
            </a:r>
          </a:p>
          <a:p>
            <a:pPr algn="ctr"/>
            <a:r>
              <a:rPr lang="en-US" dirty="0"/>
              <a:t>      &lt;/div&gt;        </a:t>
            </a:r>
          </a:p>
          <a:p>
            <a:pPr algn="ctr"/>
            <a:r>
              <a:rPr lang="en-US" dirty="0"/>
              <a:t>    );</a:t>
            </a:r>
          </a:p>
          <a:p>
            <a:pPr algn="ctr"/>
            <a:r>
              <a:rPr lang="en-US" dirty="0"/>
              <a:t>  }</a:t>
            </a:r>
          </a:p>
          <a:p>
            <a:pPr algn="ctr"/>
            <a:r>
              <a:rPr lang="en-US" dirty="0"/>
              <a:t>}</a:t>
            </a:r>
          </a:p>
          <a:p>
            <a:pPr algn="ctr"/>
            <a:r>
              <a:rPr lang="en-US" dirty="0"/>
              <a:t> </a:t>
            </a:r>
          </a:p>
          <a:p>
            <a:pPr algn="ctr"/>
            <a:r>
              <a:rPr lang="en-US" dirty="0"/>
              <a:t>export default Footer;</a:t>
            </a:r>
          </a:p>
        </p:txBody>
      </p:sp>
    </p:spTree>
    <p:extLst>
      <p:ext uri="{BB962C8B-B14F-4D97-AF65-F5344CB8AC3E}">
        <p14:creationId xmlns="" xmlns:p14="http://schemas.microsoft.com/office/powerpoint/2010/main" val="2670114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320006-6311-4023-AD20-2ECEFCA47549}"/>
              </a:ext>
            </a:extLst>
          </p:cNvPr>
          <p:cNvSpPr>
            <a:spLocks noGrp="1"/>
          </p:cNvSpPr>
          <p:nvPr>
            <p:ph type="title"/>
          </p:nvPr>
        </p:nvSpPr>
        <p:spPr>
          <a:xfrm>
            <a:off x="838200" y="365125"/>
            <a:ext cx="10515600" cy="579255"/>
          </a:xfrm>
        </p:spPr>
        <p:txBody>
          <a:bodyPr>
            <a:normAutofit fontScale="90000"/>
          </a:bodyPr>
          <a:lstStyle/>
          <a:p>
            <a:r>
              <a:rPr lang="en-US" b="1" i="0" dirty="0">
                <a:solidFill>
                  <a:srgbClr val="000000"/>
                </a:solidFill>
                <a:effectLst/>
                <a:latin typeface="-apple-system"/>
              </a:rPr>
              <a:t>Composing Components</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 xmlns:a16="http://schemas.microsoft.com/office/drawing/2014/main" id="{DCA80797-4574-4DE8-B0C0-9BFC2CC55C34}"/>
              </a:ext>
            </a:extLst>
          </p:cNvPr>
          <p:cNvSpPr>
            <a:spLocks noGrp="1"/>
          </p:cNvSpPr>
          <p:nvPr>
            <p:ph idx="1"/>
          </p:nvPr>
        </p:nvSpPr>
        <p:spPr>
          <a:xfrm>
            <a:off x="838200" y="704538"/>
            <a:ext cx="10515600" cy="5472425"/>
          </a:xfrm>
        </p:spPr>
        <p:txBody>
          <a:bodyPr/>
          <a:lstStyle/>
          <a:p>
            <a:r>
              <a:rPr lang="en-US" dirty="0"/>
              <a:t>Components can refer to other components in their output. This lets us use the same component abstraction for any level of detail. </a:t>
            </a:r>
          </a:p>
          <a:p>
            <a:r>
              <a:rPr lang="en-US" dirty="0"/>
              <a:t>A button, a form, a dialog, a screen: in React apps, all those are commonly expressed as components.</a:t>
            </a:r>
          </a:p>
          <a:p>
            <a:r>
              <a:rPr lang="en-US" dirty="0"/>
              <a:t>For example, we can create an App component that renders Welcome many times:</a:t>
            </a:r>
          </a:p>
        </p:txBody>
      </p:sp>
      <p:sp>
        <p:nvSpPr>
          <p:cNvPr id="5" name="Rectangle: Rounded Corners 4">
            <a:extLst>
              <a:ext uri="{FF2B5EF4-FFF2-40B4-BE49-F238E27FC236}">
                <a16:creationId xmlns="" xmlns:a16="http://schemas.microsoft.com/office/drawing/2014/main" id="{9EAF4FD4-2320-4B6F-80D1-DEFF8858BACB}"/>
              </a:ext>
            </a:extLst>
          </p:cNvPr>
          <p:cNvSpPr/>
          <p:nvPr/>
        </p:nvSpPr>
        <p:spPr>
          <a:xfrm>
            <a:off x="1753849" y="3429000"/>
            <a:ext cx="9599951" cy="2983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Welcome(props) {</a:t>
            </a:r>
          </a:p>
          <a:p>
            <a:pPr algn="ctr"/>
            <a:r>
              <a:rPr lang="en-US" dirty="0"/>
              <a:t>  return &lt;h1&gt;Hello, {props.name}&lt;/h1&gt;;</a:t>
            </a:r>
          </a:p>
          <a:p>
            <a:pPr algn="ctr"/>
            <a:r>
              <a:rPr lang="en-US" dirty="0"/>
              <a:t>}  function App() {</a:t>
            </a:r>
          </a:p>
          <a:p>
            <a:pPr algn="ctr"/>
            <a:r>
              <a:rPr lang="en-US" dirty="0"/>
              <a:t>  return (</a:t>
            </a:r>
          </a:p>
          <a:p>
            <a:pPr algn="ctr"/>
            <a:r>
              <a:rPr lang="en-US" dirty="0"/>
              <a:t>    &lt;div&gt;  &lt;Welcome name="Sara" /&gt;  &lt;Welcome name="</a:t>
            </a:r>
            <a:r>
              <a:rPr lang="en-US" dirty="0" err="1"/>
              <a:t>Cahal</a:t>
            </a:r>
            <a:r>
              <a:rPr lang="en-US" dirty="0"/>
              <a:t>" /&gt;  &lt;Welcome name="</a:t>
            </a:r>
            <a:r>
              <a:rPr lang="en-US" dirty="0" err="1"/>
              <a:t>Edite</a:t>
            </a:r>
            <a:r>
              <a:rPr lang="en-US" dirty="0"/>
              <a:t>" /&gt;</a:t>
            </a:r>
          </a:p>
          <a:p>
            <a:pPr algn="ctr"/>
            <a:r>
              <a:rPr lang="en-US" dirty="0"/>
              <a:t>    &lt;/div&gt;</a:t>
            </a:r>
          </a:p>
          <a:p>
            <a:pPr algn="ctr"/>
            <a:r>
              <a:rPr lang="en-US" dirty="0"/>
              <a:t>  );  }</a:t>
            </a:r>
          </a:p>
          <a:p>
            <a:pPr algn="ctr"/>
            <a:r>
              <a:rPr lang="en-US" dirty="0" err="1"/>
              <a:t>ReactDOM.render</a:t>
            </a:r>
            <a:r>
              <a:rPr lang="en-US" dirty="0"/>
              <a:t>(</a:t>
            </a:r>
          </a:p>
          <a:p>
            <a:pPr algn="ctr"/>
            <a:r>
              <a:rPr lang="en-US" dirty="0"/>
              <a:t>  &lt;App /&gt;,</a:t>
            </a:r>
          </a:p>
          <a:p>
            <a:pPr algn="ctr"/>
            <a:r>
              <a:rPr lang="en-US" dirty="0"/>
              <a:t>  </a:t>
            </a:r>
            <a:r>
              <a:rPr lang="en-US" dirty="0" err="1"/>
              <a:t>document.getElementById</a:t>
            </a:r>
            <a:r>
              <a:rPr lang="en-US" dirty="0"/>
              <a:t>('root')</a:t>
            </a:r>
          </a:p>
          <a:p>
            <a:pPr algn="ctr"/>
            <a:r>
              <a:rPr lang="en-US" dirty="0"/>
              <a:t>);</a:t>
            </a:r>
          </a:p>
        </p:txBody>
      </p:sp>
    </p:spTree>
    <p:extLst>
      <p:ext uri="{BB962C8B-B14F-4D97-AF65-F5344CB8AC3E}">
        <p14:creationId xmlns="" xmlns:p14="http://schemas.microsoft.com/office/powerpoint/2010/main" val="41222931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B3E517-5BDB-4176-AB53-2F48B9026C17}"/>
              </a:ext>
            </a:extLst>
          </p:cNvPr>
          <p:cNvSpPr>
            <a:spLocks noGrp="1"/>
          </p:cNvSpPr>
          <p:nvPr>
            <p:ph type="title"/>
          </p:nvPr>
        </p:nvSpPr>
        <p:spPr/>
        <p:txBody>
          <a:bodyPr/>
          <a:lstStyle/>
          <a:p>
            <a:r>
              <a:rPr lang="en-US" b="0" i="0" dirty="0">
                <a:solidFill>
                  <a:srgbClr val="000000"/>
                </a:solidFill>
                <a:effectLst/>
                <a:latin typeface="Verdana" panose="020B0604030504040204" pitchFamily="34" charset="0"/>
              </a:rPr>
              <a:t>update default App.js with below code snippet</a:t>
            </a:r>
            <a:endParaRPr lang="en-US" dirty="0"/>
          </a:p>
        </p:txBody>
      </p:sp>
      <p:sp>
        <p:nvSpPr>
          <p:cNvPr id="3" name="Content Placeholder 2">
            <a:extLst>
              <a:ext uri="{FF2B5EF4-FFF2-40B4-BE49-F238E27FC236}">
                <a16:creationId xmlns="" xmlns:a16="http://schemas.microsoft.com/office/drawing/2014/main" id="{385BB13D-C31F-40DF-A4E4-06ABA5975857}"/>
              </a:ext>
            </a:extLst>
          </p:cNvPr>
          <p:cNvSpPr>
            <a:spLocks noGrp="1"/>
          </p:cNvSpPr>
          <p:nvPr>
            <p:ph idx="1"/>
          </p:nvPr>
        </p:nvSpPr>
        <p:spPr/>
        <p:txBody>
          <a:bodyPr/>
          <a:lstStyle/>
          <a:p>
            <a:r>
              <a:rPr lang="en-US" b="0" i="0" dirty="0" err="1">
                <a:solidFill>
                  <a:srgbClr val="000000"/>
                </a:solidFill>
                <a:effectLst/>
                <a:latin typeface="Verdana" panose="020B0604030504040204" pitchFamily="34" charset="0"/>
              </a:rPr>
              <a:t>src</a:t>
            </a:r>
            <a:r>
              <a:rPr lang="en-US" b="0" i="0" dirty="0">
                <a:solidFill>
                  <a:srgbClr val="000000"/>
                </a:solidFill>
                <a:effectLst/>
                <a:latin typeface="Verdana" panose="020B0604030504040204" pitchFamily="34" charset="0"/>
              </a:rPr>
              <a:t>\App.js</a:t>
            </a:r>
          </a:p>
          <a:p>
            <a:endParaRPr lang="en-US" dirty="0"/>
          </a:p>
        </p:txBody>
      </p:sp>
      <p:sp>
        <p:nvSpPr>
          <p:cNvPr id="4" name="Rectangle: Rounded Corners 3">
            <a:extLst>
              <a:ext uri="{FF2B5EF4-FFF2-40B4-BE49-F238E27FC236}">
                <a16:creationId xmlns="" xmlns:a16="http://schemas.microsoft.com/office/drawing/2014/main" id="{80CB2805-F96B-4AFC-924A-400EADEA7753}"/>
              </a:ext>
            </a:extLst>
          </p:cNvPr>
          <p:cNvSpPr/>
          <p:nvPr/>
        </p:nvSpPr>
        <p:spPr>
          <a:xfrm>
            <a:off x="3312826" y="1690688"/>
            <a:ext cx="8379501" cy="4886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import React, { Component } from 'react';</a:t>
            </a:r>
          </a:p>
          <a:p>
            <a:pPr algn="ctr"/>
            <a:r>
              <a:rPr lang="en-US"/>
              <a:t>import Header from './components/Header';</a:t>
            </a:r>
          </a:p>
          <a:p>
            <a:pPr algn="ctr"/>
            <a:r>
              <a:rPr lang="en-US"/>
              <a:t>import Footer from './components/Footer';</a:t>
            </a:r>
          </a:p>
          <a:p>
            <a:pPr algn="ctr"/>
            <a:r>
              <a:rPr lang="en-US"/>
              <a:t> </a:t>
            </a:r>
          </a:p>
          <a:p>
            <a:pPr algn="ctr"/>
            <a:r>
              <a:rPr lang="en-US"/>
              <a:t>class App extends Component {</a:t>
            </a:r>
          </a:p>
          <a:p>
            <a:pPr algn="ctr"/>
            <a:r>
              <a:rPr lang="en-US"/>
              <a:t>  render() {</a:t>
            </a:r>
          </a:p>
          <a:p>
            <a:pPr algn="ctr"/>
            <a:r>
              <a:rPr lang="en-US"/>
              <a:t>    return (</a:t>
            </a:r>
          </a:p>
          <a:p>
            <a:pPr algn="ctr"/>
            <a:r>
              <a:rPr lang="en-US"/>
              <a:t>      &lt;div&gt;</a:t>
            </a:r>
          </a:p>
          <a:p>
            <a:pPr algn="ctr"/>
            <a:r>
              <a:rPr lang="en-US"/>
              <a:t>        &lt;Header /&gt;</a:t>
            </a:r>
          </a:p>
          <a:p>
            <a:pPr algn="ctr"/>
            <a:r>
              <a:rPr lang="en-US"/>
              <a:t>        &lt;Footer /&gt;</a:t>
            </a:r>
          </a:p>
          <a:p>
            <a:pPr algn="ctr"/>
            <a:r>
              <a:rPr lang="en-US"/>
              <a:t>      &lt;/div&gt;</a:t>
            </a:r>
          </a:p>
          <a:p>
            <a:pPr algn="ctr"/>
            <a:r>
              <a:rPr lang="en-US"/>
              <a:t>    );</a:t>
            </a:r>
          </a:p>
          <a:p>
            <a:pPr algn="ctr"/>
            <a:r>
              <a:rPr lang="en-US"/>
              <a:t>  }</a:t>
            </a:r>
          </a:p>
          <a:p>
            <a:pPr algn="ctr"/>
            <a:r>
              <a:rPr lang="en-US"/>
              <a:t>}</a:t>
            </a:r>
          </a:p>
          <a:p>
            <a:pPr algn="ctr"/>
            <a:r>
              <a:rPr lang="en-US"/>
              <a:t> </a:t>
            </a:r>
          </a:p>
          <a:p>
            <a:pPr algn="ctr"/>
            <a:r>
              <a:rPr lang="en-US"/>
              <a:t>export default App;</a:t>
            </a:r>
          </a:p>
        </p:txBody>
      </p:sp>
    </p:spTree>
    <p:extLst>
      <p:ext uri="{BB962C8B-B14F-4D97-AF65-F5344CB8AC3E}">
        <p14:creationId xmlns="" xmlns:p14="http://schemas.microsoft.com/office/powerpoint/2010/main" val="2052921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React State Example</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State is the place where the data comes from.</a:t>
            </a:r>
          </a:p>
          <a:p>
            <a:r>
              <a:rPr lang="en-US" dirty="0" smtClean="0"/>
              <a:t>We should always try to make our state as simple as possible and minimize the number of </a:t>
            </a:r>
            <a:r>
              <a:rPr lang="en-US" dirty="0" err="1" smtClean="0"/>
              <a:t>stateful</a:t>
            </a:r>
            <a:r>
              <a:rPr lang="en-US" dirty="0" smtClean="0"/>
              <a:t> components. If we have, for example, ten components that need data from the state, we should create one container component that will keep the state for all of them.</a:t>
            </a:r>
          </a:p>
          <a:p>
            <a:r>
              <a:rPr lang="en-US" dirty="0" smtClean="0"/>
              <a:t>State is basically like a global object that is available everywhere in a component.</a:t>
            </a:r>
          </a:p>
          <a:p>
            <a:r>
              <a:rPr lang="en-US" dirty="0" smtClean="0"/>
              <a:t>Example of a </a:t>
            </a:r>
            <a:r>
              <a:rPr lang="en-US" dirty="0" err="1" smtClean="0"/>
              <a:t>Stateful</a:t>
            </a:r>
            <a:r>
              <a:rPr lang="en-US" dirty="0" smtClean="0"/>
              <a:t> Class Component:</a:t>
            </a:r>
          </a:p>
          <a:p>
            <a:r>
              <a:rPr lang="en-US" dirty="0" smtClean="0"/>
              <a:t>Example code</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React State VS Props Example</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we start working with React components, we frequently hear two terms. They are state and props. So, in this article we will explore what are those and how they differ.</a:t>
            </a:r>
          </a:p>
          <a:p>
            <a:r>
              <a:rPr lang="en-US" b="1" dirty="0" smtClean="0"/>
              <a:t>State:</a:t>
            </a:r>
          </a:p>
          <a:p>
            <a:r>
              <a:rPr lang="en-US" dirty="0" smtClean="0"/>
              <a:t>State is something that a component owns. It belongs to that particular component where it is defined. For example, a person’s age is a state of that person.</a:t>
            </a:r>
          </a:p>
          <a:p>
            <a:r>
              <a:rPr lang="en-US" dirty="0" smtClean="0"/>
              <a:t>State is mutable. But it can be changed only by that component that owns it. As I only can change my age, not anyone else.</a:t>
            </a:r>
          </a:p>
          <a:p>
            <a:r>
              <a:rPr lang="en-US" dirty="0" smtClean="0"/>
              <a:t>You can change a state by using </a:t>
            </a:r>
            <a:r>
              <a:rPr lang="en-US" dirty="0" err="1" smtClean="0"/>
              <a:t>this.setState</a:t>
            </a:r>
            <a:r>
              <a:rPr lang="en-US" dirty="0" smtClean="0"/>
              <a:t>()</a:t>
            </a:r>
          </a:p>
          <a:p>
            <a:r>
              <a:rPr lang="en-US" dirty="0" smtClean="0"/>
              <a:t>Example code (person.js)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Props:</a:t>
            </a:r>
            <a:br>
              <a:rPr lang="en-US" b="1" dirty="0" smtClean="0"/>
            </a:br>
            <a:endParaRPr lang="en-US" dirty="0"/>
          </a:p>
        </p:txBody>
      </p:sp>
      <p:sp>
        <p:nvSpPr>
          <p:cNvPr id="3" name="Content Placeholder 2"/>
          <p:cNvSpPr>
            <a:spLocks noGrp="1"/>
          </p:cNvSpPr>
          <p:nvPr>
            <p:ph idx="1"/>
          </p:nvPr>
        </p:nvSpPr>
        <p:spPr/>
        <p:txBody>
          <a:bodyPr/>
          <a:lstStyle/>
          <a:p>
            <a:r>
              <a:rPr lang="en-US" dirty="0" smtClean="0"/>
              <a:t>Props are similar to method arguments. They are passed to a component where that component is used.</a:t>
            </a:r>
          </a:p>
          <a:p>
            <a:r>
              <a:rPr lang="en-US" dirty="0" smtClean="0"/>
              <a:t>Props is immutable. They are read-only.</a:t>
            </a:r>
          </a:p>
          <a:p>
            <a:r>
              <a:rPr lang="en-US" dirty="0" smtClean="0"/>
              <a:t>Example </a:t>
            </a:r>
            <a:r>
              <a:rPr lang="en-US" smtClean="0"/>
              <a:t>code for props</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5818D2-6E6F-478D-B332-5AA970D8027C}"/>
              </a:ext>
            </a:extLst>
          </p:cNvPr>
          <p:cNvSpPr>
            <a:spLocks noGrp="1"/>
          </p:cNvSpPr>
          <p:nvPr>
            <p:ph type="title"/>
          </p:nvPr>
        </p:nvSpPr>
        <p:spPr/>
        <p:txBody>
          <a:bodyPr/>
          <a:lstStyle/>
          <a:p>
            <a:pPr algn="ctr"/>
            <a:r>
              <a:rPr lang="en-US" b="0" i="0" dirty="0">
                <a:solidFill>
                  <a:srgbClr val="797979"/>
                </a:solidFill>
                <a:effectLst/>
                <a:latin typeface="Arial" panose="020B0604020202020204" pitchFamily="34" charset="0"/>
              </a:rPr>
              <a:t>ReactJS - JSX</a:t>
            </a:r>
            <a:br>
              <a:rPr lang="en-US" b="0" i="0" dirty="0">
                <a:solidFill>
                  <a:srgbClr val="797979"/>
                </a:solidFill>
                <a:effectLst/>
                <a:latin typeface="Arial" panose="020B0604020202020204" pitchFamily="34" charset="0"/>
              </a:rPr>
            </a:br>
            <a:endParaRPr lang="en-US" dirty="0"/>
          </a:p>
        </p:txBody>
      </p:sp>
      <p:sp>
        <p:nvSpPr>
          <p:cNvPr id="3" name="Content Placeholder 2">
            <a:extLst>
              <a:ext uri="{FF2B5EF4-FFF2-40B4-BE49-F238E27FC236}">
                <a16:creationId xmlns="" xmlns:a16="http://schemas.microsoft.com/office/drawing/2014/main" id="{6182F821-17F9-44D6-8482-A2E1D375F007}"/>
              </a:ext>
            </a:extLst>
          </p:cNvPr>
          <p:cNvSpPr>
            <a:spLocks noGrp="1"/>
          </p:cNvSpPr>
          <p:nvPr>
            <p:ph idx="1"/>
          </p:nvPr>
        </p:nvSpPr>
        <p:spPr>
          <a:xfrm>
            <a:off x="838199" y="951722"/>
            <a:ext cx="11496869" cy="5906277"/>
          </a:xfrm>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React JSX is an extension to JavaScript. </a:t>
            </a:r>
          </a:p>
          <a:p>
            <a:r>
              <a:rPr lang="en-US" sz="2400" b="0" i="0" dirty="0">
                <a:solidFill>
                  <a:srgbClr val="000000"/>
                </a:solidFill>
                <a:effectLst/>
                <a:latin typeface="Times New Roman" panose="02020603050405020304" pitchFamily="18" charset="0"/>
                <a:cs typeface="Times New Roman" panose="02020603050405020304" pitchFamily="18" charset="0"/>
              </a:rPr>
              <a:t>It enables developer to create virtual DOM using XML syntax.</a:t>
            </a:r>
          </a:p>
          <a:p>
            <a:pPr algn="l"/>
            <a:r>
              <a:rPr lang="en-US" sz="2400" b="0" i="0" dirty="0">
                <a:solidFill>
                  <a:srgbClr val="202124"/>
                </a:solidFill>
                <a:effectLst/>
                <a:latin typeface="Times New Roman" panose="02020603050405020304" pitchFamily="18" charset="0"/>
                <a:cs typeface="Times New Roman" panose="02020603050405020304" pitchFamily="18" charset="0"/>
              </a:rPr>
              <a:t>What is DOM vs virtual DOM?</a:t>
            </a:r>
          </a:p>
          <a:p>
            <a:pPr algn="l"/>
            <a:r>
              <a:rPr lang="en-US" sz="2400" b="0" i="0" dirty="0">
                <a:solidFill>
                  <a:srgbClr val="202124"/>
                </a:solidFill>
                <a:effectLst/>
                <a:latin typeface="Times New Roman" panose="02020603050405020304" pitchFamily="18" charset="0"/>
                <a:cs typeface="Times New Roman" panose="02020603050405020304" pitchFamily="18" charset="0"/>
              </a:rPr>
              <a:t>The </a:t>
            </a:r>
            <a:r>
              <a:rPr lang="en-US" sz="2400" b="1" i="0" dirty="0">
                <a:solidFill>
                  <a:srgbClr val="0070C0"/>
                </a:solidFill>
                <a:effectLst/>
                <a:latin typeface="Times New Roman" panose="02020603050405020304" pitchFamily="18" charset="0"/>
                <a:cs typeface="Times New Roman" panose="02020603050405020304" pitchFamily="18" charset="0"/>
              </a:rPr>
              <a:t>Document Object Model</a:t>
            </a:r>
            <a:r>
              <a:rPr lang="en-US" sz="2400" b="0" i="0" dirty="0">
                <a:solidFill>
                  <a:srgbClr val="0070C0"/>
                </a:solidFill>
                <a:effectLst/>
                <a:latin typeface="Times New Roman" panose="02020603050405020304" pitchFamily="18" charset="0"/>
                <a:cs typeface="Times New Roman" panose="02020603050405020304" pitchFamily="18" charset="0"/>
              </a:rPr>
              <a:t> (DOM</a:t>
            </a:r>
            <a:r>
              <a:rPr lang="en-US" sz="2400" b="0" i="0" dirty="0">
                <a:solidFill>
                  <a:srgbClr val="202124"/>
                </a:solidFill>
                <a:effectLst/>
                <a:latin typeface="Times New Roman" panose="02020603050405020304" pitchFamily="18" charset="0"/>
                <a:cs typeface="Times New Roman" panose="02020603050405020304" pitchFamily="18" charset="0"/>
              </a:rPr>
              <a:t>) is an application programming interface (API) for HTML and XML documents. It defines the logical structure of documents and the way a document is accessed and manipulated.</a:t>
            </a:r>
          </a:p>
          <a:p>
            <a:pPr algn="l"/>
            <a:r>
              <a:rPr lang="en-US" sz="2400" b="0" i="0" dirty="0">
                <a:solidFill>
                  <a:srgbClr val="202124"/>
                </a:solidFill>
                <a:effectLst/>
                <a:latin typeface="Times New Roman" panose="02020603050405020304" pitchFamily="18" charset="0"/>
                <a:cs typeface="Times New Roman" panose="02020603050405020304" pitchFamily="18" charset="0"/>
              </a:rPr>
              <a:t>In React, for every DOM object, there is a corresponding “</a:t>
            </a:r>
            <a:r>
              <a:rPr lang="en-US" sz="2400" b="0" i="0" dirty="0">
                <a:solidFill>
                  <a:srgbClr val="0070C0"/>
                </a:solidFill>
                <a:effectLst/>
                <a:latin typeface="Times New Roman" panose="02020603050405020304" pitchFamily="18" charset="0"/>
                <a:cs typeface="Times New Roman" panose="02020603050405020304" pitchFamily="18" charset="0"/>
              </a:rPr>
              <a:t>virtual DOM object.</a:t>
            </a:r>
            <a:r>
              <a:rPr lang="en-US" sz="2400" b="0" i="0" dirty="0">
                <a:solidFill>
                  <a:srgbClr val="202124"/>
                </a:solidFill>
                <a:effectLst/>
                <a:latin typeface="Times New Roman" panose="02020603050405020304" pitchFamily="18" charset="0"/>
                <a:cs typeface="Times New Roman" panose="02020603050405020304" pitchFamily="18" charset="0"/>
              </a:rPr>
              <a:t>” A virtual DOM object is </a:t>
            </a:r>
            <a:r>
              <a:rPr lang="en-US" sz="2400" b="1" i="0" dirty="0">
                <a:solidFill>
                  <a:srgbClr val="0070C0"/>
                </a:solidFill>
                <a:effectLst/>
                <a:latin typeface="Times New Roman" panose="02020603050405020304" pitchFamily="18" charset="0"/>
                <a:cs typeface="Times New Roman" panose="02020603050405020304" pitchFamily="18" charset="0"/>
              </a:rPr>
              <a:t>a representation of a DOM object</a:t>
            </a:r>
            <a:r>
              <a:rPr lang="en-US" sz="2400" b="0" i="0" dirty="0">
                <a:solidFill>
                  <a:srgbClr val="202124"/>
                </a:solidFill>
                <a:effectLst/>
                <a:latin typeface="Times New Roman" panose="02020603050405020304" pitchFamily="18" charset="0"/>
                <a:cs typeface="Times New Roman" panose="02020603050405020304" pitchFamily="18" charset="0"/>
              </a:rPr>
              <a:t>, like a lightweight copy. A virtual DOM object has the same properties as a real DOM object, but it lacks the real thing's power to directly change what's on the screen.</a:t>
            </a:r>
          </a:p>
          <a:p>
            <a:endParaRPr lang="en-US" sz="2400" b="0" i="0" dirty="0">
              <a:solidFill>
                <a:srgbClr val="000000"/>
              </a:solidFill>
              <a:effectLst/>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 It compiles down to pure JavaScript (</a:t>
            </a:r>
            <a:r>
              <a:rPr lang="en-US" sz="2400" b="0" i="1" dirty="0" err="1">
                <a:solidFill>
                  <a:srgbClr val="000000"/>
                </a:solidFill>
                <a:effectLst/>
                <a:latin typeface="Times New Roman" panose="02020603050405020304" pitchFamily="18" charset="0"/>
                <a:cs typeface="Times New Roman" panose="02020603050405020304" pitchFamily="18" charset="0"/>
              </a:rPr>
              <a:t>React.createElement</a:t>
            </a:r>
            <a:r>
              <a:rPr lang="en-US" sz="2400" b="0" i="1" dirty="0">
                <a:solidFill>
                  <a:srgbClr val="000000"/>
                </a:solidFill>
                <a:effectLst/>
                <a:latin typeface="Times New Roman" panose="02020603050405020304" pitchFamily="18" charset="0"/>
                <a:cs typeface="Times New Roman" panose="02020603050405020304" pitchFamily="18" charset="0"/>
              </a:rPr>
              <a:t> function calls</a:t>
            </a:r>
            <a:r>
              <a:rPr lang="en-US" sz="2400" b="0" i="0" dirty="0">
                <a:solidFill>
                  <a:srgbClr val="000000"/>
                </a:solidFill>
                <a:effectLst/>
                <a:latin typeface="Times New Roman" panose="02020603050405020304" pitchFamily="18" charset="0"/>
                <a:cs typeface="Times New Roman" panose="02020603050405020304" pitchFamily="18" charset="0"/>
              </a:rPr>
              <a:t>). </a:t>
            </a:r>
          </a:p>
          <a:p>
            <a:r>
              <a:rPr lang="en-US" sz="2400" b="0" i="0" dirty="0">
                <a:solidFill>
                  <a:srgbClr val="000000"/>
                </a:solidFill>
                <a:effectLst/>
                <a:latin typeface="Times New Roman" panose="02020603050405020304" pitchFamily="18" charset="0"/>
                <a:cs typeface="Times New Roman" panose="02020603050405020304" pitchFamily="18" charset="0"/>
              </a:rPr>
              <a:t>Since it compiles to JavaScript, it can be used inside any valid JavaScript code. </a:t>
            </a:r>
          </a:p>
          <a:p>
            <a:r>
              <a:rPr lang="en-US" sz="2400" b="0" i="0" dirty="0">
                <a:solidFill>
                  <a:srgbClr val="000000"/>
                </a:solidFill>
                <a:effectLst/>
                <a:latin typeface="Times New Roman" panose="02020603050405020304" pitchFamily="18" charset="0"/>
                <a:cs typeface="Times New Roman" panose="02020603050405020304" pitchFamily="18" charset="0"/>
              </a:rPr>
              <a:t>For example, below codes are perfectly valid.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152091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566602-7A2E-4522-AA18-34FB1443AB86}"/>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 xmlns:a16="http://schemas.microsoft.com/office/drawing/2014/main" id="{9E819894-2275-4FC6-9795-2FDA3384108E}"/>
              </a:ext>
            </a:extLst>
          </p:cNvPr>
          <p:cNvSpPr>
            <a:spLocks noGrp="1"/>
          </p:cNvSpPr>
          <p:nvPr>
            <p:ph idx="1"/>
          </p:nvPr>
        </p:nvSpPr>
        <p:spPr>
          <a:xfrm>
            <a:off x="0" y="1422400"/>
            <a:ext cx="12192000" cy="5435599"/>
          </a:xfrm>
        </p:spPr>
        <p:txBody>
          <a:bodyPr/>
          <a:lstStyle/>
          <a:p>
            <a:r>
              <a:rPr lang="en-US" b="0" i="0" dirty="0">
                <a:effectLst/>
                <a:latin typeface="Arial" panose="020B0604020202020204" pitchFamily="34" charset="0"/>
              </a:rPr>
              <a:t>Assign to a variable</a:t>
            </a:r>
          </a:p>
          <a:p>
            <a:pPr marL="0" indent="0">
              <a:buNone/>
            </a:pPr>
            <a:endParaRPr lang="en-US" b="0" i="0" dirty="0">
              <a:effectLst/>
              <a:latin typeface="Arial" panose="020B0604020202020204" pitchFamily="34" charset="0"/>
            </a:endParaRPr>
          </a:p>
          <a:p>
            <a:r>
              <a:rPr lang="en-US" b="0" i="0" dirty="0">
                <a:effectLst/>
                <a:latin typeface="Arial" panose="020B0604020202020204" pitchFamily="34" charset="0"/>
              </a:rPr>
              <a:t>Assign to a variable based on a condition.</a:t>
            </a:r>
          </a:p>
          <a:p>
            <a:endParaRPr lang="en-US" dirty="0">
              <a:latin typeface="Arial" panose="020B0604020202020204" pitchFamily="34" charset="0"/>
            </a:endParaRPr>
          </a:p>
          <a:p>
            <a:endParaRPr lang="en-US" b="0" i="0" dirty="0">
              <a:effectLst/>
              <a:latin typeface="Arial" panose="020B0604020202020204" pitchFamily="34" charset="0"/>
            </a:endParaRPr>
          </a:p>
          <a:p>
            <a:endParaRPr lang="en-US" dirty="0">
              <a:latin typeface="Arial" panose="020B0604020202020204" pitchFamily="34" charset="0"/>
            </a:endParaRPr>
          </a:p>
          <a:p>
            <a:r>
              <a:rPr lang="en-US" b="0" i="0" dirty="0">
                <a:effectLst/>
                <a:latin typeface="Arial" panose="020B0604020202020204" pitchFamily="34" charset="0"/>
              </a:rPr>
              <a:t>Can be used as return value of a function.</a:t>
            </a:r>
          </a:p>
          <a:p>
            <a:endParaRPr lang="en-US" b="0" i="0" dirty="0">
              <a:effectLst/>
              <a:latin typeface="Arial" panose="020B0604020202020204" pitchFamily="34" charset="0"/>
            </a:endParaRPr>
          </a:p>
          <a:p>
            <a:endParaRPr lang="en-US" dirty="0"/>
          </a:p>
        </p:txBody>
      </p:sp>
      <p:sp>
        <p:nvSpPr>
          <p:cNvPr id="4" name="Rectangle: Rounded Corners 3">
            <a:extLst>
              <a:ext uri="{FF2B5EF4-FFF2-40B4-BE49-F238E27FC236}">
                <a16:creationId xmlns="" xmlns:a16="http://schemas.microsoft.com/office/drawing/2014/main" id="{B72E0028-80D4-439F-80E5-0700464534CD}"/>
              </a:ext>
            </a:extLst>
          </p:cNvPr>
          <p:cNvSpPr/>
          <p:nvPr/>
        </p:nvSpPr>
        <p:spPr>
          <a:xfrm>
            <a:off x="5528733" y="1610917"/>
            <a:ext cx="5308600" cy="728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var greeting = &lt;h1&gt;Hello React!&lt;/h1&gt;</a:t>
            </a:r>
          </a:p>
        </p:txBody>
      </p:sp>
      <p:sp>
        <p:nvSpPr>
          <p:cNvPr id="5" name="Rectangle: Rounded Corners 4">
            <a:extLst>
              <a:ext uri="{FF2B5EF4-FFF2-40B4-BE49-F238E27FC236}">
                <a16:creationId xmlns="" xmlns:a16="http://schemas.microsoft.com/office/drawing/2014/main" id="{6F81DB20-C4D8-4050-9D5F-91B700A3D6C6}"/>
              </a:ext>
            </a:extLst>
          </p:cNvPr>
          <p:cNvSpPr/>
          <p:nvPr/>
        </p:nvSpPr>
        <p:spPr>
          <a:xfrm>
            <a:off x="4741333" y="2995877"/>
            <a:ext cx="6807199" cy="1532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var canGreet = true; </a:t>
            </a:r>
          </a:p>
          <a:p>
            <a:pPr algn="ctr"/>
            <a:r>
              <a:rPr lang="en-US"/>
              <a:t>if(canGreet) { </a:t>
            </a:r>
          </a:p>
          <a:p>
            <a:pPr algn="ctr"/>
            <a:r>
              <a:rPr lang="en-US"/>
              <a:t>   greeting = &lt;h1&gt;Hello React!&lt;/h1&gt; </a:t>
            </a:r>
          </a:p>
          <a:p>
            <a:pPr algn="ctr"/>
            <a:r>
              <a:rPr lang="en-US"/>
              <a:t>}</a:t>
            </a:r>
          </a:p>
        </p:txBody>
      </p:sp>
      <p:sp>
        <p:nvSpPr>
          <p:cNvPr id="6" name="Rectangle: Rounded Corners 5">
            <a:extLst>
              <a:ext uri="{FF2B5EF4-FFF2-40B4-BE49-F238E27FC236}">
                <a16:creationId xmlns="" xmlns:a16="http://schemas.microsoft.com/office/drawing/2014/main" id="{1610F6E5-081E-4801-AABD-26F2247A1B36}"/>
              </a:ext>
            </a:extLst>
          </p:cNvPr>
          <p:cNvSpPr/>
          <p:nvPr/>
        </p:nvSpPr>
        <p:spPr>
          <a:xfrm>
            <a:off x="3810000" y="5113865"/>
            <a:ext cx="8382000" cy="17102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function Greeting() { </a:t>
            </a:r>
          </a:p>
          <a:p>
            <a:pPr algn="ctr"/>
            <a:r>
              <a:rPr lang="en-US"/>
              <a:t>   return &lt;h1&gt;Hello React!&lt;/h1&gt; </a:t>
            </a:r>
          </a:p>
          <a:p>
            <a:pPr algn="ctr"/>
            <a:r>
              <a:rPr lang="en-US"/>
              <a:t>   </a:t>
            </a:r>
          </a:p>
          <a:p>
            <a:pPr algn="ctr"/>
            <a:r>
              <a:rPr lang="en-US"/>
              <a:t>} </a:t>
            </a:r>
          </a:p>
          <a:p>
            <a:pPr algn="ctr"/>
            <a:r>
              <a:rPr lang="en-US"/>
              <a:t>greeting = Greeting()</a:t>
            </a:r>
          </a:p>
        </p:txBody>
      </p:sp>
    </p:spTree>
    <p:extLst>
      <p:ext uri="{BB962C8B-B14F-4D97-AF65-F5344CB8AC3E}">
        <p14:creationId xmlns="" xmlns:p14="http://schemas.microsoft.com/office/powerpoint/2010/main" val="34349707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0748B4-9E78-46AA-93B6-09718DA2E3A9}"/>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 xmlns:a16="http://schemas.microsoft.com/office/drawing/2014/main" id="{443DDD47-4BAC-4637-B69F-77F23DF1DD56}"/>
              </a:ext>
            </a:extLst>
          </p:cNvPr>
          <p:cNvSpPr>
            <a:spLocks noGrp="1"/>
          </p:cNvSpPr>
          <p:nvPr>
            <p:ph idx="1"/>
          </p:nvPr>
        </p:nvSpPr>
        <p:spPr/>
        <p:txBody>
          <a:bodyPr/>
          <a:lstStyle/>
          <a:p>
            <a:r>
              <a:rPr lang="en-US" b="0" i="0" dirty="0">
                <a:effectLst/>
                <a:latin typeface="Arial" panose="020B0604020202020204" pitchFamily="34" charset="0"/>
              </a:rPr>
              <a:t>Can be used as argument of a function.</a:t>
            </a:r>
          </a:p>
          <a:p>
            <a:endParaRPr lang="en-US" dirty="0"/>
          </a:p>
        </p:txBody>
      </p:sp>
      <p:sp>
        <p:nvSpPr>
          <p:cNvPr id="4" name="Rectangle: Rounded Corners 3">
            <a:extLst>
              <a:ext uri="{FF2B5EF4-FFF2-40B4-BE49-F238E27FC236}">
                <a16:creationId xmlns="" xmlns:a16="http://schemas.microsoft.com/office/drawing/2014/main" id="{DBC3FEC3-3F6B-464C-BF6B-F08E1810AFA9}"/>
              </a:ext>
            </a:extLst>
          </p:cNvPr>
          <p:cNvSpPr/>
          <p:nvPr/>
        </p:nvSpPr>
        <p:spPr>
          <a:xfrm>
            <a:off x="2841885" y="2926444"/>
            <a:ext cx="8001000" cy="16594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function Greet(message) { </a:t>
            </a:r>
          </a:p>
          <a:p>
            <a:pPr algn="ctr"/>
            <a:r>
              <a:rPr lang="en-US"/>
              <a:t>   ReactDOM.render(message, document.getElementById('react-app') </a:t>
            </a:r>
          </a:p>
          <a:p>
            <a:pPr algn="ctr"/>
            <a:r>
              <a:rPr lang="en-US"/>
              <a:t>} </a:t>
            </a:r>
          </a:p>
          <a:p>
            <a:pPr algn="ctr"/>
            <a:r>
              <a:rPr lang="en-US"/>
              <a:t>Greet(&lt;h1&gt;Hello React!&lt;/h1&gt;)</a:t>
            </a:r>
          </a:p>
        </p:txBody>
      </p:sp>
    </p:spTree>
    <p:extLst>
      <p:ext uri="{BB962C8B-B14F-4D97-AF65-F5344CB8AC3E}">
        <p14:creationId xmlns="" xmlns:p14="http://schemas.microsoft.com/office/powerpoint/2010/main" val="1897334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2361B3-336A-4395-8D9D-53473A42142E}"/>
              </a:ext>
            </a:extLst>
          </p:cNvPr>
          <p:cNvSpPr>
            <a:spLocks noGrp="1"/>
          </p:cNvSpPr>
          <p:nvPr>
            <p:ph type="title"/>
          </p:nvPr>
        </p:nvSpPr>
        <p:spPr/>
        <p:txBody>
          <a:bodyPr/>
          <a:lstStyle/>
          <a:p>
            <a:pPr algn="ctr"/>
            <a:r>
              <a:rPr lang="en-US" b="0" i="0" dirty="0">
                <a:effectLst/>
                <a:latin typeface="Arial" panose="020B0604020202020204" pitchFamily="34" charset="0"/>
              </a:rPr>
              <a:t>Expressions</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 xmlns:a16="http://schemas.microsoft.com/office/drawing/2014/main" id="{4E5879A8-7E07-4AAF-A108-47FAB1CAA6CE}"/>
              </a:ext>
            </a:extLst>
          </p:cNvPr>
          <p:cNvSpPr>
            <a:spLocks noGrp="1"/>
          </p:cNvSpPr>
          <p:nvPr>
            <p:ph idx="1"/>
          </p:nvPr>
        </p:nvSpPr>
        <p:spPr>
          <a:xfrm>
            <a:off x="838200" y="1185333"/>
            <a:ext cx="10515600" cy="5554134"/>
          </a:xfrm>
        </p:spPr>
        <p:txBody>
          <a:bodyPr/>
          <a:lstStyle/>
          <a:p>
            <a:r>
              <a:rPr lang="en-US" b="0" i="0" dirty="0">
                <a:solidFill>
                  <a:srgbClr val="000000"/>
                </a:solidFill>
                <a:effectLst/>
                <a:latin typeface="Arial" panose="020B0604020202020204" pitchFamily="34" charset="0"/>
              </a:rPr>
              <a:t>JSX supports expression in pure JavaScript syntax.</a:t>
            </a:r>
          </a:p>
          <a:p>
            <a:r>
              <a:rPr lang="en-US" b="0" i="0" dirty="0">
                <a:solidFill>
                  <a:srgbClr val="000000"/>
                </a:solidFill>
                <a:effectLst/>
                <a:latin typeface="Arial" panose="020B0604020202020204" pitchFamily="34" charset="0"/>
              </a:rPr>
              <a:t> Expression has to be enclosed inside the curly braces, </a:t>
            </a:r>
            <a:r>
              <a:rPr lang="en-US" b="1" i="1"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 Expression can contain all variables available in the context, where the JSX is defined. </a:t>
            </a:r>
          </a:p>
          <a:p>
            <a:r>
              <a:rPr lang="en-US" b="0" i="0" dirty="0">
                <a:solidFill>
                  <a:srgbClr val="000000"/>
                </a:solidFill>
                <a:effectLst/>
                <a:latin typeface="Arial" panose="020B0604020202020204" pitchFamily="34" charset="0"/>
              </a:rPr>
              <a:t>Let us create simple JSX with expression.</a:t>
            </a:r>
          </a:p>
          <a:p>
            <a:r>
              <a:rPr lang="en-US" dirty="0">
                <a:solidFill>
                  <a:srgbClr val="000000"/>
                </a:solidFill>
                <a:latin typeface="Arial" panose="020B0604020202020204" pitchFamily="34" charset="0"/>
              </a:rPr>
              <a:t>Example</a:t>
            </a:r>
            <a:endParaRPr lang="en-US" dirty="0"/>
          </a:p>
        </p:txBody>
      </p:sp>
      <p:sp>
        <p:nvSpPr>
          <p:cNvPr id="4" name="Rectangle: Rounded Corners 3">
            <a:extLst>
              <a:ext uri="{FF2B5EF4-FFF2-40B4-BE49-F238E27FC236}">
                <a16:creationId xmlns="" xmlns:a16="http://schemas.microsoft.com/office/drawing/2014/main" id="{831538E2-6DE4-433D-9F38-88B4B5951657}"/>
              </a:ext>
            </a:extLst>
          </p:cNvPr>
          <p:cNvSpPr/>
          <p:nvPr/>
        </p:nvSpPr>
        <p:spPr>
          <a:xfrm>
            <a:off x="2150533" y="3962400"/>
            <a:ext cx="8906934" cy="2269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&lt;script type="text/</a:t>
            </a:r>
            <a:r>
              <a:rPr lang="en-US" dirty="0" err="1"/>
              <a:t>babel</a:t>
            </a:r>
            <a:r>
              <a:rPr lang="en-US" dirty="0"/>
              <a:t>"&gt;</a:t>
            </a:r>
          </a:p>
          <a:p>
            <a:pPr algn="ctr"/>
            <a:r>
              <a:rPr lang="en-US" dirty="0"/>
              <a:t>   </a:t>
            </a:r>
            <a:r>
              <a:rPr lang="en-US" dirty="0" err="1"/>
              <a:t>var</a:t>
            </a:r>
            <a:r>
              <a:rPr lang="en-US" dirty="0"/>
              <a:t> </a:t>
            </a:r>
            <a:r>
              <a:rPr lang="en-US" dirty="0" err="1"/>
              <a:t>cTime</a:t>
            </a:r>
            <a:r>
              <a:rPr lang="en-US" dirty="0"/>
              <a:t> = new Date().</a:t>
            </a:r>
            <a:r>
              <a:rPr lang="en-US" dirty="0" err="1"/>
              <a:t>toTimeString</a:t>
            </a:r>
            <a:r>
              <a:rPr lang="en-US" dirty="0"/>
              <a:t>();</a:t>
            </a:r>
          </a:p>
          <a:p>
            <a:pPr algn="ctr"/>
            <a:r>
              <a:rPr lang="en-US" dirty="0"/>
              <a:t>   </a:t>
            </a:r>
            <a:r>
              <a:rPr lang="en-US" dirty="0" err="1"/>
              <a:t>ReactDOM.render</a:t>
            </a:r>
            <a:r>
              <a:rPr lang="en-US" dirty="0"/>
              <a:t>(</a:t>
            </a:r>
          </a:p>
          <a:p>
            <a:pPr algn="ctr"/>
            <a:r>
              <a:rPr lang="en-US" dirty="0"/>
              <a:t>      &lt;div&gt;&lt;p&gt;The current time is {</a:t>
            </a:r>
            <a:r>
              <a:rPr lang="en-US" dirty="0" err="1"/>
              <a:t>cTime</a:t>
            </a:r>
            <a:r>
              <a:rPr lang="en-US" dirty="0"/>
              <a:t>}&lt;/p&gt;&lt;/div&gt;, </a:t>
            </a:r>
          </a:p>
          <a:p>
            <a:pPr algn="ctr"/>
            <a:r>
              <a:rPr lang="en-US" dirty="0"/>
              <a:t>      </a:t>
            </a:r>
            <a:r>
              <a:rPr lang="en-US" dirty="0" err="1"/>
              <a:t>document.getElementById</a:t>
            </a:r>
            <a:r>
              <a:rPr lang="en-US" dirty="0"/>
              <a:t>('react-app') );</a:t>
            </a:r>
          </a:p>
          <a:p>
            <a:pPr algn="ctr"/>
            <a:r>
              <a:rPr lang="en-US" dirty="0"/>
              <a:t>&lt;/script&gt;</a:t>
            </a:r>
          </a:p>
        </p:txBody>
      </p:sp>
    </p:spTree>
    <p:extLst>
      <p:ext uri="{BB962C8B-B14F-4D97-AF65-F5344CB8AC3E}">
        <p14:creationId xmlns="" xmlns:p14="http://schemas.microsoft.com/office/powerpoint/2010/main" val="294201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DD3D0C-E795-4207-8670-8E53B642C4FA}"/>
              </a:ext>
            </a:extLst>
          </p:cNvPr>
          <p:cNvSpPr>
            <a:spLocks noGrp="1"/>
          </p:cNvSpPr>
          <p:nvPr>
            <p:ph type="title"/>
          </p:nvPr>
        </p:nvSpPr>
        <p:spPr/>
        <p:txBody>
          <a:bodyPr/>
          <a:lstStyle/>
          <a:p>
            <a:r>
              <a:rPr lang="en-US" dirty="0"/>
              <a:t>ES6 Classes</a:t>
            </a:r>
          </a:p>
        </p:txBody>
      </p:sp>
      <p:sp>
        <p:nvSpPr>
          <p:cNvPr id="3" name="Content Placeholder 2">
            <a:extLst>
              <a:ext uri="{FF2B5EF4-FFF2-40B4-BE49-F238E27FC236}">
                <a16:creationId xmlns="" xmlns:a16="http://schemas.microsoft.com/office/drawing/2014/main" id="{D5E87B86-B30D-4693-92FC-798D0EAEA6B7}"/>
              </a:ext>
            </a:extLst>
          </p:cNvPr>
          <p:cNvSpPr>
            <a:spLocks noGrp="1"/>
          </p:cNvSpPr>
          <p:nvPr>
            <p:ph idx="1"/>
          </p:nvPr>
        </p:nvSpPr>
        <p:spPr/>
        <p:txBody>
          <a:bodyPr/>
          <a:lstStyle/>
          <a:p>
            <a:r>
              <a:rPr lang="en-US" dirty="0"/>
              <a:t>JavaScript classes, introduced in ECMA script 2015, are primarily syntactical sugar over </a:t>
            </a:r>
            <a:r>
              <a:rPr lang="en-US" dirty="0" err="1"/>
              <a:t>javascripts</a:t>
            </a:r>
            <a:r>
              <a:rPr lang="en-US" dirty="0"/>
              <a:t> existing prototype-based inheritance</a:t>
            </a:r>
          </a:p>
          <a:p>
            <a:r>
              <a:rPr lang="en-US" dirty="0"/>
              <a:t>The class syntax does not introduce a new object-oriented inheritance model to </a:t>
            </a:r>
            <a:r>
              <a:rPr lang="en-US" dirty="0" err="1"/>
              <a:t>javascript</a:t>
            </a:r>
            <a:endParaRPr lang="en-US" dirty="0"/>
          </a:p>
          <a:p>
            <a:r>
              <a:rPr lang="en-US" dirty="0"/>
              <a:t>Classes are in fact “special functions”, and just as you can define function expressions and function declarations</a:t>
            </a:r>
          </a:p>
          <a:p>
            <a:r>
              <a:rPr lang="en-US" dirty="0"/>
              <a:t>Class syntax has two components</a:t>
            </a:r>
          </a:p>
          <a:p>
            <a:pPr lvl="1"/>
            <a:r>
              <a:rPr lang="en-US" dirty="0"/>
              <a:t>Class expressions</a:t>
            </a:r>
          </a:p>
          <a:p>
            <a:pPr lvl="1"/>
            <a:r>
              <a:rPr lang="en-US" dirty="0"/>
              <a:t>Class declarations</a:t>
            </a:r>
          </a:p>
        </p:txBody>
      </p:sp>
    </p:spTree>
    <p:extLst>
      <p:ext uri="{BB962C8B-B14F-4D97-AF65-F5344CB8AC3E}">
        <p14:creationId xmlns="" xmlns:p14="http://schemas.microsoft.com/office/powerpoint/2010/main" val="37285632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B635CD-AA6A-4E2A-BC0C-CA1993DB248B}"/>
              </a:ext>
            </a:extLst>
          </p:cNvPr>
          <p:cNvSpPr>
            <a:spLocks noGrp="1"/>
          </p:cNvSpPr>
          <p:nvPr>
            <p:ph type="title"/>
          </p:nvPr>
        </p:nvSpPr>
        <p:spPr/>
        <p:txBody>
          <a:bodyPr/>
          <a:lstStyle/>
          <a:p>
            <a:r>
              <a:rPr lang="en-US" b="0" i="0" dirty="0">
                <a:effectLst/>
                <a:latin typeface="Arial" panose="020B0604020202020204" pitchFamily="34" charset="0"/>
              </a:rPr>
              <a:t>Output</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 xmlns:a16="http://schemas.microsoft.com/office/drawing/2014/main" id="{40EA1F53-7A3E-492D-9398-9B647C3EA245}"/>
              </a:ext>
            </a:extLst>
          </p:cNvPr>
          <p:cNvSpPr>
            <a:spLocks noGrp="1"/>
          </p:cNvSpPr>
          <p:nvPr>
            <p:ph idx="1"/>
          </p:nvPr>
        </p:nvSpPr>
        <p:spPr>
          <a:xfrm>
            <a:off x="838200" y="1185333"/>
            <a:ext cx="10515600" cy="4991630"/>
          </a:xfrm>
        </p:spPr>
        <p:txBody>
          <a:bodyPr/>
          <a:lstStyle/>
          <a:p>
            <a:r>
              <a:rPr lang="en-US" b="0" i="0" dirty="0">
                <a:solidFill>
                  <a:srgbClr val="000000"/>
                </a:solidFill>
                <a:effectLst/>
                <a:latin typeface="Arial" panose="020B0604020202020204" pitchFamily="34" charset="0"/>
              </a:rPr>
              <a:t>Here, </a:t>
            </a:r>
            <a:r>
              <a:rPr lang="en-US" b="0" i="1" dirty="0" err="1">
                <a:solidFill>
                  <a:srgbClr val="000000"/>
                </a:solidFill>
                <a:effectLst/>
                <a:latin typeface="Arial" panose="020B0604020202020204" pitchFamily="34" charset="0"/>
              </a:rPr>
              <a:t>cTime</a:t>
            </a:r>
            <a:r>
              <a:rPr lang="en-US" b="0" i="0" dirty="0">
                <a:solidFill>
                  <a:srgbClr val="000000"/>
                </a:solidFill>
                <a:effectLst/>
                <a:latin typeface="Arial" panose="020B0604020202020204" pitchFamily="34" charset="0"/>
              </a:rPr>
              <a:t> used in the JSX using expression. The output of the above code is as follows,</a:t>
            </a:r>
          </a:p>
          <a:p>
            <a:endParaRPr lang="en-US" dirty="0"/>
          </a:p>
        </p:txBody>
      </p:sp>
      <p:sp>
        <p:nvSpPr>
          <p:cNvPr id="4" name="Rectangle: Rounded Corners 3">
            <a:extLst>
              <a:ext uri="{FF2B5EF4-FFF2-40B4-BE49-F238E27FC236}">
                <a16:creationId xmlns="" xmlns:a16="http://schemas.microsoft.com/office/drawing/2014/main" id="{81753E3E-B88B-4FBB-8F14-3E6EB270337C}"/>
              </a:ext>
            </a:extLst>
          </p:cNvPr>
          <p:cNvSpPr/>
          <p:nvPr/>
        </p:nvSpPr>
        <p:spPr>
          <a:xfrm>
            <a:off x="626534" y="2218267"/>
            <a:ext cx="11006666"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Current time is 21:19:56 GMT+0530(India Standard Time)</a:t>
            </a:r>
          </a:p>
        </p:txBody>
      </p:sp>
    </p:spTree>
    <p:extLst>
      <p:ext uri="{BB962C8B-B14F-4D97-AF65-F5344CB8AC3E}">
        <p14:creationId xmlns="" xmlns:p14="http://schemas.microsoft.com/office/powerpoint/2010/main" val="39323571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BC623F-2360-4CD2-A492-8516CF29589F}"/>
              </a:ext>
            </a:extLst>
          </p:cNvPr>
          <p:cNvSpPr>
            <a:spLocks noGrp="1"/>
          </p:cNvSpPr>
          <p:nvPr>
            <p:ph type="title"/>
          </p:nvPr>
        </p:nvSpPr>
        <p:spPr/>
        <p:txBody>
          <a:bodyPr/>
          <a:lstStyle/>
          <a:p>
            <a:pPr algn="ctr"/>
            <a:r>
              <a:rPr lang="en-US" b="0" i="0" dirty="0">
                <a:effectLst/>
                <a:latin typeface="Arial" panose="020B0604020202020204" pitchFamily="34" charset="0"/>
              </a:rPr>
              <a:t>Functions</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 xmlns:a16="http://schemas.microsoft.com/office/drawing/2014/main" id="{FCAF7563-0542-4BC9-91CF-45C60594735E}"/>
              </a:ext>
            </a:extLst>
          </p:cNvPr>
          <p:cNvSpPr>
            <a:spLocks noGrp="1"/>
          </p:cNvSpPr>
          <p:nvPr>
            <p:ph idx="1"/>
          </p:nvPr>
        </p:nvSpPr>
        <p:spPr/>
        <p:txBody>
          <a:bodyPr/>
          <a:lstStyle/>
          <a:p>
            <a:r>
              <a:rPr lang="en-US" b="0" i="0" dirty="0">
                <a:solidFill>
                  <a:srgbClr val="000000"/>
                </a:solidFill>
                <a:effectLst/>
                <a:latin typeface="Arial" panose="020B0604020202020204" pitchFamily="34" charset="0"/>
              </a:rPr>
              <a:t>JSX supports user defined JavaScript function. </a:t>
            </a:r>
          </a:p>
          <a:p>
            <a:r>
              <a:rPr lang="en-US" b="0" i="0" dirty="0">
                <a:solidFill>
                  <a:srgbClr val="000000"/>
                </a:solidFill>
                <a:effectLst/>
                <a:latin typeface="Arial" panose="020B0604020202020204" pitchFamily="34" charset="0"/>
              </a:rPr>
              <a:t>Function usage is similar to expression. Let us create a simple function and use it inside JSX.</a:t>
            </a:r>
          </a:p>
          <a:p>
            <a:r>
              <a:rPr lang="en-US" b="0" i="0" dirty="0">
                <a:solidFill>
                  <a:srgbClr val="000000"/>
                </a:solidFill>
                <a:effectLst/>
                <a:latin typeface="Arial" panose="020B0604020202020204" pitchFamily="34" charset="0"/>
              </a:rPr>
              <a:t>Example </a:t>
            </a:r>
          </a:p>
          <a:p>
            <a:endParaRPr lang="en-US" dirty="0"/>
          </a:p>
        </p:txBody>
      </p:sp>
      <p:sp>
        <p:nvSpPr>
          <p:cNvPr id="4" name="Rectangle: Rounded Corners 3">
            <a:extLst>
              <a:ext uri="{FF2B5EF4-FFF2-40B4-BE49-F238E27FC236}">
                <a16:creationId xmlns="" xmlns:a16="http://schemas.microsoft.com/office/drawing/2014/main" id="{90CAA739-3EF9-4997-90EC-CD7B679BE021}"/>
              </a:ext>
            </a:extLst>
          </p:cNvPr>
          <p:cNvSpPr/>
          <p:nvPr/>
        </p:nvSpPr>
        <p:spPr>
          <a:xfrm>
            <a:off x="2675467" y="3429000"/>
            <a:ext cx="7670800" cy="256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&lt;script type="text/babel"&gt;</a:t>
            </a:r>
          </a:p>
          <a:p>
            <a:pPr algn="ctr"/>
            <a:r>
              <a:rPr lang="en-US" dirty="0"/>
              <a:t>   var </a:t>
            </a:r>
            <a:r>
              <a:rPr lang="en-US" dirty="0" err="1"/>
              <a:t>cTime</a:t>
            </a:r>
            <a:r>
              <a:rPr lang="en-US" dirty="0"/>
              <a:t> = new Date().</a:t>
            </a:r>
            <a:r>
              <a:rPr lang="en-US" dirty="0" err="1"/>
              <a:t>toTimeString</a:t>
            </a:r>
            <a:r>
              <a:rPr lang="en-US" dirty="0"/>
              <a:t>();</a:t>
            </a:r>
          </a:p>
          <a:p>
            <a:pPr algn="ctr"/>
            <a:r>
              <a:rPr lang="en-US" dirty="0"/>
              <a:t>   </a:t>
            </a:r>
            <a:r>
              <a:rPr lang="en-US" dirty="0" err="1"/>
              <a:t>ReactDOM.render</a:t>
            </a:r>
            <a:r>
              <a:rPr lang="en-US" dirty="0"/>
              <a:t>(</a:t>
            </a:r>
          </a:p>
          <a:p>
            <a:pPr algn="ctr"/>
            <a:r>
              <a:rPr lang="en-US" dirty="0"/>
              <a:t>      &lt;div&gt;&lt;p&gt;The current time is {</a:t>
            </a:r>
            <a:r>
              <a:rPr lang="en-US" dirty="0" err="1"/>
              <a:t>cTime</a:t>
            </a:r>
            <a:r>
              <a:rPr lang="en-US" dirty="0"/>
              <a:t>}&lt;/p&gt;&lt;/div&gt;, </a:t>
            </a:r>
          </a:p>
          <a:p>
            <a:pPr algn="ctr"/>
            <a:r>
              <a:rPr lang="en-US" dirty="0"/>
              <a:t>      </a:t>
            </a:r>
            <a:r>
              <a:rPr lang="en-US" dirty="0" err="1"/>
              <a:t>document.getElementById</a:t>
            </a:r>
            <a:r>
              <a:rPr lang="en-US" dirty="0"/>
              <a:t>('react-app') </a:t>
            </a:r>
          </a:p>
          <a:p>
            <a:pPr algn="ctr"/>
            <a:r>
              <a:rPr lang="en-US" dirty="0"/>
              <a:t>   );</a:t>
            </a:r>
          </a:p>
          <a:p>
            <a:pPr algn="ctr"/>
            <a:r>
              <a:rPr lang="en-US" dirty="0"/>
              <a:t>&lt;/script&gt;</a:t>
            </a:r>
          </a:p>
        </p:txBody>
      </p:sp>
    </p:spTree>
    <p:extLst>
      <p:ext uri="{BB962C8B-B14F-4D97-AF65-F5344CB8AC3E}">
        <p14:creationId xmlns="" xmlns:p14="http://schemas.microsoft.com/office/powerpoint/2010/main" val="37587372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939297-1F00-4648-BC5D-52794FC01ABA}"/>
              </a:ext>
            </a:extLst>
          </p:cNvPr>
          <p:cNvSpPr>
            <a:spLocks noGrp="1"/>
          </p:cNvSpPr>
          <p:nvPr>
            <p:ph type="title"/>
          </p:nvPr>
        </p:nvSpPr>
        <p:spPr/>
        <p:txBody>
          <a:bodyPr/>
          <a:lstStyle/>
          <a:p>
            <a:r>
              <a:rPr lang="en-US" b="0" i="0" dirty="0">
                <a:effectLst/>
                <a:latin typeface="Arial" panose="020B0604020202020204" pitchFamily="34" charset="0"/>
              </a:rPr>
              <a:t>Output</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 xmlns:a16="http://schemas.microsoft.com/office/drawing/2014/main" id="{14BD41D2-2FBE-41B8-861D-E56F4D998717}"/>
              </a:ext>
            </a:extLst>
          </p:cNvPr>
          <p:cNvSpPr>
            <a:spLocks noGrp="1"/>
          </p:cNvSpPr>
          <p:nvPr>
            <p:ph idx="1"/>
          </p:nvPr>
        </p:nvSpPr>
        <p:spPr/>
        <p:txBody>
          <a:bodyPr/>
          <a:lstStyle/>
          <a:p>
            <a:r>
              <a:rPr lang="en-US" b="0" i="1" dirty="0" err="1">
                <a:solidFill>
                  <a:srgbClr val="000000"/>
                </a:solidFill>
                <a:effectLst/>
                <a:latin typeface="Arial" panose="020B0604020202020204" pitchFamily="34" charset="0"/>
              </a:rPr>
              <a:t>getCurrentTime</a:t>
            </a:r>
            <a:r>
              <a:rPr lang="en-US" b="0" i="1"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is used get the current time and the output is similar as specified below −</a:t>
            </a:r>
          </a:p>
          <a:p>
            <a:endParaRPr lang="en-US" dirty="0"/>
          </a:p>
        </p:txBody>
      </p:sp>
      <p:sp>
        <p:nvSpPr>
          <p:cNvPr id="4" name="Rectangle: Rounded Corners 3">
            <a:extLst>
              <a:ext uri="{FF2B5EF4-FFF2-40B4-BE49-F238E27FC236}">
                <a16:creationId xmlns="" xmlns:a16="http://schemas.microsoft.com/office/drawing/2014/main" id="{474E770E-372F-4359-8452-BD8F109BC083}"/>
              </a:ext>
            </a:extLst>
          </p:cNvPr>
          <p:cNvSpPr/>
          <p:nvPr/>
        </p:nvSpPr>
        <p:spPr>
          <a:xfrm>
            <a:off x="1202267" y="2827867"/>
            <a:ext cx="10515600" cy="11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Current time is 21:19:56 GMT+0530(India Standard Time)</a:t>
            </a:r>
          </a:p>
        </p:txBody>
      </p:sp>
    </p:spTree>
    <p:extLst>
      <p:ext uri="{BB962C8B-B14F-4D97-AF65-F5344CB8AC3E}">
        <p14:creationId xmlns="" xmlns:p14="http://schemas.microsoft.com/office/powerpoint/2010/main" val="29020244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ED15D2-B2A1-45FA-8AD9-AFE0805ACC65}"/>
              </a:ext>
            </a:extLst>
          </p:cNvPr>
          <p:cNvSpPr>
            <a:spLocks noGrp="1"/>
          </p:cNvSpPr>
          <p:nvPr>
            <p:ph type="title"/>
          </p:nvPr>
        </p:nvSpPr>
        <p:spPr/>
        <p:txBody>
          <a:bodyPr/>
          <a:lstStyle/>
          <a:p>
            <a:r>
              <a:rPr lang="en-US" b="0" i="0" dirty="0">
                <a:effectLst/>
                <a:latin typeface="Arial" panose="020B0604020202020204" pitchFamily="34" charset="0"/>
              </a:rPr>
              <a:t>Attributes</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 xmlns:a16="http://schemas.microsoft.com/office/drawing/2014/main" id="{CB6715A2-44B9-40A6-83AE-3BC76C746D26}"/>
              </a:ext>
            </a:extLst>
          </p:cNvPr>
          <p:cNvSpPr>
            <a:spLocks noGrp="1"/>
          </p:cNvSpPr>
          <p:nvPr>
            <p:ph idx="1"/>
          </p:nvPr>
        </p:nvSpPr>
        <p:spPr>
          <a:xfrm>
            <a:off x="838200" y="1066800"/>
            <a:ext cx="10515600" cy="5110163"/>
          </a:xfrm>
        </p:spPr>
        <p:txBody>
          <a:bodyPr>
            <a:normAutofit/>
          </a:bodyPr>
          <a:lstStyle/>
          <a:p>
            <a:r>
              <a:rPr lang="en-US" b="0" i="0" dirty="0">
                <a:solidFill>
                  <a:srgbClr val="000000"/>
                </a:solidFill>
                <a:effectLst/>
                <a:latin typeface="Arial" panose="020B0604020202020204" pitchFamily="34" charset="0"/>
              </a:rPr>
              <a:t>JSX supports HTML like attributes. </a:t>
            </a:r>
          </a:p>
          <a:p>
            <a:r>
              <a:rPr lang="en-US" b="0" i="0" dirty="0">
                <a:solidFill>
                  <a:srgbClr val="000000"/>
                </a:solidFill>
                <a:effectLst/>
                <a:latin typeface="Arial" panose="020B0604020202020204" pitchFamily="34" charset="0"/>
              </a:rPr>
              <a:t>All HTML tags and its attributes are supported. </a:t>
            </a:r>
          </a:p>
          <a:p>
            <a:r>
              <a:rPr lang="en-US" b="0" i="0" dirty="0">
                <a:solidFill>
                  <a:srgbClr val="000000"/>
                </a:solidFill>
                <a:effectLst/>
                <a:latin typeface="Arial" panose="020B0604020202020204" pitchFamily="34" charset="0"/>
              </a:rPr>
              <a:t>Attributes has to be specified using camelCase convention (and it follows JavaScript DOM API) instead of normal HTML attribute name. </a:t>
            </a:r>
          </a:p>
          <a:p>
            <a:r>
              <a:rPr lang="en-US" b="0" i="0" dirty="0">
                <a:solidFill>
                  <a:srgbClr val="000000"/>
                </a:solidFill>
                <a:effectLst/>
                <a:latin typeface="Arial" panose="020B0604020202020204" pitchFamily="34" charset="0"/>
              </a:rPr>
              <a:t>For example, class attribute in HTML has to be defined as </a:t>
            </a:r>
            <a:r>
              <a:rPr lang="en-US" b="0" i="1" dirty="0" err="1">
                <a:solidFill>
                  <a:srgbClr val="000000"/>
                </a:solidFill>
                <a:effectLst/>
                <a:latin typeface="Arial" panose="020B0604020202020204" pitchFamily="34" charset="0"/>
              </a:rPr>
              <a:t>className</a:t>
            </a:r>
            <a:r>
              <a:rPr lang="en-US" b="0" i="0" dirty="0">
                <a:solidFill>
                  <a:srgbClr val="000000"/>
                </a:solidFill>
                <a:effectLst/>
                <a:latin typeface="Arial" panose="020B0604020202020204" pitchFamily="34" charset="0"/>
              </a:rPr>
              <a:t>. </a:t>
            </a:r>
          </a:p>
          <a:p>
            <a:r>
              <a:rPr lang="en-US" b="0" i="0" dirty="0">
                <a:solidFill>
                  <a:srgbClr val="000000"/>
                </a:solidFill>
                <a:effectLst/>
                <a:latin typeface="Arial" panose="020B0604020202020204" pitchFamily="34" charset="0"/>
              </a:rPr>
              <a:t>The following are few other examples −</a:t>
            </a:r>
          </a:p>
          <a:p>
            <a:pPr lvl="1"/>
            <a:r>
              <a:rPr lang="en-US" b="0" i="1" dirty="0" err="1">
                <a:effectLst/>
                <a:latin typeface="Arial" panose="020B0604020202020204" pitchFamily="34" charset="0"/>
              </a:rPr>
              <a:t>htmlFor</a:t>
            </a:r>
            <a:r>
              <a:rPr lang="en-US" b="0" i="0" dirty="0">
                <a:effectLst/>
                <a:latin typeface="Arial" panose="020B0604020202020204" pitchFamily="34" charset="0"/>
              </a:rPr>
              <a:t> instead of </a:t>
            </a:r>
            <a:r>
              <a:rPr lang="en-US" b="0" i="1" dirty="0">
                <a:effectLst/>
                <a:latin typeface="Arial" panose="020B0604020202020204" pitchFamily="34" charset="0"/>
              </a:rPr>
              <a:t>for</a:t>
            </a:r>
            <a:endParaRPr lang="en-US" b="0" i="0" dirty="0">
              <a:effectLst/>
              <a:latin typeface="Arial" panose="020B0604020202020204" pitchFamily="34" charset="0"/>
            </a:endParaRPr>
          </a:p>
          <a:p>
            <a:pPr lvl="1"/>
            <a:r>
              <a:rPr lang="en-US" b="0" i="1" dirty="0" err="1">
                <a:effectLst/>
                <a:latin typeface="Arial" panose="020B0604020202020204" pitchFamily="34" charset="0"/>
              </a:rPr>
              <a:t>tabIndex</a:t>
            </a:r>
            <a:r>
              <a:rPr lang="en-US" b="0" i="0" dirty="0">
                <a:effectLst/>
                <a:latin typeface="Arial" panose="020B0604020202020204" pitchFamily="34" charset="0"/>
              </a:rPr>
              <a:t> instead of </a:t>
            </a:r>
            <a:r>
              <a:rPr lang="en-US" b="0" i="1" dirty="0" err="1">
                <a:effectLst/>
                <a:latin typeface="Arial" panose="020B0604020202020204" pitchFamily="34" charset="0"/>
              </a:rPr>
              <a:t>tabindex</a:t>
            </a:r>
            <a:endParaRPr lang="en-US" b="0" i="0" dirty="0">
              <a:effectLst/>
              <a:latin typeface="Arial" panose="020B0604020202020204" pitchFamily="34" charset="0"/>
            </a:endParaRPr>
          </a:p>
          <a:p>
            <a:pPr lvl="1"/>
            <a:r>
              <a:rPr lang="en-US" b="0" i="1" dirty="0" err="1">
                <a:effectLst/>
                <a:latin typeface="Arial" panose="020B0604020202020204" pitchFamily="34" charset="0"/>
              </a:rPr>
              <a:t>onClick</a:t>
            </a:r>
            <a:r>
              <a:rPr lang="en-US" b="0" i="0" dirty="0">
                <a:effectLst/>
                <a:latin typeface="Arial" panose="020B0604020202020204" pitchFamily="34" charset="0"/>
              </a:rPr>
              <a:t> instead of </a:t>
            </a:r>
            <a:r>
              <a:rPr lang="en-US" b="0" i="1" dirty="0">
                <a:effectLst/>
                <a:latin typeface="Arial" panose="020B0604020202020204" pitchFamily="34" charset="0"/>
              </a:rPr>
              <a:t>onclick</a:t>
            </a:r>
            <a:endParaRPr lang="en-US" b="0" i="0" dirty="0">
              <a:effectLst/>
              <a:latin typeface="Arial" panose="020B0604020202020204" pitchFamily="34" charset="0"/>
            </a:endParaRPr>
          </a:p>
          <a:p>
            <a:endParaRPr lang="en-US" dirty="0"/>
          </a:p>
        </p:txBody>
      </p:sp>
    </p:spTree>
    <p:extLst>
      <p:ext uri="{BB962C8B-B14F-4D97-AF65-F5344CB8AC3E}">
        <p14:creationId xmlns="" xmlns:p14="http://schemas.microsoft.com/office/powerpoint/2010/main" val="13611180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1FEAE7-78B2-4661-B01B-271E73311B5B}"/>
              </a:ext>
            </a:extLst>
          </p:cNvPr>
          <p:cNvSpPr>
            <a:spLocks noGrp="1"/>
          </p:cNvSpPr>
          <p:nvPr>
            <p:ph type="title"/>
          </p:nvPr>
        </p:nvSpPr>
        <p:spPr/>
        <p:txBody>
          <a:bodyPr/>
          <a:lstStyle/>
          <a:p>
            <a:r>
              <a:rPr lang="en-US" dirty="0"/>
              <a:t>Example Program</a:t>
            </a:r>
          </a:p>
        </p:txBody>
      </p:sp>
      <p:sp>
        <p:nvSpPr>
          <p:cNvPr id="3" name="Content Placeholder 2">
            <a:extLst>
              <a:ext uri="{FF2B5EF4-FFF2-40B4-BE49-F238E27FC236}">
                <a16:creationId xmlns="" xmlns:a16="http://schemas.microsoft.com/office/drawing/2014/main" id="{C33F530D-1122-4DE5-8C62-FA681BD521A5}"/>
              </a:ext>
            </a:extLst>
          </p:cNvPr>
          <p:cNvSpPr>
            <a:spLocks noGrp="1"/>
          </p:cNvSpPr>
          <p:nvPr>
            <p:ph idx="1"/>
          </p:nvPr>
        </p:nvSpPr>
        <p:spPr/>
        <p:txBody>
          <a:bodyPr/>
          <a:lstStyle/>
          <a:p>
            <a:endParaRPr lang="en-US" dirty="0"/>
          </a:p>
        </p:txBody>
      </p:sp>
      <p:sp>
        <p:nvSpPr>
          <p:cNvPr id="4" name="Rectangle: Rounded Corners 3">
            <a:extLst>
              <a:ext uri="{FF2B5EF4-FFF2-40B4-BE49-F238E27FC236}">
                <a16:creationId xmlns="" xmlns:a16="http://schemas.microsoft.com/office/drawing/2014/main" id="{92E41344-7DBD-4631-B448-35D0BD4F1D11}"/>
              </a:ext>
            </a:extLst>
          </p:cNvPr>
          <p:cNvSpPr/>
          <p:nvPr/>
        </p:nvSpPr>
        <p:spPr>
          <a:xfrm>
            <a:off x="1270000" y="1825625"/>
            <a:ext cx="9160933" cy="4795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&lt;style&gt;</a:t>
            </a:r>
          </a:p>
          <a:p>
            <a:pPr algn="ctr"/>
            <a:r>
              <a:rPr lang="en-US"/>
              <a:t>   .red { color: red }</a:t>
            </a:r>
          </a:p>
          <a:p>
            <a:pPr algn="ctr"/>
            <a:r>
              <a:rPr lang="en-US"/>
              <a:t>&lt;/style&gt;</a:t>
            </a:r>
          </a:p>
          <a:p>
            <a:pPr algn="ctr"/>
            <a:r>
              <a:rPr lang="en-US"/>
              <a:t>&lt;script type="text/babel"&gt;</a:t>
            </a:r>
          </a:p>
          <a:p>
            <a:pPr algn="ctr"/>
            <a:r>
              <a:rPr lang="en-US"/>
              <a:t>   function getCurrentTime() {</a:t>
            </a:r>
          </a:p>
          <a:p>
            <a:pPr algn="ctr"/>
            <a:r>
              <a:rPr lang="en-US"/>
              <a:t>      return new Date().toTimeString();</a:t>
            </a:r>
          </a:p>
          <a:p>
            <a:pPr algn="ctr"/>
            <a:r>
              <a:rPr lang="en-US"/>
              <a:t>   }</a:t>
            </a:r>
          </a:p>
          <a:p>
            <a:pPr algn="ctr"/>
            <a:r>
              <a:rPr lang="en-US"/>
              <a:t>   ReactDOM.render(</a:t>
            </a:r>
          </a:p>
          <a:p>
            <a:pPr algn="ctr"/>
            <a:r>
              <a:rPr lang="en-US"/>
              <a:t>      &lt;div&gt;</a:t>
            </a:r>
          </a:p>
          <a:p>
            <a:pPr algn="ctr"/>
            <a:r>
              <a:rPr lang="en-US"/>
              <a:t>         &lt;p&gt;The current time is &lt;span className="red"&gt;{getCurrentTime()}&lt;/span&gt;&lt;/p&gt;</a:t>
            </a:r>
          </a:p>
          <a:p>
            <a:pPr algn="ctr"/>
            <a:r>
              <a:rPr lang="en-US"/>
              <a:t>      &lt;/div&gt;,</a:t>
            </a:r>
          </a:p>
          <a:p>
            <a:pPr algn="ctr"/>
            <a:r>
              <a:rPr lang="en-US"/>
              <a:t>      document.getElementById('react-app') </a:t>
            </a:r>
          </a:p>
          <a:p>
            <a:pPr algn="ctr"/>
            <a:r>
              <a:rPr lang="en-US"/>
              <a:t>   );</a:t>
            </a:r>
          </a:p>
          <a:p>
            <a:pPr algn="ctr"/>
            <a:r>
              <a:rPr lang="en-US"/>
              <a:t>&lt;/script&gt;</a:t>
            </a:r>
          </a:p>
        </p:txBody>
      </p:sp>
    </p:spTree>
    <p:extLst>
      <p:ext uri="{BB962C8B-B14F-4D97-AF65-F5344CB8AC3E}">
        <p14:creationId xmlns="" xmlns:p14="http://schemas.microsoft.com/office/powerpoint/2010/main" val="12419492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5ED5AD-C391-4588-9A58-0B19AD7E101C}"/>
              </a:ext>
            </a:extLst>
          </p:cNvPr>
          <p:cNvSpPr>
            <a:spLocks noGrp="1"/>
          </p:cNvSpPr>
          <p:nvPr>
            <p:ph type="title"/>
          </p:nvPr>
        </p:nvSpPr>
        <p:spPr/>
        <p:txBody>
          <a:bodyPr/>
          <a:lstStyle/>
          <a:p>
            <a:r>
              <a:rPr lang="en-US" b="0" i="0" dirty="0">
                <a:effectLst/>
                <a:latin typeface="Arial" panose="020B0604020202020204" pitchFamily="34" charset="0"/>
              </a:rPr>
              <a:t>Output</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 xmlns:a16="http://schemas.microsoft.com/office/drawing/2014/main" id="{92F8F287-39EE-4093-BE56-3997C67891F6}"/>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 output is as follows −</a:t>
            </a:r>
          </a:p>
          <a:p>
            <a:endParaRPr lang="en-US" dirty="0"/>
          </a:p>
        </p:txBody>
      </p:sp>
      <p:sp>
        <p:nvSpPr>
          <p:cNvPr id="4" name="Rectangle: Rounded Corners 3">
            <a:extLst>
              <a:ext uri="{FF2B5EF4-FFF2-40B4-BE49-F238E27FC236}">
                <a16:creationId xmlns="" xmlns:a16="http://schemas.microsoft.com/office/drawing/2014/main" id="{75B65948-37B3-4AF2-BCA1-398E3D75030F}"/>
              </a:ext>
            </a:extLst>
          </p:cNvPr>
          <p:cNvSpPr/>
          <p:nvPr/>
        </p:nvSpPr>
        <p:spPr>
          <a:xfrm>
            <a:off x="1100668" y="2573867"/>
            <a:ext cx="10253132" cy="1794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Current time is 22:36:55 GMT+0530(India Standard Time)</a:t>
            </a:r>
          </a:p>
        </p:txBody>
      </p:sp>
    </p:spTree>
    <p:extLst>
      <p:ext uri="{BB962C8B-B14F-4D97-AF65-F5344CB8AC3E}">
        <p14:creationId xmlns="" xmlns:p14="http://schemas.microsoft.com/office/powerpoint/2010/main" val="40370549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3ACE8B-F249-4793-85ED-849CF3485E2A}"/>
              </a:ext>
            </a:extLst>
          </p:cNvPr>
          <p:cNvSpPr>
            <a:spLocks noGrp="1"/>
          </p:cNvSpPr>
          <p:nvPr>
            <p:ph type="title"/>
          </p:nvPr>
        </p:nvSpPr>
        <p:spPr/>
        <p:txBody>
          <a:bodyPr/>
          <a:lstStyle/>
          <a:p>
            <a:pPr algn="ctr"/>
            <a:r>
              <a:rPr lang="en-US" b="0" i="0" dirty="0">
                <a:solidFill>
                  <a:srgbClr val="797979"/>
                </a:solidFill>
                <a:effectLst/>
                <a:latin typeface="Arial" panose="020B0604020202020204" pitchFamily="34" charset="0"/>
              </a:rPr>
              <a:t>ReactJS - Props Validation</a:t>
            </a:r>
            <a:br>
              <a:rPr lang="en-US" b="0" i="0" dirty="0">
                <a:solidFill>
                  <a:srgbClr val="797979"/>
                </a:solidFill>
                <a:effectLst/>
                <a:latin typeface="Arial" panose="020B0604020202020204" pitchFamily="34" charset="0"/>
              </a:rPr>
            </a:br>
            <a:endParaRPr lang="en-US" dirty="0"/>
          </a:p>
        </p:txBody>
      </p:sp>
      <p:sp>
        <p:nvSpPr>
          <p:cNvPr id="3" name="Content Placeholder 2">
            <a:extLst>
              <a:ext uri="{FF2B5EF4-FFF2-40B4-BE49-F238E27FC236}">
                <a16:creationId xmlns="" xmlns:a16="http://schemas.microsoft.com/office/drawing/2014/main" id="{CF824284-4320-4DC4-9F11-C405905387FD}"/>
              </a:ext>
            </a:extLst>
          </p:cNvPr>
          <p:cNvSpPr>
            <a:spLocks noGrp="1"/>
          </p:cNvSpPr>
          <p:nvPr>
            <p:ph idx="1"/>
          </p:nvPr>
        </p:nvSpPr>
        <p:spPr/>
        <p:txBody>
          <a:bodyPr/>
          <a:lstStyle/>
          <a:p>
            <a:r>
              <a:rPr lang="en-US" b="0" i="0" dirty="0">
                <a:solidFill>
                  <a:srgbClr val="000000"/>
                </a:solidFill>
                <a:effectLst/>
                <a:latin typeface="Arial" panose="020B0604020202020204" pitchFamily="34" charset="0"/>
              </a:rPr>
              <a:t>Properties validation is a useful way to force the correct usage of the components. </a:t>
            </a:r>
          </a:p>
          <a:p>
            <a:r>
              <a:rPr lang="en-US" b="0" i="0" dirty="0">
                <a:solidFill>
                  <a:srgbClr val="000000"/>
                </a:solidFill>
                <a:effectLst/>
                <a:latin typeface="Arial" panose="020B0604020202020204" pitchFamily="34" charset="0"/>
              </a:rPr>
              <a:t>This will help during development to avoid future bugs and problems, once the app becomes larger. </a:t>
            </a:r>
          </a:p>
          <a:p>
            <a:r>
              <a:rPr lang="en-US" b="0" i="0" dirty="0">
                <a:solidFill>
                  <a:srgbClr val="000000"/>
                </a:solidFill>
                <a:effectLst/>
                <a:latin typeface="Arial" panose="020B0604020202020204" pitchFamily="34" charset="0"/>
              </a:rPr>
              <a:t>It also makes the code more readable, since we can see how each component should be used.</a:t>
            </a:r>
            <a:endParaRPr lang="en-US" dirty="0"/>
          </a:p>
        </p:txBody>
      </p:sp>
    </p:spTree>
    <p:extLst>
      <p:ext uri="{BB962C8B-B14F-4D97-AF65-F5344CB8AC3E}">
        <p14:creationId xmlns="" xmlns:p14="http://schemas.microsoft.com/office/powerpoint/2010/main" val="22891384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A57A6F-0E6C-427F-8C7C-BB69D3D73407}"/>
              </a:ext>
            </a:extLst>
          </p:cNvPr>
          <p:cNvSpPr>
            <a:spLocks noGrp="1"/>
          </p:cNvSpPr>
          <p:nvPr>
            <p:ph type="title"/>
          </p:nvPr>
        </p:nvSpPr>
        <p:spPr/>
        <p:txBody>
          <a:bodyPr/>
          <a:lstStyle/>
          <a:p>
            <a:r>
              <a:rPr lang="en-US" b="0" i="0" dirty="0">
                <a:effectLst/>
                <a:latin typeface="Arial" panose="020B0604020202020204" pitchFamily="34" charset="0"/>
              </a:rPr>
              <a:t>Validating Props</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 xmlns:a16="http://schemas.microsoft.com/office/drawing/2014/main" id="{FF881C0F-F7E8-4196-AD1E-950FCC3F635C}"/>
              </a:ext>
            </a:extLst>
          </p:cNvPr>
          <p:cNvSpPr>
            <a:spLocks noGrp="1"/>
          </p:cNvSpPr>
          <p:nvPr>
            <p:ph idx="1"/>
          </p:nvPr>
        </p:nvSpPr>
        <p:spPr/>
        <p:txBody>
          <a:bodyPr/>
          <a:lstStyle/>
          <a:p>
            <a:r>
              <a:rPr lang="en-US" b="0" i="0" dirty="0">
                <a:solidFill>
                  <a:srgbClr val="000000"/>
                </a:solidFill>
                <a:effectLst/>
                <a:latin typeface="Arial" panose="020B0604020202020204" pitchFamily="34" charset="0"/>
              </a:rPr>
              <a:t>In this example, we are creating </a:t>
            </a:r>
            <a:r>
              <a:rPr lang="en-US" b="1" i="0" dirty="0">
                <a:solidFill>
                  <a:srgbClr val="000000"/>
                </a:solidFill>
                <a:effectLst/>
                <a:latin typeface="Arial" panose="020B0604020202020204" pitchFamily="34" charset="0"/>
              </a:rPr>
              <a:t>App</a:t>
            </a:r>
            <a:r>
              <a:rPr lang="en-US" b="0" i="0" dirty="0">
                <a:solidFill>
                  <a:srgbClr val="000000"/>
                </a:solidFill>
                <a:effectLst/>
                <a:latin typeface="Arial" panose="020B0604020202020204" pitchFamily="34" charset="0"/>
              </a:rPr>
              <a:t> component with all the </a:t>
            </a:r>
            <a:r>
              <a:rPr lang="en-US" b="1" i="0" dirty="0">
                <a:solidFill>
                  <a:srgbClr val="000000"/>
                </a:solidFill>
                <a:effectLst/>
                <a:latin typeface="Arial" panose="020B0604020202020204" pitchFamily="34" charset="0"/>
              </a:rPr>
              <a:t>props</a:t>
            </a:r>
            <a:r>
              <a:rPr lang="en-US" b="0" i="0" dirty="0">
                <a:solidFill>
                  <a:srgbClr val="000000"/>
                </a:solidFill>
                <a:effectLst/>
                <a:latin typeface="Arial" panose="020B0604020202020204" pitchFamily="34" charset="0"/>
              </a:rPr>
              <a:t> that we need. </a:t>
            </a:r>
          </a:p>
          <a:p>
            <a:r>
              <a:rPr lang="en-US" b="1" i="0" dirty="0" err="1">
                <a:solidFill>
                  <a:srgbClr val="000000"/>
                </a:solidFill>
                <a:effectLst/>
                <a:latin typeface="Arial" panose="020B0604020202020204" pitchFamily="34" charset="0"/>
              </a:rPr>
              <a:t>App.propTypes</a:t>
            </a:r>
            <a:r>
              <a:rPr lang="en-US" b="0" i="0" dirty="0">
                <a:solidFill>
                  <a:srgbClr val="000000"/>
                </a:solidFill>
                <a:effectLst/>
                <a:latin typeface="Arial" panose="020B0604020202020204" pitchFamily="34" charset="0"/>
              </a:rPr>
              <a:t> is used for props validation. </a:t>
            </a:r>
          </a:p>
          <a:p>
            <a:r>
              <a:rPr lang="en-US" b="0" i="0" dirty="0">
                <a:solidFill>
                  <a:srgbClr val="000000"/>
                </a:solidFill>
                <a:effectLst/>
                <a:latin typeface="Arial" panose="020B0604020202020204" pitchFamily="34" charset="0"/>
              </a:rPr>
              <a:t>If some of the props aren't using the correct type that we assigned, we will get a console warning. </a:t>
            </a:r>
          </a:p>
          <a:p>
            <a:r>
              <a:rPr lang="en-US" b="0" i="0" dirty="0">
                <a:solidFill>
                  <a:srgbClr val="000000"/>
                </a:solidFill>
                <a:effectLst/>
                <a:latin typeface="Arial" panose="020B0604020202020204" pitchFamily="34" charset="0"/>
              </a:rPr>
              <a:t>After we specify validation patterns, we will set </a:t>
            </a:r>
            <a:r>
              <a:rPr lang="en-US" b="1" i="0" dirty="0" err="1">
                <a:solidFill>
                  <a:srgbClr val="000000"/>
                </a:solidFill>
                <a:effectLst/>
                <a:latin typeface="Arial" panose="020B0604020202020204" pitchFamily="34" charset="0"/>
              </a:rPr>
              <a:t>App.defaultProps</a:t>
            </a:r>
            <a:r>
              <a:rPr lang="en-US" b="0" i="0" dirty="0">
                <a:solidFill>
                  <a:srgbClr val="000000"/>
                </a:solidFill>
                <a:effectLst/>
                <a:latin typeface="Arial" panose="020B0604020202020204" pitchFamily="34" charset="0"/>
              </a:rPr>
              <a:t>.</a:t>
            </a:r>
            <a:endParaRPr lang="en-US" dirty="0"/>
          </a:p>
        </p:txBody>
      </p:sp>
    </p:spTree>
    <p:extLst>
      <p:ext uri="{BB962C8B-B14F-4D97-AF65-F5344CB8AC3E}">
        <p14:creationId xmlns="" xmlns:p14="http://schemas.microsoft.com/office/powerpoint/2010/main" val="14802850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AD865B-22E7-4E38-BE34-9CA830A3D489}"/>
              </a:ext>
            </a:extLst>
          </p:cNvPr>
          <p:cNvSpPr>
            <a:spLocks noGrp="1"/>
          </p:cNvSpPr>
          <p:nvPr>
            <p:ph type="title"/>
          </p:nvPr>
        </p:nvSpPr>
        <p:spPr/>
        <p:txBody>
          <a:bodyPr/>
          <a:lstStyle/>
          <a:p>
            <a:r>
              <a:rPr lang="en-US" dirty="0"/>
              <a:t>React Props validation example output</a:t>
            </a:r>
          </a:p>
        </p:txBody>
      </p:sp>
      <p:sp>
        <p:nvSpPr>
          <p:cNvPr id="7" name="Content Placeholder 6">
            <a:extLst>
              <a:ext uri="{FF2B5EF4-FFF2-40B4-BE49-F238E27FC236}">
                <a16:creationId xmlns="" xmlns:a16="http://schemas.microsoft.com/office/drawing/2014/main" id="{3E3E626F-9F42-497B-9D9E-ABD2D74F8AFD}"/>
              </a:ext>
            </a:extLst>
          </p:cNvPr>
          <p:cNvSpPr>
            <a:spLocks noGrp="1"/>
          </p:cNvSpPr>
          <p:nvPr>
            <p:ph idx="1"/>
          </p:nvPr>
        </p:nvSpPr>
        <p:spPr/>
        <p:txBody>
          <a:bodyPr/>
          <a:lstStyle/>
          <a:p>
            <a:r>
              <a:rPr lang="en-US" dirty="0"/>
              <a:t>?</a:t>
            </a:r>
          </a:p>
        </p:txBody>
      </p:sp>
    </p:spTree>
    <p:extLst>
      <p:ext uri="{BB962C8B-B14F-4D97-AF65-F5344CB8AC3E}">
        <p14:creationId xmlns="" xmlns:p14="http://schemas.microsoft.com/office/powerpoint/2010/main" val="32815262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416332-66AD-4F9B-A833-9ADD3226C3EA}"/>
              </a:ext>
            </a:extLst>
          </p:cNvPr>
          <p:cNvSpPr>
            <a:spLocks noGrp="1"/>
          </p:cNvSpPr>
          <p:nvPr>
            <p:ph type="title"/>
          </p:nvPr>
        </p:nvSpPr>
        <p:spPr/>
        <p:txBody>
          <a:bodyPr/>
          <a:lstStyle/>
          <a:p>
            <a:r>
              <a:rPr lang="en-US" b="0" i="0" dirty="0" err="1">
                <a:effectLst/>
                <a:latin typeface="Arial" panose="020B0604020202020204" pitchFamily="34" charset="0"/>
              </a:rPr>
              <a:t>App.jsx</a:t>
            </a:r>
            <a:r>
              <a:rPr lang="en-US" b="0" i="0" dirty="0">
                <a:effectLst/>
                <a:latin typeface="Arial" panose="020B0604020202020204" pitchFamily="34" charset="0"/>
              </a:rPr>
              <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 xmlns:a16="http://schemas.microsoft.com/office/drawing/2014/main" id="{4F22D9C5-B7A1-4414-A184-C6E4741BE492}"/>
              </a:ext>
            </a:extLst>
          </p:cNvPr>
          <p:cNvSpPr>
            <a:spLocks noGrp="1"/>
          </p:cNvSpPr>
          <p:nvPr>
            <p:ph idx="1"/>
          </p:nvPr>
        </p:nvSpPr>
        <p:spPr>
          <a:xfrm>
            <a:off x="838200" y="1083733"/>
            <a:ext cx="10515600" cy="5093230"/>
          </a:xfrm>
        </p:spPr>
        <p:txBody>
          <a:bodyPr/>
          <a:lstStyle/>
          <a:p>
            <a:endParaRPr lang="en-US" dirty="0"/>
          </a:p>
        </p:txBody>
      </p:sp>
      <p:sp>
        <p:nvSpPr>
          <p:cNvPr id="4" name="Rectangle: Rounded Corners 3">
            <a:extLst>
              <a:ext uri="{FF2B5EF4-FFF2-40B4-BE49-F238E27FC236}">
                <a16:creationId xmlns="" xmlns:a16="http://schemas.microsoft.com/office/drawing/2014/main" id="{957716E4-9904-4EEB-B3DC-0A3CC1691290}"/>
              </a:ext>
            </a:extLst>
          </p:cNvPr>
          <p:cNvSpPr/>
          <p:nvPr/>
        </p:nvSpPr>
        <p:spPr>
          <a:xfrm>
            <a:off x="838201" y="1121303"/>
            <a:ext cx="5731932" cy="55165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 React from 'react';</a:t>
            </a:r>
          </a:p>
          <a:p>
            <a:pPr algn="ctr"/>
            <a:endParaRPr lang="en-US" dirty="0"/>
          </a:p>
          <a:p>
            <a:pPr algn="ctr"/>
            <a:r>
              <a:rPr lang="en-US" dirty="0"/>
              <a:t>class App extends </a:t>
            </a:r>
            <a:r>
              <a:rPr lang="en-US" dirty="0" err="1"/>
              <a:t>React.Component</a:t>
            </a:r>
            <a:r>
              <a:rPr lang="en-US" dirty="0"/>
              <a:t> {</a:t>
            </a:r>
          </a:p>
          <a:p>
            <a:pPr algn="ctr"/>
            <a:r>
              <a:rPr lang="en-US" dirty="0"/>
              <a:t>   render() {</a:t>
            </a:r>
          </a:p>
          <a:p>
            <a:pPr algn="ctr"/>
            <a:r>
              <a:rPr lang="en-US" dirty="0"/>
              <a:t>      return (</a:t>
            </a:r>
          </a:p>
          <a:p>
            <a:pPr algn="ctr"/>
            <a:r>
              <a:rPr lang="en-US" dirty="0"/>
              <a:t>         &lt;div&gt;</a:t>
            </a:r>
          </a:p>
          <a:p>
            <a:pPr algn="ctr"/>
            <a:r>
              <a:rPr lang="en-US" dirty="0"/>
              <a:t>            &lt;h3&gt;Array: {</a:t>
            </a:r>
            <a:r>
              <a:rPr lang="en-US" dirty="0" err="1"/>
              <a:t>this.props.propArray</a:t>
            </a:r>
            <a:r>
              <a:rPr lang="en-US" dirty="0"/>
              <a:t>}&lt;/h3&gt;</a:t>
            </a:r>
          </a:p>
          <a:p>
            <a:pPr algn="ctr"/>
            <a:r>
              <a:rPr lang="en-US" dirty="0"/>
              <a:t>            &lt;h3&gt;Bool: {</a:t>
            </a:r>
            <a:r>
              <a:rPr lang="en-US" dirty="0" err="1"/>
              <a:t>this.props.propBool</a:t>
            </a:r>
            <a:r>
              <a:rPr lang="en-US" dirty="0"/>
              <a:t> ? "True..." : "False..."}&lt;/h3&gt;</a:t>
            </a:r>
          </a:p>
          <a:p>
            <a:pPr algn="ctr"/>
            <a:r>
              <a:rPr lang="en-US" dirty="0"/>
              <a:t>            &lt;h3&gt;</a:t>
            </a:r>
            <a:r>
              <a:rPr lang="en-US" dirty="0" err="1"/>
              <a:t>Func</a:t>
            </a:r>
            <a:r>
              <a:rPr lang="en-US" dirty="0"/>
              <a:t>: {</a:t>
            </a:r>
            <a:r>
              <a:rPr lang="en-US" dirty="0" err="1"/>
              <a:t>this.props.propFunc</a:t>
            </a:r>
            <a:r>
              <a:rPr lang="en-US" dirty="0"/>
              <a:t>(3)}&lt;/h3&gt;</a:t>
            </a:r>
          </a:p>
          <a:p>
            <a:pPr algn="ctr"/>
            <a:r>
              <a:rPr lang="en-US" dirty="0"/>
              <a:t>            &lt;h3&gt;Number: {</a:t>
            </a:r>
            <a:r>
              <a:rPr lang="en-US" dirty="0" err="1"/>
              <a:t>this.props.propNumber</a:t>
            </a:r>
            <a:r>
              <a:rPr lang="en-US" dirty="0"/>
              <a:t>}&lt;/h3&gt;</a:t>
            </a:r>
          </a:p>
          <a:p>
            <a:pPr algn="ctr"/>
            <a:r>
              <a:rPr lang="en-US" dirty="0"/>
              <a:t>            &lt;h3&gt;String: {</a:t>
            </a:r>
            <a:r>
              <a:rPr lang="en-US" dirty="0" err="1"/>
              <a:t>this.props.propString</a:t>
            </a:r>
            <a:r>
              <a:rPr lang="en-US" dirty="0"/>
              <a:t>}&lt;/h3&gt;</a:t>
            </a:r>
          </a:p>
          <a:p>
            <a:pPr algn="ctr"/>
            <a:r>
              <a:rPr lang="en-US" dirty="0"/>
              <a:t>            &lt;h3&gt;Object: {this.props.propObject.objectName1}&lt;/h3&gt;</a:t>
            </a:r>
          </a:p>
          <a:p>
            <a:pPr algn="ctr"/>
            <a:r>
              <a:rPr lang="en-US" dirty="0"/>
              <a:t>            &lt;h3&gt;Object: {this.props.propObject.objectName2}&lt;/h3&gt;</a:t>
            </a:r>
          </a:p>
          <a:p>
            <a:pPr algn="ctr"/>
            <a:r>
              <a:rPr lang="en-US" dirty="0"/>
              <a:t>            &lt;h3&gt;Object: {this.props.propObject.objectName3}&lt;/h3&gt;</a:t>
            </a:r>
          </a:p>
          <a:p>
            <a:pPr algn="ctr"/>
            <a:r>
              <a:rPr lang="en-US" dirty="0"/>
              <a:t>         &lt;/div&gt;</a:t>
            </a:r>
          </a:p>
          <a:p>
            <a:pPr algn="ctr"/>
            <a:r>
              <a:rPr lang="en-US" dirty="0"/>
              <a:t>      );</a:t>
            </a:r>
          </a:p>
          <a:p>
            <a:pPr algn="ctr"/>
            <a:r>
              <a:rPr lang="en-US" dirty="0"/>
              <a:t>   }</a:t>
            </a:r>
          </a:p>
          <a:p>
            <a:pPr algn="ctr"/>
            <a:r>
              <a:rPr lang="en-US" dirty="0"/>
              <a:t>}</a:t>
            </a:r>
          </a:p>
        </p:txBody>
      </p:sp>
      <p:sp>
        <p:nvSpPr>
          <p:cNvPr id="5" name="Rectangle: Rounded Corners 4">
            <a:extLst>
              <a:ext uri="{FF2B5EF4-FFF2-40B4-BE49-F238E27FC236}">
                <a16:creationId xmlns="" xmlns:a16="http://schemas.microsoft.com/office/drawing/2014/main" id="{BD07E880-5C4F-45DD-9A51-67A9554075F0}"/>
              </a:ext>
            </a:extLst>
          </p:cNvPr>
          <p:cNvSpPr/>
          <p:nvPr/>
        </p:nvSpPr>
        <p:spPr>
          <a:xfrm>
            <a:off x="6622869" y="1175657"/>
            <a:ext cx="5199017" cy="5290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App.propTypes</a:t>
            </a:r>
            <a:r>
              <a:rPr lang="en-US" dirty="0"/>
              <a:t> = {</a:t>
            </a:r>
          </a:p>
          <a:p>
            <a:pPr algn="ctr"/>
            <a:r>
              <a:rPr lang="en-US" dirty="0"/>
              <a:t>   </a:t>
            </a:r>
            <a:r>
              <a:rPr lang="en-US" dirty="0" err="1"/>
              <a:t>propArray</a:t>
            </a:r>
            <a:r>
              <a:rPr lang="en-US" dirty="0"/>
              <a:t>: </a:t>
            </a:r>
            <a:r>
              <a:rPr lang="en-US" dirty="0" err="1"/>
              <a:t>React.PropTypes.array.isRequired</a:t>
            </a:r>
            <a:r>
              <a:rPr lang="en-US" dirty="0"/>
              <a:t>,</a:t>
            </a:r>
          </a:p>
          <a:p>
            <a:pPr algn="ctr"/>
            <a:r>
              <a:rPr lang="en-US" dirty="0"/>
              <a:t>   </a:t>
            </a:r>
            <a:r>
              <a:rPr lang="en-US" dirty="0" err="1"/>
              <a:t>propBool</a:t>
            </a:r>
            <a:r>
              <a:rPr lang="en-US" dirty="0"/>
              <a:t>: </a:t>
            </a:r>
            <a:r>
              <a:rPr lang="en-US" dirty="0" err="1"/>
              <a:t>React.PropTypes.bool.isRequired</a:t>
            </a:r>
            <a:r>
              <a:rPr lang="en-US" dirty="0"/>
              <a:t>,</a:t>
            </a:r>
          </a:p>
          <a:p>
            <a:pPr algn="ctr"/>
            <a:r>
              <a:rPr lang="en-US" dirty="0"/>
              <a:t>   </a:t>
            </a:r>
            <a:r>
              <a:rPr lang="en-US" dirty="0" err="1"/>
              <a:t>propFunc</a:t>
            </a:r>
            <a:r>
              <a:rPr lang="en-US" dirty="0"/>
              <a:t>: </a:t>
            </a:r>
            <a:r>
              <a:rPr lang="en-US" dirty="0" err="1"/>
              <a:t>React.PropTypes.func</a:t>
            </a:r>
            <a:r>
              <a:rPr lang="en-US" dirty="0"/>
              <a:t>,</a:t>
            </a:r>
          </a:p>
          <a:p>
            <a:pPr algn="ctr"/>
            <a:r>
              <a:rPr lang="en-US" dirty="0"/>
              <a:t>   </a:t>
            </a:r>
            <a:r>
              <a:rPr lang="en-US" dirty="0" err="1"/>
              <a:t>propNumber</a:t>
            </a:r>
            <a:r>
              <a:rPr lang="en-US" dirty="0"/>
              <a:t>: </a:t>
            </a:r>
            <a:r>
              <a:rPr lang="en-US" dirty="0" err="1"/>
              <a:t>React.PropTypes.number</a:t>
            </a:r>
            <a:r>
              <a:rPr lang="en-US" dirty="0"/>
              <a:t>,</a:t>
            </a:r>
          </a:p>
          <a:p>
            <a:pPr algn="ctr"/>
            <a:r>
              <a:rPr lang="en-US" dirty="0"/>
              <a:t>   </a:t>
            </a:r>
            <a:r>
              <a:rPr lang="en-US" dirty="0" err="1"/>
              <a:t>propString</a:t>
            </a:r>
            <a:r>
              <a:rPr lang="en-US" dirty="0"/>
              <a:t>: </a:t>
            </a:r>
            <a:r>
              <a:rPr lang="en-US" dirty="0" err="1"/>
              <a:t>React.PropTypes.string</a:t>
            </a:r>
            <a:r>
              <a:rPr lang="en-US" dirty="0"/>
              <a:t>,</a:t>
            </a:r>
          </a:p>
          <a:p>
            <a:pPr algn="ctr"/>
            <a:r>
              <a:rPr lang="en-US" dirty="0"/>
              <a:t>   </a:t>
            </a:r>
            <a:r>
              <a:rPr lang="en-US" dirty="0" err="1"/>
              <a:t>propObject</a:t>
            </a:r>
            <a:r>
              <a:rPr lang="en-US" dirty="0"/>
              <a:t>: </a:t>
            </a:r>
            <a:r>
              <a:rPr lang="en-US" dirty="0" err="1"/>
              <a:t>React.PropTypes.object</a:t>
            </a:r>
            <a:endParaRPr lang="en-US" dirty="0"/>
          </a:p>
          <a:p>
            <a:pPr algn="ctr"/>
            <a:r>
              <a:rPr lang="en-US" dirty="0"/>
              <a:t>}</a:t>
            </a:r>
          </a:p>
        </p:txBody>
      </p:sp>
    </p:spTree>
    <p:extLst>
      <p:ext uri="{BB962C8B-B14F-4D97-AF65-F5344CB8AC3E}">
        <p14:creationId xmlns="" xmlns:p14="http://schemas.microsoft.com/office/powerpoint/2010/main" val="91737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BFA703-3302-4627-AE0A-DA61F5561CF0}"/>
              </a:ext>
            </a:extLst>
          </p:cNvPr>
          <p:cNvSpPr>
            <a:spLocks noGrp="1"/>
          </p:cNvSpPr>
          <p:nvPr>
            <p:ph type="title"/>
          </p:nvPr>
        </p:nvSpPr>
        <p:spPr/>
        <p:txBody>
          <a:bodyPr/>
          <a:lstStyle/>
          <a:p>
            <a:r>
              <a:rPr lang="en-US" dirty="0"/>
              <a:t>Class Declarations</a:t>
            </a:r>
          </a:p>
        </p:txBody>
      </p:sp>
      <p:sp>
        <p:nvSpPr>
          <p:cNvPr id="3" name="Content Placeholder 2">
            <a:extLst>
              <a:ext uri="{FF2B5EF4-FFF2-40B4-BE49-F238E27FC236}">
                <a16:creationId xmlns="" xmlns:a16="http://schemas.microsoft.com/office/drawing/2014/main" id="{D2444B32-901F-470F-85C6-65D70E6100FF}"/>
              </a:ext>
            </a:extLst>
          </p:cNvPr>
          <p:cNvSpPr>
            <a:spLocks noGrp="1"/>
          </p:cNvSpPr>
          <p:nvPr>
            <p:ph idx="1"/>
          </p:nvPr>
        </p:nvSpPr>
        <p:spPr/>
        <p:txBody>
          <a:bodyPr/>
          <a:lstStyle/>
          <a:p>
            <a:r>
              <a:rPr lang="en-US" dirty="0"/>
              <a:t>One way to define a class is using a class declaration. To declare a class, you use the class keyword</a:t>
            </a:r>
          </a:p>
          <a:p>
            <a:endParaRPr lang="en-US" dirty="0"/>
          </a:p>
          <a:p>
            <a:pPr marL="457200" lvl="1" indent="0">
              <a:buNone/>
            </a:pPr>
            <a:r>
              <a:rPr lang="en-US" dirty="0"/>
              <a:t>Class Rectangle</a:t>
            </a:r>
          </a:p>
          <a:p>
            <a:pPr marL="457200" lvl="1" indent="0">
              <a:buNone/>
            </a:pPr>
            <a:r>
              <a:rPr lang="en-US" dirty="0"/>
              <a:t>{</a:t>
            </a:r>
          </a:p>
          <a:p>
            <a:pPr marL="914400" lvl="2" indent="0">
              <a:buNone/>
            </a:pPr>
            <a:r>
              <a:rPr lang="en-US" dirty="0"/>
              <a:t>Constructor(</a:t>
            </a:r>
            <a:r>
              <a:rPr lang="en-US" dirty="0" err="1"/>
              <a:t>height,width</a:t>
            </a:r>
            <a:r>
              <a:rPr lang="en-US" dirty="0"/>
              <a:t>)</a:t>
            </a:r>
          </a:p>
          <a:p>
            <a:pPr marL="914400" lvl="2" indent="0">
              <a:buNone/>
            </a:pPr>
            <a:r>
              <a:rPr lang="en-US" dirty="0"/>
              <a:t>	{</a:t>
            </a:r>
          </a:p>
          <a:p>
            <a:pPr marL="914400" lvl="2" indent="0">
              <a:buNone/>
            </a:pPr>
            <a:r>
              <a:rPr lang="en-US" dirty="0"/>
              <a:t>	</a:t>
            </a:r>
            <a:r>
              <a:rPr lang="en-US" dirty="0" err="1"/>
              <a:t>This.height</a:t>
            </a:r>
            <a:r>
              <a:rPr lang="en-US" dirty="0"/>
              <a:t>=height;</a:t>
            </a:r>
          </a:p>
          <a:p>
            <a:pPr marL="914400" lvl="2" indent="0">
              <a:buNone/>
            </a:pPr>
            <a:r>
              <a:rPr lang="en-US" dirty="0"/>
              <a:t>	</a:t>
            </a:r>
            <a:r>
              <a:rPr lang="en-US" dirty="0" err="1"/>
              <a:t>This.width</a:t>
            </a:r>
            <a:r>
              <a:rPr lang="en-US" dirty="0"/>
              <a:t>=width;</a:t>
            </a:r>
          </a:p>
          <a:p>
            <a:pPr marL="914400" lvl="2" indent="0">
              <a:buNone/>
            </a:pPr>
            <a:r>
              <a:rPr lang="en-US" dirty="0"/>
              <a:t>	}</a:t>
            </a:r>
          </a:p>
          <a:p>
            <a:pPr marL="914400" lvl="2" indent="0">
              <a:buNone/>
            </a:pPr>
            <a:r>
              <a:rPr lang="en-US" dirty="0"/>
              <a:t>}</a:t>
            </a:r>
          </a:p>
        </p:txBody>
      </p:sp>
    </p:spTree>
    <p:extLst>
      <p:ext uri="{BB962C8B-B14F-4D97-AF65-F5344CB8AC3E}">
        <p14:creationId xmlns="" xmlns:p14="http://schemas.microsoft.com/office/powerpoint/2010/main" val="1496270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53B1B6-A1A0-40EF-B9D8-259D05D41EFF}"/>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AA226BFD-8622-41F7-ADAB-98EF6F39C03B}"/>
              </a:ext>
            </a:extLst>
          </p:cNvPr>
          <p:cNvSpPr>
            <a:spLocks noGrp="1"/>
          </p:cNvSpPr>
          <p:nvPr>
            <p:ph idx="1"/>
          </p:nvPr>
        </p:nvSpPr>
        <p:spPr/>
        <p:txBody>
          <a:bodyPr/>
          <a:lstStyle/>
          <a:p>
            <a:endParaRPr lang="en-US" dirty="0"/>
          </a:p>
        </p:txBody>
      </p:sp>
      <p:sp>
        <p:nvSpPr>
          <p:cNvPr id="4" name="Rectangle: Rounded Corners 3">
            <a:extLst>
              <a:ext uri="{FF2B5EF4-FFF2-40B4-BE49-F238E27FC236}">
                <a16:creationId xmlns="" xmlns:a16="http://schemas.microsoft.com/office/drawing/2014/main" id="{63CD9CDF-74C7-4593-910E-2FC6A86432EA}"/>
              </a:ext>
            </a:extLst>
          </p:cNvPr>
          <p:cNvSpPr/>
          <p:nvPr/>
        </p:nvSpPr>
        <p:spPr>
          <a:xfrm>
            <a:off x="1168400" y="1372129"/>
            <a:ext cx="5376091" cy="5224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App.defaultProps</a:t>
            </a:r>
            <a:r>
              <a:rPr lang="en-US" dirty="0"/>
              <a:t> = {</a:t>
            </a:r>
          </a:p>
          <a:p>
            <a:pPr algn="ctr"/>
            <a:r>
              <a:rPr lang="en-US" dirty="0"/>
              <a:t>   </a:t>
            </a:r>
            <a:r>
              <a:rPr lang="en-US" dirty="0" err="1"/>
              <a:t>propArray</a:t>
            </a:r>
            <a:r>
              <a:rPr lang="en-US" dirty="0"/>
              <a:t>: [1,2,3,4,5],</a:t>
            </a:r>
          </a:p>
          <a:p>
            <a:pPr algn="ctr"/>
            <a:r>
              <a:rPr lang="en-US" dirty="0"/>
              <a:t>   </a:t>
            </a:r>
            <a:r>
              <a:rPr lang="en-US" dirty="0" err="1"/>
              <a:t>propBool</a:t>
            </a:r>
            <a:r>
              <a:rPr lang="en-US" dirty="0"/>
              <a:t>: true,</a:t>
            </a:r>
          </a:p>
          <a:p>
            <a:pPr algn="ctr"/>
            <a:r>
              <a:rPr lang="en-US" dirty="0"/>
              <a:t>   </a:t>
            </a:r>
            <a:r>
              <a:rPr lang="en-US" dirty="0" err="1"/>
              <a:t>propFunc</a:t>
            </a:r>
            <a:r>
              <a:rPr lang="en-US" dirty="0"/>
              <a:t>: function(e){return e},</a:t>
            </a:r>
          </a:p>
          <a:p>
            <a:pPr algn="ctr"/>
            <a:r>
              <a:rPr lang="en-US" dirty="0"/>
              <a:t>   </a:t>
            </a:r>
            <a:r>
              <a:rPr lang="en-US" dirty="0" err="1"/>
              <a:t>propNumber</a:t>
            </a:r>
            <a:r>
              <a:rPr lang="en-US" dirty="0"/>
              <a:t>: 1,</a:t>
            </a:r>
          </a:p>
          <a:p>
            <a:pPr algn="ctr"/>
            <a:r>
              <a:rPr lang="en-US" dirty="0"/>
              <a:t>   </a:t>
            </a:r>
            <a:r>
              <a:rPr lang="en-US" dirty="0" err="1"/>
              <a:t>propString</a:t>
            </a:r>
            <a:r>
              <a:rPr lang="en-US" dirty="0"/>
              <a:t>: "String value...",</a:t>
            </a:r>
          </a:p>
          <a:p>
            <a:pPr algn="ctr"/>
            <a:r>
              <a:rPr lang="en-US" dirty="0"/>
              <a:t>   </a:t>
            </a:r>
          </a:p>
          <a:p>
            <a:pPr algn="ctr"/>
            <a:r>
              <a:rPr lang="en-US" dirty="0"/>
              <a:t>   </a:t>
            </a:r>
            <a:r>
              <a:rPr lang="en-US" dirty="0" err="1"/>
              <a:t>propObject</a:t>
            </a:r>
            <a:r>
              <a:rPr lang="en-US" dirty="0"/>
              <a:t>: {</a:t>
            </a:r>
          </a:p>
          <a:p>
            <a:pPr algn="ctr"/>
            <a:r>
              <a:rPr lang="en-US" dirty="0"/>
              <a:t>      objectName1:"objectValue1",</a:t>
            </a:r>
          </a:p>
          <a:p>
            <a:pPr algn="ctr"/>
            <a:r>
              <a:rPr lang="en-US" dirty="0"/>
              <a:t>      objectName2: "objectValue2",</a:t>
            </a:r>
          </a:p>
          <a:p>
            <a:pPr algn="ctr"/>
            <a:r>
              <a:rPr lang="en-US" dirty="0"/>
              <a:t>      objectName3: "objectValue3"</a:t>
            </a:r>
          </a:p>
          <a:p>
            <a:pPr algn="ctr"/>
            <a:r>
              <a:rPr lang="en-US" dirty="0"/>
              <a:t>   }</a:t>
            </a:r>
          </a:p>
          <a:p>
            <a:pPr algn="ctr"/>
            <a:r>
              <a:rPr lang="en-US" dirty="0"/>
              <a:t>}</a:t>
            </a:r>
          </a:p>
          <a:p>
            <a:pPr algn="ctr"/>
            <a:r>
              <a:rPr lang="en-US" dirty="0"/>
              <a:t>export default App;</a:t>
            </a:r>
          </a:p>
        </p:txBody>
      </p:sp>
      <p:sp>
        <p:nvSpPr>
          <p:cNvPr id="5" name="Rectangle: Rounded Corners 4">
            <a:extLst>
              <a:ext uri="{FF2B5EF4-FFF2-40B4-BE49-F238E27FC236}">
                <a16:creationId xmlns="" xmlns:a16="http://schemas.microsoft.com/office/drawing/2014/main" id="{1E0CE1B7-AA86-46F4-A9E0-CE1494C32150}"/>
              </a:ext>
            </a:extLst>
          </p:cNvPr>
          <p:cNvSpPr/>
          <p:nvPr/>
        </p:nvSpPr>
        <p:spPr>
          <a:xfrm>
            <a:off x="6779622" y="1372129"/>
            <a:ext cx="4859383" cy="5172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Main.js</a:t>
            </a:r>
          </a:p>
          <a:p>
            <a:pPr algn="ctr"/>
            <a:r>
              <a:rPr lang="en-US" dirty="0"/>
              <a:t>import React from 'react';</a:t>
            </a:r>
          </a:p>
          <a:p>
            <a:pPr algn="ctr"/>
            <a:r>
              <a:rPr lang="en-US" dirty="0"/>
              <a:t>import </a:t>
            </a:r>
            <a:r>
              <a:rPr lang="en-US" dirty="0" err="1"/>
              <a:t>ReactDOM</a:t>
            </a:r>
            <a:r>
              <a:rPr lang="en-US" dirty="0"/>
              <a:t> from 'react-</a:t>
            </a:r>
            <a:r>
              <a:rPr lang="en-US" dirty="0" err="1"/>
              <a:t>dom</a:t>
            </a:r>
            <a:r>
              <a:rPr lang="en-US" dirty="0"/>
              <a:t>';</a:t>
            </a:r>
          </a:p>
          <a:p>
            <a:pPr algn="ctr"/>
            <a:r>
              <a:rPr lang="en-US" dirty="0"/>
              <a:t>import App from './</a:t>
            </a:r>
            <a:r>
              <a:rPr lang="en-US" dirty="0" err="1"/>
              <a:t>App.jsx</a:t>
            </a:r>
            <a:r>
              <a:rPr lang="en-US" dirty="0"/>
              <a:t>';</a:t>
            </a:r>
          </a:p>
          <a:p>
            <a:pPr algn="ctr"/>
            <a:endParaRPr lang="en-US" dirty="0"/>
          </a:p>
          <a:p>
            <a:pPr algn="ctr"/>
            <a:r>
              <a:rPr lang="en-US" dirty="0" err="1"/>
              <a:t>ReactDOM.render</a:t>
            </a:r>
            <a:r>
              <a:rPr lang="en-US" dirty="0"/>
              <a:t>(&lt;App/&gt;, </a:t>
            </a:r>
            <a:r>
              <a:rPr lang="en-US" dirty="0" err="1"/>
              <a:t>document.getElementById</a:t>
            </a:r>
            <a:r>
              <a:rPr lang="en-US" dirty="0"/>
              <a:t>('app'));</a:t>
            </a:r>
          </a:p>
        </p:txBody>
      </p:sp>
    </p:spTree>
    <p:extLst>
      <p:ext uri="{BB962C8B-B14F-4D97-AF65-F5344CB8AC3E}">
        <p14:creationId xmlns="" xmlns:p14="http://schemas.microsoft.com/office/powerpoint/2010/main" val="13625516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59E59D-0477-4DD0-92BF-BA97B91B9293}"/>
              </a:ext>
            </a:extLst>
          </p:cNvPr>
          <p:cNvSpPr>
            <a:spLocks noGrp="1"/>
          </p:cNvSpPr>
          <p:nvPr>
            <p:ph type="title"/>
          </p:nvPr>
        </p:nvSpPr>
        <p:spPr/>
        <p:txBody>
          <a:bodyPr/>
          <a:lstStyle/>
          <a:p>
            <a:r>
              <a:rPr lang="en-US" dirty="0"/>
              <a:t>State and Props</a:t>
            </a:r>
          </a:p>
        </p:txBody>
      </p:sp>
      <p:pic>
        <p:nvPicPr>
          <p:cNvPr id="4" name="Content Placeholder 3">
            <a:extLst>
              <a:ext uri="{FF2B5EF4-FFF2-40B4-BE49-F238E27FC236}">
                <a16:creationId xmlns="" xmlns:a16="http://schemas.microsoft.com/office/drawing/2014/main" id="{766B8733-7DF6-407F-9417-9FE94FB39655}"/>
              </a:ext>
            </a:extLst>
          </p:cNvPr>
          <p:cNvPicPr>
            <a:picLocks noGrp="1" noChangeAspect="1"/>
          </p:cNvPicPr>
          <p:nvPr>
            <p:ph idx="1"/>
          </p:nvPr>
        </p:nvPicPr>
        <p:blipFill rotWithShape="1">
          <a:blip r:embed="rId2"/>
          <a:srcRect b="19315"/>
          <a:stretch/>
        </p:blipFill>
        <p:spPr>
          <a:xfrm>
            <a:off x="742909" y="1379095"/>
            <a:ext cx="10706181" cy="4358937"/>
          </a:xfrm>
          <a:prstGeom prst="rect">
            <a:avLst/>
          </a:prstGeom>
        </p:spPr>
      </p:pic>
      <p:sp>
        <p:nvSpPr>
          <p:cNvPr id="6" name="TextBox 5">
            <a:extLst>
              <a:ext uri="{FF2B5EF4-FFF2-40B4-BE49-F238E27FC236}">
                <a16:creationId xmlns="" xmlns:a16="http://schemas.microsoft.com/office/drawing/2014/main" id="{E8AD4BA6-3652-4E0E-B5AC-6A8548480BC0}"/>
              </a:ext>
            </a:extLst>
          </p:cNvPr>
          <p:cNvSpPr txBox="1"/>
          <p:nvPr/>
        </p:nvSpPr>
        <p:spPr>
          <a:xfrm>
            <a:off x="629587" y="5738032"/>
            <a:ext cx="11332563" cy="923330"/>
          </a:xfrm>
          <a:prstGeom prst="rect">
            <a:avLst/>
          </a:prstGeom>
          <a:noFill/>
        </p:spPr>
        <p:txBody>
          <a:bodyPr wrap="square">
            <a:spAutoFit/>
          </a:bodyPr>
          <a:lstStyle/>
          <a:p>
            <a:r>
              <a:rPr lang="en-US" b="0" i="0" dirty="0">
                <a:solidFill>
                  <a:srgbClr val="FF0000"/>
                </a:solidFill>
                <a:effectLst/>
                <a:latin typeface="Roboto" panose="02000000000000000000" pitchFamily="2" charset="0"/>
              </a:rPr>
              <a:t>State is an updatable object that can be used to hold the data and to control the behavior of the Component. Only Class Components can have State, not the Functional Components. When the State is changed React will automatically re-render the component.</a:t>
            </a:r>
            <a:endParaRPr lang="en-US" dirty="0">
              <a:solidFill>
                <a:srgbClr val="FF0000"/>
              </a:solidFill>
            </a:endParaRPr>
          </a:p>
        </p:txBody>
      </p:sp>
    </p:spTree>
    <p:extLst>
      <p:ext uri="{BB962C8B-B14F-4D97-AF65-F5344CB8AC3E}">
        <p14:creationId xmlns="" xmlns:p14="http://schemas.microsoft.com/office/powerpoint/2010/main" val="20002626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ReactJS</a:t>
            </a:r>
            <a:r>
              <a:rPr lang="en-US" b="1" dirty="0" smtClean="0"/>
              <a:t> | Introduction to Babel</a:t>
            </a:r>
            <a:br>
              <a:rPr lang="en-US" b="1" dirty="0" smtClean="0"/>
            </a:br>
            <a:endParaRPr lang="en-US" dirty="0"/>
          </a:p>
        </p:txBody>
      </p:sp>
      <p:sp>
        <p:nvSpPr>
          <p:cNvPr id="3" name="Content Placeholder 2"/>
          <p:cNvSpPr>
            <a:spLocks noGrp="1"/>
          </p:cNvSpPr>
          <p:nvPr>
            <p:ph idx="1"/>
          </p:nvPr>
        </p:nvSpPr>
        <p:spPr/>
        <p:txBody>
          <a:bodyPr/>
          <a:lstStyle/>
          <a:p>
            <a:r>
              <a:rPr lang="en-US" dirty="0" smtClean="0"/>
              <a:t>Babel is a very famous </a:t>
            </a:r>
            <a:r>
              <a:rPr lang="en-US" b="1" dirty="0" err="1" smtClean="0"/>
              <a:t>transpiler</a:t>
            </a:r>
            <a:r>
              <a:rPr lang="en-US" dirty="0" smtClean="0"/>
              <a:t> that basically allows us to use future JavaScript in today’s browsers. </a:t>
            </a:r>
          </a:p>
          <a:p>
            <a:r>
              <a:rPr lang="en-US" dirty="0" smtClean="0"/>
              <a:t>In simple words, it can convert the latest version of JavaScript code into the one that the browser understands. </a:t>
            </a:r>
          </a:p>
          <a:p>
            <a:r>
              <a:rPr lang="en-US" dirty="0" smtClean="0"/>
              <a:t>The latest standard version which JavaScript follows is ES2020 which is not fully supported by all the browsers and hence we make use of a tool such as ‘</a:t>
            </a:r>
            <a:r>
              <a:rPr lang="en-US" dirty="0" err="1" smtClean="0"/>
              <a:t>babel</a:t>
            </a:r>
            <a:r>
              <a:rPr lang="en-US" dirty="0" smtClean="0"/>
              <a:t>’ so that we can convert it into the code that today’s browser understands.</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t>
            </a:r>
            <a:r>
              <a:rPr lang="en-US" b="1" dirty="0" err="1" smtClean="0"/>
              <a:t>transpiler</a:t>
            </a:r>
            <a:r>
              <a:rPr lang="en-US" b="1"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It is a tool that is used to convert source code into another source code that is of the same level. </a:t>
            </a:r>
          </a:p>
          <a:p>
            <a:r>
              <a:rPr lang="en-US" dirty="0" smtClean="0"/>
              <a:t>That is why it is also known as a source-to-source compiler. Both the codes are equivalent in nature, considering the fact that one works with the specific version of the </a:t>
            </a:r>
            <a:r>
              <a:rPr lang="en-US" dirty="0" err="1" smtClean="0"/>
              <a:t>br</a:t>
            </a:r>
            <a:endParaRPr lang="en-US" dirty="0" smtClean="0"/>
          </a:p>
          <a:p>
            <a:r>
              <a:rPr lang="en-US" b="1" dirty="0" smtClean="0">
                <a:solidFill>
                  <a:srgbClr val="FF0000"/>
                </a:solidFill>
              </a:rPr>
              <a:t>Note: </a:t>
            </a:r>
            <a:r>
              <a:rPr lang="en-US" dirty="0" smtClean="0">
                <a:solidFill>
                  <a:srgbClr val="FF0000"/>
                </a:solidFill>
              </a:rPr>
              <a:t>It is also good to note that a compiler is totally different from a </a:t>
            </a:r>
            <a:r>
              <a:rPr lang="en-US" dirty="0" err="1" smtClean="0">
                <a:solidFill>
                  <a:srgbClr val="FF0000"/>
                </a:solidFill>
              </a:rPr>
              <a:t>transpiler</a:t>
            </a:r>
            <a:r>
              <a:rPr lang="en-US" dirty="0" smtClean="0">
                <a:solidFill>
                  <a:srgbClr val="FF0000"/>
                </a:solidFill>
              </a:rPr>
              <a:t> as the </a:t>
            </a:r>
            <a:r>
              <a:rPr lang="en-US" dirty="0" err="1" smtClean="0">
                <a:solidFill>
                  <a:srgbClr val="FF0000"/>
                </a:solidFill>
              </a:rPr>
              <a:t>transpiler</a:t>
            </a:r>
            <a:r>
              <a:rPr lang="en-US" dirty="0" smtClean="0">
                <a:solidFill>
                  <a:srgbClr val="FF0000"/>
                </a:solidFill>
              </a:rPr>
              <a:t> converts source code into another source code at the same abstraction level, whereas the compiler converts code into a lower level code generally. </a:t>
            </a:r>
          </a:p>
          <a:p>
            <a:r>
              <a:rPr lang="en-US" dirty="0" smtClean="0">
                <a:solidFill>
                  <a:srgbClr val="FF0000"/>
                </a:solidFill>
              </a:rPr>
              <a:t>Like in Java, the source code is converted to byte Code which is lower level and not </a:t>
            </a:r>
            <a:r>
              <a:rPr lang="en-US" dirty="0" err="1" smtClean="0">
                <a:solidFill>
                  <a:srgbClr val="FF0000"/>
                </a:solidFill>
              </a:rPr>
              <a:t>equivalent.owser</a:t>
            </a:r>
            <a:r>
              <a:rPr lang="en-US" dirty="0" smtClean="0">
                <a:solidFill>
                  <a:srgbClr val="FF0000"/>
                </a:solidFill>
              </a:rPr>
              <a:t> and one doesn’t. </a:t>
            </a:r>
            <a:endParaRPr lang="en-US" dirty="0">
              <a:solidFill>
                <a:srgbClr val="FF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do we need Babel? </a:t>
            </a:r>
            <a:endParaRPr lang="en-US" dirty="0"/>
          </a:p>
        </p:txBody>
      </p:sp>
      <p:sp>
        <p:nvSpPr>
          <p:cNvPr id="3" name="Content Placeholder 2"/>
          <p:cNvSpPr>
            <a:spLocks noGrp="1"/>
          </p:cNvSpPr>
          <p:nvPr>
            <p:ph idx="1"/>
          </p:nvPr>
        </p:nvSpPr>
        <p:spPr>
          <a:xfrm>
            <a:off x="838200" y="1319349"/>
            <a:ext cx="10515600" cy="4857614"/>
          </a:xfrm>
        </p:spPr>
        <p:txBody>
          <a:bodyPr/>
          <a:lstStyle/>
          <a:p>
            <a:r>
              <a:rPr lang="en-US" dirty="0" smtClean="0"/>
              <a:t>The main reason we need </a:t>
            </a:r>
            <a:r>
              <a:rPr lang="en-US" dirty="0" err="1" smtClean="0"/>
              <a:t>babel</a:t>
            </a:r>
            <a:r>
              <a:rPr lang="en-US" dirty="0" smtClean="0"/>
              <a:t> is that it gives us the privilege to make use of the latest things JavaScript has to offer without worrying about whether it will work in the browser or not. </a:t>
            </a:r>
            <a:endParaRPr lang="en-US" dirty="0"/>
          </a:p>
        </p:txBody>
      </p:sp>
      <p:sp>
        <p:nvSpPr>
          <p:cNvPr id="4" name="Rounded Rectangle 3"/>
          <p:cNvSpPr/>
          <p:nvPr/>
        </p:nvSpPr>
        <p:spPr>
          <a:xfrm>
            <a:off x="1162594" y="2625634"/>
            <a:ext cx="5603966" cy="42323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sample new version </a:t>
            </a:r>
            <a:r>
              <a:rPr lang="en-US" dirty="0" err="1" smtClean="0"/>
              <a:t>javascript</a:t>
            </a:r>
            <a:r>
              <a:rPr lang="en-US" dirty="0" smtClean="0"/>
              <a:t> code</a:t>
            </a:r>
          </a:p>
          <a:p>
            <a:r>
              <a:rPr lang="en-US" dirty="0" smtClean="0"/>
              <a:t>const fun = (x) =&gt; {x*2};</a:t>
            </a:r>
          </a:p>
          <a:p>
            <a:r>
              <a:rPr lang="en-US" dirty="0" smtClean="0"/>
              <a:t> </a:t>
            </a:r>
          </a:p>
          <a:p>
            <a:r>
              <a:rPr lang="en-US" dirty="0" smtClean="0"/>
              <a:t>const a = () =&gt; {};</a:t>
            </a:r>
          </a:p>
          <a:p>
            <a:r>
              <a:rPr lang="en-US" dirty="0" smtClean="0"/>
              <a:t> </a:t>
            </a:r>
          </a:p>
          <a:p>
            <a:r>
              <a:rPr lang="en-US" dirty="0" smtClean="0"/>
              <a:t>const b = (x) =&gt; x;</a:t>
            </a:r>
          </a:p>
          <a:p>
            <a:r>
              <a:rPr lang="en-US" dirty="0" smtClean="0"/>
              <a:t> </a:t>
            </a:r>
          </a:p>
          <a:p>
            <a:r>
              <a:rPr lang="en-US" dirty="0" smtClean="0"/>
              <a:t>[1, 2, 3].map((n)=&gt; n+1);</a:t>
            </a:r>
          </a:p>
          <a:p>
            <a:pPr algn="ctr"/>
            <a:endParaRPr lang="en-US" dirty="0"/>
          </a:p>
        </p:txBody>
      </p:sp>
      <p:sp>
        <p:nvSpPr>
          <p:cNvPr id="5" name="Rounded Rectangle 4"/>
          <p:cNvSpPr/>
          <p:nvPr/>
        </p:nvSpPr>
        <p:spPr>
          <a:xfrm>
            <a:off x="6984274" y="2582091"/>
            <a:ext cx="5603966" cy="42759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after </a:t>
            </a:r>
            <a:r>
              <a:rPr lang="en-US" dirty="0" err="1" smtClean="0"/>
              <a:t>transpiling</a:t>
            </a:r>
            <a:endParaRPr lang="en-US" dirty="0" smtClean="0"/>
          </a:p>
          <a:p>
            <a:r>
              <a:rPr lang="en-US" dirty="0" smtClean="0"/>
              <a:t>"use strict";</a:t>
            </a:r>
          </a:p>
          <a:p>
            <a:r>
              <a:rPr lang="en-US" dirty="0" smtClean="0"/>
              <a:t> </a:t>
            </a:r>
            <a:r>
              <a:rPr lang="en-US" dirty="0" err="1" smtClean="0"/>
              <a:t>var</a:t>
            </a:r>
            <a:r>
              <a:rPr lang="en-US" dirty="0" smtClean="0"/>
              <a:t> fun = function fun(x) {</a:t>
            </a:r>
          </a:p>
          <a:p>
            <a:r>
              <a:rPr lang="en-US" dirty="0" smtClean="0"/>
              <a:t>  x * 2;</a:t>
            </a:r>
          </a:p>
          <a:p>
            <a:r>
              <a:rPr lang="en-US" dirty="0" smtClean="0"/>
              <a:t>};</a:t>
            </a:r>
          </a:p>
          <a:p>
            <a:r>
              <a:rPr lang="en-US" dirty="0" smtClean="0"/>
              <a:t> </a:t>
            </a:r>
            <a:r>
              <a:rPr lang="en-US" dirty="0" err="1" smtClean="0"/>
              <a:t>var</a:t>
            </a:r>
            <a:r>
              <a:rPr lang="en-US" dirty="0" smtClean="0"/>
              <a:t> a = function a() {};</a:t>
            </a:r>
          </a:p>
          <a:p>
            <a:r>
              <a:rPr lang="en-US" dirty="0" smtClean="0"/>
              <a:t> </a:t>
            </a:r>
            <a:r>
              <a:rPr lang="en-US" dirty="0" err="1" smtClean="0"/>
              <a:t>var</a:t>
            </a:r>
            <a:r>
              <a:rPr lang="en-US" dirty="0" smtClean="0"/>
              <a:t> b = function b(x) {</a:t>
            </a:r>
          </a:p>
          <a:p>
            <a:r>
              <a:rPr lang="en-US" dirty="0" smtClean="0"/>
              <a:t>  return x;</a:t>
            </a:r>
          </a:p>
          <a:p>
            <a:r>
              <a:rPr lang="en-US" dirty="0" smtClean="0"/>
              <a:t>};</a:t>
            </a:r>
          </a:p>
          <a:p>
            <a:r>
              <a:rPr lang="en-US" dirty="0" smtClean="0"/>
              <a:t> [1, 2, 3].map(function (n) {</a:t>
            </a:r>
          </a:p>
          <a:p>
            <a:r>
              <a:rPr lang="en-US" dirty="0" smtClean="0"/>
              <a:t>  return n + 1;</a:t>
            </a:r>
          </a:p>
          <a:p>
            <a:r>
              <a:rPr lang="en-US" dirty="0" smtClean="0"/>
              <a:t>});</a:t>
            </a:r>
          </a:p>
          <a:p>
            <a:pPr algn="ct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ReactJS</a:t>
            </a:r>
            <a:r>
              <a:rPr lang="en-US" b="1" dirty="0" smtClean="0"/>
              <a:t> | Using Babel</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Requirements : </a:t>
            </a:r>
          </a:p>
          <a:p>
            <a:r>
              <a:rPr lang="en-US" dirty="0" smtClean="0">
                <a:solidFill>
                  <a:srgbClr val="FF0000"/>
                </a:solidFill>
              </a:rPr>
              <a:t>A code editor like atom, sublime text or Visual studio code.</a:t>
            </a:r>
          </a:p>
          <a:p>
            <a:r>
              <a:rPr lang="en-US" dirty="0" smtClean="0">
                <a:solidFill>
                  <a:srgbClr val="FF0000"/>
                </a:solidFill>
              </a:rPr>
              <a:t>Node should be installed on the machine with </a:t>
            </a:r>
            <a:r>
              <a:rPr lang="en-US" dirty="0" err="1" smtClean="0">
                <a:solidFill>
                  <a:srgbClr val="FF0000"/>
                </a:solidFill>
              </a:rPr>
              <a:t>npm</a:t>
            </a:r>
            <a:r>
              <a:rPr lang="en-US" dirty="0" smtClean="0">
                <a:solidFill>
                  <a:srgbClr val="FF0000"/>
                </a:solidFill>
              </a:rPr>
              <a:t> too.</a:t>
            </a:r>
          </a:p>
          <a:p>
            <a:r>
              <a:rPr lang="en-US" dirty="0" smtClean="0"/>
              <a:t>We will install Babel using Node. Open your text editor, then create your directories structure like the one below: </a:t>
            </a:r>
          </a:p>
          <a:p>
            <a:pPr>
              <a:buNone/>
            </a:pPr>
            <a:r>
              <a:rPr lang="en-US" dirty="0" smtClean="0"/>
              <a:t>|--</a:t>
            </a:r>
            <a:r>
              <a:rPr lang="en-US" dirty="0" err="1" smtClean="0"/>
              <a:t>node_modules</a:t>
            </a:r>
            <a:endParaRPr lang="en-US" dirty="0" smtClean="0"/>
          </a:p>
          <a:p>
            <a:pPr>
              <a:buNone/>
            </a:pPr>
            <a:r>
              <a:rPr lang="en-US" dirty="0" smtClean="0"/>
              <a:t> |--</a:t>
            </a:r>
            <a:r>
              <a:rPr lang="en-US" dirty="0" err="1" smtClean="0"/>
              <a:t>src</a:t>
            </a:r>
            <a:r>
              <a:rPr lang="en-US" dirty="0" smtClean="0"/>
              <a:t> --</a:t>
            </a:r>
            <a:r>
              <a:rPr lang="en-US" dirty="0" err="1" smtClean="0"/>
              <a:t>app.js</a:t>
            </a:r>
            <a:endParaRPr lang="en-US" dirty="0" smtClean="0"/>
          </a:p>
          <a:p>
            <a:pPr>
              <a:buNone/>
            </a:pPr>
            <a:r>
              <a:rPr lang="en-US" dirty="0" smtClean="0"/>
              <a:t> |--.</a:t>
            </a:r>
            <a:r>
              <a:rPr lang="en-US" dirty="0" err="1" smtClean="0"/>
              <a:t>babelrc</a:t>
            </a:r>
            <a:r>
              <a:rPr lang="en-US" dirty="0" smtClean="0"/>
              <a:t> </a:t>
            </a:r>
          </a:p>
          <a:p>
            <a:pPr>
              <a:buNone/>
            </a:pPr>
            <a:r>
              <a:rPr lang="en-US" dirty="0" smtClean="0"/>
              <a:t>|--</a:t>
            </a:r>
            <a:r>
              <a:rPr lang="en-US" dirty="0" err="1" smtClean="0"/>
              <a:t>package.json</a:t>
            </a:r>
            <a:r>
              <a:rPr lang="en-US" dirty="0" smtClean="0"/>
              <a:t> </a:t>
            </a:r>
          </a:p>
          <a:p>
            <a:pPr>
              <a:buNone/>
            </a:pPr>
            <a:r>
              <a:rPr lang="en-US" dirty="0" smtClean="0"/>
              <a:t>|--</a:t>
            </a:r>
            <a:r>
              <a:rPr lang="en-US" dirty="0" err="1" smtClean="0"/>
              <a:t>package.lock.json</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836023" y="1345474"/>
            <a:ext cx="10517777" cy="4831489"/>
          </a:xfrm>
        </p:spPr>
        <p:txBody>
          <a:bodyPr/>
          <a:lstStyle/>
          <a:p>
            <a:r>
              <a:rPr lang="en-US" dirty="0" smtClean="0"/>
              <a:t>Now, open the command line and set the path to the directory of the folder then write these lines in the </a:t>
            </a:r>
            <a:r>
              <a:rPr lang="en-US" dirty="0" err="1" smtClean="0"/>
              <a:t>cmd</a:t>
            </a:r>
            <a:r>
              <a:rPr lang="en-US" dirty="0" smtClean="0"/>
              <a:t>: </a:t>
            </a:r>
          </a:p>
          <a:p>
            <a:r>
              <a:rPr lang="en-US" dirty="0" err="1" smtClean="0"/>
              <a:t>npm</a:t>
            </a:r>
            <a:r>
              <a:rPr lang="en-US" dirty="0" smtClean="0"/>
              <a:t> install --save-dev @</a:t>
            </a:r>
            <a:r>
              <a:rPr lang="en-US" dirty="0" err="1" smtClean="0"/>
              <a:t>babel</a:t>
            </a:r>
            <a:r>
              <a:rPr lang="en-US" dirty="0" smtClean="0"/>
              <a:t>/core @</a:t>
            </a:r>
            <a:r>
              <a:rPr lang="en-US" dirty="0" err="1" smtClean="0"/>
              <a:t>babel</a:t>
            </a:r>
            <a:r>
              <a:rPr lang="en-US" dirty="0" smtClean="0"/>
              <a:t>/</a:t>
            </a:r>
            <a:r>
              <a:rPr lang="en-US" dirty="0" err="1" smtClean="0"/>
              <a:t>cli</a:t>
            </a:r>
            <a:r>
              <a:rPr lang="en-US" dirty="0" smtClean="0"/>
              <a:t> @</a:t>
            </a:r>
            <a:r>
              <a:rPr lang="en-US" dirty="0" err="1" smtClean="0"/>
              <a:t>babel</a:t>
            </a:r>
            <a:r>
              <a:rPr lang="en-US" dirty="0" smtClean="0"/>
              <a:t>/preset-</a:t>
            </a:r>
            <a:r>
              <a:rPr lang="en-US" dirty="0" err="1" smtClean="0"/>
              <a:t>env</a:t>
            </a:r>
            <a:r>
              <a:rPr lang="en-US" dirty="0" smtClean="0"/>
              <a:t> @</a:t>
            </a:r>
            <a:r>
              <a:rPr lang="en-US" dirty="0" err="1" smtClean="0"/>
              <a:t>babel</a:t>
            </a:r>
            <a:r>
              <a:rPr lang="en-US" dirty="0" smtClean="0"/>
              <a:t>/node </a:t>
            </a:r>
          </a:p>
          <a:p>
            <a:r>
              <a:rPr lang="en-US" dirty="0" err="1" smtClean="0"/>
              <a:t>npm</a:t>
            </a:r>
            <a:r>
              <a:rPr lang="en-US" dirty="0" smtClean="0"/>
              <a:t> install </a:t>
            </a:r>
            <a:r>
              <a:rPr lang="en-US" dirty="0" err="1" smtClean="0"/>
              <a:t>nodemon</a:t>
            </a:r>
            <a:r>
              <a:rPr lang="en-US" dirty="0" smtClean="0"/>
              <a:t> --save-dev</a:t>
            </a:r>
          </a:p>
          <a:p>
            <a:endParaRPr lang="en-US" dirty="0" smtClean="0"/>
          </a:p>
          <a:p>
            <a:endParaRPr lang="en-US" dirty="0"/>
          </a:p>
        </p:txBody>
      </p:sp>
      <p:pic>
        <p:nvPicPr>
          <p:cNvPr id="6" name="Picture 5" descr="package.png"/>
          <p:cNvPicPr>
            <a:picLocks noChangeAspect="1"/>
          </p:cNvPicPr>
          <p:nvPr/>
        </p:nvPicPr>
        <p:blipFill>
          <a:blip r:embed="rId2"/>
          <a:stretch>
            <a:fillRect/>
          </a:stretch>
        </p:blipFill>
        <p:spPr>
          <a:xfrm>
            <a:off x="3265714" y="3563037"/>
            <a:ext cx="7839159" cy="2876952"/>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a:xfrm>
            <a:off x="916577" y="1303111"/>
            <a:ext cx="10515600" cy="4351338"/>
          </a:xfrm>
        </p:spPr>
        <p:txBody>
          <a:bodyPr/>
          <a:lstStyle/>
          <a:p>
            <a:r>
              <a:rPr lang="en-US" dirty="0" err="1" smtClean="0"/>
              <a:t>babelrc</a:t>
            </a:r>
            <a:r>
              <a:rPr lang="en-US" dirty="0" smtClean="0"/>
              <a:t> file which we have in our project directory. </a:t>
            </a:r>
          </a:p>
          <a:p>
            <a:r>
              <a:rPr lang="en-US" dirty="0" smtClean="0">
                <a:solidFill>
                  <a:srgbClr val="FF0000"/>
                </a:solidFill>
              </a:rPr>
              <a:t>// .</a:t>
            </a:r>
            <a:r>
              <a:rPr lang="en-US" dirty="0" err="1" smtClean="0">
                <a:solidFill>
                  <a:srgbClr val="FF0000"/>
                </a:solidFill>
              </a:rPr>
              <a:t>babelrc</a:t>
            </a:r>
            <a:r>
              <a:rPr lang="en-US" dirty="0" smtClean="0">
                <a:solidFill>
                  <a:srgbClr val="FF0000"/>
                </a:solidFill>
              </a:rPr>
              <a:t> { "presets": ["@</a:t>
            </a:r>
            <a:r>
              <a:rPr lang="en-US" dirty="0" err="1" smtClean="0">
                <a:solidFill>
                  <a:srgbClr val="FF0000"/>
                </a:solidFill>
              </a:rPr>
              <a:t>babel</a:t>
            </a:r>
            <a:r>
              <a:rPr lang="en-US" dirty="0" smtClean="0">
                <a:solidFill>
                  <a:srgbClr val="FF0000"/>
                </a:solidFill>
              </a:rPr>
              <a:t>/preset-</a:t>
            </a:r>
            <a:r>
              <a:rPr lang="en-US" dirty="0" err="1" smtClean="0">
                <a:solidFill>
                  <a:srgbClr val="FF0000"/>
                </a:solidFill>
              </a:rPr>
              <a:t>env</a:t>
            </a:r>
            <a:r>
              <a:rPr lang="en-US" dirty="0" smtClean="0">
                <a:solidFill>
                  <a:srgbClr val="FF0000"/>
                </a:solidFill>
              </a:rPr>
              <a:t>"] }</a:t>
            </a:r>
          </a:p>
          <a:p>
            <a:r>
              <a:rPr lang="en-US" dirty="0" smtClean="0"/>
              <a:t>Now we finally need to add scripts into our ‘</a:t>
            </a:r>
            <a:r>
              <a:rPr lang="en-US" dirty="0" err="1" smtClean="0"/>
              <a:t>package.json</a:t>
            </a:r>
            <a:r>
              <a:rPr lang="en-US" dirty="0" smtClean="0"/>
              <a:t>’ file. </a:t>
            </a:r>
          </a:p>
          <a:p>
            <a:r>
              <a:rPr lang="en-US" dirty="0" smtClean="0">
                <a:solidFill>
                  <a:srgbClr val="FF0000"/>
                </a:solidFill>
              </a:rPr>
              <a:t>"start": "</a:t>
            </a:r>
            <a:r>
              <a:rPr lang="en-US" dirty="0" err="1" smtClean="0">
                <a:solidFill>
                  <a:srgbClr val="FF0000"/>
                </a:solidFill>
              </a:rPr>
              <a:t>nodemon</a:t>
            </a:r>
            <a:r>
              <a:rPr lang="en-US" dirty="0" smtClean="0">
                <a:solidFill>
                  <a:srgbClr val="FF0000"/>
                </a:solidFill>
              </a:rPr>
              <a:t> --exec </a:t>
            </a:r>
            <a:r>
              <a:rPr lang="en-US" dirty="0" err="1" smtClean="0">
                <a:solidFill>
                  <a:srgbClr val="FF0000"/>
                </a:solidFill>
              </a:rPr>
              <a:t>babel</a:t>
            </a:r>
            <a:r>
              <a:rPr lang="en-US" dirty="0" smtClean="0">
                <a:solidFill>
                  <a:srgbClr val="FF0000"/>
                </a:solidFill>
              </a:rPr>
              <a:t>-node </a:t>
            </a:r>
            <a:r>
              <a:rPr lang="en-US" dirty="0" err="1" smtClean="0">
                <a:solidFill>
                  <a:srgbClr val="FF0000"/>
                </a:solidFill>
              </a:rPr>
              <a:t>src</a:t>
            </a:r>
            <a:r>
              <a:rPr lang="en-US" dirty="0" smtClean="0">
                <a:solidFill>
                  <a:srgbClr val="FF0000"/>
                </a:solidFill>
              </a:rPr>
              <a:t>/app.js" // inside your scripts tag</a:t>
            </a:r>
          </a:p>
          <a:p>
            <a:r>
              <a:rPr lang="en-US" dirty="0" smtClean="0">
                <a:solidFill>
                  <a:srgbClr val="FF0000"/>
                </a:solidFill>
              </a:rPr>
              <a:t>Or</a:t>
            </a:r>
          </a:p>
          <a:p>
            <a:pPr>
              <a:buNone/>
            </a:pPr>
            <a:r>
              <a:rPr lang="en-US" dirty="0" smtClean="0">
                <a:solidFill>
                  <a:srgbClr val="FF0000"/>
                </a:solidFill>
              </a:rPr>
              <a:t>	</a:t>
            </a:r>
            <a:r>
              <a:rPr lang="en-US" dirty="0" smtClean="0">
                <a:solidFill>
                  <a:srgbClr val="00B050"/>
                </a:solidFill>
              </a:rPr>
              <a:t>Extensions (</a:t>
            </a:r>
            <a:r>
              <a:rPr lang="en-US" dirty="0" err="1" smtClean="0">
                <a:solidFill>
                  <a:srgbClr val="00B050"/>
                </a:solidFill>
              </a:rPr>
              <a:t>Ctrl+shift+X</a:t>
            </a:r>
            <a:r>
              <a:rPr lang="en-US" dirty="0" smtClean="0">
                <a:solidFill>
                  <a:srgbClr val="00B050"/>
                </a:solidFill>
              </a:rPr>
              <a:t>)</a:t>
            </a:r>
          </a:p>
          <a:p>
            <a:r>
              <a:rPr lang="en-US" dirty="0" smtClean="0"/>
              <a:t>Babel </a:t>
            </a:r>
            <a:r>
              <a:rPr lang="en-US" smtClean="0"/>
              <a:t>javascript</a:t>
            </a:r>
            <a:endParaRPr lang="en-US" dirty="0"/>
          </a:p>
        </p:txBody>
      </p:sp>
      <p:pic>
        <p:nvPicPr>
          <p:cNvPr id="4" name="Picture 3" descr="package1.png"/>
          <p:cNvPicPr>
            <a:picLocks noChangeAspect="1"/>
          </p:cNvPicPr>
          <p:nvPr/>
        </p:nvPicPr>
        <p:blipFill>
          <a:blip r:embed="rId2"/>
          <a:stretch>
            <a:fillRect/>
          </a:stretch>
        </p:blipFill>
        <p:spPr>
          <a:xfrm>
            <a:off x="5238803" y="3281999"/>
            <a:ext cx="6782867" cy="3289388"/>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React Map</a:t>
            </a:r>
            <a:br>
              <a:rPr lang="en-US" b="1" dirty="0" smtClean="0"/>
            </a:br>
            <a:endParaRPr lang="en-US" dirty="0"/>
          </a:p>
        </p:txBody>
      </p:sp>
      <p:sp>
        <p:nvSpPr>
          <p:cNvPr id="3" name="Content Placeholder 2"/>
          <p:cNvSpPr>
            <a:spLocks noGrp="1"/>
          </p:cNvSpPr>
          <p:nvPr>
            <p:ph idx="1"/>
          </p:nvPr>
        </p:nvSpPr>
        <p:spPr>
          <a:xfrm>
            <a:off x="838200" y="1201783"/>
            <a:ext cx="10515600" cy="4975180"/>
          </a:xfrm>
        </p:spPr>
        <p:txBody>
          <a:bodyPr>
            <a:normAutofit fontScale="92500" lnSpcReduction="20000"/>
          </a:bodyPr>
          <a:lstStyle/>
          <a:p>
            <a:r>
              <a:rPr lang="en-US" dirty="0" smtClean="0"/>
              <a:t>A map is a data collection type where data is stored in the form of pairs. It contains a unique key. </a:t>
            </a:r>
          </a:p>
          <a:p>
            <a:r>
              <a:rPr lang="en-US" dirty="0" smtClean="0"/>
              <a:t>The value stored in the map must be mapped to the key. </a:t>
            </a:r>
          </a:p>
          <a:p>
            <a:r>
              <a:rPr lang="en-US" dirty="0" smtClean="0"/>
              <a:t>We cannot store a duplicate pair in the map().</a:t>
            </a:r>
          </a:p>
          <a:p>
            <a:r>
              <a:rPr lang="en-US" dirty="0" smtClean="0"/>
              <a:t> It is because of the uniqueness of each stored key.</a:t>
            </a:r>
          </a:p>
          <a:p>
            <a:r>
              <a:rPr lang="en-US" dirty="0" smtClean="0"/>
              <a:t> It is mainly used for fast searching and looking up data.</a:t>
            </a:r>
          </a:p>
          <a:p>
            <a:r>
              <a:rPr lang="en-US" dirty="0" smtClean="0"/>
              <a:t>In React, the ?map? method used to traverse and display a list of similar objects of a component. </a:t>
            </a:r>
          </a:p>
          <a:p>
            <a:r>
              <a:rPr lang="en-US" dirty="0" smtClean="0"/>
              <a:t>A map is not the feature of React. </a:t>
            </a:r>
          </a:p>
          <a:p>
            <a:r>
              <a:rPr lang="en-US" dirty="0" smtClean="0"/>
              <a:t>Instead, it is the standard JavaScript function that could be called on any array. </a:t>
            </a:r>
          </a:p>
          <a:p>
            <a:r>
              <a:rPr lang="en-US" dirty="0" smtClean="0"/>
              <a:t>The map() method creates a new array by calling a provided function on every element in the calling array.</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1, Example 2, Example 3</a:t>
            </a:r>
            <a:br>
              <a:rPr lang="en-US" b="1" dirty="0" smtClean="0"/>
            </a:br>
            <a:endParaRPr lang="en-US" dirty="0"/>
          </a:p>
        </p:txBody>
      </p:sp>
      <p:sp>
        <p:nvSpPr>
          <p:cNvPr id="3" name="Content Placeholder 2"/>
          <p:cNvSpPr>
            <a:spLocks noGrp="1"/>
          </p:cNvSpPr>
          <p:nvPr>
            <p:ph idx="1"/>
          </p:nvPr>
        </p:nvSpPr>
        <p:spPr/>
        <p:txBody>
          <a:bodyPr/>
          <a:lstStyle/>
          <a:p>
            <a:r>
              <a:rPr lang="en-US" dirty="0" smtClean="0"/>
              <a:t>The map() function takes an array of numbers and double their values. We assign the new array returned by map() to the variable </a:t>
            </a:r>
            <a:r>
              <a:rPr lang="en-US" dirty="0" err="1" smtClean="0"/>
              <a:t>doubleValue</a:t>
            </a:r>
            <a:r>
              <a:rPr lang="en-US" dirty="0" smtClean="0"/>
              <a:t> and log it.</a:t>
            </a:r>
          </a:p>
          <a:p>
            <a:pPr>
              <a:buNone/>
            </a:pPr>
            <a:r>
              <a:rPr lang="en-US" dirty="0" err="1" smtClean="0">
                <a:solidFill>
                  <a:srgbClr val="FF0000"/>
                </a:solidFill>
              </a:rPr>
              <a:t>var</a:t>
            </a:r>
            <a:r>
              <a:rPr lang="en-US" dirty="0" smtClean="0">
                <a:solidFill>
                  <a:srgbClr val="FF0000"/>
                </a:solidFill>
              </a:rPr>
              <a:t> numbers = [1, 2, 3, 4, 5];   </a:t>
            </a:r>
          </a:p>
          <a:p>
            <a:pPr>
              <a:buNone/>
            </a:pPr>
            <a:r>
              <a:rPr lang="en-US" dirty="0" smtClean="0">
                <a:solidFill>
                  <a:srgbClr val="FF0000"/>
                </a:solidFill>
              </a:rPr>
              <a:t>const </a:t>
            </a:r>
            <a:r>
              <a:rPr lang="en-US" dirty="0" err="1" smtClean="0">
                <a:solidFill>
                  <a:srgbClr val="FF0000"/>
                </a:solidFill>
              </a:rPr>
              <a:t>doubleValue</a:t>
            </a:r>
            <a:r>
              <a:rPr lang="en-US" dirty="0" smtClean="0">
                <a:solidFill>
                  <a:srgbClr val="FF0000"/>
                </a:solidFill>
              </a:rPr>
              <a:t> = numbers.map((number)=&gt;{   </a:t>
            </a:r>
          </a:p>
          <a:p>
            <a:pPr>
              <a:buNone/>
            </a:pPr>
            <a:r>
              <a:rPr lang="en-US" dirty="0" smtClean="0">
                <a:solidFill>
                  <a:srgbClr val="FF0000"/>
                </a:solidFill>
              </a:rPr>
              <a:t>    return (number * 2);   </a:t>
            </a:r>
          </a:p>
          <a:p>
            <a:pPr>
              <a:buNone/>
            </a:pPr>
            <a:r>
              <a:rPr lang="en-US" dirty="0" smtClean="0">
                <a:solidFill>
                  <a:srgbClr val="FF0000"/>
                </a:solidFill>
              </a:rPr>
              <a:t>});   </a:t>
            </a:r>
          </a:p>
          <a:p>
            <a:pPr>
              <a:buNone/>
            </a:pPr>
            <a:r>
              <a:rPr lang="en-US" dirty="0" smtClean="0">
                <a:solidFill>
                  <a:srgbClr val="FF0000"/>
                </a:solidFill>
              </a:rPr>
              <a:t>console.log(</a:t>
            </a:r>
            <a:r>
              <a:rPr lang="en-US" dirty="0" err="1" smtClean="0">
                <a:solidFill>
                  <a:srgbClr val="FF0000"/>
                </a:solidFill>
              </a:rPr>
              <a:t>doubleValue</a:t>
            </a:r>
            <a:r>
              <a:rPr lang="en-US" dirty="0" smtClean="0">
                <a:solidFill>
                  <a:srgbClr val="FF0000"/>
                </a:solidFill>
              </a:rPr>
              <a:t>);</a:t>
            </a:r>
            <a:r>
              <a:rPr lang="en-US" dirty="0" smtClean="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E6F7F-F411-4B9B-931C-33AC7CBE3422}"/>
              </a:ext>
            </a:extLst>
          </p:cNvPr>
          <p:cNvSpPr>
            <a:spLocks noGrp="1"/>
          </p:cNvSpPr>
          <p:nvPr>
            <p:ph type="title"/>
          </p:nvPr>
        </p:nvSpPr>
        <p:spPr/>
        <p:txBody>
          <a:bodyPr/>
          <a:lstStyle/>
          <a:p>
            <a:r>
              <a:rPr lang="en-US" dirty="0"/>
              <a:t>Hoisting 1</a:t>
            </a:r>
          </a:p>
        </p:txBody>
      </p:sp>
      <p:sp>
        <p:nvSpPr>
          <p:cNvPr id="3" name="Content Placeholder 2">
            <a:extLst>
              <a:ext uri="{FF2B5EF4-FFF2-40B4-BE49-F238E27FC236}">
                <a16:creationId xmlns="" xmlns:a16="http://schemas.microsoft.com/office/drawing/2014/main" id="{DD24CF48-0E1F-44AE-BA92-AD851B39B214}"/>
              </a:ext>
            </a:extLst>
          </p:cNvPr>
          <p:cNvSpPr>
            <a:spLocks noGrp="1"/>
          </p:cNvSpPr>
          <p:nvPr>
            <p:ph idx="1"/>
          </p:nvPr>
        </p:nvSpPr>
        <p:spPr>
          <a:xfrm>
            <a:off x="838200" y="1825624"/>
            <a:ext cx="10515600" cy="5032375"/>
          </a:xfrm>
        </p:spPr>
        <p:txBody>
          <a:bodyPr/>
          <a:lstStyle/>
          <a:p>
            <a:r>
              <a:rPr lang="en-US" dirty="0"/>
              <a:t>Hoisting is JavaScript default behavior of moving declarations to the top.</a:t>
            </a:r>
          </a:p>
          <a:p>
            <a:r>
              <a:rPr lang="en-US" dirty="0"/>
              <a:t>In </a:t>
            </a:r>
            <a:r>
              <a:rPr lang="en-US" dirty="0" err="1"/>
              <a:t>javaScript</a:t>
            </a:r>
            <a:r>
              <a:rPr lang="en-US" dirty="0"/>
              <a:t>, a variable can be declared after it has been used.</a:t>
            </a:r>
          </a:p>
          <a:p>
            <a:r>
              <a:rPr lang="en-US" dirty="0"/>
              <a:t>In other words, a variable can be used before it has been declared.</a:t>
            </a:r>
          </a:p>
          <a:p>
            <a:pPr marL="0" indent="0">
              <a:buNone/>
            </a:pPr>
            <a:r>
              <a:rPr lang="en-US" dirty="0"/>
              <a:t> </a:t>
            </a:r>
          </a:p>
          <a:p>
            <a:endParaRPr lang="en-US" dirty="0"/>
          </a:p>
        </p:txBody>
      </p:sp>
      <p:sp>
        <p:nvSpPr>
          <p:cNvPr id="4" name="Rectangle: Rounded Corners 3">
            <a:extLst>
              <a:ext uri="{FF2B5EF4-FFF2-40B4-BE49-F238E27FC236}">
                <a16:creationId xmlns="" xmlns:a16="http://schemas.microsoft.com/office/drawing/2014/main" id="{893C7B60-3E91-45B2-92EE-99820ABA0C07}"/>
              </a:ext>
            </a:extLst>
          </p:cNvPr>
          <p:cNvSpPr/>
          <p:nvPr/>
        </p:nvSpPr>
        <p:spPr>
          <a:xfrm>
            <a:off x="1752600" y="5338115"/>
            <a:ext cx="4628707" cy="13975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0000"/>
                </a:solidFill>
              </a:rPr>
              <a:t>fName</a:t>
            </a:r>
            <a:r>
              <a:rPr lang="en-US" sz="2000" dirty="0">
                <a:solidFill>
                  <a:srgbClr val="FF0000"/>
                </a:solidFill>
              </a:rPr>
              <a:t>=“kumar”</a:t>
            </a:r>
          </a:p>
          <a:p>
            <a:pPr algn="ctr"/>
            <a:r>
              <a:rPr lang="en-US" sz="2000" dirty="0" err="1">
                <a:solidFill>
                  <a:srgbClr val="FF0000"/>
                </a:solidFill>
              </a:rPr>
              <a:t>lName</a:t>
            </a:r>
            <a:r>
              <a:rPr lang="en-US" sz="2000" dirty="0">
                <a:solidFill>
                  <a:srgbClr val="FF0000"/>
                </a:solidFill>
              </a:rPr>
              <a:t>=“Arun”</a:t>
            </a:r>
          </a:p>
          <a:p>
            <a:pPr algn="ctr"/>
            <a:r>
              <a:rPr lang="en-US" sz="2000" dirty="0">
                <a:solidFill>
                  <a:srgbClr val="FF0000"/>
                </a:solidFill>
              </a:rPr>
              <a:t>Var </a:t>
            </a:r>
            <a:r>
              <a:rPr lang="en-US" sz="2000" dirty="0" err="1">
                <a:solidFill>
                  <a:srgbClr val="FF0000"/>
                </a:solidFill>
              </a:rPr>
              <a:t>fname</a:t>
            </a:r>
            <a:r>
              <a:rPr lang="en-US" sz="2000" dirty="0">
                <a:solidFill>
                  <a:srgbClr val="FF0000"/>
                </a:solidFill>
              </a:rPr>
              <a:t>, </a:t>
            </a:r>
            <a:r>
              <a:rPr lang="en-US" sz="2000" dirty="0" err="1">
                <a:solidFill>
                  <a:srgbClr val="FF0000"/>
                </a:solidFill>
              </a:rPr>
              <a:t>lName</a:t>
            </a:r>
            <a:endParaRPr lang="en-US" sz="2000" dirty="0">
              <a:solidFill>
                <a:srgbClr val="FF0000"/>
              </a:solidFill>
            </a:endParaRPr>
          </a:p>
          <a:p>
            <a:pPr algn="ctr"/>
            <a:r>
              <a:rPr lang="en-US" sz="2000" dirty="0">
                <a:solidFill>
                  <a:srgbClr val="FF0000"/>
                </a:solidFill>
              </a:rPr>
              <a:t>Console.log(</a:t>
            </a:r>
            <a:r>
              <a:rPr lang="en-US" sz="2000" dirty="0" err="1">
                <a:solidFill>
                  <a:srgbClr val="FF0000"/>
                </a:solidFill>
              </a:rPr>
              <a:t>fName,lName</a:t>
            </a:r>
            <a:r>
              <a:rPr lang="en-US" sz="2000" dirty="0">
                <a:solidFill>
                  <a:srgbClr val="FF0000"/>
                </a:solidFill>
              </a:rPr>
              <a:t>); </a:t>
            </a:r>
            <a:r>
              <a:rPr lang="en-US" sz="2000" dirty="0">
                <a:solidFill>
                  <a:srgbClr val="002060"/>
                </a:solidFill>
              </a:rPr>
              <a:t>//kumar Arun</a:t>
            </a:r>
            <a:endParaRPr lang="en-US" sz="4000" dirty="0">
              <a:solidFill>
                <a:srgbClr val="002060"/>
              </a:solidFill>
            </a:endParaRPr>
          </a:p>
        </p:txBody>
      </p:sp>
      <p:sp>
        <p:nvSpPr>
          <p:cNvPr id="5" name="Rectangle: Rounded Corners 4">
            <a:extLst>
              <a:ext uri="{FF2B5EF4-FFF2-40B4-BE49-F238E27FC236}">
                <a16:creationId xmlns="" xmlns:a16="http://schemas.microsoft.com/office/drawing/2014/main" id="{AB2A26A1-CFF4-4F20-902E-290B2FE434C3}"/>
              </a:ext>
            </a:extLst>
          </p:cNvPr>
          <p:cNvSpPr/>
          <p:nvPr/>
        </p:nvSpPr>
        <p:spPr>
          <a:xfrm>
            <a:off x="6725093" y="3643012"/>
            <a:ext cx="4628707" cy="13975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0000"/>
              </a:solidFill>
            </a:endParaRPr>
          </a:p>
          <a:p>
            <a:pPr algn="ctr"/>
            <a:r>
              <a:rPr lang="en-US" sz="2400" dirty="0">
                <a:solidFill>
                  <a:srgbClr val="FF0000"/>
                </a:solidFill>
              </a:rPr>
              <a:t>Var x;</a:t>
            </a:r>
          </a:p>
          <a:p>
            <a:pPr algn="ctr"/>
            <a:r>
              <a:rPr lang="en-US" sz="2400" dirty="0">
                <a:solidFill>
                  <a:srgbClr val="FF0000"/>
                </a:solidFill>
              </a:rPr>
              <a:t>X=5;</a:t>
            </a:r>
          </a:p>
          <a:p>
            <a:pPr algn="ctr"/>
            <a:r>
              <a:rPr lang="en-US" sz="2400" dirty="0">
                <a:solidFill>
                  <a:srgbClr val="FF0000"/>
                </a:solidFill>
              </a:rPr>
              <a:t>Console.log(x); </a:t>
            </a:r>
            <a:r>
              <a:rPr lang="en-US" sz="2400" dirty="0">
                <a:solidFill>
                  <a:srgbClr val="002060"/>
                </a:solidFill>
              </a:rPr>
              <a:t>//5</a:t>
            </a:r>
            <a:r>
              <a:rPr lang="en-US" sz="4400" dirty="0"/>
              <a:t>5</a:t>
            </a:r>
          </a:p>
        </p:txBody>
      </p:sp>
      <p:sp>
        <p:nvSpPr>
          <p:cNvPr id="6" name="Rectangle: Rounded Corners 5">
            <a:extLst>
              <a:ext uri="{FF2B5EF4-FFF2-40B4-BE49-F238E27FC236}">
                <a16:creationId xmlns="" xmlns:a16="http://schemas.microsoft.com/office/drawing/2014/main" id="{AF923FD7-3E76-4E62-8141-FB3004FD9650}"/>
              </a:ext>
            </a:extLst>
          </p:cNvPr>
          <p:cNvSpPr/>
          <p:nvPr/>
        </p:nvSpPr>
        <p:spPr>
          <a:xfrm>
            <a:off x="1752601" y="3795412"/>
            <a:ext cx="4628707" cy="13975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x=5;</a:t>
            </a:r>
          </a:p>
          <a:p>
            <a:pPr algn="ctr"/>
            <a:r>
              <a:rPr lang="en-US" sz="2400" dirty="0">
                <a:solidFill>
                  <a:srgbClr val="FF0000"/>
                </a:solidFill>
              </a:rPr>
              <a:t>Var x;</a:t>
            </a:r>
          </a:p>
          <a:p>
            <a:pPr algn="ctr"/>
            <a:r>
              <a:rPr lang="en-US" sz="2400" dirty="0">
                <a:solidFill>
                  <a:srgbClr val="FF0000"/>
                </a:solidFill>
              </a:rPr>
              <a:t>Console.log(x); </a:t>
            </a:r>
            <a:r>
              <a:rPr lang="en-US" sz="2400" dirty="0">
                <a:solidFill>
                  <a:srgbClr val="002060"/>
                </a:solidFill>
              </a:rPr>
              <a:t>//5</a:t>
            </a:r>
            <a:endParaRPr lang="en-US" sz="4400" dirty="0">
              <a:solidFill>
                <a:srgbClr val="002060"/>
              </a:solidFill>
            </a:endParaRPr>
          </a:p>
        </p:txBody>
      </p:sp>
      <p:sp>
        <p:nvSpPr>
          <p:cNvPr id="7" name="Rectangle: Rounded Corners 6">
            <a:extLst>
              <a:ext uri="{FF2B5EF4-FFF2-40B4-BE49-F238E27FC236}">
                <a16:creationId xmlns="" xmlns:a16="http://schemas.microsoft.com/office/drawing/2014/main" id="{5D61362B-B38B-451E-8679-5B649E159A9A}"/>
              </a:ext>
            </a:extLst>
          </p:cNvPr>
          <p:cNvSpPr/>
          <p:nvPr/>
        </p:nvSpPr>
        <p:spPr>
          <a:xfrm>
            <a:off x="6896986" y="5250505"/>
            <a:ext cx="4628707" cy="13975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Var </a:t>
            </a:r>
            <a:r>
              <a:rPr lang="en-US" sz="2000" dirty="0" err="1">
                <a:solidFill>
                  <a:srgbClr val="FF0000"/>
                </a:solidFill>
              </a:rPr>
              <a:t>fname</a:t>
            </a:r>
            <a:r>
              <a:rPr lang="en-US" sz="2000" dirty="0">
                <a:solidFill>
                  <a:srgbClr val="FF0000"/>
                </a:solidFill>
              </a:rPr>
              <a:t>, </a:t>
            </a:r>
            <a:r>
              <a:rPr lang="en-US" sz="2000" dirty="0" err="1">
                <a:solidFill>
                  <a:srgbClr val="FF0000"/>
                </a:solidFill>
              </a:rPr>
              <a:t>lName</a:t>
            </a:r>
            <a:endParaRPr lang="en-US" sz="2000" dirty="0">
              <a:solidFill>
                <a:srgbClr val="FF0000"/>
              </a:solidFill>
            </a:endParaRPr>
          </a:p>
          <a:p>
            <a:pPr algn="ctr"/>
            <a:r>
              <a:rPr lang="en-US" sz="2000" dirty="0" err="1">
                <a:solidFill>
                  <a:srgbClr val="FF0000"/>
                </a:solidFill>
              </a:rPr>
              <a:t>fName</a:t>
            </a:r>
            <a:r>
              <a:rPr lang="en-US" sz="2000" dirty="0">
                <a:solidFill>
                  <a:srgbClr val="FF0000"/>
                </a:solidFill>
              </a:rPr>
              <a:t>=“kumar”</a:t>
            </a:r>
          </a:p>
          <a:p>
            <a:pPr algn="ctr"/>
            <a:r>
              <a:rPr lang="en-US" sz="2000" dirty="0" err="1">
                <a:solidFill>
                  <a:srgbClr val="FF0000"/>
                </a:solidFill>
              </a:rPr>
              <a:t>lName</a:t>
            </a:r>
            <a:r>
              <a:rPr lang="en-US" sz="2000" dirty="0">
                <a:solidFill>
                  <a:srgbClr val="FF0000"/>
                </a:solidFill>
              </a:rPr>
              <a:t>=“Arun”</a:t>
            </a:r>
          </a:p>
          <a:p>
            <a:pPr algn="ctr"/>
            <a:r>
              <a:rPr lang="en-US" sz="2000" dirty="0">
                <a:solidFill>
                  <a:srgbClr val="FF0000"/>
                </a:solidFill>
              </a:rPr>
              <a:t>Console.log(</a:t>
            </a:r>
            <a:r>
              <a:rPr lang="en-US" sz="2000" dirty="0" err="1">
                <a:solidFill>
                  <a:srgbClr val="FF0000"/>
                </a:solidFill>
              </a:rPr>
              <a:t>fName,lName</a:t>
            </a:r>
            <a:r>
              <a:rPr lang="en-US" sz="2000" dirty="0">
                <a:solidFill>
                  <a:srgbClr val="FF0000"/>
                </a:solidFill>
              </a:rPr>
              <a:t>); </a:t>
            </a:r>
            <a:r>
              <a:rPr lang="en-US" sz="2000" dirty="0">
                <a:solidFill>
                  <a:srgbClr val="002060"/>
                </a:solidFill>
              </a:rPr>
              <a:t>//kumar Arun</a:t>
            </a:r>
            <a:endParaRPr lang="en-US" sz="4000" dirty="0">
              <a:solidFill>
                <a:srgbClr val="002060"/>
              </a:solidFill>
            </a:endParaRPr>
          </a:p>
        </p:txBody>
      </p:sp>
    </p:spTree>
    <p:extLst>
      <p:ext uri="{BB962C8B-B14F-4D97-AF65-F5344CB8AC3E}">
        <p14:creationId xmlns="" xmlns:p14="http://schemas.microsoft.com/office/powerpoint/2010/main" val="32697700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code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sz="3300" dirty="0" smtClean="0"/>
              <a:t>/ next generation </a:t>
            </a:r>
            <a:r>
              <a:rPr lang="en-US" sz="3300" dirty="0" err="1" smtClean="0"/>
              <a:t>javascript</a:t>
            </a:r>
            <a:r>
              <a:rPr lang="en-US" sz="3300" dirty="0" smtClean="0"/>
              <a:t> code</a:t>
            </a:r>
          </a:p>
          <a:p>
            <a:pPr>
              <a:buNone/>
            </a:pPr>
            <a:r>
              <a:rPr lang="en-US" sz="3300" dirty="0" smtClean="0"/>
              <a:t>let </a:t>
            </a:r>
            <a:r>
              <a:rPr lang="en-US" sz="3300" dirty="0" err="1" smtClean="0"/>
              <a:t>alice</a:t>
            </a:r>
            <a:r>
              <a:rPr lang="en-US" sz="3300" dirty="0" smtClean="0"/>
              <a:t> = () =&gt; {};</a:t>
            </a:r>
          </a:p>
          <a:p>
            <a:pPr>
              <a:buNone/>
            </a:pPr>
            <a:r>
              <a:rPr lang="en-US" sz="3300" dirty="0" smtClean="0"/>
              <a:t> let bob = (b) =&gt; b;</a:t>
            </a:r>
          </a:p>
          <a:p>
            <a:pPr>
              <a:buNone/>
            </a:pPr>
            <a:r>
              <a:rPr lang="en-US" sz="3300" dirty="0" smtClean="0"/>
              <a:t> const </a:t>
            </a:r>
            <a:r>
              <a:rPr lang="en-US" sz="3300" dirty="0" err="1" smtClean="0"/>
              <a:t>usingMap</a:t>
            </a:r>
            <a:r>
              <a:rPr lang="en-US" sz="3300" dirty="0" smtClean="0"/>
              <a:t> = [1, 2, 3].map((number) =&gt; number * 2);</a:t>
            </a:r>
          </a:p>
          <a:p>
            <a:pPr>
              <a:buNone/>
            </a:pPr>
            <a:r>
              <a:rPr lang="en-US" sz="3300" dirty="0" smtClean="0"/>
              <a:t>console.log(</a:t>
            </a:r>
            <a:r>
              <a:rPr lang="en-US" sz="3300" dirty="0" err="1" smtClean="0"/>
              <a:t>usingMap</a:t>
            </a:r>
            <a:r>
              <a:rPr lang="en-US" sz="3300" dirty="0" smtClean="0"/>
              <a:t>); // [2, 4, 6]</a:t>
            </a:r>
          </a:p>
          <a:p>
            <a:pPr>
              <a:buNone/>
            </a:pPr>
            <a:r>
              <a:rPr lang="en-US" sz="3300" dirty="0" smtClean="0"/>
              <a:t> </a:t>
            </a:r>
            <a:r>
              <a:rPr lang="en-US" sz="3300" dirty="0" err="1" smtClean="0"/>
              <a:t>var</a:t>
            </a:r>
            <a:r>
              <a:rPr lang="en-US" sz="3300" dirty="0" smtClean="0"/>
              <a:t> </a:t>
            </a:r>
            <a:r>
              <a:rPr lang="en-US" sz="3300" dirty="0" err="1" smtClean="0"/>
              <a:t>immukul</a:t>
            </a:r>
            <a:r>
              <a:rPr lang="en-US" sz="3300" dirty="0" smtClean="0"/>
              <a:t> = { </a:t>
            </a:r>
          </a:p>
          <a:p>
            <a:pPr>
              <a:buNone/>
            </a:pPr>
            <a:r>
              <a:rPr lang="en-US" sz="3300" dirty="0" smtClean="0"/>
              <a:t>    _name: "</a:t>
            </a:r>
            <a:r>
              <a:rPr lang="en-US" sz="3300" dirty="0" err="1" smtClean="0"/>
              <a:t>Mukul</a:t>
            </a:r>
            <a:r>
              <a:rPr lang="en-US" sz="3300" dirty="0" smtClean="0"/>
              <a:t>", </a:t>
            </a:r>
          </a:p>
          <a:p>
            <a:pPr>
              <a:buNone/>
            </a:pPr>
            <a:r>
              <a:rPr lang="en-US" sz="3300" dirty="0" smtClean="0"/>
              <a:t>    _friends: ["</a:t>
            </a:r>
            <a:r>
              <a:rPr lang="en-US" sz="3300" dirty="0" err="1" smtClean="0"/>
              <a:t>Mukul</a:t>
            </a:r>
            <a:r>
              <a:rPr lang="en-US" sz="3300" dirty="0" smtClean="0"/>
              <a:t>", "</a:t>
            </a:r>
            <a:r>
              <a:rPr lang="en-US" sz="3300" dirty="0" err="1" smtClean="0"/>
              <a:t>Mayank</a:t>
            </a:r>
            <a:r>
              <a:rPr lang="en-US" sz="3300" dirty="0" smtClean="0"/>
              <a:t>"],</a:t>
            </a:r>
          </a:p>
          <a:p>
            <a:pPr>
              <a:buNone/>
            </a:pPr>
            <a:r>
              <a:rPr lang="en-US" sz="3300" dirty="0" smtClean="0"/>
              <a:t>     </a:t>
            </a:r>
            <a:r>
              <a:rPr lang="en-US" sz="3300" dirty="0" err="1" smtClean="0"/>
              <a:t>printFriends</a:t>
            </a:r>
            <a:r>
              <a:rPr lang="en-US" sz="3300" dirty="0" smtClean="0"/>
              <a:t>(){</a:t>
            </a:r>
          </a:p>
          <a:p>
            <a:pPr>
              <a:buNone/>
            </a:pPr>
            <a:r>
              <a:rPr lang="en-US" sz="3300" dirty="0" smtClean="0"/>
              <a:t>         </a:t>
            </a:r>
            <a:r>
              <a:rPr lang="en-US" sz="3300" dirty="0" err="1" smtClean="0"/>
              <a:t>this._friends.forEach</a:t>
            </a:r>
            <a:r>
              <a:rPr lang="en-US" sz="3300" dirty="0" smtClean="0"/>
              <a:t>(</a:t>
            </a:r>
          </a:p>
          <a:p>
            <a:pPr>
              <a:buNone/>
            </a:pPr>
            <a:r>
              <a:rPr lang="en-US" sz="3300" dirty="0" smtClean="0"/>
              <a:t>             f =&gt;console.log(</a:t>
            </a:r>
            <a:r>
              <a:rPr lang="en-US" sz="3300" dirty="0" err="1" smtClean="0"/>
              <a:t>this._name</a:t>
            </a:r>
            <a:r>
              <a:rPr lang="en-US" sz="3300" dirty="0" smtClean="0"/>
              <a:t> + " knows " + f)); </a:t>
            </a:r>
          </a:p>
          <a:p>
            <a:pPr>
              <a:buNone/>
            </a:pPr>
            <a:r>
              <a:rPr lang="en-US" sz="3300" dirty="0" smtClean="0"/>
              <a:t>            }</a:t>
            </a:r>
          </a:p>
          <a:p>
            <a:pPr>
              <a:buNone/>
            </a:pPr>
            <a:r>
              <a:rPr lang="en-US" sz="3300" dirty="0" smtClean="0"/>
              <a:t>        };</a:t>
            </a:r>
          </a:p>
          <a:p>
            <a:pPr>
              <a:buNone/>
            </a:pPr>
            <a:r>
              <a:rPr lang="en-US" sz="3300" dirty="0" smtClean="0"/>
              <a:t> console.log(</a:t>
            </a:r>
            <a:r>
              <a:rPr lang="en-US" sz="3300" dirty="0" err="1" smtClean="0"/>
              <a:t>immukul.printFriends</a:t>
            </a:r>
            <a:r>
              <a:rPr lang="en-US" sz="3300" dirty="0" smtClean="0"/>
              <a:t>());</a:t>
            </a:r>
          </a:p>
          <a:p>
            <a:endParaRPr lang="en-US" dirty="0"/>
          </a:p>
        </p:txBody>
      </p:sp>
      <p:pic>
        <p:nvPicPr>
          <p:cNvPr id="4" name="Picture 3" descr="babeloutput.png"/>
          <p:cNvPicPr>
            <a:picLocks noChangeAspect="1"/>
          </p:cNvPicPr>
          <p:nvPr/>
        </p:nvPicPr>
        <p:blipFill>
          <a:blip r:embed="rId2"/>
          <a:stretch>
            <a:fillRect/>
          </a:stretch>
        </p:blipFill>
        <p:spPr>
          <a:xfrm>
            <a:off x="5995851" y="1268116"/>
            <a:ext cx="6037632" cy="4973306"/>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EABB47-2223-49D8-80F7-02DB0A0FD187}"/>
              </a:ext>
            </a:extLst>
          </p:cNvPr>
          <p:cNvSpPr>
            <a:spLocks noGrp="1"/>
          </p:cNvSpPr>
          <p:nvPr>
            <p:ph type="title"/>
          </p:nvPr>
        </p:nvSpPr>
        <p:spPr/>
        <p:txBody>
          <a:bodyPr/>
          <a:lstStyle/>
          <a:p>
            <a:r>
              <a:rPr lang="en-US" dirty="0"/>
              <a:t>React Component state</a:t>
            </a:r>
          </a:p>
        </p:txBody>
      </p:sp>
      <p:pic>
        <p:nvPicPr>
          <p:cNvPr id="4098" name="Picture 2" descr="Chapter 5 – ReactJS Component State – Techdiagonal">
            <a:extLst>
              <a:ext uri="{FF2B5EF4-FFF2-40B4-BE49-F238E27FC236}">
                <a16:creationId xmlns="" xmlns:a16="http://schemas.microsoft.com/office/drawing/2014/main" id="{9579AE0F-BEA8-40A3-A8A7-4B4A58AF202B}"/>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712032" y="1690688"/>
            <a:ext cx="11175167" cy="505488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755602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E48FFD-ECA8-4303-BF07-E55B57BDE1F9}"/>
              </a:ext>
            </a:extLst>
          </p:cNvPr>
          <p:cNvSpPr>
            <a:spLocks noGrp="1"/>
          </p:cNvSpPr>
          <p:nvPr>
            <p:ph type="title"/>
          </p:nvPr>
        </p:nvSpPr>
        <p:spPr/>
        <p:txBody>
          <a:bodyPr/>
          <a:lstStyle/>
          <a:p>
            <a:r>
              <a:rPr lang="en-US" b="1" i="0" dirty="0">
                <a:solidFill>
                  <a:srgbClr val="292929"/>
                </a:solidFill>
                <a:effectLst/>
                <a:latin typeface="sohne"/>
              </a:rPr>
              <a:t>React State Management</a:t>
            </a:r>
            <a:br>
              <a:rPr lang="en-US" b="1" i="0" dirty="0">
                <a:solidFill>
                  <a:srgbClr val="292929"/>
                </a:solidFill>
                <a:effectLst/>
                <a:latin typeface="sohne"/>
              </a:rPr>
            </a:br>
            <a:r>
              <a:rPr lang="en-US" b="1" i="0" dirty="0">
                <a:solidFill>
                  <a:srgbClr val="292929"/>
                </a:solidFill>
                <a:effectLst/>
                <a:latin typeface="sohne"/>
              </a:rPr>
              <a:t>	</a:t>
            </a:r>
            <a:endParaRPr lang="en-US" dirty="0"/>
          </a:p>
        </p:txBody>
      </p:sp>
      <p:sp>
        <p:nvSpPr>
          <p:cNvPr id="3" name="Content Placeholder 2">
            <a:extLst>
              <a:ext uri="{FF2B5EF4-FFF2-40B4-BE49-F238E27FC236}">
                <a16:creationId xmlns="" xmlns:a16="http://schemas.microsoft.com/office/drawing/2014/main" id="{AB7379BB-18FF-4003-AFA3-2D66CD2707ED}"/>
              </a:ext>
            </a:extLst>
          </p:cNvPr>
          <p:cNvSpPr>
            <a:spLocks noGrp="1"/>
          </p:cNvSpPr>
          <p:nvPr>
            <p:ph idx="1"/>
          </p:nvPr>
        </p:nvSpPr>
        <p:spPr/>
        <p:txBody>
          <a:bodyPr>
            <a:normAutofit/>
          </a:bodyPr>
          <a:lstStyle/>
          <a:p>
            <a:r>
              <a:rPr lang="en-US" b="0" i="0" dirty="0">
                <a:solidFill>
                  <a:srgbClr val="292929"/>
                </a:solidFill>
                <a:effectLst/>
                <a:latin typeface="Times New Roman" panose="02020603050405020304" pitchFamily="18" charset="0"/>
                <a:ea typeface="Tahoma" panose="020B0604030504040204" pitchFamily="34" charset="0"/>
                <a:cs typeface="Times New Roman" panose="02020603050405020304" pitchFamily="18" charset="0"/>
              </a:rPr>
              <a:t>Managing state is an important part of an application. </a:t>
            </a:r>
          </a:p>
          <a:p>
            <a:r>
              <a:rPr lang="en-US" b="0" i="0" dirty="0">
                <a:solidFill>
                  <a:srgbClr val="292929"/>
                </a:solidFill>
                <a:effectLst/>
                <a:latin typeface="Times New Roman" panose="02020603050405020304" pitchFamily="18" charset="0"/>
                <a:ea typeface="Tahoma" panose="020B0604030504040204" pitchFamily="34" charset="0"/>
                <a:cs typeface="Times New Roman" panose="02020603050405020304" pitchFamily="18" charset="0"/>
              </a:rPr>
              <a:t>Developers usually come to libraries like Redux for a solution. However, people often misuse the library.</a:t>
            </a:r>
          </a:p>
          <a:p>
            <a:r>
              <a:rPr lang="en-US" b="0" i="0" dirty="0">
                <a:solidFill>
                  <a:srgbClr val="292929"/>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dirty="0">
                <a:solidFill>
                  <a:srgbClr val="292929"/>
                </a:solidFill>
                <a:latin typeface="Times New Roman" panose="02020603050405020304" pitchFamily="18" charset="0"/>
                <a:ea typeface="Tahoma" panose="020B0604030504040204" pitchFamily="34" charset="0"/>
                <a:cs typeface="Times New Roman" panose="02020603050405020304" pitchFamily="18" charset="0"/>
              </a:rPr>
              <a:t>F</a:t>
            </a:r>
            <a:r>
              <a:rPr lang="en-US" b="0" i="0" dirty="0">
                <a:solidFill>
                  <a:srgbClr val="292929"/>
                </a:solidFill>
                <a:effectLst/>
                <a:latin typeface="Times New Roman" panose="02020603050405020304" pitchFamily="18" charset="0"/>
                <a:ea typeface="Tahoma" panose="020B0604030504040204" pitchFamily="34" charset="0"/>
                <a:cs typeface="Times New Roman" panose="02020603050405020304" pitchFamily="18" charset="0"/>
              </a:rPr>
              <a:t>or example, they put </a:t>
            </a:r>
            <a:r>
              <a:rPr lang="en-US" b="0" i="1" dirty="0">
                <a:solidFill>
                  <a:srgbClr val="292929"/>
                </a:solidFill>
                <a:effectLst/>
                <a:latin typeface="Times New Roman" panose="02020603050405020304" pitchFamily="18" charset="0"/>
                <a:ea typeface="Tahoma" panose="020B0604030504040204" pitchFamily="34" charset="0"/>
                <a:cs typeface="Times New Roman" panose="02020603050405020304" pitchFamily="18" charset="0"/>
              </a:rPr>
              <a:t>all</a:t>
            </a:r>
            <a:r>
              <a:rPr lang="en-US" b="0" i="0" dirty="0">
                <a:solidFill>
                  <a:srgbClr val="292929"/>
                </a:solidFill>
                <a:effectLst/>
                <a:latin typeface="Times New Roman" panose="02020603050405020304" pitchFamily="18" charset="0"/>
                <a:ea typeface="Tahoma" panose="020B0604030504040204" pitchFamily="34" charset="0"/>
                <a:cs typeface="Times New Roman" panose="02020603050405020304" pitchFamily="18" charset="0"/>
              </a:rPr>
              <a:t> state to Redux even the local state like if a sidebar is open or not.</a:t>
            </a:r>
          </a:p>
          <a:p>
            <a:r>
              <a:rPr lang="en-US" b="0" i="0" dirty="0">
                <a:solidFill>
                  <a:srgbClr val="262D3D"/>
                </a:solidFill>
                <a:effectLst/>
                <a:latin typeface="Times New Roman" panose="02020603050405020304" pitchFamily="18" charset="0"/>
                <a:ea typeface="Tahoma" panose="020B0604030504040204" pitchFamily="34" charset="0"/>
                <a:cs typeface="Times New Roman" panose="02020603050405020304" pitchFamily="18" charset="0"/>
              </a:rPr>
              <a:t>One of the biggest and most common problems in Front end web developer is state management.</a:t>
            </a:r>
            <a:endParaRPr lang="en-US" b="0" i="0" dirty="0">
              <a:solidFill>
                <a:srgbClr val="292929"/>
              </a:solidFill>
              <a:effectLst/>
              <a:latin typeface="Times New Roman" panose="02020603050405020304" pitchFamily="18" charset="0"/>
              <a:ea typeface="Tahoma" panose="020B0604030504040204" pitchFamily="34" charset="0"/>
              <a:cs typeface="Times New Roman" panose="02020603050405020304" pitchFamily="18" charset="0"/>
            </a:endParaRPr>
          </a:p>
          <a:p>
            <a:r>
              <a:rPr lang="en-US" b="1" i="0" dirty="0">
                <a:solidFill>
                  <a:srgbClr val="292929"/>
                </a:solidFill>
                <a:effectLst/>
                <a:latin typeface="Times New Roman" panose="02020603050405020304" pitchFamily="18" charset="0"/>
                <a:ea typeface="Tahoma" panose="020B0604030504040204" pitchFamily="34" charset="0"/>
                <a:cs typeface="Times New Roman" panose="02020603050405020304" pitchFamily="18" charset="0"/>
              </a:rPr>
              <a:t>What we build</a:t>
            </a:r>
            <a:r>
              <a:rPr lang="en-US" b="0" i="0" dirty="0">
                <a:solidFill>
                  <a:srgbClr val="292929"/>
                </a:solidFill>
                <a:effectLst/>
                <a:latin typeface="Times New Roman" panose="02020603050405020304" pitchFamily="18" charset="0"/>
                <a:ea typeface="Tahoma" panose="020B0604030504040204" pitchFamily="34" charset="0"/>
                <a:cs typeface="Times New Roman" panose="02020603050405020304" pitchFamily="18" charset="0"/>
              </a:rPr>
              <a:t>: a movie list application in which the user can add a new movie and mark a movie as watched.</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 xmlns:p14="http://schemas.microsoft.com/office/powerpoint/2010/main" val="9825648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4B2178-E34C-4BE1-9CCC-588E7063537B}"/>
              </a:ext>
            </a:extLst>
          </p:cNvPr>
          <p:cNvSpPr>
            <a:spLocks noGrp="1"/>
          </p:cNvSpPr>
          <p:nvPr>
            <p:ph type="title"/>
          </p:nvPr>
        </p:nvSpPr>
        <p:spPr>
          <a:xfrm>
            <a:off x="838200" y="365125"/>
            <a:ext cx="11353800" cy="1325563"/>
          </a:xfrm>
        </p:spPr>
        <p:txBody>
          <a:bodyPr>
            <a:normAutofit fontScale="90000"/>
          </a:bodyPr>
          <a:lstStyle/>
          <a:p>
            <a:r>
              <a:rPr lang="en-US" b="1" i="0" dirty="0">
                <a:solidFill>
                  <a:srgbClr val="292929"/>
                </a:solidFill>
                <a:effectLst/>
                <a:latin typeface="charter"/>
              </a:rPr>
              <a:t>How we would build it before</a:t>
            </a:r>
            <a:r>
              <a:rPr lang="en-US" b="0" i="0" dirty="0">
                <a:solidFill>
                  <a:srgbClr val="292929"/>
                </a:solidFill>
                <a:effectLst/>
                <a:latin typeface="charter"/>
              </a:rPr>
              <a:t>: we handle state in a common parent component and pass props down to children components.</a:t>
            </a:r>
            <a:endParaRPr lang="en-US" dirty="0"/>
          </a:p>
        </p:txBody>
      </p:sp>
      <p:pic>
        <p:nvPicPr>
          <p:cNvPr id="5" name="Content Placeholder 4">
            <a:extLst>
              <a:ext uri="{FF2B5EF4-FFF2-40B4-BE49-F238E27FC236}">
                <a16:creationId xmlns="" xmlns:a16="http://schemas.microsoft.com/office/drawing/2014/main" id="{FCBB89F0-0EFC-4581-89F5-C0663A122826}"/>
              </a:ext>
            </a:extLst>
          </p:cNvPr>
          <p:cNvPicPr>
            <a:picLocks noGrp="1" noChangeAspect="1"/>
          </p:cNvPicPr>
          <p:nvPr>
            <p:ph idx="1"/>
          </p:nvPr>
        </p:nvPicPr>
        <p:blipFill rotWithShape="1">
          <a:blip r:embed="rId2"/>
          <a:srcRect l="9003" t="17987" r="34441" b="13459"/>
          <a:stretch/>
        </p:blipFill>
        <p:spPr>
          <a:xfrm>
            <a:off x="2023671" y="1995335"/>
            <a:ext cx="7195279" cy="4135642"/>
          </a:xfrm>
        </p:spPr>
      </p:pic>
    </p:spTree>
    <p:extLst>
      <p:ext uri="{BB962C8B-B14F-4D97-AF65-F5344CB8AC3E}">
        <p14:creationId xmlns="" xmlns:p14="http://schemas.microsoft.com/office/powerpoint/2010/main" val="34262104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BA3A30-E809-41D2-88B7-C4CCE480BDAD}"/>
              </a:ext>
            </a:extLst>
          </p:cNvPr>
          <p:cNvSpPr>
            <a:spLocks noGrp="1"/>
          </p:cNvSpPr>
          <p:nvPr>
            <p:ph type="title"/>
          </p:nvPr>
        </p:nvSpPr>
        <p:spPr/>
        <p:txBody>
          <a:bodyPr/>
          <a:lstStyle/>
          <a:p>
            <a:r>
              <a:rPr lang="en-US" b="1" i="0" dirty="0">
                <a:solidFill>
                  <a:srgbClr val="292929"/>
                </a:solidFill>
                <a:effectLst/>
                <a:latin typeface="charter"/>
              </a:rPr>
              <a:t>props drilling</a:t>
            </a:r>
            <a:endParaRPr lang="en-US" dirty="0"/>
          </a:p>
        </p:txBody>
      </p:sp>
      <p:sp>
        <p:nvSpPr>
          <p:cNvPr id="3" name="Content Placeholder 2">
            <a:extLst>
              <a:ext uri="{FF2B5EF4-FFF2-40B4-BE49-F238E27FC236}">
                <a16:creationId xmlns="" xmlns:a16="http://schemas.microsoft.com/office/drawing/2014/main" id="{6A13C1DF-D256-473A-8579-A942CE82B62B}"/>
              </a:ext>
            </a:extLst>
          </p:cNvPr>
          <p:cNvSpPr>
            <a:spLocks noGrp="1"/>
          </p:cNvSpPr>
          <p:nvPr>
            <p:ph idx="1"/>
          </p:nvPr>
        </p:nvSpPr>
        <p:spPr/>
        <p:txBody>
          <a:bodyPr>
            <a:normAutofit fontScale="92500"/>
          </a:bodyPr>
          <a:lstStyle/>
          <a:p>
            <a:r>
              <a:rPr lang="en-US" dirty="0"/>
              <a:t> Movies and </a:t>
            </a:r>
            <a:r>
              <a:rPr lang="en-US" dirty="0" err="1"/>
              <a:t>NewMovie</a:t>
            </a:r>
            <a:r>
              <a:rPr lang="en-US" dirty="0"/>
              <a:t> components need to access the same state, we lift the state up to the App component which is the central state management. </a:t>
            </a:r>
          </a:p>
          <a:p>
            <a:r>
              <a:rPr lang="en-US" dirty="0"/>
              <a:t>the Movie component needs a method to modify the state (mark a movie as watched).</a:t>
            </a:r>
          </a:p>
          <a:p>
            <a:r>
              <a:rPr lang="en-US" dirty="0"/>
              <a:t> The App passes that method as a prop to Movies, and then from Movies to Movie. </a:t>
            </a:r>
          </a:p>
          <a:p>
            <a:r>
              <a:rPr lang="en-US" dirty="0"/>
              <a:t>Movies component does not use the method </a:t>
            </a:r>
            <a:r>
              <a:rPr lang="en-US" dirty="0" err="1"/>
              <a:t>onWatched</a:t>
            </a:r>
            <a:r>
              <a:rPr lang="en-US" dirty="0"/>
              <a:t>, but still needs to accept it as a prop so that it can pass the prop down to the child Movie.</a:t>
            </a:r>
          </a:p>
          <a:p>
            <a:r>
              <a:rPr lang="en-US" dirty="0"/>
              <a:t> Imagine there are more components, more children, and more props to pass, the application will become difficult to maintain and develop. </a:t>
            </a:r>
          </a:p>
        </p:txBody>
      </p:sp>
    </p:spTree>
    <p:extLst>
      <p:ext uri="{BB962C8B-B14F-4D97-AF65-F5344CB8AC3E}">
        <p14:creationId xmlns="" xmlns:p14="http://schemas.microsoft.com/office/powerpoint/2010/main" val="16625736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A0640A-6FC3-4599-824A-0C87E7C01BBD}"/>
              </a:ext>
            </a:extLst>
          </p:cNvPr>
          <p:cNvSpPr>
            <a:spLocks noGrp="1"/>
          </p:cNvSpPr>
          <p:nvPr>
            <p:ph type="title"/>
          </p:nvPr>
        </p:nvSpPr>
        <p:spPr/>
        <p:txBody>
          <a:bodyPr/>
          <a:lstStyle/>
          <a:p>
            <a:r>
              <a:rPr lang="en-US" b="0" i="0" dirty="0">
                <a:solidFill>
                  <a:srgbClr val="0F256E"/>
                </a:solidFill>
                <a:effectLst/>
                <a:latin typeface="Proxima Nova"/>
              </a:rPr>
              <a:t>A Bit Of History</a:t>
            </a:r>
            <a:br>
              <a:rPr lang="en-US" b="0" i="0" dirty="0">
                <a:solidFill>
                  <a:srgbClr val="0F256E"/>
                </a:solidFill>
                <a:effectLst/>
                <a:latin typeface="Proxima Nova"/>
              </a:rPr>
            </a:br>
            <a:endParaRPr lang="en-US" dirty="0"/>
          </a:p>
        </p:txBody>
      </p:sp>
      <p:sp>
        <p:nvSpPr>
          <p:cNvPr id="3" name="Content Placeholder 2">
            <a:extLst>
              <a:ext uri="{FF2B5EF4-FFF2-40B4-BE49-F238E27FC236}">
                <a16:creationId xmlns="" xmlns:a16="http://schemas.microsoft.com/office/drawing/2014/main" id="{DD5B1077-3D58-42ED-8080-B6CCDE646F99}"/>
              </a:ext>
            </a:extLst>
          </p:cNvPr>
          <p:cNvSpPr>
            <a:spLocks noGrp="1"/>
          </p:cNvSpPr>
          <p:nvPr>
            <p:ph idx="1"/>
          </p:nvPr>
        </p:nvSpPr>
        <p:spPr>
          <a:xfrm>
            <a:off x="838199" y="1825625"/>
            <a:ext cx="10929079" cy="4351338"/>
          </a:xfrm>
        </p:spPr>
        <p:txBody>
          <a:bodyPr/>
          <a:lstStyle/>
          <a:p>
            <a:r>
              <a:rPr lang="en-US" b="0" i="0" dirty="0">
                <a:solidFill>
                  <a:srgbClr val="262D3D"/>
                </a:solidFill>
                <a:effectLst/>
                <a:latin typeface="Times New Roman" panose="02020603050405020304" pitchFamily="18" charset="0"/>
                <a:cs typeface="Times New Roman" panose="02020603050405020304" pitchFamily="18" charset="0"/>
              </a:rPr>
              <a:t>web applications had a much simpler data flow. </a:t>
            </a:r>
          </a:p>
          <a:p>
            <a:r>
              <a:rPr lang="en-US" b="0" i="0" dirty="0">
                <a:solidFill>
                  <a:srgbClr val="262D3D"/>
                </a:solidFill>
                <a:effectLst/>
                <a:latin typeface="Times New Roman" panose="02020603050405020304" pitchFamily="18" charset="0"/>
                <a:cs typeface="Times New Roman" panose="02020603050405020304" pitchFamily="18" charset="0"/>
              </a:rPr>
              <a:t>The browser would send a request to the server, all application logic would be executed on the server, and a full HTML view would be sent back to the browser for presentation to the user. </a:t>
            </a:r>
          </a:p>
          <a:p>
            <a:r>
              <a:rPr lang="en-US" b="0" i="0" dirty="0">
                <a:solidFill>
                  <a:srgbClr val="262D3D"/>
                </a:solidFill>
                <a:effectLst/>
                <a:latin typeface="Times New Roman" panose="02020603050405020304" pitchFamily="18" charset="0"/>
                <a:cs typeface="Times New Roman" panose="02020603050405020304" pitchFamily="18" charset="0"/>
              </a:rPr>
              <a:t>Subsequent user actions (such as clicks, form submissions, etc.) would trigger the same flow again. Applications did not have to worry about the user state and each view could be regenerated by sending a new request to the server.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159517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9198D6-1033-4B48-9CB4-74CB4AAC6A5E}"/>
              </a:ext>
            </a:extLst>
          </p:cNvPr>
          <p:cNvSpPr>
            <a:spLocks noGrp="1"/>
          </p:cNvSpPr>
          <p:nvPr>
            <p:ph type="title"/>
          </p:nvPr>
        </p:nvSpPr>
        <p:spPr/>
        <p:txBody>
          <a:bodyPr/>
          <a:lstStyle/>
          <a:p>
            <a:r>
              <a:rPr lang="en-US" dirty="0" err="1"/>
              <a:t>Cont</a:t>
            </a:r>
            <a:endParaRPr lang="en-US" dirty="0"/>
          </a:p>
        </p:txBody>
      </p:sp>
      <p:sp>
        <p:nvSpPr>
          <p:cNvPr id="3" name="Content Placeholder 2">
            <a:extLst>
              <a:ext uri="{FF2B5EF4-FFF2-40B4-BE49-F238E27FC236}">
                <a16:creationId xmlns="" xmlns:a16="http://schemas.microsoft.com/office/drawing/2014/main" id="{43DC76A4-87AF-49FB-B3DE-F238CDF97AA3}"/>
              </a:ext>
            </a:extLst>
          </p:cNvPr>
          <p:cNvSpPr>
            <a:spLocks noGrp="1"/>
          </p:cNvSpPr>
          <p:nvPr>
            <p:ph idx="1"/>
          </p:nvPr>
        </p:nvSpPr>
        <p:spPr/>
        <p:txBody>
          <a:bodyPr/>
          <a:lstStyle/>
          <a:p>
            <a:r>
              <a:rPr lang="en-US" b="0" i="0" dirty="0">
                <a:solidFill>
                  <a:srgbClr val="262D3D"/>
                </a:solidFill>
                <a:effectLst/>
                <a:latin typeface="Merriweather" panose="00000500000000000000" pitchFamily="2" charset="0"/>
              </a:rPr>
              <a:t>web applications grew in their complexity and user demands of the UI/UX were advancing as well.</a:t>
            </a:r>
          </a:p>
          <a:p>
            <a:r>
              <a:rPr lang="en-US" b="0" i="0" dirty="0">
                <a:solidFill>
                  <a:srgbClr val="262D3D"/>
                </a:solidFill>
                <a:effectLst/>
                <a:latin typeface="Merriweather" panose="00000500000000000000" pitchFamily="2" charset="0"/>
              </a:rPr>
              <a:t> Reloading the whole page, when just one part of it changes, was ineffective and slow. </a:t>
            </a:r>
          </a:p>
          <a:p>
            <a:r>
              <a:rPr lang="en-US" b="0" i="0" dirty="0">
                <a:solidFill>
                  <a:srgbClr val="262D3D"/>
                </a:solidFill>
                <a:effectLst/>
                <a:latin typeface="Merriweather" panose="00000500000000000000" pitchFamily="2" charset="0"/>
              </a:rPr>
              <a:t>We needed a quick, snappy, and responsive interaction with immediate impact on the UI.</a:t>
            </a:r>
            <a:endParaRPr lang="en-US" dirty="0"/>
          </a:p>
        </p:txBody>
      </p:sp>
    </p:spTree>
    <p:extLst>
      <p:ext uri="{BB962C8B-B14F-4D97-AF65-F5344CB8AC3E}">
        <p14:creationId xmlns="" xmlns:p14="http://schemas.microsoft.com/office/powerpoint/2010/main" val="20660486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8232B7-D874-4CBE-A640-DFBDF4DB4ECE}"/>
              </a:ext>
            </a:extLst>
          </p:cNvPr>
          <p:cNvSpPr>
            <a:spLocks noGrp="1"/>
          </p:cNvSpPr>
          <p:nvPr>
            <p:ph type="title"/>
          </p:nvPr>
        </p:nvSpPr>
        <p:spPr/>
        <p:txBody>
          <a:bodyPr/>
          <a:lstStyle/>
          <a:p>
            <a:r>
              <a:rPr lang="en-US" dirty="0" err="1"/>
              <a:t>Cont</a:t>
            </a:r>
            <a:endParaRPr lang="en-US" dirty="0"/>
          </a:p>
        </p:txBody>
      </p:sp>
      <p:sp>
        <p:nvSpPr>
          <p:cNvPr id="3" name="Content Placeholder 2">
            <a:extLst>
              <a:ext uri="{FF2B5EF4-FFF2-40B4-BE49-F238E27FC236}">
                <a16:creationId xmlns="" xmlns:a16="http://schemas.microsoft.com/office/drawing/2014/main" id="{55970D6E-1AA4-4763-B9D4-B74D585BD9F8}"/>
              </a:ext>
            </a:extLst>
          </p:cNvPr>
          <p:cNvSpPr>
            <a:spLocks noGrp="1"/>
          </p:cNvSpPr>
          <p:nvPr>
            <p:ph idx="1"/>
          </p:nvPr>
        </p:nvSpPr>
        <p:spPr/>
        <p:txBody>
          <a:bodyPr/>
          <a:lstStyle/>
          <a:p>
            <a:r>
              <a:rPr lang="en-US" b="0" i="0" dirty="0">
                <a:solidFill>
                  <a:srgbClr val="262D3D"/>
                </a:solidFill>
                <a:effectLst/>
                <a:latin typeface="Times New Roman" panose="02020603050405020304" pitchFamily="18" charset="0"/>
                <a:cs typeface="Times New Roman" panose="02020603050405020304" pitchFamily="18" charset="0"/>
              </a:rPr>
              <a:t>JavaScript came to the rescue. </a:t>
            </a:r>
          </a:p>
          <a:p>
            <a:r>
              <a:rPr lang="en-US" b="0" i="0" dirty="0">
                <a:solidFill>
                  <a:srgbClr val="262D3D"/>
                </a:solidFill>
                <a:effectLst/>
                <a:latin typeface="Times New Roman" panose="02020603050405020304" pitchFamily="18" charset="0"/>
                <a:cs typeface="Times New Roman" panose="02020603050405020304" pitchFamily="18" charset="0"/>
              </a:rPr>
              <a:t>Developers started writing significant amounts of code that was executed in the browser before a request was sent to the server. </a:t>
            </a:r>
          </a:p>
          <a:p>
            <a:r>
              <a:rPr lang="en-US" b="0" i="0" dirty="0">
                <a:solidFill>
                  <a:srgbClr val="262D3D"/>
                </a:solidFill>
                <a:effectLst/>
                <a:latin typeface="Times New Roman" panose="02020603050405020304" pitchFamily="18" charset="0"/>
                <a:cs typeface="Times New Roman" panose="02020603050405020304" pitchFamily="18" charset="0"/>
              </a:rPr>
              <a:t>jQuery also brought significant advances to front-end web development, as it provided simple and effective out-of-the-box capabilities such as client side validation, modal windows, alert messages, animations, and even Ajax-based partial page updates.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216267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82BD43-2447-43BF-B515-1BA69E3B153A}"/>
              </a:ext>
            </a:extLst>
          </p:cNvPr>
          <p:cNvSpPr>
            <a:spLocks noGrp="1"/>
          </p:cNvSpPr>
          <p:nvPr>
            <p:ph type="title"/>
          </p:nvPr>
        </p:nvSpPr>
        <p:spPr/>
        <p:txBody>
          <a:bodyPr>
            <a:normAutofit/>
          </a:bodyPr>
          <a:lstStyle/>
          <a:p>
            <a:r>
              <a:rPr lang="en-US" sz="3600" dirty="0">
                <a:solidFill>
                  <a:srgbClr val="262D3D"/>
                </a:solidFill>
                <a:latin typeface="Merriweather" panose="00000500000000000000" pitchFamily="2" charset="0"/>
              </a:rPr>
              <a:t>C</a:t>
            </a:r>
            <a:r>
              <a:rPr lang="en-US" sz="3600" b="0" i="0" dirty="0">
                <a:solidFill>
                  <a:srgbClr val="262D3D"/>
                </a:solidFill>
                <a:effectLst/>
                <a:latin typeface="Merriweather" panose="00000500000000000000" pitchFamily="2" charset="0"/>
              </a:rPr>
              <a:t>ode demonstrates how this could be done by DOM manipulation</a:t>
            </a:r>
            <a:endParaRPr lang="en-US" sz="3600" dirty="0"/>
          </a:p>
        </p:txBody>
      </p:sp>
      <p:sp>
        <p:nvSpPr>
          <p:cNvPr id="3" name="Content Placeholder 2">
            <a:extLst>
              <a:ext uri="{FF2B5EF4-FFF2-40B4-BE49-F238E27FC236}">
                <a16:creationId xmlns="" xmlns:a16="http://schemas.microsoft.com/office/drawing/2014/main" id="{F2E60687-B950-4F2C-B631-B6467C6611B4}"/>
              </a:ext>
            </a:extLst>
          </p:cNvPr>
          <p:cNvSpPr>
            <a:spLocks noGrp="1"/>
          </p:cNvSpPr>
          <p:nvPr>
            <p:ph idx="1"/>
          </p:nvPr>
        </p:nvSpPr>
        <p:spPr/>
        <p:txBody>
          <a:bodyPr/>
          <a:lstStyle/>
          <a:p>
            <a:endParaRPr lang="en-US" dirty="0"/>
          </a:p>
        </p:txBody>
      </p:sp>
      <p:sp>
        <p:nvSpPr>
          <p:cNvPr id="4" name="Rectangle: Rounded Corners 3">
            <a:extLst>
              <a:ext uri="{FF2B5EF4-FFF2-40B4-BE49-F238E27FC236}">
                <a16:creationId xmlns="" xmlns:a16="http://schemas.microsoft.com/office/drawing/2014/main" id="{97E6732D-BD91-4D98-95F4-BE2C5E4125BF}"/>
              </a:ext>
            </a:extLst>
          </p:cNvPr>
          <p:cNvSpPr/>
          <p:nvPr/>
        </p:nvSpPr>
        <p:spPr>
          <a:xfrm>
            <a:off x="909403" y="1825625"/>
            <a:ext cx="5186597" cy="4865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if (hasInputBorder()) {</a:t>
            </a:r>
          </a:p>
          <a:p>
            <a:pPr algn="ctr"/>
            <a:r>
              <a:rPr lang="en-US"/>
              <a:t>  removeInputBorder();</a:t>
            </a:r>
          </a:p>
          <a:p>
            <a:pPr algn="ctr"/>
            <a:r>
              <a:rPr lang="en-US"/>
              <a:t>}</a:t>
            </a:r>
          </a:p>
          <a:p>
            <a:pPr algn="ctr"/>
            <a:r>
              <a:rPr lang="en-US"/>
              <a:t>if (text.length === 0) {</a:t>
            </a:r>
          </a:p>
          <a:p>
            <a:pPr algn="ctr"/>
            <a:r>
              <a:rPr lang="en-US"/>
              <a:t>  if (hasMessage()) {</a:t>
            </a:r>
          </a:p>
          <a:p>
            <a:pPr algn="ctr"/>
            <a:r>
              <a:rPr lang="en-US"/>
              <a:t>    removeMessage();</a:t>
            </a:r>
          </a:p>
          <a:p>
            <a:pPr algn="ctr"/>
            <a:r>
              <a:rPr lang="en-US"/>
              <a:t>  }</a:t>
            </a:r>
          </a:p>
          <a:p>
            <a:pPr algn="ctr"/>
            <a:r>
              <a:rPr lang="en-US"/>
              <a:t>  if (hasSmiley()) {</a:t>
            </a:r>
          </a:p>
          <a:p>
            <a:pPr algn="ctr"/>
            <a:r>
              <a:rPr lang="en-US"/>
              <a:t>    removeSmiley();</a:t>
            </a:r>
          </a:p>
          <a:p>
            <a:pPr algn="ctr"/>
            <a:r>
              <a:rPr lang="en-US"/>
              <a:t>  }</a:t>
            </a:r>
          </a:p>
          <a:p>
            <a:pPr algn="ctr"/>
            <a:r>
              <a:rPr lang="en-US"/>
              <a:t>}</a:t>
            </a:r>
          </a:p>
          <a:p>
            <a:pPr algn="ctr"/>
            <a:r>
              <a:rPr lang="en-US"/>
              <a:t>else {</a:t>
            </a:r>
          </a:p>
          <a:p>
            <a:pPr algn="ctr"/>
            <a:r>
              <a:rPr lang="en-US"/>
              <a:t>  var strength = getPasswordStrength(text);</a:t>
            </a:r>
          </a:p>
          <a:p>
            <a:pPr algn="ctr"/>
            <a:r>
              <a:rPr lang="en-US"/>
              <a:t>  if (!hasInputBorder()) {</a:t>
            </a:r>
          </a:p>
          <a:p>
            <a:pPr algn="ctr"/>
            <a:r>
              <a:rPr lang="en-US"/>
              <a:t>    addInputBorder();</a:t>
            </a:r>
          </a:p>
          <a:p>
            <a:pPr algn="ctr"/>
            <a:r>
              <a:rPr lang="en-US"/>
              <a:t>  }</a:t>
            </a:r>
          </a:p>
        </p:txBody>
      </p:sp>
      <p:sp>
        <p:nvSpPr>
          <p:cNvPr id="5" name="Rectangle: Rounded Corners 4">
            <a:extLst>
              <a:ext uri="{FF2B5EF4-FFF2-40B4-BE49-F238E27FC236}">
                <a16:creationId xmlns="" xmlns:a16="http://schemas.microsoft.com/office/drawing/2014/main" id="{7C8A0121-9BF8-433E-9F89-E1CDA5D6F069}"/>
              </a:ext>
            </a:extLst>
          </p:cNvPr>
          <p:cNvSpPr/>
          <p:nvPr/>
        </p:nvSpPr>
        <p:spPr>
          <a:xfrm>
            <a:off x="6505731" y="1520487"/>
            <a:ext cx="5186597" cy="5337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var color = (strength == 'weak' ? 'red' : 'green');</a:t>
            </a:r>
          </a:p>
          <a:p>
            <a:pPr algn="ctr"/>
            <a:r>
              <a:rPr lang="en-US" sz="1600" dirty="0"/>
              <a:t>  </a:t>
            </a:r>
            <a:r>
              <a:rPr lang="en-US" sz="1600" dirty="0" err="1"/>
              <a:t>setInputBorderColor</a:t>
            </a:r>
            <a:r>
              <a:rPr lang="en-US" sz="1600" dirty="0"/>
              <a:t>(color);</a:t>
            </a:r>
          </a:p>
          <a:p>
            <a:pPr algn="ctr"/>
            <a:r>
              <a:rPr lang="en-US" sz="1600" dirty="0"/>
              <a:t>  var message = (strength == 'weak' ?</a:t>
            </a:r>
          </a:p>
          <a:p>
            <a:pPr algn="ctr"/>
            <a:r>
              <a:rPr lang="en-US" sz="1600" dirty="0"/>
              <a:t>                 "Password is weak" :</a:t>
            </a:r>
          </a:p>
          <a:p>
            <a:pPr algn="ctr"/>
            <a:r>
              <a:rPr lang="en-US" sz="1600" dirty="0"/>
              <a:t>                 "That's what I call a password!");</a:t>
            </a:r>
          </a:p>
          <a:p>
            <a:pPr algn="ctr"/>
            <a:r>
              <a:rPr lang="en-US" sz="1600" dirty="0"/>
              <a:t>  if (</a:t>
            </a:r>
            <a:r>
              <a:rPr lang="en-US" sz="1600" dirty="0" err="1"/>
              <a:t>hasMessage</a:t>
            </a:r>
            <a:r>
              <a:rPr lang="en-US" sz="1600" dirty="0"/>
              <a:t>()) {</a:t>
            </a:r>
          </a:p>
          <a:p>
            <a:pPr algn="ctr"/>
            <a:r>
              <a:rPr lang="en-US" sz="1600" dirty="0"/>
              <a:t>    </a:t>
            </a:r>
            <a:r>
              <a:rPr lang="en-US" sz="1600" dirty="0" err="1"/>
              <a:t>setMessageText</a:t>
            </a:r>
            <a:r>
              <a:rPr lang="en-US" sz="1600" dirty="0"/>
              <a:t>(message);</a:t>
            </a:r>
          </a:p>
          <a:p>
            <a:pPr algn="ctr"/>
            <a:r>
              <a:rPr lang="en-US" sz="1600" dirty="0"/>
              <a:t>  } else {</a:t>
            </a:r>
          </a:p>
          <a:p>
            <a:pPr algn="ctr"/>
            <a:r>
              <a:rPr lang="en-US" sz="1600" dirty="0"/>
              <a:t>    </a:t>
            </a:r>
            <a:r>
              <a:rPr lang="en-US" sz="1600" dirty="0" err="1"/>
              <a:t>addMessageWithText</a:t>
            </a:r>
            <a:r>
              <a:rPr lang="en-US" sz="1600" dirty="0"/>
              <a:t>(message);</a:t>
            </a:r>
          </a:p>
          <a:p>
            <a:pPr algn="ctr"/>
            <a:r>
              <a:rPr lang="en-US" sz="1600" dirty="0"/>
              <a:t>  }</a:t>
            </a:r>
          </a:p>
          <a:p>
            <a:pPr algn="ctr"/>
            <a:r>
              <a:rPr lang="en-US" sz="1600" dirty="0"/>
              <a:t>  if (strength == 'weak') {</a:t>
            </a:r>
          </a:p>
          <a:p>
            <a:pPr algn="ctr"/>
            <a:r>
              <a:rPr lang="en-US" sz="1600" dirty="0"/>
              <a:t>    if (</a:t>
            </a:r>
            <a:r>
              <a:rPr lang="en-US" sz="1600" dirty="0" err="1"/>
              <a:t>hasSmiley</a:t>
            </a:r>
            <a:r>
              <a:rPr lang="en-US" sz="1600" dirty="0"/>
              <a:t>()) {</a:t>
            </a:r>
          </a:p>
          <a:p>
            <a:pPr algn="ctr"/>
            <a:r>
              <a:rPr lang="en-US" sz="1600" dirty="0"/>
              <a:t>      </a:t>
            </a:r>
            <a:r>
              <a:rPr lang="en-US" sz="1600" dirty="0" err="1"/>
              <a:t>removeSmiley</a:t>
            </a:r>
            <a:r>
              <a:rPr lang="en-US" sz="1600" dirty="0"/>
              <a:t>();</a:t>
            </a:r>
          </a:p>
          <a:p>
            <a:pPr algn="ctr"/>
            <a:r>
              <a:rPr lang="en-US" sz="1600" dirty="0"/>
              <a:t>    }</a:t>
            </a:r>
          </a:p>
          <a:p>
            <a:pPr algn="ctr"/>
            <a:r>
              <a:rPr lang="en-US" sz="1600" dirty="0"/>
              <a:t>  } else {</a:t>
            </a:r>
          </a:p>
          <a:p>
            <a:pPr algn="ctr"/>
            <a:r>
              <a:rPr lang="en-US" sz="1600" dirty="0"/>
              <a:t>    if (!</a:t>
            </a:r>
            <a:r>
              <a:rPr lang="en-US" sz="1600" dirty="0" err="1"/>
              <a:t>hasSmiley</a:t>
            </a:r>
            <a:r>
              <a:rPr lang="en-US" sz="1600" dirty="0"/>
              <a:t>()) {</a:t>
            </a:r>
          </a:p>
          <a:p>
            <a:pPr algn="ctr"/>
            <a:r>
              <a:rPr lang="en-US" sz="1600" dirty="0"/>
              <a:t>      </a:t>
            </a:r>
            <a:r>
              <a:rPr lang="en-US" sz="1600" dirty="0" err="1"/>
              <a:t>addSmiley</a:t>
            </a:r>
            <a:r>
              <a:rPr lang="en-US" sz="1600" dirty="0"/>
              <a:t>();</a:t>
            </a:r>
          </a:p>
          <a:p>
            <a:pPr algn="ctr"/>
            <a:r>
              <a:rPr lang="en-US" sz="1600" dirty="0"/>
              <a:t>    }</a:t>
            </a:r>
          </a:p>
          <a:p>
            <a:pPr algn="ctr"/>
            <a:r>
              <a:rPr lang="en-US" sz="1600" dirty="0"/>
              <a:t>  }</a:t>
            </a:r>
          </a:p>
          <a:p>
            <a:pPr algn="ctr"/>
            <a:r>
              <a:rPr lang="en-US" sz="1600" dirty="0"/>
              <a:t>}</a:t>
            </a:r>
            <a:endParaRPr lang="en-US" dirty="0"/>
          </a:p>
        </p:txBody>
      </p:sp>
    </p:spTree>
    <p:extLst>
      <p:ext uri="{BB962C8B-B14F-4D97-AF65-F5344CB8AC3E}">
        <p14:creationId xmlns="" xmlns:p14="http://schemas.microsoft.com/office/powerpoint/2010/main" val="21153732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9C7CF3-CA77-4730-8CC9-11ECA1BD2B75}"/>
              </a:ext>
            </a:extLst>
          </p:cNvPr>
          <p:cNvSpPr>
            <a:spLocks noGrp="1"/>
          </p:cNvSpPr>
          <p:nvPr>
            <p:ph type="title"/>
          </p:nvPr>
        </p:nvSpPr>
        <p:spPr/>
        <p:txBody>
          <a:bodyPr/>
          <a:lstStyle/>
          <a:p>
            <a:r>
              <a:rPr lang="en-US" dirty="0" err="1"/>
              <a:t>Cont</a:t>
            </a:r>
            <a:endParaRPr lang="en-US" dirty="0"/>
          </a:p>
        </p:txBody>
      </p:sp>
      <p:sp>
        <p:nvSpPr>
          <p:cNvPr id="3" name="Content Placeholder 2">
            <a:extLst>
              <a:ext uri="{FF2B5EF4-FFF2-40B4-BE49-F238E27FC236}">
                <a16:creationId xmlns="" xmlns:a16="http://schemas.microsoft.com/office/drawing/2014/main" id="{9D50F9BE-597B-4E44-87E9-4F2819C4BDDE}"/>
              </a:ext>
            </a:extLst>
          </p:cNvPr>
          <p:cNvSpPr>
            <a:spLocks noGrp="1"/>
          </p:cNvSpPr>
          <p:nvPr>
            <p:ph idx="1"/>
          </p:nvPr>
        </p:nvSpPr>
        <p:spPr/>
        <p:txBody>
          <a:bodyPr>
            <a:normAutofit fontScale="92500"/>
          </a:bodyPr>
          <a:lstStyle/>
          <a:p>
            <a:r>
              <a:rPr lang="en-US" b="0" i="0" dirty="0">
                <a:solidFill>
                  <a:srgbClr val="262D3D"/>
                </a:solidFill>
                <a:effectLst/>
                <a:latin typeface="Times New Roman" panose="02020603050405020304" pitchFamily="18" charset="0"/>
                <a:cs typeface="Times New Roman" panose="02020603050405020304" pitchFamily="18" charset="0"/>
              </a:rPr>
              <a:t>first we need to check if the user provided any password at all and handle the case where the password field is empty. </a:t>
            </a:r>
          </a:p>
          <a:p>
            <a:r>
              <a:rPr lang="en-US" b="0" i="0" dirty="0">
                <a:solidFill>
                  <a:srgbClr val="262D3D"/>
                </a:solidFill>
                <a:effectLst/>
                <a:latin typeface="Times New Roman" panose="02020603050405020304" pitchFamily="18" charset="0"/>
                <a:cs typeface="Times New Roman" panose="02020603050405020304" pitchFamily="18" charset="0"/>
              </a:rPr>
              <a:t>And in all cases, we need to make sure that all related DOM elements are properly updated. </a:t>
            </a:r>
          </a:p>
          <a:p>
            <a:r>
              <a:rPr lang="en-US" b="0" i="0" dirty="0">
                <a:solidFill>
                  <a:srgbClr val="262D3D"/>
                </a:solidFill>
                <a:effectLst/>
                <a:latin typeface="Times New Roman" panose="02020603050405020304" pitchFamily="18" charset="0"/>
                <a:cs typeface="Times New Roman" panose="02020603050405020304" pitchFamily="18" charset="0"/>
              </a:rPr>
              <a:t>This includes the message, the border, and the smiley face.</a:t>
            </a:r>
          </a:p>
          <a:p>
            <a:r>
              <a:rPr lang="en-US" b="0" i="0" dirty="0">
                <a:solidFill>
                  <a:srgbClr val="262D3D"/>
                </a:solidFill>
                <a:effectLst/>
                <a:latin typeface="Times New Roman" panose="02020603050405020304" pitchFamily="18" charset="0"/>
                <a:cs typeface="Times New Roman" panose="02020603050405020304" pitchFamily="18" charset="0"/>
              </a:rPr>
              <a:t>Our password field can be in one of three states: empty, weak, or strong. </a:t>
            </a:r>
          </a:p>
          <a:p>
            <a:r>
              <a:rPr lang="en-US" b="0" i="0" dirty="0">
                <a:solidFill>
                  <a:srgbClr val="262D3D"/>
                </a:solidFill>
                <a:effectLst/>
                <a:latin typeface="Times New Roman" panose="02020603050405020304" pitchFamily="18" charset="0"/>
                <a:cs typeface="Times New Roman" panose="02020603050405020304" pitchFamily="18" charset="0"/>
              </a:rPr>
              <a:t>we have three different DOM elements that are affected by the password field state. Handling all combinations, and making sure that our view is properly displayed, increases cyclomatic complexity for even a simple piece of code like this.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98414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10599</TotalTime>
  <Words>6368</Words>
  <Application>Microsoft Office PowerPoint</Application>
  <PresentationFormat>Custom</PresentationFormat>
  <Paragraphs>913</Paragraphs>
  <Slides>103</Slides>
  <Notes>0</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Office Theme</vt:lpstr>
      <vt:lpstr>Basics of React</vt:lpstr>
      <vt:lpstr>Basics of React</vt:lpstr>
      <vt:lpstr>Functional Programming with Javascript</vt:lpstr>
      <vt:lpstr>React JS</vt:lpstr>
      <vt:lpstr>Prerequisites</vt:lpstr>
      <vt:lpstr>Why React JS</vt:lpstr>
      <vt:lpstr>ES6 Classes</vt:lpstr>
      <vt:lpstr>Class Declarations</vt:lpstr>
      <vt:lpstr>Hoisting 1</vt:lpstr>
      <vt:lpstr>Hoisting 2</vt:lpstr>
      <vt:lpstr>Hoisting 3</vt:lpstr>
      <vt:lpstr>ReactJS - Architecture </vt:lpstr>
      <vt:lpstr>Cont…</vt:lpstr>
      <vt:lpstr>Slide 14</vt:lpstr>
      <vt:lpstr>Nested React element </vt:lpstr>
      <vt:lpstr>Visualize the workflow of the React application</vt:lpstr>
      <vt:lpstr>Architecture of the React Application </vt:lpstr>
      <vt:lpstr>Cont…</vt:lpstr>
      <vt:lpstr>Javascript ES6 Arrow functions</vt:lpstr>
      <vt:lpstr>Cont…</vt:lpstr>
      <vt:lpstr>There are 3 subtle differences in regular functions and arrow functions</vt:lpstr>
      <vt:lpstr>Arrow functions do not have a arguments array </vt:lpstr>
      <vt:lpstr>Arrow functions are callable but not constructable </vt:lpstr>
      <vt:lpstr>Example</vt:lpstr>
      <vt:lpstr>Cont…</vt:lpstr>
      <vt:lpstr>Transpiling ES6 modules to ES5 using Babel BabelJS - ES6 Code Execution </vt:lpstr>
      <vt:lpstr>Cont…</vt:lpstr>
      <vt:lpstr>Cont…</vt:lpstr>
      <vt:lpstr>Example</vt:lpstr>
      <vt:lpstr>Index.js</vt:lpstr>
      <vt:lpstr>Output </vt:lpstr>
      <vt:lpstr>When the HTML is run in Firefox, it generates the following output −</vt:lpstr>
      <vt:lpstr>And when the same HTML is run in Internet Explorer, it generates the following syntax error</vt:lpstr>
      <vt:lpstr>Set Up Babel </vt:lpstr>
      <vt:lpstr>Cont</vt:lpstr>
      <vt:lpstr>Cont…</vt:lpstr>
      <vt:lpstr>Cont…</vt:lpstr>
      <vt:lpstr>How to Use Variables within Classes </vt:lpstr>
      <vt:lpstr>Using the This Keyword </vt:lpstr>
      <vt:lpstr>The same applies to a function using the global scope.</vt:lpstr>
      <vt:lpstr>Cont….</vt:lpstr>
      <vt:lpstr>For Example </vt:lpstr>
      <vt:lpstr>Cont…</vt:lpstr>
      <vt:lpstr>Using Static as the Variable Type </vt:lpstr>
      <vt:lpstr>The state object will be static, and this means we can pass it to the child component and it will act as a constant value.</vt:lpstr>
      <vt:lpstr>Using State Variables </vt:lpstr>
      <vt:lpstr>React State </vt:lpstr>
      <vt:lpstr>Cont…</vt:lpstr>
      <vt:lpstr>For example.</vt:lpstr>
      <vt:lpstr>Defining State </vt:lpstr>
      <vt:lpstr>Changing the State </vt:lpstr>
      <vt:lpstr>Example </vt:lpstr>
      <vt:lpstr>Components and Props </vt:lpstr>
      <vt:lpstr>Function and Class Components </vt:lpstr>
      <vt:lpstr>An ES class to define a component:</vt:lpstr>
      <vt:lpstr>Rendering a Component </vt:lpstr>
      <vt:lpstr>Cont…</vt:lpstr>
      <vt:lpstr>How do I render a different component in React?</vt:lpstr>
      <vt:lpstr>Header.JS</vt:lpstr>
      <vt:lpstr>Footer.JS</vt:lpstr>
      <vt:lpstr>Composing Components </vt:lpstr>
      <vt:lpstr>update default App.js with below code snippet</vt:lpstr>
      <vt:lpstr>React State Example </vt:lpstr>
      <vt:lpstr>React State VS Props Example </vt:lpstr>
      <vt:lpstr>Props: </vt:lpstr>
      <vt:lpstr>ReactJS - JSX </vt:lpstr>
      <vt:lpstr>Cont…</vt:lpstr>
      <vt:lpstr>Cont…</vt:lpstr>
      <vt:lpstr>Expressions </vt:lpstr>
      <vt:lpstr>Output </vt:lpstr>
      <vt:lpstr>Functions </vt:lpstr>
      <vt:lpstr>Output </vt:lpstr>
      <vt:lpstr>Attributes </vt:lpstr>
      <vt:lpstr>Example Program</vt:lpstr>
      <vt:lpstr>Output </vt:lpstr>
      <vt:lpstr>ReactJS - Props Validation </vt:lpstr>
      <vt:lpstr>Validating Props </vt:lpstr>
      <vt:lpstr>React Props validation example output</vt:lpstr>
      <vt:lpstr>App.jsx </vt:lpstr>
      <vt:lpstr>Slide 80</vt:lpstr>
      <vt:lpstr>State and Props</vt:lpstr>
      <vt:lpstr>ReactJS | Introduction to Babel </vt:lpstr>
      <vt:lpstr>What is transpiler? </vt:lpstr>
      <vt:lpstr>Why do we need Babel? </vt:lpstr>
      <vt:lpstr>ReactJS | Using Babel </vt:lpstr>
      <vt:lpstr>Cont…</vt:lpstr>
      <vt:lpstr>Cont… </vt:lpstr>
      <vt:lpstr>React Map </vt:lpstr>
      <vt:lpstr>Example 1, Example 2, Example 3 </vt:lpstr>
      <vt:lpstr>Program code</vt:lpstr>
      <vt:lpstr>React Component state</vt:lpstr>
      <vt:lpstr>React State Management  </vt:lpstr>
      <vt:lpstr>How we would build it before: we handle state in a common parent component and pass props down to children components.</vt:lpstr>
      <vt:lpstr>props drilling</vt:lpstr>
      <vt:lpstr>A Bit Of History </vt:lpstr>
      <vt:lpstr>Cont</vt:lpstr>
      <vt:lpstr>Cont</vt:lpstr>
      <vt:lpstr>Code demonstrates how this could be done by DOM manipulation</vt:lpstr>
      <vt:lpstr>Cont</vt:lpstr>
      <vt:lpstr>Cont</vt:lpstr>
      <vt:lpstr>Reducing Complexity </vt:lpstr>
      <vt:lpstr>React based UI.</vt:lpstr>
      <vt:lpstr>Emoji component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sambath</dc:creator>
  <cp:lastModifiedBy>one</cp:lastModifiedBy>
  <cp:revision>48</cp:revision>
  <dcterms:created xsi:type="dcterms:W3CDTF">2021-10-18T04:01:03Z</dcterms:created>
  <dcterms:modified xsi:type="dcterms:W3CDTF">2022-04-01T11:24:23Z</dcterms:modified>
</cp:coreProperties>
</file>