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60" r:id="rId3"/>
    <p:sldId id="361" r:id="rId4"/>
    <p:sldId id="376" r:id="rId5"/>
    <p:sldId id="362" r:id="rId6"/>
    <p:sldId id="363" r:id="rId7"/>
    <p:sldId id="366" r:id="rId8"/>
    <p:sldId id="364" r:id="rId9"/>
    <p:sldId id="365" r:id="rId10"/>
    <p:sldId id="377" r:id="rId11"/>
    <p:sldId id="368" r:id="rId12"/>
    <p:sldId id="369" r:id="rId13"/>
    <p:sldId id="371" r:id="rId14"/>
    <p:sldId id="372" r:id="rId15"/>
    <p:sldId id="373" r:id="rId16"/>
    <p:sldId id="374" r:id="rId17"/>
    <p:sldId id="3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2/15/2022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2/15/2022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2/15/2022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2/15/2022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2/15/2022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2/15/2022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2/15/2022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cloud computing Unit-III</a:t>
            </a:r>
          </a:p>
        </p:txBody>
      </p:sp>
      <p:sp>
        <p:nvSpPr>
          <p:cNvPr id="5" name="Subtitle 4">
            <a:extLst>
              <a:ext uri="{FF2B5EF4-FFF2-40B4-BE49-F238E27FC236}">
                <a16:creationId xmlns:a16="http://schemas.microsoft.com/office/drawing/2014/main" id="{5863F354-DF88-444B-A3D8-95FBB647AF99}"/>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19FE-72FB-43B2-8B66-9D9A660BA04C}"/>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502DD179-08EA-41C6-952D-43DCFD0A06FD}"/>
              </a:ext>
            </a:extLst>
          </p:cNvPr>
          <p:cNvSpPr>
            <a:spLocks noGrp="1"/>
          </p:cNvSpPr>
          <p:nvPr>
            <p:ph sz="quarter" idx="1"/>
          </p:nvPr>
        </p:nvSpPr>
        <p:spPr/>
        <p:txBody>
          <a:bodyPr/>
          <a:lstStyle/>
          <a:p>
            <a:pPr marL="0" indent="0">
              <a:buNone/>
            </a:pPr>
            <a:r>
              <a:rPr lang="en-GB" dirty="0"/>
              <a:t>Which of the following type of virtualization is also characteristic of cloud computing?</a:t>
            </a:r>
          </a:p>
          <a:p>
            <a:r>
              <a:rPr lang="en-GB" dirty="0"/>
              <a:t>a) Storage</a:t>
            </a:r>
          </a:p>
          <a:p>
            <a:r>
              <a:rPr lang="en-GB" dirty="0"/>
              <a:t>b) Application</a:t>
            </a:r>
          </a:p>
          <a:p>
            <a:r>
              <a:rPr lang="en-GB" dirty="0"/>
              <a:t>c) CPU</a:t>
            </a:r>
          </a:p>
          <a:p>
            <a:r>
              <a:rPr lang="en-GB" dirty="0"/>
              <a:t>d) All of the mentioned </a:t>
            </a:r>
            <a:endParaRPr lang="en-IN" dirty="0"/>
          </a:p>
        </p:txBody>
      </p:sp>
    </p:spTree>
    <p:extLst>
      <p:ext uri="{BB962C8B-B14F-4D97-AF65-F5344CB8AC3E}">
        <p14:creationId xmlns:p14="http://schemas.microsoft.com/office/powerpoint/2010/main" val="318930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Hypervisor</a:t>
            </a:r>
          </a:p>
        </p:txBody>
      </p:sp>
      <p:sp>
        <p:nvSpPr>
          <p:cNvPr id="3" name="Content Placeholder 2"/>
          <p:cNvSpPr>
            <a:spLocks noGrp="1"/>
          </p:cNvSpPr>
          <p:nvPr>
            <p:ph sz="quarter" idx="1"/>
          </p:nvPr>
        </p:nvSpPr>
        <p:spPr/>
        <p:txBody>
          <a:bodyPr/>
          <a:lstStyle/>
          <a:p>
            <a:pPr algn="just"/>
            <a:r>
              <a:rPr lang="en-US" b="1" dirty="0"/>
              <a:t>Type 1 Hypervisor</a:t>
            </a:r>
            <a:r>
              <a:rPr lang="en-US" dirty="0"/>
              <a:t> (also called bare metal or native)</a:t>
            </a:r>
          </a:p>
          <a:p>
            <a:pPr algn="just"/>
            <a:r>
              <a:rPr lang="en-US" b="1" dirty="0"/>
              <a:t>Type 2 Hypervisor</a:t>
            </a:r>
            <a:r>
              <a:rPr lang="en-US" dirty="0"/>
              <a:t> (also known as hosted hypervisors)</a:t>
            </a:r>
          </a:p>
          <a:p>
            <a:pPr algn="just"/>
            <a:r>
              <a:rPr lang="en-US" dirty="0"/>
              <a:t>Embedded Hypervisor </a:t>
            </a:r>
          </a:p>
          <a:p>
            <a:endParaRPr lang="en-IN" dirty="0"/>
          </a:p>
        </p:txBody>
      </p:sp>
    </p:spTree>
    <p:extLst>
      <p:ext uri="{BB962C8B-B14F-4D97-AF65-F5344CB8AC3E}">
        <p14:creationId xmlns:p14="http://schemas.microsoft.com/office/powerpoint/2010/main" val="31448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Types-1 Hypervisor</a:t>
            </a:r>
          </a:p>
        </p:txBody>
      </p:sp>
      <p:sp>
        <p:nvSpPr>
          <p:cNvPr id="3" name="Content Placeholder 2"/>
          <p:cNvSpPr>
            <a:spLocks noGrp="1"/>
          </p:cNvSpPr>
          <p:nvPr>
            <p:ph sz="quarter" idx="1"/>
          </p:nvPr>
        </p:nvSpPr>
        <p:spPr/>
        <p:txBody>
          <a:bodyPr>
            <a:normAutofit fontScale="92500" lnSpcReduction="10000"/>
          </a:bodyPr>
          <a:lstStyle/>
          <a:p>
            <a:pPr algn="just"/>
            <a:r>
              <a:rPr lang="en-US" dirty="0"/>
              <a:t>A bare-metal hypervisor (Type 1) is a layer of software we install directly on top of a physical server and its underlying hardware.</a:t>
            </a:r>
          </a:p>
          <a:p>
            <a:pPr algn="just"/>
            <a:r>
              <a:rPr lang="en-US" dirty="0"/>
              <a:t>There is no software or any operating system in between, hence the name bare-metal hypervisor. A Type 1 hypervisor is proven in providing excellent performance and stability since it does not run inside Windows or any other operating system.</a:t>
            </a:r>
          </a:p>
          <a:p>
            <a:pPr algn="just"/>
            <a:r>
              <a:rPr lang="en-US" dirty="0"/>
              <a:t>Type 1 hypervisors are an OS themselves, a very basic one on top of which you can run virtual machines. The physical machine the hypervisor is running on serves virtualization purposes only. You cannot use it for anything else.</a:t>
            </a:r>
          </a:p>
          <a:p>
            <a:pPr algn="just"/>
            <a:r>
              <a:rPr lang="en-US" dirty="0"/>
              <a:t>Type 1 hypervisors are mainly found in enterprise environments.</a:t>
            </a:r>
          </a:p>
          <a:p>
            <a:endParaRPr lang="en-US" dirty="0"/>
          </a:p>
          <a:p>
            <a:endParaRPr lang="en-IN" dirty="0"/>
          </a:p>
        </p:txBody>
      </p:sp>
    </p:spTree>
    <p:extLst>
      <p:ext uri="{BB962C8B-B14F-4D97-AF65-F5344CB8AC3E}">
        <p14:creationId xmlns:p14="http://schemas.microsoft.com/office/powerpoint/2010/main" val="343867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Types-1 Hypervisor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5000"/>
            <a:ext cx="6400800" cy="4419600"/>
          </a:xfrm>
          <a:prstGeom prst="rect">
            <a:avLst/>
          </a:prstGeom>
        </p:spPr>
      </p:pic>
    </p:spTree>
    <p:extLst>
      <p:ext uri="{BB962C8B-B14F-4D97-AF65-F5344CB8AC3E}">
        <p14:creationId xmlns:p14="http://schemas.microsoft.com/office/powerpoint/2010/main" val="3000010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Types-2 Hypervisor</a:t>
            </a:r>
          </a:p>
        </p:txBody>
      </p:sp>
      <p:sp>
        <p:nvSpPr>
          <p:cNvPr id="3" name="Content Placeholder 2"/>
          <p:cNvSpPr>
            <a:spLocks noGrp="1"/>
          </p:cNvSpPr>
          <p:nvPr>
            <p:ph sz="quarter" idx="1"/>
          </p:nvPr>
        </p:nvSpPr>
        <p:spPr/>
        <p:txBody>
          <a:bodyPr>
            <a:normAutofit lnSpcReduction="10000"/>
          </a:bodyPr>
          <a:lstStyle/>
          <a:p>
            <a:pPr algn="just"/>
            <a:r>
              <a:rPr lang="en-US" dirty="0"/>
              <a:t>This type of hypervisor runs inside of an operating system of a physical host machine.</a:t>
            </a:r>
          </a:p>
          <a:p>
            <a:pPr algn="just"/>
            <a:r>
              <a:rPr lang="en-US" dirty="0"/>
              <a:t>This is why we call type 2 hypervisors – hosted hypervisors. As opposed to type 1 hypervisors that run directly on the hardware, hosted hypervisors have one software layer underneath. In this case we have:</a:t>
            </a:r>
          </a:p>
          <a:p>
            <a:pPr lvl="1"/>
            <a:r>
              <a:rPr lang="en-US" dirty="0"/>
              <a:t>A physical machine.</a:t>
            </a:r>
          </a:p>
          <a:p>
            <a:pPr lvl="1"/>
            <a:r>
              <a:rPr lang="en-US" dirty="0"/>
              <a:t>An operating system installed on the hardware (Windows, Linux, </a:t>
            </a:r>
            <a:r>
              <a:rPr lang="en-US" dirty="0" err="1"/>
              <a:t>macOS</a:t>
            </a:r>
            <a:r>
              <a:rPr lang="en-US" dirty="0"/>
              <a:t>).</a:t>
            </a:r>
          </a:p>
          <a:p>
            <a:pPr lvl="1"/>
            <a:r>
              <a:rPr lang="en-US" dirty="0"/>
              <a:t>A type 2 hypervisor software within that operating system.</a:t>
            </a:r>
          </a:p>
          <a:p>
            <a:pPr lvl="1"/>
            <a:r>
              <a:rPr lang="en-US" dirty="0"/>
              <a:t>The actual instances of guest virtual machines.</a:t>
            </a:r>
            <a:endParaRPr lang="en-IN" dirty="0"/>
          </a:p>
        </p:txBody>
      </p:sp>
    </p:spTree>
    <p:extLst>
      <p:ext uri="{BB962C8B-B14F-4D97-AF65-F5344CB8AC3E}">
        <p14:creationId xmlns:p14="http://schemas.microsoft.com/office/powerpoint/2010/main" val="24885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Types-2 Hypervisor</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43000" y="1788917"/>
            <a:ext cx="6400799" cy="4496190"/>
          </a:xfrm>
        </p:spPr>
      </p:pic>
    </p:spTree>
    <p:extLst>
      <p:ext uri="{BB962C8B-B14F-4D97-AF65-F5344CB8AC3E}">
        <p14:creationId xmlns:p14="http://schemas.microsoft.com/office/powerpoint/2010/main" val="90753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Embedded Hypervisor </a:t>
            </a:r>
          </a:p>
        </p:txBody>
      </p:sp>
      <p:sp>
        <p:nvSpPr>
          <p:cNvPr id="3" name="Content Placeholder 2"/>
          <p:cNvSpPr>
            <a:spLocks noGrp="1"/>
          </p:cNvSpPr>
          <p:nvPr>
            <p:ph sz="quarter" idx="1"/>
          </p:nvPr>
        </p:nvSpPr>
        <p:spPr/>
        <p:txBody>
          <a:bodyPr>
            <a:normAutofit/>
          </a:bodyPr>
          <a:lstStyle/>
          <a:p>
            <a:pPr algn="just"/>
            <a:r>
              <a:rPr lang="en-US" dirty="0"/>
              <a:t>An embedded hypervisor is a hypervisor that supports the requirements of embedded systems.</a:t>
            </a:r>
          </a:p>
          <a:p>
            <a:pPr algn="just"/>
            <a:r>
              <a:rPr lang="en-US" dirty="0"/>
              <a:t>An embedded hypervisor is designed into the embedded device from the outset, rather than loaded subsequent to device deployment. </a:t>
            </a:r>
          </a:p>
          <a:p>
            <a:pPr algn="just"/>
            <a:r>
              <a:rPr lang="en-US" dirty="0"/>
              <a:t>Mobile virtualization overlaps with embedded system virtualization, and shares some use cases.</a:t>
            </a:r>
          </a:p>
          <a:p>
            <a:pPr algn="just"/>
            <a:r>
              <a:rPr lang="en-US" dirty="0"/>
              <a:t>Typical attributes of embedded virtualization include efficiency, security, communication, isolation and real-time capabilities.</a:t>
            </a:r>
            <a:endParaRPr lang="en-IN" dirty="0"/>
          </a:p>
        </p:txBody>
      </p:sp>
    </p:spTree>
    <p:extLst>
      <p:ext uri="{BB962C8B-B14F-4D97-AF65-F5344CB8AC3E}">
        <p14:creationId xmlns:p14="http://schemas.microsoft.com/office/powerpoint/2010/main" val="215058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 Benefits</a:t>
            </a:r>
          </a:p>
        </p:txBody>
      </p:sp>
      <p:sp>
        <p:nvSpPr>
          <p:cNvPr id="3" name="Content Placeholder 2"/>
          <p:cNvSpPr>
            <a:spLocks noGrp="1"/>
          </p:cNvSpPr>
          <p:nvPr>
            <p:ph sz="quarter" idx="1"/>
          </p:nvPr>
        </p:nvSpPr>
        <p:spPr/>
        <p:txBody>
          <a:bodyPr>
            <a:normAutofit fontScale="92500" lnSpcReduction="20000"/>
          </a:bodyPr>
          <a:lstStyle/>
          <a:p>
            <a:pPr algn="just"/>
            <a:r>
              <a:rPr lang="en-US" dirty="0"/>
              <a:t>New systems can be setup easily.</a:t>
            </a:r>
          </a:p>
          <a:p>
            <a:pPr algn="just"/>
            <a:r>
              <a:rPr lang="en-US" dirty="0"/>
              <a:t>No need to invest in hardware for testing and debugging setups.</a:t>
            </a:r>
          </a:p>
          <a:p>
            <a:pPr algn="just"/>
            <a:r>
              <a:rPr lang="en-US" dirty="0"/>
              <a:t>The capability to recover quickly from system corruption.</a:t>
            </a:r>
          </a:p>
          <a:p>
            <a:pPr algn="just"/>
            <a:r>
              <a:rPr lang="en-US" dirty="0"/>
              <a:t>Relocating and migrating systems with ease. For example, moving to a more powerful machine can simply be a matter of taking a snapshot of a virtual machine and starting up a new virtual machine based on that snapshot.</a:t>
            </a:r>
          </a:p>
          <a:p>
            <a:pPr algn="just"/>
            <a:r>
              <a:rPr lang="en-US" dirty="0"/>
              <a:t>The ease of remote management. Physical access to data centers is tightly controlled these days. The use of virtual machines greatly reduces the need for physical access.</a:t>
            </a:r>
          </a:p>
          <a:p>
            <a:pPr algn="just"/>
            <a:r>
              <a:rPr lang="en-US" dirty="0"/>
              <a:t>Multiple operating systems can be run simultaneously on one server.</a:t>
            </a:r>
          </a:p>
          <a:p>
            <a:endParaRPr lang="en-IN" dirty="0"/>
          </a:p>
        </p:txBody>
      </p:sp>
    </p:spTree>
    <p:extLst>
      <p:ext uri="{BB962C8B-B14F-4D97-AF65-F5344CB8AC3E}">
        <p14:creationId xmlns:p14="http://schemas.microsoft.com/office/powerpoint/2010/main" val="35249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a:t>
            </a:r>
          </a:p>
        </p:txBody>
      </p:sp>
      <p:sp>
        <p:nvSpPr>
          <p:cNvPr id="3" name="Content Placeholder 2"/>
          <p:cNvSpPr>
            <a:spLocks noGrp="1"/>
          </p:cNvSpPr>
          <p:nvPr>
            <p:ph sz="quarter" idx="1"/>
          </p:nvPr>
        </p:nvSpPr>
        <p:spPr/>
        <p:txBody>
          <a:bodyPr>
            <a:normAutofit/>
          </a:bodyPr>
          <a:lstStyle/>
          <a:p>
            <a:pPr algn="just"/>
            <a:r>
              <a:rPr lang="en-US" dirty="0"/>
              <a:t>Virtualization is a fundamental mechanism for delivering cloud services.</a:t>
            </a:r>
          </a:p>
          <a:p>
            <a:pPr algn="just"/>
            <a:r>
              <a:rPr lang="en-US" dirty="0"/>
              <a:t>Virtualization refers to the creation of a virtual resource such as a server, desktop, operating system, file, storage or network.</a:t>
            </a:r>
          </a:p>
          <a:p>
            <a:pPr algn="just"/>
            <a:r>
              <a:rPr lang="en-US" dirty="0"/>
              <a:t>The main goal of virtualization is to manage workloads by radically transforming traditional computing to make it more scalable. </a:t>
            </a:r>
          </a:p>
          <a:p>
            <a:endParaRPr lang="en-IN" dirty="0"/>
          </a:p>
        </p:txBody>
      </p:sp>
    </p:spTree>
    <p:extLst>
      <p:ext uri="{BB962C8B-B14F-4D97-AF65-F5344CB8AC3E}">
        <p14:creationId xmlns:p14="http://schemas.microsoft.com/office/powerpoint/2010/main" val="36960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normAutofit lnSpcReduction="10000"/>
          </a:bodyPr>
          <a:lstStyle/>
          <a:p>
            <a:pPr algn="just"/>
            <a:r>
              <a:rPr lang="en-US" dirty="0"/>
              <a:t>The most common form of virtualization is the operating system-level virtualization. In operating system-level virtualization, it is possible to run multiple operating systems on a single piece of hardware. </a:t>
            </a:r>
          </a:p>
          <a:p>
            <a:pPr algn="just"/>
            <a:r>
              <a:rPr lang="en-US" dirty="0"/>
              <a:t>Virtualization technology involves separating the physical hardware and software by emulating hardware using software. When a different OS is operating on top of the primary OS by means of virtualization, it is referred to as a virtual machine.</a:t>
            </a:r>
          </a:p>
          <a:p>
            <a:pPr algn="just"/>
            <a:r>
              <a:rPr lang="en-US" dirty="0"/>
              <a:t>A virtual machine is nothing but a data file on a physical computer that can be moved and copied to another computer, just like a normal data file. </a:t>
            </a:r>
          </a:p>
          <a:p>
            <a:endParaRPr lang="en-IN" dirty="0"/>
          </a:p>
        </p:txBody>
      </p:sp>
    </p:spTree>
    <p:extLst>
      <p:ext uri="{BB962C8B-B14F-4D97-AF65-F5344CB8AC3E}">
        <p14:creationId xmlns:p14="http://schemas.microsoft.com/office/powerpoint/2010/main" val="405706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1F3-1280-494E-8BF1-E3D23B576915}"/>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F76D148D-4538-4C1E-8767-53F0541FE1E2}"/>
              </a:ext>
            </a:extLst>
          </p:cNvPr>
          <p:cNvSpPr>
            <a:spLocks noGrp="1"/>
          </p:cNvSpPr>
          <p:nvPr>
            <p:ph sz="quarter" idx="1"/>
          </p:nvPr>
        </p:nvSpPr>
        <p:spPr/>
        <p:txBody>
          <a:bodyPr/>
          <a:lstStyle/>
          <a:p>
            <a:pPr marL="0" indent="0">
              <a:buNone/>
            </a:pPr>
            <a:r>
              <a:rPr lang="en-GB" dirty="0"/>
              <a:t>Which of the following network resources can be load balanced?</a:t>
            </a:r>
          </a:p>
          <a:p>
            <a:r>
              <a:rPr lang="en-GB" dirty="0"/>
              <a:t>a) Connections through intelligent switches</a:t>
            </a:r>
          </a:p>
          <a:p>
            <a:r>
              <a:rPr lang="en-GB" dirty="0"/>
              <a:t>b) DNS</a:t>
            </a:r>
          </a:p>
          <a:p>
            <a:r>
              <a:rPr lang="en-GB" dirty="0"/>
              <a:t>c) Storage resources</a:t>
            </a:r>
          </a:p>
          <a:p>
            <a:r>
              <a:rPr lang="en-GB" dirty="0"/>
              <a:t>d) All of the mentioned</a:t>
            </a:r>
            <a:endParaRPr lang="en-IN" dirty="0"/>
          </a:p>
        </p:txBody>
      </p:sp>
    </p:spTree>
    <p:extLst>
      <p:ext uri="{BB962C8B-B14F-4D97-AF65-F5344CB8AC3E}">
        <p14:creationId xmlns:p14="http://schemas.microsoft.com/office/powerpoint/2010/main" val="340785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600200"/>
            <a:ext cx="7200900" cy="4829175"/>
          </a:xfrm>
          <a:prstGeom prst="rect">
            <a:avLst/>
          </a:prstGeom>
        </p:spPr>
      </p:pic>
    </p:spTree>
    <p:extLst>
      <p:ext uri="{BB962C8B-B14F-4D97-AF65-F5344CB8AC3E}">
        <p14:creationId xmlns:p14="http://schemas.microsoft.com/office/powerpoint/2010/main" val="328651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Virtual Machines</a:t>
            </a:r>
          </a:p>
        </p:txBody>
      </p:sp>
      <p:sp>
        <p:nvSpPr>
          <p:cNvPr id="3" name="Content Placeholder 2"/>
          <p:cNvSpPr>
            <a:spLocks noGrp="1"/>
          </p:cNvSpPr>
          <p:nvPr>
            <p:ph sz="quarter" idx="1"/>
          </p:nvPr>
        </p:nvSpPr>
        <p:spPr/>
        <p:txBody>
          <a:bodyPr>
            <a:normAutofit lnSpcReduction="10000"/>
          </a:bodyPr>
          <a:lstStyle/>
          <a:p>
            <a:pPr marL="0" indent="0" algn="just">
              <a:buNone/>
            </a:pPr>
            <a:r>
              <a:rPr lang="en-US" dirty="0"/>
              <a:t>Virtualization has three characteristics that make it ideal for cloud computing:</a:t>
            </a:r>
          </a:p>
          <a:p>
            <a:pPr algn="just"/>
            <a:r>
              <a:rPr lang="en-US" dirty="0"/>
              <a:t>Partitioning: In virtualization, many applications and operating systems (OS) are supported in a single physical system by partitioning (separating) the available resources</a:t>
            </a:r>
          </a:p>
          <a:p>
            <a:pPr algn="just"/>
            <a:r>
              <a:rPr lang="en-US" dirty="0"/>
              <a:t>Isolation: Each virtual machine is isolated from its host physical system and other virtualized machines. Because of this isolation, if one virtual instance crashes, it does not affect the other virtual machines. In addition, data are not shared between one virtual container and another.</a:t>
            </a:r>
          </a:p>
        </p:txBody>
      </p:sp>
    </p:spTree>
    <p:extLst>
      <p:ext uri="{BB962C8B-B14F-4D97-AF65-F5344CB8AC3E}">
        <p14:creationId xmlns:p14="http://schemas.microsoft.com/office/powerpoint/2010/main" val="277799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lstStyle/>
          <a:p>
            <a:pPr algn="just"/>
            <a:r>
              <a:rPr lang="en-US" dirty="0"/>
              <a:t>Encapsulation: A virtual machine can be represented (and even stored) as a single file, so that you can easily identify it based on the service it provides. In essence, the encapsulated process could be a business service. This encapsulated virtual machine can be presented to an application as a complete entity. Therefore, encapsulation can protect each application so that it does not interfere with another application</a:t>
            </a:r>
            <a:endParaRPr lang="en-IN" dirty="0"/>
          </a:p>
          <a:p>
            <a:endParaRPr lang="en-IN" dirty="0"/>
          </a:p>
        </p:txBody>
      </p:sp>
    </p:spTree>
    <p:extLst>
      <p:ext uri="{BB962C8B-B14F-4D97-AF65-F5344CB8AC3E}">
        <p14:creationId xmlns:p14="http://schemas.microsoft.com/office/powerpoint/2010/main" val="96221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Hypervisor in Virtualization</a:t>
            </a:r>
            <a:endParaRPr lang="en-IN" dirty="0"/>
          </a:p>
        </p:txBody>
      </p:sp>
      <p:sp>
        <p:nvSpPr>
          <p:cNvPr id="3" name="Content Placeholder 2"/>
          <p:cNvSpPr>
            <a:spLocks noGrp="1"/>
          </p:cNvSpPr>
          <p:nvPr>
            <p:ph sz="quarter" idx="1"/>
          </p:nvPr>
        </p:nvSpPr>
        <p:spPr/>
        <p:txBody>
          <a:bodyPr>
            <a:normAutofit/>
          </a:bodyPr>
          <a:lstStyle/>
          <a:p>
            <a:pPr algn="just"/>
            <a:r>
              <a:rPr lang="en-US" dirty="0"/>
              <a:t>A hypervisor is an operating system, which makes things happen in an orderly manner. The hypervisor sits at the lowest levels of the hardware environment.</a:t>
            </a:r>
          </a:p>
          <a:p>
            <a:pPr algn="just"/>
            <a:r>
              <a:rPr lang="en-US" dirty="0"/>
              <a:t>Because in cloud computing you need to support many different operating environments, the hypervisor becomes an ideal delivery mechanism.</a:t>
            </a:r>
          </a:p>
          <a:p>
            <a:pPr algn="just"/>
            <a:r>
              <a:rPr lang="en-US" dirty="0"/>
              <a:t>The hypervisor lets you show the same application on lots of systems without having to physically copy that application onto each system.</a:t>
            </a:r>
          </a:p>
        </p:txBody>
      </p:sp>
    </p:spTree>
    <p:extLst>
      <p:ext uri="{BB962C8B-B14F-4D97-AF65-F5344CB8AC3E}">
        <p14:creationId xmlns:p14="http://schemas.microsoft.com/office/powerpoint/2010/main" val="80641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p>
        </p:txBody>
      </p:sp>
      <p:sp>
        <p:nvSpPr>
          <p:cNvPr id="3" name="Content Placeholder 2"/>
          <p:cNvSpPr>
            <a:spLocks noGrp="1"/>
          </p:cNvSpPr>
          <p:nvPr>
            <p:ph sz="quarter" idx="1"/>
          </p:nvPr>
        </p:nvSpPr>
        <p:spPr/>
        <p:txBody>
          <a:bodyPr/>
          <a:lstStyle/>
          <a:p>
            <a:pPr algn="just"/>
            <a:r>
              <a:rPr lang="en-US" dirty="0"/>
              <a:t>It is designed like a mainframe OS rather than the Windows operating system. </a:t>
            </a:r>
          </a:p>
          <a:p>
            <a:pPr algn="just"/>
            <a:r>
              <a:rPr lang="en-US" dirty="0"/>
              <a:t>The hypervisor, therefore, schedules the amount of access everything that guest OSes have to from the CPU, to memory, to disk I/O and to any other I/O mechanisms.</a:t>
            </a:r>
          </a:p>
          <a:p>
            <a:pPr algn="just"/>
            <a:r>
              <a:rPr lang="en-US" dirty="0"/>
              <a:t>With virtualization technology, you can set up the hypervisor to split the physical computer’s resources.</a:t>
            </a:r>
            <a:endParaRPr lang="en-IN" dirty="0"/>
          </a:p>
          <a:p>
            <a:endParaRPr lang="en-IN" dirty="0"/>
          </a:p>
        </p:txBody>
      </p:sp>
    </p:spTree>
    <p:extLst>
      <p:ext uri="{BB962C8B-B14F-4D97-AF65-F5344CB8AC3E}">
        <p14:creationId xmlns:p14="http://schemas.microsoft.com/office/powerpoint/2010/main" val="3506814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1955</TotalTime>
  <Words>971</Words>
  <Application>Microsoft Office PowerPoint</Application>
  <PresentationFormat>On-screen Show (4:3)</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Schoolbook</vt:lpstr>
      <vt:lpstr>Wingdings</vt:lpstr>
      <vt:lpstr>Wingdings 2</vt:lpstr>
      <vt:lpstr>Oriel</vt:lpstr>
      <vt:lpstr>cloud computing Unit-III</vt:lpstr>
      <vt:lpstr>Virtualization</vt:lpstr>
      <vt:lpstr>Continue..</vt:lpstr>
      <vt:lpstr>Question</vt:lpstr>
      <vt:lpstr>Virtualization </vt:lpstr>
      <vt:lpstr>Characteristics of Virtual Machines</vt:lpstr>
      <vt:lpstr>Continue..</vt:lpstr>
      <vt:lpstr>Using a Hypervisor in Virtualization</vt:lpstr>
      <vt:lpstr>Continue..</vt:lpstr>
      <vt:lpstr>Question</vt:lpstr>
      <vt:lpstr>Types of Hypervisor</vt:lpstr>
      <vt:lpstr>Types-1 Hypervisor</vt:lpstr>
      <vt:lpstr>Types-1 Hypervisor</vt:lpstr>
      <vt:lpstr>Types-2 Hypervisor</vt:lpstr>
      <vt:lpstr>Types-2 Hypervisor</vt:lpstr>
      <vt:lpstr>Embedded Hypervisor </vt:lpstr>
      <vt:lpstr>Virtualization 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130</cp:revision>
  <dcterms:created xsi:type="dcterms:W3CDTF">2014-08-19T17:16:14Z</dcterms:created>
  <dcterms:modified xsi:type="dcterms:W3CDTF">2022-02-15T05:06:19Z</dcterms:modified>
</cp:coreProperties>
</file>