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351" r:id="rId3"/>
    <p:sldId id="481" r:id="rId4"/>
    <p:sldId id="346" r:id="rId5"/>
    <p:sldId id="482" r:id="rId6"/>
    <p:sldId id="347" r:id="rId7"/>
    <p:sldId id="354" r:id="rId8"/>
    <p:sldId id="352" r:id="rId9"/>
    <p:sldId id="348" r:id="rId10"/>
    <p:sldId id="349" r:id="rId11"/>
    <p:sldId id="484" r:id="rId12"/>
    <p:sldId id="357" r:id="rId13"/>
    <p:sldId id="358" r:id="rId14"/>
    <p:sldId id="359" r:id="rId15"/>
    <p:sldId id="483" r:id="rId16"/>
    <p:sldId id="417" r:id="rId17"/>
    <p:sldId id="420" r:id="rId18"/>
    <p:sldId id="421" r:id="rId19"/>
    <p:sldId id="422" r:id="rId20"/>
    <p:sldId id="423" r:id="rId21"/>
    <p:sldId id="424" r:id="rId22"/>
    <p:sldId id="425" r:id="rId23"/>
    <p:sldId id="485" r:id="rId24"/>
    <p:sldId id="426" r:id="rId25"/>
    <p:sldId id="427" r:id="rId26"/>
    <p:sldId id="428" r:id="rId27"/>
    <p:sldId id="429" r:id="rId28"/>
    <p:sldId id="432" r:id="rId29"/>
    <p:sldId id="433" r:id="rId30"/>
    <p:sldId id="434" r:id="rId31"/>
    <p:sldId id="435" r:id="rId32"/>
    <p:sldId id="437" r:id="rId33"/>
    <p:sldId id="438" r:id="rId34"/>
    <p:sldId id="439" r:id="rId35"/>
    <p:sldId id="440" r:id="rId36"/>
    <p:sldId id="441" r:id="rId37"/>
    <p:sldId id="442" r:id="rId38"/>
    <p:sldId id="443" r:id="rId39"/>
    <p:sldId id="444" r:id="rId40"/>
    <p:sldId id="445" r:id="rId41"/>
    <p:sldId id="44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8" d="100"/>
          <a:sy n="58" d="100"/>
        </p:scale>
        <p:origin x="152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20020FF2-DC22-4BDE-BBB3-08067E5C1705}" type="datetimeFigureOut">
              <a:rPr lang="en-US" smtClean="0"/>
              <a:pPr/>
              <a:t>2/7/2022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B34E26E-B4C2-4F87-BE50-7192422347C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020FF2-DC22-4BDE-BBB3-08067E5C1705}"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020FF2-DC22-4BDE-BBB3-08067E5C1705}"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20020FF2-DC22-4BDE-BBB3-08067E5C1705}" type="datetimeFigureOut">
              <a:rPr lang="en-US" smtClean="0"/>
              <a:pPr/>
              <a:t>2/7/2022</a:t>
            </a:fld>
            <a:endParaRPr lang="en-US"/>
          </a:p>
        </p:txBody>
      </p:sp>
      <p:sp>
        <p:nvSpPr>
          <p:cNvPr id="9" name="Slide Number Placeholder 8"/>
          <p:cNvSpPr>
            <a:spLocks noGrp="1"/>
          </p:cNvSpPr>
          <p:nvPr>
            <p:ph type="sldNum" sz="quarter" idx="15"/>
          </p:nvPr>
        </p:nvSpPr>
        <p:spPr/>
        <p:txBody>
          <a:bodyPr rtlCol="0"/>
          <a:lstStyle/>
          <a:p>
            <a:fld id="{0B34E26E-B4C2-4F87-BE50-7192422347C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0020FF2-DC22-4BDE-BBB3-08067E5C1705}" type="datetimeFigureOut">
              <a:rPr lang="en-US" smtClean="0"/>
              <a:pPr/>
              <a:t>2/7/2022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B34E26E-B4C2-4F87-BE50-7192422347C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0020FF2-DC22-4BDE-BBB3-08067E5C1705}" type="datetimeFigureOut">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4E26E-B4C2-4F87-BE50-7192422347C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20020FF2-DC22-4BDE-BBB3-08067E5C1705}" type="datetimeFigureOut">
              <a:rPr lang="en-US" smtClean="0"/>
              <a:pPr/>
              <a:t>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34E26E-B4C2-4F87-BE50-7192422347C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20020FF2-DC22-4BDE-BBB3-08067E5C1705}" type="datetimeFigureOut">
              <a:rPr lang="en-US" smtClean="0"/>
              <a:pPr/>
              <a:t>2/7/2022</a:t>
            </a:fld>
            <a:endParaRPr lang="en-US"/>
          </a:p>
        </p:txBody>
      </p:sp>
      <p:sp>
        <p:nvSpPr>
          <p:cNvPr id="7" name="Slide Number Placeholder 6"/>
          <p:cNvSpPr>
            <a:spLocks noGrp="1"/>
          </p:cNvSpPr>
          <p:nvPr>
            <p:ph type="sldNum" sz="quarter" idx="11"/>
          </p:nvPr>
        </p:nvSpPr>
        <p:spPr/>
        <p:txBody>
          <a:bodyPr rtlCol="0"/>
          <a:lstStyle/>
          <a:p>
            <a:fld id="{0B34E26E-B4C2-4F87-BE50-7192422347C9}"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20FF2-DC22-4BDE-BBB3-08067E5C1705}" type="datetimeFigureOut">
              <a:rPr lang="en-US" smtClean="0"/>
              <a:pPr/>
              <a:t>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20020FF2-DC22-4BDE-BBB3-08067E5C1705}" type="datetimeFigureOut">
              <a:rPr lang="en-US" smtClean="0"/>
              <a:pPr/>
              <a:t>2/7/2022</a:t>
            </a:fld>
            <a:endParaRPr lang="en-US"/>
          </a:p>
        </p:txBody>
      </p:sp>
      <p:sp>
        <p:nvSpPr>
          <p:cNvPr id="22" name="Slide Number Placeholder 21"/>
          <p:cNvSpPr>
            <a:spLocks noGrp="1"/>
          </p:cNvSpPr>
          <p:nvPr>
            <p:ph type="sldNum" sz="quarter" idx="15"/>
          </p:nvPr>
        </p:nvSpPr>
        <p:spPr/>
        <p:txBody>
          <a:bodyPr rtlCol="0"/>
          <a:lstStyle/>
          <a:p>
            <a:fld id="{0B34E26E-B4C2-4F87-BE50-7192422347C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0020FF2-DC22-4BDE-BBB3-08067E5C1705}" type="datetimeFigureOut">
              <a:rPr lang="en-US" smtClean="0"/>
              <a:pPr/>
              <a:t>2/7/2022</a:t>
            </a:fld>
            <a:endParaRPr lang="en-US"/>
          </a:p>
        </p:txBody>
      </p:sp>
      <p:sp>
        <p:nvSpPr>
          <p:cNvPr id="18" name="Slide Number Placeholder 17"/>
          <p:cNvSpPr>
            <a:spLocks noGrp="1"/>
          </p:cNvSpPr>
          <p:nvPr>
            <p:ph type="sldNum" sz="quarter" idx="11"/>
          </p:nvPr>
        </p:nvSpPr>
        <p:spPr/>
        <p:txBody>
          <a:bodyPr rtlCol="0"/>
          <a:lstStyle/>
          <a:p>
            <a:fld id="{0B34E26E-B4C2-4F87-BE50-7192422347C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0020FF2-DC22-4BDE-BBB3-08067E5C1705}" type="datetimeFigureOut">
              <a:rPr lang="en-US" smtClean="0"/>
              <a:pPr/>
              <a:t>2/7/2022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B34E26E-B4C2-4F87-BE50-7192422347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6172200" cy="2590800"/>
          </a:xfrm>
        </p:spPr>
        <p:txBody>
          <a:bodyPr>
            <a:normAutofit/>
          </a:bodyPr>
          <a:lstStyle/>
          <a:p>
            <a:r>
              <a:rPr lang="en-US" sz="4000" dirty="0"/>
              <a:t>Cloud Computing Unit-II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future of cloud services?</a:t>
            </a:r>
            <a:endParaRPr lang="en-IN" dirty="0"/>
          </a:p>
        </p:txBody>
      </p:sp>
      <p:sp>
        <p:nvSpPr>
          <p:cNvPr id="3" name="Content Placeholder 2"/>
          <p:cNvSpPr>
            <a:spLocks noGrp="1"/>
          </p:cNvSpPr>
          <p:nvPr>
            <p:ph sz="quarter" idx="1"/>
          </p:nvPr>
        </p:nvSpPr>
        <p:spPr/>
        <p:txBody>
          <a:bodyPr>
            <a:normAutofit lnSpcReduction="10000"/>
          </a:bodyPr>
          <a:lstStyle/>
          <a:p>
            <a:pPr algn="just"/>
            <a:r>
              <a:rPr lang="en-US" dirty="0"/>
              <a:t>As the availability of cloud services continues to expand, so will their applications in the corporate world. </a:t>
            </a:r>
          </a:p>
          <a:p>
            <a:pPr algn="just"/>
            <a:r>
              <a:rPr lang="en-US" dirty="0"/>
              <a:t>Whether a company chooses to extend existing on-premises software deployments or move 100% to the cloud, these services will continue to simplify how organizations deliver mission-critical apps and data to the workforce. </a:t>
            </a:r>
          </a:p>
          <a:p>
            <a:pPr algn="just"/>
            <a:r>
              <a:rPr lang="en-US" dirty="0"/>
              <a:t>From content collaboration and access control for employees to app delivery management and virtual desktop solutions for IT, plus a vast array of options in between, cloud services are transforming how people work and the ways businesses operate.</a:t>
            </a:r>
            <a:endParaRPr lang="en-IN" dirty="0"/>
          </a:p>
        </p:txBody>
      </p:sp>
    </p:spTree>
    <p:extLst>
      <p:ext uri="{BB962C8B-B14F-4D97-AF65-F5344CB8AC3E}">
        <p14:creationId xmlns:p14="http://schemas.microsoft.com/office/powerpoint/2010/main" val="399276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54C62-105B-43F4-8C61-06B38D247E82}"/>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9BBEB4C5-D846-4D9A-8901-C729F51239CD}"/>
              </a:ext>
            </a:extLst>
          </p:cNvPr>
          <p:cNvSpPr>
            <a:spLocks noGrp="1"/>
          </p:cNvSpPr>
          <p:nvPr>
            <p:ph sz="quarter" idx="1"/>
          </p:nvPr>
        </p:nvSpPr>
        <p:spPr/>
        <p:txBody>
          <a:bodyPr/>
          <a:lstStyle/>
          <a:p>
            <a:pPr marL="0" indent="0">
              <a:buNone/>
            </a:pPr>
            <a:r>
              <a:rPr lang="en-GB" dirty="0"/>
              <a:t> ________________ is yet another service model, which includes Network-as-a-Service, Business-as-a-Service, Identity-as-a-Service, Database-as-a-Service or Strategy-as-a-Service.</a:t>
            </a:r>
          </a:p>
          <a:p>
            <a:r>
              <a:rPr lang="en-GB" dirty="0"/>
              <a:t>A. IaaS</a:t>
            </a:r>
          </a:p>
          <a:p>
            <a:r>
              <a:rPr lang="en-GB" dirty="0"/>
              <a:t>B. PaaS</a:t>
            </a:r>
          </a:p>
          <a:p>
            <a:r>
              <a:rPr lang="en-GB" dirty="0"/>
              <a:t>C. SaaS</a:t>
            </a:r>
          </a:p>
          <a:p>
            <a:r>
              <a:rPr lang="en-GB" dirty="0"/>
              <a:t>D. </a:t>
            </a:r>
            <a:r>
              <a:rPr lang="en-GB" dirty="0" err="1"/>
              <a:t>XaaS</a:t>
            </a:r>
            <a:endParaRPr lang="en-IN" dirty="0"/>
          </a:p>
        </p:txBody>
      </p:sp>
    </p:spTree>
    <p:extLst>
      <p:ext uri="{BB962C8B-B14F-4D97-AF65-F5344CB8AC3E}">
        <p14:creationId xmlns:p14="http://schemas.microsoft.com/office/powerpoint/2010/main" val="1934649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IaaS</a:t>
            </a:r>
          </a:p>
        </p:txBody>
      </p:sp>
      <p:sp>
        <p:nvSpPr>
          <p:cNvPr id="3" name="Content Placeholder 2"/>
          <p:cNvSpPr>
            <a:spLocks noGrp="1"/>
          </p:cNvSpPr>
          <p:nvPr>
            <p:ph sz="quarter" idx="1"/>
          </p:nvPr>
        </p:nvSpPr>
        <p:spPr/>
        <p:txBody>
          <a:bodyPr>
            <a:normAutofit fontScale="92500"/>
          </a:bodyPr>
          <a:lstStyle/>
          <a:p>
            <a:pPr algn="just"/>
            <a:r>
              <a:rPr lang="en-IN" dirty="0"/>
              <a:t>Infrastructure as a service also called hardware as a service.</a:t>
            </a:r>
          </a:p>
          <a:p>
            <a:pPr algn="just"/>
            <a:r>
              <a:rPr lang="en-IN" dirty="0"/>
              <a:t>Virtualized resources (CPU, Memory, Storage etc.) are used (on pay per use basis) by applications. </a:t>
            </a:r>
          </a:p>
          <a:p>
            <a:pPr algn="just"/>
            <a:r>
              <a:rPr lang="en-US" dirty="0"/>
              <a:t>It helps you avoid the expense and complexity of buying and managing your own physical servers and other </a:t>
            </a:r>
            <a:r>
              <a:rPr lang="en-US" dirty="0" err="1"/>
              <a:t>datacentre</a:t>
            </a:r>
            <a:r>
              <a:rPr lang="en-US" dirty="0"/>
              <a:t> infrastructure. </a:t>
            </a:r>
          </a:p>
          <a:p>
            <a:pPr algn="just"/>
            <a:r>
              <a:rPr lang="en-US" dirty="0"/>
              <a:t>Currently, the most high-profile IaaS operation is Amazon’s Elastic Compute Cloud (Amazon EC2). It provides a Web interface that allows customers to access virtual machines. EC2 offers scalability under the user’s control with the user paying for resources by the hour.</a:t>
            </a:r>
          </a:p>
          <a:p>
            <a:pPr algn="just"/>
            <a:endParaRPr lang="en-IN" dirty="0"/>
          </a:p>
          <a:p>
            <a:endParaRPr lang="en-IN" dirty="0"/>
          </a:p>
        </p:txBody>
      </p:sp>
    </p:spTree>
    <p:extLst>
      <p:ext uri="{BB962C8B-B14F-4D97-AF65-F5344CB8AC3E}">
        <p14:creationId xmlns:p14="http://schemas.microsoft.com/office/powerpoint/2010/main" val="3029976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Common IaaS business scenarios</a:t>
            </a:r>
          </a:p>
        </p:txBody>
      </p:sp>
      <p:sp>
        <p:nvSpPr>
          <p:cNvPr id="3" name="Content Placeholder 2"/>
          <p:cNvSpPr>
            <a:spLocks noGrp="1"/>
          </p:cNvSpPr>
          <p:nvPr>
            <p:ph sz="quarter" idx="1"/>
          </p:nvPr>
        </p:nvSpPr>
        <p:spPr/>
        <p:txBody>
          <a:bodyPr>
            <a:normAutofit lnSpcReduction="10000"/>
          </a:bodyPr>
          <a:lstStyle/>
          <a:p>
            <a:pPr algn="just"/>
            <a:r>
              <a:rPr lang="en-US" b="1" dirty="0"/>
              <a:t>Test and development.</a:t>
            </a:r>
            <a:r>
              <a:rPr lang="en-US" dirty="0"/>
              <a:t> Test environment can be quickly set up and dismantle test bringing new applications to market faster. </a:t>
            </a:r>
          </a:p>
          <a:p>
            <a:pPr algn="just"/>
            <a:r>
              <a:rPr lang="en-US" b="1" dirty="0"/>
              <a:t>Website hosting.</a:t>
            </a:r>
            <a:r>
              <a:rPr lang="en-US" dirty="0"/>
              <a:t> Running websites using IaaS can be less expensive than traditional web hosting.</a:t>
            </a:r>
          </a:p>
          <a:p>
            <a:pPr algn="just"/>
            <a:r>
              <a:rPr lang="en-US" b="1" dirty="0"/>
              <a:t>Storage, backup and recovery.</a:t>
            </a:r>
            <a:r>
              <a:rPr lang="en-US" dirty="0"/>
              <a:t> Organizations avoid the capital outlay for storage and complexity of storage management. IaaS is useful for handling unpredictable demand and steadily growing storage needs. It can also simplify planning and management of backup and recovery systems.</a:t>
            </a:r>
          </a:p>
          <a:p>
            <a:endParaRPr lang="en-IN" dirty="0"/>
          </a:p>
        </p:txBody>
      </p:sp>
    </p:spTree>
    <p:extLst>
      <p:ext uri="{BB962C8B-B14F-4D97-AF65-F5344CB8AC3E}">
        <p14:creationId xmlns:p14="http://schemas.microsoft.com/office/powerpoint/2010/main" val="1758476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a:t>
            </a:r>
          </a:p>
        </p:txBody>
      </p:sp>
      <p:sp>
        <p:nvSpPr>
          <p:cNvPr id="3" name="Content Placeholder 2"/>
          <p:cNvSpPr>
            <a:spLocks noGrp="1"/>
          </p:cNvSpPr>
          <p:nvPr>
            <p:ph sz="quarter" idx="1"/>
          </p:nvPr>
        </p:nvSpPr>
        <p:spPr/>
        <p:txBody>
          <a:bodyPr>
            <a:normAutofit fontScale="92500"/>
          </a:bodyPr>
          <a:lstStyle/>
          <a:p>
            <a:pPr algn="just"/>
            <a:r>
              <a:rPr lang="en-US" b="1" dirty="0"/>
              <a:t>High-performance computing.</a:t>
            </a:r>
            <a:r>
              <a:rPr lang="en-US" dirty="0"/>
              <a:t> High-performance computing (HPC) on supercomputers, computer grids or computer clusters helps solve complex problems involving millions of variables or calculations. Examples include earthquake and protein folding simulations, climate and weather predictions, financial modeling and evaluating product designs.</a:t>
            </a:r>
          </a:p>
          <a:p>
            <a:pPr algn="just"/>
            <a:r>
              <a:rPr lang="en-US" b="1" dirty="0"/>
              <a:t>Big data analysis.</a:t>
            </a:r>
            <a:r>
              <a:rPr lang="en-US" dirty="0"/>
              <a:t> Big data is a popular term for massive data sets that contain potentially valuable patterns, trends and associations. Mining data sets to locate or tease out these hidden patterns requires a huge amount of processing power, which IaaS economically provides.</a:t>
            </a:r>
          </a:p>
          <a:p>
            <a:endParaRPr lang="en-IN" dirty="0"/>
          </a:p>
        </p:txBody>
      </p:sp>
    </p:spTree>
    <p:extLst>
      <p:ext uri="{BB962C8B-B14F-4D97-AF65-F5344CB8AC3E}">
        <p14:creationId xmlns:p14="http://schemas.microsoft.com/office/powerpoint/2010/main" val="1343357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DB9DC-96CC-4809-A722-1DEE12D6552B}"/>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E4A8D1AA-223C-4198-A6AE-C529011A57FD}"/>
              </a:ext>
            </a:extLst>
          </p:cNvPr>
          <p:cNvSpPr>
            <a:spLocks noGrp="1"/>
          </p:cNvSpPr>
          <p:nvPr>
            <p:ph sz="quarter" idx="1"/>
          </p:nvPr>
        </p:nvSpPr>
        <p:spPr/>
        <p:txBody>
          <a:bodyPr/>
          <a:lstStyle/>
          <a:p>
            <a:pPr marL="0" indent="0">
              <a:buNone/>
            </a:pPr>
            <a:r>
              <a:rPr lang="en-GB" dirty="0"/>
              <a:t>Which of the following is the least preferable cloud computing in demand?</a:t>
            </a:r>
          </a:p>
          <a:p>
            <a:r>
              <a:rPr lang="en-GB" dirty="0"/>
              <a:t> </a:t>
            </a:r>
            <a:r>
              <a:rPr lang="en-GB" dirty="0" err="1"/>
              <a:t>Paas</a:t>
            </a:r>
            <a:endParaRPr lang="en-GB" dirty="0"/>
          </a:p>
          <a:p>
            <a:r>
              <a:rPr lang="en-GB" dirty="0"/>
              <a:t> </a:t>
            </a:r>
            <a:r>
              <a:rPr lang="en-GB" dirty="0" err="1"/>
              <a:t>Saas</a:t>
            </a:r>
            <a:endParaRPr lang="en-GB" dirty="0"/>
          </a:p>
          <a:p>
            <a:r>
              <a:rPr lang="en-GB" dirty="0"/>
              <a:t> </a:t>
            </a:r>
            <a:r>
              <a:rPr lang="en-GB" dirty="0" err="1"/>
              <a:t>Iaas</a:t>
            </a:r>
            <a:endParaRPr lang="en-GB" dirty="0"/>
          </a:p>
          <a:p>
            <a:r>
              <a:rPr lang="en-GB" dirty="0"/>
              <a:t> Haas </a:t>
            </a:r>
            <a:endParaRPr lang="en-IN" dirty="0"/>
          </a:p>
        </p:txBody>
      </p:sp>
    </p:spTree>
    <p:extLst>
      <p:ext uri="{BB962C8B-B14F-4D97-AF65-F5344CB8AC3E}">
        <p14:creationId xmlns:p14="http://schemas.microsoft.com/office/powerpoint/2010/main" val="2471475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IaaS Benefits</a:t>
            </a:r>
          </a:p>
        </p:txBody>
      </p:sp>
      <p:sp>
        <p:nvSpPr>
          <p:cNvPr id="3" name="Content Placeholder 2"/>
          <p:cNvSpPr>
            <a:spLocks noGrp="1"/>
          </p:cNvSpPr>
          <p:nvPr>
            <p:ph sz="quarter" idx="1"/>
          </p:nvPr>
        </p:nvSpPr>
        <p:spPr/>
        <p:txBody>
          <a:bodyPr>
            <a:normAutofit/>
          </a:bodyPr>
          <a:lstStyle/>
          <a:p>
            <a:pPr marL="457200" indent="-457200" algn="just">
              <a:buAutoNum type="arabicPeriod"/>
            </a:pPr>
            <a:r>
              <a:rPr lang="en-US" dirty="0"/>
              <a:t>Cost Savings –moving to cloud means lower Infrastructure costs, no maintenance overhead and no need to worry about ensuring uptime. The pay-as-you-go model of cloud offers significant cost savings since organizations pay only for what they use. The IaaS model demands no upfront charges, bandwidth utilization fees or minimum term commitments.</a:t>
            </a:r>
          </a:p>
          <a:p>
            <a:pPr marL="457200" indent="-457200" algn="just">
              <a:buFont typeface="Wingdings"/>
              <a:buAutoNum type="arabicPeriod"/>
            </a:pPr>
            <a:r>
              <a:rPr lang="en-US" dirty="0"/>
              <a:t>Focus on business growth - Moving to the cloud saves precious time that was being used to deal with maintenance issues and helps the business focus on growth.</a:t>
            </a:r>
          </a:p>
          <a:p>
            <a:pPr marL="457200" indent="-457200" algn="just">
              <a:buAutoNum type="arabicPeriod"/>
            </a:pPr>
            <a:endParaRPr lang="en-US" dirty="0"/>
          </a:p>
        </p:txBody>
      </p:sp>
    </p:spTree>
    <p:extLst>
      <p:ext uri="{BB962C8B-B14F-4D97-AF65-F5344CB8AC3E}">
        <p14:creationId xmlns:p14="http://schemas.microsoft.com/office/powerpoint/2010/main" val="1487659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a:t>
            </a:r>
          </a:p>
        </p:txBody>
      </p:sp>
      <p:sp>
        <p:nvSpPr>
          <p:cNvPr id="3" name="Content Placeholder 2"/>
          <p:cNvSpPr>
            <a:spLocks noGrp="1"/>
          </p:cNvSpPr>
          <p:nvPr>
            <p:ph sz="quarter" idx="1"/>
          </p:nvPr>
        </p:nvSpPr>
        <p:spPr/>
        <p:txBody>
          <a:bodyPr>
            <a:normAutofit lnSpcReduction="10000"/>
          </a:bodyPr>
          <a:lstStyle/>
          <a:p>
            <a:pPr marL="457200" indent="-457200" algn="just">
              <a:buAutoNum type="arabicPeriod" startAt="3"/>
            </a:pPr>
            <a:r>
              <a:rPr lang="en-US" dirty="0"/>
              <a:t>Faster Time to Market –time to market is the best way to beat competition. The scalability and flexibility IaaS provides et the service or product rapidly to the market.</a:t>
            </a:r>
          </a:p>
          <a:p>
            <a:pPr marL="457200" indent="-457200" algn="just">
              <a:buAutoNum type="arabicPeriod" startAt="3"/>
            </a:pPr>
            <a:r>
              <a:rPr lang="en-US" dirty="0"/>
              <a:t>Support for DR, BC and high availability -Every enterprise requires a Disaster Recovery and Business Continuity plan in place. However, the technology behind these is often quite expensive and for organizations with more than one location managing of this infrastructure becomes more difficult. IaaS provides a consolidated Disaster Recovery infrastructure which ensures quick recovery with no loss of data.</a:t>
            </a:r>
          </a:p>
          <a:p>
            <a:pPr marL="457200" indent="-457200">
              <a:buAutoNum type="arabicPeriod" startAt="3"/>
            </a:pPr>
            <a:endParaRPr lang="en-US" dirty="0"/>
          </a:p>
          <a:p>
            <a:pPr marL="0" indent="0">
              <a:buNone/>
            </a:pPr>
            <a:endParaRPr lang="en-IN" dirty="0"/>
          </a:p>
        </p:txBody>
      </p:sp>
    </p:spTree>
    <p:extLst>
      <p:ext uri="{BB962C8B-B14F-4D97-AF65-F5344CB8AC3E}">
        <p14:creationId xmlns:p14="http://schemas.microsoft.com/office/powerpoint/2010/main" val="1958609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a:t>
            </a:r>
          </a:p>
        </p:txBody>
      </p:sp>
      <p:sp>
        <p:nvSpPr>
          <p:cNvPr id="3" name="Content Placeholder 2"/>
          <p:cNvSpPr>
            <a:spLocks noGrp="1"/>
          </p:cNvSpPr>
          <p:nvPr>
            <p:ph sz="quarter" idx="1"/>
          </p:nvPr>
        </p:nvSpPr>
        <p:spPr/>
        <p:txBody>
          <a:bodyPr>
            <a:normAutofit/>
          </a:bodyPr>
          <a:lstStyle/>
          <a:p>
            <a:pPr marL="457200" indent="-457200" algn="just">
              <a:buFont typeface="Wingdings"/>
              <a:buAutoNum type="arabicPeriod" startAt="5"/>
            </a:pPr>
            <a:r>
              <a:rPr lang="en-US" dirty="0"/>
              <a:t>Scalability and Flexibility - the most important benefit of IaaS is the ability to scale up and down depending on the enterprise’s requirements. This on demand scalability results in flexibility and agility to respond to changing opportunities. This scalability also help in quickly building and dismantling test and development can help in the getting the job done faster.</a:t>
            </a:r>
            <a:endParaRPr lang="en-IN" dirty="0"/>
          </a:p>
          <a:p>
            <a:pPr marL="457200" indent="-457200">
              <a:buAutoNum type="arabicPeriod" startAt="5"/>
            </a:pPr>
            <a:endParaRPr lang="en-US" dirty="0"/>
          </a:p>
          <a:p>
            <a:endParaRPr lang="en-IN" dirty="0"/>
          </a:p>
        </p:txBody>
      </p:sp>
    </p:spTree>
    <p:extLst>
      <p:ext uri="{BB962C8B-B14F-4D97-AF65-F5344CB8AC3E}">
        <p14:creationId xmlns:p14="http://schemas.microsoft.com/office/powerpoint/2010/main" val="1780576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IaaS Risks</a:t>
            </a:r>
          </a:p>
        </p:txBody>
      </p:sp>
      <p:sp>
        <p:nvSpPr>
          <p:cNvPr id="3" name="Content Placeholder 2"/>
          <p:cNvSpPr>
            <a:spLocks noGrp="1"/>
          </p:cNvSpPr>
          <p:nvPr>
            <p:ph sz="quarter" idx="1"/>
          </p:nvPr>
        </p:nvSpPr>
        <p:spPr/>
        <p:txBody>
          <a:bodyPr>
            <a:normAutofit/>
          </a:bodyPr>
          <a:lstStyle/>
          <a:p>
            <a:pPr algn="just"/>
            <a:r>
              <a:rPr lang="en-US" dirty="0"/>
              <a:t>Privacy and Security in the Cloud: One of the biggest concerns a business has while adopting IaaS is the security of confidential enterprise data and information. The credibility of the service provider is of utmost importance, the business must evaluate all possible alternatives before choosing one.  </a:t>
            </a:r>
          </a:p>
          <a:p>
            <a:pPr algn="just"/>
            <a:r>
              <a:rPr lang="en-US" dirty="0"/>
              <a:t>Limited Control and Flexibility: IaaS means business has limited control over the execution of software and hardware that run on virtual environments. </a:t>
            </a:r>
            <a:endParaRPr lang="en-IN" dirty="0"/>
          </a:p>
        </p:txBody>
      </p:sp>
    </p:spTree>
    <p:extLst>
      <p:ext uri="{BB962C8B-B14F-4D97-AF65-F5344CB8AC3E}">
        <p14:creationId xmlns:p14="http://schemas.microsoft.com/office/powerpoint/2010/main" val="397029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cloud services</a:t>
            </a:r>
          </a:p>
        </p:txBody>
      </p:sp>
      <p:sp>
        <p:nvSpPr>
          <p:cNvPr id="3" name="Content Placeholder 2"/>
          <p:cNvSpPr>
            <a:spLocks noGrp="1"/>
          </p:cNvSpPr>
          <p:nvPr>
            <p:ph sz="quarter" idx="1"/>
          </p:nvPr>
        </p:nvSpPr>
        <p:spPr/>
        <p:txBody>
          <a:bodyPr>
            <a:normAutofit/>
          </a:bodyPr>
          <a:lstStyle/>
          <a:p>
            <a:pPr algn="just" fontAlgn="base"/>
            <a:r>
              <a:rPr lang="en-US" dirty="0"/>
              <a:t>The cloud is ubiquitous. It’s everywhere even though we rarely notice it. </a:t>
            </a:r>
          </a:p>
          <a:p>
            <a:pPr algn="just" fontAlgn="base"/>
            <a:r>
              <a:rPr lang="en-US" dirty="0"/>
              <a:t>You interact with the cloud starting first thing in the morning as you check your phone for new emails before you even get out of bed. The cloud is there again when you use your phone’s maps app to check traffic conditions on the way to work.</a:t>
            </a:r>
          </a:p>
          <a:p>
            <a:pPr algn="just" fontAlgn="base"/>
            <a:r>
              <a:rPr lang="en-US" dirty="0"/>
              <a:t>Once at work, you use the cloud whether you write code using </a:t>
            </a:r>
            <a:r>
              <a:rPr lang="en-US" dirty="0" err="1"/>
              <a:t>Github</a:t>
            </a:r>
            <a:r>
              <a:rPr lang="en-US" dirty="0"/>
              <a:t> as a code repository.</a:t>
            </a:r>
            <a:endParaRPr lang="en-IN" dirty="0"/>
          </a:p>
        </p:txBody>
      </p:sp>
    </p:spTree>
    <p:extLst>
      <p:ext uri="{BB962C8B-B14F-4D97-AF65-F5344CB8AC3E}">
        <p14:creationId xmlns:p14="http://schemas.microsoft.com/office/powerpoint/2010/main" val="4231792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a:t>
            </a:r>
          </a:p>
        </p:txBody>
      </p:sp>
      <p:sp>
        <p:nvSpPr>
          <p:cNvPr id="3" name="Content Placeholder 2"/>
          <p:cNvSpPr>
            <a:spLocks noGrp="1"/>
          </p:cNvSpPr>
          <p:nvPr>
            <p:ph sz="quarter" idx="1"/>
          </p:nvPr>
        </p:nvSpPr>
        <p:spPr/>
        <p:txBody>
          <a:bodyPr/>
          <a:lstStyle/>
          <a:p>
            <a:pPr algn="just"/>
            <a:r>
              <a:rPr lang="en-US" dirty="0"/>
              <a:t>Downtime and Technical Difficulties: Systems face dysfunction and issues from time to time. Besides access to cloud is completely dependent on internet access, any connectivity issues will render the whole system useless.</a:t>
            </a:r>
          </a:p>
          <a:p>
            <a:pPr algn="just"/>
            <a:r>
              <a:rPr lang="en-US" dirty="0"/>
              <a:t>Increased Vulnerability: Cloud-based solutions have a greater risk of attacks from malicious users and hackers.</a:t>
            </a:r>
          </a:p>
          <a:p>
            <a:endParaRPr lang="en-IN" dirty="0"/>
          </a:p>
        </p:txBody>
      </p:sp>
    </p:spTree>
    <p:extLst>
      <p:ext uri="{BB962C8B-B14F-4D97-AF65-F5344CB8AC3E}">
        <p14:creationId xmlns:p14="http://schemas.microsoft.com/office/powerpoint/2010/main" val="2462078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Infrastructure as a Service </a:t>
            </a:r>
            <a:br>
              <a:rPr lang="en-US" dirty="0"/>
            </a:br>
            <a:r>
              <a:rPr lang="en-US" dirty="0"/>
              <a:t>Some examples are:</a:t>
            </a:r>
            <a:endParaRPr lang="en-IN" dirty="0"/>
          </a:p>
        </p:txBody>
      </p:sp>
      <p:sp>
        <p:nvSpPr>
          <p:cNvPr id="3" name="Content Placeholder 2"/>
          <p:cNvSpPr>
            <a:spLocks noGrp="1"/>
          </p:cNvSpPr>
          <p:nvPr>
            <p:ph sz="quarter" idx="1"/>
          </p:nvPr>
        </p:nvSpPr>
        <p:spPr/>
        <p:txBody>
          <a:bodyPr/>
          <a:lstStyle/>
          <a:p>
            <a:r>
              <a:rPr lang="en-IN" b="1" dirty="0"/>
              <a:t>Infrastructure</a:t>
            </a:r>
            <a:r>
              <a:rPr lang="en-IN" dirty="0"/>
              <a:t> as </a:t>
            </a:r>
            <a:r>
              <a:rPr lang="en-IN" b="1" dirty="0"/>
              <a:t>service</a:t>
            </a:r>
            <a:r>
              <a:rPr lang="en-IN" dirty="0"/>
              <a:t> or </a:t>
            </a:r>
            <a:r>
              <a:rPr lang="en-IN" b="1" dirty="0"/>
              <a:t>IaaS</a:t>
            </a:r>
            <a:r>
              <a:rPr lang="en-IN" dirty="0"/>
              <a:t> is </a:t>
            </a:r>
            <a:r>
              <a:rPr lang="en-IN" b="1" dirty="0"/>
              <a:t>the</a:t>
            </a:r>
            <a:r>
              <a:rPr lang="en-IN" dirty="0"/>
              <a:t> basic layer in cloud computing model. Common </a:t>
            </a:r>
            <a:r>
              <a:rPr lang="en-IN" b="1" dirty="0"/>
              <a:t>examples</a:t>
            </a:r>
            <a:r>
              <a:rPr lang="en-IN" dirty="0"/>
              <a:t>: </a:t>
            </a:r>
          </a:p>
          <a:p>
            <a:pPr lvl="1"/>
            <a:r>
              <a:rPr lang="en-IN" dirty="0"/>
              <a:t>Digital Ocean </a:t>
            </a:r>
          </a:p>
          <a:p>
            <a:pPr lvl="1"/>
            <a:r>
              <a:rPr lang="en-IN" dirty="0" err="1"/>
              <a:t>Linode</a:t>
            </a:r>
            <a:endParaRPr lang="en-IN" dirty="0"/>
          </a:p>
          <a:p>
            <a:pPr lvl="1"/>
            <a:r>
              <a:rPr lang="en-IN" dirty="0" err="1"/>
              <a:t>Rackspace</a:t>
            </a:r>
            <a:endParaRPr lang="en-IN" dirty="0"/>
          </a:p>
          <a:p>
            <a:pPr lvl="1"/>
            <a:r>
              <a:rPr lang="en-IN" dirty="0"/>
              <a:t>Amazon Web </a:t>
            </a:r>
            <a:r>
              <a:rPr lang="en-IN" b="1" dirty="0"/>
              <a:t>Services</a:t>
            </a:r>
            <a:r>
              <a:rPr lang="en-IN" dirty="0"/>
              <a:t> (AWS)</a:t>
            </a:r>
          </a:p>
          <a:p>
            <a:pPr lvl="1"/>
            <a:r>
              <a:rPr lang="en-IN" dirty="0"/>
              <a:t>Cisco </a:t>
            </a:r>
            <a:r>
              <a:rPr lang="en-IN" dirty="0" err="1"/>
              <a:t>Metapod</a:t>
            </a:r>
            <a:endParaRPr lang="en-IN" dirty="0"/>
          </a:p>
          <a:p>
            <a:pPr lvl="1"/>
            <a:r>
              <a:rPr lang="en-IN" dirty="0"/>
              <a:t>Microsoft Azure</a:t>
            </a:r>
          </a:p>
          <a:p>
            <a:pPr lvl="1"/>
            <a:r>
              <a:rPr lang="en-IN" dirty="0"/>
              <a:t>Google Compute Engine (GCE) are </a:t>
            </a:r>
            <a:r>
              <a:rPr lang="en-IN" b="1" dirty="0"/>
              <a:t>some</a:t>
            </a:r>
            <a:r>
              <a:rPr lang="en-IN" dirty="0"/>
              <a:t> popular </a:t>
            </a:r>
            <a:r>
              <a:rPr lang="en-IN" b="1" dirty="0"/>
              <a:t>examples</a:t>
            </a:r>
            <a:r>
              <a:rPr lang="en-IN" dirty="0"/>
              <a:t> of </a:t>
            </a:r>
            <a:r>
              <a:rPr lang="en-IN" b="1" dirty="0" err="1"/>
              <a:t>Iaas</a:t>
            </a:r>
            <a:r>
              <a:rPr lang="en-IN" dirty="0"/>
              <a:t>.</a:t>
            </a:r>
          </a:p>
        </p:txBody>
      </p:sp>
    </p:spTree>
    <p:extLst>
      <p:ext uri="{BB962C8B-B14F-4D97-AF65-F5344CB8AC3E}">
        <p14:creationId xmlns:p14="http://schemas.microsoft.com/office/powerpoint/2010/main" val="4149613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1828800"/>
            <a:ext cx="7467600" cy="3292167"/>
          </a:xfrm>
        </p:spPr>
      </p:pic>
    </p:spTree>
    <p:extLst>
      <p:ext uri="{BB962C8B-B14F-4D97-AF65-F5344CB8AC3E}">
        <p14:creationId xmlns:p14="http://schemas.microsoft.com/office/powerpoint/2010/main" val="4060281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842CC-D799-4647-A2BF-B0C9DD41F270}"/>
              </a:ext>
            </a:extLst>
          </p:cNvPr>
          <p:cNvSpPr>
            <a:spLocks noGrp="1"/>
          </p:cNvSpPr>
          <p:nvPr>
            <p:ph type="title"/>
          </p:nvPr>
        </p:nvSpPr>
        <p:spPr/>
        <p:txBody>
          <a:bodyPr/>
          <a:lstStyle/>
          <a:p>
            <a:r>
              <a:rPr lang="en-GB"/>
              <a:t>Question</a:t>
            </a:r>
            <a:endParaRPr lang="en-IN"/>
          </a:p>
        </p:txBody>
      </p:sp>
      <p:sp>
        <p:nvSpPr>
          <p:cNvPr id="3" name="Content Placeholder 2">
            <a:extLst>
              <a:ext uri="{FF2B5EF4-FFF2-40B4-BE49-F238E27FC236}">
                <a16:creationId xmlns:a16="http://schemas.microsoft.com/office/drawing/2014/main" id="{5E54E963-FDEC-4A70-A006-ECCB8F00E4B1}"/>
              </a:ext>
            </a:extLst>
          </p:cNvPr>
          <p:cNvSpPr>
            <a:spLocks noGrp="1"/>
          </p:cNvSpPr>
          <p:nvPr>
            <p:ph sz="quarter" idx="1"/>
          </p:nvPr>
        </p:nvSpPr>
        <p:spPr/>
        <p:txBody>
          <a:bodyPr/>
          <a:lstStyle/>
          <a:p>
            <a:pPr marL="0" indent="0">
              <a:buNone/>
            </a:pPr>
            <a:r>
              <a:rPr lang="en-GB" dirty="0"/>
              <a:t>Which of the following is an example of an IaaS Cloud service?</a:t>
            </a:r>
          </a:p>
          <a:p>
            <a:r>
              <a:rPr lang="en-GB" dirty="0"/>
              <a:t>a) </a:t>
            </a:r>
            <a:r>
              <a:rPr lang="en-GB" dirty="0" err="1"/>
              <a:t>DigitalOcean</a:t>
            </a:r>
            <a:endParaRPr lang="en-GB" dirty="0"/>
          </a:p>
          <a:p>
            <a:r>
              <a:rPr lang="en-GB" dirty="0"/>
              <a:t>b) </a:t>
            </a:r>
            <a:r>
              <a:rPr lang="en-GB" dirty="0" err="1"/>
              <a:t>Linode</a:t>
            </a:r>
            <a:endParaRPr lang="en-GB" dirty="0"/>
          </a:p>
          <a:p>
            <a:r>
              <a:rPr lang="en-GB" dirty="0"/>
              <a:t>c) </a:t>
            </a:r>
            <a:r>
              <a:rPr lang="en-GB" dirty="0" err="1"/>
              <a:t>Rackspace</a:t>
            </a:r>
            <a:endParaRPr lang="en-GB" dirty="0"/>
          </a:p>
          <a:p>
            <a:r>
              <a:rPr lang="en-GB" dirty="0"/>
              <a:t>d) All of the above</a:t>
            </a:r>
            <a:endParaRPr lang="en-IN" dirty="0"/>
          </a:p>
        </p:txBody>
      </p:sp>
    </p:spTree>
    <p:extLst>
      <p:ext uri="{BB962C8B-B14F-4D97-AF65-F5344CB8AC3E}">
        <p14:creationId xmlns:p14="http://schemas.microsoft.com/office/powerpoint/2010/main" val="3824906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PaaS – Platform as a Service</a:t>
            </a:r>
          </a:p>
        </p:txBody>
      </p:sp>
      <p:sp>
        <p:nvSpPr>
          <p:cNvPr id="3" name="Content Placeholder 2"/>
          <p:cNvSpPr>
            <a:spLocks noGrp="1"/>
          </p:cNvSpPr>
          <p:nvPr>
            <p:ph sz="quarter" idx="1"/>
          </p:nvPr>
        </p:nvSpPr>
        <p:spPr>
          <a:xfrm>
            <a:off x="457200" y="1600200"/>
            <a:ext cx="4800600" cy="4724400"/>
          </a:xfrm>
        </p:spPr>
        <p:txBody>
          <a:bodyPr>
            <a:normAutofit fontScale="92500"/>
          </a:bodyPr>
          <a:lstStyle/>
          <a:p>
            <a:pPr algn="just"/>
            <a:r>
              <a:rPr lang="en-US" dirty="0"/>
              <a:t>Platform as a service (PaaS) is a complete development and deployment environment in the cloud with resources that enable you to deliver everything from simple cloud-based apps to sophisticated, cloud-enabled enterprise applications. </a:t>
            </a:r>
          </a:p>
          <a:p>
            <a:pPr algn="just"/>
            <a:r>
              <a:rPr lang="en-US" dirty="0"/>
              <a:t>You purchase the resources you need from a cloud service provider on a pay-as-you-go basis and access them over a secure Internet connection.</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1371600"/>
            <a:ext cx="2476500" cy="21336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5" y="3429000"/>
            <a:ext cx="3219450" cy="2743200"/>
          </a:xfrm>
          <a:prstGeom prst="rect">
            <a:avLst/>
          </a:prstGeom>
        </p:spPr>
      </p:pic>
    </p:spTree>
    <p:extLst>
      <p:ext uri="{BB962C8B-B14F-4D97-AF65-F5344CB8AC3E}">
        <p14:creationId xmlns:p14="http://schemas.microsoft.com/office/powerpoint/2010/main" val="3743870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can benefit from PaaS?</a:t>
            </a:r>
            <a:endParaRPr lang="en-IN" dirty="0"/>
          </a:p>
        </p:txBody>
      </p:sp>
      <p:sp>
        <p:nvSpPr>
          <p:cNvPr id="3" name="Content Placeholder 2"/>
          <p:cNvSpPr>
            <a:spLocks noGrp="1"/>
          </p:cNvSpPr>
          <p:nvPr>
            <p:ph sz="quarter" idx="1"/>
          </p:nvPr>
        </p:nvSpPr>
        <p:spPr>
          <a:xfrm>
            <a:off x="457200" y="1600200"/>
            <a:ext cx="7467600" cy="2819400"/>
          </a:xfrm>
        </p:spPr>
        <p:txBody>
          <a:bodyPr>
            <a:normAutofit fontScale="92500" lnSpcReduction="20000"/>
          </a:bodyPr>
          <a:lstStyle/>
          <a:p>
            <a:pPr algn="just"/>
            <a:r>
              <a:rPr lang="en-US" dirty="0"/>
              <a:t>Software developers: can take advantage of a PaaS solution to build an application which they are planning to offer over the internet.</a:t>
            </a:r>
          </a:p>
          <a:p>
            <a:pPr algn="just"/>
            <a:r>
              <a:rPr lang="en-US" dirty="0"/>
              <a:t>Web developers: can use individual PaaS environments at every stage of the process to develop, test, and host their websites.</a:t>
            </a:r>
          </a:p>
          <a:p>
            <a:pPr algn="just"/>
            <a:r>
              <a:rPr lang="en-US" dirty="0"/>
              <a:t>Businesses: can develop their own internal software, particularly to create distinct ring-fenced development and testing environments.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4267200"/>
            <a:ext cx="4191000" cy="1794164"/>
          </a:xfrm>
          <a:prstGeom prst="rect">
            <a:avLst/>
          </a:prstGeom>
        </p:spPr>
      </p:pic>
    </p:spTree>
    <p:extLst>
      <p:ext uri="{BB962C8B-B14F-4D97-AF65-F5344CB8AC3E}">
        <p14:creationId xmlns:p14="http://schemas.microsoft.com/office/powerpoint/2010/main" val="37300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PaaS –Platform as a Service</a:t>
            </a:r>
          </a:p>
        </p:txBody>
      </p:sp>
      <p:sp>
        <p:nvSpPr>
          <p:cNvPr id="3" name="Content Placeholder 2"/>
          <p:cNvSpPr>
            <a:spLocks noGrp="1"/>
          </p:cNvSpPr>
          <p:nvPr>
            <p:ph sz="quarter" idx="1"/>
          </p:nvPr>
        </p:nvSpPr>
        <p:spPr/>
        <p:txBody>
          <a:bodyPr>
            <a:normAutofit lnSpcReduction="10000"/>
          </a:bodyPr>
          <a:lstStyle/>
          <a:p>
            <a:pPr algn="just"/>
            <a:r>
              <a:rPr lang="en-IN" dirty="0"/>
              <a:t>PaaS includes:</a:t>
            </a:r>
          </a:p>
          <a:p>
            <a:pPr marL="365760" lvl="1" indent="0" algn="just">
              <a:buNone/>
            </a:pPr>
            <a:r>
              <a:rPr lang="en-IN" dirty="0"/>
              <a:t>1.Infrastructure such as servers, storage and networking.</a:t>
            </a:r>
          </a:p>
          <a:p>
            <a:pPr marL="365760" lvl="1" indent="0" algn="just">
              <a:buNone/>
            </a:pPr>
            <a:r>
              <a:rPr lang="en-IN" dirty="0"/>
              <a:t>2.Middleware (such as IIS, Tomcat, Caching Services)</a:t>
            </a:r>
          </a:p>
          <a:p>
            <a:pPr marL="365760" lvl="1" indent="0" algn="just">
              <a:buNone/>
            </a:pPr>
            <a:r>
              <a:rPr lang="en-IN" dirty="0"/>
              <a:t>3.Development tools</a:t>
            </a:r>
          </a:p>
          <a:p>
            <a:pPr marL="365760" lvl="1" indent="0" algn="just">
              <a:buNone/>
            </a:pPr>
            <a:r>
              <a:rPr lang="en-IN" dirty="0"/>
              <a:t>4.Business Intelligence (BI) services </a:t>
            </a:r>
          </a:p>
          <a:p>
            <a:pPr marL="365760" lvl="1" indent="0" algn="just">
              <a:buNone/>
            </a:pPr>
            <a:r>
              <a:rPr lang="en-IN" dirty="0"/>
              <a:t>5.Database management systems (SQL Server, Oracle, MySQL) </a:t>
            </a:r>
          </a:p>
          <a:p>
            <a:pPr marL="365760" lvl="1" indent="0" algn="just">
              <a:buNone/>
            </a:pPr>
            <a:r>
              <a:rPr lang="en-IN" dirty="0"/>
              <a:t>6.Runtime(JRE and .NET Framework)</a:t>
            </a:r>
          </a:p>
          <a:p>
            <a:pPr algn="just"/>
            <a:r>
              <a:rPr lang="en-IN" dirty="0"/>
              <a:t>PaaS is designed to support the complete web application lifecycle: </a:t>
            </a:r>
          </a:p>
          <a:p>
            <a:pPr lvl="1" algn="just"/>
            <a:r>
              <a:rPr lang="en-IN" dirty="0"/>
              <a:t>Building, Testing, Deploying, Managing and Updating. </a:t>
            </a:r>
          </a:p>
        </p:txBody>
      </p:sp>
    </p:spTree>
    <p:extLst>
      <p:ext uri="{BB962C8B-B14F-4D97-AF65-F5344CB8AC3E}">
        <p14:creationId xmlns:p14="http://schemas.microsoft.com/office/powerpoint/2010/main" val="2541654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IaaS vs. PaaS</a:t>
            </a:r>
          </a:p>
        </p:txBody>
      </p:sp>
      <p:pic>
        <p:nvPicPr>
          <p:cNvPr id="7" name="Content Placeholder 6"/>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39633" y="1642939"/>
            <a:ext cx="6502734" cy="4788146"/>
          </a:xfrm>
        </p:spPr>
      </p:pic>
    </p:spTree>
    <p:extLst>
      <p:ext uri="{BB962C8B-B14F-4D97-AF65-F5344CB8AC3E}">
        <p14:creationId xmlns:p14="http://schemas.microsoft.com/office/powerpoint/2010/main" val="532939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IaaS vs. PaaS</a:t>
            </a:r>
          </a:p>
        </p:txBody>
      </p:sp>
      <p:sp>
        <p:nvSpPr>
          <p:cNvPr id="3" name="Content Placeholder 2"/>
          <p:cNvSpPr>
            <a:spLocks noGrp="1"/>
          </p:cNvSpPr>
          <p:nvPr>
            <p:ph sz="quarter" idx="1"/>
          </p:nvPr>
        </p:nvSpPr>
        <p:spPr/>
        <p:txBody>
          <a:bodyPr/>
          <a:lstStyle/>
          <a:p>
            <a:r>
              <a:rPr lang="en-IN" dirty="0"/>
              <a:t>IaaS Examples include:</a:t>
            </a:r>
          </a:p>
          <a:p>
            <a:pPr lvl="1"/>
            <a:r>
              <a:rPr lang="en-IN" dirty="0"/>
              <a:t>Amazon EC2</a:t>
            </a:r>
          </a:p>
          <a:p>
            <a:pPr lvl="1"/>
            <a:r>
              <a:rPr lang="en-IN" dirty="0"/>
              <a:t>Windows Azure</a:t>
            </a:r>
          </a:p>
          <a:p>
            <a:pPr lvl="1"/>
            <a:r>
              <a:rPr lang="en-IN" dirty="0" err="1"/>
              <a:t>Rackspace</a:t>
            </a:r>
            <a:endParaRPr lang="en-IN" dirty="0"/>
          </a:p>
          <a:p>
            <a:pPr lvl="1"/>
            <a:r>
              <a:rPr lang="en-IN" dirty="0"/>
              <a:t>Google Compute Engine</a:t>
            </a:r>
          </a:p>
          <a:p>
            <a:r>
              <a:rPr lang="en-IN" dirty="0"/>
              <a:t>PaaS Examples include:</a:t>
            </a:r>
          </a:p>
          <a:p>
            <a:pPr lvl="1"/>
            <a:r>
              <a:rPr lang="en-IN" dirty="0"/>
              <a:t>Windows Azure</a:t>
            </a:r>
          </a:p>
          <a:p>
            <a:pPr lvl="1"/>
            <a:r>
              <a:rPr lang="en-IN" dirty="0"/>
              <a:t>Force.com</a:t>
            </a:r>
          </a:p>
          <a:p>
            <a:pPr lvl="1"/>
            <a:r>
              <a:rPr lang="en-IN" dirty="0"/>
              <a:t>NETSUITE</a:t>
            </a:r>
          </a:p>
          <a:p>
            <a:pPr lvl="1"/>
            <a:r>
              <a:rPr lang="en-IN" dirty="0"/>
              <a:t>AT&amp;T </a:t>
            </a:r>
          </a:p>
          <a:p>
            <a:endParaRPr lang="en-IN" dirty="0"/>
          </a:p>
        </p:txBody>
      </p:sp>
    </p:spTree>
    <p:extLst>
      <p:ext uri="{BB962C8B-B14F-4D97-AF65-F5344CB8AC3E}">
        <p14:creationId xmlns:p14="http://schemas.microsoft.com/office/powerpoint/2010/main" val="3055937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PaaS Benefits</a:t>
            </a:r>
          </a:p>
        </p:txBody>
      </p:sp>
      <p:sp>
        <p:nvSpPr>
          <p:cNvPr id="3" name="Content Placeholder 2"/>
          <p:cNvSpPr>
            <a:spLocks noGrp="1"/>
          </p:cNvSpPr>
          <p:nvPr>
            <p:ph sz="quarter" idx="1"/>
          </p:nvPr>
        </p:nvSpPr>
        <p:spPr/>
        <p:txBody>
          <a:bodyPr>
            <a:normAutofit/>
          </a:bodyPr>
          <a:lstStyle/>
          <a:p>
            <a:pPr algn="just"/>
            <a:r>
              <a:rPr lang="en-US" dirty="0"/>
              <a:t>Reduced Development Time: The server side components such as web servers, storage, and networking are provided by the PaaS provider. The development team need not configure or maintain them. This saves time and results in faster development.</a:t>
            </a:r>
          </a:p>
          <a:p>
            <a:pPr algn="just"/>
            <a:r>
              <a:rPr lang="en-US" dirty="0"/>
              <a:t>Support for Different Programming Languages: PaaS services support many different programming languages allowing the developers to develop simple web applications to enterprise cloud solutions on the same platform.</a:t>
            </a:r>
          </a:p>
          <a:p>
            <a:endParaRPr lang="en-IN" dirty="0"/>
          </a:p>
        </p:txBody>
      </p:sp>
    </p:spTree>
    <p:extLst>
      <p:ext uri="{BB962C8B-B14F-4D97-AF65-F5344CB8AC3E}">
        <p14:creationId xmlns:p14="http://schemas.microsoft.com/office/powerpoint/2010/main" val="2933137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2321A-48CD-44A5-A345-D0F6CB672FD4}"/>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16E2F90C-1911-46E5-82B5-29EE679F7253}"/>
              </a:ext>
            </a:extLst>
          </p:cNvPr>
          <p:cNvSpPr>
            <a:spLocks noGrp="1"/>
          </p:cNvSpPr>
          <p:nvPr>
            <p:ph sz="quarter" idx="1"/>
          </p:nvPr>
        </p:nvSpPr>
        <p:spPr/>
        <p:txBody>
          <a:bodyPr/>
          <a:lstStyle/>
          <a:p>
            <a:pPr algn="just"/>
            <a:r>
              <a:rPr lang="en-US" dirty="0"/>
              <a:t>Share a document with a colleague using Box, enter customer information into Salesforce, or onboard a new employee using Workday. </a:t>
            </a:r>
          </a:p>
          <a:p>
            <a:pPr algn="just"/>
            <a:r>
              <a:rPr lang="en-US" dirty="0"/>
              <a:t>When we go home, we may open up vacation photos a friend sent to us on Dropbox without giving it a second thought that we are consuming a cloud service built on top of another cloud service (Dropbox is built on Amazon AWS).</a:t>
            </a:r>
          </a:p>
          <a:p>
            <a:endParaRPr lang="en-IN" dirty="0"/>
          </a:p>
        </p:txBody>
      </p:sp>
    </p:spTree>
    <p:extLst>
      <p:ext uri="{BB962C8B-B14F-4D97-AF65-F5344CB8AC3E}">
        <p14:creationId xmlns:p14="http://schemas.microsoft.com/office/powerpoint/2010/main" val="2683473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a:t>
            </a:r>
          </a:p>
        </p:txBody>
      </p:sp>
      <p:sp>
        <p:nvSpPr>
          <p:cNvPr id="3" name="Content Placeholder 2"/>
          <p:cNvSpPr>
            <a:spLocks noGrp="1"/>
          </p:cNvSpPr>
          <p:nvPr>
            <p:ph sz="quarter" idx="1"/>
          </p:nvPr>
        </p:nvSpPr>
        <p:spPr/>
        <p:txBody>
          <a:bodyPr>
            <a:normAutofit lnSpcReduction="10000"/>
          </a:bodyPr>
          <a:lstStyle/>
          <a:p>
            <a:pPr algn="just"/>
            <a:r>
              <a:rPr lang="en-US" dirty="0"/>
              <a:t>Easy Collaboration for Remote and Distributed Teams: In today’s world of freelancing and outsourcing, software development team may be distributed over different locations all over the world. PaaS services make it possible for these distributed teams to collaborate and allows them to access the same software platform from anywhere and at any time.</a:t>
            </a:r>
          </a:p>
          <a:p>
            <a:pPr algn="just"/>
            <a:r>
              <a:rPr lang="en-US" dirty="0"/>
              <a:t>High Development Capabilities without Additional Staff: PaaS providers provide, maintain, and upgrade all hardware and middleware, thus eliminating the need for staff to do all these tasks.</a:t>
            </a:r>
          </a:p>
          <a:p>
            <a:endParaRPr lang="en-IN" dirty="0"/>
          </a:p>
        </p:txBody>
      </p:sp>
    </p:spTree>
    <p:extLst>
      <p:ext uri="{BB962C8B-B14F-4D97-AF65-F5344CB8AC3E}">
        <p14:creationId xmlns:p14="http://schemas.microsoft.com/office/powerpoint/2010/main" val="2670941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PaaS Risks</a:t>
            </a:r>
          </a:p>
        </p:txBody>
      </p:sp>
      <p:sp>
        <p:nvSpPr>
          <p:cNvPr id="3" name="Content Placeholder 2"/>
          <p:cNvSpPr>
            <a:spLocks noGrp="1"/>
          </p:cNvSpPr>
          <p:nvPr>
            <p:ph sz="quarter" idx="1"/>
          </p:nvPr>
        </p:nvSpPr>
        <p:spPr/>
        <p:txBody>
          <a:bodyPr>
            <a:normAutofit/>
          </a:bodyPr>
          <a:lstStyle/>
          <a:p>
            <a:pPr algn="just"/>
            <a:r>
              <a:rPr lang="en-US" dirty="0"/>
              <a:t>Although PaaS services have many benefits, they also come with some disadvantages:</a:t>
            </a:r>
          </a:p>
          <a:p>
            <a:pPr lvl="1" algn="just"/>
            <a:r>
              <a:rPr lang="en-US" dirty="0"/>
              <a:t>You have no control over the virtual machine that processes your data.</a:t>
            </a:r>
          </a:p>
          <a:p>
            <a:pPr lvl="1" algn="just"/>
            <a:r>
              <a:rPr lang="en-US" dirty="0"/>
              <a:t>PaaS solutions are less flexible than IaaS. For example, you cannot create and delete several virtual machines at a time.</a:t>
            </a:r>
          </a:p>
          <a:p>
            <a:pPr lvl="1" algn="just"/>
            <a:r>
              <a:rPr lang="en-US" dirty="0"/>
              <a:t>It comes with a predefined programming model which can result in vendor lock-in issues since you have to use only the languages offered.</a:t>
            </a:r>
          </a:p>
          <a:p>
            <a:pPr lvl="1" algn="just"/>
            <a:r>
              <a:rPr lang="en-US" dirty="0"/>
              <a:t>Migration to the cloud can be difficult if the existing code is not supported by the provider.</a:t>
            </a:r>
          </a:p>
          <a:p>
            <a:endParaRPr lang="en-IN" dirty="0"/>
          </a:p>
        </p:txBody>
      </p:sp>
    </p:spTree>
    <p:extLst>
      <p:ext uri="{BB962C8B-B14F-4D97-AF65-F5344CB8AC3E}">
        <p14:creationId xmlns:p14="http://schemas.microsoft.com/office/powerpoint/2010/main" val="3187670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as a Service –SaaS</a:t>
            </a:r>
            <a:endParaRPr lang="en-IN" dirty="0"/>
          </a:p>
        </p:txBody>
      </p:sp>
      <p:sp>
        <p:nvSpPr>
          <p:cNvPr id="3" name="Content Placeholder 2"/>
          <p:cNvSpPr>
            <a:spLocks noGrp="1"/>
          </p:cNvSpPr>
          <p:nvPr>
            <p:ph sz="quarter" idx="1"/>
          </p:nvPr>
        </p:nvSpPr>
        <p:spPr/>
        <p:txBody>
          <a:bodyPr>
            <a:normAutofit/>
          </a:bodyPr>
          <a:lstStyle/>
          <a:p>
            <a:pPr algn="just"/>
            <a:r>
              <a:rPr lang="en-US" dirty="0"/>
              <a:t>Software as a service (SaaS) allows users to connect to and use cloud-based apps over the Internet. Common examples are email, calendaring, and office tools such as Microsoft Office 365.)</a:t>
            </a:r>
          </a:p>
          <a:p>
            <a:pPr algn="just"/>
            <a:r>
              <a:rPr lang="en-US" dirty="0"/>
              <a:t>SaaS provides a complete software solution which you purchase on a pay-as-you-go basis from a cloud service provider. </a:t>
            </a:r>
          </a:p>
          <a:p>
            <a:endParaRPr lang="en-IN" dirty="0"/>
          </a:p>
        </p:txBody>
      </p:sp>
    </p:spTree>
    <p:extLst>
      <p:ext uri="{BB962C8B-B14F-4D97-AF65-F5344CB8AC3E}">
        <p14:creationId xmlns:p14="http://schemas.microsoft.com/office/powerpoint/2010/main" val="42086470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a:t>
            </a:r>
          </a:p>
        </p:txBody>
      </p:sp>
      <p:sp>
        <p:nvSpPr>
          <p:cNvPr id="3" name="Content Placeholder 2"/>
          <p:cNvSpPr>
            <a:spLocks noGrp="1"/>
          </p:cNvSpPr>
          <p:nvPr>
            <p:ph sz="quarter" idx="1"/>
          </p:nvPr>
        </p:nvSpPr>
        <p:spPr/>
        <p:txBody>
          <a:bodyPr/>
          <a:lstStyle/>
          <a:p>
            <a:pPr algn="just"/>
            <a:r>
              <a:rPr lang="en-US" dirty="0"/>
              <a:t>You rent the use of an app for your organization and your users connect to it over the Internet, usually with a web browser. All of the underlying infrastructure, middleware, app software, and app data are located in the service provider’s data center. </a:t>
            </a:r>
          </a:p>
          <a:p>
            <a:pPr algn="just"/>
            <a:r>
              <a:rPr lang="en-US" dirty="0"/>
              <a:t>The service provider manages the hardware and software and with the appropriate service agreement will ensure the availability and the security of the app and your data as well. SaaS allows your organization to get quickly up and running with an app at minimal upfront cost.</a:t>
            </a:r>
          </a:p>
          <a:p>
            <a:endParaRPr lang="en-IN" dirty="0"/>
          </a:p>
        </p:txBody>
      </p:sp>
    </p:spTree>
    <p:extLst>
      <p:ext uri="{BB962C8B-B14F-4D97-AF65-F5344CB8AC3E}">
        <p14:creationId xmlns:p14="http://schemas.microsoft.com/office/powerpoint/2010/main" val="2539517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Traditional Software vs SaaS </a:t>
            </a:r>
          </a:p>
        </p:txBody>
      </p:sp>
      <p:sp>
        <p:nvSpPr>
          <p:cNvPr id="3" name="Content Placeholder 2"/>
          <p:cNvSpPr>
            <a:spLocks noGrp="1"/>
          </p:cNvSpPr>
          <p:nvPr>
            <p:ph sz="quarter" idx="1"/>
          </p:nvPr>
        </p:nvSpPr>
        <p:spPr/>
        <p:txBody>
          <a:bodyPr/>
          <a:lstStyle/>
          <a:p>
            <a:pPr algn="just"/>
            <a:r>
              <a:rPr lang="en-US" dirty="0"/>
              <a:t>SaaS products are generally prebuilt and consumed using the provided functionality without significant customization, as in the case of Google Gmail users who simply access the web-based standard email and calendaring application.</a:t>
            </a:r>
            <a:endParaRPr lang="en-IN" dirty="0"/>
          </a:p>
        </p:txBody>
      </p:sp>
    </p:spTree>
    <p:extLst>
      <p:ext uri="{BB962C8B-B14F-4D97-AF65-F5344CB8AC3E}">
        <p14:creationId xmlns:p14="http://schemas.microsoft.com/office/powerpoint/2010/main" val="3512437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Traditional Software vs SaaS </a:t>
            </a:r>
          </a:p>
        </p:txBody>
      </p:sp>
      <p:sp>
        <p:nvSpPr>
          <p:cNvPr id="3" name="Content Placeholder 2"/>
          <p:cNvSpPr>
            <a:spLocks noGrp="1"/>
          </p:cNvSpPr>
          <p:nvPr>
            <p:ph sz="quarter" idx="1"/>
          </p:nvPr>
        </p:nvSpPr>
        <p:spPr/>
        <p:txBody>
          <a:bodyPr>
            <a:normAutofit fontScale="92500" lnSpcReduction="10000"/>
          </a:bodyPr>
          <a:lstStyle/>
          <a:p>
            <a:pPr algn="just"/>
            <a:r>
              <a:rPr lang="en-IN" dirty="0"/>
              <a:t>Traditional software requires a capital expense to purchase and operating expenses to install, update, and maintain. Traditional software application management follows a predictable process:</a:t>
            </a:r>
          </a:p>
          <a:p>
            <a:pPr marL="0" indent="0" algn="just">
              <a:buNone/>
            </a:pPr>
            <a:r>
              <a:rPr lang="en-IN" dirty="0"/>
              <a:t>	1.Identify software meeting requirements.</a:t>
            </a:r>
          </a:p>
          <a:p>
            <a:pPr marL="0" indent="0" algn="just">
              <a:buNone/>
            </a:pPr>
            <a:r>
              <a:rPr lang="en-IN" dirty="0"/>
              <a:t>	2.Perform capital acquisition for identified 	software.</a:t>
            </a:r>
          </a:p>
          <a:p>
            <a:pPr marL="0" indent="0" algn="just">
              <a:buNone/>
            </a:pPr>
            <a:r>
              <a:rPr lang="en-IN" dirty="0"/>
              <a:t>	3.Install software to client computers.</a:t>
            </a:r>
          </a:p>
          <a:p>
            <a:pPr marL="0" indent="0" algn="just">
              <a:buNone/>
            </a:pPr>
            <a:r>
              <a:rPr lang="en-IN" dirty="0"/>
              <a:t>	4.Patch software in maintenance cycle.</a:t>
            </a:r>
          </a:p>
          <a:p>
            <a:pPr marL="0" indent="0" algn="just">
              <a:buNone/>
            </a:pPr>
            <a:r>
              <a:rPr lang="en-IN" dirty="0"/>
              <a:t>	5.Perform acquisition for software update.</a:t>
            </a:r>
          </a:p>
          <a:p>
            <a:pPr marL="0" indent="0" algn="just">
              <a:buNone/>
            </a:pPr>
            <a:r>
              <a:rPr lang="en-IN" dirty="0"/>
              <a:t>	6.Install software update to client computers.</a:t>
            </a:r>
          </a:p>
          <a:p>
            <a:pPr marL="0" indent="0" algn="just">
              <a:buNone/>
            </a:pPr>
            <a:r>
              <a:rPr lang="en-IN" dirty="0"/>
              <a:t>	7.Return to maintenance cycle until next 	software update.</a:t>
            </a:r>
          </a:p>
          <a:p>
            <a:endParaRPr lang="en-IN" dirty="0"/>
          </a:p>
        </p:txBody>
      </p:sp>
    </p:spTree>
    <p:extLst>
      <p:ext uri="{BB962C8B-B14F-4D97-AF65-F5344CB8AC3E}">
        <p14:creationId xmlns:p14="http://schemas.microsoft.com/office/powerpoint/2010/main" val="1289835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Traditional Software vs SaaS </a:t>
            </a:r>
          </a:p>
        </p:txBody>
      </p:sp>
      <p:sp>
        <p:nvSpPr>
          <p:cNvPr id="3" name="Content Placeholder 2"/>
          <p:cNvSpPr>
            <a:spLocks noGrp="1"/>
          </p:cNvSpPr>
          <p:nvPr>
            <p:ph sz="quarter" idx="1"/>
          </p:nvPr>
        </p:nvSpPr>
        <p:spPr/>
        <p:txBody>
          <a:bodyPr/>
          <a:lstStyle/>
          <a:p>
            <a:pPr algn="just"/>
            <a:r>
              <a:rPr lang="en-US" dirty="0"/>
              <a:t>By contrast, SaaS application management requires far fewer steps for the consuming organization:</a:t>
            </a:r>
          </a:p>
          <a:p>
            <a:pPr marL="0" indent="0" algn="just">
              <a:buNone/>
            </a:pPr>
            <a:r>
              <a:rPr lang="en-US" dirty="0"/>
              <a:t>	1.Identify cloud service providers whose 	software meets organizational requirements.</a:t>
            </a:r>
          </a:p>
          <a:p>
            <a:pPr marL="0" indent="0" algn="just">
              <a:buNone/>
            </a:pPr>
            <a:r>
              <a:rPr lang="en-US" dirty="0"/>
              <a:t>	2.Obtain licensing for identified software 	service access. After this, all maintenance, 	including patches and updates, are handled 	by the cloud SaaS provider.</a:t>
            </a:r>
          </a:p>
          <a:p>
            <a:endParaRPr lang="en-IN" dirty="0"/>
          </a:p>
        </p:txBody>
      </p:sp>
    </p:spTree>
    <p:extLst>
      <p:ext uri="{BB962C8B-B14F-4D97-AF65-F5344CB8AC3E}">
        <p14:creationId xmlns:p14="http://schemas.microsoft.com/office/powerpoint/2010/main" val="30330060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SaaS Benefits</a:t>
            </a:r>
          </a:p>
        </p:txBody>
      </p:sp>
      <p:sp>
        <p:nvSpPr>
          <p:cNvPr id="3" name="Content Placeholder 2"/>
          <p:cNvSpPr>
            <a:spLocks noGrp="1"/>
          </p:cNvSpPr>
          <p:nvPr>
            <p:ph sz="quarter" idx="1"/>
          </p:nvPr>
        </p:nvSpPr>
        <p:spPr/>
        <p:txBody>
          <a:bodyPr>
            <a:normAutofit/>
          </a:bodyPr>
          <a:lstStyle/>
          <a:p>
            <a:pPr algn="just"/>
            <a:r>
              <a:rPr lang="en-US" dirty="0"/>
              <a:t>Business agility is enhanced by ensuring that mobile workers have access to key business applications from anywhere anytime.</a:t>
            </a:r>
          </a:p>
          <a:p>
            <a:pPr algn="just"/>
            <a:r>
              <a:rPr lang="en-US" dirty="0"/>
              <a:t>Displaced employees retain operational capability during widespread natural disasters, and organizational data resources can simply be moved to cloud provider storage outside of the affected area in case of a disaster.</a:t>
            </a:r>
          </a:p>
        </p:txBody>
      </p:sp>
    </p:spTree>
    <p:extLst>
      <p:ext uri="{BB962C8B-B14F-4D97-AF65-F5344CB8AC3E}">
        <p14:creationId xmlns:p14="http://schemas.microsoft.com/office/powerpoint/2010/main" val="3461088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SaaS Benefits</a:t>
            </a:r>
          </a:p>
        </p:txBody>
      </p:sp>
      <p:sp>
        <p:nvSpPr>
          <p:cNvPr id="3" name="Content Placeholder 2"/>
          <p:cNvSpPr>
            <a:spLocks noGrp="1"/>
          </p:cNvSpPr>
          <p:nvPr>
            <p:ph sz="quarter" idx="1"/>
          </p:nvPr>
        </p:nvSpPr>
        <p:spPr/>
        <p:txBody>
          <a:bodyPr/>
          <a:lstStyle/>
          <a:p>
            <a:pPr algn="just"/>
            <a:r>
              <a:rPr lang="en-US" dirty="0"/>
              <a:t>Organizations can take advantage of resource sharing between employees working in different time zones or across different geopolitical zones.</a:t>
            </a:r>
          </a:p>
          <a:p>
            <a:pPr algn="just"/>
            <a:r>
              <a:rPr lang="en-US" dirty="0"/>
              <a:t>Organizations can implement sustainable “green” initiatives such as remote travel-free employees, who do not require leased space, dedicated equipment, and costly environmental control in expensive central office facilities.</a:t>
            </a:r>
            <a:endParaRPr lang="en-IN" dirty="0"/>
          </a:p>
          <a:p>
            <a:endParaRPr lang="en-IN" dirty="0"/>
          </a:p>
        </p:txBody>
      </p:sp>
    </p:spTree>
    <p:extLst>
      <p:ext uri="{BB962C8B-B14F-4D97-AF65-F5344CB8AC3E}">
        <p14:creationId xmlns:p14="http://schemas.microsoft.com/office/powerpoint/2010/main" val="10913254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SaaS Risks</a:t>
            </a:r>
            <a:endParaRPr lang="en-IN" dirty="0"/>
          </a:p>
        </p:txBody>
      </p:sp>
      <p:sp>
        <p:nvSpPr>
          <p:cNvPr id="3" name="Content Placeholder 2"/>
          <p:cNvSpPr>
            <a:spLocks noGrp="1"/>
          </p:cNvSpPr>
          <p:nvPr>
            <p:ph sz="quarter" idx="1"/>
          </p:nvPr>
        </p:nvSpPr>
        <p:spPr/>
        <p:txBody>
          <a:bodyPr>
            <a:normAutofit fontScale="92500"/>
          </a:bodyPr>
          <a:lstStyle/>
          <a:p>
            <a:pPr marL="457200" indent="-457200" algn="just">
              <a:buAutoNum type="arabicPeriod"/>
            </a:pPr>
            <a:r>
              <a:rPr lang="en-US" dirty="0"/>
              <a:t>Usage Risk: The risk an organization incurs when using the app such as using it for some critical function or for storing sensitive information will be considered high risk. Whereas an app for say scheduling get together for employees with pets will be considered low risk.</a:t>
            </a:r>
          </a:p>
          <a:p>
            <a:pPr marL="457200" indent="-457200" algn="just">
              <a:buAutoNum type="arabicPeriod"/>
            </a:pPr>
            <a:r>
              <a:rPr lang="en-US" dirty="0"/>
              <a:t>Data Security Risk: While Usage Risk focuses on how your organization is using the app, Data Security Risk focuses on how the service provider is handling your data. It is crucial to know whether it is encrypted in transit or at rest and whether the app controls are in place to determine how the data are stored and who can view it.</a:t>
            </a:r>
          </a:p>
          <a:p>
            <a:endParaRPr lang="en-IN" dirty="0"/>
          </a:p>
        </p:txBody>
      </p:sp>
    </p:spTree>
    <p:extLst>
      <p:ext uri="{BB962C8B-B14F-4D97-AF65-F5344CB8AC3E}">
        <p14:creationId xmlns:p14="http://schemas.microsoft.com/office/powerpoint/2010/main" val="3717522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cloud service?</a:t>
            </a:r>
            <a:endParaRPr lang="en-IN" dirty="0"/>
          </a:p>
        </p:txBody>
      </p:sp>
      <p:sp>
        <p:nvSpPr>
          <p:cNvPr id="3" name="Content Placeholder 2"/>
          <p:cNvSpPr>
            <a:spLocks noGrp="1"/>
          </p:cNvSpPr>
          <p:nvPr>
            <p:ph sz="quarter" idx="1"/>
          </p:nvPr>
        </p:nvSpPr>
        <p:spPr/>
        <p:txBody>
          <a:bodyPr>
            <a:normAutofit lnSpcReduction="10000"/>
          </a:bodyPr>
          <a:lstStyle/>
          <a:p>
            <a:pPr algn="just"/>
            <a:r>
              <a:rPr lang="en-US" dirty="0"/>
              <a:t>The term "cloud services" refers to a wide range of services delivered on demand to companies and customers over the internet. These services are designed to provide easy, affordable access to applications and resources, without the need for internal infrastructure or hardware. </a:t>
            </a:r>
          </a:p>
          <a:p>
            <a:pPr algn="just"/>
            <a:r>
              <a:rPr lang="en-US" dirty="0"/>
              <a:t>From checking email to collaborating on documents, most employees use cloud services throughout the workday, whether they’re aware of it or not.</a:t>
            </a:r>
          </a:p>
          <a:p>
            <a:pPr algn="just"/>
            <a:r>
              <a:rPr lang="en-US" dirty="0"/>
              <a:t>Cloud services are designed to provide easy, scalable access to applications, resources and services, and are fully managed by a cloud services provider.</a:t>
            </a:r>
          </a:p>
          <a:p>
            <a:pPr marL="0" indent="0" algn="just">
              <a:buNone/>
            </a:pPr>
            <a:endParaRPr lang="en-IN" dirty="0"/>
          </a:p>
        </p:txBody>
      </p:sp>
    </p:spTree>
    <p:extLst>
      <p:ext uri="{BB962C8B-B14F-4D97-AF65-F5344CB8AC3E}">
        <p14:creationId xmlns:p14="http://schemas.microsoft.com/office/powerpoint/2010/main" val="23002258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SaaS Risks</a:t>
            </a:r>
            <a:endParaRPr lang="en-IN" dirty="0"/>
          </a:p>
        </p:txBody>
      </p:sp>
      <p:sp>
        <p:nvSpPr>
          <p:cNvPr id="3" name="Content Placeholder 2"/>
          <p:cNvSpPr>
            <a:spLocks noGrp="1"/>
          </p:cNvSpPr>
          <p:nvPr>
            <p:ph sz="quarter" idx="1"/>
          </p:nvPr>
        </p:nvSpPr>
        <p:spPr/>
        <p:txBody>
          <a:bodyPr>
            <a:normAutofit lnSpcReduction="10000"/>
          </a:bodyPr>
          <a:lstStyle/>
          <a:p>
            <a:pPr marL="457200" indent="-457200" algn="just">
              <a:buAutoNum type="arabicPeriod" startAt="3"/>
            </a:pPr>
            <a:r>
              <a:rPr lang="en-US" dirty="0"/>
              <a:t>SaaS Provider Operational Risk: This includes issues such as the uptime SLA guaranteed by the provider,  whether there is 24×7 support, the compliance certificates obtained by the provider and the Disaster Recovery strategy of the provider.</a:t>
            </a:r>
          </a:p>
          <a:p>
            <a:pPr marL="457200" indent="-457200" algn="just">
              <a:buAutoNum type="arabicPeriod" startAt="3"/>
            </a:pPr>
            <a:r>
              <a:rPr lang="en-US" dirty="0"/>
              <a:t>SaaS Provider Application Risk: Application risk is the inherent risk of an app such as how the app handles authentication and authorization? The development practices used by the provider to address configuration vulnerabilities and session management vulnerabilities.</a:t>
            </a:r>
            <a:endParaRPr lang="en-IN" dirty="0"/>
          </a:p>
        </p:txBody>
      </p:sp>
    </p:spTree>
    <p:extLst>
      <p:ext uri="{BB962C8B-B14F-4D97-AF65-F5344CB8AC3E}">
        <p14:creationId xmlns:p14="http://schemas.microsoft.com/office/powerpoint/2010/main" val="2756461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Examples</a:t>
            </a:r>
          </a:p>
        </p:txBody>
      </p:sp>
      <p:sp>
        <p:nvSpPr>
          <p:cNvPr id="3" name="Content Placeholder 2"/>
          <p:cNvSpPr>
            <a:spLocks noGrp="1"/>
          </p:cNvSpPr>
          <p:nvPr>
            <p:ph sz="quarter" idx="1"/>
          </p:nvPr>
        </p:nvSpPr>
        <p:spPr/>
        <p:txBody>
          <a:bodyPr/>
          <a:lstStyle/>
          <a:p>
            <a:r>
              <a:rPr lang="en-US" dirty="0"/>
              <a:t>Platform as a Service –Some examples are:</a:t>
            </a:r>
          </a:p>
          <a:p>
            <a:pPr lvl="1"/>
            <a:r>
              <a:rPr lang="en-US" dirty="0"/>
              <a:t>Salesforce.com</a:t>
            </a:r>
          </a:p>
          <a:p>
            <a:pPr lvl="1"/>
            <a:r>
              <a:rPr lang="en-US" dirty="0"/>
              <a:t>Office 365</a:t>
            </a:r>
          </a:p>
          <a:p>
            <a:pPr lvl="1"/>
            <a:r>
              <a:rPr lang="en-US" dirty="0" err="1"/>
              <a:t>Zoho</a:t>
            </a:r>
            <a:endParaRPr lang="en-US" dirty="0"/>
          </a:p>
          <a:p>
            <a:pPr lvl="1"/>
            <a:r>
              <a:rPr lang="en-US" dirty="0"/>
              <a:t>Google G Suite</a:t>
            </a:r>
          </a:p>
          <a:p>
            <a:endParaRPr lang="en-IN" dirty="0"/>
          </a:p>
        </p:txBody>
      </p:sp>
    </p:spTree>
    <p:extLst>
      <p:ext uri="{BB962C8B-B14F-4D97-AF65-F5344CB8AC3E}">
        <p14:creationId xmlns:p14="http://schemas.microsoft.com/office/powerpoint/2010/main" val="1650064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5C1BC-430C-4440-9F9F-28610AEE7966}"/>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952F3258-FC07-437F-AD0C-D7D1CB21612A}"/>
              </a:ext>
            </a:extLst>
          </p:cNvPr>
          <p:cNvSpPr>
            <a:spLocks noGrp="1"/>
          </p:cNvSpPr>
          <p:nvPr>
            <p:ph sz="quarter" idx="1"/>
          </p:nvPr>
        </p:nvSpPr>
        <p:spPr/>
        <p:txBody>
          <a:bodyPr/>
          <a:lstStyle/>
          <a:p>
            <a:pPr marL="0" indent="0">
              <a:buNone/>
            </a:pPr>
            <a:r>
              <a:rPr lang="en-GB" dirty="0"/>
              <a:t>Which of the following is a type of Service Models?</a:t>
            </a:r>
          </a:p>
          <a:p>
            <a:r>
              <a:rPr lang="en-GB" dirty="0"/>
              <a:t>A. Public-as-a-Service</a:t>
            </a:r>
          </a:p>
          <a:p>
            <a:r>
              <a:rPr lang="en-GB" dirty="0"/>
              <a:t>B. Platform-as-a-Service</a:t>
            </a:r>
          </a:p>
          <a:p>
            <a:r>
              <a:rPr lang="en-GB" dirty="0"/>
              <a:t>C. Community-as-a-Service</a:t>
            </a:r>
          </a:p>
          <a:p>
            <a:r>
              <a:rPr lang="en-GB" dirty="0"/>
              <a:t>D. None of the above</a:t>
            </a:r>
            <a:endParaRPr lang="en-IN" dirty="0"/>
          </a:p>
        </p:txBody>
      </p:sp>
    </p:spTree>
    <p:extLst>
      <p:ext uri="{BB962C8B-B14F-4D97-AF65-F5344CB8AC3E}">
        <p14:creationId xmlns:p14="http://schemas.microsoft.com/office/powerpoint/2010/main" val="2452944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cloud services work?</a:t>
            </a:r>
            <a:endParaRPr lang="en-IN" dirty="0"/>
          </a:p>
        </p:txBody>
      </p:sp>
      <p:sp>
        <p:nvSpPr>
          <p:cNvPr id="3" name="Content Placeholder 2"/>
          <p:cNvSpPr>
            <a:spLocks noGrp="1"/>
          </p:cNvSpPr>
          <p:nvPr>
            <p:ph sz="quarter" idx="1"/>
          </p:nvPr>
        </p:nvSpPr>
        <p:spPr/>
        <p:txBody>
          <a:bodyPr>
            <a:normAutofit/>
          </a:bodyPr>
          <a:lstStyle/>
          <a:p>
            <a:pPr algn="just"/>
            <a:r>
              <a:rPr lang="en-US" dirty="0"/>
              <a:t>Cloud services are fully managed by cloud computing vendors and service providers. They’re made available to customers from the providers' servers, so there's no need for a company to host the applications on its own on-premises servers.</a:t>
            </a:r>
          </a:p>
          <a:p>
            <a:pPr algn="just"/>
            <a:r>
              <a:rPr lang="en-US" dirty="0"/>
              <a:t>A cloud service is any service made available to users on demand via the Internet from a cloud computing provider's servers as opposed to being provided from a company's own on-premises servers. </a:t>
            </a:r>
          </a:p>
          <a:p>
            <a:endParaRPr lang="en-IN" dirty="0"/>
          </a:p>
        </p:txBody>
      </p:sp>
    </p:spTree>
    <p:extLst>
      <p:ext uri="{BB962C8B-B14F-4D97-AF65-F5344CB8AC3E}">
        <p14:creationId xmlns:p14="http://schemas.microsoft.com/office/powerpoint/2010/main" val="2754683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a:t>
            </a:r>
          </a:p>
        </p:txBody>
      </p:sp>
      <p:sp>
        <p:nvSpPr>
          <p:cNvPr id="3" name="Content Placeholder 2"/>
          <p:cNvSpPr>
            <a:spLocks noGrp="1"/>
          </p:cNvSpPr>
          <p:nvPr>
            <p:ph sz="quarter" idx="1"/>
          </p:nvPr>
        </p:nvSpPr>
        <p:spPr/>
        <p:txBody>
          <a:bodyPr>
            <a:normAutofit fontScale="92500" lnSpcReduction="10000"/>
          </a:bodyPr>
          <a:lstStyle/>
          <a:p>
            <a:pPr algn="just" fontAlgn="base"/>
            <a:r>
              <a:rPr lang="en-US" b="1" dirty="0"/>
              <a:t>Virtualization</a:t>
            </a:r>
            <a:r>
              <a:rPr lang="en-US" dirty="0"/>
              <a:t>- cloud computing utilizes server and storage virtualization extensively to allocate/reallocate resources rapidly.</a:t>
            </a:r>
          </a:p>
          <a:p>
            <a:pPr algn="just" fontAlgn="base"/>
            <a:r>
              <a:rPr lang="en-US" b="1" dirty="0"/>
              <a:t>Multi-tenancy</a:t>
            </a:r>
            <a:r>
              <a:rPr lang="en-US" dirty="0"/>
              <a:t>- resources are pooled and shared among multiple users to gain economies of scale.</a:t>
            </a:r>
          </a:p>
          <a:p>
            <a:pPr algn="just" fontAlgn="base"/>
            <a:r>
              <a:rPr lang="en-US" b="1" dirty="0"/>
              <a:t>Network-access</a:t>
            </a:r>
            <a:r>
              <a:rPr lang="en-US" dirty="0"/>
              <a:t>- resources are accessed via web-browser or thin client using a variety of networked devices (computer, tablet, smartphone).</a:t>
            </a:r>
          </a:p>
          <a:p>
            <a:pPr algn="just" fontAlgn="base"/>
            <a:r>
              <a:rPr lang="en-US" b="1" dirty="0"/>
              <a:t>On demand</a:t>
            </a:r>
            <a:r>
              <a:rPr lang="en-US" dirty="0"/>
              <a:t>- resources are self-provisioned from an online catalogue of pre-defined configurations.</a:t>
            </a:r>
          </a:p>
          <a:p>
            <a:pPr algn="just" fontAlgn="base"/>
            <a:r>
              <a:rPr lang="en-US" b="1" dirty="0"/>
              <a:t>Elastic</a:t>
            </a:r>
            <a:r>
              <a:rPr lang="en-US" dirty="0"/>
              <a:t>- resources can scale up or down, automatically.</a:t>
            </a:r>
          </a:p>
          <a:p>
            <a:pPr algn="just" fontAlgn="base"/>
            <a:r>
              <a:rPr lang="en-US" b="1" dirty="0"/>
              <a:t>Metering/chargeback</a:t>
            </a:r>
            <a:r>
              <a:rPr lang="en-US" dirty="0"/>
              <a:t>- resource usage is tracked and billed based on service arrangement.</a:t>
            </a:r>
          </a:p>
          <a:p>
            <a:endParaRPr lang="en-IN" dirty="0"/>
          </a:p>
        </p:txBody>
      </p:sp>
    </p:spTree>
    <p:extLst>
      <p:ext uri="{BB962C8B-B14F-4D97-AF65-F5344CB8AC3E}">
        <p14:creationId xmlns:p14="http://schemas.microsoft.com/office/powerpoint/2010/main" val="3573974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Who uses cloud computing services and why?</a:t>
            </a:r>
            <a:endParaRPr lang="en-IN" dirty="0"/>
          </a:p>
        </p:txBody>
      </p:sp>
      <p:sp>
        <p:nvSpPr>
          <p:cNvPr id="3" name="Content Placeholder 2"/>
          <p:cNvSpPr>
            <a:spLocks noGrp="1"/>
          </p:cNvSpPr>
          <p:nvPr>
            <p:ph sz="quarter" idx="1"/>
          </p:nvPr>
        </p:nvSpPr>
        <p:spPr/>
        <p:txBody>
          <a:bodyPr>
            <a:normAutofit/>
          </a:bodyPr>
          <a:lstStyle/>
          <a:p>
            <a:pPr algn="just"/>
            <a:r>
              <a:rPr lang="en-US" dirty="0"/>
              <a:t>Corporate and government entities utilize cloud computing services to address a variety of application and infrastructure needs such as CRM, database, compute, and data storage. </a:t>
            </a:r>
          </a:p>
          <a:p>
            <a:pPr algn="just"/>
            <a:r>
              <a:rPr lang="en-US" dirty="0"/>
              <a:t>Cloud computing services deliver IT resources in minutes to hours and align costs to actual usage. As a result, organizations have greater agility and can manage expenses more efficiently. </a:t>
            </a:r>
          </a:p>
          <a:p>
            <a:pPr algn="just"/>
            <a:r>
              <a:rPr lang="en-US" dirty="0"/>
              <a:t>Similarly, consumers utilize cloud computing services to simplify application utilization, store, share, and protect content, and enable access from any web-connected device.</a:t>
            </a:r>
            <a:endParaRPr lang="en-IN" dirty="0"/>
          </a:p>
        </p:txBody>
      </p:sp>
    </p:spTree>
    <p:extLst>
      <p:ext uri="{BB962C8B-B14F-4D97-AF65-F5344CB8AC3E}">
        <p14:creationId xmlns:p14="http://schemas.microsoft.com/office/powerpoint/2010/main" val="234876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are the benefits of cloud services?</a:t>
            </a:r>
            <a:endParaRPr lang="en-IN" dirty="0"/>
          </a:p>
        </p:txBody>
      </p:sp>
      <p:sp>
        <p:nvSpPr>
          <p:cNvPr id="3" name="Content Placeholder 2"/>
          <p:cNvSpPr>
            <a:spLocks noGrp="1"/>
          </p:cNvSpPr>
          <p:nvPr>
            <p:ph sz="quarter" idx="1"/>
          </p:nvPr>
        </p:nvSpPr>
        <p:spPr>
          <a:xfrm>
            <a:off x="457200" y="1600200"/>
            <a:ext cx="7467600" cy="5181600"/>
          </a:xfrm>
        </p:spPr>
        <p:txBody>
          <a:bodyPr>
            <a:normAutofit/>
          </a:bodyPr>
          <a:lstStyle/>
          <a:p>
            <a:pPr algn="just" fontAlgn="base"/>
            <a:r>
              <a:rPr lang="en-US" dirty="0"/>
              <a:t>Faster implementation and time to value</a:t>
            </a:r>
          </a:p>
          <a:p>
            <a:pPr algn="just" fontAlgn="base"/>
            <a:r>
              <a:rPr lang="en-US" dirty="0"/>
              <a:t>Anywhere access to applications and content</a:t>
            </a:r>
          </a:p>
          <a:p>
            <a:pPr algn="just" fontAlgn="base"/>
            <a:r>
              <a:rPr lang="en-US" dirty="0"/>
              <a:t>Rapid scalability to meet demand</a:t>
            </a:r>
          </a:p>
          <a:p>
            <a:pPr algn="just" fontAlgn="base"/>
            <a:r>
              <a:rPr lang="en-US" dirty="0"/>
              <a:t>Higher utilization of infrastructure investments</a:t>
            </a:r>
          </a:p>
          <a:p>
            <a:pPr algn="just" fontAlgn="base"/>
            <a:r>
              <a:rPr lang="en-US" dirty="0"/>
              <a:t>Lower infrastructure, energy, and facility costs</a:t>
            </a:r>
          </a:p>
          <a:p>
            <a:pPr algn="just" fontAlgn="base"/>
            <a:r>
              <a:rPr lang="en-US" dirty="0"/>
              <a:t>Greater IT staff productivity and across organization</a:t>
            </a:r>
          </a:p>
          <a:p>
            <a:pPr algn="just" fontAlgn="base"/>
            <a:r>
              <a:rPr lang="en-US" dirty="0"/>
              <a:t>Enhanced security and protection of information assets</a:t>
            </a:r>
          </a:p>
          <a:p>
            <a:pPr marL="0" indent="0" algn="just">
              <a:buNone/>
            </a:pPr>
            <a:endParaRPr lang="en-IN" dirty="0"/>
          </a:p>
        </p:txBody>
      </p:sp>
    </p:spTree>
    <p:extLst>
      <p:ext uri="{BB962C8B-B14F-4D97-AF65-F5344CB8AC3E}">
        <p14:creationId xmlns:p14="http://schemas.microsoft.com/office/powerpoint/2010/main" val="12002358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2012</TotalTime>
  <Words>2732</Words>
  <Application>Microsoft Office PowerPoint</Application>
  <PresentationFormat>On-screen Show (4:3)</PresentationFormat>
  <Paragraphs>177</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Century Schoolbook</vt:lpstr>
      <vt:lpstr>Wingdings</vt:lpstr>
      <vt:lpstr>Wingdings 2</vt:lpstr>
      <vt:lpstr>Oriel</vt:lpstr>
      <vt:lpstr>Cloud Computing Unit-II</vt:lpstr>
      <vt:lpstr>Introduction to cloud services</vt:lpstr>
      <vt:lpstr>Continue..</vt:lpstr>
      <vt:lpstr>What is a cloud service?</vt:lpstr>
      <vt:lpstr>Question</vt:lpstr>
      <vt:lpstr>How do cloud services work?</vt:lpstr>
      <vt:lpstr>Continue..</vt:lpstr>
      <vt:lpstr>Who uses cloud computing services and why?</vt:lpstr>
      <vt:lpstr>What are the benefits of cloud services?</vt:lpstr>
      <vt:lpstr>What’s the future of cloud services?</vt:lpstr>
      <vt:lpstr>Question</vt:lpstr>
      <vt:lpstr>IaaS</vt:lpstr>
      <vt:lpstr>Common IaaS business scenarios</vt:lpstr>
      <vt:lpstr>Continue..</vt:lpstr>
      <vt:lpstr>Question</vt:lpstr>
      <vt:lpstr>IaaS Benefits</vt:lpstr>
      <vt:lpstr>Continue..</vt:lpstr>
      <vt:lpstr>Continue..</vt:lpstr>
      <vt:lpstr>IaaS Risks</vt:lpstr>
      <vt:lpstr>Continue..</vt:lpstr>
      <vt:lpstr>Infrastructure as a Service  Some examples are:</vt:lpstr>
      <vt:lpstr>PowerPoint Presentation</vt:lpstr>
      <vt:lpstr>Question</vt:lpstr>
      <vt:lpstr>PaaS – Platform as a Service</vt:lpstr>
      <vt:lpstr>Who can benefit from PaaS?</vt:lpstr>
      <vt:lpstr>PaaS –Platform as a Service</vt:lpstr>
      <vt:lpstr>IaaS vs. PaaS</vt:lpstr>
      <vt:lpstr>IaaS vs. PaaS</vt:lpstr>
      <vt:lpstr>PaaS Benefits</vt:lpstr>
      <vt:lpstr>Continue..</vt:lpstr>
      <vt:lpstr>PaaS Risks</vt:lpstr>
      <vt:lpstr>Software as a Service –SaaS</vt:lpstr>
      <vt:lpstr>Continue..</vt:lpstr>
      <vt:lpstr>Traditional Software vs SaaS </vt:lpstr>
      <vt:lpstr>Traditional Software vs SaaS </vt:lpstr>
      <vt:lpstr>Traditional Software vs SaaS </vt:lpstr>
      <vt:lpstr>SaaS Benefits</vt:lpstr>
      <vt:lpstr>SaaS Benefits</vt:lpstr>
      <vt:lpstr>SaaS Risks</vt:lpstr>
      <vt:lpstr>SaaS Risks</vt:lpstr>
      <vt:lpstr>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vikassingh</dc:creator>
  <cp:lastModifiedBy>sophiya sheikh</cp:lastModifiedBy>
  <cp:revision>136</cp:revision>
  <dcterms:created xsi:type="dcterms:W3CDTF">2014-08-19T17:16:14Z</dcterms:created>
  <dcterms:modified xsi:type="dcterms:W3CDTF">2022-02-07T04:47:40Z</dcterms:modified>
</cp:coreProperties>
</file>