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01" r:id="rId5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696E-F04E-44BF-A836-EFC73F2EB300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87ACA-2888-4332-800E-E28A079B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79A749F-95DB-49A4-819E-F03723C52EE7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1D0C09B-96E5-40E8-93E0-7212E6357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0C09B-96E5-40E8-93E0-7212E6357B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341E9-019F-4E11-94D7-460FE8DA0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4C2251-10A9-41E3-A73D-65222EF38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A065FD-1A3F-49B5-B691-7DCE6FFA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3365-E770-4EFE-B9C5-D0B674725EE8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ED5FDE-58E9-414A-BA88-CB5E2B8B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Apash Roy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B76E4D-DF49-4060-B362-12CBC07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2A1F-BD3F-4D6B-AE2B-6885BE92B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054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687FE1-B63F-4B1C-8543-5FE41507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0AE1A29-EB06-456E-9790-2B6D5902F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8C1CB0-2C6C-4FAD-88C6-7CE2AE33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A40-3EA2-47FA-BCEB-E85C9A0FC4E7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3B2592-D9E2-4D2B-8C41-BEFDC2A9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Apash Roy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C5C08F-AFC6-4327-8729-D796F508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2A1F-BD3F-4D6B-AE2B-6885BE92B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816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C288B17-C1D7-460D-ACFE-D530D4E78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7DB9C4-EF42-4058-8E19-9B89AF6A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0F4DFD-C7A4-4CF5-A89D-62A57487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FBB-0DF4-4161-B73C-D005CCC3670A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ED7A81-3F91-4C5B-A767-0159C4A3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Apash Roy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DB308E-92C6-42D8-B8E6-8F2AD995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2A1F-BD3F-4D6B-AE2B-6885BE92B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35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BF7C05-D79F-4775-A3DC-BC3D308C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2272AF-047A-4CEB-8703-70F7C4BB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AF1AA9-D331-41DB-8EE0-1FECFC05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34A0-CAAD-4F3D-81D6-A7F255801EE7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23837B-ABED-4BB1-B623-98211497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Apash Roy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2A345B-F3E4-4604-8095-7200CB0E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2A1F-BD3F-4D6B-AE2B-6885BE92B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05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9B8F87-77B3-4C26-850C-F1694639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7DA3D2-8A8C-48DB-9581-116A9FE6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CCF14-4439-4149-98DB-44833660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3F-6576-4132-BB57-CD9FD49BE95B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F02430-A25B-4744-8834-0D3286D5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Apash Roy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BAD3E1-BC67-4971-B995-0C13803A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2A1F-BD3F-4D6B-AE2B-6885BE92B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53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80894-D1C6-4C64-B023-52F178E8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B7E021-8A93-41F3-8D14-528D003A3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0EA55C-DE9A-40A1-832A-C1C3B767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AE91F8-5619-4FF2-B109-557B3998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ADF0-EAA0-4946-97EB-C3B55877FEE5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9B2649-C75E-468E-BD46-2D3E7FD5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Apash Roy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0C86B1-E2C9-4E10-860A-5240E179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2A1F-BD3F-4D6B-AE2B-6885BE92B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531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51C0B-4906-412B-AE09-AE286A03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814C5C-3F73-4D7D-B917-EACCC6CFA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53AD8F-2F07-46F9-818E-11ED7F29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561AE-ACE7-45CD-B5B1-79410FFC5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2C378DA-BF44-4E3C-9FAD-91AB9EBF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7AA2D38-A2E3-43FE-8F76-ADD1C73D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FA46-627C-4CD4-9799-30866ED2CB22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06F370-7BA3-4CF1-9FAC-A665F4DC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Apash Roy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62DE6E-4613-4232-A44D-6744CAC4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2A1F-BD3F-4D6B-AE2B-6885BE92B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699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7E08F-6C41-4DC2-AFB9-408E59F3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A8EA1F-3933-4DEF-ABDA-EBE549B7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7E09-3004-4EA8-A969-1841DA30C02F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ADDDC5-AB9C-44BB-BD73-536C05F8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Apash Roy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5A7FB7-C165-4E51-9FA4-E2B3B25A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2A1F-BD3F-4D6B-AE2B-6885BE92B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846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5FE465-A6DB-4ED2-9C49-B1D46931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9560-5AFC-484A-83D5-BD0F6EA7EB89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96B5E9F-F728-41C1-A496-BF094024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Apash Roy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6D0709-CFB2-453E-8767-18E34533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2A1F-BD3F-4D6B-AE2B-6885BE92B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94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3D773-C8BB-4B17-85A1-DD00D16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637CA9-0FED-4BC2-ACE7-FB7407EB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9B99A-AD3F-46A9-821B-58EF9A49A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231B48-DCE5-498E-A723-6AAFBB91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9F99-590F-4658-9057-06EFC7C3AC03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4C7704-2DEE-44AA-A87A-1535CB7F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Apash Roy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BB346C-4DC8-4CF4-A354-86A45EBD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2A1F-BD3F-4D6B-AE2B-6885BE92B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934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EBC82A-9E1A-4DC6-8328-873D042A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5B0F5FF-67B7-4118-86F0-0ECB2FC2B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2AAF1A-ADDD-4073-B3D2-81A0A932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BA84FA-CF11-42BB-B287-5A2D6579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DC3F-8C56-42C6-86ED-FCF6F27261FE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FFE128-DD2E-4300-9B2A-9F4ED0F3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Apash Roy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543ABA-D06E-438B-AFE5-95DC346A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2A1F-BD3F-4D6B-AE2B-6885BE92B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960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84EB9E-9C8E-4960-A5C3-97B9FFA1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14B24D-B5BF-45BB-9FA8-F7FAC3686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91FD94-DE72-4A07-9B56-1EE83099E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45B9-FA20-43CB-92CE-2DF7E86956E3}" type="datetime1">
              <a:rPr lang="en-IN" smtClean="0"/>
              <a:pPr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6E6EE9-664F-4386-8409-E335C11DE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Dr. Apash Roy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0BFCB3-2001-4745-AD53-E4CD5CBF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2A1F-BD3F-4D6B-AE2B-6885BE92B1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892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0387" y="0"/>
            <a:ext cx="8717251" cy="453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4D3CD-814D-4F06-B945-C594B9D7C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764" y="4193309"/>
            <a:ext cx="9144000" cy="1145454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F81489-C512-4229-A342-1FF3631F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764" y="5412509"/>
            <a:ext cx="9845963" cy="925944"/>
          </a:xfrm>
        </p:spPr>
        <p:txBody>
          <a:bodyPr>
            <a:normAutofit fontScale="85000" lnSpcReduction="10000"/>
          </a:bodyPr>
          <a:lstStyle/>
          <a:p>
            <a:r>
              <a:rPr lang="en-IN" sz="4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 </a:t>
            </a:r>
            <a:r>
              <a:rPr lang="en-US" sz="4400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Big Data Processing Concepts</a:t>
            </a:r>
            <a:endParaRPr lang="en-IN" sz="4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1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Batch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Batch processing, also known as offline processing, involves processing data in batches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and usually imposes delays, which in turn results in high-latency responses. Batch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workloads typically involve large quantities of data with sequential read/writes and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comprise of groups of read or write queries.</a:t>
            </a:r>
          </a:p>
        </p:txBody>
      </p:sp>
    </p:spTree>
    <p:extLst>
      <p:ext uri="{BB962C8B-B14F-4D97-AF65-F5344CB8AC3E}">
        <p14:creationId xmlns="" xmlns:p14="http://schemas.microsoft.com/office/powerpoint/2010/main" val="417955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Queries can be complex and involve multiple joins. OLAP systems commonly </a:t>
            </a:r>
            <a:r>
              <a:rPr lang="en-US" dirty="0" smtClean="0">
                <a:latin typeface="Bookman Old Style" panose="02050604050505020204" pitchFamily="18" charset="0"/>
              </a:rPr>
              <a:t>process workloads </a:t>
            </a:r>
            <a:r>
              <a:rPr lang="en-US" dirty="0">
                <a:latin typeface="Bookman Old Style" panose="02050604050505020204" pitchFamily="18" charset="0"/>
              </a:rPr>
              <a:t>in batches.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Strategic </a:t>
            </a:r>
            <a:r>
              <a:rPr lang="en-US" dirty="0">
                <a:latin typeface="Bookman Old Style" panose="02050604050505020204" pitchFamily="18" charset="0"/>
              </a:rPr>
              <a:t>BI and analytics are batch-oriented as they are </a:t>
            </a:r>
            <a:r>
              <a:rPr lang="en-US" dirty="0" smtClean="0">
                <a:latin typeface="Bookman Old Style" panose="02050604050505020204" pitchFamily="18" charset="0"/>
              </a:rPr>
              <a:t>highly read-intensive </a:t>
            </a:r>
            <a:r>
              <a:rPr lang="en-US" dirty="0">
                <a:latin typeface="Bookman Old Style" panose="02050604050505020204" pitchFamily="18" charset="0"/>
              </a:rPr>
              <a:t>tasks involving large volumes of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338498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A batch workload can include grouped read/writes to INSERT, SELECT</a:t>
            </a:r>
            <a:r>
              <a:rPr lang="en-US" dirty="0" smtClean="0">
                <a:latin typeface="Bookman Old Style" panose="02050604050505020204" pitchFamily="18" charset="0"/>
              </a:rPr>
              <a:t>, UPDATE </a:t>
            </a:r>
            <a:r>
              <a:rPr lang="en-US" dirty="0">
                <a:latin typeface="Bookman Old Style" panose="02050604050505020204" pitchFamily="18" charset="0"/>
              </a:rPr>
              <a:t>and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25" y="1883908"/>
            <a:ext cx="5678491" cy="42930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083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Transactional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Transactional processing is also known as online processing. Transactional </a:t>
            </a:r>
            <a:r>
              <a:rPr lang="en-US" dirty="0" smtClean="0">
                <a:latin typeface="Bookman Old Style" panose="02050604050505020204" pitchFamily="18" charset="0"/>
              </a:rPr>
              <a:t>workload processing </a:t>
            </a:r>
            <a:r>
              <a:rPr lang="en-US" dirty="0">
                <a:latin typeface="Bookman Old Style" panose="02050604050505020204" pitchFamily="18" charset="0"/>
              </a:rPr>
              <a:t>follows an approach whereby data is processed interactively without delay</a:t>
            </a:r>
            <a:r>
              <a:rPr lang="en-US" dirty="0" smtClean="0">
                <a:latin typeface="Bookman Old Style" panose="02050604050505020204" pitchFamily="18" charset="0"/>
              </a:rPr>
              <a:t>, resulting </a:t>
            </a:r>
            <a:r>
              <a:rPr lang="en-US" dirty="0">
                <a:latin typeface="Bookman Old Style" panose="02050604050505020204" pitchFamily="18" charset="0"/>
              </a:rPr>
              <a:t>in low-latency responses.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Transaction </a:t>
            </a:r>
            <a:r>
              <a:rPr lang="en-US" dirty="0">
                <a:latin typeface="Bookman Old Style" panose="02050604050505020204" pitchFamily="18" charset="0"/>
              </a:rPr>
              <a:t>workloads involve small amounts of </a:t>
            </a:r>
            <a:r>
              <a:rPr lang="en-US" dirty="0" smtClean="0">
                <a:latin typeface="Bookman Old Style" panose="02050604050505020204" pitchFamily="18" charset="0"/>
              </a:rPr>
              <a:t>data with </a:t>
            </a:r>
            <a:r>
              <a:rPr lang="en-US" dirty="0">
                <a:latin typeface="Bookman Old Style" panose="02050604050505020204" pitchFamily="18" charset="0"/>
              </a:rPr>
              <a:t>random reads and writes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792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OLTP and operational systems, which are generally write-intensive, fall within </a:t>
            </a:r>
            <a:r>
              <a:rPr lang="en-US" dirty="0" smtClean="0">
                <a:latin typeface="Bookman Old Style" panose="02050604050505020204" pitchFamily="18" charset="0"/>
              </a:rPr>
              <a:t>this category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Although </a:t>
            </a:r>
            <a:r>
              <a:rPr lang="en-US" dirty="0">
                <a:latin typeface="Bookman Old Style" panose="02050604050505020204" pitchFamily="18" charset="0"/>
              </a:rPr>
              <a:t>these workloads contain a mix of read/write queries, they are </a:t>
            </a:r>
            <a:r>
              <a:rPr lang="en-US" dirty="0" smtClean="0">
                <a:latin typeface="Bookman Old Style" panose="02050604050505020204" pitchFamily="18" charset="0"/>
              </a:rPr>
              <a:t>generally more </a:t>
            </a:r>
            <a:r>
              <a:rPr lang="en-US" dirty="0">
                <a:latin typeface="Bookman Old Style" panose="02050604050505020204" pitchFamily="18" charset="0"/>
              </a:rPr>
              <a:t>write-intensive than read-intensive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Transactional workloads comprise random reads/writes that involve fewer joins </a:t>
            </a:r>
            <a:r>
              <a:rPr lang="en-US" dirty="0" smtClean="0">
                <a:latin typeface="Bookman Old Style" panose="02050604050505020204" pitchFamily="18" charset="0"/>
              </a:rPr>
              <a:t>than business </a:t>
            </a:r>
            <a:r>
              <a:rPr lang="en-US" dirty="0">
                <a:latin typeface="Bookman Old Style" panose="02050604050505020204" pitchFamily="18" charset="0"/>
              </a:rPr>
              <a:t>intelligence and reporting workloads.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Given </a:t>
            </a:r>
            <a:r>
              <a:rPr lang="en-US" dirty="0">
                <a:latin typeface="Bookman Old Style" panose="02050604050505020204" pitchFamily="18" charset="0"/>
              </a:rPr>
              <a:t>their online nature and </a:t>
            </a:r>
            <a:r>
              <a:rPr lang="en-US" dirty="0" smtClean="0">
                <a:latin typeface="Bookman Old Style" panose="02050604050505020204" pitchFamily="18" charset="0"/>
              </a:rPr>
              <a:t>operational significance </a:t>
            </a:r>
            <a:r>
              <a:rPr lang="en-US" dirty="0">
                <a:latin typeface="Bookman Old Style" panose="02050604050505020204" pitchFamily="18" charset="0"/>
              </a:rPr>
              <a:t>to the enterprise, they require low-latency responses with a smaller </a:t>
            </a:r>
            <a:r>
              <a:rPr lang="en-US" dirty="0" smtClean="0">
                <a:latin typeface="Bookman Old Style" panose="02050604050505020204" pitchFamily="18" charset="0"/>
              </a:rPr>
              <a:t>data footprint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860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Transactional workloads have few joins and lower latency responses than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batch 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21" y="2146637"/>
            <a:ext cx="6300581" cy="37093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838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Cluster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In the same manner that clusters provide necessary support to create horizontally </a:t>
            </a:r>
            <a:r>
              <a:rPr lang="en-US" dirty="0" smtClean="0">
                <a:latin typeface="Bookman Old Style" panose="02050604050505020204" pitchFamily="18" charset="0"/>
              </a:rPr>
              <a:t>scalable storage </a:t>
            </a:r>
            <a:r>
              <a:rPr lang="en-US" dirty="0">
                <a:latin typeface="Bookman Old Style" panose="02050604050505020204" pitchFamily="18" charset="0"/>
              </a:rPr>
              <a:t>solutions, clusters also provides the mechanism to enable distributed </a:t>
            </a:r>
            <a:r>
              <a:rPr lang="en-US" dirty="0" smtClean="0">
                <a:latin typeface="Bookman Old Style" panose="02050604050505020204" pitchFamily="18" charset="0"/>
              </a:rPr>
              <a:t>data processing </a:t>
            </a:r>
            <a:r>
              <a:rPr lang="en-US" dirty="0">
                <a:latin typeface="Bookman Old Style" panose="02050604050505020204" pitchFamily="18" charset="0"/>
              </a:rPr>
              <a:t>with linear scalability.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Since </a:t>
            </a:r>
            <a:r>
              <a:rPr lang="en-US" dirty="0">
                <a:latin typeface="Bookman Old Style" panose="02050604050505020204" pitchFamily="18" charset="0"/>
              </a:rPr>
              <a:t>clusters are highly scalable, they provide an </a:t>
            </a:r>
            <a:r>
              <a:rPr lang="en-US" dirty="0" smtClean="0">
                <a:latin typeface="Bookman Old Style" panose="02050604050505020204" pitchFamily="18" charset="0"/>
              </a:rPr>
              <a:t>ideal environment </a:t>
            </a:r>
            <a:r>
              <a:rPr lang="en-US" dirty="0">
                <a:latin typeface="Bookman Old Style" panose="02050604050505020204" pitchFamily="18" charset="0"/>
              </a:rPr>
              <a:t>for Big Data processing as large datasets can be divided into smaller </a:t>
            </a:r>
            <a:r>
              <a:rPr lang="en-US" dirty="0" smtClean="0">
                <a:latin typeface="Bookman Old Style" panose="02050604050505020204" pitchFamily="18" charset="0"/>
              </a:rPr>
              <a:t>datasets and </a:t>
            </a:r>
            <a:r>
              <a:rPr lang="en-US" dirty="0">
                <a:latin typeface="Bookman Old Style" panose="02050604050505020204" pitchFamily="18" charset="0"/>
              </a:rPr>
              <a:t>then processed in parallel in a distributed manner.</a:t>
            </a:r>
          </a:p>
        </p:txBody>
      </p:sp>
    </p:spTree>
    <p:extLst>
      <p:ext uri="{BB962C8B-B14F-4D97-AF65-F5344CB8AC3E}">
        <p14:creationId xmlns="" xmlns:p14="http://schemas.microsoft.com/office/powerpoint/2010/main" val="151556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An additional benefit of clusters is that they provide inherent redundancy and </a:t>
            </a:r>
            <a:r>
              <a:rPr lang="en-US" dirty="0" smtClean="0">
                <a:latin typeface="Bookman Old Style" panose="02050604050505020204" pitchFamily="18" charset="0"/>
              </a:rPr>
              <a:t>fault tolerance</a:t>
            </a:r>
            <a:r>
              <a:rPr lang="en-US" dirty="0">
                <a:latin typeface="Bookman Old Style" panose="02050604050505020204" pitchFamily="18" charset="0"/>
              </a:rPr>
              <a:t>, as they consist of physically separate nodes.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Redundancy </a:t>
            </a:r>
            <a:r>
              <a:rPr lang="en-US" dirty="0">
                <a:latin typeface="Bookman Old Style" panose="02050604050505020204" pitchFamily="18" charset="0"/>
              </a:rPr>
              <a:t>and fault </a:t>
            </a:r>
            <a:r>
              <a:rPr lang="en-US" dirty="0" smtClean="0">
                <a:latin typeface="Bookman Old Style" panose="02050604050505020204" pitchFamily="18" charset="0"/>
              </a:rPr>
              <a:t>tolerance allow </a:t>
            </a:r>
            <a:r>
              <a:rPr lang="en-US" dirty="0">
                <a:latin typeface="Bookman Old Style" panose="02050604050505020204" pitchFamily="18" charset="0"/>
              </a:rPr>
              <a:t>resilient processing and analysis to occur if a network or node failure occurs.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Due to fluctuations </a:t>
            </a:r>
            <a:r>
              <a:rPr lang="en-US" dirty="0">
                <a:latin typeface="Bookman Old Style" panose="02050604050505020204" pitchFamily="18" charset="0"/>
              </a:rPr>
              <a:t>in the processing demands placed upon a Big Data environment, </a:t>
            </a:r>
            <a:r>
              <a:rPr lang="en-US" dirty="0" smtClean="0">
                <a:latin typeface="Bookman Old Style" panose="02050604050505020204" pitchFamily="18" charset="0"/>
              </a:rPr>
              <a:t>leveraging cloud-host </a:t>
            </a:r>
            <a:r>
              <a:rPr lang="en-US" dirty="0">
                <a:latin typeface="Bookman Old Style" panose="02050604050505020204" pitchFamily="18" charset="0"/>
              </a:rPr>
              <a:t>infrastructure services, or ready-made analytical environments as the </a:t>
            </a:r>
            <a:r>
              <a:rPr lang="en-US" dirty="0" smtClean="0">
                <a:latin typeface="Bookman Old Style" panose="02050604050505020204" pitchFamily="18" charset="0"/>
              </a:rPr>
              <a:t>backbone of </a:t>
            </a:r>
            <a:r>
              <a:rPr lang="en-US" dirty="0">
                <a:latin typeface="Bookman Old Style" panose="02050604050505020204" pitchFamily="18" charset="0"/>
              </a:rPr>
              <a:t>a cluster, is sensible due to their elasticity and pay-for-use model of </a:t>
            </a:r>
            <a:r>
              <a:rPr lang="en-US" dirty="0" smtClean="0">
                <a:latin typeface="Bookman Old Style" panose="02050604050505020204" pitchFamily="18" charset="0"/>
              </a:rPr>
              <a:t>utility-based computing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048901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 cluster can be utilized to support batch processing of bulk data and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 err="1">
                <a:latin typeface="Bookman Old Style" panose="02050604050505020204" pitchFamily="18" charset="0"/>
              </a:rPr>
              <a:t>realtime</a:t>
            </a:r>
            <a:r>
              <a:rPr lang="en-US" dirty="0">
                <a:latin typeface="Bookman Old Style" panose="02050604050505020204" pitchFamily="18" charset="0"/>
              </a:rPr>
              <a:t> processing of streaming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78" y="1972318"/>
            <a:ext cx="8389642" cy="4204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6888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Processing in Batch Mode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In batch mode, data is processed offline in batches and the response time could vary </a:t>
            </a:r>
            <a:r>
              <a:rPr lang="en-US" dirty="0" smtClean="0">
                <a:latin typeface="Bookman Old Style" panose="02050604050505020204" pitchFamily="18" charset="0"/>
              </a:rPr>
              <a:t>from minutes </a:t>
            </a:r>
            <a:r>
              <a:rPr lang="en-US" dirty="0">
                <a:latin typeface="Bookman Old Style" panose="02050604050505020204" pitchFamily="18" charset="0"/>
              </a:rPr>
              <a:t>to hours. As well, data must be persisted to the disk before it can be processed.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Batch mode generally involves processing a range of large datasets, either on their own </a:t>
            </a:r>
            <a:r>
              <a:rPr lang="en-US" dirty="0" smtClean="0">
                <a:latin typeface="Bookman Old Style" panose="02050604050505020204" pitchFamily="18" charset="0"/>
              </a:rPr>
              <a:t>or joined </a:t>
            </a:r>
            <a:r>
              <a:rPr lang="en-US" dirty="0">
                <a:latin typeface="Bookman Old Style" panose="02050604050505020204" pitchFamily="18" charset="0"/>
              </a:rPr>
              <a:t>together, essentially addressing the volume and variety characteristics of Big </a:t>
            </a:r>
            <a:r>
              <a:rPr lang="en-US" dirty="0" smtClean="0">
                <a:latin typeface="Bookman Old Style" panose="02050604050505020204" pitchFamily="18" charset="0"/>
              </a:rPr>
              <a:t>Data datasets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362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Outline</a:t>
            </a:r>
            <a:endParaRPr lang="en-US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Parallel Data Processing</a:t>
            </a:r>
          </a:p>
          <a:p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Distributed Data Processing</a:t>
            </a:r>
          </a:p>
          <a:p>
            <a:r>
              <a:rPr lang="en-US" dirty="0" err="1">
                <a:solidFill>
                  <a:srgbClr val="00B0F0"/>
                </a:solidFill>
                <a:latin typeface="Bookman Old Style" panose="02050604050505020204" pitchFamily="18" charset="0"/>
              </a:rPr>
              <a:t>Hadoop</a:t>
            </a:r>
            <a:endParaRPr lang="en-US" dirty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Processing Workloads</a:t>
            </a:r>
          </a:p>
          <a:p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Cluster</a:t>
            </a:r>
          </a:p>
          <a:p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Processing in Batch Mode</a:t>
            </a:r>
          </a:p>
          <a:p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Processing in </a:t>
            </a:r>
            <a:r>
              <a:rPr lang="en-US" dirty="0" err="1">
                <a:solidFill>
                  <a:srgbClr val="00B0F0"/>
                </a:solidFill>
                <a:latin typeface="Bookman Old Style" panose="02050604050505020204" pitchFamily="18" charset="0"/>
              </a:rPr>
              <a:t>Realtime</a:t>
            </a:r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 Mode</a:t>
            </a:r>
          </a:p>
        </p:txBody>
      </p:sp>
    </p:spTree>
    <p:extLst>
      <p:ext uri="{BB962C8B-B14F-4D97-AF65-F5344CB8AC3E}">
        <p14:creationId xmlns="" xmlns:p14="http://schemas.microsoft.com/office/powerpoint/2010/main" val="4257979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The majority of Big Data processing occurs in batch mode. It is relatively simple, easy </a:t>
            </a:r>
            <a:r>
              <a:rPr lang="en-US" dirty="0" smtClean="0">
                <a:latin typeface="Bookman Old Style" panose="02050604050505020204" pitchFamily="18" charset="0"/>
              </a:rPr>
              <a:t>to set </a:t>
            </a:r>
            <a:r>
              <a:rPr lang="en-US" dirty="0">
                <a:latin typeface="Bookman Old Style" panose="02050604050505020204" pitchFamily="18" charset="0"/>
              </a:rPr>
              <a:t>up and low in cost compared to </a:t>
            </a:r>
            <a:r>
              <a:rPr lang="en-US" dirty="0" err="1">
                <a:latin typeface="Bookman Old Style" panose="02050604050505020204" pitchFamily="18" charset="0"/>
              </a:rPr>
              <a:t>realtime</a:t>
            </a:r>
            <a:r>
              <a:rPr lang="en-US" dirty="0">
                <a:latin typeface="Bookman Old Style" panose="02050604050505020204" pitchFamily="18" charset="0"/>
              </a:rPr>
              <a:t> mode.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Strategic </a:t>
            </a:r>
            <a:r>
              <a:rPr lang="en-US" dirty="0">
                <a:latin typeface="Bookman Old Style" panose="02050604050505020204" pitchFamily="18" charset="0"/>
              </a:rPr>
              <a:t>BI, predictive </a:t>
            </a:r>
            <a:r>
              <a:rPr lang="en-US" dirty="0" smtClean="0">
                <a:latin typeface="Bookman Old Style" panose="02050604050505020204" pitchFamily="18" charset="0"/>
              </a:rPr>
              <a:t>and prescriptive </a:t>
            </a:r>
            <a:r>
              <a:rPr lang="en-US" dirty="0">
                <a:latin typeface="Bookman Old Style" panose="02050604050505020204" pitchFamily="18" charset="0"/>
              </a:rPr>
              <a:t>analytics and ETL operations are commonly batch-oriented.</a:t>
            </a:r>
          </a:p>
        </p:txBody>
      </p:sp>
    </p:spTree>
    <p:extLst>
      <p:ext uri="{BB962C8B-B14F-4D97-AF65-F5344CB8AC3E}">
        <p14:creationId xmlns="" xmlns:p14="http://schemas.microsoft.com/office/powerpoint/2010/main" val="95336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Batch Processing with </a:t>
            </a:r>
            <a:r>
              <a:rPr lang="en-US" b="1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>
                <a:latin typeface="Bookman Old Style" panose="02050604050505020204" pitchFamily="18" charset="0"/>
              </a:rPr>
              <a:t>MapReduce</a:t>
            </a:r>
            <a:r>
              <a:rPr lang="en-US" dirty="0">
                <a:latin typeface="Bookman Old Style" panose="02050604050505020204" pitchFamily="18" charset="0"/>
              </a:rPr>
              <a:t> is a widely used implementation of a batch processing framework.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It </a:t>
            </a:r>
            <a:r>
              <a:rPr lang="en-US" dirty="0">
                <a:latin typeface="Bookman Old Style" panose="02050604050505020204" pitchFamily="18" charset="0"/>
              </a:rPr>
              <a:t>is </a:t>
            </a:r>
            <a:r>
              <a:rPr lang="en-US" dirty="0" smtClean="0">
                <a:latin typeface="Bookman Old Style" panose="02050604050505020204" pitchFamily="18" charset="0"/>
              </a:rPr>
              <a:t>highly scalable </a:t>
            </a:r>
            <a:r>
              <a:rPr lang="en-US" dirty="0">
                <a:latin typeface="Bookman Old Style" panose="02050604050505020204" pitchFamily="18" charset="0"/>
              </a:rPr>
              <a:t>and reliable and is based on the principle of divide-and-conquer, which </a:t>
            </a:r>
            <a:r>
              <a:rPr lang="en-US" dirty="0" smtClean="0">
                <a:latin typeface="Bookman Old Style" panose="02050604050505020204" pitchFamily="18" charset="0"/>
              </a:rPr>
              <a:t>provides built-in </a:t>
            </a:r>
            <a:r>
              <a:rPr lang="en-US" dirty="0">
                <a:latin typeface="Bookman Old Style" panose="02050604050505020204" pitchFamily="18" charset="0"/>
              </a:rPr>
              <a:t>fault tolerance and redundancy.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It </a:t>
            </a:r>
            <a:r>
              <a:rPr lang="en-US" dirty="0">
                <a:latin typeface="Bookman Old Style" panose="02050604050505020204" pitchFamily="18" charset="0"/>
              </a:rPr>
              <a:t>divides a big problem into a collection </a:t>
            </a:r>
            <a:r>
              <a:rPr lang="en-US" dirty="0" smtClean="0">
                <a:latin typeface="Bookman Old Style" panose="02050604050505020204" pitchFamily="18" charset="0"/>
              </a:rPr>
              <a:t>of  smaller </a:t>
            </a:r>
            <a:r>
              <a:rPr lang="en-US" dirty="0">
                <a:latin typeface="Bookman Old Style" panose="02050604050505020204" pitchFamily="18" charset="0"/>
              </a:rPr>
              <a:t>problems that can each be solved quickly.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err="1" smtClean="0">
                <a:latin typeface="Bookman Old Style" panose="02050604050505020204" pitchFamily="18" charset="0"/>
              </a:rPr>
              <a:t>MapReduce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has roots in </a:t>
            </a:r>
            <a:r>
              <a:rPr lang="en-US" dirty="0" smtClean="0">
                <a:latin typeface="Bookman Old Style" panose="02050604050505020204" pitchFamily="18" charset="0"/>
              </a:rPr>
              <a:t>both distributed </a:t>
            </a:r>
            <a:r>
              <a:rPr lang="en-US" dirty="0">
                <a:latin typeface="Bookman Old Style" panose="02050604050505020204" pitchFamily="18" charset="0"/>
              </a:rPr>
              <a:t>and parallel computing.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err="1" smtClean="0">
                <a:latin typeface="Bookman Old Style" panose="02050604050505020204" pitchFamily="18" charset="0"/>
              </a:rPr>
              <a:t>MapReduce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is a batch-oriented processing </a:t>
            </a:r>
            <a:r>
              <a:rPr lang="en-US" dirty="0" smtClean="0">
                <a:latin typeface="Bookman Old Style" panose="02050604050505020204" pitchFamily="18" charset="0"/>
              </a:rPr>
              <a:t>engine used </a:t>
            </a:r>
            <a:r>
              <a:rPr lang="en-US" dirty="0">
                <a:latin typeface="Bookman Old Style" panose="02050604050505020204" pitchFamily="18" charset="0"/>
              </a:rPr>
              <a:t>to process large datasets using parallel processing deployed over </a:t>
            </a:r>
            <a:r>
              <a:rPr lang="en-US" dirty="0" smtClean="0">
                <a:latin typeface="Bookman Old Style" panose="02050604050505020204" pitchFamily="18" charset="0"/>
              </a:rPr>
              <a:t>clusters of </a:t>
            </a:r>
            <a:r>
              <a:rPr lang="en-US" dirty="0">
                <a:latin typeface="Bookman Old Style" panose="02050604050505020204" pitchFamily="18" charset="0"/>
              </a:rPr>
              <a:t>commodity hardware.</a:t>
            </a:r>
          </a:p>
        </p:txBody>
      </p:sp>
    </p:spTree>
    <p:extLst>
      <p:ext uri="{BB962C8B-B14F-4D97-AF65-F5344CB8AC3E}">
        <p14:creationId xmlns="" xmlns:p14="http://schemas.microsoft.com/office/powerpoint/2010/main" val="99061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5" y="2560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symbol used to represent a processing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err="1">
                <a:latin typeface="Bookman Old Style" panose="02050604050505020204" pitchFamily="18" charset="0"/>
              </a:rPr>
              <a:t>MapReduce</a:t>
            </a:r>
            <a:r>
              <a:rPr lang="en-US" dirty="0">
                <a:latin typeface="Bookman Old Style" panose="02050604050505020204" pitchFamily="18" charset="0"/>
              </a:rPr>
              <a:t> does not require that the input data conform to any particular data model.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Therefore, it can be used to process schema-less datasets. A dataset is broken down </a:t>
            </a:r>
            <a:r>
              <a:rPr lang="en-US" dirty="0" smtClean="0">
                <a:latin typeface="Bookman Old Style" panose="02050604050505020204" pitchFamily="18" charset="0"/>
              </a:rPr>
              <a:t>into multiple </a:t>
            </a:r>
            <a:r>
              <a:rPr lang="en-US" dirty="0">
                <a:latin typeface="Bookman Old Style" panose="02050604050505020204" pitchFamily="18" charset="0"/>
              </a:rPr>
              <a:t>smaller parts, and operations are performed on each part independently and </a:t>
            </a:r>
            <a:r>
              <a:rPr lang="en-US" dirty="0" smtClean="0">
                <a:latin typeface="Bookman Old Style" panose="02050604050505020204" pitchFamily="18" charset="0"/>
              </a:rPr>
              <a:t>in parallel.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The results from all operations are then summarized to arrive at the answer.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Because of the coordination overhead involved in managing a job, the </a:t>
            </a:r>
            <a:r>
              <a:rPr lang="en-US" dirty="0" err="1" smtClean="0">
                <a:latin typeface="Bookman Old Style" panose="02050604050505020204" pitchFamily="18" charset="0"/>
              </a:rPr>
              <a:t>MapReduce</a:t>
            </a:r>
            <a:r>
              <a:rPr lang="en-US" dirty="0" smtClean="0">
                <a:latin typeface="Bookman Old Style" panose="02050604050505020204" pitchFamily="18" charset="0"/>
              </a:rPr>
              <a:t> processing </a:t>
            </a:r>
            <a:r>
              <a:rPr lang="en-US" dirty="0">
                <a:latin typeface="Bookman Old Style" panose="02050604050505020204" pitchFamily="18" charset="0"/>
              </a:rPr>
              <a:t>engine generally only supports batch workloads as this work is not expected </a:t>
            </a:r>
            <a:r>
              <a:rPr lang="en-US" dirty="0" smtClean="0">
                <a:latin typeface="Bookman Old Style" panose="02050604050505020204" pitchFamily="18" charset="0"/>
              </a:rPr>
              <a:t>to have </a:t>
            </a:r>
            <a:r>
              <a:rPr lang="en-US" dirty="0">
                <a:latin typeface="Bookman Old Style" panose="02050604050505020204" pitchFamily="18" charset="0"/>
              </a:rPr>
              <a:t>low latency.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err="1" smtClean="0">
                <a:latin typeface="Bookman Old Style" panose="02050604050505020204" pitchFamily="18" charset="0"/>
              </a:rPr>
              <a:t>MapReduce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is based on Google’s research paper on the subject</a:t>
            </a:r>
            <a:r>
              <a:rPr lang="en-US" dirty="0" smtClean="0">
                <a:latin typeface="Bookman Old Style" panose="02050604050505020204" pitchFamily="18" charset="0"/>
              </a:rPr>
              <a:t>, published </a:t>
            </a:r>
            <a:r>
              <a:rPr lang="en-US" dirty="0">
                <a:latin typeface="Bookman Old Style" panose="02050604050505020204" pitchFamily="18" charset="0"/>
              </a:rPr>
              <a:t>in early 2000.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551" y="642312"/>
            <a:ext cx="939249" cy="939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402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dirty="0" err="1">
                <a:latin typeface="Bookman Old Style" panose="02050604050505020204" pitchFamily="18" charset="0"/>
              </a:rPr>
              <a:t>MapReduce</a:t>
            </a:r>
            <a:r>
              <a:rPr lang="en-US" dirty="0">
                <a:latin typeface="Bookman Old Style" panose="02050604050505020204" pitchFamily="18" charset="0"/>
              </a:rPr>
              <a:t> processing engine works differently compared to the traditional </a:t>
            </a:r>
            <a:r>
              <a:rPr lang="en-US" dirty="0" smtClean="0">
                <a:latin typeface="Bookman Old Style" panose="02050604050505020204" pitchFamily="18" charset="0"/>
              </a:rPr>
              <a:t>data processing </a:t>
            </a:r>
            <a:r>
              <a:rPr lang="en-US" dirty="0">
                <a:latin typeface="Bookman Old Style" panose="02050604050505020204" pitchFamily="18" charset="0"/>
              </a:rPr>
              <a:t>paradigm.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Traditionally</a:t>
            </a:r>
            <a:r>
              <a:rPr lang="en-US" dirty="0">
                <a:latin typeface="Bookman Old Style" panose="02050604050505020204" pitchFamily="18" charset="0"/>
              </a:rPr>
              <a:t>, data processing requires moving data from the </a:t>
            </a:r>
            <a:r>
              <a:rPr lang="en-US" dirty="0" smtClean="0">
                <a:latin typeface="Bookman Old Style" panose="02050604050505020204" pitchFamily="18" charset="0"/>
              </a:rPr>
              <a:t>storage node </a:t>
            </a:r>
            <a:r>
              <a:rPr lang="en-US" dirty="0">
                <a:latin typeface="Bookman Old Style" panose="02050604050505020204" pitchFamily="18" charset="0"/>
              </a:rPr>
              <a:t>to the processing node that runs the data processing algorithm.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This </a:t>
            </a:r>
            <a:r>
              <a:rPr lang="en-US" dirty="0">
                <a:latin typeface="Bookman Old Style" panose="02050604050505020204" pitchFamily="18" charset="0"/>
              </a:rPr>
              <a:t>approach </a:t>
            </a:r>
            <a:r>
              <a:rPr lang="en-US" dirty="0" smtClean="0">
                <a:latin typeface="Bookman Old Style" panose="02050604050505020204" pitchFamily="18" charset="0"/>
              </a:rPr>
              <a:t>works fine </a:t>
            </a:r>
            <a:r>
              <a:rPr lang="en-US" dirty="0">
                <a:latin typeface="Bookman Old Style" panose="02050604050505020204" pitchFamily="18" charset="0"/>
              </a:rPr>
              <a:t>for smaller datasets; however, with large datasets, moving data can incur </a:t>
            </a:r>
            <a:r>
              <a:rPr lang="en-US" dirty="0" smtClean="0">
                <a:latin typeface="Bookman Old Style" panose="02050604050505020204" pitchFamily="18" charset="0"/>
              </a:rPr>
              <a:t>more </a:t>
            </a:r>
            <a:r>
              <a:rPr lang="en-US" dirty="0">
                <a:latin typeface="Bookman Old Style" panose="02050604050505020204" pitchFamily="18" charset="0"/>
              </a:rPr>
              <a:t>overhead than the actual processing of the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533718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With </a:t>
            </a:r>
            <a:r>
              <a:rPr lang="en-US" dirty="0" err="1">
                <a:latin typeface="Bookman Old Style" panose="02050604050505020204" pitchFamily="18" charset="0"/>
              </a:rPr>
              <a:t>MapReduce</a:t>
            </a:r>
            <a:r>
              <a:rPr lang="en-US" dirty="0">
                <a:latin typeface="Bookman Old Style" panose="02050604050505020204" pitchFamily="18" charset="0"/>
              </a:rPr>
              <a:t>, the data processing algorithm is instead moved to the nodes that </a:t>
            </a:r>
            <a:r>
              <a:rPr lang="en-US" dirty="0" smtClean="0">
                <a:latin typeface="Bookman Old Style" panose="02050604050505020204" pitchFamily="18" charset="0"/>
              </a:rPr>
              <a:t>store the </a:t>
            </a:r>
            <a:r>
              <a:rPr lang="en-US" dirty="0">
                <a:latin typeface="Bookman Old Style" panose="02050604050505020204" pitchFamily="18" charset="0"/>
              </a:rPr>
              <a:t>data.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data processing algorithm executes in parallel on these nodes, </a:t>
            </a:r>
            <a:r>
              <a:rPr lang="en-US" dirty="0" smtClean="0">
                <a:latin typeface="Bookman Old Style" panose="02050604050505020204" pitchFamily="18" charset="0"/>
              </a:rPr>
              <a:t>thereby eliminating </a:t>
            </a:r>
            <a:r>
              <a:rPr lang="en-US" dirty="0">
                <a:latin typeface="Bookman Old Style" panose="02050604050505020204" pitchFamily="18" charset="0"/>
              </a:rPr>
              <a:t>the need to move the data first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This not only saves network bandwidth but </a:t>
            </a:r>
            <a:r>
              <a:rPr lang="en-US" dirty="0" smtClean="0">
                <a:latin typeface="Bookman Old Style" panose="02050604050505020204" pitchFamily="18" charset="0"/>
              </a:rPr>
              <a:t>it also </a:t>
            </a:r>
            <a:r>
              <a:rPr lang="en-US" dirty="0">
                <a:latin typeface="Bookman Old Style" panose="02050604050505020204" pitchFamily="18" charset="0"/>
              </a:rPr>
              <a:t>results in a large reduction in processing time for large datasets, </a:t>
            </a:r>
            <a:r>
              <a:rPr lang="en-US" dirty="0" smtClean="0">
                <a:latin typeface="Bookman Old Style" panose="02050604050505020204" pitchFamily="18" charset="0"/>
              </a:rPr>
              <a:t>since processing smaller </a:t>
            </a:r>
            <a:r>
              <a:rPr lang="en-US" dirty="0">
                <a:latin typeface="Bookman Old Style" panose="02050604050505020204" pitchFamily="18" charset="0"/>
              </a:rPr>
              <a:t>chunks of data in parallel is much faster.</a:t>
            </a:r>
          </a:p>
        </p:txBody>
      </p:sp>
    </p:spTree>
    <p:extLst>
      <p:ext uri="{BB962C8B-B14F-4D97-AF65-F5344CB8AC3E}">
        <p14:creationId xmlns="" xmlns:p14="http://schemas.microsoft.com/office/powerpoint/2010/main" val="2057528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Map and Reduce Tasks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A single processing run of the </a:t>
            </a:r>
            <a:r>
              <a:rPr lang="en-US" dirty="0" err="1">
                <a:latin typeface="Bookman Old Style" panose="02050604050505020204" pitchFamily="18" charset="0"/>
              </a:rPr>
              <a:t>MapReduce</a:t>
            </a:r>
            <a:r>
              <a:rPr lang="en-US" dirty="0">
                <a:latin typeface="Bookman Old Style" panose="02050604050505020204" pitchFamily="18" charset="0"/>
              </a:rPr>
              <a:t> processing engine is known as a </a:t>
            </a:r>
            <a:r>
              <a:rPr lang="en-US" dirty="0" err="1" smtClean="0">
                <a:latin typeface="Bookman Old Style" panose="02050604050505020204" pitchFamily="18" charset="0"/>
              </a:rPr>
              <a:t>MapReduce</a:t>
            </a:r>
            <a:r>
              <a:rPr lang="en-US" dirty="0" smtClean="0">
                <a:latin typeface="Bookman Old Style" panose="02050604050505020204" pitchFamily="18" charset="0"/>
              </a:rPr>
              <a:t> job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Each </a:t>
            </a:r>
            <a:r>
              <a:rPr lang="en-US" dirty="0" err="1">
                <a:latin typeface="Bookman Old Style" panose="02050604050505020204" pitchFamily="18" charset="0"/>
              </a:rPr>
              <a:t>MapReduce</a:t>
            </a:r>
            <a:r>
              <a:rPr lang="en-US" dirty="0">
                <a:latin typeface="Bookman Old Style" panose="02050604050505020204" pitchFamily="18" charset="0"/>
              </a:rPr>
              <a:t> job is composed of a map task and a reduce task and each </a:t>
            </a:r>
            <a:r>
              <a:rPr lang="en-US" dirty="0" smtClean="0">
                <a:latin typeface="Bookman Old Style" panose="02050604050505020204" pitchFamily="18" charset="0"/>
              </a:rPr>
              <a:t>task consists </a:t>
            </a:r>
            <a:r>
              <a:rPr lang="en-US" dirty="0">
                <a:latin typeface="Bookman Old Style" panose="02050604050505020204" pitchFamily="18" charset="0"/>
              </a:rPr>
              <a:t>of multiple stages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Map tasks</a:t>
            </a:r>
          </a:p>
          <a:p>
            <a:pPr marL="0" indent="0" algn="just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• </a:t>
            </a:r>
            <a:r>
              <a:rPr lang="en-US" dirty="0">
                <a:latin typeface="Bookman Old Style" panose="02050604050505020204" pitchFamily="18" charset="0"/>
              </a:rPr>
              <a:t>map</a:t>
            </a:r>
          </a:p>
          <a:p>
            <a:pPr marL="0" indent="0" algn="just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• </a:t>
            </a:r>
            <a:r>
              <a:rPr lang="en-US" dirty="0">
                <a:latin typeface="Bookman Old Style" panose="02050604050505020204" pitchFamily="18" charset="0"/>
              </a:rPr>
              <a:t>combine (optional)</a:t>
            </a:r>
          </a:p>
          <a:p>
            <a:pPr marL="0" indent="0" algn="just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 • </a:t>
            </a:r>
            <a:r>
              <a:rPr lang="en-US" dirty="0">
                <a:latin typeface="Bookman Old Style" panose="02050604050505020204" pitchFamily="18" charset="0"/>
              </a:rPr>
              <a:t>partition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Reduce tasks</a:t>
            </a:r>
          </a:p>
          <a:p>
            <a:pPr marL="0" indent="0" algn="just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• </a:t>
            </a:r>
            <a:r>
              <a:rPr lang="en-US" dirty="0">
                <a:latin typeface="Bookman Old Style" panose="02050604050505020204" pitchFamily="18" charset="0"/>
              </a:rPr>
              <a:t>shuffle and sort</a:t>
            </a:r>
          </a:p>
          <a:p>
            <a:pPr marL="0" indent="0" algn="just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      • </a:t>
            </a:r>
            <a:r>
              <a:rPr lang="en-US" dirty="0">
                <a:latin typeface="Bookman Old Style" panose="02050604050505020204" pitchFamily="18" charset="0"/>
              </a:rPr>
              <a:t>reduce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694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An illustration of a </a:t>
            </a:r>
            <a:r>
              <a:rPr lang="en-US" dirty="0" err="1">
                <a:latin typeface="Bookman Old Style" panose="02050604050505020204" pitchFamily="18" charset="0"/>
              </a:rPr>
              <a:t>MapReduce</a:t>
            </a:r>
            <a:r>
              <a:rPr lang="en-US" dirty="0">
                <a:latin typeface="Bookman Old Style" panose="02050604050505020204" pitchFamily="18" charset="0"/>
              </a:rPr>
              <a:t> job with the map stage highlighted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95" y="1982397"/>
            <a:ext cx="6890009" cy="40377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1081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The first stage of </a:t>
            </a:r>
            <a:r>
              <a:rPr lang="en-US" dirty="0" err="1">
                <a:latin typeface="Bookman Old Style" panose="02050604050505020204" pitchFamily="18" charset="0"/>
              </a:rPr>
              <a:t>MapReduce</a:t>
            </a:r>
            <a:r>
              <a:rPr lang="en-US" dirty="0">
                <a:latin typeface="Bookman Old Style" panose="02050604050505020204" pitchFamily="18" charset="0"/>
              </a:rPr>
              <a:t> is known as map, during which the dataset file is </a:t>
            </a:r>
            <a:r>
              <a:rPr lang="en-US" dirty="0" smtClean="0">
                <a:latin typeface="Bookman Old Style" panose="02050604050505020204" pitchFamily="18" charset="0"/>
              </a:rPr>
              <a:t>divided into </a:t>
            </a:r>
            <a:r>
              <a:rPr lang="en-US" dirty="0">
                <a:latin typeface="Bookman Old Style" panose="02050604050505020204" pitchFamily="18" charset="0"/>
              </a:rPr>
              <a:t>multiple smaller splits.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Each </a:t>
            </a:r>
            <a:r>
              <a:rPr lang="en-US" dirty="0">
                <a:latin typeface="Bookman Old Style" panose="02050604050505020204" pitchFamily="18" charset="0"/>
              </a:rPr>
              <a:t>split is parsed into its constituent records as a </a:t>
            </a:r>
            <a:r>
              <a:rPr lang="en-US" dirty="0" smtClean="0">
                <a:latin typeface="Bookman Old Style" panose="02050604050505020204" pitchFamily="18" charset="0"/>
              </a:rPr>
              <a:t>key-value pair</a:t>
            </a:r>
            <a:r>
              <a:rPr lang="en-US" dirty="0">
                <a:latin typeface="Bookman Old Style" panose="02050604050505020204" pitchFamily="18" charset="0"/>
              </a:rPr>
              <a:t>. The key is usually the ordinal position of the record, and the value is the </a:t>
            </a:r>
            <a:r>
              <a:rPr lang="en-US" dirty="0" smtClean="0">
                <a:latin typeface="Bookman Old Style" panose="02050604050505020204" pitchFamily="18" charset="0"/>
              </a:rPr>
              <a:t>actual record.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The parsed key-value pairs for each split are then sent to a map function or mapper, </a:t>
            </a:r>
            <a:r>
              <a:rPr lang="en-US" dirty="0" smtClean="0">
                <a:latin typeface="Bookman Old Style" panose="02050604050505020204" pitchFamily="18" charset="0"/>
              </a:rPr>
              <a:t>with one </a:t>
            </a:r>
            <a:r>
              <a:rPr lang="en-US" dirty="0">
                <a:latin typeface="Bookman Old Style" panose="02050604050505020204" pitchFamily="18" charset="0"/>
              </a:rPr>
              <a:t>mapper function per split. The map function executes user-defined logic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Each split generally </a:t>
            </a:r>
            <a:r>
              <a:rPr lang="en-US" dirty="0">
                <a:latin typeface="Bookman Old Style" panose="02050604050505020204" pitchFamily="18" charset="0"/>
              </a:rPr>
              <a:t>contains multiple key-value pairs, and the mapper is run once for each </a:t>
            </a:r>
            <a:r>
              <a:rPr lang="en-US" dirty="0" smtClean="0">
                <a:latin typeface="Bookman Old Style" panose="02050604050505020204" pitchFamily="18" charset="0"/>
              </a:rPr>
              <a:t>key-value pair </a:t>
            </a:r>
            <a:r>
              <a:rPr lang="en-US" dirty="0">
                <a:latin typeface="Bookman Old Style" panose="02050604050505020204" pitchFamily="18" charset="0"/>
              </a:rPr>
              <a:t>in the split.</a:t>
            </a:r>
          </a:p>
        </p:txBody>
      </p:sp>
    </p:spTree>
    <p:extLst>
      <p:ext uri="{BB962C8B-B14F-4D97-AF65-F5344CB8AC3E}">
        <p14:creationId xmlns="" xmlns:p14="http://schemas.microsoft.com/office/powerpoint/2010/main" val="1236048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The mapper processes each key-value pair as per the user-defined logic and </a:t>
            </a:r>
            <a:r>
              <a:rPr lang="en-US" dirty="0" smtClean="0">
                <a:latin typeface="Bookman Old Style" panose="02050604050505020204" pitchFamily="18" charset="0"/>
              </a:rPr>
              <a:t>further generates </a:t>
            </a:r>
            <a:r>
              <a:rPr lang="en-US" dirty="0">
                <a:latin typeface="Bookman Old Style" panose="02050604050505020204" pitchFamily="18" charset="0"/>
              </a:rPr>
              <a:t>a key-value pair as its output.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output key can either be the same as the </a:t>
            </a:r>
            <a:r>
              <a:rPr lang="en-US" dirty="0" smtClean="0">
                <a:latin typeface="Bookman Old Style" panose="02050604050505020204" pitchFamily="18" charset="0"/>
              </a:rPr>
              <a:t>input key </a:t>
            </a:r>
            <a:r>
              <a:rPr lang="en-US" dirty="0">
                <a:latin typeface="Bookman Old Style" panose="02050604050505020204" pitchFamily="18" charset="0"/>
              </a:rPr>
              <a:t>or a substring value from the input value, or another </a:t>
            </a:r>
            <a:r>
              <a:rPr lang="en-US" dirty="0" err="1">
                <a:latin typeface="Bookman Old Style" panose="02050604050505020204" pitchFamily="18" charset="0"/>
              </a:rPr>
              <a:t>serializable</a:t>
            </a:r>
            <a:r>
              <a:rPr lang="en-US" dirty="0">
                <a:latin typeface="Bookman Old Style" panose="02050604050505020204" pitchFamily="18" charset="0"/>
              </a:rPr>
              <a:t> user-defined object.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Similarly, the output value can either be the same as the input value or a substring </a:t>
            </a:r>
            <a:r>
              <a:rPr lang="en-US" dirty="0" smtClean="0">
                <a:latin typeface="Bookman Old Style" panose="02050604050505020204" pitchFamily="18" charset="0"/>
              </a:rPr>
              <a:t>value from </a:t>
            </a:r>
            <a:r>
              <a:rPr lang="en-US" dirty="0">
                <a:latin typeface="Bookman Old Style" panose="02050604050505020204" pitchFamily="18" charset="0"/>
              </a:rPr>
              <a:t>the input value, or another </a:t>
            </a:r>
            <a:r>
              <a:rPr lang="en-US" dirty="0" err="1">
                <a:latin typeface="Bookman Old Style" panose="02050604050505020204" pitchFamily="18" charset="0"/>
              </a:rPr>
              <a:t>serializable</a:t>
            </a:r>
            <a:r>
              <a:rPr lang="en-US" dirty="0">
                <a:latin typeface="Bookman Old Style" panose="02050604050505020204" pitchFamily="18" charset="0"/>
              </a:rPr>
              <a:t> user-defined object.</a:t>
            </a:r>
          </a:p>
        </p:txBody>
      </p:sp>
    </p:spTree>
    <p:extLst>
      <p:ext uri="{BB962C8B-B14F-4D97-AF65-F5344CB8AC3E}">
        <p14:creationId xmlns="" xmlns:p14="http://schemas.microsoft.com/office/powerpoint/2010/main" val="72522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When all records of the split have been processed, the output is a list of key-value </a:t>
            </a:r>
            <a:r>
              <a:rPr lang="en-US" dirty="0" smtClean="0">
                <a:latin typeface="Bookman Old Style" panose="02050604050505020204" pitchFamily="18" charset="0"/>
              </a:rPr>
              <a:t>pairs where </a:t>
            </a:r>
            <a:r>
              <a:rPr lang="en-US" dirty="0">
                <a:latin typeface="Bookman Old Style" panose="02050604050505020204" pitchFamily="18" charset="0"/>
              </a:rPr>
              <a:t>multiple key-value pairs can exist for the same key.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It </a:t>
            </a:r>
            <a:r>
              <a:rPr lang="en-US" dirty="0">
                <a:latin typeface="Bookman Old Style" panose="02050604050505020204" pitchFamily="18" charset="0"/>
              </a:rPr>
              <a:t>should be noted that for </a:t>
            </a:r>
            <a:r>
              <a:rPr lang="en-US" dirty="0" smtClean="0">
                <a:latin typeface="Bookman Old Style" panose="02050604050505020204" pitchFamily="18" charset="0"/>
              </a:rPr>
              <a:t>an input </a:t>
            </a:r>
            <a:r>
              <a:rPr lang="en-US" dirty="0">
                <a:latin typeface="Bookman Old Style" panose="02050604050505020204" pitchFamily="18" charset="0"/>
              </a:rPr>
              <a:t>key-value pair, a mapper may not produce any output key-value pair (filtering) </a:t>
            </a:r>
            <a:r>
              <a:rPr lang="en-US" dirty="0" smtClean="0">
                <a:latin typeface="Bookman Old Style" panose="02050604050505020204" pitchFamily="18" charset="0"/>
              </a:rPr>
              <a:t>or can </a:t>
            </a:r>
            <a:r>
              <a:rPr lang="en-US" dirty="0">
                <a:latin typeface="Bookman Old Style" panose="02050604050505020204" pitchFamily="18" charset="0"/>
              </a:rPr>
              <a:t>generate multiple key-value pairs (</a:t>
            </a:r>
            <a:r>
              <a:rPr lang="en-US" dirty="0" err="1">
                <a:latin typeface="Bookman Old Style" panose="02050604050505020204" pitchFamily="18" charset="0"/>
              </a:rPr>
              <a:t>demultiplexing</a:t>
            </a:r>
            <a:r>
              <a:rPr lang="en-US" dirty="0">
                <a:latin typeface="Bookman Old Style" panose="02050604050505020204" pitchFamily="18" charset="0"/>
              </a:rPr>
              <a:t>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67" y="4534405"/>
            <a:ext cx="4942633" cy="17774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772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Parallel Data Processing</a:t>
            </a:r>
            <a:endParaRPr lang="en-US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Parallel data processing involves the simultaneous execution of multiple sub-tasks </a:t>
            </a:r>
            <a:r>
              <a:rPr lang="en-US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that collectively </a:t>
            </a:r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comprise a larger task. </a:t>
            </a:r>
            <a:endParaRPr lang="en-US" dirty="0" smtClean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goal is to reduce the execution time by dividing </a:t>
            </a:r>
            <a:r>
              <a:rPr lang="en-US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a single </a:t>
            </a:r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larger task into multiple smaller tasks that run concurrently</a:t>
            </a:r>
            <a:r>
              <a:rPr lang="en-US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Although parallel data processing can be achieved through multiple networked machines</a:t>
            </a:r>
            <a:r>
              <a:rPr lang="en-US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, it </a:t>
            </a:r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is more typically achieved within the confines of a single machine with </a:t>
            </a:r>
            <a:r>
              <a:rPr lang="en-US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multiple processors </a:t>
            </a:r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or cores, as shown in </a:t>
            </a:r>
            <a:r>
              <a:rPr lang="en-US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the following Figure.</a:t>
            </a:r>
            <a:endParaRPr lang="en-US" dirty="0">
              <a:solidFill>
                <a:srgbClr val="00B0F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2828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Combine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Generally, the output of the map function is handled directly by the reduce function.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However, map tasks and reduce tasks are mostly run over different nodes. This </a:t>
            </a:r>
            <a:r>
              <a:rPr lang="en-US" dirty="0" smtClean="0">
                <a:latin typeface="Bookman Old Style" panose="02050604050505020204" pitchFamily="18" charset="0"/>
              </a:rPr>
              <a:t>requires moving </a:t>
            </a:r>
            <a:r>
              <a:rPr lang="en-US" dirty="0">
                <a:latin typeface="Bookman Old Style" panose="02050604050505020204" pitchFamily="18" charset="0"/>
              </a:rPr>
              <a:t>data between mappers and reducers. This data movement can consume a lot </a:t>
            </a:r>
            <a:r>
              <a:rPr lang="en-US" dirty="0" smtClean="0">
                <a:latin typeface="Bookman Old Style" panose="02050604050505020204" pitchFamily="18" charset="0"/>
              </a:rPr>
              <a:t>of valuable </a:t>
            </a:r>
            <a:r>
              <a:rPr lang="en-US" dirty="0">
                <a:latin typeface="Bookman Old Style" panose="02050604050505020204" pitchFamily="18" charset="0"/>
              </a:rPr>
              <a:t>bandwidth and directly contributes to processing latency.</a:t>
            </a:r>
          </a:p>
        </p:txBody>
      </p:sp>
    </p:spTree>
    <p:extLst>
      <p:ext uri="{BB962C8B-B14F-4D97-AF65-F5344CB8AC3E}">
        <p14:creationId xmlns="" xmlns:p14="http://schemas.microsoft.com/office/powerpoint/2010/main" val="137980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With larger datasets, the time taken to move the data between map and reduce stages </a:t>
            </a:r>
            <a:r>
              <a:rPr lang="en-US" dirty="0" smtClean="0">
                <a:latin typeface="Bookman Old Style" panose="02050604050505020204" pitchFamily="18" charset="0"/>
              </a:rPr>
              <a:t>can exceed </a:t>
            </a:r>
            <a:r>
              <a:rPr lang="en-US" dirty="0">
                <a:latin typeface="Bookman Old Style" panose="02050604050505020204" pitchFamily="18" charset="0"/>
              </a:rPr>
              <a:t>the actual processing undertaken by the map and reduce tasks.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For </a:t>
            </a:r>
            <a:r>
              <a:rPr lang="en-US" dirty="0">
                <a:latin typeface="Bookman Old Style" panose="02050604050505020204" pitchFamily="18" charset="0"/>
              </a:rPr>
              <a:t>this reason, </a:t>
            </a: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 err="1" smtClean="0">
                <a:latin typeface="Bookman Old Style" panose="02050604050505020204" pitchFamily="18" charset="0"/>
              </a:rPr>
              <a:t>MapReduce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engine provides an optional combine function (combiner) that summarizes </a:t>
            </a:r>
            <a:r>
              <a:rPr lang="en-US" dirty="0" smtClean="0">
                <a:latin typeface="Bookman Old Style" panose="02050604050505020204" pitchFamily="18" charset="0"/>
              </a:rPr>
              <a:t>a mapper’s </a:t>
            </a:r>
            <a:r>
              <a:rPr lang="en-US" dirty="0">
                <a:latin typeface="Bookman Old Style" panose="02050604050505020204" pitchFamily="18" charset="0"/>
              </a:rPr>
              <a:t>output before it gets processed by the reducer.</a:t>
            </a:r>
          </a:p>
        </p:txBody>
      </p:sp>
    </p:spTree>
    <p:extLst>
      <p:ext uri="{BB962C8B-B14F-4D97-AF65-F5344CB8AC3E}">
        <p14:creationId xmlns="" xmlns:p14="http://schemas.microsoft.com/office/powerpoint/2010/main" val="3148975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The combine stage groups the output from the map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85" y="1825625"/>
            <a:ext cx="7121829" cy="39991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1868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A combiner is essentially a reducer function that locally groups a mapper’s output on </a:t>
            </a:r>
            <a:r>
              <a:rPr lang="en-US" dirty="0" smtClean="0">
                <a:latin typeface="Bookman Old Style" panose="02050604050505020204" pitchFamily="18" charset="0"/>
              </a:rPr>
              <a:t>the same </a:t>
            </a:r>
            <a:r>
              <a:rPr lang="en-US" dirty="0">
                <a:latin typeface="Bookman Old Style" panose="02050604050505020204" pitchFamily="18" charset="0"/>
              </a:rPr>
              <a:t>node as the mapper.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A </a:t>
            </a:r>
            <a:r>
              <a:rPr lang="en-US" dirty="0">
                <a:latin typeface="Bookman Old Style" panose="02050604050505020204" pitchFamily="18" charset="0"/>
              </a:rPr>
              <a:t>reducer function can be used as a combiner function, or </a:t>
            </a:r>
            <a:r>
              <a:rPr lang="en-US" dirty="0" smtClean="0">
                <a:latin typeface="Bookman Old Style" panose="02050604050505020204" pitchFamily="18" charset="0"/>
              </a:rPr>
              <a:t>a custom </a:t>
            </a:r>
            <a:r>
              <a:rPr lang="en-US" dirty="0">
                <a:latin typeface="Bookman Old Style" panose="02050604050505020204" pitchFamily="18" charset="0"/>
              </a:rPr>
              <a:t>user-defined function can be used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dirty="0" err="1">
                <a:latin typeface="Bookman Old Style" panose="02050604050505020204" pitchFamily="18" charset="0"/>
              </a:rPr>
              <a:t>MapReduce</a:t>
            </a:r>
            <a:r>
              <a:rPr lang="en-US" dirty="0">
                <a:latin typeface="Bookman Old Style" panose="02050604050505020204" pitchFamily="18" charset="0"/>
              </a:rPr>
              <a:t> engine combines all values for a given key from the mapper output</a:t>
            </a:r>
            <a:r>
              <a:rPr lang="en-US" dirty="0" smtClean="0">
                <a:latin typeface="Bookman Old Style" panose="02050604050505020204" pitchFamily="18" charset="0"/>
              </a:rPr>
              <a:t>, creating </a:t>
            </a:r>
            <a:r>
              <a:rPr lang="en-US" dirty="0">
                <a:latin typeface="Bookman Old Style" panose="02050604050505020204" pitchFamily="18" charset="0"/>
              </a:rPr>
              <a:t>multiple key-value pairs as input to the combiner where the key is not </a:t>
            </a:r>
            <a:r>
              <a:rPr lang="en-US" dirty="0" smtClean="0">
                <a:latin typeface="Bookman Old Style" panose="02050604050505020204" pitchFamily="18" charset="0"/>
              </a:rPr>
              <a:t>repeated and </a:t>
            </a:r>
            <a:r>
              <a:rPr lang="en-US" dirty="0">
                <a:latin typeface="Bookman Old Style" panose="02050604050505020204" pitchFamily="18" charset="0"/>
              </a:rPr>
              <a:t>the value exists as a list of all corresponding values for that key.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combiner stage </a:t>
            </a:r>
            <a:r>
              <a:rPr lang="en-US" dirty="0" smtClean="0">
                <a:latin typeface="Bookman Old Style" panose="02050604050505020204" pitchFamily="18" charset="0"/>
              </a:rPr>
              <a:t>is only </a:t>
            </a:r>
            <a:r>
              <a:rPr lang="en-US" dirty="0">
                <a:latin typeface="Bookman Old Style" panose="02050604050505020204" pitchFamily="18" charset="0"/>
              </a:rPr>
              <a:t>an optimization stage, and may therefore not even be called by the </a:t>
            </a:r>
            <a:r>
              <a:rPr lang="en-US" dirty="0" err="1" smtClean="0">
                <a:latin typeface="Bookman Old Style" panose="02050604050505020204" pitchFamily="18" charset="0"/>
              </a:rPr>
              <a:t>MapReduce</a:t>
            </a:r>
            <a:r>
              <a:rPr lang="en-US" dirty="0" smtClean="0">
                <a:latin typeface="Bookman Old Style" panose="02050604050505020204" pitchFamily="18" charset="0"/>
              </a:rPr>
              <a:t> engine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786426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For example, a combiner function will work for finding the largest or the smallest number</a:t>
            </a:r>
            <a:r>
              <a:rPr lang="en-US" dirty="0" smtClean="0">
                <a:latin typeface="Bookman Old Style" panose="02050604050505020204" pitchFamily="18" charset="0"/>
              </a:rPr>
              <a:t>, but </a:t>
            </a:r>
            <a:r>
              <a:rPr lang="en-US" dirty="0">
                <a:latin typeface="Bookman Old Style" panose="02050604050505020204" pitchFamily="18" charset="0"/>
              </a:rPr>
              <a:t>will not work for finding the average of all numbers since it only works with a </a:t>
            </a:r>
            <a:r>
              <a:rPr lang="en-US" dirty="0" smtClean="0">
                <a:latin typeface="Bookman Old Style" panose="02050604050505020204" pitchFamily="18" charset="0"/>
              </a:rPr>
              <a:t>subset of </a:t>
            </a:r>
            <a:r>
              <a:rPr lang="en-US" dirty="0">
                <a:latin typeface="Bookman Old Style" panose="02050604050505020204" pitchFamily="18" charset="0"/>
              </a:rPr>
              <a:t>the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31" y="3392951"/>
            <a:ext cx="6605447" cy="2235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2861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Partition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During the partition stage, if more than one reducer is involved, a </a:t>
            </a:r>
            <a:r>
              <a:rPr lang="en-US" dirty="0" err="1">
                <a:latin typeface="Bookman Old Style" panose="02050604050505020204" pitchFamily="18" charset="0"/>
              </a:rPr>
              <a:t>partitioner</a:t>
            </a:r>
            <a:r>
              <a:rPr lang="en-US" dirty="0">
                <a:latin typeface="Bookman Old Style" panose="02050604050505020204" pitchFamily="18" charset="0"/>
              </a:rPr>
              <a:t> divides </a:t>
            </a:r>
            <a:r>
              <a:rPr lang="en-US" dirty="0" smtClean="0">
                <a:latin typeface="Bookman Old Style" panose="02050604050505020204" pitchFamily="18" charset="0"/>
              </a:rPr>
              <a:t>the output </a:t>
            </a:r>
            <a:r>
              <a:rPr lang="en-US" dirty="0">
                <a:latin typeface="Bookman Old Style" panose="02050604050505020204" pitchFamily="18" charset="0"/>
              </a:rPr>
              <a:t>from the mapper or combiner (if specified and called by the </a:t>
            </a:r>
            <a:r>
              <a:rPr lang="en-US" dirty="0" err="1">
                <a:latin typeface="Bookman Old Style" panose="02050604050505020204" pitchFamily="18" charset="0"/>
              </a:rPr>
              <a:t>MapReduce</a:t>
            </a:r>
            <a:r>
              <a:rPr lang="en-US" dirty="0">
                <a:latin typeface="Bookman Old Style" panose="02050604050505020204" pitchFamily="18" charset="0"/>
              </a:rPr>
              <a:t> engine</a:t>
            </a:r>
            <a:r>
              <a:rPr lang="en-US" dirty="0" smtClean="0">
                <a:latin typeface="Bookman Old Style" panose="02050604050505020204" pitchFamily="18" charset="0"/>
              </a:rPr>
              <a:t>) into </a:t>
            </a:r>
            <a:r>
              <a:rPr lang="en-US" dirty="0">
                <a:latin typeface="Bookman Old Style" panose="02050604050505020204" pitchFamily="18" charset="0"/>
              </a:rPr>
              <a:t>partitions between reducer instances. The number of partitions will equal the </a:t>
            </a:r>
            <a:r>
              <a:rPr lang="en-US" dirty="0" smtClean="0">
                <a:latin typeface="Bookman Old Style" panose="02050604050505020204" pitchFamily="18" charset="0"/>
              </a:rPr>
              <a:t>number of </a:t>
            </a:r>
            <a:r>
              <a:rPr lang="en-US" dirty="0">
                <a:latin typeface="Bookman Old Style" panose="02050604050505020204" pitchFamily="18" charset="0"/>
              </a:rPr>
              <a:t>reducers.</a:t>
            </a:r>
          </a:p>
        </p:txBody>
      </p:sp>
    </p:spTree>
    <p:extLst>
      <p:ext uri="{BB962C8B-B14F-4D97-AF65-F5344CB8AC3E}">
        <p14:creationId xmlns="" xmlns:p14="http://schemas.microsoft.com/office/powerpoint/2010/main" val="4096003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The partition stage assigns output from the map task to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41" y="1825625"/>
            <a:ext cx="7211981" cy="414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8749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Although each partition contains multiple key-value pairs, all records for a particular </a:t>
            </a:r>
            <a:r>
              <a:rPr lang="en-US" dirty="0" smtClean="0">
                <a:latin typeface="Bookman Old Style" panose="02050604050505020204" pitchFamily="18" charset="0"/>
              </a:rPr>
              <a:t>key are </a:t>
            </a:r>
            <a:r>
              <a:rPr lang="en-US" dirty="0">
                <a:latin typeface="Bookman Old Style" panose="02050604050505020204" pitchFamily="18" charset="0"/>
              </a:rPr>
              <a:t>assigned to the same partition.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 err="1">
                <a:latin typeface="Bookman Old Style" panose="02050604050505020204" pitchFamily="18" charset="0"/>
              </a:rPr>
              <a:t>MapReduce</a:t>
            </a:r>
            <a:r>
              <a:rPr lang="en-US" dirty="0">
                <a:latin typeface="Bookman Old Style" panose="02050604050505020204" pitchFamily="18" charset="0"/>
              </a:rPr>
              <a:t> engine guarantees a random and </a:t>
            </a:r>
            <a:r>
              <a:rPr lang="en-US" dirty="0" smtClean="0">
                <a:latin typeface="Bookman Old Style" panose="02050604050505020204" pitchFamily="18" charset="0"/>
              </a:rPr>
              <a:t>fair distribution </a:t>
            </a:r>
            <a:r>
              <a:rPr lang="en-US" dirty="0">
                <a:latin typeface="Bookman Old Style" panose="02050604050505020204" pitchFamily="18" charset="0"/>
              </a:rPr>
              <a:t>between reducers while making sure that all of the same keys across </a:t>
            </a:r>
            <a:r>
              <a:rPr lang="en-US" dirty="0" smtClean="0">
                <a:latin typeface="Bookman Old Style" panose="02050604050505020204" pitchFamily="18" charset="0"/>
              </a:rPr>
              <a:t>multiple mappers </a:t>
            </a:r>
            <a:r>
              <a:rPr lang="en-US" dirty="0">
                <a:latin typeface="Bookman Old Style" panose="02050604050505020204" pitchFamily="18" charset="0"/>
              </a:rPr>
              <a:t>end up with the same reducer instance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Depending on the nature of the job, certain reducers can sometimes receive a large </a:t>
            </a:r>
            <a:r>
              <a:rPr lang="en-US" dirty="0" smtClean="0">
                <a:latin typeface="Bookman Old Style" panose="02050604050505020204" pitchFamily="18" charset="0"/>
              </a:rPr>
              <a:t>number of </a:t>
            </a:r>
            <a:r>
              <a:rPr lang="en-US" dirty="0">
                <a:latin typeface="Bookman Old Style" panose="02050604050505020204" pitchFamily="18" charset="0"/>
              </a:rPr>
              <a:t>key-value pairs compared to others. As a result of this uneven workload, some </a:t>
            </a:r>
            <a:r>
              <a:rPr lang="en-US" dirty="0" smtClean="0">
                <a:latin typeface="Bookman Old Style" panose="02050604050505020204" pitchFamily="18" charset="0"/>
              </a:rPr>
              <a:t>reducers will </a:t>
            </a:r>
            <a:r>
              <a:rPr lang="en-US" dirty="0">
                <a:latin typeface="Bookman Old Style" panose="02050604050505020204" pitchFamily="18" charset="0"/>
              </a:rPr>
              <a:t>finish earlier than others.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Overall</a:t>
            </a:r>
            <a:r>
              <a:rPr lang="en-US" dirty="0">
                <a:latin typeface="Bookman Old Style" panose="02050604050505020204" pitchFamily="18" charset="0"/>
              </a:rPr>
              <a:t>, this is less efficient and leads to longer </a:t>
            </a:r>
            <a:r>
              <a:rPr lang="en-US" dirty="0" smtClean="0">
                <a:latin typeface="Bookman Old Style" panose="02050604050505020204" pitchFamily="18" charset="0"/>
              </a:rPr>
              <a:t>job execution </a:t>
            </a:r>
            <a:r>
              <a:rPr lang="en-US" dirty="0">
                <a:latin typeface="Bookman Old Style" panose="02050604050505020204" pitchFamily="18" charset="0"/>
              </a:rPr>
              <a:t>times than if the work was evenly split across reducers. This can be rectified </a:t>
            </a:r>
            <a:r>
              <a:rPr lang="en-US" dirty="0" smtClean="0">
                <a:latin typeface="Bookman Old Style" panose="02050604050505020204" pitchFamily="18" charset="0"/>
              </a:rPr>
              <a:t>by customizing </a:t>
            </a:r>
            <a:r>
              <a:rPr lang="en-US" dirty="0">
                <a:latin typeface="Bookman Old Style" panose="02050604050505020204" pitchFamily="18" charset="0"/>
              </a:rPr>
              <a:t>the partitioning logic in order to guarantee a fair distribution of </a:t>
            </a:r>
            <a:r>
              <a:rPr lang="en-US" dirty="0" smtClean="0">
                <a:latin typeface="Bookman Old Style" panose="02050604050505020204" pitchFamily="18" charset="0"/>
              </a:rPr>
              <a:t>key-value pairs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615870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The partition function is the last stage of the map task. It returns the index of the </a:t>
            </a:r>
            <a:r>
              <a:rPr lang="en-US" dirty="0" smtClean="0">
                <a:latin typeface="Bookman Old Style" panose="02050604050505020204" pitchFamily="18" charset="0"/>
              </a:rPr>
              <a:t>reducer to </a:t>
            </a:r>
            <a:r>
              <a:rPr lang="en-US" dirty="0">
                <a:latin typeface="Bookman Old Style" panose="02050604050505020204" pitchFamily="18" charset="0"/>
              </a:rPr>
              <a:t>which a particular partition should be sent.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758" y="2981353"/>
            <a:ext cx="6605447" cy="23119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8432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Shuffle and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During the first stage of the reduce task, output from all </a:t>
            </a:r>
            <a:r>
              <a:rPr lang="en-US" dirty="0" err="1">
                <a:latin typeface="Bookman Old Style" panose="02050604050505020204" pitchFamily="18" charset="0"/>
              </a:rPr>
              <a:t>partitioners</a:t>
            </a:r>
            <a:r>
              <a:rPr lang="en-US" dirty="0">
                <a:latin typeface="Bookman Old Style" panose="02050604050505020204" pitchFamily="18" charset="0"/>
              </a:rPr>
              <a:t> is copied across </a:t>
            </a:r>
            <a:r>
              <a:rPr lang="en-US" dirty="0" smtClean="0">
                <a:latin typeface="Bookman Old Style" panose="02050604050505020204" pitchFamily="18" charset="0"/>
              </a:rPr>
              <a:t>the network </a:t>
            </a:r>
            <a:r>
              <a:rPr lang="en-US" dirty="0">
                <a:latin typeface="Bookman Old Style" panose="02050604050505020204" pitchFamily="18" charset="0"/>
              </a:rPr>
              <a:t>to the nodes running the reduce task. This is known as shuffling. The list </a:t>
            </a:r>
            <a:r>
              <a:rPr lang="en-US" dirty="0" smtClean="0">
                <a:latin typeface="Bookman Old Style" panose="02050604050505020204" pitchFamily="18" charset="0"/>
              </a:rPr>
              <a:t>based key-value </a:t>
            </a:r>
            <a:r>
              <a:rPr lang="en-US" dirty="0">
                <a:latin typeface="Bookman Old Style" panose="02050604050505020204" pitchFamily="18" charset="0"/>
              </a:rPr>
              <a:t>output from each </a:t>
            </a:r>
            <a:r>
              <a:rPr lang="en-US" dirty="0" err="1">
                <a:latin typeface="Bookman Old Style" panose="02050604050505020204" pitchFamily="18" charset="0"/>
              </a:rPr>
              <a:t>partitioner</a:t>
            </a:r>
            <a:r>
              <a:rPr lang="en-US" dirty="0">
                <a:latin typeface="Bookman Old Style" panose="02050604050505020204" pitchFamily="18" charset="0"/>
              </a:rPr>
              <a:t> can contain the same key multiple times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Next, the </a:t>
            </a:r>
            <a:r>
              <a:rPr lang="en-US" dirty="0" err="1">
                <a:latin typeface="Bookman Old Style" panose="02050604050505020204" pitchFamily="18" charset="0"/>
              </a:rPr>
              <a:t>MapReduce</a:t>
            </a:r>
            <a:r>
              <a:rPr lang="en-US" dirty="0">
                <a:latin typeface="Bookman Old Style" panose="02050604050505020204" pitchFamily="18" charset="0"/>
              </a:rPr>
              <a:t> engine automatically groups and sorts the key-value pairs </a:t>
            </a:r>
            <a:r>
              <a:rPr lang="en-US" dirty="0" smtClean="0">
                <a:latin typeface="Bookman Old Style" panose="02050604050505020204" pitchFamily="18" charset="0"/>
              </a:rPr>
              <a:t>according to </a:t>
            </a:r>
            <a:r>
              <a:rPr lang="en-US" dirty="0">
                <a:latin typeface="Bookman Old Style" panose="02050604050505020204" pitchFamily="18" charset="0"/>
              </a:rPr>
              <a:t>the keys so that the output contains a sorted list of all input keys and their values </a:t>
            </a:r>
            <a:r>
              <a:rPr lang="en-US" dirty="0" smtClean="0">
                <a:latin typeface="Bookman Old Style" panose="02050604050505020204" pitchFamily="18" charset="0"/>
              </a:rPr>
              <a:t>with the </a:t>
            </a:r>
            <a:r>
              <a:rPr lang="en-US" dirty="0">
                <a:latin typeface="Bookman Old Style" panose="02050604050505020204" pitchFamily="18" charset="0"/>
              </a:rPr>
              <a:t>same keys appearing together. The way in which keys are grouped and sorted can </a:t>
            </a:r>
            <a:r>
              <a:rPr lang="en-US" dirty="0" smtClean="0">
                <a:latin typeface="Bookman Old Style" panose="02050604050505020204" pitchFamily="18" charset="0"/>
              </a:rPr>
              <a:t>be customized.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206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A task can be divided into three sub-tasks that are executed in parallel </a:t>
            </a:r>
            <a:r>
              <a:rPr lang="en-US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on three </a:t>
            </a:r>
            <a:r>
              <a:rPr lang="en-US" dirty="0">
                <a:solidFill>
                  <a:srgbClr val="00B0F0"/>
                </a:solidFill>
                <a:latin typeface="Bookman Old Style" panose="02050604050505020204" pitchFamily="18" charset="0"/>
              </a:rPr>
              <a:t>different processors within the same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00" y="3193415"/>
            <a:ext cx="7418426" cy="22484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2463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This merge creates a single key-value pair per group, where key is the group key and the value is the list of all group values.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10" y="3303325"/>
            <a:ext cx="6605447" cy="23119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8299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During the shuffle and sort stage, data is copied across the network to the</a:t>
            </a:r>
            <a:br>
              <a:rPr lang="en-US" dirty="0"/>
            </a:br>
            <a:r>
              <a:rPr lang="en-US" dirty="0"/>
              <a:t>reducer nodes and sorted by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10" y="1871016"/>
            <a:ext cx="6774099" cy="4260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6444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Reduce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Reduce is the final stage of the reduce task. Depending on the user-defined logic </a:t>
            </a:r>
            <a:r>
              <a:rPr lang="en-US" dirty="0" smtClean="0">
                <a:latin typeface="Bookman Old Style" panose="02050604050505020204" pitchFamily="18" charset="0"/>
              </a:rPr>
              <a:t>specified in </a:t>
            </a:r>
            <a:r>
              <a:rPr lang="en-US" dirty="0">
                <a:latin typeface="Bookman Old Style" panose="02050604050505020204" pitchFamily="18" charset="0"/>
              </a:rPr>
              <a:t>the reduce function (reducer), the reducer will either further summarize its input or </a:t>
            </a:r>
            <a:r>
              <a:rPr lang="en-US" dirty="0" smtClean="0">
                <a:latin typeface="Bookman Old Style" panose="02050604050505020204" pitchFamily="18" charset="0"/>
              </a:rPr>
              <a:t>will emit </a:t>
            </a:r>
            <a:r>
              <a:rPr lang="en-US" dirty="0">
                <a:latin typeface="Bookman Old Style" panose="02050604050505020204" pitchFamily="18" charset="0"/>
              </a:rPr>
              <a:t>the output without making any changes.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In </a:t>
            </a:r>
            <a:r>
              <a:rPr lang="en-US" dirty="0">
                <a:latin typeface="Bookman Old Style" panose="02050604050505020204" pitchFamily="18" charset="0"/>
              </a:rPr>
              <a:t>either case, for each key-value pair that </a:t>
            </a:r>
            <a:r>
              <a:rPr lang="en-US" dirty="0" smtClean="0">
                <a:latin typeface="Bookman Old Style" panose="02050604050505020204" pitchFamily="18" charset="0"/>
              </a:rPr>
              <a:t>a reducer </a:t>
            </a:r>
            <a:r>
              <a:rPr lang="en-US" dirty="0">
                <a:latin typeface="Bookman Old Style" panose="02050604050505020204" pitchFamily="18" charset="0"/>
              </a:rPr>
              <a:t>receives, the list of values stored in the value part of the pair is processed </a:t>
            </a:r>
            <a:r>
              <a:rPr lang="en-US" dirty="0" smtClean="0">
                <a:latin typeface="Bookman Old Style" panose="02050604050505020204" pitchFamily="18" charset="0"/>
              </a:rPr>
              <a:t>and another </a:t>
            </a:r>
            <a:r>
              <a:rPr lang="en-US" dirty="0">
                <a:latin typeface="Bookman Old Style" panose="02050604050505020204" pitchFamily="18" charset="0"/>
              </a:rPr>
              <a:t>key-value pair is written out.</a:t>
            </a:r>
          </a:p>
        </p:txBody>
      </p:sp>
    </p:spTree>
    <p:extLst>
      <p:ext uri="{BB962C8B-B14F-4D97-AF65-F5344CB8AC3E}">
        <p14:creationId xmlns="" xmlns:p14="http://schemas.microsoft.com/office/powerpoint/2010/main" val="1103095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The output key can either be the same as the input key or a substring value from the </a:t>
            </a:r>
            <a:r>
              <a:rPr lang="en-US" dirty="0" smtClean="0">
                <a:latin typeface="Bookman Old Style" panose="02050604050505020204" pitchFamily="18" charset="0"/>
              </a:rPr>
              <a:t>input value</a:t>
            </a:r>
            <a:r>
              <a:rPr lang="en-US" dirty="0">
                <a:latin typeface="Bookman Old Style" panose="02050604050505020204" pitchFamily="18" charset="0"/>
              </a:rPr>
              <a:t>, or another </a:t>
            </a:r>
            <a:r>
              <a:rPr lang="en-US" dirty="0" err="1">
                <a:latin typeface="Bookman Old Style" panose="02050604050505020204" pitchFamily="18" charset="0"/>
              </a:rPr>
              <a:t>serializable</a:t>
            </a:r>
            <a:r>
              <a:rPr lang="en-US" dirty="0">
                <a:latin typeface="Bookman Old Style" panose="02050604050505020204" pitchFamily="18" charset="0"/>
              </a:rPr>
              <a:t> user-defined object.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output value can either be the </a:t>
            </a:r>
            <a:r>
              <a:rPr lang="en-US" dirty="0" smtClean="0">
                <a:latin typeface="Bookman Old Style" panose="02050604050505020204" pitchFamily="18" charset="0"/>
              </a:rPr>
              <a:t>same as </a:t>
            </a:r>
            <a:r>
              <a:rPr lang="en-US" dirty="0">
                <a:latin typeface="Bookman Old Style" panose="02050604050505020204" pitchFamily="18" charset="0"/>
              </a:rPr>
              <a:t>the input value or a substring value from the input value, or another </a:t>
            </a:r>
            <a:r>
              <a:rPr lang="en-US" dirty="0" err="1">
                <a:latin typeface="Bookman Old Style" panose="02050604050505020204" pitchFamily="18" charset="0"/>
              </a:rPr>
              <a:t>serializable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userdefined</a:t>
            </a:r>
            <a:r>
              <a:rPr lang="en-US" dirty="0" smtClean="0">
                <a:latin typeface="Bookman Old Style" panose="02050604050505020204" pitchFamily="18" charset="0"/>
              </a:rPr>
              <a:t> object.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Note that just like the mapper, for the input key-value pair, a reducer may not produce </a:t>
            </a:r>
            <a:r>
              <a:rPr lang="en-US" dirty="0" err="1" smtClean="0">
                <a:latin typeface="Bookman Old Style" panose="02050604050505020204" pitchFamily="18" charset="0"/>
              </a:rPr>
              <a:t>anyoutput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key-value pair (filtering) or can generate multiple key-value pairs (</a:t>
            </a:r>
            <a:r>
              <a:rPr lang="en-US" dirty="0" err="1">
                <a:latin typeface="Bookman Old Style" panose="02050604050505020204" pitchFamily="18" charset="0"/>
              </a:rPr>
              <a:t>demultiplexing</a:t>
            </a:r>
            <a:r>
              <a:rPr lang="en-US" dirty="0">
                <a:latin typeface="Bookman Old Style" panose="02050604050505020204" pitchFamily="18" charset="0"/>
              </a:rPr>
              <a:t>).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The output of the reducer, that is the key-value pairs, is then written out as a separate </a:t>
            </a:r>
            <a:r>
              <a:rPr lang="en-US" dirty="0" smtClean="0">
                <a:latin typeface="Bookman Old Style" panose="02050604050505020204" pitchFamily="18" charset="0"/>
              </a:rPr>
              <a:t>file —</a:t>
            </a:r>
            <a:r>
              <a:rPr lang="en-US" dirty="0">
                <a:latin typeface="Bookman Old Style" panose="02050604050505020204" pitchFamily="18" charset="0"/>
              </a:rPr>
              <a:t>one file per reducer.</a:t>
            </a:r>
          </a:p>
        </p:txBody>
      </p:sp>
    </p:spTree>
    <p:extLst>
      <p:ext uri="{BB962C8B-B14F-4D97-AF65-F5344CB8AC3E}">
        <p14:creationId xmlns="" xmlns:p14="http://schemas.microsoft.com/office/powerpoint/2010/main" val="2810521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The reduce stage is the last stage of the reduce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7" y="1957589"/>
            <a:ext cx="7353648" cy="4012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7101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The number of reducers can be customized. It is also possible to have a </a:t>
            </a:r>
            <a:r>
              <a:rPr lang="en-US" dirty="0" err="1">
                <a:latin typeface="Bookman Old Style" panose="02050604050505020204" pitchFamily="18" charset="0"/>
              </a:rPr>
              <a:t>MapReduce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job without </a:t>
            </a:r>
            <a:r>
              <a:rPr lang="en-US" dirty="0">
                <a:latin typeface="Bookman Old Style" panose="02050604050505020204" pitchFamily="18" charset="0"/>
              </a:rPr>
              <a:t>a reducer, for example when performing filtering.</a:t>
            </a: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Note that the output signature (key-value types) of the map function should match that </a:t>
            </a:r>
            <a:r>
              <a:rPr lang="en-US" dirty="0" smtClean="0">
                <a:latin typeface="Bookman Old Style" panose="02050604050505020204" pitchFamily="18" charset="0"/>
              </a:rPr>
              <a:t>of the </a:t>
            </a:r>
            <a:r>
              <a:rPr lang="en-US" dirty="0">
                <a:latin typeface="Bookman Old Style" panose="02050604050505020204" pitchFamily="18" charset="0"/>
              </a:rPr>
              <a:t>input signature (key-value types) of the reduce/combine 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15" y="4320756"/>
            <a:ext cx="6605447" cy="23119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535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A Simple </a:t>
            </a:r>
            <a:r>
              <a:rPr lang="en-US" b="1" dirty="0" err="1">
                <a:latin typeface="Bookman Old Style" panose="02050604050505020204" pitchFamily="18" charset="0"/>
              </a:rPr>
              <a:t>MapReduce</a:t>
            </a:r>
            <a:r>
              <a:rPr lang="en-US" b="1" dirty="0">
                <a:latin typeface="Bookman Old Style" panose="02050604050505020204" pitchFamily="18" charset="0"/>
              </a:rPr>
              <a:t> Example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Bookman Old Style" panose="02050604050505020204" pitchFamily="18" charset="0"/>
              </a:rPr>
              <a:t>MapReduce</a:t>
            </a:r>
            <a:r>
              <a:rPr lang="en-US" dirty="0" smtClean="0">
                <a:latin typeface="Bookman Old Style" panose="02050604050505020204" pitchFamily="18" charset="0"/>
              </a:rPr>
              <a:t> steps are following</a:t>
            </a:r>
          </a:p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1. </a:t>
            </a:r>
            <a:r>
              <a:rPr lang="en-US" dirty="0">
                <a:latin typeface="Bookman Old Style" panose="02050604050505020204" pitchFamily="18" charset="0"/>
              </a:rPr>
              <a:t>The input (sales.txt) is divided into two splits.</a:t>
            </a:r>
          </a:p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2. </a:t>
            </a:r>
            <a:r>
              <a:rPr lang="en-US" dirty="0">
                <a:latin typeface="Bookman Old Style" panose="02050604050505020204" pitchFamily="18" charset="0"/>
              </a:rPr>
              <a:t>Two map tasks running on two different nodes, Node A and Node B, extract </a:t>
            </a:r>
            <a:r>
              <a:rPr lang="en-US" dirty="0" smtClean="0">
                <a:latin typeface="Bookman Old Style" panose="02050604050505020204" pitchFamily="18" charset="0"/>
              </a:rPr>
              <a:t>product and </a:t>
            </a:r>
            <a:r>
              <a:rPr lang="en-US" dirty="0">
                <a:latin typeface="Bookman Old Style" panose="02050604050505020204" pitchFamily="18" charset="0"/>
              </a:rPr>
              <a:t>quantity from the respective split’s records in parallel. The output from </a:t>
            </a:r>
            <a:r>
              <a:rPr lang="en-US" dirty="0" smtClean="0">
                <a:latin typeface="Bookman Old Style" panose="02050604050505020204" pitchFamily="18" charset="0"/>
              </a:rPr>
              <a:t>each map </a:t>
            </a:r>
            <a:r>
              <a:rPr lang="en-US" dirty="0">
                <a:latin typeface="Bookman Old Style" panose="02050604050505020204" pitchFamily="18" charset="0"/>
              </a:rPr>
              <a:t>function is a key-value pair where product is the key while quantity is </a:t>
            </a:r>
            <a:r>
              <a:rPr lang="en-US" dirty="0" smtClean="0">
                <a:latin typeface="Bookman Old Style" panose="02050604050505020204" pitchFamily="18" charset="0"/>
              </a:rPr>
              <a:t>the value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3. </a:t>
            </a:r>
            <a:r>
              <a:rPr lang="en-US" dirty="0">
                <a:latin typeface="Bookman Old Style" panose="02050604050505020204" pitchFamily="18" charset="0"/>
              </a:rPr>
              <a:t>The combiner then performs local summation of product quantities.</a:t>
            </a:r>
          </a:p>
        </p:txBody>
      </p:sp>
    </p:spTree>
    <p:extLst>
      <p:ext uri="{BB962C8B-B14F-4D97-AF65-F5344CB8AC3E}">
        <p14:creationId xmlns="" xmlns:p14="http://schemas.microsoft.com/office/powerpoint/2010/main" val="232610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4. </a:t>
            </a:r>
            <a:r>
              <a:rPr lang="en-US" dirty="0">
                <a:latin typeface="Bookman Old Style" panose="02050604050505020204" pitchFamily="18" charset="0"/>
              </a:rPr>
              <a:t>As there is only one reduce task, no partitioning is performed.</a:t>
            </a:r>
          </a:p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5. </a:t>
            </a:r>
            <a:r>
              <a:rPr lang="en-US" dirty="0">
                <a:latin typeface="Bookman Old Style" panose="02050604050505020204" pitchFamily="18" charset="0"/>
              </a:rPr>
              <a:t>The output from the two map tasks is then copied to a third node, Node C, that </a:t>
            </a:r>
            <a:r>
              <a:rPr lang="en-US" dirty="0" smtClean="0">
                <a:latin typeface="Bookman Old Style" panose="02050604050505020204" pitchFamily="18" charset="0"/>
              </a:rPr>
              <a:t>runs the </a:t>
            </a:r>
            <a:r>
              <a:rPr lang="en-US" dirty="0">
                <a:latin typeface="Bookman Old Style" panose="02050604050505020204" pitchFamily="18" charset="0"/>
              </a:rPr>
              <a:t>shuffle stage as part of the reduce task.</a:t>
            </a:r>
          </a:p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6. </a:t>
            </a:r>
            <a:r>
              <a:rPr lang="en-US" dirty="0">
                <a:latin typeface="Bookman Old Style" panose="02050604050505020204" pitchFamily="18" charset="0"/>
              </a:rPr>
              <a:t>The sort stage then groups all quantities of the same product together as a list.</a:t>
            </a:r>
          </a:p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7. </a:t>
            </a:r>
            <a:r>
              <a:rPr lang="en-US" dirty="0">
                <a:latin typeface="Bookman Old Style" panose="02050604050505020204" pitchFamily="18" charset="0"/>
              </a:rPr>
              <a:t>Like the combiner, the reduce function then sums up the quantities of each </a:t>
            </a:r>
            <a:r>
              <a:rPr lang="en-US" dirty="0" smtClean="0">
                <a:latin typeface="Bookman Old Style" panose="02050604050505020204" pitchFamily="18" charset="0"/>
              </a:rPr>
              <a:t>unique product </a:t>
            </a:r>
            <a:r>
              <a:rPr lang="en-US" dirty="0">
                <a:latin typeface="Bookman Old Style" panose="02050604050505020204" pitchFamily="18" charset="0"/>
              </a:rPr>
              <a:t>in order to create the output.</a:t>
            </a:r>
          </a:p>
        </p:txBody>
      </p:sp>
    </p:spTree>
    <p:extLst>
      <p:ext uri="{BB962C8B-B14F-4D97-AF65-F5344CB8AC3E}">
        <p14:creationId xmlns="" xmlns:p14="http://schemas.microsoft.com/office/powerpoint/2010/main" val="2519234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An example of </a:t>
            </a:r>
            <a:r>
              <a:rPr lang="en-US" b="1" dirty="0" err="1">
                <a:latin typeface="Bookman Old Style" panose="02050604050505020204" pitchFamily="18" charset="0"/>
              </a:rPr>
              <a:t>MapReduce</a:t>
            </a:r>
            <a:r>
              <a:rPr lang="en-US" b="1" dirty="0">
                <a:latin typeface="Bookman Old Style" panose="02050604050505020204" pitchFamily="18" charset="0"/>
              </a:rPr>
              <a:t>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9" y="1842756"/>
            <a:ext cx="8919693" cy="44691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6039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Apash Roy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Distributed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Distributed data processing is closely related to parallel data processing in that the </a:t>
            </a:r>
            <a:r>
              <a:rPr lang="en-US" dirty="0" smtClean="0">
                <a:latin typeface="Bookman Old Style" panose="02050604050505020204" pitchFamily="18" charset="0"/>
              </a:rPr>
              <a:t>same principle </a:t>
            </a:r>
            <a:r>
              <a:rPr lang="en-US" dirty="0">
                <a:latin typeface="Bookman Old Style" panose="02050604050505020204" pitchFamily="18" charset="0"/>
              </a:rPr>
              <a:t>of “divide-and-conquer” is applied.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However</a:t>
            </a:r>
            <a:r>
              <a:rPr lang="en-US" dirty="0">
                <a:latin typeface="Bookman Old Style" panose="02050604050505020204" pitchFamily="18" charset="0"/>
              </a:rPr>
              <a:t>, distributed data processing </a:t>
            </a:r>
            <a:r>
              <a:rPr lang="en-US" dirty="0" smtClean="0">
                <a:latin typeface="Bookman Old Style" panose="02050604050505020204" pitchFamily="18" charset="0"/>
              </a:rPr>
              <a:t>is always </a:t>
            </a:r>
            <a:r>
              <a:rPr lang="en-US" dirty="0">
                <a:latin typeface="Bookman Old Style" panose="02050604050505020204" pitchFamily="18" charset="0"/>
              </a:rPr>
              <a:t>achieved through physically separate machines that are networked together as </a:t>
            </a:r>
            <a:r>
              <a:rPr lang="en-US" dirty="0" smtClean="0">
                <a:latin typeface="Bookman Old Style" panose="02050604050505020204" pitchFamily="18" charset="0"/>
              </a:rPr>
              <a:t>a cluster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10618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An example of distributed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48" y="1825625"/>
            <a:ext cx="7480171" cy="45537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366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Bookman Old Style" panose="02050604050505020204" pitchFamily="18" charset="0"/>
              </a:rPr>
              <a:t>Hadoop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Bookman Old Style" panose="02050604050505020204" pitchFamily="18" charset="0"/>
              </a:rPr>
              <a:t>Hadoop</a:t>
            </a:r>
            <a:r>
              <a:rPr lang="en-US" dirty="0">
                <a:latin typeface="Bookman Old Style" panose="02050604050505020204" pitchFamily="18" charset="0"/>
              </a:rPr>
              <a:t> is an open-source framework for large-scale data storage and data processing </a:t>
            </a:r>
            <a:r>
              <a:rPr lang="en-US" dirty="0" smtClean="0">
                <a:latin typeface="Bookman Old Style" panose="02050604050505020204" pitchFamily="18" charset="0"/>
              </a:rPr>
              <a:t>that is </a:t>
            </a:r>
            <a:r>
              <a:rPr lang="en-US" dirty="0">
                <a:latin typeface="Bookman Old Style" panose="02050604050505020204" pitchFamily="18" charset="0"/>
              </a:rPr>
              <a:t>compatible with commodity hardware.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 err="1">
                <a:latin typeface="Bookman Old Style" panose="02050604050505020204" pitchFamily="18" charset="0"/>
              </a:rPr>
              <a:t>Hadoop</a:t>
            </a:r>
            <a:r>
              <a:rPr lang="en-US" dirty="0">
                <a:latin typeface="Bookman Old Style" panose="02050604050505020204" pitchFamily="18" charset="0"/>
              </a:rPr>
              <a:t> framework has established itself </a:t>
            </a:r>
            <a:r>
              <a:rPr lang="en-US" dirty="0" smtClean="0">
                <a:latin typeface="Bookman Old Style" panose="02050604050505020204" pitchFamily="18" charset="0"/>
              </a:rPr>
              <a:t>as a </a:t>
            </a:r>
            <a:r>
              <a:rPr lang="en-US" dirty="0">
                <a:latin typeface="Bookman Old Style" panose="02050604050505020204" pitchFamily="18" charset="0"/>
              </a:rPr>
              <a:t>de facto industry platform for contemporary Big Data solutions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It can be used as </a:t>
            </a:r>
            <a:r>
              <a:rPr lang="en-US" dirty="0" smtClean="0">
                <a:latin typeface="Bookman Old Style" panose="02050604050505020204" pitchFamily="18" charset="0"/>
              </a:rPr>
              <a:t>an ETL </a:t>
            </a:r>
            <a:r>
              <a:rPr lang="en-US" dirty="0">
                <a:latin typeface="Bookman Old Style" panose="02050604050505020204" pitchFamily="18" charset="0"/>
              </a:rPr>
              <a:t>engine or as an analytics engine for processing large amounts of structured, </a:t>
            </a:r>
            <a:r>
              <a:rPr lang="en-US" dirty="0" err="1" smtClean="0">
                <a:latin typeface="Bookman Old Style" panose="02050604050505020204" pitchFamily="18" charset="0"/>
              </a:rPr>
              <a:t>semistructured</a:t>
            </a:r>
            <a:r>
              <a:rPr lang="en-US" dirty="0" smtClean="0">
                <a:latin typeface="Bookman Old Style" panose="02050604050505020204" pitchFamily="18" charset="0"/>
              </a:rPr>
              <a:t> and </a:t>
            </a:r>
            <a:r>
              <a:rPr lang="en-US" dirty="0">
                <a:latin typeface="Bookman Old Style" panose="02050604050505020204" pitchFamily="18" charset="0"/>
              </a:rPr>
              <a:t>unstructured data.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From </a:t>
            </a:r>
            <a:r>
              <a:rPr lang="en-US" dirty="0">
                <a:latin typeface="Bookman Old Style" panose="02050604050505020204" pitchFamily="18" charset="0"/>
              </a:rPr>
              <a:t>an analysis perspective, </a:t>
            </a:r>
            <a:r>
              <a:rPr lang="en-US" dirty="0" err="1">
                <a:latin typeface="Bookman Old Style" panose="02050604050505020204" pitchFamily="18" charset="0"/>
              </a:rPr>
              <a:t>Hadoop</a:t>
            </a:r>
            <a:r>
              <a:rPr lang="en-US" dirty="0">
                <a:latin typeface="Bookman Old Style" panose="02050604050505020204" pitchFamily="18" charset="0"/>
              </a:rPr>
              <a:t> implements </a:t>
            </a: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 err="1" smtClean="0">
                <a:latin typeface="Bookman Old Style" panose="02050604050505020204" pitchFamily="18" charset="0"/>
              </a:rPr>
              <a:t>MapReduce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processing framework.</a:t>
            </a:r>
          </a:p>
        </p:txBody>
      </p:sp>
    </p:spTree>
    <p:extLst>
      <p:ext uri="{BB962C8B-B14F-4D97-AF65-F5344CB8AC3E}">
        <p14:creationId xmlns="" xmlns:p14="http://schemas.microsoft.com/office/powerpoint/2010/main" val="368680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Bookman Old Style" panose="02050604050505020204" pitchFamily="18" charset="0"/>
              </a:rPr>
              <a:t>Hadoop</a:t>
            </a:r>
            <a:r>
              <a:rPr lang="en-US" dirty="0">
                <a:latin typeface="Bookman Old Style" panose="02050604050505020204" pitchFamily="18" charset="0"/>
              </a:rPr>
              <a:t> is a versatile framework that provides both processing and storage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04" y="1825625"/>
            <a:ext cx="7948741" cy="43977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414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Processing Workloads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A processing workload in Big Data is defined as the amount and nature of data that </a:t>
            </a:r>
            <a:r>
              <a:rPr lang="en-US" dirty="0" smtClean="0">
                <a:latin typeface="Bookman Old Style" panose="02050604050505020204" pitchFamily="18" charset="0"/>
              </a:rPr>
              <a:t>is processed </a:t>
            </a:r>
            <a:r>
              <a:rPr lang="en-US" dirty="0">
                <a:latin typeface="Bookman Old Style" panose="02050604050505020204" pitchFamily="18" charset="0"/>
              </a:rPr>
              <a:t>within a certain amount of time. Workloads are usually divided into two types:</a:t>
            </a:r>
          </a:p>
          <a:p>
            <a:pPr marL="0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• batch</a:t>
            </a:r>
          </a:p>
          <a:p>
            <a:pPr marL="0" indent="0" algn="just">
              <a:buNone/>
            </a:pPr>
            <a:r>
              <a:rPr lang="en-US" dirty="0">
                <a:latin typeface="Bookman Old Style" panose="02050604050505020204" pitchFamily="18" charset="0"/>
              </a:rPr>
              <a:t>• transactional</a:t>
            </a:r>
          </a:p>
        </p:txBody>
      </p:sp>
    </p:spTree>
    <p:extLst>
      <p:ext uri="{BB962C8B-B14F-4D97-AF65-F5344CB8AC3E}">
        <p14:creationId xmlns="" xmlns:p14="http://schemas.microsoft.com/office/powerpoint/2010/main" val="127394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12632</TotalTime>
  <Words>2546</Words>
  <Application>Microsoft Office PowerPoint</Application>
  <PresentationFormat>Custom</PresentationFormat>
  <Paragraphs>142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Big-Data Analytics</vt:lpstr>
      <vt:lpstr>Outline</vt:lpstr>
      <vt:lpstr>Parallel Data Processing</vt:lpstr>
      <vt:lpstr>Slide 4</vt:lpstr>
      <vt:lpstr>Distributed Data Processing</vt:lpstr>
      <vt:lpstr>An example of distributed data processing</vt:lpstr>
      <vt:lpstr>Hadoop</vt:lpstr>
      <vt:lpstr>Hadoop is a versatile framework that provides both processing and storage capabilities</vt:lpstr>
      <vt:lpstr>Processing Workloads</vt:lpstr>
      <vt:lpstr>Batch</vt:lpstr>
      <vt:lpstr>Slide 11</vt:lpstr>
      <vt:lpstr>A batch workload can include grouped read/writes to INSERT, SELECT, UPDATE and DELETE</vt:lpstr>
      <vt:lpstr>Transactional</vt:lpstr>
      <vt:lpstr>Slide 14</vt:lpstr>
      <vt:lpstr>Transactional workloads have few joins and lower latency responses than batch workloads</vt:lpstr>
      <vt:lpstr>Cluster</vt:lpstr>
      <vt:lpstr>Slide 17</vt:lpstr>
      <vt:lpstr>A cluster can be utilized to support batch processing of bulk data and realtime processing of streaming data</vt:lpstr>
      <vt:lpstr>Processing in Batch Mode</vt:lpstr>
      <vt:lpstr>Slide 20</vt:lpstr>
      <vt:lpstr>Batch Processing with MapReduce</vt:lpstr>
      <vt:lpstr>The symbol used to represent a processing engine</vt:lpstr>
      <vt:lpstr>Slide 23</vt:lpstr>
      <vt:lpstr>Slide 24</vt:lpstr>
      <vt:lpstr>Map and Reduce Tasks</vt:lpstr>
      <vt:lpstr>An illustration of a MapReduce job with the map stage highlighted</vt:lpstr>
      <vt:lpstr>Map</vt:lpstr>
      <vt:lpstr>Slide 28</vt:lpstr>
      <vt:lpstr>Slide 29</vt:lpstr>
      <vt:lpstr>Combine</vt:lpstr>
      <vt:lpstr>Slide 31</vt:lpstr>
      <vt:lpstr>The combine stage groups the output from the map stage</vt:lpstr>
      <vt:lpstr>Slide 33</vt:lpstr>
      <vt:lpstr>Slide 34</vt:lpstr>
      <vt:lpstr>Partition</vt:lpstr>
      <vt:lpstr>The partition stage assigns output from the map task to reducers</vt:lpstr>
      <vt:lpstr>Slide 37</vt:lpstr>
      <vt:lpstr>Slide 38</vt:lpstr>
      <vt:lpstr>Shuffle and Sort</vt:lpstr>
      <vt:lpstr>Slide 40</vt:lpstr>
      <vt:lpstr>During the shuffle and sort stage, data is copied across the network to the reducer nodes and sorted by key</vt:lpstr>
      <vt:lpstr>Reduce</vt:lpstr>
      <vt:lpstr>Slide 43</vt:lpstr>
      <vt:lpstr>The reduce stage is the last stage of the reduce task</vt:lpstr>
      <vt:lpstr>Slide 45</vt:lpstr>
      <vt:lpstr>A Simple MapReduce Example</vt:lpstr>
      <vt:lpstr>Slide 47</vt:lpstr>
      <vt:lpstr>An example of MapReduce in action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Big-Data Analytics</dc:title>
  <dc:creator>Arnab Pattanayak</dc:creator>
  <cp:lastModifiedBy>HP</cp:lastModifiedBy>
  <cp:revision>256</cp:revision>
  <dcterms:created xsi:type="dcterms:W3CDTF">2021-07-22T10:27:59Z</dcterms:created>
  <dcterms:modified xsi:type="dcterms:W3CDTF">2022-04-05T07:12:46Z</dcterms:modified>
</cp:coreProperties>
</file>