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7" r:id="rId8"/>
    <p:sldId id="325" r:id="rId9"/>
    <p:sldId id="268" r:id="rId10"/>
    <p:sldId id="269" r:id="rId11"/>
    <p:sldId id="310" r:id="rId12"/>
    <p:sldId id="311" r:id="rId13"/>
    <p:sldId id="312" r:id="rId14"/>
    <p:sldId id="270" r:id="rId15"/>
    <p:sldId id="308" r:id="rId16"/>
    <p:sldId id="273" r:id="rId17"/>
    <p:sldId id="274" r:id="rId18"/>
    <p:sldId id="275" r:id="rId19"/>
    <p:sldId id="276" r:id="rId20"/>
    <p:sldId id="277" r:id="rId21"/>
    <p:sldId id="280" r:id="rId22"/>
    <p:sldId id="278" r:id="rId23"/>
    <p:sldId id="309" r:id="rId24"/>
    <p:sldId id="279" r:id="rId25"/>
    <p:sldId id="281" r:id="rId26"/>
    <p:sldId id="282" r:id="rId27"/>
    <p:sldId id="283" r:id="rId28"/>
    <p:sldId id="284" r:id="rId29"/>
    <p:sldId id="285" r:id="rId30"/>
    <p:sldId id="286" r:id="rId31"/>
    <p:sldId id="324" r:id="rId32"/>
    <p:sldId id="313" r:id="rId33"/>
    <p:sldId id="314" r:id="rId34"/>
    <p:sldId id="315" r:id="rId35"/>
    <p:sldId id="316" r:id="rId36"/>
    <p:sldId id="317" r:id="rId37"/>
    <p:sldId id="287" r:id="rId38"/>
    <p:sldId id="288" r:id="rId39"/>
    <p:sldId id="289" r:id="rId40"/>
    <p:sldId id="290" r:id="rId41"/>
    <p:sldId id="291" r:id="rId42"/>
    <p:sldId id="292" r:id="rId43"/>
    <p:sldId id="293" r:id="rId44"/>
    <p:sldId id="294" r:id="rId45"/>
    <p:sldId id="295" r:id="rId46"/>
    <p:sldId id="296"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BDB252E-412D-4AB2-B831-E2A04D1AAB1B}" type="datetimeFigureOut">
              <a:rPr lang="en-IN" smtClean="0"/>
              <a:pPr/>
              <a:t>11-12-2021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A3F7E52-CCFB-4308-B722-E8F5CA66C39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DB252E-412D-4AB2-B831-E2A04D1AAB1B}" type="datetimeFigureOut">
              <a:rPr lang="en-IN"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F7E52-CCFB-4308-B722-E8F5CA66C3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DB252E-412D-4AB2-B831-E2A04D1AAB1B}" type="datetimeFigureOut">
              <a:rPr lang="en-IN"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F7E52-CCFB-4308-B722-E8F5CA66C39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DB252E-412D-4AB2-B831-E2A04D1AAB1B}" type="datetimeFigureOut">
              <a:rPr lang="en-IN"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F7E52-CCFB-4308-B722-E8F5CA66C39F}"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BDB252E-412D-4AB2-B831-E2A04D1AAB1B}" type="datetimeFigureOut">
              <a:rPr lang="en-IN"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F7E52-CCFB-4308-B722-E8F5CA66C39F}"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DB252E-412D-4AB2-B831-E2A04D1AAB1B}" type="datetimeFigureOut">
              <a:rPr lang="en-IN" smtClean="0"/>
              <a:pPr/>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F7E52-CCFB-4308-B722-E8F5CA66C39F}"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DB252E-412D-4AB2-B831-E2A04D1AAB1B}" type="datetimeFigureOut">
              <a:rPr lang="en-IN" smtClean="0"/>
              <a:pPr/>
              <a:t>11-12-2021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F7E52-CCFB-4308-B722-E8F5CA66C39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DB252E-412D-4AB2-B831-E2A04D1AAB1B}" type="datetimeFigureOut">
              <a:rPr lang="en-IN" smtClean="0"/>
              <a:pPr/>
              <a:t>11-12-2021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F7E52-CCFB-4308-B722-E8F5CA66C39F}"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B252E-412D-4AB2-B831-E2A04D1AAB1B}" type="datetimeFigureOut">
              <a:rPr lang="en-IN" smtClean="0"/>
              <a:pPr/>
              <a:t>11-12-2021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F7E52-CCFB-4308-B722-E8F5CA66C3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BDB252E-412D-4AB2-B831-E2A04D1AAB1B}" type="datetimeFigureOut">
              <a:rPr lang="en-IN" smtClean="0"/>
              <a:pPr/>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F7E52-CCFB-4308-B722-E8F5CA66C39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BDB252E-412D-4AB2-B831-E2A04D1AAB1B}" type="datetimeFigureOut">
              <a:rPr lang="en-IN" smtClean="0"/>
              <a:pPr/>
              <a:t>11-12-2021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A3F7E52-CCFB-4308-B722-E8F5CA66C39F}"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BDB252E-412D-4AB2-B831-E2A04D1AAB1B}" type="datetimeFigureOut">
              <a:rPr lang="en-IN" smtClean="0"/>
              <a:pPr/>
              <a:t>11-12-2021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A3F7E52-CCFB-4308-B722-E8F5CA66C39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Metrics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IN" dirty="0"/>
              <a:t>Process triangle exists within a circle of environmental conditions that include:</a:t>
            </a:r>
          </a:p>
          <a:p>
            <a:pPr lvl="1" algn="just"/>
            <a:r>
              <a:rPr lang="en-IN" dirty="0"/>
              <a:t>The development environment (e.g., CASE tools), </a:t>
            </a:r>
          </a:p>
          <a:p>
            <a:pPr lvl="1" algn="just"/>
            <a:r>
              <a:rPr lang="en-IN" dirty="0"/>
              <a:t>Business conditions (e.g., deadlines, business rules)</a:t>
            </a:r>
          </a:p>
          <a:p>
            <a:pPr lvl="1" algn="just"/>
            <a:r>
              <a:rPr lang="en-IN" dirty="0"/>
              <a:t>Customer characteristics (e.g., ease of communication).</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IN" dirty="0"/>
              <a:t>Measurements in the physical world can be categorized in two ways: </a:t>
            </a:r>
          </a:p>
          <a:p>
            <a:pPr lvl="1" algn="just"/>
            <a:r>
              <a:rPr lang="en-IN" dirty="0"/>
              <a:t>Direct measures (e.g., the </a:t>
            </a:r>
            <a:r>
              <a:rPr lang="en-IN" b="1" dirty="0"/>
              <a:t>length</a:t>
            </a:r>
            <a:r>
              <a:rPr lang="en-IN" dirty="0"/>
              <a:t> of a bolt) </a:t>
            </a:r>
          </a:p>
          <a:p>
            <a:pPr lvl="1" algn="just"/>
            <a:r>
              <a:rPr lang="en-IN" dirty="0"/>
              <a:t>Indirect measures (e.g., the "</a:t>
            </a:r>
            <a:r>
              <a:rPr lang="en-IN" b="1" dirty="0"/>
              <a:t>quality</a:t>
            </a:r>
            <a:r>
              <a:rPr lang="en-IN" dirty="0"/>
              <a:t>" of bolts produced, measured by counting rejects).</a:t>
            </a:r>
          </a:p>
        </p:txBody>
      </p:sp>
      <p:sp>
        <p:nvSpPr>
          <p:cNvPr id="3" name="Title 2"/>
          <p:cNvSpPr>
            <a:spLocks noGrp="1"/>
          </p:cNvSpPr>
          <p:nvPr>
            <p:ph type="title"/>
          </p:nvPr>
        </p:nvSpPr>
        <p:spPr/>
        <p:txBody>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i="1" dirty="0"/>
              <a:t>Indirect measures of </a:t>
            </a:r>
            <a:r>
              <a:rPr lang="en-IN" dirty="0"/>
              <a:t>the product include:</a:t>
            </a:r>
          </a:p>
          <a:p>
            <a:pPr lvl="1"/>
            <a:r>
              <a:rPr lang="en-IN" dirty="0"/>
              <a:t>Functionality</a:t>
            </a:r>
          </a:p>
          <a:p>
            <a:pPr lvl="1"/>
            <a:r>
              <a:rPr lang="en-IN" dirty="0"/>
              <a:t>Quality</a:t>
            </a:r>
          </a:p>
          <a:p>
            <a:pPr lvl="1"/>
            <a:r>
              <a:rPr lang="en-IN" dirty="0"/>
              <a:t>Complexity</a:t>
            </a:r>
          </a:p>
          <a:p>
            <a:pPr lvl="1"/>
            <a:r>
              <a:rPr lang="en-IN" dirty="0"/>
              <a:t>Efficiency</a:t>
            </a:r>
          </a:p>
          <a:p>
            <a:pPr lvl="1"/>
            <a:r>
              <a:rPr lang="en-IN" dirty="0"/>
              <a:t>Reliability</a:t>
            </a:r>
          </a:p>
          <a:p>
            <a:pPr lvl="1"/>
            <a:r>
              <a:rPr lang="en-IN" dirty="0"/>
              <a:t>Maintainability, </a:t>
            </a:r>
          </a:p>
          <a:p>
            <a:pPr marL="109728" indent="0">
              <a:buNone/>
            </a:pPr>
            <a:r>
              <a:rPr lang="en-IN" dirty="0"/>
              <a:t>  and many other "–abilities"</a:t>
            </a:r>
          </a:p>
          <a:p>
            <a:endParaRPr lang="en-IN" dirty="0"/>
          </a:p>
        </p:txBody>
      </p:sp>
      <p:sp>
        <p:nvSpPr>
          <p:cNvPr id="3" name="Title 2"/>
          <p:cNvSpPr>
            <a:spLocks noGrp="1"/>
          </p:cNvSpPr>
          <p:nvPr>
            <p:ph type="title"/>
          </p:nvPr>
        </p:nvSpPr>
        <p:spPr/>
        <p:txBody>
          <a:bodyPr/>
          <a:lstStyle/>
          <a:p>
            <a:r>
              <a:rPr lang="en-IN" dirty="0"/>
              <a:t>Indirect measures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i="1" dirty="0"/>
              <a:t>Direct measures of the software engineering process include </a:t>
            </a:r>
          </a:p>
          <a:p>
            <a:pPr lvl="1"/>
            <a:r>
              <a:rPr lang="en-IN" dirty="0"/>
              <a:t>cost </a:t>
            </a:r>
          </a:p>
          <a:p>
            <a:pPr lvl="1"/>
            <a:r>
              <a:rPr lang="en-IN" dirty="0"/>
              <a:t>effort applied.</a:t>
            </a:r>
          </a:p>
          <a:p>
            <a:pPr marL="109728" indent="0">
              <a:buNone/>
            </a:pPr>
            <a:r>
              <a:rPr lang="en-IN" dirty="0"/>
              <a:t>Direct measures of the product include </a:t>
            </a:r>
          </a:p>
          <a:p>
            <a:pPr lvl="1"/>
            <a:r>
              <a:rPr lang="en-IN" dirty="0"/>
              <a:t>Lines of code (LOC) produced, </a:t>
            </a:r>
          </a:p>
          <a:p>
            <a:pPr lvl="1"/>
            <a:r>
              <a:rPr lang="en-IN" dirty="0"/>
              <a:t>Execution speed, </a:t>
            </a:r>
          </a:p>
          <a:p>
            <a:pPr lvl="1"/>
            <a:r>
              <a:rPr lang="en-IN" dirty="0"/>
              <a:t>Memory size,</a:t>
            </a:r>
          </a:p>
          <a:p>
            <a:pPr lvl="1"/>
            <a:r>
              <a:rPr lang="en-IN" dirty="0"/>
              <a:t>Defects reported over some set period of time. </a:t>
            </a:r>
          </a:p>
        </p:txBody>
      </p:sp>
      <p:sp>
        <p:nvSpPr>
          <p:cNvPr id="3" name="Title 2"/>
          <p:cNvSpPr>
            <a:spLocks noGrp="1"/>
          </p:cNvSpPr>
          <p:nvPr>
            <p:ph type="title"/>
          </p:nvPr>
        </p:nvSpPr>
        <p:spPr/>
        <p:txBody>
          <a:bodyPr/>
          <a:lstStyle/>
          <a:p>
            <a:r>
              <a:rPr lang="en-IN" dirty="0"/>
              <a:t>Direct measures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Size-oriented software metrics are derived by normalizing quality and/or productivity measures by considering the </a:t>
            </a:r>
            <a:r>
              <a:rPr lang="en-IN" b="1" i="1" dirty="0"/>
              <a:t>size</a:t>
            </a:r>
            <a:r>
              <a:rPr lang="en-IN" i="1" dirty="0"/>
              <a:t> of the software that has been produced.</a:t>
            </a:r>
          </a:p>
          <a:p>
            <a:pPr algn="just"/>
            <a:endParaRPr lang="en-IN" dirty="0"/>
          </a:p>
        </p:txBody>
      </p:sp>
      <p:sp>
        <p:nvSpPr>
          <p:cNvPr id="3" name="Title 2"/>
          <p:cNvSpPr>
            <a:spLocks noGrp="1"/>
          </p:cNvSpPr>
          <p:nvPr>
            <p:ph type="title"/>
          </p:nvPr>
        </p:nvSpPr>
        <p:spPr/>
        <p:txBody>
          <a:bodyPr/>
          <a:lstStyle/>
          <a:p>
            <a:r>
              <a:rPr lang="en-IN" dirty="0"/>
              <a:t>Size-Oriented Metrics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546958" y="260648"/>
            <a:ext cx="8050083" cy="574645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Function-oriented software metrics use a measure of the functionality delivered by the application as a normalization value. </a:t>
            </a:r>
          </a:p>
          <a:p>
            <a:pPr algn="just"/>
            <a:r>
              <a:rPr lang="en-IN" dirty="0"/>
              <a:t>Since ‘functionality’ cannot be measured directly, it must be derived indirectly using other direct measures</a:t>
            </a:r>
          </a:p>
        </p:txBody>
      </p:sp>
      <p:sp>
        <p:nvSpPr>
          <p:cNvPr id="3" name="Title 2"/>
          <p:cNvSpPr>
            <a:spLocks noGrp="1"/>
          </p:cNvSpPr>
          <p:nvPr>
            <p:ph type="title"/>
          </p:nvPr>
        </p:nvSpPr>
        <p:spPr/>
        <p:txBody>
          <a:bodyPr/>
          <a:lstStyle/>
          <a:p>
            <a:r>
              <a:rPr lang="en-IN" dirty="0"/>
              <a:t>Function-Oriented Metrics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Function points are derived using an empirical relationship based on countable (direct) measures of software's information domain and assessments of software complexity.</a:t>
            </a:r>
          </a:p>
        </p:txBody>
      </p:sp>
      <p:sp>
        <p:nvSpPr>
          <p:cNvPr id="3" name="Title 2"/>
          <p:cNvSpPr>
            <a:spLocks noGrp="1"/>
          </p:cNvSpPr>
          <p:nvPr>
            <p:ph type="title"/>
          </p:nvPr>
        </p:nvSpPr>
        <p:spPr/>
        <p:txBody>
          <a:bodyPr/>
          <a:lstStyle/>
          <a:p>
            <a:r>
              <a:rPr lang="en-IN" dirty="0"/>
              <a:t>Function points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Information domain values are defined in the following manner:</a:t>
            </a:r>
          </a:p>
          <a:p>
            <a:pPr algn="just"/>
            <a:endParaRPr lang="en-IN" dirty="0"/>
          </a:p>
          <a:p>
            <a:pPr algn="just"/>
            <a:r>
              <a:rPr lang="en-IN" b="1" dirty="0"/>
              <a:t>Number of user inputs. Each user input that provides distinct application oriented </a:t>
            </a:r>
            <a:r>
              <a:rPr lang="en-IN" dirty="0"/>
              <a:t>data to the software is counted. Inputs should be distinguished from inquiries, which are counted separately</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b="1" dirty="0"/>
              <a:t>Each user output that provides application oriented </a:t>
            </a:r>
            <a:r>
              <a:rPr lang="en-IN" dirty="0"/>
              <a:t>information to the user is counted. </a:t>
            </a:r>
          </a:p>
          <a:p>
            <a:pPr algn="just"/>
            <a:r>
              <a:rPr lang="en-IN" dirty="0"/>
              <a:t>In this context output refers to reports, screens, error messages, etc. </a:t>
            </a:r>
          </a:p>
          <a:p>
            <a:pPr algn="just"/>
            <a:r>
              <a:rPr lang="en-IN" dirty="0"/>
              <a:t>Individual data items within a report are not counted separately.</a:t>
            </a:r>
          </a:p>
        </p:txBody>
      </p:sp>
      <p:sp>
        <p:nvSpPr>
          <p:cNvPr id="3" name="Title 2"/>
          <p:cNvSpPr>
            <a:spLocks noGrp="1"/>
          </p:cNvSpPr>
          <p:nvPr>
            <p:ph type="title"/>
          </p:nvPr>
        </p:nvSpPr>
        <p:spPr/>
        <p:txBody>
          <a:bodyPr/>
          <a:lstStyle/>
          <a:p>
            <a:r>
              <a:rPr lang="en-IN" dirty="0"/>
              <a:t>Number of user outputs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dirty="0"/>
              <a:t>Software process and product metrics are </a:t>
            </a:r>
            <a:r>
              <a:rPr lang="en-IN" b="1" dirty="0"/>
              <a:t>quantitative measures </a:t>
            </a:r>
            <a:r>
              <a:rPr lang="en-IN" dirty="0"/>
              <a:t>that enable software people to gain insight into the </a:t>
            </a:r>
            <a:r>
              <a:rPr lang="en-IN" b="1" dirty="0"/>
              <a:t>efficacy</a:t>
            </a:r>
            <a:r>
              <a:rPr lang="en-IN" dirty="0"/>
              <a:t> of the software process and the projects that are conducted using the process as a framework. </a:t>
            </a:r>
          </a:p>
          <a:p>
            <a:pPr algn="just"/>
            <a:r>
              <a:rPr lang="en-IN" dirty="0"/>
              <a:t>Basic quality and productivity </a:t>
            </a:r>
            <a:r>
              <a:rPr lang="en-IN" b="1" dirty="0"/>
              <a:t>data are collected.</a:t>
            </a:r>
            <a:r>
              <a:rPr lang="en-IN" dirty="0"/>
              <a:t> </a:t>
            </a:r>
          </a:p>
          <a:p>
            <a:pPr algn="just"/>
            <a:r>
              <a:rPr lang="en-IN" dirty="0"/>
              <a:t>These data are then </a:t>
            </a:r>
            <a:r>
              <a:rPr lang="en-IN" b="1" dirty="0"/>
              <a:t>analyzed, compared </a:t>
            </a:r>
            <a:r>
              <a:rPr lang="en-IN" dirty="0"/>
              <a:t>against past averages, and assessed to determine whether quality and productivity improvements have occurred.</a:t>
            </a:r>
          </a:p>
        </p:txBody>
      </p:sp>
      <p:sp>
        <p:nvSpPr>
          <p:cNvPr id="2" name="Title 1"/>
          <p:cNvSpPr>
            <a:spLocks noGrp="1"/>
          </p:cNvSpPr>
          <p:nvPr>
            <p:ph type="title"/>
          </p:nvPr>
        </p:nvSpPr>
        <p:spPr/>
        <p:txBody>
          <a:bodyPr/>
          <a:lstStyle/>
          <a:p>
            <a:endParaRPr lang="en-IN"/>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b="1" dirty="0"/>
              <a:t>An inquiry is defined as an on-line input that </a:t>
            </a:r>
            <a:r>
              <a:rPr lang="en-IN" dirty="0"/>
              <a:t>results in the generation of some immediate software response in the form of an on-line output. Each distinct inquiry is counted</a:t>
            </a:r>
          </a:p>
        </p:txBody>
      </p:sp>
      <p:sp>
        <p:nvSpPr>
          <p:cNvPr id="3" name="Title 2"/>
          <p:cNvSpPr>
            <a:spLocks noGrp="1"/>
          </p:cNvSpPr>
          <p:nvPr>
            <p:ph type="title"/>
          </p:nvPr>
        </p:nvSpPr>
        <p:spPr/>
        <p:txBody>
          <a:bodyPr/>
          <a:lstStyle/>
          <a:p>
            <a:r>
              <a:rPr lang="en-IN" dirty="0"/>
              <a:t>Number of user inquiries.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b="1" dirty="0"/>
              <a:t>Each logical master file (i.e., a logical grouping of data that </a:t>
            </a:r>
            <a:r>
              <a:rPr lang="en-IN" dirty="0"/>
              <a:t>may be one part of a large database or a separate file) is counted.</a:t>
            </a:r>
          </a:p>
        </p:txBody>
      </p:sp>
      <p:sp>
        <p:nvSpPr>
          <p:cNvPr id="3" name="Title 2"/>
          <p:cNvSpPr>
            <a:spLocks noGrp="1"/>
          </p:cNvSpPr>
          <p:nvPr>
            <p:ph type="title"/>
          </p:nvPr>
        </p:nvSpPr>
        <p:spPr/>
        <p:txBody>
          <a:bodyPr/>
          <a:lstStyle/>
          <a:p>
            <a:r>
              <a:rPr lang="en-IN" dirty="0"/>
              <a:t>Number of files.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b="1" dirty="0"/>
              <a:t>All machine readable interfaces (e.g., data </a:t>
            </a:r>
            <a:r>
              <a:rPr lang="en-IN" dirty="0"/>
              <a:t>files on storage media) that are used to transmit information to another system are counted.</a:t>
            </a:r>
          </a:p>
          <a:p>
            <a:pPr algn="just"/>
            <a:endParaRPr lang="en-US" dirty="0"/>
          </a:p>
          <a:p>
            <a:pPr algn="just"/>
            <a:r>
              <a:rPr lang="en-IN" dirty="0"/>
              <a:t>Once these data have been collected, a complexity value is associated with each count.</a:t>
            </a:r>
          </a:p>
        </p:txBody>
      </p:sp>
      <p:sp>
        <p:nvSpPr>
          <p:cNvPr id="3" name="Title 2"/>
          <p:cNvSpPr>
            <a:spLocks noGrp="1"/>
          </p:cNvSpPr>
          <p:nvPr>
            <p:ph type="title"/>
          </p:nvPr>
        </p:nvSpPr>
        <p:spPr/>
        <p:txBody>
          <a:bodyPr/>
          <a:lstStyle/>
          <a:p>
            <a:r>
              <a:rPr lang="en-IN" dirty="0"/>
              <a:t>Number of external interfaces.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cstate="print"/>
          <a:srcRect/>
          <a:stretch>
            <a:fillRect/>
          </a:stretch>
        </p:blipFill>
        <p:spPr bwMode="auto">
          <a:xfrm>
            <a:off x="546958" y="188640"/>
            <a:ext cx="8050083" cy="581846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To compute function points (FP), the following relationship is used:</a:t>
            </a:r>
          </a:p>
          <a:p>
            <a:r>
              <a:rPr lang="en-IN" dirty="0"/>
              <a:t>FP = count total  [0.65 + 0.01  Σ(</a:t>
            </a:r>
            <a:r>
              <a:rPr lang="en-IN" i="1" dirty="0" err="1"/>
              <a:t>Fi</a:t>
            </a:r>
            <a:r>
              <a:rPr lang="en-IN" i="1" dirty="0"/>
              <a:t>)]</a:t>
            </a:r>
          </a:p>
          <a:p>
            <a:endParaRPr lang="en-US" i="1" dirty="0"/>
          </a:p>
          <a:p>
            <a:r>
              <a:rPr lang="en-IN" dirty="0"/>
              <a:t>where count total is the sum of all FP entries</a:t>
            </a:r>
          </a:p>
        </p:txBody>
      </p:sp>
      <p:sp>
        <p:nvSpPr>
          <p:cNvPr id="3" name="Title 2"/>
          <p:cNvSpPr>
            <a:spLocks noGrp="1"/>
          </p:cNvSpPr>
          <p:nvPr>
            <p:ph type="title"/>
          </p:nvPr>
        </p:nvSpPr>
        <p:spPr/>
        <p:txBody>
          <a:bodyPr/>
          <a:lstStyle/>
          <a:p>
            <a:r>
              <a:rPr lang="en-US" dirty="0"/>
              <a:t>Formula</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The </a:t>
            </a:r>
            <a:r>
              <a:rPr lang="en-IN" i="1" dirty="0" err="1"/>
              <a:t>Fi</a:t>
            </a:r>
            <a:r>
              <a:rPr lang="en-IN" i="1" dirty="0"/>
              <a:t> (</a:t>
            </a:r>
            <a:r>
              <a:rPr lang="en-IN" i="1" dirty="0" err="1"/>
              <a:t>i</a:t>
            </a:r>
            <a:r>
              <a:rPr lang="en-IN" i="1" dirty="0"/>
              <a:t> = 1 to 14) are "complexity adjustment values" based on responses to the </a:t>
            </a:r>
            <a:r>
              <a:rPr lang="en-IN" dirty="0"/>
              <a:t>following questions</a:t>
            </a:r>
          </a:p>
        </p:txBody>
      </p:sp>
      <p:sp>
        <p:nvSpPr>
          <p:cNvPr id="3" name="Title 2"/>
          <p:cNvSpPr>
            <a:spLocks noGrp="1"/>
          </p:cNvSpPr>
          <p:nvPr>
            <p:ph type="title"/>
          </p:nvPr>
        </p:nvSpPr>
        <p:spPr/>
        <p:txBody>
          <a:bodyPr/>
          <a:lstStyle/>
          <a:p>
            <a:pPr algn="just"/>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IN" dirty="0"/>
              <a:t>1. Does the system require reliable backup and recovery?</a:t>
            </a:r>
          </a:p>
          <a:p>
            <a:pPr marL="109728" indent="0" algn="just">
              <a:buNone/>
            </a:pPr>
            <a:r>
              <a:rPr lang="en-IN" dirty="0"/>
              <a:t>2. Are data communications required?</a:t>
            </a:r>
          </a:p>
          <a:p>
            <a:pPr marL="109728" indent="0" algn="just">
              <a:buNone/>
            </a:pPr>
            <a:r>
              <a:rPr lang="en-IN" dirty="0"/>
              <a:t>3. Are there distributed processing functions?</a:t>
            </a:r>
          </a:p>
          <a:p>
            <a:pPr marL="109728" indent="0" algn="just">
              <a:buNone/>
            </a:pPr>
            <a:r>
              <a:rPr lang="en-IN" dirty="0"/>
              <a:t>4. Is performance critical?</a:t>
            </a:r>
          </a:p>
          <a:p>
            <a:pPr marL="109728" indent="0" algn="just">
              <a:buNone/>
            </a:pPr>
            <a:r>
              <a:rPr lang="en-IN" dirty="0"/>
              <a:t>5. Will the system run in an existing, heavily utilized operational environment?</a:t>
            </a:r>
          </a:p>
          <a:p>
            <a:pPr marL="109728" indent="0" algn="just">
              <a:buNone/>
            </a:pPr>
            <a:r>
              <a:rPr lang="en-IN" dirty="0"/>
              <a:t>6. Does the system require on-line data entry?</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IN" dirty="0"/>
              <a:t>7. Does the on-line data entry require the input transaction to be built over multiple screens or operations?</a:t>
            </a:r>
          </a:p>
          <a:p>
            <a:pPr marL="109728" indent="0" algn="just">
              <a:buNone/>
            </a:pPr>
            <a:r>
              <a:rPr lang="en-IN" dirty="0"/>
              <a:t>8. Are the master files updated on-line?</a:t>
            </a:r>
          </a:p>
          <a:p>
            <a:pPr marL="109728" indent="0" algn="just">
              <a:buNone/>
            </a:pPr>
            <a:r>
              <a:rPr lang="en-IN" dirty="0"/>
              <a:t>9. Are the inputs, outputs, files, or inquiries complex?</a:t>
            </a:r>
          </a:p>
          <a:p>
            <a:pPr marL="109728" indent="0" algn="just">
              <a:buNone/>
            </a:pPr>
            <a:r>
              <a:rPr lang="en-IN" dirty="0"/>
              <a:t>10. Is the internal processing complex?</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IN" dirty="0"/>
              <a:t>11. Is the code designed to be reusable?</a:t>
            </a:r>
          </a:p>
          <a:p>
            <a:pPr marL="109728" indent="0" algn="just">
              <a:buNone/>
            </a:pPr>
            <a:r>
              <a:rPr lang="en-IN" dirty="0"/>
              <a:t>12. Are conversion and installation included in the design?</a:t>
            </a:r>
          </a:p>
          <a:p>
            <a:pPr marL="109728" indent="0" algn="just">
              <a:buNone/>
            </a:pPr>
            <a:r>
              <a:rPr lang="en-IN" dirty="0"/>
              <a:t>13. Is the system designed for multiple installations in different organizations?</a:t>
            </a:r>
          </a:p>
          <a:p>
            <a:pPr marL="109728" indent="0" algn="just">
              <a:buNone/>
            </a:pPr>
            <a:r>
              <a:rPr lang="en-IN" dirty="0"/>
              <a:t>14. Is the application designed to facilitate change and ease of use by the user?</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a:t>Each of these questions is answered using a scale that ranges from 0 (not important or applicable) to 5 (absolutely essential).</a:t>
            </a:r>
          </a:p>
          <a:p>
            <a:pPr algn="just"/>
            <a:r>
              <a:rPr lang="en-IN" dirty="0"/>
              <a:t>Once function points have been calculated, they are used in a manner analogous to LOC as a way to normalize measures for software productivity, quality,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a:t>Measure provides a quantitative indication of the extent, amount, dimension, capacity, or size of some attribute of a product or process. </a:t>
            </a:r>
          </a:p>
          <a:p>
            <a:pPr algn="just"/>
            <a:endParaRPr lang="en-IN" dirty="0"/>
          </a:p>
          <a:p>
            <a:pPr algn="just"/>
            <a:r>
              <a:rPr lang="en-IN" dirty="0"/>
              <a:t>Measurement is the act of determining a measure. </a:t>
            </a:r>
          </a:p>
          <a:p>
            <a:pPr algn="just"/>
            <a:r>
              <a:rPr lang="en-IN" i="1" dirty="0"/>
              <a:t>Metric is “a quantitative measure </a:t>
            </a:r>
            <a:r>
              <a:rPr lang="en-IN" dirty="0"/>
              <a:t>of the degree to which a system, component, or process possesses a given attribute.”</a:t>
            </a:r>
          </a:p>
        </p:txBody>
      </p:sp>
      <p:sp>
        <p:nvSpPr>
          <p:cNvPr id="2" name="Title 1"/>
          <p:cNvSpPr>
            <a:spLocks noGrp="1"/>
          </p:cNvSpPr>
          <p:nvPr>
            <p:ph type="title"/>
          </p:nvPr>
        </p:nvSpPr>
        <p:spPr/>
        <p:txBody>
          <a:bodyPr>
            <a:normAutofit fontScale="90000"/>
          </a:bodyPr>
          <a:lstStyle/>
          <a:p>
            <a:r>
              <a:rPr lang="en-IN" dirty="0"/>
              <a:t>MEASURES, METRICS, AND INDICATORS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and other attributes such as:</a:t>
            </a:r>
          </a:p>
          <a:p>
            <a:r>
              <a:rPr lang="en-IN" dirty="0"/>
              <a:t>• Errors per FP.</a:t>
            </a:r>
          </a:p>
          <a:p>
            <a:r>
              <a:rPr lang="en-IN" dirty="0"/>
              <a:t>• Defects per FP.</a:t>
            </a:r>
          </a:p>
          <a:p>
            <a:r>
              <a:rPr lang="en-IN" dirty="0"/>
              <a:t>• $ per FP.</a:t>
            </a:r>
          </a:p>
          <a:p>
            <a:r>
              <a:rPr lang="fr-FR" dirty="0"/>
              <a:t>• Pages of documentation per FP.</a:t>
            </a:r>
            <a:endParaRPr lang="en-US" dirty="0"/>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The overriding goal of software engineering is to produce a high-quality system, application, or product.</a:t>
            </a:r>
          </a:p>
          <a:p>
            <a:pPr algn="just"/>
            <a:r>
              <a:rPr lang="en-IN" dirty="0"/>
              <a:t>In addition to other activities , a good software engineer (and good software engineering managers) must measure if high quality is to be realized.</a:t>
            </a:r>
          </a:p>
        </p:txBody>
      </p:sp>
      <p:sp>
        <p:nvSpPr>
          <p:cNvPr id="3" name="Title 2"/>
          <p:cNvSpPr>
            <a:spLocks noGrp="1"/>
          </p:cNvSpPr>
          <p:nvPr>
            <p:ph type="title"/>
          </p:nvPr>
        </p:nvSpPr>
        <p:spPr/>
        <p:txBody>
          <a:bodyPr>
            <a:normAutofit fontScale="90000"/>
          </a:bodyPr>
          <a:lstStyle/>
          <a:p>
            <a:r>
              <a:rPr lang="en-IN" dirty="0"/>
              <a:t>METRICS FOR SOFTWARE QUALITY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a:t>The quality of a system, application, or product is only as good as the requirements that describe the problem, the design that models the solution, the code that leads to an executable program, and the tests that exercise the software to uncover errors.</a:t>
            </a:r>
          </a:p>
          <a:p>
            <a:pPr algn="just"/>
            <a:r>
              <a:rPr lang="en-IN" dirty="0"/>
              <a:t>A good software engineer uses measurement to assess the quality of the analysis and design models, the source code, and the test cases that have been created as the software is engineered.</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project manager must also evaluate quality as the project progresses.</a:t>
            </a:r>
          </a:p>
          <a:p>
            <a:r>
              <a:rPr lang="en-IN" dirty="0"/>
              <a:t>Although many quality measures can be collected, the primary thrust at the project level is to measure errors and defects. Metrics derived from these measures provide an indication of the effectiveness of individual and group software quality assurance and control activities.</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Over 25 years ago, McCall and </a:t>
            </a:r>
            <a:r>
              <a:rPr lang="en-IN" dirty="0" err="1"/>
              <a:t>Cavano</a:t>
            </a:r>
            <a:r>
              <a:rPr lang="en-IN" dirty="0"/>
              <a:t> defined a set of quality factors that were a first step toward the development of metrics for software quality. </a:t>
            </a:r>
          </a:p>
          <a:p>
            <a:r>
              <a:rPr lang="en-IN" dirty="0"/>
              <a:t>These factors assess software from three distinct points of view: </a:t>
            </a:r>
          </a:p>
          <a:p>
            <a:r>
              <a:rPr lang="en-IN" dirty="0"/>
              <a:t>(1) product operation (using it)</a:t>
            </a:r>
          </a:p>
          <a:p>
            <a:r>
              <a:rPr lang="en-IN" dirty="0"/>
              <a:t> (2) product revision (changing it)</a:t>
            </a:r>
          </a:p>
          <a:p>
            <a:r>
              <a:rPr lang="en-IN" dirty="0"/>
              <a:t> (3) product transition (modifying it to work</a:t>
            </a:r>
          </a:p>
          <a:p>
            <a:r>
              <a:rPr lang="en-IN" dirty="0"/>
              <a:t>in a different environment; i.e., "porting" it).</a:t>
            </a:r>
          </a:p>
        </p:txBody>
      </p:sp>
      <p:sp>
        <p:nvSpPr>
          <p:cNvPr id="3" name="Title 2"/>
          <p:cNvSpPr>
            <a:spLocks noGrp="1"/>
          </p:cNvSpPr>
          <p:nvPr>
            <p:ph type="title"/>
          </p:nvPr>
        </p:nvSpPr>
        <p:spPr/>
        <p:txBody>
          <a:bodyPr>
            <a:normAutofit fontScale="90000"/>
          </a:bodyPr>
          <a:lstStyle/>
          <a:p>
            <a:r>
              <a:rPr lang="en-IN" dirty="0"/>
              <a:t>An Overview of Factors That Affect Quality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First, the framework provides a mechanism for the project manager to identify what qualities are important.</a:t>
            </a:r>
          </a:p>
          <a:p>
            <a:r>
              <a:rPr lang="en-IN" dirty="0"/>
              <a:t>Secondly, the framework provides a means for quantitatively assessing how well the development is progressing relative to the quality goals established.</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Thirdly, the framework provides for more interaction of QA personnel throughout the development effort.</a:t>
            </a:r>
          </a:p>
          <a:p>
            <a:r>
              <a:rPr lang="en-IN" dirty="0"/>
              <a:t>Lastly</a:t>
            </a:r>
            <a:r>
              <a:rPr lang="en-IN"/>
              <a:t>, quality </a:t>
            </a:r>
            <a:r>
              <a:rPr lang="en-IN" dirty="0"/>
              <a:t>assurance personal can use indications of poor quality to help identify better standards to be enforced in the future.</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Correctness</a:t>
            </a:r>
          </a:p>
          <a:p>
            <a:r>
              <a:rPr lang="en-US" dirty="0"/>
              <a:t>Maintainability</a:t>
            </a:r>
          </a:p>
          <a:p>
            <a:r>
              <a:rPr lang="en-US" dirty="0"/>
              <a:t>Integrity</a:t>
            </a:r>
          </a:p>
          <a:p>
            <a:r>
              <a:rPr lang="en-US" dirty="0"/>
              <a:t>Usability</a:t>
            </a:r>
            <a:endParaRPr lang="en-IN" dirty="0"/>
          </a:p>
        </p:txBody>
      </p:sp>
      <p:sp>
        <p:nvSpPr>
          <p:cNvPr id="3" name="Title 2"/>
          <p:cNvSpPr>
            <a:spLocks noGrp="1"/>
          </p:cNvSpPr>
          <p:nvPr>
            <p:ph type="title"/>
          </p:nvPr>
        </p:nvSpPr>
        <p:spPr/>
        <p:txBody>
          <a:bodyPr/>
          <a:lstStyle/>
          <a:p>
            <a:r>
              <a:rPr lang="en-IN" dirty="0"/>
              <a:t>Measuring Quality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Correctness is the degree to which the software performs its required function. The most common measure for correctness is defects per KLOC.</a:t>
            </a:r>
          </a:p>
          <a:p>
            <a:r>
              <a:rPr lang="en-IN" dirty="0"/>
              <a:t>For quality assessment purposes, defects are counted over a standard period of time, typically one year.</a:t>
            </a:r>
          </a:p>
        </p:txBody>
      </p:sp>
      <p:sp>
        <p:nvSpPr>
          <p:cNvPr id="3" name="Title 2"/>
          <p:cNvSpPr>
            <a:spLocks noGrp="1"/>
          </p:cNvSpPr>
          <p:nvPr>
            <p:ph type="title"/>
          </p:nvPr>
        </p:nvSpPr>
        <p:spPr/>
        <p:txBody>
          <a:bodyPr>
            <a:normAutofit fontScale="90000"/>
          </a:bodyPr>
          <a:lstStyle/>
          <a:p>
            <a:r>
              <a:rPr lang="en-US" dirty="0"/>
              <a:t>Correctness</a:t>
            </a:r>
            <a:br>
              <a:rPr lang="en-US" dirty="0"/>
            </a:b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Maintainability is the ease with which a program can be corrected if an error is encountered, adapted if its environment changes, or enhanced if the customer desires a change in requirements.</a:t>
            </a:r>
          </a:p>
          <a:p>
            <a:r>
              <a:rPr lang="en-IN" dirty="0"/>
              <a:t>There is no way to measure maintainability directly; therefore, we must use indirect measures.</a:t>
            </a:r>
          </a:p>
        </p:txBody>
      </p:sp>
      <p:sp>
        <p:nvSpPr>
          <p:cNvPr id="3" name="Title 2"/>
          <p:cNvSpPr>
            <a:spLocks noGrp="1"/>
          </p:cNvSpPr>
          <p:nvPr>
            <p:ph type="title"/>
          </p:nvPr>
        </p:nvSpPr>
        <p:spPr/>
        <p:txBody>
          <a:bodyPr/>
          <a:lstStyle/>
          <a:p>
            <a:r>
              <a:rPr lang="en-IN" dirty="0"/>
              <a:t>Maintainability.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An </a:t>
            </a:r>
            <a:r>
              <a:rPr lang="en-IN" i="1" dirty="0"/>
              <a:t>indicator is a metric or combination of metrics that provide insight </a:t>
            </a:r>
            <a:r>
              <a:rPr lang="en-IN" dirty="0"/>
              <a:t>into the software process, a software project, or the product itself.</a:t>
            </a:r>
          </a:p>
          <a:p>
            <a:pPr algn="just"/>
            <a:endParaRPr lang="en-US" dirty="0"/>
          </a:p>
          <a:p>
            <a:pPr algn="just"/>
            <a:r>
              <a:rPr lang="en-IN" dirty="0"/>
              <a:t>An indicator provides insight that enables the project manager or software engineers to </a:t>
            </a:r>
            <a:r>
              <a:rPr lang="en-IN" b="1" dirty="0"/>
              <a:t>adjust</a:t>
            </a:r>
            <a:r>
              <a:rPr lang="en-IN" dirty="0"/>
              <a:t> the project, or the process to make </a:t>
            </a:r>
            <a:r>
              <a:rPr lang="en-IN" b="1" dirty="0"/>
              <a:t>things better.</a:t>
            </a:r>
          </a:p>
        </p:txBody>
      </p:sp>
      <p:sp>
        <p:nvSpPr>
          <p:cNvPr id="3" name="Title 2"/>
          <p:cNvSpPr>
            <a:spLocks noGrp="1"/>
          </p:cNvSpPr>
          <p:nvPr>
            <p:ph type="title"/>
          </p:nvPr>
        </p:nvSpPr>
        <p:spPr/>
        <p:txBody>
          <a:bodyPr/>
          <a:lstStyle/>
          <a:p>
            <a:r>
              <a:rPr lang="en-US" dirty="0"/>
              <a:t>Indicators</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 simple time-oriented metric is </a:t>
            </a:r>
            <a:r>
              <a:rPr lang="en-IN" i="1" dirty="0"/>
              <a:t>mean-time-to change </a:t>
            </a:r>
            <a:r>
              <a:rPr lang="en-IN" dirty="0"/>
              <a:t>(MTTC), the time it takes to analyze the change request, design an appropriate modification, implement the change, test it, and distribute the change to all users. </a:t>
            </a:r>
          </a:p>
          <a:p>
            <a:r>
              <a:rPr lang="en-IN" dirty="0"/>
              <a:t>On average, programs that are maintainable will have a lower MTTC (for equivalent types of changes) than programs that are not maintainable.</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This attribute measures a system's ability to withstand attacks (both accidental and intentional) to its security. Attacks can be made on all three components of software: programs, data, and documents</a:t>
            </a:r>
          </a:p>
        </p:txBody>
      </p:sp>
      <p:sp>
        <p:nvSpPr>
          <p:cNvPr id="3" name="Title 2"/>
          <p:cNvSpPr>
            <a:spLocks noGrp="1"/>
          </p:cNvSpPr>
          <p:nvPr>
            <p:ph type="title"/>
          </p:nvPr>
        </p:nvSpPr>
        <p:spPr/>
        <p:txBody>
          <a:bodyPr/>
          <a:lstStyle/>
          <a:p>
            <a:r>
              <a:rPr lang="en-US" dirty="0"/>
              <a:t>Integrity</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To measure integrity, two additional attributes must be defined: threat and security. </a:t>
            </a:r>
          </a:p>
          <a:p>
            <a:r>
              <a:rPr lang="en-IN" i="1" dirty="0"/>
              <a:t>Threat is the probability </a:t>
            </a:r>
            <a:r>
              <a:rPr lang="en-IN" dirty="0"/>
              <a:t>that an attack of a specific type will occur within a given time.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i="1" dirty="0"/>
              <a:t>Security is the probability </a:t>
            </a:r>
            <a:r>
              <a:rPr lang="en-IN" dirty="0"/>
              <a:t>that the attack of a specific type will be repelled. </a:t>
            </a:r>
          </a:p>
          <a:p>
            <a:r>
              <a:rPr lang="en-IN" dirty="0"/>
              <a:t>The integrity of a system can then be defined as  </a:t>
            </a:r>
          </a:p>
          <a:p>
            <a:pPr>
              <a:buNone/>
            </a:pPr>
            <a:r>
              <a:rPr lang="en-IN" dirty="0"/>
              <a:t>integrity = summation [(1 – threat)  (1 – security)]</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If a program is not user-friendly, it is often doomed to failure,</a:t>
            </a:r>
          </a:p>
          <a:p>
            <a:r>
              <a:rPr lang="en-IN" dirty="0"/>
              <a:t>Usability is an attempt to quantify user-friendliness and can be measured in terms of four characteristics:</a:t>
            </a:r>
          </a:p>
        </p:txBody>
      </p:sp>
      <p:sp>
        <p:nvSpPr>
          <p:cNvPr id="3" name="Title 2"/>
          <p:cNvSpPr>
            <a:spLocks noGrp="1"/>
          </p:cNvSpPr>
          <p:nvPr>
            <p:ph type="title"/>
          </p:nvPr>
        </p:nvSpPr>
        <p:spPr/>
        <p:txBody>
          <a:bodyPr/>
          <a:lstStyle/>
          <a:p>
            <a:r>
              <a:rPr lang="en-IN" dirty="0"/>
              <a:t>Usability.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dirty="0"/>
              <a:t>(1) the physical and or intellectual skill required to learn the system, </a:t>
            </a:r>
          </a:p>
          <a:p>
            <a:pPr>
              <a:buNone/>
            </a:pPr>
            <a:r>
              <a:rPr lang="en-IN" dirty="0"/>
              <a:t>(2) the time required to become moderately efficient in the use of the system, </a:t>
            </a:r>
          </a:p>
          <a:p>
            <a:pPr>
              <a:buNone/>
            </a:pPr>
            <a:r>
              <a:rPr lang="en-IN" dirty="0"/>
              <a:t>(3) the net increase in productivity (over the approach that the system replaces) measured when the system is used by someone who is moderately efficient, and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(4) a subjective assessment (</a:t>
            </a:r>
            <a:r>
              <a:rPr lang="en-IN"/>
              <a:t>sometimes obtained through </a:t>
            </a:r>
            <a:r>
              <a:rPr lang="en-IN" dirty="0"/>
              <a:t>a questionnaire) of users attitudes toward the system</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If we do not measure, there no real way of determining whether we are improving.</a:t>
            </a:r>
          </a:p>
          <a:p>
            <a:r>
              <a:rPr lang="en-IN" dirty="0"/>
              <a:t>By requesting and evaluating productivity and quality measures, senior management can establish meaningful goals for improvement of the software engineering</a:t>
            </a:r>
          </a:p>
        </p:txBody>
      </p:sp>
      <p:sp>
        <p:nvSpPr>
          <p:cNvPr id="3" name="Title 2"/>
          <p:cNvSpPr>
            <a:spLocks noGrp="1"/>
          </p:cNvSpPr>
          <p:nvPr>
            <p:ph type="title"/>
          </p:nvPr>
        </p:nvSpPr>
        <p:spPr/>
        <p:txBody>
          <a:bodyPr>
            <a:normAutofit fontScale="90000"/>
          </a:bodyPr>
          <a:lstStyle/>
          <a:p>
            <a:r>
              <a:rPr lang="en-IN" dirty="0"/>
              <a:t>INTEGRATING METRICS WITHIN THE SOFTWARE PROCESS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By establishing a metrics baseline, benefits can be obtained at the process, project, and product (technical) levels.</a:t>
            </a:r>
          </a:p>
        </p:txBody>
      </p:sp>
      <p:sp>
        <p:nvSpPr>
          <p:cNvPr id="3" name="Title 2"/>
          <p:cNvSpPr>
            <a:spLocks noGrp="1"/>
          </p:cNvSpPr>
          <p:nvPr>
            <p:ph type="title"/>
          </p:nvPr>
        </p:nvSpPr>
        <p:spPr/>
        <p:txBody>
          <a:bodyPr/>
          <a:lstStyle/>
          <a:p>
            <a:r>
              <a:rPr lang="en-IN" dirty="0"/>
              <a:t>Establishing a Baseline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To be an effective aid in process improvement and/or cost and effort estimation, baseline data must have the following attributes: </a:t>
            </a:r>
          </a:p>
          <a:p>
            <a:r>
              <a:rPr lang="en-IN" dirty="0"/>
              <a:t>(1) data must be reasonably accurate—“</a:t>
            </a:r>
          </a:p>
          <a:p>
            <a:r>
              <a:rPr lang="en-IN" dirty="0"/>
              <a:t> (2) data should be collected for as many projects as possible; </a:t>
            </a:r>
          </a:p>
          <a:p>
            <a:r>
              <a:rPr lang="en-IN" dirty="0"/>
              <a:t>(3) measures must be consistent</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i="1" dirty="0"/>
              <a:t>Process indicators enable a software engineering organization to gain </a:t>
            </a:r>
            <a:r>
              <a:rPr lang="en-IN" b="1" i="1" dirty="0"/>
              <a:t>insight </a:t>
            </a:r>
            <a:r>
              <a:rPr lang="en-IN" b="1" dirty="0"/>
              <a:t>into the efficacy of an existing process </a:t>
            </a:r>
            <a:r>
              <a:rPr lang="en-IN" dirty="0"/>
              <a:t>(i.e., the paradigm, software engineering tasks, work products, and milestones). </a:t>
            </a:r>
          </a:p>
          <a:p>
            <a:pPr algn="just"/>
            <a:r>
              <a:rPr lang="en-IN" dirty="0"/>
              <a:t>They enable managers and practitioners to assess </a:t>
            </a:r>
            <a:r>
              <a:rPr lang="en-IN" b="1" dirty="0"/>
              <a:t>what works and what doesn’t</a:t>
            </a:r>
            <a:r>
              <a:rPr lang="en-IN" dirty="0"/>
              <a:t>. </a:t>
            </a:r>
          </a:p>
          <a:p>
            <a:pPr algn="just"/>
            <a:r>
              <a:rPr lang="en-IN" dirty="0"/>
              <a:t>Process metrics are collected </a:t>
            </a:r>
            <a:r>
              <a:rPr lang="en-IN" b="1" dirty="0"/>
              <a:t>across all projects</a:t>
            </a:r>
            <a:r>
              <a:rPr lang="en-IN" dirty="0"/>
              <a:t> and over </a:t>
            </a:r>
            <a:r>
              <a:rPr lang="en-IN" b="1" dirty="0"/>
              <a:t>long periods of time. </a:t>
            </a:r>
          </a:p>
          <a:p>
            <a:pPr algn="just"/>
            <a:r>
              <a:rPr lang="en-IN" dirty="0"/>
              <a:t>Their intent is to provide indicators that lead to long-term software process improvement.</a:t>
            </a:r>
          </a:p>
        </p:txBody>
      </p:sp>
      <p:sp>
        <p:nvSpPr>
          <p:cNvPr id="3" name="Title 2"/>
          <p:cNvSpPr>
            <a:spLocks noGrp="1"/>
          </p:cNvSpPr>
          <p:nvPr>
            <p:ph type="title"/>
          </p:nvPr>
        </p:nvSpPr>
        <p:spPr/>
        <p:txBody>
          <a:bodyPr/>
          <a:lstStyle/>
          <a:p>
            <a:r>
              <a:rPr lang="en-IN" i="1" dirty="0"/>
              <a:t>Process indicators</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Ideally, data needed to establish a baseline has been collected in an ongoing manner.</a:t>
            </a:r>
          </a:p>
          <a:p>
            <a:r>
              <a:rPr lang="en-IN" dirty="0"/>
              <a:t>data collection requires a historical investigation of past projects to reconstruct required data.</a:t>
            </a:r>
          </a:p>
          <a:p>
            <a:endParaRPr lang="en-IN" dirty="0"/>
          </a:p>
        </p:txBody>
      </p:sp>
      <p:sp>
        <p:nvSpPr>
          <p:cNvPr id="3" name="Title 2"/>
          <p:cNvSpPr>
            <a:spLocks noGrp="1"/>
          </p:cNvSpPr>
          <p:nvPr>
            <p:ph type="title"/>
          </p:nvPr>
        </p:nvSpPr>
        <p:spPr/>
        <p:txBody>
          <a:bodyPr>
            <a:normAutofit fontScale="90000"/>
          </a:bodyPr>
          <a:lstStyle/>
          <a:p>
            <a:r>
              <a:rPr lang="en-IN" dirty="0"/>
              <a:t>Metrics Collection, Computation, and Evaluation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Once measures have been collected metrics computation is possible. </a:t>
            </a:r>
          </a:p>
          <a:p>
            <a:r>
              <a:rPr lang="en-IN" dirty="0"/>
              <a:t>Depending on the breadth of measures collected, metrics can span a broad range of LOC or FP metrics as well as other quality- and project-oriented metrics. </a:t>
            </a:r>
          </a:p>
          <a:p>
            <a:r>
              <a:rPr lang="en-IN" dirty="0"/>
              <a:t>Finally, metrics must be evaluated and applied during estimation, technical work, project control, and process improvement. </a:t>
            </a:r>
          </a:p>
          <a:p>
            <a:endParaRPr lang="en-IN" dirty="0"/>
          </a:p>
        </p:txBody>
      </p:sp>
      <p:sp>
        <p:nvSpPr>
          <p:cNvPr id="3" name="Title 2"/>
          <p:cNvSpPr>
            <a:spLocks noGrp="1"/>
          </p:cNvSpPr>
          <p:nvPr>
            <p:ph type="title"/>
          </p:nvPr>
        </p:nvSpPr>
        <p:spPr/>
        <p:txBody>
          <a:bodyPr/>
          <a:lstStyle/>
          <a:p>
            <a:r>
              <a:rPr lang="en-US" dirty="0"/>
              <a:t>The Process</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Metrics evaluation focuses on the underlying reasons for the results obtained and produces a set of indicators that guide the project or process.</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Project indicators enable a software project manager to </a:t>
            </a:r>
          </a:p>
          <a:p>
            <a:r>
              <a:rPr lang="en-IN" dirty="0"/>
              <a:t>(1) assess the status of an ongoing project</a:t>
            </a:r>
          </a:p>
          <a:p>
            <a:r>
              <a:rPr lang="en-IN" dirty="0"/>
              <a:t> (2) track potential risks, </a:t>
            </a:r>
          </a:p>
          <a:p>
            <a:r>
              <a:rPr lang="en-IN" dirty="0"/>
              <a:t>(3) uncover problem areas before they go “critical,” </a:t>
            </a:r>
          </a:p>
          <a:p>
            <a:r>
              <a:rPr lang="en-IN" dirty="0"/>
              <a:t>(4) adjust work flow or tasks, </a:t>
            </a:r>
            <a:r>
              <a:rPr lang="en-IN" sz="2800" dirty="0"/>
              <a:t>and</a:t>
            </a:r>
            <a:r>
              <a:rPr lang="en-IN" dirty="0"/>
              <a:t> </a:t>
            </a:r>
          </a:p>
          <a:p>
            <a:r>
              <a:rPr lang="en-IN" dirty="0"/>
              <a:t>(5) evaluate the project team’s ability to control quality of software work products.</a:t>
            </a:r>
          </a:p>
        </p:txBody>
      </p:sp>
      <p:sp>
        <p:nvSpPr>
          <p:cNvPr id="3" name="Title 2"/>
          <p:cNvSpPr>
            <a:spLocks noGrp="1"/>
          </p:cNvSpPr>
          <p:nvPr>
            <p:ph type="title"/>
          </p:nvPr>
        </p:nvSpPr>
        <p:spPr/>
        <p:txBody>
          <a:bodyPr/>
          <a:lstStyle/>
          <a:p>
            <a:r>
              <a:rPr lang="en-IN" i="1" dirty="0"/>
              <a:t>Project indicators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Process is only one of a number of “controllable factors” in improving software quality and organizational performance.</a:t>
            </a:r>
          </a:p>
          <a:p>
            <a:pPr algn="just"/>
            <a:r>
              <a:rPr lang="en-IN" dirty="0"/>
              <a:t>Process sits at the centre of a triangle connecting three factors that have a profound influence on software quality and organizational performance.</a:t>
            </a:r>
          </a:p>
          <a:p>
            <a:pPr algn="just"/>
            <a:endParaRPr lang="en-IN" dirty="0"/>
          </a:p>
        </p:txBody>
      </p:sp>
      <p:sp>
        <p:nvSpPr>
          <p:cNvPr id="3" name="Title 2"/>
          <p:cNvSpPr>
            <a:spLocks noGrp="1"/>
          </p:cNvSpPr>
          <p:nvPr>
            <p:ph type="title"/>
          </p:nvPr>
        </p:nvSpPr>
        <p:spPr/>
        <p:txBody>
          <a:bodyPr>
            <a:normAutofit fontScale="90000"/>
          </a:bodyPr>
          <a:lstStyle/>
          <a:p>
            <a:r>
              <a:rPr lang="en-IN" dirty="0"/>
              <a:t>Process Metrics and Software Process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558FE8-2F8B-4010-AA6B-5CC0F4519715}"/>
              </a:ext>
            </a:extLst>
          </p:cNvPr>
          <p:cNvPicPr>
            <a:picLocks noGrp="1" noChangeAspect="1"/>
          </p:cNvPicPr>
          <p:nvPr>
            <p:ph idx="1"/>
          </p:nvPr>
        </p:nvPicPr>
        <p:blipFill>
          <a:blip r:embed="rId2"/>
          <a:stretch>
            <a:fillRect/>
          </a:stretch>
        </p:blipFill>
        <p:spPr>
          <a:xfrm>
            <a:off x="1547664" y="548680"/>
            <a:ext cx="5106154" cy="3766242"/>
          </a:xfrm>
        </p:spPr>
      </p:pic>
      <p:sp>
        <p:nvSpPr>
          <p:cNvPr id="3" name="Title 2">
            <a:extLst>
              <a:ext uri="{FF2B5EF4-FFF2-40B4-BE49-F238E27FC236}">
                <a16:creationId xmlns:a16="http://schemas.microsoft.com/office/drawing/2014/main" id="{D6AF7B3D-16CA-4886-B561-C6C2FE5F2615}"/>
              </a:ext>
            </a:extLst>
          </p:cNvPr>
          <p:cNvSpPr>
            <a:spLocks noGrp="1"/>
          </p:cNvSpPr>
          <p:nvPr>
            <p:ph type="title"/>
          </p:nvPr>
        </p:nvSpPr>
        <p:spPr>
          <a:xfrm>
            <a:off x="683568" y="4437112"/>
            <a:ext cx="8229600" cy="1143000"/>
          </a:xfrm>
        </p:spPr>
        <p:txBody>
          <a:bodyPr>
            <a:normAutofit/>
          </a:bodyPr>
          <a:lstStyle/>
          <a:p>
            <a:r>
              <a:rPr lang="en-IN" sz="1800" b="0" i="0" u="none" strike="noStrike" baseline="0" dirty="0">
                <a:latin typeface="LubalinGraph-Demi"/>
              </a:rPr>
              <a:t>Determinants for software quality and organizational effectiveness</a:t>
            </a:r>
            <a:endParaRPr lang="en-IN" dirty="0"/>
          </a:p>
        </p:txBody>
      </p:sp>
    </p:spTree>
    <p:extLst>
      <p:ext uri="{BB962C8B-B14F-4D97-AF65-F5344CB8AC3E}">
        <p14:creationId xmlns:p14="http://schemas.microsoft.com/office/powerpoint/2010/main" val="37317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The skill and motivation of people.</a:t>
            </a:r>
          </a:p>
          <a:p>
            <a:pPr algn="just"/>
            <a:r>
              <a:rPr lang="en-IN" dirty="0"/>
              <a:t>The complexity of the product can have a substantial impact on quality and team performance.</a:t>
            </a:r>
          </a:p>
          <a:p>
            <a:pPr algn="just"/>
            <a:r>
              <a:rPr lang="en-IN" dirty="0"/>
              <a:t>The technology (i.e. the software engineering methods) that populate the process also has an impact.</a:t>
            </a:r>
          </a:p>
        </p:txBody>
      </p:sp>
      <p:sp>
        <p:nvSpPr>
          <p:cNvPr id="3" name="Title 2"/>
          <p:cNvSpPr>
            <a:spLocks noGrp="1"/>
          </p:cNvSpPr>
          <p:nvPr>
            <p:ph type="title"/>
          </p:nvPr>
        </p:nvSpPr>
        <p:spPr/>
        <p:txBody>
          <a:bodyPr>
            <a:normAutofit fontScale="90000"/>
          </a:bodyPr>
          <a:lstStyle/>
          <a:p>
            <a:r>
              <a:rPr lang="en-US" dirty="0"/>
              <a:t>Other factors: </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441</TotalTime>
  <Words>2182</Words>
  <Application>Microsoft Office PowerPoint</Application>
  <PresentationFormat>On-screen Show (4:3)</PresentationFormat>
  <Paragraphs>169</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LubalinGraph-Demi</vt:lpstr>
      <vt:lpstr>Lucida Sans Unicode</vt:lpstr>
      <vt:lpstr>Verdana</vt:lpstr>
      <vt:lpstr>Wingdings 2</vt:lpstr>
      <vt:lpstr>Wingdings 3</vt:lpstr>
      <vt:lpstr>Concourse</vt:lpstr>
      <vt:lpstr>Software Metrics </vt:lpstr>
      <vt:lpstr>PowerPoint Presentation</vt:lpstr>
      <vt:lpstr>MEASURES, METRICS, AND INDICATORS</vt:lpstr>
      <vt:lpstr>Indicators</vt:lpstr>
      <vt:lpstr>Process indicators</vt:lpstr>
      <vt:lpstr>Project indicators </vt:lpstr>
      <vt:lpstr>Process Metrics and Software Process Improvement</vt:lpstr>
      <vt:lpstr>Determinants for software quality and organizational effectiveness</vt:lpstr>
      <vt:lpstr>Other factors:  </vt:lpstr>
      <vt:lpstr>PowerPoint Presentation</vt:lpstr>
      <vt:lpstr>PowerPoint Presentation</vt:lpstr>
      <vt:lpstr>Indirect measures</vt:lpstr>
      <vt:lpstr>Direct measures</vt:lpstr>
      <vt:lpstr>Size-Oriented Metrics</vt:lpstr>
      <vt:lpstr>PowerPoint Presentation</vt:lpstr>
      <vt:lpstr>Function-Oriented Metrics</vt:lpstr>
      <vt:lpstr>Function points</vt:lpstr>
      <vt:lpstr>PowerPoint Presentation</vt:lpstr>
      <vt:lpstr>Number of user outputs</vt:lpstr>
      <vt:lpstr>Number of user inquiries.</vt:lpstr>
      <vt:lpstr>Number of files.</vt:lpstr>
      <vt:lpstr>Number of external interfaces.</vt:lpstr>
      <vt:lpstr>PowerPoint Presentation</vt:lpstr>
      <vt:lpstr>Formula</vt:lpstr>
      <vt:lpstr>PowerPoint Presentation</vt:lpstr>
      <vt:lpstr>PowerPoint Presentation</vt:lpstr>
      <vt:lpstr>PowerPoint Presentation</vt:lpstr>
      <vt:lpstr>PowerPoint Presentation</vt:lpstr>
      <vt:lpstr>PowerPoint Presentation</vt:lpstr>
      <vt:lpstr>PowerPoint Presentation</vt:lpstr>
      <vt:lpstr>METRICS FOR SOFTWARE QUALITY</vt:lpstr>
      <vt:lpstr>PowerPoint Presentation</vt:lpstr>
      <vt:lpstr>PowerPoint Presentation</vt:lpstr>
      <vt:lpstr>An Overview of Factors That Affect Quality</vt:lpstr>
      <vt:lpstr>PowerPoint Presentation</vt:lpstr>
      <vt:lpstr>PowerPoint Presentation</vt:lpstr>
      <vt:lpstr>Measuring Quality</vt:lpstr>
      <vt:lpstr>Correctness </vt:lpstr>
      <vt:lpstr>Maintainability.</vt:lpstr>
      <vt:lpstr>PowerPoint Presentation</vt:lpstr>
      <vt:lpstr>Integrity</vt:lpstr>
      <vt:lpstr>PowerPoint Presentation</vt:lpstr>
      <vt:lpstr>PowerPoint Presentation</vt:lpstr>
      <vt:lpstr>Usability.</vt:lpstr>
      <vt:lpstr>PowerPoint Presentation</vt:lpstr>
      <vt:lpstr>PowerPoint Presentation</vt:lpstr>
      <vt:lpstr>INTEGRATING METRICS WITHIN THE SOFTWARE PROCESS</vt:lpstr>
      <vt:lpstr>Establishing a Baseline</vt:lpstr>
      <vt:lpstr>PowerPoint Presentation</vt:lpstr>
      <vt:lpstr>Metrics Collection, Computation, and Evaluation</vt:lpstr>
      <vt:lpstr>The Process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Metrices</dc:title>
  <dc:creator>Deepak</dc:creator>
  <cp:lastModifiedBy>deepakmehta</cp:lastModifiedBy>
  <cp:revision>106</cp:revision>
  <dcterms:created xsi:type="dcterms:W3CDTF">2011-02-01T17:44:51Z</dcterms:created>
  <dcterms:modified xsi:type="dcterms:W3CDTF">2021-12-11T05:47:20Z</dcterms:modified>
</cp:coreProperties>
</file>