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9"/>
  </p:notesMasterIdLst>
  <p:handoutMasterIdLst>
    <p:handoutMasterId r:id="rId30"/>
  </p:handoutMasterIdLst>
  <p:sldIdLst>
    <p:sldId id="428" r:id="rId2"/>
    <p:sldId id="400" r:id="rId3"/>
    <p:sldId id="404" r:id="rId4"/>
    <p:sldId id="399" r:id="rId5"/>
    <p:sldId id="354" r:id="rId6"/>
    <p:sldId id="390" r:id="rId7"/>
    <p:sldId id="355" r:id="rId8"/>
    <p:sldId id="392" r:id="rId9"/>
    <p:sldId id="356" r:id="rId10"/>
    <p:sldId id="359" r:id="rId11"/>
    <p:sldId id="360" r:id="rId12"/>
    <p:sldId id="403" r:id="rId13"/>
    <p:sldId id="426" r:id="rId14"/>
    <p:sldId id="427" r:id="rId15"/>
    <p:sldId id="429" r:id="rId16"/>
    <p:sldId id="430" r:id="rId17"/>
    <p:sldId id="396" r:id="rId18"/>
    <p:sldId id="397" r:id="rId19"/>
    <p:sldId id="367" r:id="rId20"/>
    <p:sldId id="398" r:id="rId21"/>
    <p:sldId id="363" r:id="rId22"/>
    <p:sldId id="364" r:id="rId23"/>
    <p:sldId id="365" r:id="rId24"/>
    <p:sldId id="368" r:id="rId25"/>
    <p:sldId id="366" r:id="rId26"/>
    <p:sldId id="393" r:id="rId27"/>
    <p:sldId id="35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7013-8CCA-4841-B07F-8BC41AE7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Topics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A3E2-5258-464C-8C77-5AF4F47C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Operator overloading and type conversions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rules for operator overloading,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overloading unary operators,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overloading binary operators,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overloading binary operators using friend function,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conversions: basic to class type,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 to basic type,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class to another class type</a:t>
            </a:r>
          </a:p>
        </p:txBody>
      </p:sp>
    </p:spTree>
    <p:extLst>
      <p:ext uri="{BB962C8B-B14F-4D97-AF65-F5344CB8AC3E}">
        <p14:creationId xmlns:p14="http://schemas.microsoft.com/office/powerpoint/2010/main" val="115317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9B48-219E-4B5F-BE66-CE88C7D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What is a binary operator?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Operator that performs its action on a single operand</a:t>
            </a:r>
            <a:br>
              <a:rPr lang="en-US" dirty="0"/>
            </a:br>
            <a:r>
              <a:rPr lang="en-US" b="1" i="1" dirty="0">
                <a:solidFill>
                  <a:srgbClr val="3A3A3A"/>
                </a:solidFill>
                <a:effectLst/>
                <a:latin typeface="Open Sans"/>
              </a:rPr>
              <a:t>b) Operator that performs its action on two operand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Operator that performs its action on three operand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Operator that performs its action on any number of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3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Unary operators: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unary operators operate on a single operand :</a:t>
            </a:r>
          </a:p>
          <a:p>
            <a:pPr algn="just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increment (++) and decrement (--) operators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unary minus (-)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logical not (!)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B29-FE75-497F-A2CD-941A284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Rules for Operator Overloading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84BA-C59E-4755-9290-9506F38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Existing operators can only be overloaded.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overloaded operator contains at least one operand of the user-defined data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When binary operators are overloaded through a member function takes one explicit argument, and if they are overloaded through a friend function takes two explicit arguments.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8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call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/>
              <a:t>Rule: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C00000"/>
                </a:solidFill>
                <a:effectLst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51525-8434-40F3-8850-A1CB929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Simple example : friend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15BC7-A76A-480A-AE98-1D897426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#include &lt;iostream&gt;</a:t>
            </a:r>
          </a:p>
          <a:p>
            <a:pPr marL="0" indent="0">
              <a:buNone/>
            </a:pPr>
            <a:r>
              <a:rPr lang="en-US" sz="1900" b="1" dirty="0"/>
              <a:t>using namespace std;</a:t>
            </a:r>
          </a:p>
          <a:p>
            <a:pPr marL="0" indent="0">
              <a:buNone/>
            </a:pPr>
            <a:r>
              <a:rPr lang="en-US" sz="1900" b="1" dirty="0"/>
              <a:t>class A</a:t>
            </a:r>
          </a:p>
          <a:p>
            <a:pPr marL="0" indent="0">
              <a:buNone/>
            </a:pPr>
            <a:r>
              <a:rPr lang="en-US" sz="1900" b="1" dirty="0"/>
              <a:t>{</a:t>
            </a:r>
          </a:p>
          <a:p>
            <a:pPr marL="0" indent="0">
              <a:buNone/>
            </a:pPr>
            <a:r>
              <a:rPr lang="en-US" sz="1900" b="1" dirty="0"/>
              <a:t>private:</a:t>
            </a:r>
          </a:p>
          <a:p>
            <a:pPr marL="0" indent="0">
              <a:buNone/>
            </a:pPr>
            <a:r>
              <a:rPr lang="en-US" sz="1900" b="1" dirty="0"/>
              <a:t>    int x;</a:t>
            </a:r>
          </a:p>
          <a:p>
            <a:pPr marL="0" indent="0">
              <a:buNone/>
            </a:pPr>
            <a:r>
              <a:rPr lang="en-US" sz="1900" b="1" dirty="0"/>
              <a:t>public:</a:t>
            </a:r>
          </a:p>
          <a:p>
            <a:pPr marL="0" indent="0">
              <a:buNone/>
            </a:pPr>
            <a:r>
              <a:rPr lang="en-US" sz="1900" b="1" dirty="0"/>
              <a:t>    A()</a:t>
            </a:r>
          </a:p>
          <a:p>
            <a:pPr marL="0" indent="0">
              <a:buNone/>
            </a:pPr>
            <a:r>
              <a:rPr lang="en-US" sz="1900" b="1" dirty="0"/>
              <a:t>    {</a:t>
            </a:r>
          </a:p>
          <a:p>
            <a:pPr marL="0" indent="0">
              <a:buNone/>
            </a:pPr>
            <a:r>
              <a:rPr lang="en-US" sz="1900" b="1" dirty="0"/>
              <a:t>        x=10;</a:t>
            </a:r>
          </a:p>
          <a:p>
            <a:pPr marL="0" indent="0">
              <a:buNone/>
            </a:pPr>
            <a:r>
              <a:rPr lang="en-US" sz="1900" b="1" dirty="0"/>
              <a:t>    }</a:t>
            </a:r>
          </a:p>
          <a:p>
            <a:pPr marL="0" indent="0">
              <a:buNone/>
            </a:pPr>
            <a:r>
              <a:rPr lang="en-US" sz="1900" b="1" dirty="0"/>
              <a:t>private:</a:t>
            </a:r>
          </a:p>
          <a:p>
            <a:pPr marL="0" indent="0">
              <a:buNone/>
            </a:pPr>
            <a:r>
              <a:rPr lang="en-US" sz="1900" b="1" dirty="0"/>
              <a:t>    friend void </a:t>
            </a:r>
            <a:r>
              <a:rPr lang="en-US" sz="1900" b="1" dirty="0" err="1"/>
              <a:t>newfriend</a:t>
            </a:r>
            <a:r>
              <a:rPr lang="en-US" sz="1900" b="1" dirty="0"/>
              <a:t>(A &amp;a);</a:t>
            </a:r>
          </a:p>
          <a:p>
            <a:pPr marL="0" indent="0">
              <a:buNone/>
            </a:pPr>
            <a:r>
              <a:rPr lang="en-US" sz="1900" b="1" dirty="0"/>
              <a:t>};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B5508-BCD0-4F9C-B5FC-C2D7DF75B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void </a:t>
            </a:r>
            <a:r>
              <a:rPr lang="en-US" sz="2200" b="1" dirty="0" err="1"/>
              <a:t>newfriend</a:t>
            </a:r>
            <a:r>
              <a:rPr lang="en-US" sz="2200" b="1" dirty="0"/>
              <a:t>(A &amp;a)</a:t>
            </a:r>
          </a:p>
          <a:p>
            <a:pPr marL="0" indent="0">
              <a:buNone/>
            </a:pPr>
            <a:r>
              <a:rPr lang="en-US" sz="2200" b="1" dirty="0"/>
              <a:t>{</a:t>
            </a:r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dirty="0" err="1"/>
              <a:t>a.x</a:t>
            </a:r>
            <a:r>
              <a:rPr lang="en-US" sz="2200" b="1" dirty="0"/>
              <a:t>=20;</a:t>
            </a:r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dirty="0" err="1"/>
              <a:t>cout</a:t>
            </a:r>
            <a:r>
              <a:rPr lang="en-US" sz="2200" b="1" dirty="0"/>
              <a:t>&lt;&lt;</a:t>
            </a:r>
            <a:r>
              <a:rPr lang="en-US" sz="2200" b="1" dirty="0" err="1"/>
              <a:t>a.x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/>
              <a:t>}</a:t>
            </a:r>
          </a:p>
          <a:p>
            <a:pPr marL="0" indent="0">
              <a:buNone/>
            </a:pPr>
            <a:r>
              <a:rPr lang="en-US" sz="2200" b="1" dirty="0"/>
              <a:t>int main()</a:t>
            </a:r>
          </a:p>
          <a:p>
            <a:pPr marL="0" indent="0">
              <a:buNone/>
            </a:pPr>
            <a:r>
              <a:rPr lang="en-US" sz="2200" b="1" dirty="0"/>
              <a:t>{</a:t>
            </a:r>
          </a:p>
          <a:p>
            <a:pPr marL="0" indent="0">
              <a:buNone/>
            </a:pPr>
            <a:r>
              <a:rPr lang="en-US" sz="2200" b="1" dirty="0"/>
              <a:t>A a1;</a:t>
            </a:r>
          </a:p>
          <a:p>
            <a:pPr marL="0" indent="0">
              <a:buNone/>
            </a:pPr>
            <a:r>
              <a:rPr lang="en-US" sz="2200" b="1" dirty="0" err="1"/>
              <a:t>newfriend</a:t>
            </a:r>
            <a:r>
              <a:rPr lang="en-US" sz="2200" b="1" dirty="0"/>
              <a:t>(a1);</a:t>
            </a:r>
          </a:p>
          <a:p>
            <a:pPr marL="0" indent="0">
              <a:buNone/>
            </a:pPr>
            <a:r>
              <a:rPr lang="en-US" sz="2200" b="1" dirty="0"/>
              <a:t>return 0;</a:t>
            </a:r>
          </a:p>
          <a:p>
            <a:pPr marL="0" indent="0">
              <a:buNone/>
            </a:pPr>
            <a:r>
              <a:rPr lang="en-US" sz="2200" b="1" dirty="0"/>
              <a:t>}</a:t>
            </a:r>
          </a:p>
          <a:p>
            <a:pPr marL="0" indent="0">
              <a:buNone/>
            </a:pPr>
            <a:r>
              <a:rPr lang="en-US" dirty="0"/>
              <a:t>Ans: 20</a:t>
            </a:r>
          </a:p>
        </p:txBody>
      </p:sp>
    </p:spTree>
    <p:extLst>
      <p:ext uri="{BB962C8B-B14F-4D97-AF65-F5344CB8AC3E}">
        <p14:creationId xmlns:p14="http://schemas.microsoft.com/office/powerpoint/2010/main" val="11872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004-44F8-41B1-918A-CF1AA5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400" b="0" i="0" u="none" strike="noStrike" baseline="0" dirty="0">
                <a:latin typeface="Verdana" panose="020B0604030504040204" pitchFamily="34" charset="0"/>
              </a:rPr>
            </a:br>
            <a:r>
              <a:rPr lang="en-US" sz="2400" b="0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Overloading binary operators using friend function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D27E-FBBF-4793-ADE9-41AD697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/>
              </a:rPr>
              <a:t>Friend function takes two parameters in case when we want to o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verload binary operators using friend function</a:t>
            </a:r>
            <a:endParaRPr lang="en-US" sz="2800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Roboto"/>
              </a:rPr>
              <a:t>Ex: </a:t>
            </a:r>
          </a:p>
          <a:p>
            <a:pPr marL="0" indent="0">
              <a:buNone/>
            </a:pPr>
            <a:r>
              <a:rPr lang="es-ES" sz="2800" dirty="0" err="1">
                <a:solidFill>
                  <a:schemeClr val="tx1"/>
                </a:solidFill>
              </a:rPr>
              <a:t>friend</a:t>
            </a:r>
            <a:r>
              <a:rPr lang="es-ES" sz="2800" dirty="0">
                <a:solidFill>
                  <a:schemeClr val="tx1"/>
                </a:solidFill>
              </a:rPr>
              <a:t> A </a:t>
            </a:r>
            <a:r>
              <a:rPr lang="es-ES" sz="2800" dirty="0" err="1">
                <a:solidFill>
                  <a:schemeClr val="tx1"/>
                </a:solidFill>
              </a:rPr>
              <a:t>operator</a:t>
            </a:r>
            <a:r>
              <a:rPr lang="es-ES" sz="2800" dirty="0">
                <a:solidFill>
                  <a:schemeClr val="tx1"/>
                </a:solidFill>
              </a:rPr>
              <a:t> +(A &amp;x, A &amp;y);</a:t>
            </a:r>
          </a:p>
          <a:p>
            <a:pPr marL="0" indent="0">
              <a:buNone/>
            </a:pPr>
            <a:r>
              <a:rPr lang="es-ES" sz="2800" dirty="0" err="1">
                <a:solidFill>
                  <a:schemeClr val="tx1"/>
                </a:solidFill>
              </a:rPr>
              <a:t>Example</a:t>
            </a:r>
            <a:r>
              <a:rPr lang="es-ES" sz="2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063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8BC313-86E9-414E-937B-213F41A53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class Sub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int a;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int b;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Sub()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a=10;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b=20;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friend Sub operator -(Sub &amp;x, Sub &amp;y);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void </a:t>
            </a:r>
            <a:r>
              <a:rPr lang="en-US" sz="4000" dirty="0" err="1">
                <a:solidFill>
                  <a:schemeClr val="tx1"/>
                </a:solidFill>
              </a:rPr>
              <a:t>getresult</a:t>
            </a:r>
            <a:r>
              <a:rPr lang="en-US" sz="40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</a:t>
            </a:r>
            <a:r>
              <a:rPr lang="en-US" sz="4000" dirty="0" err="1">
                <a:solidFill>
                  <a:schemeClr val="tx1"/>
                </a:solidFill>
              </a:rPr>
              <a:t>cout</a:t>
            </a:r>
            <a:r>
              <a:rPr lang="en-US" sz="4000" dirty="0">
                <a:solidFill>
                  <a:schemeClr val="tx1"/>
                </a:solidFill>
              </a:rPr>
              <a:t>&lt;&lt;a&lt;&lt;</a:t>
            </a:r>
            <a:r>
              <a:rPr lang="en-US" sz="4000" dirty="0" err="1">
                <a:solidFill>
                  <a:schemeClr val="tx1"/>
                </a:solidFill>
              </a:rPr>
              <a:t>endl</a:t>
            </a:r>
            <a:r>
              <a:rPr lang="en-US" sz="4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</a:t>
            </a:r>
            <a:r>
              <a:rPr lang="en-US" sz="4000" dirty="0" err="1">
                <a:solidFill>
                  <a:schemeClr val="tx1"/>
                </a:solidFill>
              </a:rPr>
              <a:t>cout</a:t>
            </a:r>
            <a:r>
              <a:rPr lang="en-US" sz="4000" dirty="0">
                <a:solidFill>
                  <a:schemeClr val="tx1"/>
                </a:solidFill>
              </a:rPr>
              <a:t>&lt;&lt;b&lt;&lt;</a:t>
            </a:r>
            <a:r>
              <a:rPr lang="en-US" sz="4000" dirty="0" err="1">
                <a:solidFill>
                  <a:schemeClr val="tx1"/>
                </a:solidFill>
              </a:rPr>
              <a:t>endl</a:t>
            </a:r>
            <a:r>
              <a:rPr lang="en-US" sz="4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01CBD-82C7-499A-B87B-23E3DBEF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Sub operator -(Sub &amp;</a:t>
            </a:r>
            <a:r>
              <a:rPr lang="en-US" sz="2000" dirty="0" err="1">
                <a:solidFill>
                  <a:schemeClr val="tx1"/>
                </a:solidFill>
              </a:rPr>
              <a:t>x,Sub</a:t>
            </a:r>
            <a:r>
              <a:rPr lang="en-US" sz="2000" dirty="0">
                <a:solidFill>
                  <a:schemeClr val="tx1"/>
                </a:solidFill>
              </a:rPr>
              <a:t> &amp;y)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Sub z;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z.a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x.b-x.a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z.b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y.b-y.a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return z;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Sub a1,a2,a3;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a3=a1-a2;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a3.getresult();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14C38-901B-45E0-83CA-909D2FA5AE13}"/>
              </a:ext>
            </a:extLst>
          </p:cNvPr>
          <p:cNvSpPr txBox="1"/>
          <p:nvPr/>
        </p:nvSpPr>
        <p:spPr>
          <a:xfrm>
            <a:off x="6884963" y="1600200"/>
            <a:ext cx="1981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A.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	10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	10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B.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-10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-10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D.	 None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AFD85-299F-415E-9317-79D3C62790AD}"/>
              </a:ext>
            </a:extLst>
          </p:cNvPr>
          <p:cNvSpPr txBox="1"/>
          <p:nvPr/>
        </p:nvSpPr>
        <p:spPr>
          <a:xfrm>
            <a:off x="393895" y="0"/>
            <a:ext cx="390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will be output for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352072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743075" cy="218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F9D20-B049-492F-A3BF-EBEA9B2A1BCE}"/>
              </a:ext>
            </a:extLst>
          </p:cNvPr>
          <p:cNvSpPr txBox="1"/>
          <p:nvPr/>
        </p:nvSpPr>
        <p:spPr>
          <a:xfrm>
            <a:off x="1080799" y="527579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Situation??</a:t>
            </a:r>
          </a:p>
        </p:txBody>
      </p:sp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2F7-2CD1-40AD-8334-24BE00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AEBC-CA73-495E-AF1E-1052E413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data types conversion done automatic by compiler</a:t>
            </a:r>
          </a:p>
          <a:p>
            <a:r>
              <a:rPr lang="en-US" dirty="0">
                <a:solidFill>
                  <a:srgbClr val="C00000"/>
                </a:solidFill>
              </a:rPr>
              <a:t>User define data type conversion not done automatically</a:t>
            </a:r>
          </a:p>
          <a:p>
            <a:r>
              <a:rPr lang="en-US" dirty="0">
                <a:solidFill>
                  <a:srgbClr val="C00000"/>
                </a:solidFill>
              </a:rPr>
              <a:t>User define data type conversion done by using either constructor or by using casting operator</a:t>
            </a:r>
          </a:p>
        </p:txBody>
      </p:sp>
    </p:spTree>
    <p:extLst>
      <p:ext uri="{BB962C8B-B14F-4D97-AF65-F5344CB8AC3E}">
        <p14:creationId xmlns:p14="http://schemas.microsoft.com/office/powerpoint/2010/main" val="23459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A0DF-46F8-4E69-99BD-232B99FC6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double a = 21.09399;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float b = 10.20;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int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a;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b;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465C5-F6E8-40D1-ACAF-062DAD29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arenR"/>
            </a:pPr>
            <a:r>
              <a:rPr lang="pt-BR" b="1" i="1" dirty="0">
                <a:solidFill>
                  <a:srgbClr val="C00000"/>
                </a:solidFill>
                <a:effectLst/>
                <a:latin typeface="Open Sans"/>
              </a:rPr>
              <a:t>2110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21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7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2057400"/>
            <a:ext cx="4414837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Three type of situation occurs during user define type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1. basic type to class type(using constructor)</a:t>
            </a:r>
          </a:p>
          <a:p>
            <a:r>
              <a:rPr lang="en-US" dirty="0">
                <a:solidFill>
                  <a:srgbClr val="C00000"/>
                </a:solidFill>
              </a:rPr>
              <a:t>2. class type to basic type(using casting operator function)</a:t>
            </a:r>
          </a:p>
          <a:p>
            <a:r>
              <a:rPr lang="en-US" dirty="0">
                <a:solidFill>
                  <a:srgbClr val="C00000"/>
                </a:solidFill>
              </a:rPr>
              <a:t>3. 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25761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5EA-2BF5-4CE0-8F49-42D4612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basic type to class type(using constructor)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1394-42EA-4BE4-8EA8-288C9E44D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 a1;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 x=8;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a1=x ;//basic to class type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B202-89BE-4A30-AFF6-010FDAA0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Basic type to class type achieved by using constructor.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18CFE3-1EAD-4A81-8FBE-88F2C0815ED8}"/>
              </a:ext>
            </a:extLst>
          </p:cNvPr>
          <p:cNvCxnSpPr>
            <a:cxnSpLocks/>
          </p:cNvCxnSpPr>
          <p:nvPr/>
        </p:nvCxnSpPr>
        <p:spPr>
          <a:xfrm flipV="1">
            <a:off x="2743200" y="2590800"/>
            <a:ext cx="2286000" cy="19812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9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D1-E5B0-4E5E-926C-448C920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class type to basic type(using casting operator function)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119-341E-45A7-B87C-73403A7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Class type to basic type done by using casting operator function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It must be a define inside in class.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It must not specify a return type in function signature.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+mj-lt"/>
              </a:rPr>
              <a:t>It must not have any arguments.</a:t>
            </a:r>
          </a:p>
          <a:p>
            <a:pPr marL="0" indent="0">
              <a:buNone/>
            </a:pPr>
            <a:r>
              <a:rPr lang="en-US" sz="2800" dirty="0"/>
              <a:t>class A</a:t>
            </a:r>
          </a:p>
          <a:p>
            <a:pPr marL="0" indent="0">
              <a:buNone/>
            </a:pPr>
            <a:r>
              <a:rPr lang="en-US" sz="2800" dirty="0"/>
              <a:t>{};</a:t>
            </a:r>
          </a:p>
          <a:p>
            <a:pPr marL="0" indent="0">
              <a:buNone/>
            </a:pPr>
            <a:r>
              <a:rPr lang="en-US" sz="2800" dirty="0"/>
              <a:t>A a1;</a:t>
            </a:r>
          </a:p>
          <a:p>
            <a:pPr marL="0" indent="0">
              <a:buNone/>
            </a:pPr>
            <a:r>
              <a:rPr lang="en-US" sz="2800" dirty="0"/>
              <a:t>int  x;</a:t>
            </a:r>
          </a:p>
          <a:p>
            <a:pPr marL="0" indent="0">
              <a:buNone/>
            </a:pPr>
            <a:r>
              <a:rPr lang="en-US" sz="2800" dirty="0"/>
              <a:t>x=a1 //class type to basic type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55555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2BD49-413D-4D56-AFF2-4B412E7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dirty="0">
                <a:solidFill>
                  <a:srgbClr val="C00000"/>
                </a:solidFill>
                <a:effectLst/>
                <a:latin typeface="+mj-lt"/>
              </a:rPr>
              <a:t>casting operator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3B02-B655-4474-8B42-A8892EC6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dest_typename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type;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5801A-8A94-4872-B18B-5EFDBE017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operator int()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return a;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F69332-E180-4501-B5B0-3C009AB265E6}"/>
              </a:ext>
            </a:extLst>
          </p:cNvPr>
          <p:cNvCxnSpPr>
            <a:cxnSpLocks/>
          </p:cNvCxnSpPr>
          <p:nvPr/>
        </p:nvCxnSpPr>
        <p:spPr>
          <a:xfrm>
            <a:off x="4343400" y="2286000"/>
            <a:ext cx="21336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class type to class type (using constructor and casting operator function both)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First approach using Constructor:-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3A0A-E966-4CCC-86E2-6C93021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What will be out put for the following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E6D6-40F0-4308-9BB8-B4D13D6AB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D436-2122-43A6-9249-653B49E0B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b="1" i="1" dirty="0" err="1">
                <a:solidFill>
                  <a:srgbClr val="C00000"/>
                </a:solidFill>
              </a:rPr>
              <a:t>Error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DC55-F98E-47F0-B984-03D5A54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What will be out put for the following code?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FDE00-44DD-4B5D-B0BC-9066CE98D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ublic: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77F42-7704-467B-ACF2-CB2ADFED6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b="1" i="1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dirty="0" err="1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51112-A344-496F-9F19-C1B631694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645"/>
            <a:ext cx="2438400" cy="2438400"/>
          </a:xfrm>
        </p:spPr>
      </p:pic>
      <p:pic>
        <p:nvPicPr>
          <p:cNvPr id="1026" name="Picture 2" descr="How to connect laptop to TV, projectors using VGA cable">
            <a:extLst>
              <a:ext uri="{FF2B5EF4-FFF2-40B4-BE49-F238E27FC236}">
                <a16:creationId xmlns:a16="http://schemas.microsoft.com/office/drawing/2014/main" id="{99AAF7B8-CE3B-417D-8491-798FF44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89" y="448279"/>
            <a:ext cx="3329599" cy="236113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A16ED-DDF8-43AC-9F5C-55C4F26A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7" y="2848045"/>
            <a:ext cx="3329599" cy="2361134"/>
          </a:xfrm>
          <a:prstGeom prst="rect">
            <a:avLst/>
          </a:prstGeom>
        </p:spPr>
      </p:pic>
      <p:pic>
        <p:nvPicPr>
          <p:cNvPr id="2050" name="Picture 2" descr="Projector Calculator and Troubleshooting Guide">
            <a:extLst>
              <a:ext uri="{FF2B5EF4-FFF2-40B4-BE49-F238E27FC236}">
                <a16:creationId xmlns:a16="http://schemas.microsoft.com/office/drawing/2014/main" id="{3693BA3B-DCFD-4990-BD9B-067921DA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08" y="2749999"/>
            <a:ext cx="3281580" cy="2155707"/>
          </a:xfrm>
          <a:prstGeom prst="rect">
            <a:avLst/>
          </a:prstGeom>
          <a:noFill/>
        </p:spPr>
      </p:pic>
      <p:pic>
        <p:nvPicPr>
          <p:cNvPr id="3074" name="Picture 2" descr="How to Connect Projector to Laptop Without VGA Port - HomeTheaterABC.com">
            <a:extLst>
              <a:ext uri="{FF2B5EF4-FFF2-40B4-BE49-F238E27FC236}">
                <a16:creationId xmlns:a16="http://schemas.microsoft.com/office/drawing/2014/main" id="{13B18BFD-6173-4583-82DE-5C349B02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1828"/>
            <a:ext cx="4038600" cy="189617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E12B7-FB9A-4530-B776-373F0C35A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74" y="2057400"/>
            <a:ext cx="2113604" cy="21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079A-94AF-4B80-A869-6977528A9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class Teacher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{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public: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Teacher()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name="</a:t>
            </a:r>
            <a:r>
              <a:rPr lang="en-US" sz="2000" dirty="0" err="1">
                <a:solidFill>
                  <a:schemeClr val="tx1"/>
                </a:solidFill>
              </a:rPr>
              <a:t>kumar</a:t>
            </a:r>
            <a:r>
              <a:rPr lang="en-US" sz="2000" dirty="0">
                <a:solidFill>
                  <a:schemeClr val="tx1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Teacher(string str1)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name=str1;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void </a:t>
            </a:r>
            <a:r>
              <a:rPr lang="en-US" sz="2000" dirty="0" err="1">
                <a:solidFill>
                  <a:schemeClr val="tx1"/>
                </a:solidFill>
              </a:rPr>
              <a:t>getName</a:t>
            </a:r>
            <a:r>
              <a:rPr lang="en-US" sz="2000" dirty="0">
                <a:solidFill>
                  <a:schemeClr val="tx1"/>
                </a:solidFill>
              </a:rPr>
              <a:t>()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&lt;&lt;name;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F32F0-C46A-4C85-8CD6-485F1E80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int main()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{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Teacher T1("</a:t>
            </a:r>
            <a:r>
              <a:rPr lang="en-US" sz="2000" dirty="0" err="1">
                <a:solidFill>
                  <a:schemeClr val="tx1"/>
                </a:solidFill>
              </a:rPr>
              <a:t>vishal</a:t>
            </a:r>
            <a:r>
              <a:rPr lang="en-US" sz="2000" dirty="0">
                <a:solidFill>
                  <a:schemeClr val="tx1"/>
                </a:solidFill>
              </a:rPr>
              <a:t>"),T2("Ajay"),T3;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T3=T1+T2;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T3.getName();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E8701-2634-4EB8-B6ED-2B772BA6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19500"/>
            <a:ext cx="23907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Operator overloading is a compile-time polymorphism in which the operator is overloaded to provide the special meaning to the user-defined data type.</a:t>
            </a:r>
          </a:p>
          <a:p>
            <a:r>
              <a:rPr lang="en-US" dirty="0"/>
              <a:t>You can redefine built in operators except few: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Scope operator (::)</a:t>
            </a:r>
          </a:p>
          <a:p>
            <a:pPr lvl="2"/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selector(.*)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Operators which can overload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47F18-893C-44FA-90A8-4D4F650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7" y="2362200"/>
            <a:ext cx="776159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Operator Overloading Syntax:</a:t>
            </a:r>
          </a:p>
          <a:p>
            <a:pPr marL="0" indent="0">
              <a:buNone/>
            </a:pPr>
            <a:r>
              <a:rPr lang="en-US" sz="2400" dirty="0" err="1"/>
              <a:t>Return_type</a:t>
            </a:r>
            <a:r>
              <a:rPr lang="en-US" sz="2400" dirty="0"/>
              <a:t> operator </a:t>
            </a:r>
            <a:r>
              <a:rPr lang="en-US" sz="2400" dirty="0" err="1"/>
              <a:t>operator_Symbol</a:t>
            </a:r>
            <a:r>
              <a:rPr lang="en-US" sz="2400" dirty="0"/>
              <a:t>(parameters)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Teacher operator+(Teacher &amp;t)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return name+t.name;</a:t>
            </a:r>
          </a:p>
          <a:p>
            <a:pPr marL="0" indent="0">
              <a:buNone/>
            </a:pPr>
            <a:r>
              <a:rPr lang="en-US" sz="2400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90499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FCC7-419F-4858-9A3D-977C87ED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82B2-FF2E-49CC-B35B-894160FA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Unary operators operate on only one operand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 </a:t>
            </a:r>
            <a:r>
              <a:rPr lang="en-US" dirty="0" err="1">
                <a:latin typeface="euclid_circular_a"/>
              </a:rPr>
              <a:t>i</a:t>
            </a:r>
            <a:r>
              <a:rPr lang="en-US" dirty="0">
                <a:latin typeface="euclid_circular_a"/>
              </a:rPr>
              <a:t>++</a:t>
            </a:r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Binary operators work on two operands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1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06F-CE8C-4557-A387-0C70FB6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5876-38F4-4210-82D5-AC4904B0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of the following operator cannot be overloaded?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+</a:t>
            </a:r>
            <a:br>
              <a:rPr lang="en-US" dirty="0"/>
            </a:br>
            <a:r>
              <a:rPr lang="en-US" b="1" i="1" dirty="0">
                <a:solidFill>
                  <a:srgbClr val="3A3A3A"/>
                </a:solidFill>
                <a:effectLst/>
                <a:latin typeface="Open Sans"/>
              </a:rPr>
              <a:t>b) ?: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–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380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6193</TotalTime>
  <Words>1403</Words>
  <Application>Microsoft Office PowerPoint</Application>
  <PresentationFormat>On-screen Show (4:3)</PresentationFormat>
  <Paragraphs>284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 Black</vt:lpstr>
      <vt:lpstr>Arial Rounded MT Bold</vt:lpstr>
      <vt:lpstr>Calibri</vt:lpstr>
      <vt:lpstr>Courier New</vt:lpstr>
      <vt:lpstr>euclid_circular_a</vt:lpstr>
      <vt:lpstr>Open Sans</vt:lpstr>
      <vt:lpstr>Roboto</vt:lpstr>
      <vt:lpstr>Tahoma</vt:lpstr>
      <vt:lpstr>verdana</vt:lpstr>
      <vt:lpstr>verdana</vt:lpstr>
      <vt:lpstr>Wingdings</vt:lpstr>
      <vt:lpstr>Lpu theme final with copyright(S)</vt:lpstr>
      <vt:lpstr>Topics Covered:</vt:lpstr>
      <vt:lpstr>Polymorphism </vt:lpstr>
      <vt:lpstr>PowerPoint Presentation</vt:lpstr>
      <vt:lpstr>PowerPoint Presentation</vt:lpstr>
      <vt:lpstr> Operator overloading </vt:lpstr>
      <vt:lpstr> Operators which can overload</vt:lpstr>
      <vt:lpstr>PowerPoint Presentation</vt:lpstr>
      <vt:lpstr>PowerPoint Presentation</vt:lpstr>
      <vt:lpstr>PowerPoint Presentation</vt:lpstr>
      <vt:lpstr>PowerPoint Presentation</vt:lpstr>
      <vt:lpstr>Operator overloading for Unary operators:</vt:lpstr>
      <vt:lpstr> Rules for Operator Overloading </vt:lpstr>
      <vt:lpstr>Friend function</vt:lpstr>
      <vt:lpstr>Simple example : friend function</vt:lpstr>
      <vt:lpstr> Overloading binary operators using friend function</vt:lpstr>
      <vt:lpstr>PowerPoint Presentation</vt:lpstr>
      <vt:lpstr>PowerPoint Presentation</vt:lpstr>
      <vt:lpstr>Type Conversion</vt:lpstr>
      <vt:lpstr>PowerPoint Presentation</vt:lpstr>
      <vt:lpstr>  Three type of situation occurs during user define type conversion:</vt:lpstr>
      <vt:lpstr>  basic type to class type(using constructor) </vt:lpstr>
      <vt:lpstr>  class type to basic type(using casting operator function) </vt:lpstr>
      <vt:lpstr>casting operator function</vt:lpstr>
      <vt:lpstr>  class type to class type (using constructor and casting operator function both)</vt:lpstr>
      <vt:lpstr>What will be out put for the following code?</vt:lpstr>
      <vt:lpstr>What will be out put for the following code?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Atul Kumar</cp:lastModifiedBy>
  <cp:revision>319</cp:revision>
  <dcterms:created xsi:type="dcterms:W3CDTF">2014-05-25T11:13:57Z</dcterms:created>
  <dcterms:modified xsi:type="dcterms:W3CDTF">2022-01-03T12:04:15Z</dcterms:modified>
</cp:coreProperties>
</file>