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6" r:id="rId8"/>
    <p:sldId id="262" r:id="rId9"/>
    <p:sldId id="265" r:id="rId10"/>
    <p:sldId id="267" r:id="rId11"/>
    <p:sldId id="268" r:id="rId12"/>
    <p:sldId id="277" r:id="rId13"/>
    <p:sldId id="269" r:id="rId14"/>
    <p:sldId id="276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F5EC2-1D9C-4328-B8FA-53795CDE6063}" type="datetimeFigureOut">
              <a:rPr lang="en-IN" smtClean="0"/>
              <a:t>02-12-2021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F23556D-4E11-454A-A72F-39F7370B3004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Unit-5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Templates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42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261"/>
            <a:ext cx="77343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Which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265" dirty="0">
                <a:solidFill>
                  <a:srgbClr val="393939"/>
                </a:solidFill>
                <a:latin typeface="Lucida Sans Unicode"/>
                <a:cs typeface="Lucida Sans Unicode"/>
              </a:rPr>
              <a:t>k</a:t>
            </a: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32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ywo</a:t>
            </a:r>
            <a:r>
              <a:rPr sz="3200" spc="-75" dirty="0">
                <a:solidFill>
                  <a:srgbClr val="393939"/>
                </a:solidFill>
                <a:latin typeface="Lucida Sans Unicode"/>
                <a:cs typeface="Lucida Sans Unicode"/>
              </a:rPr>
              <a:t>r</a:t>
            </a:r>
            <a:r>
              <a:rPr sz="32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d</a:t>
            </a:r>
            <a:r>
              <a:rPr sz="3200" spc="-204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can</a:t>
            </a:r>
            <a:r>
              <a:rPr sz="3200" spc="-19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be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used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in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te</a:t>
            </a: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32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plate?</a:t>
            </a:r>
            <a:endParaRPr sz="3200">
              <a:latin typeface="Lucida Sans Unicode"/>
              <a:cs typeface="Lucida Sans Unicode"/>
            </a:endParaRPr>
          </a:p>
          <a:p>
            <a:pPr marL="464820" indent="-45275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65455" algn="l"/>
              </a:tabLst>
            </a:pPr>
            <a:r>
              <a:rPr sz="32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class</a:t>
            </a:r>
            <a:endParaRPr sz="3200">
              <a:latin typeface="Lucida Sans Unicode"/>
              <a:cs typeface="Lucida Sans Unicode"/>
            </a:endParaRPr>
          </a:p>
          <a:p>
            <a:pPr marL="488315" indent="-476250">
              <a:lnSpc>
                <a:spcPct val="100000"/>
              </a:lnSpc>
              <a:buAutoNum type="alphaLcParenR"/>
              <a:tabLst>
                <a:tab pos="488950" algn="l"/>
              </a:tabLst>
            </a:pPr>
            <a:r>
              <a:rPr sz="32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typename</a:t>
            </a:r>
            <a:endParaRPr sz="3200">
              <a:latin typeface="Lucida Sans Unicode"/>
              <a:cs typeface="Lucida Sans Unicode"/>
            </a:endParaRPr>
          </a:p>
          <a:p>
            <a:pPr marL="432434" indent="-420370">
              <a:lnSpc>
                <a:spcPct val="100000"/>
              </a:lnSpc>
              <a:buAutoNum type="alphaLcParenR"/>
              <a:tabLst>
                <a:tab pos="433070" algn="l"/>
              </a:tabLst>
            </a:pPr>
            <a:r>
              <a:rPr sz="32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both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130" dirty="0">
                <a:solidFill>
                  <a:srgbClr val="393939"/>
                </a:solidFill>
                <a:latin typeface="Lucida Sans Unicode"/>
                <a:cs typeface="Lucida Sans Unicode"/>
              </a:rPr>
              <a:t>c</a:t>
            </a:r>
            <a:r>
              <a:rPr sz="32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lass</a:t>
            </a:r>
            <a:r>
              <a:rPr sz="3200" spc="-19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105" dirty="0">
                <a:solidFill>
                  <a:srgbClr val="393939"/>
                </a:solidFill>
                <a:latin typeface="Lucida Sans Unicode"/>
                <a:cs typeface="Lucida Sans Unicode"/>
              </a:rPr>
              <a:t>&amp;</a:t>
            </a:r>
            <a:r>
              <a:rPr sz="32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typena</a:t>
            </a:r>
            <a:r>
              <a:rPr sz="32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3200" spc="15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endParaRPr sz="3200">
              <a:latin typeface="Lucida Sans Unicode"/>
              <a:cs typeface="Lucida Sans Unicode"/>
            </a:endParaRPr>
          </a:p>
          <a:p>
            <a:pPr marL="488315" indent="-476250">
              <a:lnSpc>
                <a:spcPct val="100000"/>
              </a:lnSpc>
              <a:buAutoNum type="alphaLcParenR"/>
              <a:tabLst>
                <a:tab pos="488950" algn="l"/>
              </a:tabLst>
            </a:pPr>
            <a:r>
              <a:rPr sz="32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function</a:t>
            </a:r>
            <a:endParaRPr sz="32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54443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74165"/>
            <a:ext cx="78524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600A4A"/>
                </a:solidFill>
              </a:rPr>
              <a:t>Restrictions </a:t>
            </a:r>
            <a:r>
              <a:rPr sz="3200" spc="-5" dirty="0">
                <a:solidFill>
                  <a:srgbClr val="600A4A"/>
                </a:solidFill>
              </a:rPr>
              <a:t>of</a:t>
            </a:r>
            <a:r>
              <a:rPr sz="3200" spc="-15" dirty="0">
                <a:solidFill>
                  <a:srgbClr val="600A4A"/>
                </a:solidFill>
              </a:rPr>
              <a:t> </a:t>
            </a:r>
            <a:r>
              <a:rPr sz="3200" spc="-5" dirty="0">
                <a:solidFill>
                  <a:srgbClr val="600A4A"/>
                </a:solidFill>
              </a:rPr>
              <a:t>Generic</a:t>
            </a:r>
            <a:r>
              <a:rPr sz="3200" spc="-20" dirty="0">
                <a:solidFill>
                  <a:srgbClr val="600A4A"/>
                </a:solidFill>
              </a:rPr>
              <a:t> </a:t>
            </a:r>
            <a:r>
              <a:rPr sz="3200" spc="-5" dirty="0">
                <a:solidFill>
                  <a:srgbClr val="600A4A"/>
                </a:solidFill>
              </a:rPr>
              <a:t>Functions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71269"/>
            <a:ext cx="8072755" cy="3721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Verdana"/>
                <a:cs typeface="Verdana"/>
              </a:rPr>
              <a:t>Generic</a:t>
            </a:r>
            <a:r>
              <a:rPr sz="2800" dirty="0">
                <a:latin typeface="Verdana"/>
                <a:cs typeface="Verdana"/>
              </a:rPr>
              <a:t> functions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perform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same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operation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for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all </a:t>
            </a:r>
            <a:r>
              <a:rPr sz="2800" spc="-10" dirty="0">
                <a:latin typeface="Verdana"/>
                <a:cs typeface="Verdana"/>
              </a:rPr>
              <a:t>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different</a:t>
            </a:r>
            <a:r>
              <a:rPr sz="2800" spc="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data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type.</a:t>
            </a:r>
            <a:endParaRPr sz="2800">
              <a:latin typeface="Verdana"/>
              <a:cs typeface="Verdana"/>
            </a:endParaRPr>
          </a:p>
          <a:p>
            <a:pPr marL="12700" marR="6985" algn="just">
              <a:lnSpc>
                <a:spcPct val="100000"/>
              </a:lnSpc>
              <a:spcBef>
                <a:spcPts val="675"/>
              </a:spcBef>
            </a:pPr>
            <a:r>
              <a:rPr sz="2800" spc="-30" dirty="0">
                <a:latin typeface="Verdana"/>
                <a:cs typeface="Verdana"/>
              </a:rPr>
              <a:t>For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example</a:t>
            </a:r>
            <a:r>
              <a:rPr sz="2800" dirty="0">
                <a:latin typeface="Verdana"/>
                <a:cs typeface="Verdana"/>
              </a:rPr>
              <a:t> If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function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performing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addition then </a:t>
            </a:r>
            <a:r>
              <a:rPr sz="2800" spc="-10" dirty="0">
                <a:latin typeface="Verdana"/>
                <a:cs typeface="Verdana"/>
              </a:rPr>
              <a:t>it </a:t>
            </a:r>
            <a:r>
              <a:rPr sz="2800" spc="-5" dirty="0">
                <a:latin typeface="Verdana"/>
                <a:cs typeface="Verdana"/>
              </a:rPr>
              <a:t>will perform addition only </a:t>
            </a:r>
            <a:r>
              <a:rPr sz="2800" spc="-20" dirty="0">
                <a:latin typeface="Verdana"/>
                <a:cs typeface="Verdana"/>
              </a:rPr>
              <a:t>it 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will </a:t>
            </a:r>
            <a:r>
              <a:rPr sz="2800" spc="-5" dirty="0">
                <a:latin typeface="Verdana"/>
                <a:cs typeface="Verdana"/>
              </a:rPr>
              <a:t>not perform </a:t>
            </a:r>
            <a:r>
              <a:rPr sz="2800" spc="-10" dirty="0">
                <a:latin typeface="Verdana"/>
                <a:cs typeface="Verdana"/>
              </a:rPr>
              <a:t>subtraction, multiplication </a:t>
            </a:r>
            <a:r>
              <a:rPr sz="2800" spc="-5" dirty="0">
                <a:latin typeface="Verdana"/>
                <a:cs typeface="Verdana"/>
              </a:rPr>
              <a:t> etc.…</a:t>
            </a:r>
            <a:endParaRPr sz="2800">
              <a:latin typeface="Verdana"/>
              <a:cs typeface="Verdana"/>
            </a:endParaRPr>
          </a:p>
          <a:p>
            <a:pPr marL="12700" marR="1330960">
              <a:lnSpc>
                <a:spcPct val="100000"/>
              </a:lnSpc>
              <a:spcBef>
                <a:spcPts val="590"/>
              </a:spcBef>
            </a:pP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There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is the 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difference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between function </a:t>
            </a:r>
            <a:r>
              <a:rPr sz="3200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overloading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and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3200" spc="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template.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01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class template starts with the keyword template followed by template parameter(s) inside &lt;&gt; which is followed by the class declaration</a:t>
            </a:r>
            <a:r>
              <a:rPr lang="en-US" dirty="0" smtClean="0"/>
              <a:t>.</a:t>
            </a:r>
          </a:p>
          <a:p>
            <a:r>
              <a:rPr lang="en-US" dirty="0"/>
              <a:t>Once we've declared and defined a class template, we can create its objects in other classes or functions (such as the main() function) with the following syntax</a:t>
            </a:r>
          </a:p>
          <a:p>
            <a:pPr lvl="1"/>
            <a:r>
              <a:rPr lang="en-IN" dirty="0" err="1" smtClean="0"/>
              <a:t>ClassName</a:t>
            </a:r>
            <a:r>
              <a:rPr lang="en-IN" dirty="0" smtClean="0"/>
              <a:t>&lt;</a:t>
            </a:r>
            <a:r>
              <a:rPr lang="en-IN" dirty="0" err="1" smtClean="0"/>
              <a:t>dataType</a:t>
            </a:r>
            <a:r>
              <a:rPr lang="en-IN" dirty="0"/>
              <a:t>&gt; </a:t>
            </a:r>
            <a:r>
              <a:rPr lang="en-IN" dirty="0" err="1"/>
              <a:t>classObject</a:t>
            </a:r>
            <a:r>
              <a:rPr lang="en-IN" dirty="0"/>
              <a:t>;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30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3322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Class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spc="-15" dirty="0">
                <a:solidFill>
                  <a:srgbClr val="000000"/>
                </a:solidFill>
              </a:rPr>
              <a:t>template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563270"/>
            <a:ext cx="3982720" cy="30521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6988"/>
            <a:ext cx="7337425" cy="3599062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30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: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-135" dirty="0">
                <a:solidFill>
                  <a:srgbClr val="0E6EC5"/>
                </a:solidFill>
                <a:latin typeface="Calibri"/>
                <a:cs typeface="Calibri"/>
              </a:rPr>
              <a:t>To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 create</a:t>
            </a:r>
            <a:r>
              <a:rPr sz="30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in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generic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 form.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Syntax</a:t>
            </a:r>
            <a:endParaRPr sz="3000" dirty="0">
              <a:latin typeface="Calibri"/>
              <a:cs typeface="Calibri"/>
            </a:endParaRPr>
          </a:p>
          <a:p>
            <a:pPr marL="12700" marR="3951604">
              <a:lnSpc>
                <a:spcPts val="3960"/>
              </a:lnSpc>
              <a:spcBef>
                <a:spcPts val="195"/>
              </a:spcBef>
            </a:pP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3000" spc="-5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&lt;class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type&gt; </a:t>
            </a:r>
            <a:r>
              <a:rPr sz="3000" spc="-66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class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className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{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 smtClean="0">
                <a:solidFill>
                  <a:srgbClr val="0E6EC5"/>
                </a:solidFill>
                <a:latin typeface="Calibri"/>
                <a:cs typeface="Calibri"/>
              </a:rPr>
              <a:t>}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76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on class template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1600" y="220287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</a:t>
            </a:r>
            <a:r>
              <a:rPr lang="en-IN" dirty="0"/>
              <a:t>namespace </a:t>
            </a:r>
            <a:r>
              <a:rPr lang="en-IN" dirty="0" err="1"/>
              <a:t>std</a:t>
            </a:r>
            <a:r>
              <a:rPr lang="en-IN" dirty="0" smtClean="0"/>
              <a:t>;</a:t>
            </a:r>
          </a:p>
          <a:p>
            <a:r>
              <a:rPr lang="en-IN" dirty="0" smtClean="0"/>
              <a:t>template </a:t>
            </a:r>
            <a:r>
              <a:rPr lang="en-IN" dirty="0"/>
              <a:t>&lt;class T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class </a:t>
            </a:r>
            <a:r>
              <a:rPr lang="en-IN" dirty="0"/>
              <a:t>MCA</a:t>
            </a:r>
            <a:r>
              <a:rPr lang="en-IN" dirty="0" smtClean="0"/>
              <a:t>{</a:t>
            </a:r>
          </a:p>
          <a:p>
            <a:r>
              <a:rPr lang="en-IN" dirty="0" err="1" smtClean="0"/>
              <a:t>public:T</a:t>
            </a:r>
            <a:r>
              <a:rPr lang="en-IN" dirty="0" smtClean="0"/>
              <a:t> </a:t>
            </a:r>
            <a:r>
              <a:rPr lang="en-IN" dirty="0" err="1"/>
              <a:t>a,b</a:t>
            </a:r>
            <a:r>
              <a:rPr lang="en-IN" dirty="0" smtClean="0"/>
              <a:t>;</a:t>
            </a:r>
          </a:p>
          <a:p>
            <a:r>
              <a:rPr lang="en-IN" dirty="0" smtClean="0"/>
              <a:t>T </a:t>
            </a:r>
            <a:r>
              <a:rPr lang="en-IN" dirty="0"/>
              <a:t>add(T </a:t>
            </a:r>
            <a:r>
              <a:rPr lang="en-IN" dirty="0" err="1"/>
              <a:t>x,T</a:t>
            </a:r>
            <a:r>
              <a:rPr lang="en-IN" dirty="0"/>
              <a:t> y</a:t>
            </a:r>
            <a:r>
              <a:rPr lang="en-IN" dirty="0" smtClean="0"/>
              <a:t>)</a:t>
            </a:r>
          </a:p>
          <a:p>
            <a:r>
              <a:rPr lang="en-IN" dirty="0" smtClean="0"/>
              <a:t>{</a:t>
            </a:r>
            <a:r>
              <a:rPr lang="en-IN" dirty="0"/>
              <a:t>a=</a:t>
            </a:r>
            <a:r>
              <a:rPr lang="en-IN" dirty="0" err="1"/>
              <a:t>x;b</a:t>
            </a:r>
            <a:r>
              <a:rPr lang="en-IN" dirty="0"/>
              <a:t>=y</a:t>
            </a:r>
            <a:r>
              <a:rPr lang="en-IN" dirty="0" smtClean="0"/>
              <a:t>;</a:t>
            </a:r>
          </a:p>
          <a:p>
            <a:r>
              <a:rPr lang="en-IN" dirty="0" smtClean="0"/>
              <a:t>return(</a:t>
            </a:r>
            <a:r>
              <a:rPr lang="en-IN" dirty="0" err="1" smtClean="0"/>
              <a:t>a+b</a:t>
            </a:r>
            <a:r>
              <a:rPr lang="en-IN" dirty="0" smtClean="0"/>
              <a:t>);}</a:t>
            </a:r>
          </a:p>
          <a:p>
            <a:r>
              <a:rPr lang="en-IN" dirty="0" smtClean="0"/>
              <a:t>};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</a:t>
            </a:r>
            <a:r>
              <a:rPr lang="en-IN" dirty="0" smtClean="0"/>
              <a:t>(){</a:t>
            </a:r>
          </a:p>
          <a:p>
            <a:r>
              <a:rPr lang="en-IN" dirty="0" smtClean="0"/>
              <a:t>MCA&lt;</a:t>
            </a:r>
            <a:r>
              <a:rPr lang="en-IN" dirty="0" err="1" smtClean="0"/>
              <a:t>int</a:t>
            </a:r>
            <a:r>
              <a:rPr lang="en-IN" dirty="0" smtClean="0"/>
              <a:t>&gt;</a:t>
            </a:r>
            <a:r>
              <a:rPr lang="en-IN" dirty="0" err="1" smtClean="0"/>
              <a:t>ob</a:t>
            </a:r>
            <a:r>
              <a:rPr lang="en-IN" dirty="0"/>
              <a:t>; </a:t>
            </a:r>
            <a:r>
              <a:rPr lang="en-IN" dirty="0" err="1" smtClean="0"/>
              <a:t>cout</a:t>
            </a:r>
            <a:r>
              <a:rPr lang="en-IN" dirty="0"/>
              <a:t>&lt;&lt;</a:t>
            </a:r>
            <a:r>
              <a:rPr lang="en-IN" dirty="0" err="1"/>
              <a:t>ob.add</a:t>
            </a:r>
            <a:r>
              <a:rPr lang="en-IN" dirty="0"/>
              <a:t>(5,10)&lt;&lt;</a:t>
            </a:r>
            <a:r>
              <a:rPr lang="en-IN" dirty="0" err="1"/>
              <a:t>endl</a:t>
            </a:r>
            <a:r>
              <a:rPr lang="en-IN" dirty="0" smtClean="0"/>
              <a:t>;</a:t>
            </a:r>
          </a:p>
          <a:p>
            <a:r>
              <a:rPr lang="en-IN" dirty="0" smtClean="0"/>
              <a:t>MCA&lt;double&gt;ob1;cout</a:t>
            </a:r>
            <a:r>
              <a:rPr lang="en-IN" dirty="0"/>
              <a:t>&lt;&lt;ob1.add(2.3,7.6</a:t>
            </a:r>
            <a:r>
              <a:rPr lang="en-IN" dirty="0" smtClean="0"/>
              <a:t>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99845"/>
            <a:ext cx="380492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program?</a:t>
            </a:r>
            <a:endParaRPr sz="2000">
              <a:latin typeface="Calibri"/>
              <a:cs typeface="Calibri"/>
            </a:endParaRPr>
          </a:p>
          <a:p>
            <a:pPr marL="12700" marR="156527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#include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&lt;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iostream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&gt; </a:t>
            </a:r>
            <a:r>
              <a:rPr sz="2000" spc="-4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&lt;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string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&gt;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namespace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std;</a:t>
            </a:r>
            <a:endParaRPr sz="2000">
              <a:latin typeface="Calibri"/>
              <a:cs typeface="Calibri"/>
            </a:endParaRPr>
          </a:p>
          <a:p>
            <a:pPr marL="12700" marR="854710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template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&lt; typename T &gt; 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print_mydata(T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output)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cout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&lt;&lt;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E0000"/>
                </a:solidFill>
                <a:latin typeface="Calibri"/>
                <a:cs typeface="Calibri"/>
              </a:rPr>
              <a:t>output</a:t>
            </a:r>
            <a:r>
              <a:rPr sz="2000" spc="-20" dirty="0">
                <a:solidFill>
                  <a:srgbClr val="CE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&lt;&lt;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endl;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main()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double</a:t>
            </a:r>
            <a:r>
              <a:rPr sz="20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5.5;</a:t>
            </a:r>
            <a:endParaRPr sz="2000">
              <a:latin typeface="Calibri"/>
              <a:cs typeface="Calibri"/>
            </a:endParaRPr>
          </a:p>
          <a:p>
            <a:pPr marL="12700" marR="1393825">
              <a:lnSpc>
                <a:spcPct val="100000"/>
              </a:lnSpc>
            </a:pP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string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s("Hello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World"); </a:t>
            </a:r>
            <a:r>
              <a:rPr sz="2000" spc="-4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print_mydata(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d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);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print_mydata(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s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);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7828" y="1518869"/>
            <a:ext cx="304292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5" dirty="0">
                <a:solidFill>
                  <a:srgbClr val="045382"/>
                </a:solidFill>
                <a:latin typeface="Calibri"/>
                <a:cs typeface="Calibri"/>
              </a:rPr>
              <a:t>A.</a:t>
            </a:r>
            <a:r>
              <a:rPr sz="3200" b="1" spc="-3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5382"/>
                </a:solidFill>
                <a:latin typeface="Calibri"/>
                <a:cs typeface="Calibri"/>
              </a:rPr>
              <a:t>5.5</a:t>
            </a:r>
            <a:r>
              <a:rPr sz="320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5382"/>
                </a:solidFill>
                <a:latin typeface="Calibri"/>
                <a:cs typeface="Calibri"/>
              </a:rPr>
              <a:t>Hello</a:t>
            </a:r>
            <a:r>
              <a:rPr sz="3200" spc="-15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45382"/>
                </a:solidFill>
                <a:latin typeface="Calibri"/>
                <a:cs typeface="Calibri"/>
              </a:rPr>
              <a:t>World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045382"/>
                </a:solidFill>
                <a:latin typeface="Calibri"/>
                <a:cs typeface="Calibri"/>
              </a:rPr>
              <a:t>B.</a:t>
            </a:r>
            <a:r>
              <a:rPr sz="3200" b="1" spc="-5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45382"/>
                </a:solidFill>
                <a:latin typeface="Calibri"/>
                <a:cs typeface="Calibri"/>
              </a:rPr>
              <a:t>5.5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45382"/>
                </a:solidFill>
                <a:latin typeface="Calibri"/>
                <a:cs typeface="Calibri"/>
              </a:rPr>
              <a:t>C.</a:t>
            </a:r>
            <a:r>
              <a:rPr sz="3200" b="1" spc="-25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45382"/>
                </a:solidFill>
                <a:latin typeface="Calibri"/>
                <a:cs typeface="Calibri"/>
              </a:rPr>
              <a:t>Hello</a:t>
            </a:r>
            <a:r>
              <a:rPr sz="3200" spc="-20" dirty="0">
                <a:solidFill>
                  <a:srgbClr val="045382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45382"/>
                </a:solidFill>
                <a:latin typeface="Calibri"/>
                <a:cs typeface="Calibri"/>
              </a:rPr>
              <a:t>World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40" dirty="0">
                <a:solidFill>
                  <a:srgbClr val="045382"/>
                </a:solidFill>
                <a:latin typeface="Calibri"/>
                <a:cs typeface="Calibri"/>
              </a:rPr>
              <a:t>D. </a:t>
            </a:r>
            <a:r>
              <a:rPr sz="3200" spc="-15" dirty="0">
                <a:solidFill>
                  <a:srgbClr val="045382"/>
                </a:solidFill>
                <a:latin typeface="Calibri"/>
                <a:cs typeface="Calibri"/>
              </a:rPr>
              <a:t>Error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26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8785"/>
            <a:ext cx="7277100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265" dirty="0">
                <a:latin typeface="Source Sans Pro"/>
                <a:cs typeface="Source Sans Pro"/>
              </a:rPr>
              <a:t>Which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175" dirty="0">
                <a:latin typeface="Source Sans Pro"/>
                <a:cs typeface="Source Sans Pro"/>
              </a:rPr>
              <a:t>is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195" dirty="0">
                <a:latin typeface="Source Sans Pro"/>
                <a:cs typeface="Source Sans Pro"/>
              </a:rPr>
              <a:t>used</a:t>
            </a:r>
            <a:r>
              <a:rPr sz="3200" spc="-75" dirty="0">
                <a:latin typeface="Source Sans Pro"/>
                <a:cs typeface="Source Sans Pro"/>
              </a:rPr>
              <a:t> </a:t>
            </a:r>
            <a:r>
              <a:rPr sz="3200" spc="229" dirty="0">
                <a:latin typeface="Source Sans Pro"/>
                <a:cs typeface="Source Sans Pro"/>
              </a:rPr>
              <a:t>to</a:t>
            </a:r>
            <a:r>
              <a:rPr sz="3200" spc="-80" dirty="0">
                <a:latin typeface="Source Sans Pro"/>
                <a:cs typeface="Source Sans Pro"/>
              </a:rPr>
              <a:t> </a:t>
            </a:r>
            <a:r>
              <a:rPr sz="3200" spc="175" dirty="0">
                <a:latin typeface="Source Sans Pro"/>
                <a:cs typeface="Source Sans Pro"/>
              </a:rPr>
              <a:t>describe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254" dirty="0">
                <a:latin typeface="Source Sans Pro"/>
                <a:cs typeface="Source Sans Pro"/>
              </a:rPr>
              <a:t>the</a:t>
            </a:r>
            <a:r>
              <a:rPr sz="3200" spc="-85" dirty="0">
                <a:latin typeface="Source Sans Pro"/>
                <a:cs typeface="Source Sans Pro"/>
              </a:rPr>
              <a:t> </a:t>
            </a:r>
            <a:r>
              <a:rPr sz="3200" spc="225" dirty="0">
                <a:latin typeface="Source Sans Pro"/>
                <a:cs typeface="Source Sans Pro"/>
              </a:rPr>
              <a:t>function </a:t>
            </a:r>
            <a:r>
              <a:rPr sz="3200" spc="-625" dirty="0">
                <a:latin typeface="Source Sans Pro"/>
                <a:cs typeface="Source Sans Pro"/>
              </a:rPr>
              <a:t> </a:t>
            </a:r>
            <a:r>
              <a:rPr sz="3200" spc="225" dirty="0">
                <a:latin typeface="Source Sans Pro"/>
                <a:cs typeface="Source Sans Pro"/>
              </a:rPr>
              <a:t>using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175" dirty="0">
                <a:latin typeface="Source Sans Pro"/>
                <a:cs typeface="Source Sans Pro"/>
              </a:rPr>
              <a:t>placeholder</a:t>
            </a:r>
            <a:r>
              <a:rPr sz="3200" spc="-65" dirty="0">
                <a:latin typeface="Source Sans Pro"/>
                <a:cs typeface="Source Sans Pro"/>
              </a:rPr>
              <a:t> </a:t>
            </a:r>
            <a:r>
              <a:rPr sz="3200" spc="235" dirty="0">
                <a:latin typeface="Source Sans Pro"/>
                <a:cs typeface="Source Sans Pro"/>
              </a:rPr>
              <a:t>types?</a:t>
            </a:r>
            <a:endParaRPr sz="3200" dirty="0">
              <a:latin typeface="Source Sans Pro"/>
              <a:cs typeface="Source Sans Pro"/>
            </a:endParaRPr>
          </a:p>
          <a:p>
            <a:pPr marL="500380" indent="-488315">
              <a:lnSpc>
                <a:spcPct val="100000"/>
              </a:lnSpc>
              <a:spcBef>
                <a:spcPts val="770"/>
              </a:spcBef>
              <a:buFont typeface="Source Sans Pro"/>
              <a:buAutoNum type="alphaUcPeriod"/>
              <a:tabLst>
                <a:tab pos="501015" algn="l"/>
              </a:tabLst>
            </a:pPr>
            <a:r>
              <a:rPr sz="3200" spc="235" dirty="0">
                <a:latin typeface="Source Sans Pro"/>
                <a:cs typeface="Source Sans Pro"/>
              </a:rPr>
              <a:t>template</a:t>
            </a:r>
            <a:r>
              <a:rPr sz="3200" spc="-100" dirty="0">
                <a:latin typeface="Source Sans Pro"/>
                <a:cs typeface="Source Sans Pro"/>
              </a:rPr>
              <a:t> </a:t>
            </a:r>
            <a:r>
              <a:rPr sz="3200" spc="220" dirty="0">
                <a:latin typeface="Source Sans Pro"/>
                <a:cs typeface="Source Sans Pro"/>
              </a:rPr>
              <a:t>parameters</a:t>
            </a:r>
            <a:endParaRPr sz="3200" dirty="0">
              <a:latin typeface="Source Sans Pro"/>
              <a:cs typeface="Source Sans Pro"/>
            </a:endParaRPr>
          </a:p>
          <a:p>
            <a:pPr marL="495934" indent="-483870">
              <a:lnSpc>
                <a:spcPct val="100000"/>
              </a:lnSpc>
              <a:spcBef>
                <a:spcPts val="770"/>
              </a:spcBef>
              <a:buFont typeface="Source Sans Pro"/>
              <a:buAutoNum type="alphaUcPeriod"/>
              <a:tabLst>
                <a:tab pos="496570" algn="l"/>
              </a:tabLst>
            </a:pPr>
            <a:r>
              <a:rPr sz="3200" spc="235" dirty="0">
                <a:latin typeface="Source Sans Pro"/>
                <a:cs typeface="Source Sans Pro"/>
              </a:rPr>
              <a:t>template</a:t>
            </a:r>
            <a:r>
              <a:rPr sz="3200" spc="-95" dirty="0">
                <a:latin typeface="Source Sans Pro"/>
                <a:cs typeface="Source Sans Pro"/>
              </a:rPr>
              <a:t> </a:t>
            </a:r>
            <a:r>
              <a:rPr sz="3200" spc="229" dirty="0">
                <a:latin typeface="Source Sans Pro"/>
                <a:cs typeface="Source Sans Pro"/>
              </a:rPr>
              <a:t>type</a:t>
            </a:r>
            <a:r>
              <a:rPr sz="3200" spc="-95" dirty="0">
                <a:latin typeface="Source Sans Pro"/>
                <a:cs typeface="Source Sans Pro"/>
              </a:rPr>
              <a:t> </a:t>
            </a:r>
            <a:r>
              <a:rPr sz="3200" spc="220" dirty="0">
                <a:latin typeface="Source Sans Pro"/>
                <a:cs typeface="Source Sans Pro"/>
              </a:rPr>
              <a:t>parameters</a:t>
            </a:r>
            <a:endParaRPr sz="3200" dirty="0">
              <a:latin typeface="Source Sans Pro"/>
              <a:cs typeface="Source Sans Pro"/>
            </a:endParaRPr>
          </a:p>
          <a:p>
            <a:pPr marL="474345" indent="-462280">
              <a:lnSpc>
                <a:spcPct val="100000"/>
              </a:lnSpc>
              <a:spcBef>
                <a:spcPts val="770"/>
              </a:spcBef>
              <a:buFont typeface="Source Sans Pro"/>
              <a:buAutoNum type="alphaUcPeriod"/>
              <a:tabLst>
                <a:tab pos="474980" algn="l"/>
              </a:tabLst>
            </a:pPr>
            <a:r>
              <a:rPr sz="3200" spc="235" dirty="0">
                <a:latin typeface="Source Sans Pro"/>
                <a:cs typeface="Source Sans Pro"/>
              </a:rPr>
              <a:t>template</a:t>
            </a:r>
            <a:r>
              <a:rPr sz="3200" spc="-110" dirty="0">
                <a:latin typeface="Source Sans Pro"/>
                <a:cs typeface="Source Sans Pro"/>
              </a:rPr>
              <a:t> </a:t>
            </a:r>
            <a:r>
              <a:rPr sz="3200" spc="229" dirty="0">
                <a:latin typeface="Source Sans Pro"/>
                <a:cs typeface="Source Sans Pro"/>
              </a:rPr>
              <a:t>type</a:t>
            </a:r>
            <a:endParaRPr sz="3200" dirty="0">
              <a:latin typeface="Source Sans Pro"/>
              <a:cs typeface="Source Sans Pro"/>
            </a:endParaRPr>
          </a:p>
          <a:p>
            <a:pPr marL="515620" indent="-503555">
              <a:lnSpc>
                <a:spcPct val="100000"/>
              </a:lnSpc>
              <a:spcBef>
                <a:spcPts val="765"/>
              </a:spcBef>
              <a:buFont typeface="Source Sans Pro"/>
              <a:buAutoNum type="alphaUcPeriod"/>
              <a:tabLst>
                <a:tab pos="516255" algn="l"/>
              </a:tabLst>
            </a:pPr>
            <a:r>
              <a:rPr sz="3200" spc="225" dirty="0">
                <a:latin typeface="Source Sans Pro"/>
                <a:cs typeface="Source Sans Pro"/>
              </a:rPr>
              <a:t>none</a:t>
            </a:r>
            <a:r>
              <a:rPr sz="3200" spc="-70" dirty="0">
                <a:latin typeface="Source Sans Pro"/>
                <a:cs typeface="Source Sans Pro"/>
              </a:rPr>
              <a:t> </a:t>
            </a:r>
            <a:r>
              <a:rPr sz="3200" spc="265" dirty="0">
                <a:latin typeface="Source Sans Pro"/>
                <a:cs typeface="Source Sans Pro"/>
              </a:rPr>
              <a:t>of</a:t>
            </a:r>
            <a:r>
              <a:rPr sz="3200" spc="-90" dirty="0">
                <a:latin typeface="Source Sans Pro"/>
                <a:cs typeface="Source Sans Pro"/>
              </a:rPr>
              <a:t> </a:t>
            </a:r>
            <a:r>
              <a:rPr sz="3200" spc="254" dirty="0">
                <a:latin typeface="Source Sans Pro"/>
                <a:cs typeface="Source Sans Pro"/>
              </a:rPr>
              <a:t>the</a:t>
            </a:r>
            <a:r>
              <a:rPr sz="3200" spc="-95" dirty="0">
                <a:latin typeface="Source Sans Pro"/>
                <a:cs typeface="Source Sans Pro"/>
              </a:rPr>
              <a:t> </a:t>
            </a:r>
            <a:r>
              <a:rPr sz="3200" spc="240" dirty="0">
                <a:latin typeface="Source Sans Pro"/>
                <a:cs typeface="Source Sans Pro"/>
              </a:rPr>
              <a:t>mentioned</a:t>
            </a:r>
            <a:endParaRPr sz="32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0273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6866"/>
            <a:ext cx="6680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overloading</a:t>
            </a:r>
            <a:r>
              <a:rPr sz="32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32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r>
              <a:rPr sz="32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template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51915"/>
            <a:ext cx="8074025" cy="31334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2800" spc="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also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can</a:t>
            </a:r>
            <a:r>
              <a:rPr sz="2800" spc="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overload</a:t>
            </a:r>
            <a:endParaRPr sz="2800" dirty="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Same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2800" spc="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name</a:t>
            </a:r>
            <a:r>
              <a:rPr sz="28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different</a:t>
            </a:r>
            <a:r>
              <a:rPr sz="2800" spc="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signature</a:t>
            </a:r>
            <a:endParaRPr sz="2800" dirty="0">
              <a:latin typeface="Calibri"/>
              <a:cs typeface="Calibri"/>
            </a:endParaRPr>
          </a:p>
          <a:p>
            <a:pPr marL="12700" marR="6350" algn="just">
              <a:lnSpc>
                <a:spcPts val="2690"/>
              </a:lnSpc>
              <a:spcBef>
                <a:spcPts val="650"/>
              </a:spcBef>
            </a:pP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is called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function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overloading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same thing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we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apply</a:t>
            </a:r>
            <a:r>
              <a:rPr sz="2800" spc="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also.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690"/>
              </a:spcBef>
            </a:pP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example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 there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is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a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for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insert 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which</a:t>
            </a:r>
            <a:r>
              <a:rPr sz="2800" spc="58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E6EC5"/>
                </a:solidFill>
                <a:latin typeface="Calibri"/>
                <a:cs typeface="Calibri"/>
              </a:rPr>
              <a:t>take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one</a:t>
            </a:r>
            <a:r>
              <a:rPr sz="2800" spc="6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parameter</a:t>
            </a:r>
            <a:r>
              <a:rPr sz="2800" spc="59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and</a:t>
            </a:r>
            <a:r>
              <a:rPr sz="2800" spc="58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with</a:t>
            </a:r>
            <a:r>
              <a:rPr sz="2800" spc="6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the</a:t>
            </a:r>
            <a:r>
              <a:rPr sz="2800" spc="6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same</a:t>
            </a:r>
            <a:r>
              <a:rPr sz="2800" spc="6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name </a:t>
            </a:r>
            <a:r>
              <a:rPr sz="2800" spc="-6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insert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we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can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create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one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more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E6EC5"/>
                </a:solidFill>
                <a:latin typeface="Calibri"/>
                <a:cs typeface="Calibri"/>
              </a:rPr>
              <a:t>template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Calibri"/>
                <a:cs typeface="Calibri"/>
              </a:rPr>
              <a:t>two </a:t>
            </a:r>
            <a:r>
              <a:rPr sz="28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E6EC5"/>
                </a:solidFill>
                <a:latin typeface="Calibri"/>
                <a:cs typeface="Calibri"/>
              </a:rPr>
              <a:t>parameters</a:t>
            </a:r>
            <a:r>
              <a:rPr sz="2800" spc="-20" dirty="0" smtClean="0">
                <a:solidFill>
                  <a:srgbClr val="0E6EC5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18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4803647"/>
            <a:ext cx="8045450" cy="26034"/>
          </a:xfrm>
          <a:custGeom>
            <a:avLst/>
            <a:gdLst/>
            <a:ahLst/>
            <a:cxnLst/>
            <a:rect l="l" t="t" r="r" b="b"/>
            <a:pathLst>
              <a:path w="8045450" h="26035">
                <a:moveTo>
                  <a:pt x="8045195" y="0"/>
                </a:moveTo>
                <a:lnTo>
                  <a:pt x="0" y="0"/>
                </a:lnTo>
                <a:lnTo>
                  <a:pt x="0" y="25907"/>
                </a:lnTo>
                <a:lnTo>
                  <a:pt x="8045195" y="25907"/>
                </a:lnTo>
                <a:lnTo>
                  <a:pt x="804519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586866"/>
            <a:ext cx="8072755" cy="3155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recursion</a:t>
            </a:r>
            <a:r>
              <a:rPr sz="32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with</a:t>
            </a:r>
            <a:r>
              <a:rPr sz="3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Verdana"/>
                <a:cs typeface="Verdana"/>
              </a:rPr>
              <a:t>template</a:t>
            </a:r>
            <a:r>
              <a:rPr sz="3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450" dirty="0">
              <a:latin typeface="Verdana"/>
              <a:cs typeface="Verdana"/>
            </a:endParaRPr>
          </a:p>
          <a:p>
            <a:pPr marL="355600" marR="508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process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which a function 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call by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itself is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called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recursion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the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corresponding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function</a:t>
            </a:r>
            <a:r>
              <a:rPr sz="3200" spc="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called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as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recursive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function.</a:t>
            </a:r>
            <a:endParaRPr sz="3200" dirty="0">
              <a:latin typeface="Calibri"/>
              <a:cs typeface="Calibri"/>
            </a:endParaRPr>
          </a:p>
          <a:p>
            <a:pPr marL="12700" marR="87630">
              <a:lnSpc>
                <a:spcPts val="4750"/>
              </a:lnSpc>
              <a:spcBef>
                <a:spcPts val="2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0" dirty="0">
                <a:solidFill>
                  <a:srgbClr val="0E6EC5"/>
                </a:solidFill>
                <a:latin typeface="Calibri"/>
                <a:cs typeface="Calibri"/>
              </a:rPr>
              <a:t>We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can</a:t>
            </a:r>
            <a:r>
              <a:rPr sz="32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E6EC5"/>
                </a:solidFill>
                <a:latin typeface="Calibri"/>
                <a:cs typeface="Calibri"/>
              </a:rPr>
              <a:t>create</a:t>
            </a:r>
            <a:r>
              <a:rPr sz="32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E6EC5"/>
                </a:solidFill>
                <a:latin typeface="Calibri"/>
                <a:cs typeface="Calibri"/>
              </a:rPr>
              <a:t>recursive </a:t>
            </a:r>
            <a:r>
              <a:rPr sz="3200" spc="-5" dirty="0">
                <a:solidFill>
                  <a:srgbClr val="0E6EC5"/>
                </a:solidFill>
                <a:latin typeface="Verdana"/>
                <a:cs typeface="Verdana"/>
              </a:rPr>
              <a:t>template</a:t>
            </a:r>
            <a:r>
              <a:rPr sz="3200" spc="40" dirty="0">
                <a:solidFill>
                  <a:srgbClr val="0E6EC5"/>
                </a:solidFill>
                <a:latin typeface="Verdana"/>
                <a:cs typeface="Verdana"/>
              </a:rPr>
              <a:t> </a:t>
            </a:r>
            <a:r>
              <a:rPr sz="3200" spc="-5" dirty="0" smtClean="0">
                <a:solidFill>
                  <a:srgbClr val="0E6EC5"/>
                </a:solidFill>
                <a:latin typeface="Verdana"/>
                <a:cs typeface="Verdana"/>
              </a:rPr>
              <a:t>function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58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3357"/>
            <a:ext cx="8060690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84225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H</a:t>
            </a:r>
            <a:r>
              <a:rPr sz="2800" spc="-75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280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w</a:t>
            </a:r>
            <a:r>
              <a:rPr sz="2800" spc="-17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th</a:t>
            </a:r>
            <a:r>
              <a:rPr sz="28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800" spc="-1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Lucida Sans Unicode"/>
                <a:cs typeface="Lucida Sans Unicode"/>
              </a:rPr>
              <a:t>templat</a:t>
            </a:r>
            <a:r>
              <a:rPr sz="28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sz="2800" spc="-14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FF0000"/>
                </a:solidFill>
                <a:latin typeface="Lucida Sans Unicode"/>
                <a:cs typeface="Lucida Sans Unicode"/>
              </a:rPr>
              <a:t>clas</a:t>
            </a:r>
            <a:r>
              <a:rPr sz="2800" spc="-85" dirty="0">
                <a:solidFill>
                  <a:srgbClr val="FF0000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Lucida Sans Unicode"/>
                <a:cs typeface="Lucida Sans Unicode"/>
              </a:rPr>
              <a:t>is</a:t>
            </a:r>
            <a:r>
              <a:rPr sz="2800" spc="-1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Lucida Sans Unicode"/>
                <a:cs typeface="Lucida Sans Unicode"/>
              </a:rPr>
              <a:t>diffe</a:t>
            </a:r>
            <a:r>
              <a:rPr sz="28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r</a:t>
            </a:r>
            <a:r>
              <a:rPr sz="28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en</a:t>
            </a:r>
            <a:r>
              <a:rPr sz="2800" spc="-20" dirty="0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sz="2800" spc="-15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FF0000"/>
                </a:solidFill>
                <a:latin typeface="Lucida Sans Unicode"/>
                <a:cs typeface="Lucida Sans Unicode"/>
              </a:rPr>
              <a:t>f</a:t>
            </a:r>
            <a:r>
              <a:rPr sz="2800" spc="-110" dirty="0">
                <a:solidFill>
                  <a:srgbClr val="FF0000"/>
                </a:solidFill>
                <a:latin typeface="Lucida Sans Unicode"/>
                <a:cs typeface="Lucida Sans Unicode"/>
              </a:rPr>
              <a:t>r</a:t>
            </a:r>
            <a:r>
              <a:rPr sz="28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om</a:t>
            </a:r>
            <a:r>
              <a:rPr sz="2800" spc="-1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the  </a:t>
            </a:r>
            <a:r>
              <a:rPr sz="28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normal</a:t>
            </a:r>
            <a:r>
              <a:rPr sz="2800" spc="-16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Lucida Sans Unicode"/>
                <a:cs typeface="Lucida Sans Unicode"/>
              </a:rPr>
              <a:t>class?</a:t>
            </a:r>
            <a:endParaRPr sz="2800">
              <a:latin typeface="Lucida Sans Unicode"/>
              <a:cs typeface="Lucida Sans Unicode"/>
            </a:endParaRPr>
          </a:p>
          <a:p>
            <a:pPr marL="12700" marR="694055">
              <a:lnSpc>
                <a:spcPts val="3350"/>
              </a:lnSpc>
              <a:spcBef>
                <a:spcPts val="125"/>
              </a:spcBef>
              <a:buAutoNum type="alphaLcParenR"/>
              <a:tabLst>
                <a:tab pos="407670" algn="l"/>
              </a:tabLst>
            </a:pPr>
            <a:r>
              <a:rPr sz="2800" spc="-420" dirty="0">
                <a:solidFill>
                  <a:srgbClr val="393939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cl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4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gen</a:t>
            </a:r>
            <a:r>
              <a:rPr sz="2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r</a:t>
            </a:r>
            <a:r>
              <a:rPr sz="2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obje</a:t>
            </a:r>
            <a:r>
              <a:rPr sz="2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ct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of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classes  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based</a:t>
            </a:r>
            <a:r>
              <a:rPr sz="2800" spc="-16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on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template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type</a:t>
            </a:r>
            <a:endParaRPr sz="2800">
              <a:latin typeface="Lucida Sans Unicode"/>
              <a:cs typeface="Lucida Sans Unicode"/>
            </a:endParaRPr>
          </a:p>
          <a:p>
            <a:pPr marL="427990" indent="-415290">
              <a:lnSpc>
                <a:spcPts val="3250"/>
              </a:lnSpc>
              <a:buAutoNum type="alphaLcParenR"/>
              <a:tabLst>
                <a:tab pos="427990" algn="l"/>
              </a:tabLst>
            </a:pPr>
            <a:r>
              <a:rPr sz="2800" spc="-425" dirty="0">
                <a:solidFill>
                  <a:srgbClr val="393939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cl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sav</a:t>
            </a:r>
            <a:r>
              <a:rPr sz="28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sys</a:t>
            </a:r>
            <a:r>
              <a:rPr sz="28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te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14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15" dirty="0">
                <a:solidFill>
                  <a:srgbClr val="393939"/>
                </a:solidFill>
                <a:latin typeface="Lucida Sans Unicode"/>
                <a:cs typeface="Lucida Sans Unicode"/>
              </a:rPr>
              <a:t>o</a:t>
            </a:r>
            <a:r>
              <a:rPr sz="2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ry</a:t>
            </a:r>
            <a:endParaRPr sz="2800">
              <a:latin typeface="Lucida Sans Unicode"/>
              <a:cs typeface="Lucida Sans Unicode"/>
            </a:endParaRPr>
          </a:p>
          <a:p>
            <a:pPr marL="378460" indent="-366395">
              <a:lnSpc>
                <a:spcPct val="100000"/>
              </a:lnSpc>
              <a:buAutoNum type="alphaLcParenR"/>
              <a:tabLst>
                <a:tab pos="379095" algn="l"/>
              </a:tabLst>
            </a:pPr>
            <a:r>
              <a:rPr sz="2800" spc="-415" dirty="0">
                <a:solidFill>
                  <a:srgbClr val="393939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plate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cl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s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helps</a:t>
            </a:r>
            <a:r>
              <a:rPr sz="2800" spc="-1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in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making</a:t>
            </a:r>
            <a:r>
              <a:rPr sz="2800" spc="-14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gen</a:t>
            </a:r>
            <a:r>
              <a:rPr sz="2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80" dirty="0">
                <a:solidFill>
                  <a:srgbClr val="393939"/>
                </a:solidFill>
                <a:latin typeface="Lucida Sans Unicode"/>
                <a:cs typeface="Lucida Sans Unicode"/>
              </a:rPr>
              <a:t>ti</a:t>
            </a:r>
            <a:r>
              <a:rPr sz="2800" spc="-120" dirty="0">
                <a:solidFill>
                  <a:srgbClr val="393939"/>
                </a:solidFill>
                <a:latin typeface="Lucida Sans Unicode"/>
                <a:cs typeface="Lucida Sans Unicode"/>
              </a:rPr>
              <a:t>c</a:t>
            </a:r>
            <a:r>
              <a:rPr sz="2800" spc="-1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393939"/>
                </a:solidFill>
                <a:latin typeface="Lucida Sans Unicode"/>
                <a:cs typeface="Lucida Sans Unicode"/>
              </a:rPr>
              <a:t>classes</a:t>
            </a:r>
            <a:endParaRPr sz="2800">
              <a:latin typeface="Lucida Sans Unicode"/>
              <a:cs typeface="Lucida Sans Unicode"/>
            </a:endParaRPr>
          </a:p>
          <a:p>
            <a:pPr marL="427990" indent="-415290">
              <a:lnSpc>
                <a:spcPct val="100000"/>
              </a:lnSpc>
              <a:buAutoNum type="alphaLcParenR"/>
              <a:tabLst>
                <a:tab pos="427990" algn="l"/>
              </a:tabLst>
            </a:pPr>
            <a:r>
              <a:rPr sz="2800" spc="-180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2800" spc="-105" dirty="0">
                <a:solidFill>
                  <a:srgbClr val="393939"/>
                </a:solidFill>
                <a:latin typeface="Lucida Sans Unicode"/>
                <a:cs typeface="Lucida Sans Unicode"/>
              </a:rPr>
              <a:t>ll</a:t>
            </a:r>
            <a:r>
              <a:rPr sz="2800" spc="-14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of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2800" spc="-1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m</a:t>
            </a:r>
            <a:r>
              <a:rPr sz="2800" dirty="0">
                <a:solidFill>
                  <a:srgbClr val="393939"/>
                </a:solidFill>
                <a:latin typeface="Lucida Sans Unicode"/>
                <a:cs typeface="Lucida Sans Unicode"/>
              </a:rPr>
              <a:t>e</a:t>
            </a:r>
            <a:r>
              <a:rPr sz="2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ntioned</a:t>
            </a:r>
            <a:endParaRPr sz="280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0189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eed of template</a:t>
            </a:r>
          </a:p>
          <a:p>
            <a:r>
              <a:rPr lang="en-US" dirty="0" smtClean="0"/>
              <a:t>Types of templates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 template,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template, </a:t>
            </a:r>
          </a:p>
          <a:p>
            <a:r>
              <a:rPr lang="en-US" dirty="0" smtClean="0"/>
              <a:t>overloading of function template</a:t>
            </a:r>
          </a:p>
          <a:p>
            <a:r>
              <a:rPr lang="en-US" dirty="0" smtClean="0"/>
              <a:t> recursion with template function</a:t>
            </a:r>
          </a:p>
          <a:p>
            <a:r>
              <a:rPr lang="en-US" dirty="0" smtClean="0"/>
              <a:t> class template and inheritance</a:t>
            </a:r>
          </a:p>
          <a:p>
            <a:r>
              <a:rPr lang="en-US" dirty="0" smtClean="0"/>
              <a:t> difference between templates and macro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26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template and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Templates can be used to implement the concept of inheritance.</a:t>
            </a:r>
          </a:p>
          <a:p>
            <a:r>
              <a:rPr lang="en-IN" dirty="0"/>
              <a:t>R</a:t>
            </a:r>
            <a:r>
              <a:rPr lang="en-IN" dirty="0" smtClean="0"/>
              <a:t>eusability can be achieved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09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1658725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</a:p>
          <a:p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class </a:t>
            </a:r>
            <a:r>
              <a:rPr lang="en-US" dirty="0"/>
              <a:t>demo{    </a:t>
            </a:r>
            <a:endParaRPr lang="en-US" dirty="0" smtClean="0"/>
          </a:p>
          <a:p>
            <a:r>
              <a:rPr lang="en-US" dirty="0" smtClean="0"/>
              <a:t>public</a:t>
            </a:r>
            <a:r>
              <a:rPr lang="en-US" dirty="0"/>
              <a:t>:    T </a:t>
            </a:r>
            <a:r>
              <a:rPr lang="en-US" dirty="0" err="1"/>
              <a:t>a,b</a:t>
            </a:r>
            <a:r>
              <a:rPr lang="en-US" dirty="0"/>
              <a:t>;    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/>
              <a:t>show()    </a:t>
            </a:r>
            <a:endParaRPr lang="en-US" dirty="0" smtClean="0"/>
          </a:p>
          <a:p>
            <a:r>
              <a:rPr lang="en-US" dirty="0" smtClean="0"/>
              <a:t>{       </a:t>
            </a:r>
          </a:p>
          <a:p>
            <a:r>
              <a:rPr lang="en-US" dirty="0" smtClean="0"/>
              <a:t> </a:t>
            </a:r>
            <a:r>
              <a:rPr lang="en-US" dirty="0" err="1"/>
              <a:t>cout</a:t>
            </a:r>
            <a:r>
              <a:rPr lang="en-US" dirty="0"/>
              <a:t>&lt;&lt;"Enter a and b value";  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/>
              <a:t>cin</a:t>
            </a:r>
            <a:r>
              <a:rPr lang="en-US" dirty="0"/>
              <a:t>&gt;&gt;a&gt;&gt;b;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}};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35896" y="162850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template&lt;</a:t>
            </a:r>
            <a:r>
              <a:rPr lang="en-IN" dirty="0" err="1"/>
              <a:t>typename</a:t>
            </a:r>
            <a:r>
              <a:rPr lang="en-IN" dirty="0"/>
              <a:t> T1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class </a:t>
            </a:r>
            <a:r>
              <a:rPr lang="en-IN" dirty="0"/>
              <a:t>demo1 : public demo&lt;T1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{    </a:t>
            </a:r>
          </a:p>
          <a:p>
            <a:r>
              <a:rPr lang="en-IN" dirty="0" smtClean="0"/>
              <a:t>public</a:t>
            </a:r>
            <a:r>
              <a:rPr lang="en-IN" dirty="0"/>
              <a:t>:        </a:t>
            </a:r>
            <a:endParaRPr lang="en-IN" dirty="0" smtClean="0"/>
          </a:p>
          <a:p>
            <a:r>
              <a:rPr lang="en-IN" dirty="0" smtClean="0"/>
              <a:t>void </a:t>
            </a:r>
            <a:r>
              <a:rPr lang="en-IN" dirty="0"/>
              <a:t>display()    </a:t>
            </a:r>
            <a:endParaRPr lang="en-IN" dirty="0" smtClean="0"/>
          </a:p>
          <a:p>
            <a:r>
              <a:rPr lang="en-IN" dirty="0" smtClean="0"/>
              <a:t>{        </a:t>
            </a:r>
          </a:p>
          <a:p>
            <a:r>
              <a:rPr lang="en-IN" dirty="0" smtClean="0"/>
              <a:t>demo </a:t>
            </a:r>
            <a:r>
              <a:rPr lang="en-IN" dirty="0"/>
              <a:t>&lt;</a:t>
            </a:r>
            <a:r>
              <a:rPr lang="en-IN" dirty="0" err="1"/>
              <a:t>int</a:t>
            </a:r>
            <a:r>
              <a:rPr lang="en-IN" dirty="0"/>
              <a:t>&gt;</a:t>
            </a:r>
            <a:r>
              <a:rPr lang="en-IN" dirty="0" err="1"/>
              <a:t>ob</a:t>
            </a:r>
            <a:r>
              <a:rPr lang="en-IN" dirty="0"/>
              <a:t>;    </a:t>
            </a:r>
            <a:endParaRPr lang="en-IN" dirty="0" smtClean="0"/>
          </a:p>
          <a:p>
            <a:r>
              <a:rPr lang="en-IN" dirty="0" err="1" smtClean="0"/>
              <a:t>ob.show</a:t>
            </a:r>
            <a:r>
              <a:rPr lang="en-IN" dirty="0"/>
              <a:t>();    </a:t>
            </a:r>
            <a:endParaRPr lang="en-IN" dirty="0" smtClean="0"/>
          </a:p>
          <a:p>
            <a:r>
              <a:rPr lang="en-IN" dirty="0" err="1" smtClean="0"/>
              <a:t>cout</a:t>
            </a:r>
            <a:r>
              <a:rPr lang="en-IN" dirty="0"/>
              <a:t>&lt;&lt;</a:t>
            </a:r>
            <a:r>
              <a:rPr lang="en-IN" dirty="0" err="1"/>
              <a:t>ob.a</a:t>
            </a:r>
            <a:r>
              <a:rPr lang="en-IN" dirty="0"/>
              <a:t>&lt;&lt;</a:t>
            </a:r>
            <a:r>
              <a:rPr lang="en-IN" dirty="0" err="1"/>
              <a:t>ob.b</a:t>
            </a:r>
            <a:r>
              <a:rPr lang="en-IN" dirty="0"/>
              <a:t>;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}};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5856" y="452136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demo1 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ob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ob.display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31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360401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Mac</a:t>
            </a:r>
            <a:r>
              <a:rPr sz="4400" spc="-70" dirty="0">
                <a:solidFill>
                  <a:srgbClr val="000000"/>
                </a:solidFill>
              </a:rPr>
              <a:t>r</a:t>
            </a:r>
            <a:r>
              <a:rPr sz="4400" spc="-5" dirty="0">
                <a:solidFill>
                  <a:srgbClr val="000000"/>
                </a:solidFill>
              </a:rPr>
              <a:t>os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31163"/>
            <a:ext cx="775208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8760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preprocessors statements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means a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instructions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compiler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preprocess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information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before</a:t>
            </a:r>
            <a:r>
              <a:rPr sz="2400" spc="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actual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compilation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starts.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All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preprocessor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statement</a:t>
            </a:r>
            <a:r>
              <a:rPr sz="24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begin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with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#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There</a:t>
            </a:r>
            <a:r>
              <a:rPr sz="2400" spc="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number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preprocessor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statements</a:t>
            </a:r>
            <a:r>
              <a:rPr sz="24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like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#include,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#define,</a:t>
            </a:r>
            <a:r>
              <a:rPr sz="24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E6EC5"/>
                </a:solidFill>
                <a:latin typeface="Calibri"/>
                <a:cs typeface="Calibri"/>
              </a:rPr>
              <a:t>#if,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#else,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#line,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355600" marR="782320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#define</a:t>
            </a:r>
            <a:r>
              <a:rPr sz="2400" spc="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preprocessor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 statement</a:t>
            </a:r>
            <a:r>
              <a:rPr sz="24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creates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 symbolic </a:t>
            </a:r>
            <a:r>
              <a:rPr sz="2400" spc="-5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constants.</a:t>
            </a:r>
            <a:r>
              <a:rPr sz="24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symbolic </a:t>
            </a:r>
            <a:r>
              <a:rPr sz="2400" spc="-15" dirty="0">
                <a:solidFill>
                  <a:srgbClr val="0E6EC5"/>
                </a:solidFill>
                <a:latin typeface="Calibri"/>
                <a:cs typeface="Calibri"/>
              </a:rPr>
              <a:t>constant</a:t>
            </a:r>
            <a:r>
              <a:rPr sz="24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called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macro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syntax: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#define</a:t>
            </a:r>
            <a:r>
              <a:rPr sz="2400" spc="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macro-name</a:t>
            </a:r>
            <a:r>
              <a:rPr sz="24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replacement-text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4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0478"/>
            <a:ext cx="1719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E</a:t>
            </a:r>
            <a:r>
              <a:rPr sz="3600" spc="-70" dirty="0">
                <a:solidFill>
                  <a:srgbClr val="000000"/>
                </a:solidFill>
              </a:rPr>
              <a:t>x</a:t>
            </a:r>
            <a:r>
              <a:rPr sz="3600" dirty="0">
                <a:solidFill>
                  <a:srgbClr val="000000"/>
                </a:solidFill>
              </a:rPr>
              <a:t>am</a:t>
            </a:r>
            <a:r>
              <a:rPr sz="3600" spc="10" dirty="0">
                <a:solidFill>
                  <a:srgbClr val="000000"/>
                </a:solidFill>
              </a:rPr>
              <a:t>p</a:t>
            </a:r>
            <a:r>
              <a:rPr sz="3600" dirty="0">
                <a:solidFill>
                  <a:srgbClr val="000000"/>
                </a:solidFill>
              </a:rPr>
              <a:t>le: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582231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8983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#include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&lt;iostream&gt;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using</a:t>
            </a:r>
            <a:r>
              <a:rPr sz="3000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namespace</a:t>
            </a:r>
            <a:r>
              <a:rPr sz="3000" spc="-6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std;</a:t>
            </a:r>
            <a:endParaRPr sz="3000">
              <a:latin typeface="Calibri"/>
              <a:cs typeface="Calibri"/>
            </a:endParaRPr>
          </a:p>
          <a:p>
            <a:pPr marL="12700" marR="2912745">
              <a:lnSpc>
                <a:spcPct val="200100"/>
              </a:lnSpc>
            </a:pP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#define</a:t>
            </a:r>
            <a:r>
              <a:rPr sz="3000" spc="-5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PI</a:t>
            </a:r>
            <a:r>
              <a:rPr sz="3000" spc="-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3.14159 </a:t>
            </a:r>
            <a:r>
              <a:rPr sz="3000" spc="-66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int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main</a:t>
            </a: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()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 {</a:t>
            </a:r>
            <a:endParaRPr sz="3000">
              <a:latin typeface="Calibri"/>
              <a:cs typeface="Calibri"/>
            </a:endParaRPr>
          </a:p>
          <a:p>
            <a:pPr marL="270510" marR="5080">
              <a:lnSpc>
                <a:spcPct val="100000"/>
              </a:lnSpc>
            </a:pP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cout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&lt;&lt; </a:t>
            </a:r>
            <a:r>
              <a:rPr sz="3000" spc="-30" dirty="0">
                <a:solidFill>
                  <a:srgbClr val="0E6EC5"/>
                </a:solidFill>
                <a:latin typeface="Calibri"/>
                <a:cs typeface="Calibri"/>
              </a:rPr>
              <a:t>"Value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of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PI :"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&lt;&lt; PI &lt;&lt; endl; </a:t>
            </a:r>
            <a:r>
              <a:rPr sz="3000" spc="-66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return</a:t>
            </a: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0;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6120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65149"/>
            <a:ext cx="651954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What</a:t>
            </a:r>
            <a:r>
              <a:rPr sz="2200" spc="-5" dirty="0">
                <a:latin typeface="Calibri"/>
                <a:cs typeface="Calibri"/>
              </a:rPr>
              <a:t> will 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C++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code?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267335" marR="381571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#include </a:t>
            </a:r>
            <a:r>
              <a:rPr sz="2200" spc="-10" dirty="0">
                <a:latin typeface="Calibri"/>
                <a:cs typeface="Calibri"/>
              </a:rPr>
              <a:t>&lt;iostream&gt;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 namespace </a:t>
            </a:r>
            <a:r>
              <a:rPr sz="2200" spc="-20" dirty="0">
                <a:latin typeface="Calibri"/>
                <a:cs typeface="Calibri"/>
              </a:rPr>
              <a:t>std;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</a:t>
            </a:r>
            <a:r>
              <a:rPr sz="2200" spc="-10" dirty="0">
                <a:latin typeface="Calibri"/>
                <a:cs typeface="Calibri"/>
              </a:rPr>
              <a:t> ()</a:t>
            </a:r>
            <a:endParaRPr sz="220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520065" marR="5080">
              <a:lnSpc>
                <a:spcPct val="100000"/>
              </a:lnSpc>
              <a:tabLst>
                <a:tab pos="2805430" algn="l"/>
                <a:tab pos="3594100" algn="l"/>
                <a:tab pos="3646170" algn="l"/>
                <a:tab pos="3723004" algn="l"/>
                <a:tab pos="4536440" algn="l"/>
                <a:tab pos="4589145" algn="l"/>
                <a:tab pos="4664710" algn="l"/>
                <a:tab pos="5325110" algn="l"/>
                <a:tab pos="5429885" algn="l"/>
                <a:tab pos="5581015" algn="l"/>
              </a:tabLst>
            </a:pPr>
            <a:r>
              <a:rPr sz="2200" spc="-15" dirty="0">
                <a:latin typeface="Calibri"/>
                <a:cs typeface="Calibri"/>
              </a:rPr>
              <a:t>cout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"Value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LINE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</a:t>
            </a:r>
            <a:r>
              <a:rPr sz="2200" spc="-10" dirty="0">
                <a:latin typeface="Calibri"/>
                <a:cs typeface="Calibri"/>
              </a:rPr>
              <a:t>LINE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endl;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"Value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FILE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FILE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endl;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"Value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60" dirty="0">
                <a:latin typeface="Calibri"/>
                <a:cs typeface="Calibri"/>
              </a:rPr>
              <a:t>DATE</a:t>
            </a:r>
            <a:r>
              <a:rPr sz="22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60" dirty="0">
                <a:latin typeface="Calibri"/>
                <a:cs typeface="Calibri"/>
              </a:rPr>
              <a:t>DATE</a:t>
            </a:r>
            <a:r>
              <a:rPr sz="22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5" dirty="0">
                <a:latin typeface="Calibri"/>
                <a:cs typeface="Calibri"/>
              </a:rPr>
              <a:t>&lt;&lt; endl;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"Value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TIME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&lt;&lt;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10" dirty="0">
                <a:latin typeface="Calibri"/>
                <a:cs typeface="Calibri"/>
              </a:rPr>
              <a:t>TIME</a:t>
            </a:r>
            <a:r>
              <a:rPr sz="2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	</a:t>
            </a:r>
            <a:r>
              <a:rPr sz="2200" spc="-5" dirty="0">
                <a:latin typeface="Calibri"/>
                <a:cs typeface="Calibri"/>
              </a:rPr>
              <a:t>&lt;&lt; </a:t>
            </a:r>
            <a:r>
              <a:rPr sz="2200" spc="-10" dirty="0">
                <a:latin typeface="Calibri"/>
                <a:cs typeface="Calibri"/>
              </a:rPr>
              <a:t>endl;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return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</a:t>
            </a:r>
            <a:endParaRPr sz="220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292735" indent="-280670">
              <a:lnSpc>
                <a:spcPct val="100000"/>
              </a:lnSpc>
              <a:buAutoNum type="alphaLcParenR"/>
              <a:tabLst>
                <a:tab pos="293370" algn="l"/>
              </a:tabLst>
            </a:pPr>
            <a:r>
              <a:rPr sz="2200" spc="-5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  <a:p>
            <a:pPr marL="306070" indent="-29400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6705" algn="l"/>
              </a:tabLst>
            </a:pPr>
            <a:r>
              <a:rPr sz="2200" spc="-10" dirty="0">
                <a:latin typeface="Calibri"/>
                <a:cs typeface="Calibri"/>
              </a:rPr>
              <a:t>details </a:t>
            </a:r>
            <a:r>
              <a:rPr sz="2200" spc="-5" dirty="0">
                <a:latin typeface="Calibri"/>
                <a:cs typeface="Calibri"/>
              </a:rPr>
              <a:t>about</a:t>
            </a:r>
            <a:r>
              <a:rPr sz="2200" spc="-15" dirty="0">
                <a:latin typeface="Calibri"/>
                <a:cs typeface="Calibri"/>
              </a:rPr>
              <a:t> your </a:t>
            </a:r>
            <a:r>
              <a:rPr sz="2200" spc="-10" dirty="0"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buAutoNum type="alphaLcParenR"/>
              <a:tabLst>
                <a:tab pos="278130" algn="l"/>
              </a:tabLst>
            </a:pPr>
            <a:r>
              <a:rPr sz="2200" spc="-10" dirty="0">
                <a:latin typeface="Calibri"/>
                <a:cs typeface="Calibri"/>
              </a:rPr>
              <a:t>compile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10" dirty="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306070" indent="-294005">
              <a:lnSpc>
                <a:spcPct val="100000"/>
              </a:lnSpc>
              <a:buAutoNum type="alphaLcParenR"/>
              <a:tabLst>
                <a:tab pos="306705" algn="l"/>
              </a:tabLst>
            </a:pPr>
            <a:r>
              <a:rPr sz="2200" spc="-10" dirty="0">
                <a:latin typeface="Calibri"/>
                <a:cs typeface="Calibri"/>
              </a:rPr>
              <a:t>runtime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19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1489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Mac</a:t>
            </a:r>
            <a:r>
              <a:rPr sz="4400" spc="-70" dirty="0">
                <a:solidFill>
                  <a:srgbClr val="000000"/>
                </a:solidFill>
              </a:rPr>
              <a:t>r</a:t>
            </a:r>
            <a:r>
              <a:rPr sz="4400" dirty="0">
                <a:solidFill>
                  <a:srgbClr val="000000"/>
                </a:solidFill>
              </a:rPr>
              <a:t>o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563270"/>
            <a:ext cx="398272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OBJECT</a:t>
            </a:r>
            <a:r>
              <a:rPr spc="-10" dirty="0"/>
              <a:t> </a:t>
            </a:r>
            <a:r>
              <a:rPr spc="-5" dirty="0"/>
              <a:t>ORIENTED</a:t>
            </a:r>
            <a:r>
              <a:rPr spc="5" dirty="0"/>
              <a:t> </a:t>
            </a:r>
            <a:r>
              <a:rPr spc="-10" dirty="0"/>
              <a:t>PROGRAMMING</a:t>
            </a:r>
            <a:r>
              <a:rPr spc="20" dirty="0"/>
              <a:t> </a:t>
            </a:r>
            <a:r>
              <a:rPr spc="-5" dirty="0"/>
              <a:t>USING</a:t>
            </a:r>
            <a:r>
              <a:rPr dirty="0"/>
              <a:t> 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2807335" cy="17824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No</a:t>
            </a:r>
            <a:r>
              <a:rPr sz="3200" spc="-4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longer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No</a:t>
            </a:r>
            <a:r>
              <a:rPr sz="32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repetition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solidFill>
                  <a:srgbClr val="0E6EC5"/>
                </a:solidFill>
                <a:latin typeface="Calibri"/>
                <a:cs typeface="Calibri"/>
              </a:rPr>
              <a:t>Define</a:t>
            </a:r>
            <a:r>
              <a:rPr sz="3200" spc="-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E6EC5"/>
                </a:solidFill>
                <a:latin typeface="Calibri"/>
                <a:cs typeface="Calibri"/>
              </a:rPr>
              <a:t>in</a:t>
            </a:r>
            <a:r>
              <a:rPr sz="3200" spc="-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E6EC5"/>
                </a:solidFill>
                <a:latin typeface="Calibri"/>
                <a:cs typeface="Calibri"/>
              </a:rPr>
              <a:t>short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632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6489"/>
            <a:ext cx="619315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#include</a:t>
            </a:r>
            <a:r>
              <a:rPr sz="3000" spc="-4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&lt;iostream&gt;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#define </a:t>
            </a:r>
            <a:r>
              <a:rPr sz="3000" dirty="0" smtClean="0">
                <a:solidFill>
                  <a:srgbClr val="0E6EC5"/>
                </a:solidFill>
                <a:latin typeface="Calibri"/>
                <a:cs typeface="Calibri"/>
              </a:rPr>
              <a:t>k</a:t>
            </a:r>
            <a:r>
              <a:rPr lang="en-IN" sz="3000" dirty="0" smtClean="0">
                <a:solidFill>
                  <a:srgbClr val="0E6EC5"/>
                </a:solidFill>
                <a:latin typeface="Calibri"/>
                <a:cs typeface="Calibri"/>
              </a:rPr>
              <a:t>s</a:t>
            </a:r>
            <a:r>
              <a:rPr sz="3000" dirty="0" smtClean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cout&lt;&lt;"</a:t>
            </a:r>
            <a:r>
              <a:rPr sz="3000" spc="-10" dirty="0" smtClean="0">
                <a:solidFill>
                  <a:srgbClr val="0E6EC5"/>
                </a:solidFill>
                <a:latin typeface="Calibri"/>
                <a:cs typeface="Calibri"/>
              </a:rPr>
              <a:t>k</a:t>
            </a:r>
            <a:r>
              <a:rPr lang="en-IN" sz="3000" spc="-10" dirty="0" err="1" smtClean="0">
                <a:solidFill>
                  <a:srgbClr val="0E6EC5"/>
                </a:solidFill>
                <a:latin typeface="Calibri"/>
                <a:cs typeface="Calibri"/>
              </a:rPr>
              <a:t>anika</a:t>
            </a:r>
            <a:r>
              <a:rPr sz="3000" spc="-5" dirty="0" smtClean="0">
                <a:solidFill>
                  <a:srgbClr val="0E6EC5"/>
                </a:solidFill>
                <a:latin typeface="Calibri"/>
                <a:cs typeface="Calibri"/>
              </a:rPr>
              <a:t>"&lt;&lt;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endl; </a:t>
            </a:r>
            <a:r>
              <a:rPr sz="3000" spc="-66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using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E6EC5"/>
                </a:solidFill>
                <a:latin typeface="Calibri"/>
                <a:cs typeface="Calibri"/>
              </a:rPr>
              <a:t>namespace</a:t>
            </a:r>
            <a:r>
              <a:rPr sz="3000" spc="-2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E6EC5"/>
                </a:solidFill>
                <a:latin typeface="Calibri"/>
                <a:cs typeface="Calibri"/>
              </a:rPr>
              <a:t>std;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15" dirty="0">
                <a:solidFill>
                  <a:srgbClr val="0E6EC5"/>
                </a:solidFill>
                <a:latin typeface="Calibri"/>
                <a:cs typeface="Calibri"/>
              </a:rPr>
              <a:t>int</a:t>
            </a:r>
            <a:r>
              <a:rPr sz="3000" spc="-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main()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{</a:t>
            </a:r>
            <a:endParaRPr sz="3000" dirty="0">
              <a:latin typeface="Calibri"/>
              <a:cs typeface="Calibri"/>
            </a:endParaRPr>
          </a:p>
          <a:p>
            <a:pPr marL="97790" marR="4727575">
              <a:lnSpc>
                <a:spcPct val="100000"/>
              </a:lnSpc>
            </a:pPr>
            <a:r>
              <a:rPr sz="3000" spc="5" dirty="0">
                <a:solidFill>
                  <a:srgbClr val="0E6EC5"/>
                </a:solidFill>
                <a:latin typeface="Calibri"/>
                <a:cs typeface="Calibri"/>
              </a:rPr>
              <a:t>kv </a:t>
            </a:r>
            <a:r>
              <a:rPr sz="3000" spc="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E6EC5"/>
                </a:solidFill>
                <a:latin typeface="Calibri"/>
                <a:cs typeface="Calibri"/>
              </a:rPr>
              <a:t>return</a:t>
            </a:r>
            <a:r>
              <a:rPr sz="3000" spc="-9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0;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0E6EC5"/>
                </a:solidFill>
                <a:latin typeface="Calibri"/>
                <a:cs typeface="Calibri"/>
              </a:rPr>
              <a:t>}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78739" y="6563270"/>
            <a:ext cx="3982720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OBJECT</a:t>
            </a:r>
            <a:r>
              <a:rPr spc="-10" dirty="0"/>
              <a:t> </a:t>
            </a:r>
            <a:r>
              <a:rPr spc="-5" dirty="0"/>
              <a:t>ORIENTED</a:t>
            </a:r>
            <a:r>
              <a:rPr spc="5" dirty="0"/>
              <a:t> </a:t>
            </a:r>
            <a:r>
              <a:rPr spc="-10" dirty="0"/>
              <a:t>PROGRAMMING</a:t>
            </a:r>
            <a:r>
              <a:rPr spc="20" dirty="0"/>
              <a:t> </a:t>
            </a:r>
            <a:r>
              <a:rPr spc="-5" dirty="0"/>
              <a:t>USING</a:t>
            </a:r>
            <a:r>
              <a:rPr dirty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3036448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7200" y="1289177"/>
          <a:ext cx="8228965" cy="4994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8920"/>
                <a:gridCol w="4170045"/>
              </a:tblGrid>
              <a:tr h="335915">
                <a:tc>
                  <a:txBody>
                    <a:bodyPr/>
                    <a:lstStyle/>
                    <a:p>
                      <a:pPr marL="57150" algn="ctr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71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Preprocessed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Compiled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Checking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Checking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770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Macro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increases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length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 marR="52197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keeps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code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length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unaffected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770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Speed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Faster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Speed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Slower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770255">
                <a:tc>
                  <a:txBody>
                    <a:bodyPr/>
                    <a:lstStyle/>
                    <a:p>
                      <a:pPr marL="113030" marR="67818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Before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Compilation,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is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replaced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 marR="39116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During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call,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control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takes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770255"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Macros are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useful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small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repeated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useful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written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CECEC"/>
                      </a:solidFill>
                      <a:prstDash val="solid"/>
                    </a:lnT>
                    <a:lnB w="9525">
                      <a:solidFill>
                        <a:srgbClr val="ECECEC"/>
                      </a:solidFill>
                      <a:prstDash val="solid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113030" marR="1619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Macro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 not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Compile-Time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Errors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T w="9525">
                      <a:solidFill>
                        <a:srgbClr val="ECECE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Compile-Time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Errors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T w="9525">
                      <a:solidFill>
                        <a:srgbClr val="ECECEC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35940" y="706882"/>
            <a:ext cx="518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difference</a:t>
            </a:r>
            <a:r>
              <a:rPr sz="1800" b="1" spc="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between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macro</a:t>
            </a:r>
            <a:r>
              <a:rPr sz="18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and</a:t>
            </a:r>
            <a:r>
              <a:rPr sz="1800" b="1" spc="-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Verdana"/>
                <a:cs typeface="Verdana"/>
              </a:rPr>
              <a:t>function</a:t>
            </a:r>
            <a:r>
              <a:rPr sz="1800" spc="-5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596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Templates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template is a blueprint or formula for creating a generic class or a function. </a:t>
            </a:r>
          </a:p>
          <a:p>
            <a:r>
              <a:rPr lang="en-US" dirty="0" smtClean="0"/>
              <a:t>Templates </a:t>
            </a:r>
            <a:r>
              <a:rPr lang="en-US" dirty="0"/>
              <a:t>are the foundation of </a:t>
            </a:r>
            <a:r>
              <a:rPr lang="en-US" b="1" dirty="0"/>
              <a:t>generic programming,</a:t>
            </a:r>
            <a:r>
              <a:rPr lang="en-US" dirty="0"/>
              <a:t> which involves writing code in a way that is independent of any particular type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27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Generic programming is a technique where generic types are used as parameters in algorithms so that they can work for a variety of data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32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templates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template allows us to create a family of classes or family of functions to handle different data types.</a:t>
            </a:r>
          </a:p>
          <a:p>
            <a:r>
              <a:rPr lang="en-US" dirty="0"/>
              <a:t>Template classes and functions eliminate the code duplication of different data types and thus makes the development easier and faster.</a:t>
            </a:r>
          </a:p>
          <a:p>
            <a:r>
              <a:rPr lang="en-US" dirty="0"/>
              <a:t>Multiple parameters can be used in both class and function template.</a:t>
            </a:r>
          </a:p>
          <a:p>
            <a:r>
              <a:rPr lang="en-US" dirty="0"/>
              <a:t>Template functions can also be overloaded.</a:t>
            </a:r>
          </a:p>
          <a:p>
            <a:r>
              <a:rPr lang="en-US" dirty="0"/>
              <a:t>We can also use </a:t>
            </a:r>
            <a:r>
              <a:rPr lang="en-US" dirty="0" smtClean="0"/>
              <a:t>non-type </a:t>
            </a:r>
            <a:r>
              <a:rPr lang="en-US" dirty="0"/>
              <a:t>arguments such as built-in or derived data types as template arguments.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59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templates</a:t>
            </a:r>
            <a:endParaRPr lang="en-IN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688632" cy="396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9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6950"/>
            <a:ext cx="6271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</a:rPr>
              <a:t>Function</a:t>
            </a:r>
            <a:r>
              <a:rPr sz="4000" spc="-65" dirty="0">
                <a:solidFill>
                  <a:srgbClr val="C00000"/>
                </a:solidFill>
              </a:rPr>
              <a:t> </a:t>
            </a:r>
            <a:r>
              <a:rPr sz="4000" spc="-20" dirty="0">
                <a:solidFill>
                  <a:srgbClr val="C00000"/>
                </a:solidFill>
              </a:rPr>
              <a:t>template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83284"/>
            <a:ext cx="6271260" cy="10655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60" dirty="0">
                <a:solidFill>
                  <a:srgbClr val="04607A"/>
                </a:solidFill>
                <a:latin typeface="Verdana"/>
                <a:cs typeface="Verdana"/>
              </a:rPr>
              <a:t>We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can</a:t>
            </a:r>
            <a:r>
              <a:rPr sz="2200" spc="1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define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template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for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function.</a:t>
            </a:r>
            <a:endParaRPr sz="2200" dirty="0">
              <a:latin typeface="Verdana"/>
              <a:cs typeface="Verdana"/>
            </a:endParaRPr>
          </a:p>
          <a:p>
            <a:pPr marL="355600" marR="5080" indent="-343535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355600" algn="l"/>
                <a:tab pos="356235" algn="l"/>
                <a:tab pos="1673860" algn="l"/>
                <a:tab pos="3201035" algn="l"/>
                <a:tab pos="3940810" algn="l"/>
                <a:tab pos="4647565" algn="l"/>
                <a:tab pos="5987415" algn="l"/>
              </a:tabLst>
            </a:pP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Gener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f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u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ct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ons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use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co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n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ce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p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	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of 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template.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0973" y="1586229"/>
            <a:ext cx="1576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</a:tabLst>
            </a:pP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	function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57170"/>
            <a:ext cx="8075295" cy="13328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 algn="just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type of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data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that the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function will define 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it 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depends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04607A"/>
                </a:solidFill>
                <a:latin typeface="Verdana"/>
                <a:cs typeface="Verdana"/>
              </a:rPr>
              <a:t>up</a:t>
            </a:r>
            <a:r>
              <a:rPr sz="2200" spc="1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on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 type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of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the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 data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passed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as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a </a:t>
            </a:r>
            <a:r>
              <a:rPr sz="2200" spc="-76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04607A"/>
                </a:solidFill>
                <a:latin typeface="Verdana"/>
                <a:cs typeface="Verdana"/>
              </a:rPr>
              <a:t>parameter.</a:t>
            </a:r>
            <a:endParaRPr sz="2200" dirty="0">
              <a:latin typeface="Verdana"/>
              <a:cs typeface="Verdana"/>
            </a:endParaRPr>
          </a:p>
          <a:p>
            <a:pPr marL="355600" indent="-343535" algn="just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6235" algn="l"/>
              </a:tabLst>
            </a:pP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It</a:t>
            </a:r>
            <a:r>
              <a:rPr sz="2200" spc="-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is</a:t>
            </a:r>
            <a:r>
              <a:rPr sz="2200" spc="-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created</a:t>
            </a:r>
            <a:r>
              <a:rPr sz="2200" spc="25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by 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using</a:t>
            </a:r>
            <a:r>
              <a:rPr sz="2200" spc="-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the</a:t>
            </a:r>
            <a:r>
              <a:rPr sz="220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04607A"/>
                </a:solidFill>
                <a:latin typeface="Verdana"/>
                <a:cs typeface="Verdana"/>
              </a:rPr>
              <a:t>keyword</a:t>
            </a:r>
            <a:r>
              <a:rPr sz="2200" spc="20" dirty="0">
                <a:solidFill>
                  <a:srgbClr val="04607A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4607A"/>
                </a:solidFill>
                <a:latin typeface="Verdana"/>
                <a:cs typeface="Verdana"/>
              </a:rPr>
              <a:t>template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9820" y="4096130"/>
            <a:ext cx="5143500" cy="25146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800" spc="-25" dirty="0">
                <a:solidFill>
                  <a:srgbClr val="0E6EC5"/>
                </a:solidFill>
                <a:latin typeface="Calibri"/>
                <a:cs typeface="Calibri"/>
              </a:rPr>
              <a:t>Syntax: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template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&lt;class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Ttype&gt;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returnType</a:t>
            </a:r>
            <a:r>
              <a:rPr sz="24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functionName(parameterList)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//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function.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9752" y="4229486"/>
            <a:ext cx="3658235" cy="268605"/>
          </a:xfrm>
          <a:custGeom>
            <a:avLst/>
            <a:gdLst/>
            <a:ahLst/>
            <a:cxnLst/>
            <a:rect l="l" t="t" r="r" b="b"/>
            <a:pathLst>
              <a:path w="3658235" h="268604">
                <a:moveTo>
                  <a:pt x="3581503" y="31656"/>
                </a:moveTo>
                <a:lnTo>
                  <a:pt x="0" y="255524"/>
                </a:lnTo>
                <a:lnTo>
                  <a:pt x="762" y="268224"/>
                </a:lnTo>
                <a:lnTo>
                  <a:pt x="3582308" y="44353"/>
                </a:lnTo>
                <a:lnTo>
                  <a:pt x="3581503" y="31656"/>
                </a:lnTo>
                <a:close/>
              </a:path>
              <a:path w="3658235" h="268604">
                <a:moveTo>
                  <a:pt x="3652289" y="30861"/>
                </a:moveTo>
                <a:lnTo>
                  <a:pt x="3594227" y="30861"/>
                </a:lnTo>
                <a:lnTo>
                  <a:pt x="3594989" y="43561"/>
                </a:lnTo>
                <a:lnTo>
                  <a:pt x="3582308" y="44353"/>
                </a:lnTo>
                <a:lnTo>
                  <a:pt x="3584321" y="76073"/>
                </a:lnTo>
                <a:lnTo>
                  <a:pt x="3657980" y="33274"/>
                </a:lnTo>
                <a:lnTo>
                  <a:pt x="3652289" y="30861"/>
                </a:lnTo>
                <a:close/>
              </a:path>
              <a:path w="3658235" h="268604">
                <a:moveTo>
                  <a:pt x="3594227" y="30861"/>
                </a:moveTo>
                <a:lnTo>
                  <a:pt x="3581503" y="31656"/>
                </a:lnTo>
                <a:lnTo>
                  <a:pt x="3582308" y="44353"/>
                </a:lnTo>
                <a:lnTo>
                  <a:pt x="3594989" y="43561"/>
                </a:lnTo>
                <a:lnTo>
                  <a:pt x="3594227" y="30861"/>
                </a:lnTo>
                <a:close/>
              </a:path>
              <a:path w="3658235" h="268604">
                <a:moveTo>
                  <a:pt x="3579495" y="0"/>
                </a:moveTo>
                <a:lnTo>
                  <a:pt x="3581503" y="31656"/>
                </a:lnTo>
                <a:lnTo>
                  <a:pt x="3594227" y="30861"/>
                </a:lnTo>
                <a:lnTo>
                  <a:pt x="3652289" y="30861"/>
                </a:lnTo>
                <a:lnTo>
                  <a:pt x="3579495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76009" y="3796410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typename</a:t>
            </a:r>
          </a:p>
        </p:txBody>
      </p:sp>
    </p:spTree>
    <p:extLst>
      <p:ext uri="{BB962C8B-B14F-4D97-AF65-F5344CB8AC3E}">
        <p14:creationId xmlns:p14="http://schemas.microsoft.com/office/powerpoint/2010/main" val="96955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define a template for a function. For example, if we have an </a:t>
            </a:r>
            <a:r>
              <a:rPr lang="en-US" dirty="0" smtClean="0"/>
              <a:t>min() </a:t>
            </a:r>
            <a:r>
              <a:rPr lang="en-US" dirty="0"/>
              <a:t>function, we can create versions of the </a:t>
            </a:r>
            <a:r>
              <a:rPr lang="en-US" dirty="0" smtClean="0"/>
              <a:t>min function </a:t>
            </a:r>
            <a:r>
              <a:rPr lang="en-US" dirty="0"/>
              <a:t>for </a:t>
            </a:r>
            <a:r>
              <a:rPr lang="en-US" dirty="0" smtClean="0"/>
              <a:t>finding the minimum value from </a:t>
            </a:r>
            <a:r>
              <a:rPr lang="en-US" dirty="0"/>
              <a:t>the </a:t>
            </a:r>
            <a:r>
              <a:rPr lang="en-US" dirty="0" err="1" smtClean="0"/>
              <a:t>int</a:t>
            </a:r>
            <a:r>
              <a:rPr lang="en-US" dirty="0" smtClean="0"/>
              <a:t>,  </a:t>
            </a:r>
            <a:r>
              <a:rPr lang="en-US" dirty="0"/>
              <a:t>float or double type values.</a:t>
            </a:r>
            <a:endParaRPr lang="en-IN" dirty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4817393" cy="33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9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on function template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213285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#include 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using namespace </a:t>
            </a:r>
            <a:r>
              <a:rPr lang="en-IN" dirty="0" err="1" smtClean="0"/>
              <a:t>std</a:t>
            </a:r>
            <a:r>
              <a:rPr lang="en-IN" dirty="0" smtClean="0"/>
              <a:t>;</a:t>
            </a:r>
          </a:p>
          <a:p>
            <a:r>
              <a:rPr lang="en-IN" dirty="0" smtClean="0"/>
              <a:t>template&lt;</a:t>
            </a:r>
            <a:r>
              <a:rPr lang="en-IN" dirty="0" err="1" smtClean="0"/>
              <a:t>typename</a:t>
            </a:r>
            <a:r>
              <a:rPr lang="en-IN" dirty="0" smtClean="0"/>
              <a:t> T&gt;</a:t>
            </a:r>
          </a:p>
          <a:p>
            <a:endParaRPr lang="en-IN" dirty="0" smtClean="0"/>
          </a:p>
          <a:p>
            <a:r>
              <a:rPr lang="en-IN" dirty="0" smtClean="0"/>
              <a:t>T </a:t>
            </a:r>
            <a:r>
              <a:rPr lang="en-IN" dirty="0" err="1" smtClean="0"/>
              <a:t>mul</a:t>
            </a:r>
            <a:r>
              <a:rPr lang="en-IN" dirty="0" smtClean="0"/>
              <a:t>(T a, T b)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return a * b;</a:t>
            </a:r>
          </a:p>
          <a:p>
            <a:endParaRPr lang="en-IN" dirty="0" smtClean="0"/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mul</a:t>
            </a:r>
            <a:r>
              <a:rPr lang="en-IN" dirty="0" smtClean="0"/>
              <a:t>(5.2,6.5);</a:t>
            </a:r>
          </a:p>
          <a:p>
            <a:r>
              <a:rPr lang="en-IN" dirty="0" smtClean="0"/>
              <a:t>    return 0;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485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192</TotalTime>
  <Words>1116</Words>
  <Application>Microsoft Office PowerPoint</Application>
  <PresentationFormat>On-screen Show (4:3)</PresentationFormat>
  <Paragraphs>210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Franklin Gothic Book</vt:lpstr>
      <vt:lpstr>Lucida Sans Unicode</vt:lpstr>
      <vt:lpstr>Perpetua</vt:lpstr>
      <vt:lpstr>Source Sans Pro</vt:lpstr>
      <vt:lpstr>Times New Roman</vt:lpstr>
      <vt:lpstr>Verdana</vt:lpstr>
      <vt:lpstr>Wingdings</vt:lpstr>
      <vt:lpstr>Wingdings 2</vt:lpstr>
      <vt:lpstr>Equity</vt:lpstr>
      <vt:lpstr>Templates</vt:lpstr>
      <vt:lpstr>Content</vt:lpstr>
      <vt:lpstr>Templates</vt:lpstr>
      <vt:lpstr>Generic Programming</vt:lpstr>
      <vt:lpstr>Need for templates</vt:lpstr>
      <vt:lpstr>Types of templates</vt:lpstr>
      <vt:lpstr>Function template</vt:lpstr>
      <vt:lpstr>Function template</vt:lpstr>
      <vt:lpstr>Example on function template</vt:lpstr>
      <vt:lpstr>PowerPoint Presentation</vt:lpstr>
      <vt:lpstr>Restrictions of Generic Functions</vt:lpstr>
      <vt:lpstr>Class Template</vt:lpstr>
      <vt:lpstr>Class template</vt:lpstr>
      <vt:lpstr>Example on class template</vt:lpstr>
      <vt:lpstr>PowerPoint Presentation</vt:lpstr>
      <vt:lpstr>PowerPoint Presentation</vt:lpstr>
      <vt:lpstr>overloading of function template</vt:lpstr>
      <vt:lpstr>PowerPoint Presentation</vt:lpstr>
      <vt:lpstr>PowerPoint Presentation</vt:lpstr>
      <vt:lpstr>Class template and inheritance</vt:lpstr>
      <vt:lpstr>Example</vt:lpstr>
      <vt:lpstr>Macros</vt:lpstr>
      <vt:lpstr>Example:</vt:lpstr>
      <vt:lpstr>PowerPoint Presentation</vt:lpstr>
      <vt:lpstr>Macro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acer</dc:creator>
  <cp:lastModifiedBy>PC</cp:lastModifiedBy>
  <cp:revision>35</cp:revision>
  <dcterms:created xsi:type="dcterms:W3CDTF">2021-11-08T09:17:40Z</dcterms:created>
  <dcterms:modified xsi:type="dcterms:W3CDTF">2021-12-02T05:26:13Z</dcterms:modified>
</cp:coreProperties>
</file>