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5" r:id="rId6"/>
    <p:sldId id="259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ACDBD-CF5B-48F5-9447-B5357091339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917A6-4463-4B54-B856-C1652AA5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9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E711-3694-45A7-A9B2-AD28BB06C2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5F5A-CA91-4AA6-B256-24310455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130" y="199642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err="1" smtClean="0"/>
              <a:t>Apriori</a:t>
            </a:r>
            <a:r>
              <a:rPr lang="en-US" sz="6600" b="1" dirty="0" smtClean="0"/>
              <a:t> Algorithm: Finding Frequent </a:t>
            </a:r>
            <a:r>
              <a:rPr lang="en-US" sz="6600" b="1" dirty="0" err="1" smtClean="0"/>
              <a:t>Itemsets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860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cs typeface="Tahoma" panose="020B0604030504040204" pitchFamily="34" charset="0"/>
              </a:rPr>
              <a:t>Performance </a:t>
            </a:r>
            <a:r>
              <a:rPr lang="en-US" b="1" dirty="0">
                <a:solidFill>
                  <a:schemeClr val="accent2"/>
                </a:solidFill>
              </a:rPr>
              <a:t>Bottlenecks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24752" y="2002938"/>
            <a:ext cx="10529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bottleneck of </a:t>
            </a:r>
            <a:r>
              <a:rPr lang="en-US" sz="3200" i="1" dirty="0" err="1"/>
              <a:t>Apriori</a:t>
            </a:r>
            <a:r>
              <a:rPr lang="en-US" sz="3200" dirty="0"/>
              <a:t>: </a:t>
            </a:r>
            <a:r>
              <a:rPr lang="en-US" sz="3200" u="sng" dirty="0"/>
              <a:t>candidate generation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b="1" u="sng" dirty="0" smtClean="0"/>
              <a:t>Huge </a:t>
            </a:r>
            <a:r>
              <a:rPr lang="en-US" sz="2800" b="1" u="sng" dirty="0"/>
              <a:t>candidate sets:</a:t>
            </a:r>
          </a:p>
          <a:p>
            <a:pPr lvl="2"/>
            <a:r>
              <a:rPr lang="en-US" sz="2400" dirty="0"/>
              <a:t>10</a:t>
            </a:r>
            <a:r>
              <a:rPr lang="en-US" sz="2400" baseline="30000" dirty="0"/>
              <a:t>4</a:t>
            </a:r>
            <a:r>
              <a:rPr lang="en-US" sz="2400" dirty="0"/>
              <a:t> frequent 1-itemset will generate 10</a:t>
            </a:r>
            <a:r>
              <a:rPr lang="en-US" sz="2400" baseline="30000" dirty="0"/>
              <a:t>7</a:t>
            </a:r>
            <a:r>
              <a:rPr lang="en-US" sz="2400" dirty="0"/>
              <a:t> candidate 2-itemsets</a:t>
            </a:r>
          </a:p>
          <a:p>
            <a:pPr lvl="2"/>
            <a:r>
              <a:rPr lang="en-US" sz="2400" dirty="0"/>
              <a:t>To discover a frequent pattern of size 100, e.g., {a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…, a</a:t>
            </a:r>
            <a:r>
              <a:rPr lang="en-US" sz="2400" baseline="-25000" dirty="0"/>
              <a:t>100</a:t>
            </a:r>
            <a:r>
              <a:rPr lang="en-US" sz="2400" dirty="0"/>
              <a:t>}, one needs to generate 2</a:t>
            </a:r>
            <a:r>
              <a:rPr lang="en-US" sz="2400" baseline="30000" dirty="0"/>
              <a:t>100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10</a:t>
            </a:r>
            <a:r>
              <a:rPr lang="en-US" sz="2400" baseline="30000" dirty="0"/>
              <a:t>30</a:t>
            </a:r>
            <a:r>
              <a:rPr lang="en-US" sz="2400" dirty="0"/>
              <a:t> candidates.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b="1" u="sng" dirty="0" smtClean="0"/>
              <a:t>Multiple </a:t>
            </a:r>
            <a:r>
              <a:rPr lang="en-US" sz="2800" b="1" u="sng" dirty="0"/>
              <a:t>scans of database: </a:t>
            </a:r>
          </a:p>
          <a:p>
            <a:pPr lvl="2"/>
            <a:r>
              <a:rPr lang="en-US" sz="2400" dirty="0"/>
              <a:t>Needs (</a:t>
            </a:r>
            <a:r>
              <a:rPr lang="en-US" sz="2400" i="1" dirty="0"/>
              <a:t>n </a:t>
            </a:r>
            <a:r>
              <a:rPr lang="en-US" sz="2400" dirty="0"/>
              <a:t>+</a:t>
            </a:r>
            <a:r>
              <a:rPr lang="en-US" sz="2400" i="1" dirty="0"/>
              <a:t>1 </a:t>
            </a:r>
            <a:r>
              <a:rPr lang="en-US" sz="2400" dirty="0"/>
              <a:t>) scans, </a:t>
            </a:r>
            <a:r>
              <a:rPr lang="en-US" sz="2400" i="1" dirty="0"/>
              <a:t>n</a:t>
            </a:r>
            <a:r>
              <a:rPr lang="en-US" sz="2400" dirty="0"/>
              <a:t>  is the length of the longest pattern</a:t>
            </a:r>
          </a:p>
        </p:txBody>
      </p:sp>
    </p:spTree>
    <p:extLst>
      <p:ext uri="{BB962C8B-B14F-4D97-AF65-F5344CB8AC3E}">
        <p14:creationId xmlns:p14="http://schemas.microsoft.com/office/powerpoint/2010/main" val="17107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65605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Apriori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algorithm proposed by R. Agrawal and R. </a:t>
            </a: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Srikant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in 1994 for mining frequent </a:t>
            </a: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Apriori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employs an iterative approach known as a </a:t>
            </a:r>
            <a:r>
              <a:rPr lang="en-US" sz="2400" b="1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level-wise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search, where k-</a:t>
            </a: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are used to explore (k + 1)-</a:t>
            </a:r>
            <a:r>
              <a:rPr lang="en-US" sz="24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4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dobe Kaiti Std 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3823886"/>
            <a:ext cx="10515600" cy="287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Method: 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Initially, scan DB once to get frequent 1-itemset.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Generate length (k+1) candidate </a:t>
            </a:r>
            <a:r>
              <a:rPr lang="en-US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from length k frequent </a:t>
            </a:r>
            <a:r>
              <a:rPr lang="en-US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Test the MINIMUM SUPPORT.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Terminate when no frequent or candidate set can be generated.</a:t>
            </a:r>
            <a:endParaRPr lang="en-US" dirty="0">
              <a:latin typeface="Times New Roman" panose="02020603050405020304" pitchFamily="18" charset="0"/>
              <a:ea typeface="Adobe Kaiti Std R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317687"/>
            <a:ext cx="10515600" cy="554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First, the set of frequent 1-itemsets is found by scanning the database to accumulate the count for each item, and collecting those items that satisfy minimum support. The resulting set is denoted by L1.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Next, L1 is used to find L2 , the set of frequent 2-itemsets, which is used to find L3, and so on, until no more frequent k-</a:t>
            </a:r>
            <a:r>
              <a:rPr lang="en-US" sz="29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9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can be found. The finding of each </a:t>
            </a:r>
            <a:r>
              <a:rPr lang="en-US" sz="29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Lk</a:t>
            </a:r>
            <a:r>
              <a:rPr lang="en-US" sz="29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requires one full scan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0281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432" y="304800"/>
            <a:ext cx="7793038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/>
              <a:t>The Apriori Algorithm—An Example 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1524001" y="137160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3700463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1</a:t>
            </a:r>
            <a:r>
              <a:rPr lang="en-US" baseline="30000">
                <a:latin typeface="Times New Roman" panose="02020603050405020304" pitchFamily="18" charset="0"/>
              </a:rPr>
              <a:t>st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3821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4283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6870701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1825626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4252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49" name="Text Box 10"/>
          <p:cNvSpPr txBox="1">
            <a:spLocks noChangeArrowheads="1"/>
          </p:cNvSpPr>
          <p:nvPr/>
        </p:nvSpPr>
        <p:spPr bwMode="auto">
          <a:xfrm>
            <a:off x="7540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0" name="Line 11"/>
          <p:cNvSpPr>
            <a:spLocks noChangeShapeType="1"/>
          </p:cNvSpPr>
          <p:nvPr/>
        </p:nvSpPr>
        <p:spPr bwMode="auto">
          <a:xfrm flipH="1">
            <a:off x="6651626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1" name="Text Box 12"/>
          <p:cNvSpPr txBox="1">
            <a:spLocks noChangeArrowheads="1"/>
          </p:cNvSpPr>
          <p:nvPr/>
        </p:nvSpPr>
        <p:spPr bwMode="auto">
          <a:xfrm>
            <a:off x="6632575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2</a:t>
            </a:r>
            <a:r>
              <a:rPr lang="en-US" baseline="30000">
                <a:latin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4352" name="AutoShape 13"/>
          <p:cNvSpPr>
            <a:spLocks noChangeArrowheads="1"/>
          </p:cNvSpPr>
          <p:nvPr/>
        </p:nvSpPr>
        <p:spPr bwMode="auto">
          <a:xfrm>
            <a:off x="9402344" y="2968682"/>
            <a:ext cx="888252" cy="572938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>
            <a:off x="4059239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4" name="Text Box 15"/>
          <p:cNvSpPr txBox="1">
            <a:spLocks noChangeArrowheads="1"/>
          </p:cNvSpPr>
          <p:nvPr/>
        </p:nvSpPr>
        <p:spPr bwMode="auto">
          <a:xfrm>
            <a:off x="2222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5" name="Text Box 16"/>
          <p:cNvSpPr txBox="1">
            <a:spLocks noChangeArrowheads="1"/>
          </p:cNvSpPr>
          <p:nvPr/>
        </p:nvSpPr>
        <p:spPr bwMode="auto">
          <a:xfrm>
            <a:off x="5638801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6" name="Text Box 17"/>
          <p:cNvSpPr txBox="1">
            <a:spLocks noChangeArrowheads="1"/>
          </p:cNvSpPr>
          <p:nvPr/>
        </p:nvSpPr>
        <p:spPr bwMode="auto">
          <a:xfrm>
            <a:off x="4232275" y="5881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3</a:t>
            </a:r>
            <a:r>
              <a:rPr lang="en-US" baseline="30000">
                <a:latin typeface="Times New Roman" panose="02020603050405020304" pitchFamily="18" charset="0"/>
              </a:rPr>
              <a:t>rd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4357" name="AutoShape 18"/>
          <p:cNvSpPr>
            <a:spLocks noChangeArrowheads="1"/>
          </p:cNvSpPr>
          <p:nvPr/>
        </p:nvSpPr>
        <p:spPr bwMode="auto">
          <a:xfrm>
            <a:off x="1725614" y="5240487"/>
            <a:ext cx="327818" cy="550713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58" name="Line 19"/>
          <p:cNvSpPr>
            <a:spLocks noChangeShapeType="1"/>
          </p:cNvSpPr>
          <p:nvPr/>
        </p:nvSpPr>
        <p:spPr bwMode="auto">
          <a:xfrm>
            <a:off x="6858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9" name="Line 20"/>
          <p:cNvSpPr>
            <a:spLocks noChangeShapeType="1"/>
          </p:cNvSpPr>
          <p:nvPr/>
        </p:nvSpPr>
        <p:spPr bwMode="auto">
          <a:xfrm flipH="1">
            <a:off x="4191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676400" y="1828800"/>
          <a:ext cx="1905000" cy="155439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4953000" y="1219200"/>
          <a:ext cx="1752600" cy="186537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7467600" y="1371600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8077200" y="3581401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4724400" y="3429000"/>
          <a:ext cx="1752600" cy="2005584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2286000" y="3862388"/>
          <a:ext cx="1752600" cy="143256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2667000" y="5867401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6096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06" name="Text Box 167"/>
          <p:cNvSpPr txBox="1">
            <a:spLocks noChangeArrowheads="1"/>
          </p:cNvSpPr>
          <p:nvPr/>
        </p:nvSpPr>
        <p:spPr bwMode="auto">
          <a:xfrm>
            <a:off x="2547701" y="99060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Sup</a:t>
            </a:r>
            <a:r>
              <a:rPr lang="en-US" baseline="-25000"/>
              <a:t>min</a:t>
            </a:r>
            <a:r>
              <a:rPr lang="en-US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767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Minimum </a:t>
            </a:r>
            <a:r>
              <a:rPr lang="en-IN" smtClean="0"/>
              <a:t>Support </a:t>
            </a:r>
            <a:r>
              <a:rPr lang="en-IN" smtClean="0"/>
              <a:t>=50% CONFIDENCE=75%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TID        Items</a:t>
            </a:r>
          </a:p>
          <a:p>
            <a:r>
              <a:rPr lang="en-IN" smtClean="0"/>
              <a:t>1       </a:t>
            </a:r>
            <a:r>
              <a:rPr lang="en-IN" smtClean="0"/>
              <a:t>Bread, Cheese, Egg, Juice             Bread          4      4/5=80%</a:t>
            </a:r>
            <a:endParaRPr lang="en-IN" smtClean="0"/>
          </a:p>
          <a:p>
            <a:r>
              <a:rPr lang="en-IN" smtClean="0"/>
              <a:t>2 </a:t>
            </a:r>
            <a:r>
              <a:rPr lang="en-IN" smtClean="0"/>
              <a:t>     </a:t>
            </a:r>
            <a:r>
              <a:rPr lang="en-IN" smtClean="0"/>
              <a:t>Bread</a:t>
            </a:r>
            <a:r>
              <a:rPr lang="en-IN"/>
              <a:t>, </a:t>
            </a:r>
            <a:r>
              <a:rPr lang="en-IN"/>
              <a:t>Cheese</a:t>
            </a:r>
            <a:r>
              <a:rPr lang="en-IN" smtClean="0"/>
              <a:t>, Juice                        Cheese      3      3/5= 60%</a:t>
            </a:r>
            <a:endParaRPr lang="en-IN" smtClean="0"/>
          </a:p>
          <a:p>
            <a:r>
              <a:rPr lang="en-IN" smtClean="0"/>
              <a:t>3     </a:t>
            </a:r>
            <a:r>
              <a:rPr lang="en-IN" smtClean="0"/>
              <a:t>Bread, Milk, Yogurt                           Egg             1       1/5=20%</a:t>
            </a:r>
            <a:endParaRPr lang="en-IN" smtClean="0"/>
          </a:p>
          <a:p>
            <a:r>
              <a:rPr lang="en-IN" smtClean="0"/>
              <a:t>4 </a:t>
            </a:r>
            <a:r>
              <a:rPr lang="en-IN" smtClean="0"/>
              <a:t>    Bread, Juice, Milk                               Milk          3    60%</a:t>
            </a:r>
          </a:p>
          <a:p>
            <a:r>
              <a:rPr lang="en-IN"/>
              <a:t>5</a:t>
            </a:r>
            <a:r>
              <a:rPr lang="en-IN" smtClean="0"/>
              <a:t>    Cheese, Juice, Milk                             Juice          4  80%</a:t>
            </a:r>
          </a:p>
          <a:p>
            <a:r>
              <a:rPr lang="en-IN"/>
              <a:t> </a:t>
            </a:r>
            <a:r>
              <a:rPr lang="en-IN" smtClean="0"/>
              <a:t>  Sup= No. of bread occurred/ n             Yogurt       1  20%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8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Apriori</a:t>
            </a:r>
            <a:r>
              <a:rPr lang="en-US" sz="5400" b="1" dirty="0" smtClean="0"/>
              <a:t> Property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744071" y="918571"/>
            <a:ext cx="10515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To improve the efficiency of the level-wise generation of frequent </a:t>
            </a:r>
            <a:r>
              <a:rPr lang="en-US" sz="2800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itemsets</a:t>
            </a:r>
            <a:r>
              <a:rPr lang="en-US" sz="28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, an important property called the </a:t>
            </a:r>
            <a:r>
              <a:rPr lang="en-US" sz="2800" b="1" dirty="0" err="1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Apriori</a:t>
            </a:r>
            <a:r>
              <a:rPr lang="en-US" sz="2800" b="1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 property </a:t>
            </a:r>
            <a:r>
              <a:rPr lang="en-US" sz="28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is used to reduce the search space.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All nonempty subsets of a frequent itemset must also be frequent.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By definition, if an itemset I does not satisfy the minimum support threshold, min sup, then I is not frequent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, that 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is,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P(I) 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&lt;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min_sup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 If an item A is added to the itemset I , then the resulting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itemset (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i.e.,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 U A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) cannot occur more frequently than I . Therefore, I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U 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A is not frequent either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, that 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is, </a:t>
            </a:r>
            <a:r>
              <a:rPr lang="en-US" sz="2800" i="1" dirty="0" smtClean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P(I U A) &lt; min_sup</a:t>
            </a:r>
            <a:r>
              <a:rPr lang="en-US" sz="2800" i="1" dirty="0">
                <a:latin typeface="Adobe Caslon Pro" panose="0205050205050A020403" pitchFamily="18" charset="0"/>
                <a:ea typeface="Adobe Kaiti Std R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3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/>
              <a:t>Apriori</a:t>
            </a:r>
            <a:r>
              <a:rPr lang="en-US" b="1" dirty="0"/>
              <a:t> Property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57575"/>
            <a:ext cx="1051560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property belongs to a special category of properties 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anti-monotonicity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set cannot pass a test, all of its supersets will fail the same test as well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anti-monotonicity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Apriori</a:t>
            </a:r>
            <a:r>
              <a:rPr lang="en-US" b="1" dirty="0" smtClean="0"/>
              <a:t> Algorithm: Pseudo Code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4718" y="1110410"/>
            <a:ext cx="103632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/>
                </a:solidFill>
              </a:rPr>
              <a:t>Join Step</a:t>
            </a:r>
            <a:r>
              <a:rPr lang="en-US" sz="2400" dirty="0" smtClean="0"/>
              <a:t>: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is generated by joining L</a:t>
            </a:r>
            <a:r>
              <a:rPr lang="en-US" sz="2400" baseline="-25000" dirty="0" smtClean="0"/>
              <a:t>k-1</a:t>
            </a:r>
            <a:r>
              <a:rPr lang="en-US" sz="2400" dirty="0" smtClean="0"/>
              <a:t>with itself.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Prune Step</a:t>
            </a:r>
            <a:r>
              <a:rPr lang="en-US" sz="2400" dirty="0" smtClean="0"/>
              <a:t>:  Any (k-1)-itemset that is not frequent cannot be a subset of a frequent k-itemset.</a:t>
            </a:r>
          </a:p>
          <a:p>
            <a:pPr marL="0" indent="0">
              <a:buNone/>
            </a:pP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: Candidate itemset of size k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: frequent itemset of size k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i="1" dirty="0" smtClean="0"/>
              <a:t>L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= {frequent items};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b="1" dirty="0" smtClean="0">
                <a:solidFill>
                  <a:srgbClr val="F83F24"/>
                </a:solidFill>
              </a:rPr>
              <a:t>for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 = 1; 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!=</a:t>
            </a:r>
            <a:r>
              <a:rPr lang="en-US" sz="2400" dirty="0" smtClean="0">
                <a:sym typeface="Symbol" panose="05050102010706020507" pitchFamily="18" charset="2"/>
              </a:rPr>
              <a:t></a:t>
            </a:r>
            <a:r>
              <a:rPr lang="en-US" sz="2400" dirty="0" smtClean="0"/>
              <a:t>; </a:t>
            </a:r>
            <a:r>
              <a:rPr lang="en-US" sz="2400" i="1" dirty="0" smtClean="0"/>
              <a:t>k</a:t>
            </a:r>
            <a:r>
              <a:rPr lang="en-US" sz="2400" dirty="0" smtClean="0"/>
              <a:t>++) </a:t>
            </a:r>
            <a:r>
              <a:rPr lang="en-US" sz="2400" b="1" dirty="0" smtClean="0">
                <a:solidFill>
                  <a:srgbClr val="F83F24"/>
                </a:solidFill>
              </a:rPr>
              <a:t>do begin</a:t>
            </a: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/>
              <a:t>    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= candidates generated from 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F83F24"/>
                </a:solidFill>
              </a:rPr>
              <a:t>for each</a:t>
            </a:r>
            <a:r>
              <a:rPr lang="en-US" sz="2400" dirty="0" smtClean="0"/>
              <a:t> transaction </a:t>
            </a:r>
            <a:r>
              <a:rPr lang="en-US" sz="2400" i="1" dirty="0" smtClean="0"/>
              <a:t>t</a:t>
            </a:r>
            <a:r>
              <a:rPr lang="en-US" sz="2400" dirty="0" smtClean="0"/>
              <a:t> in database do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2400" dirty="0" smtClean="0"/>
              <a:t>       increment the count of all candidates in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that are contained in </a:t>
            </a:r>
            <a:r>
              <a:rPr lang="en-US" sz="2400" i="1" dirty="0" smtClean="0"/>
              <a:t>t.</a:t>
            </a: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/>
              <a:t>             </a:t>
            </a:r>
            <a:r>
              <a:rPr lang="en-US" sz="2400" i="1" dirty="0" smtClean="0"/>
              <a:t>L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 = candidates in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with </a:t>
            </a:r>
            <a:r>
              <a:rPr lang="en-US" sz="2400" dirty="0" err="1" smtClean="0"/>
              <a:t>min_support</a:t>
            </a: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dirty="0" smtClean="0"/>
              <a:t>   </a:t>
            </a:r>
            <a:r>
              <a:rPr lang="en-US" sz="2400" b="1" dirty="0" smtClean="0">
                <a:solidFill>
                  <a:srgbClr val="F83F24"/>
                </a:solidFill>
              </a:rPr>
              <a:t> end</a:t>
            </a:r>
            <a:endParaRPr lang="en-US" sz="24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400" b="1" dirty="0" smtClean="0">
                <a:solidFill>
                  <a:srgbClr val="F83F24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</a:t>
            </a:r>
            <a:r>
              <a:rPr lang="en-US" sz="2400" i="1" baseline="-25000" dirty="0" smtClean="0"/>
              <a:t>k</a:t>
            </a:r>
            <a:r>
              <a:rPr lang="en-US" sz="2400" dirty="0" smtClean="0"/>
              <a:t> 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1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67889"/>
            <a:ext cx="9829800" cy="4267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Gabriola" pitchFamily="82" charset="0"/>
              </a:rPr>
              <a:t>Let L3 be {{1 2 3}, {1 2 4}, {1 3 4}, {1 3 5}, {2 3 4}}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latin typeface="Gabriola" pitchFamily="82" charset="0"/>
              </a:rPr>
              <a:t>In the join step: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  <a:ea typeface="+mn-ea"/>
                <a:cs typeface="+mn-cs"/>
              </a:rPr>
              <a:t>{1 2 3} joins with {1 2 4} to produce {1 2 3 4}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  <a:ea typeface="+mn-ea"/>
                <a:cs typeface="+mn-cs"/>
              </a:rPr>
              <a:t>{1 3 4} joins with {1 3 5} to produce {1 3 4 5}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  <a:ea typeface="+mn-ea"/>
                <a:cs typeface="+mn-cs"/>
              </a:rPr>
              <a:t>After the join step,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sz="2800" dirty="0"/>
              <a:t> </a:t>
            </a:r>
            <a:r>
              <a:rPr lang="en-US" sz="2800" kern="1200" dirty="0">
                <a:latin typeface="Gabriola" pitchFamily="82" charset="0"/>
              </a:rPr>
              <a:t>will be {{1 2 3 4}, {1 3 4 5}}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latin typeface="Gabriola" pitchFamily="82" charset="0"/>
              </a:rPr>
              <a:t>In the prune step: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</a:rPr>
              <a:t>{1 2 3 4} is tested for existence of 3-item subsets within</a:t>
            </a:r>
            <a:r>
              <a:rPr lang="en-US" sz="2800" dirty="0"/>
              <a:t> </a:t>
            </a:r>
            <a:r>
              <a:rPr lang="en-US" i="1" dirty="0"/>
              <a:t>L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sz="2800" kern="1200" dirty="0">
                <a:latin typeface="Gabriola" pitchFamily="82" charset="0"/>
              </a:rPr>
              <a:t>thus for {1 2 3}, {1 3 4}, and {2 3 4}</a:t>
            </a:r>
          </a:p>
          <a:p>
            <a:pPr lvl="1">
              <a:lnSpc>
                <a:spcPct val="90000"/>
              </a:lnSpc>
            </a:pPr>
            <a:r>
              <a:rPr lang="en-US" sz="2800" kern="1200" dirty="0">
                <a:latin typeface="Gabriola" pitchFamily="82" charset="0"/>
                <a:ea typeface="+mn-ea"/>
                <a:cs typeface="+mn-cs"/>
              </a:rPr>
              <a:t>{1 3 4 5} is tested for {1 3 4}, {1 4 5}, and {3 4 5}, with {1 4 5} not found, and thus this set is deleted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Gabriola" pitchFamily="82" charset="0"/>
              </a:rPr>
              <a:t>We then will be left with only {1 2 3 4} in C4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2070847" y="255876"/>
            <a:ext cx="7315200" cy="7159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APRIORI CANDIDATE GENERATION</a:t>
            </a:r>
            <a:endParaRPr lang="ru-RU" sz="30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08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995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Adobe Caslon Pro</vt:lpstr>
      <vt:lpstr>Adobe Kaiti Std R</vt:lpstr>
      <vt:lpstr>Arial</vt:lpstr>
      <vt:lpstr>Calibri</vt:lpstr>
      <vt:lpstr>Calibri Light</vt:lpstr>
      <vt:lpstr>Gabriola</vt:lpstr>
      <vt:lpstr>Symbol</vt:lpstr>
      <vt:lpstr>Tahoma</vt:lpstr>
      <vt:lpstr>Times New Roman</vt:lpstr>
      <vt:lpstr>Wingdings</vt:lpstr>
      <vt:lpstr>Office Theme</vt:lpstr>
      <vt:lpstr>Apriori Algorithm: Finding Frequent Itemsets</vt:lpstr>
      <vt:lpstr>INTRODUCTION</vt:lpstr>
      <vt:lpstr>INTRODUCTION</vt:lpstr>
      <vt:lpstr>The Apriori Algorithm—An Example </vt:lpstr>
      <vt:lpstr>Minimum Support =50% CONFIDENCE=75%</vt:lpstr>
      <vt:lpstr>Apriori Property</vt:lpstr>
      <vt:lpstr>Apriori Property</vt:lpstr>
      <vt:lpstr>Apriori Algorithm: Pseudo Code</vt:lpstr>
      <vt:lpstr>APRIORI CANDIDATE GENERATION</vt:lpstr>
      <vt:lpstr>Performance Bottlenecks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Algorithm: Finding Frequent Itemsets</dc:title>
  <dc:creator>Rajesh</dc:creator>
  <cp:lastModifiedBy>Geeta Sharma</cp:lastModifiedBy>
  <cp:revision>28</cp:revision>
  <dcterms:created xsi:type="dcterms:W3CDTF">2013-09-08T12:20:24Z</dcterms:created>
  <dcterms:modified xsi:type="dcterms:W3CDTF">2021-10-29T07:32:22Z</dcterms:modified>
</cp:coreProperties>
</file>