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DF6F7C-A95C-4829-9FE0-40313DB3AF9D}"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377043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DF6F7C-A95C-4829-9FE0-40313DB3AF9D}"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392183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DF6F7C-A95C-4829-9FE0-40313DB3AF9D}"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240732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DF6F7C-A95C-4829-9FE0-40313DB3AF9D}"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9137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F6F7C-A95C-4829-9FE0-40313DB3AF9D}"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173702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DF6F7C-A95C-4829-9FE0-40313DB3AF9D}"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361227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DF6F7C-A95C-4829-9FE0-40313DB3AF9D}" type="datetimeFigureOut">
              <a:rPr lang="en-IN" smtClean="0"/>
              <a:t>13-09-2021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289398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DF6F7C-A95C-4829-9FE0-40313DB3AF9D}"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8624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F6F7C-A95C-4829-9FE0-40313DB3AF9D}" type="datetimeFigureOut">
              <a:rPr lang="en-IN" smtClean="0"/>
              <a:t>13-09-2021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18953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F6F7C-A95C-4829-9FE0-40313DB3AF9D}"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412848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F6F7C-A95C-4829-9FE0-40313DB3AF9D}"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384E-4BC6-4D09-A1AB-7E26484E3BAF}" type="slidenum">
              <a:rPr lang="en-IN" smtClean="0"/>
              <a:t>‹#›</a:t>
            </a:fld>
            <a:endParaRPr lang="en-IN"/>
          </a:p>
        </p:txBody>
      </p:sp>
    </p:spTree>
    <p:extLst>
      <p:ext uri="{BB962C8B-B14F-4D97-AF65-F5344CB8AC3E}">
        <p14:creationId xmlns:p14="http://schemas.microsoft.com/office/powerpoint/2010/main" val="197941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F6F7C-A95C-4829-9FE0-40313DB3AF9D}" type="datetimeFigureOut">
              <a:rPr lang="en-IN" smtClean="0"/>
              <a:t>13-09-2021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384E-4BC6-4D09-A1AB-7E26484E3BAF}" type="slidenum">
              <a:rPr lang="en-IN" smtClean="0"/>
              <a:t>‹#›</a:t>
            </a:fld>
            <a:endParaRPr lang="en-IN"/>
          </a:p>
        </p:txBody>
      </p:sp>
    </p:spTree>
    <p:extLst>
      <p:ext uri="{BB962C8B-B14F-4D97-AF65-F5344CB8AC3E}">
        <p14:creationId xmlns:p14="http://schemas.microsoft.com/office/powerpoint/2010/main" val="34039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5612" y="1473590"/>
            <a:ext cx="6096000" cy="2246769"/>
          </a:xfrm>
          <a:prstGeom prst="rect">
            <a:avLst/>
          </a:prstGeom>
        </p:spPr>
        <p:txBody>
          <a:bodyPr>
            <a:spAutoFit/>
          </a:bodyPr>
          <a:lstStyle/>
          <a:p>
            <a:pPr algn="ctr"/>
            <a:endParaRPr lang="en-IN" sz="2800" b="1" i="0" u="none" strike="noStrike" baseline="0" dirty="0" smtClean="0">
              <a:latin typeface="Algerian" panose="04020705040A02060702" pitchFamily="82" charset="0"/>
            </a:endParaRPr>
          </a:p>
          <a:p>
            <a:pPr algn="ctr"/>
            <a:endParaRPr lang="en-IN" sz="2800" b="1" dirty="0">
              <a:latin typeface="Algerian" panose="04020705040A02060702" pitchFamily="82" charset="0"/>
            </a:endParaRPr>
          </a:p>
          <a:p>
            <a:pPr algn="ctr"/>
            <a:r>
              <a:rPr lang="en-IN" sz="2800" b="1" i="0" u="none" strike="noStrike" baseline="0" dirty="0" smtClean="0">
                <a:latin typeface="Algerian" panose="04020705040A02060702" pitchFamily="82" charset="0"/>
              </a:rPr>
              <a:t>Unit II</a:t>
            </a:r>
          </a:p>
          <a:p>
            <a:endParaRPr lang="en-IN" sz="2800" b="1" i="0" u="none" strike="noStrike" baseline="0" dirty="0" smtClean="0">
              <a:latin typeface="Algerian" panose="04020705040A02060702" pitchFamily="82" charset="0"/>
            </a:endParaRPr>
          </a:p>
          <a:p>
            <a:pPr algn="ctr"/>
            <a:r>
              <a:rPr lang="en-IN" sz="2800" b="1" i="0" u="none" strike="noStrike" baseline="0" dirty="0" smtClean="0">
                <a:latin typeface="Algerian" panose="04020705040A02060702" pitchFamily="82" charset="0"/>
              </a:rPr>
              <a:t>Introduction to data mining</a:t>
            </a:r>
            <a:endParaRPr lang="en-IN" sz="2800" dirty="0">
              <a:latin typeface="Algerian" panose="04020705040A02060702" pitchFamily="82" charset="0"/>
            </a:endParaRPr>
          </a:p>
        </p:txBody>
      </p:sp>
    </p:spTree>
    <p:extLst>
      <p:ext uri="{BB962C8B-B14F-4D97-AF65-F5344CB8AC3E}">
        <p14:creationId xmlns:p14="http://schemas.microsoft.com/office/powerpoint/2010/main" val="356090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288" y="1163597"/>
            <a:ext cx="10266348" cy="3693319"/>
          </a:xfrm>
          <a:prstGeom prst="rect">
            <a:avLst/>
          </a:prstGeom>
        </p:spPr>
        <p:txBody>
          <a:bodyPr wrap="square">
            <a:spAutoFit/>
          </a:bodyPr>
          <a:lstStyle/>
          <a:p>
            <a:pPr algn="just"/>
            <a:r>
              <a:rPr lang="en-US" sz="2000" b="1" i="0" dirty="0" smtClean="0">
                <a:effectLst/>
                <a:latin typeface="erdana"/>
              </a:rPr>
              <a:t>Disadvantages of Data Mining</a:t>
            </a:r>
          </a:p>
          <a:p>
            <a:pPr algn="just"/>
            <a:endParaRPr lang="en-US" b="0" i="0" dirty="0" smtClean="0">
              <a:solidFill>
                <a:srgbClr val="610B38"/>
              </a:solidFill>
              <a:effectLst/>
              <a:latin typeface="erdana"/>
            </a:endParaRPr>
          </a:p>
          <a:p>
            <a:pPr algn="just">
              <a:buFont typeface="Arial" panose="020B0604020202020204" pitchFamily="34" charset="0"/>
              <a:buChar char="•"/>
            </a:pPr>
            <a:r>
              <a:rPr lang="en-US" b="0" i="0" dirty="0" smtClean="0">
                <a:solidFill>
                  <a:srgbClr val="000000"/>
                </a:solidFill>
                <a:effectLst/>
                <a:latin typeface="inter-regular"/>
              </a:rPr>
              <a:t>There is a probability that the organizations may sell useful data of customers to other organizations for money. As per the report, American Express has sold credit card purchases of their customers to other organizations.</a:t>
            </a:r>
          </a:p>
          <a:p>
            <a:pPr algn="just">
              <a:buFont typeface="Arial" panose="020B0604020202020204" pitchFamily="34" charset="0"/>
              <a:buChar char="•"/>
            </a:pPr>
            <a:endParaRPr lang="en-US" b="0" i="0" dirty="0" smtClean="0">
              <a:solidFill>
                <a:srgbClr val="000000"/>
              </a:solidFill>
              <a:effectLst/>
              <a:latin typeface="inter-regular"/>
            </a:endParaRPr>
          </a:p>
          <a:p>
            <a:pPr algn="just">
              <a:buFont typeface="Arial" panose="020B0604020202020204" pitchFamily="34" charset="0"/>
              <a:buChar char="•"/>
            </a:pPr>
            <a:r>
              <a:rPr lang="en-US" b="0" i="0" dirty="0" smtClean="0">
                <a:solidFill>
                  <a:srgbClr val="000000"/>
                </a:solidFill>
                <a:effectLst/>
                <a:latin typeface="inter-regular"/>
              </a:rPr>
              <a:t>Many data mining analytics software is difficult to operate and needs advance training to work on.</a:t>
            </a:r>
          </a:p>
          <a:p>
            <a:pPr algn="just">
              <a:buFont typeface="Arial" panose="020B0604020202020204" pitchFamily="34" charset="0"/>
              <a:buChar char="•"/>
            </a:pPr>
            <a:endParaRPr lang="en-US" b="0" i="0" dirty="0" smtClean="0">
              <a:solidFill>
                <a:srgbClr val="000000"/>
              </a:solidFill>
              <a:effectLst/>
              <a:latin typeface="inter-regular"/>
            </a:endParaRPr>
          </a:p>
          <a:p>
            <a:pPr algn="just">
              <a:buFont typeface="Arial" panose="020B0604020202020204" pitchFamily="34" charset="0"/>
              <a:buChar char="•"/>
            </a:pPr>
            <a:r>
              <a:rPr lang="en-US" b="0" i="0" dirty="0" smtClean="0">
                <a:solidFill>
                  <a:srgbClr val="000000"/>
                </a:solidFill>
                <a:effectLst/>
                <a:latin typeface="inter-regular"/>
              </a:rPr>
              <a:t>Different data mining instruments operate in distinct ways due to the different algorithms used in their design. Therefore, the selection of the right data mining tools is a very challenging task.</a:t>
            </a:r>
          </a:p>
          <a:p>
            <a:pPr algn="just">
              <a:buFont typeface="Arial" panose="020B0604020202020204" pitchFamily="34" charset="0"/>
              <a:buChar char="•"/>
            </a:pPr>
            <a:endParaRPr lang="en-US" b="0" i="0" dirty="0" smtClean="0">
              <a:solidFill>
                <a:srgbClr val="000000"/>
              </a:solidFill>
              <a:effectLst/>
              <a:latin typeface="inter-regular"/>
            </a:endParaRPr>
          </a:p>
          <a:p>
            <a:pPr algn="just">
              <a:buFont typeface="Arial" panose="020B0604020202020204" pitchFamily="34" charset="0"/>
              <a:buChar char="•"/>
            </a:pPr>
            <a:r>
              <a:rPr lang="en-US" b="0" i="0" dirty="0" smtClean="0">
                <a:solidFill>
                  <a:srgbClr val="000000"/>
                </a:solidFill>
                <a:effectLst/>
                <a:latin typeface="inter-regular"/>
              </a:rPr>
              <a:t>The data mining techniques are not precise, so that it may lead to severe consequences in certain conditions.</a:t>
            </a:r>
            <a:endParaRPr lang="en-US" b="0" i="0" dirty="0">
              <a:solidFill>
                <a:srgbClr val="000000"/>
              </a:solidFill>
              <a:effectLst/>
              <a:latin typeface="inter-regular"/>
            </a:endParaRPr>
          </a:p>
        </p:txBody>
      </p:sp>
    </p:spTree>
    <p:extLst>
      <p:ext uri="{BB962C8B-B14F-4D97-AF65-F5344CB8AC3E}">
        <p14:creationId xmlns:p14="http://schemas.microsoft.com/office/powerpoint/2010/main" val="332423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4127" y="860059"/>
            <a:ext cx="3236912" cy="400110"/>
          </a:xfrm>
          <a:prstGeom prst="rect">
            <a:avLst/>
          </a:prstGeom>
        </p:spPr>
        <p:txBody>
          <a:bodyPr wrap="none">
            <a:spAutoFit/>
          </a:bodyPr>
          <a:lstStyle/>
          <a:p>
            <a:pPr algn="just"/>
            <a:r>
              <a:rPr lang="en-IN" sz="2000" b="1" i="0" dirty="0" smtClean="0">
                <a:effectLst/>
                <a:latin typeface="erdana"/>
              </a:rPr>
              <a:t>Data Mining Applications</a:t>
            </a:r>
            <a:endParaRPr lang="en-IN" sz="2000" b="1" i="0" dirty="0">
              <a:effectLst/>
              <a:latin typeface="erdana"/>
            </a:endParaRPr>
          </a:p>
        </p:txBody>
      </p:sp>
      <p:pic>
        <p:nvPicPr>
          <p:cNvPr id="2050" name="Picture 2" descr="Data Mining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929" y="2164786"/>
            <a:ext cx="463867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19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43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725" y="929901"/>
            <a:ext cx="10804733" cy="2954655"/>
          </a:xfrm>
          <a:prstGeom prst="rect">
            <a:avLst/>
          </a:prstGeom>
        </p:spPr>
        <p:txBody>
          <a:bodyPr wrap="square">
            <a:spAutoFit/>
          </a:bodyPr>
          <a:lstStyle/>
          <a:p>
            <a:pPr algn="just"/>
            <a:r>
              <a:rPr lang="en-US" sz="2400" b="1" i="0" dirty="0" smtClean="0">
                <a:effectLst/>
                <a:latin typeface="erdana"/>
              </a:rPr>
              <a:t>Data Mining</a:t>
            </a:r>
          </a:p>
          <a:p>
            <a:pPr algn="just"/>
            <a:endParaRPr lang="en-US" b="0" i="0" dirty="0" smtClean="0">
              <a:effectLst/>
              <a:latin typeface="erdana"/>
            </a:endParaRPr>
          </a:p>
          <a:p>
            <a:pPr algn="just"/>
            <a:r>
              <a:rPr lang="en-US" b="0" i="0" dirty="0" smtClean="0">
                <a:effectLst/>
              </a:rPr>
              <a:t>The process of extracting information to identify patterns, trends, and useful data that would allow the</a:t>
            </a:r>
            <a:endParaRPr lang="en-US" dirty="0"/>
          </a:p>
          <a:p>
            <a:pPr algn="just"/>
            <a:r>
              <a:rPr lang="en-US" b="0" i="0" dirty="0" smtClean="0">
                <a:effectLst/>
              </a:rPr>
              <a:t> business to take the data-driven decision from huge sets of data is called Data Mining.</a:t>
            </a:r>
          </a:p>
          <a:p>
            <a:pPr algn="just"/>
            <a:endParaRPr lang="en-US" dirty="0"/>
          </a:p>
          <a:p>
            <a:pPr algn="just"/>
            <a:endParaRPr lang="en-US" dirty="0"/>
          </a:p>
          <a:p>
            <a:pPr algn="just"/>
            <a:r>
              <a:rPr lang="en-US" dirty="0" smtClean="0"/>
              <a:t>Data </a:t>
            </a:r>
            <a:r>
              <a:rPr lang="en-US" dirty="0"/>
              <a:t>Mining is the process of investigating hidden patterns of information to various perspectives for categorization into useful data, which is collected and assembled in particular areas such as data warehouses, efficient analysis, data mining algorithm, helping decision making and other data requirement to eventually cost-cutting and generating revenue.</a:t>
            </a:r>
            <a:endParaRPr lang="en-US" b="0" i="0" dirty="0">
              <a:effectLst/>
            </a:endParaRPr>
          </a:p>
        </p:txBody>
      </p:sp>
    </p:spTree>
    <p:extLst>
      <p:ext uri="{BB962C8B-B14F-4D97-AF65-F5344CB8AC3E}">
        <p14:creationId xmlns:p14="http://schemas.microsoft.com/office/powerpoint/2010/main" val="112512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997" y="1278513"/>
            <a:ext cx="11044015" cy="2862322"/>
          </a:xfrm>
          <a:prstGeom prst="rect">
            <a:avLst/>
          </a:prstGeom>
        </p:spPr>
        <p:txBody>
          <a:bodyPr wrap="square">
            <a:spAutoFit/>
          </a:bodyPr>
          <a:lstStyle/>
          <a:p>
            <a:r>
              <a:rPr lang="en-US" b="0" i="0" dirty="0" smtClean="0">
                <a:solidFill>
                  <a:srgbClr val="333333"/>
                </a:solidFill>
                <a:effectLst/>
                <a:latin typeface="inter-regular"/>
              </a:rPr>
              <a:t>Data mining is the act of automatically searching for large stores of information to find trends and patterns that go beyond simple analysis procedures. </a:t>
            </a:r>
          </a:p>
          <a:p>
            <a:endParaRPr lang="en-US" dirty="0">
              <a:solidFill>
                <a:srgbClr val="333333"/>
              </a:solidFill>
              <a:latin typeface="inter-regular"/>
            </a:endParaRPr>
          </a:p>
          <a:p>
            <a:endParaRPr lang="en-US" b="0" i="0" dirty="0" smtClean="0">
              <a:solidFill>
                <a:srgbClr val="333333"/>
              </a:solidFill>
              <a:effectLst/>
              <a:latin typeface="inter-regular"/>
            </a:endParaRPr>
          </a:p>
          <a:p>
            <a:r>
              <a:rPr lang="en-US" b="0" i="0" dirty="0" smtClean="0">
                <a:solidFill>
                  <a:srgbClr val="333333"/>
                </a:solidFill>
                <a:effectLst/>
                <a:latin typeface="inter-regular"/>
              </a:rPr>
              <a:t>Data mining utilizes complex mathematical algorithms for data segments and evaluates the probability of future events. Data Mining is also called Knowledge Discovery of Data (KDD).</a:t>
            </a:r>
          </a:p>
          <a:p>
            <a:endParaRPr lang="en-US" dirty="0">
              <a:solidFill>
                <a:srgbClr val="333333"/>
              </a:solidFill>
              <a:latin typeface="inter-regular"/>
            </a:endParaRPr>
          </a:p>
          <a:p>
            <a:r>
              <a:rPr lang="en-US" dirty="0"/>
              <a:t>The biggest challenge is to analyze the data to extract important information that can be used to solve a problem or for company development. There are many powerful instruments and techniques available to mine data and find better insight from it.</a:t>
            </a:r>
            <a:endParaRPr lang="en-IN" dirty="0"/>
          </a:p>
        </p:txBody>
      </p:sp>
    </p:spTree>
    <p:extLst>
      <p:ext uri="{BB962C8B-B14F-4D97-AF65-F5344CB8AC3E}">
        <p14:creationId xmlns:p14="http://schemas.microsoft.com/office/powerpoint/2010/main" val="126905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Data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702" y="1615155"/>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41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2089" y="1297083"/>
            <a:ext cx="10642363" cy="3139321"/>
          </a:xfrm>
          <a:prstGeom prst="rect">
            <a:avLst/>
          </a:prstGeom>
        </p:spPr>
        <p:txBody>
          <a:bodyPr wrap="square">
            <a:spAutoFit/>
          </a:bodyPr>
          <a:lstStyle/>
          <a:p>
            <a:pPr algn="just"/>
            <a:r>
              <a:rPr lang="en-US" b="1" i="0" dirty="0" smtClean="0">
                <a:effectLst/>
                <a:latin typeface="erdana"/>
              </a:rPr>
              <a:t>Types of Data Mining</a:t>
            </a:r>
          </a:p>
          <a:p>
            <a:pPr algn="just"/>
            <a:endParaRPr lang="en-US" b="0" i="0" dirty="0" smtClean="0">
              <a:solidFill>
                <a:srgbClr val="610B38"/>
              </a:solidFill>
              <a:effectLst/>
              <a:latin typeface="erdana"/>
            </a:endParaRPr>
          </a:p>
          <a:p>
            <a:pPr algn="just"/>
            <a:r>
              <a:rPr lang="en-US" b="0" i="0" dirty="0" smtClean="0">
                <a:solidFill>
                  <a:srgbClr val="333333"/>
                </a:solidFill>
                <a:effectLst/>
                <a:latin typeface="inter-regular"/>
              </a:rPr>
              <a:t>Data mining can be performed on the following types of data:</a:t>
            </a:r>
          </a:p>
          <a:p>
            <a:pPr algn="just"/>
            <a:endParaRPr lang="en-US" b="0" i="0" dirty="0" smtClean="0">
              <a:solidFill>
                <a:srgbClr val="333333"/>
              </a:solidFill>
              <a:effectLst/>
              <a:latin typeface="inter-regular"/>
            </a:endParaRPr>
          </a:p>
          <a:p>
            <a:pPr algn="just"/>
            <a:r>
              <a:rPr lang="en-US" b="1" i="0" dirty="0" smtClean="0">
                <a:solidFill>
                  <a:srgbClr val="333333"/>
                </a:solidFill>
                <a:effectLst/>
                <a:latin typeface="inter-bold"/>
              </a:rPr>
              <a:t>Relational Database:</a:t>
            </a:r>
          </a:p>
          <a:p>
            <a:pPr algn="just"/>
            <a:endParaRPr lang="en-US" b="0" i="0" dirty="0" smtClean="0">
              <a:solidFill>
                <a:srgbClr val="333333"/>
              </a:solidFill>
              <a:effectLst/>
              <a:latin typeface="inter-regular"/>
            </a:endParaRPr>
          </a:p>
          <a:p>
            <a:pPr algn="just"/>
            <a:r>
              <a:rPr lang="en-US" b="0" i="0" dirty="0" smtClean="0">
                <a:solidFill>
                  <a:srgbClr val="333333"/>
                </a:solidFill>
                <a:effectLst/>
                <a:latin typeface="inter-regular"/>
              </a:rPr>
              <a:t>A relational database is a collection of multiple data sets formally organized by tables, records, and columns from which data can be accessed in various ways without having to recognize the database tables. </a:t>
            </a:r>
          </a:p>
          <a:p>
            <a:pPr algn="just"/>
            <a:endParaRPr lang="en-US" dirty="0">
              <a:solidFill>
                <a:srgbClr val="333333"/>
              </a:solidFill>
              <a:latin typeface="inter-regular"/>
            </a:endParaRPr>
          </a:p>
          <a:p>
            <a:pPr algn="just"/>
            <a:r>
              <a:rPr lang="en-US" b="0" i="0" dirty="0" smtClean="0">
                <a:solidFill>
                  <a:srgbClr val="333333"/>
                </a:solidFill>
                <a:effectLst/>
                <a:latin typeface="inter-regular"/>
              </a:rPr>
              <a:t>Tables convey and share information, which facilitates data </a:t>
            </a:r>
            <a:r>
              <a:rPr lang="en-US" b="0" i="0" dirty="0" err="1" smtClean="0">
                <a:solidFill>
                  <a:srgbClr val="333333"/>
                </a:solidFill>
                <a:effectLst/>
                <a:latin typeface="inter-regular"/>
              </a:rPr>
              <a:t>searchability</a:t>
            </a:r>
            <a:r>
              <a:rPr lang="en-US" b="0" i="0" dirty="0" smtClean="0">
                <a:solidFill>
                  <a:srgbClr val="333333"/>
                </a:solidFill>
                <a:effectLst/>
                <a:latin typeface="inter-regular"/>
              </a:rPr>
              <a:t>, reporting, and organization.</a:t>
            </a:r>
            <a:endParaRPr lang="en-US" b="0" i="0" dirty="0">
              <a:solidFill>
                <a:srgbClr val="333333"/>
              </a:solidFill>
              <a:effectLst/>
              <a:latin typeface="inter-regular"/>
            </a:endParaRPr>
          </a:p>
        </p:txBody>
      </p:sp>
    </p:spTree>
    <p:extLst>
      <p:ext uri="{BB962C8B-B14F-4D97-AF65-F5344CB8AC3E}">
        <p14:creationId xmlns:p14="http://schemas.microsoft.com/office/powerpoint/2010/main" val="91470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8220" y="1167706"/>
            <a:ext cx="11169518" cy="2677656"/>
          </a:xfrm>
          <a:prstGeom prst="rect">
            <a:avLst/>
          </a:prstGeom>
        </p:spPr>
        <p:txBody>
          <a:bodyPr wrap="square">
            <a:spAutoFit/>
          </a:bodyPr>
          <a:lstStyle/>
          <a:p>
            <a:r>
              <a:rPr lang="en-IN" sz="2400" b="1" dirty="0"/>
              <a:t>Data warehouses</a:t>
            </a:r>
            <a:endParaRPr lang="en-US" sz="2400" dirty="0" smtClean="0"/>
          </a:p>
          <a:p>
            <a:endParaRPr lang="en-US" dirty="0"/>
          </a:p>
          <a:p>
            <a:r>
              <a:rPr lang="en-US" dirty="0" smtClean="0"/>
              <a:t>A </a:t>
            </a:r>
            <a:r>
              <a:rPr lang="en-US" dirty="0"/>
              <a:t>Data Warehouse is the technology that collects the data from various sources within the organization to provide meaningful business insights. </a:t>
            </a:r>
            <a:endParaRPr lang="en-US" dirty="0" smtClean="0"/>
          </a:p>
          <a:p>
            <a:endParaRPr lang="en-US" dirty="0"/>
          </a:p>
          <a:p>
            <a:r>
              <a:rPr lang="en-US" dirty="0" smtClean="0"/>
              <a:t>The </a:t>
            </a:r>
            <a:r>
              <a:rPr lang="en-US" dirty="0"/>
              <a:t>huge amount of data comes from multiple places such as Marketing and Finance. The extracted data is utilized for analytical purposes and helps in decision- making for a business organization. </a:t>
            </a:r>
            <a:endParaRPr lang="en-US" dirty="0" smtClean="0"/>
          </a:p>
          <a:p>
            <a:endParaRPr lang="en-US" dirty="0"/>
          </a:p>
          <a:p>
            <a:r>
              <a:rPr lang="en-US" dirty="0" smtClean="0"/>
              <a:t>The </a:t>
            </a:r>
            <a:r>
              <a:rPr lang="en-US" dirty="0"/>
              <a:t>data warehouse is designed for the analysis of data rather than transaction processing.</a:t>
            </a:r>
            <a:endParaRPr lang="en-IN" dirty="0"/>
          </a:p>
        </p:txBody>
      </p:sp>
    </p:spTree>
    <p:extLst>
      <p:ext uri="{BB962C8B-B14F-4D97-AF65-F5344CB8AC3E}">
        <p14:creationId xmlns:p14="http://schemas.microsoft.com/office/powerpoint/2010/main" val="275071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910" y="1023618"/>
            <a:ext cx="10556904" cy="2862322"/>
          </a:xfrm>
          <a:prstGeom prst="rect">
            <a:avLst/>
          </a:prstGeom>
        </p:spPr>
        <p:txBody>
          <a:bodyPr wrap="square">
            <a:spAutoFit/>
          </a:bodyPr>
          <a:lstStyle/>
          <a:p>
            <a:pPr algn="just"/>
            <a:r>
              <a:rPr lang="en-US" b="1" i="0" dirty="0" smtClean="0">
                <a:solidFill>
                  <a:srgbClr val="333333"/>
                </a:solidFill>
                <a:effectLst/>
                <a:latin typeface="inter-bold"/>
              </a:rPr>
              <a:t>Data Repositories</a:t>
            </a:r>
          </a:p>
          <a:p>
            <a:pPr algn="just"/>
            <a:endParaRPr lang="en-US" b="0" i="0" dirty="0" smtClean="0">
              <a:solidFill>
                <a:srgbClr val="333333"/>
              </a:solidFill>
              <a:effectLst/>
              <a:latin typeface="inter-regular"/>
            </a:endParaRPr>
          </a:p>
          <a:p>
            <a:pPr algn="just"/>
            <a:r>
              <a:rPr lang="en-US" b="0" i="0" dirty="0" smtClean="0">
                <a:solidFill>
                  <a:srgbClr val="333333"/>
                </a:solidFill>
                <a:effectLst/>
                <a:latin typeface="inter-regular"/>
              </a:rPr>
              <a:t>The Data Repository generally refers to a destination for data storage. However, many IT professionals utilize the term more clearly to refer to a specific kind of setup within an IT structure. For example, a group of databases, where an organization has kept various kinds of information.</a:t>
            </a:r>
          </a:p>
          <a:p>
            <a:pPr algn="just"/>
            <a:endParaRPr lang="en-US" b="0" i="0" dirty="0" smtClean="0">
              <a:solidFill>
                <a:srgbClr val="333333"/>
              </a:solidFill>
              <a:effectLst/>
              <a:latin typeface="inter-regular"/>
            </a:endParaRPr>
          </a:p>
          <a:p>
            <a:pPr algn="just"/>
            <a:r>
              <a:rPr lang="en-US" b="1" i="0" dirty="0" smtClean="0">
                <a:solidFill>
                  <a:srgbClr val="333333"/>
                </a:solidFill>
                <a:effectLst/>
                <a:latin typeface="inter-bold"/>
              </a:rPr>
              <a:t>Object-Relational Database</a:t>
            </a:r>
          </a:p>
          <a:p>
            <a:pPr algn="just"/>
            <a:endParaRPr lang="en-US" b="0" i="0" dirty="0" smtClean="0">
              <a:solidFill>
                <a:srgbClr val="333333"/>
              </a:solidFill>
              <a:effectLst/>
              <a:latin typeface="inter-regular"/>
            </a:endParaRPr>
          </a:p>
          <a:p>
            <a:pPr algn="just"/>
            <a:r>
              <a:rPr lang="en-US" b="0" i="0" dirty="0" smtClean="0">
                <a:solidFill>
                  <a:srgbClr val="333333"/>
                </a:solidFill>
                <a:effectLst/>
                <a:latin typeface="inter-regular"/>
              </a:rPr>
              <a:t>A combination of an object-oriented database model and relational database model is called an object-relational model. It supports Classes, Objects, Inheritance, etc.</a:t>
            </a:r>
            <a:endParaRPr lang="en-US" b="0" i="0" dirty="0">
              <a:solidFill>
                <a:srgbClr val="333333"/>
              </a:solidFill>
              <a:effectLst/>
              <a:latin typeface="inter-regular"/>
            </a:endParaRPr>
          </a:p>
        </p:txBody>
      </p:sp>
    </p:spTree>
    <p:extLst>
      <p:ext uri="{BB962C8B-B14F-4D97-AF65-F5344CB8AC3E}">
        <p14:creationId xmlns:p14="http://schemas.microsoft.com/office/powerpoint/2010/main" val="80519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097" y="1069881"/>
            <a:ext cx="10326168" cy="2031325"/>
          </a:xfrm>
          <a:prstGeom prst="rect">
            <a:avLst/>
          </a:prstGeom>
        </p:spPr>
        <p:txBody>
          <a:bodyPr wrap="square">
            <a:spAutoFit/>
          </a:bodyPr>
          <a:lstStyle/>
          <a:p>
            <a:pPr algn="just"/>
            <a:r>
              <a:rPr lang="en-US" b="1" i="0" dirty="0" smtClean="0">
                <a:solidFill>
                  <a:srgbClr val="333333"/>
                </a:solidFill>
                <a:effectLst/>
                <a:latin typeface="inter-bold"/>
              </a:rPr>
              <a:t>Transactional Database</a:t>
            </a:r>
          </a:p>
          <a:p>
            <a:pPr algn="just"/>
            <a:endParaRPr lang="en-US" b="0" i="0" dirty="0" smtClean="0">
              <a:solidFill>
                <a:srgbClr val="333333"/>
              </a:solidFill>
              <a:effectLst/>
              <a:latin typeface="inter-regular"/>
            </a:endParaRPr>
          </a:p>
          <a:p>
            <a:pPr algn="just"/>
            <a:r>
              <a:rPr lang="en-US" b="0" i="0" dirty="0" smtClean="0">
                <a:solidFill>
                  <a:srgbClr val="333333"/>
                </a:solidFill>
                <a:effectLst/>
                <a:latin typeface="inter-regular"/>
              </a:rPr>
              <a:t>A transactional database refers to a database management system (DBMS) that has the potential to undo a database transaction if it is not performed appropriately. </a:t>
            </a:r>
          </a:p>
          <a:p>
            <a:pPr algn="just"/>
            <a:endParaRPr lang="en-US" dirty="0">
              <a:solidFill>
                <a:srgbClr val="333333"/>
              </a:solidFill>
              <a:latin typeface="inter-regular"/>
            </a:endParaRPr>
          </a:p>
          <a:p>
            <a:pPr algn="just"/>
            <a:r>
              <a:rPr lang="en-US" b="0" i="0" dirty="0" smtClean="0">
                <a:solidFill>
                  <a:srgbClr val="333333"/>
                </a:solidFill>
                <a:effectLst/>
                <a:latin typeface="inter-regular"/>
              </a:rPr>
              <a:t>Even though this was a unique capability a very long while back, today, most of the relational database systems support transactional database activities.</a:t>
            </a:r>
            <a:endParaRPr lang="en-US" b="0" i="0" dirty="0">
              <a:solidFill>
                <a:srgbClr val="333333"/>
              </a:solidFill>
              <a:effectLst/>
              <a:latin typeface="inter-regular"/>
            </a:endParaRPr>
          </a:p>
        </p:txBody>
      </p:sp>
    </p:spTree>
    <p:extLst>
      <p:ext uri="{BB962C8B-B14F-4D97-AF65-F5344CB8AC3E}">
        <p14:creationId xmlns:p14="http://schemas.microsoft.com/office/powerpoint/2010/main" val="325591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916" y="826778"/>
            <a:ext cx="10573997" cy="4801314"/>
          </a:xfrm>
          <a:prstGeom prst="rect">
            <a:avLst/>
          </a:prstGeom>
        </p:spPr>
        <p:txBody>
          <a:bodyPr wrap="square">
            <a:spAutoFit/>
          </a:bodyPr>
          <a:lstStyle/>
          <a:p>
            <a:pPr algn="just"/>
            <a:r>
              <a:rPr lang="en-US" sz="2000" b="1" i="0" dirty="0" smtClean="0">
                <a:effectLst/>
                <a:latin typeface="erdana"/>
              </a:rPr>
              <a:t>Advantages of Data Mining</a:t>
            </a:r>
          </a:p>
          <a:p>
            <a:pPr algn="just"/>
            <a:endParaRPr lang="en-US" b="0" i="0" dirty="0" smtClean="0">
              <a:effectLst/>
              <a:latin typeface="erdana"/>
            </a:endParaRPr>
          </a:p>
          <a:p>
            <a:pPr algn="just">
              <a:buFont typeface="Arial" panose="020B0604020202020204" pitchFamily="34" charset="0"/>
              <a:buChar char="•"/>
            </a:pPr>
            <a:r>
              <a:rPr lang="en-US" b="0" i="0" dirty="0" smtClean="0">
                <a:effectLst/>
                <a:latin typeface="inter-regular"/>
              </a:rPr>
              <a:t>The Data Mining technique enables organizations to obtain knowledge-based data.</a:t>
            </a:r>
          </a:p>
          <a:p>
            <a:pPr algn="just">
              <a:buFont typeface="Arial" panose="020B0604020202020204" pitchFamily="34" charset="0"/>
              <a:buChar char="•"/>
            </a:pPr>
            <a:endParaRPr lang="en-US" b="0" i="0" dirty="0" smtClean="0">
              <a:effectLst/>
              <a:latin typeface="inter-regular"/>
            </a:endParaRPr>
          </a:p>
          <a:p>
            <a:pPr algn="just">
              <a:buFont typeface="Arial" panose="020B0604020202020204" pitchFamily="34" charset="0"/>
              <a:buChar char="•"/>
            </a:pPr>
            <a:r>
              <a:rPr lang="en-US" b="0" i="0" dirty="0" smtClean="0">
                <a:effectLst/>
                <a:latin typeface="inter-regular"/>
              </a:rPr>
              <a:t>Data mining enables organizations to make lucrative modifications in operation and production.</a:t>
            </a:r>
          </a:p>
          <a:p>
            <a:pPr algn="just">
              <a:buFont typeface="Arial" panose="020B0604020202020204" pitchFamily="34" charset="0"/>
              <a:buChar char="•"/>
            </a:pPr>
            <a:endParaRPr lang="en-US" b="0" i="0" dirty="0" smtClean="0">
              <a:effectLst/>
              <a:latin typeface="inter-regular"/>
            </a:endParaRPr>
          </a:p>
          <a:p>
            <a:pPr algn="just">
              <a:buFont typeface="Arial" panose="020B0604020202020204" pitchFamily="34" charset="0"/>
              <a:buChar char="•"/>
            </a:pPr>
            <a:r>
              <a:rPr lang="en-US" b="0" i="0" dirty="0" smtClean="0">
                <a:effectLst/>
                <a:latin typeface="inter-regular"/>
              </a:rPr>
              <a:t>Compared with other statistical data applications, data mining is a cost-efficient.</a:t>
            </a:r>
          </a:p>
          <a:p>
            <a:pPr algn="just">
              <a:buFont typeface="Arial" panose="020B0604020202020204" pitchFamily="34" charset="0"/>
              <a:buChar char="•"/>
            </a:pPr>
            <a:endParaRPr lang="en-US" b="0" i="0" dirty="0" smtClean="0">
              <a:effectLst/>
              <a:latin typeface="inter-regular"/>
            </a:endParaRPr>
          </a:p>
          <a:p>
            <a:pPr algn="just">
              <a:buFont typeface="Arial" panose="020B0604020202020204" pitchFamily="34" charset="0"/>
              <a:buChar char="•"/>
            </a:pPr>
            <a:r>
              <a:rPr lang="en-US" b="0" i="0" dirty="0" smtClean="0">
                <a:effectLst/>
                <a:latin typeface="inter-regular"/>
              </a:rPr>
              <a:t>Data Mining helps the decision-making process of an organization.</a:t>
            </a:r>
          </a:p>
          <a:p>
            <a:pPr algn="just">
              <a:buFont typeface="Arial" panose="020B0604020202020204" pitchFamily="34" charset="0"/>
              <a:buChar char="•"/>
            </a:pPr>
            <a:endParaRPr lang="en-US" b="0" i="0" dirty="0" smtClean="0">
              <a:effectLst/>
              <a:latin typeface="inter-regular"/>
            </a:endParaRPr>
          </a:p>
          <a:p>
            <a:pPr algn="just">
              <a:buFont typeface="Arial" panose="020B0604020202020204" pitchFamily="34" charset="0"/>
              <a:buChar char="•"/>
            </a:pPr>
            <a:r>
              <a:rPr lang="en-US" b="0" i="0" dirty="0" smtClean="0">
                <a:effectLst/>
                <a:latin typeface="inter-regular"/>
              </a:rPr>
              <a:t>It Facilitates the automated discovery of hidden patterns as well as the prediction of trends and behaviors.</a:t>
            </a:r>
          </a:p>
          <a:p>
            <a:pPr algn="just">
              <a:buFont typeface="Arial" panose="020B0604020202020204" pitchFamily="34" charset="0"/>
              <a:buChar char="•"/>
            </a:pPr>
            <a:endParaRPr lang="en-US" b="0" i="0" dirty="0" smtClean="0">
              <a:effectLst/>
              <a:latin typeface="inter-regular"/>
            </a:endParaRPr>
          </a:p>
          <a:p>
            <a:pPr algn="just">
              <a:buFont typeface="Arial" panose="020B0604020202020204" pitchFamily="34" charset="0"/>
              <a:buChar char="•"/>
            </a:pPr>
            <a:r>
              <a:rPr lang="en-US" b="0" i="0" dirty="0" smtClean="0">
                <a:effectLst/>
                <a:latin typeface="inter-regular"/>
              </a:rPr>
              <a:t>It can be induced in the new system as well as the existing platforms.</a:t>
            </a:r>
          </a:p>
          <a:p>
            <a:pPr algn="just">
              <a:buFont typeface="Arial" panose="020B0604020202020204" pitchFamily="34" charset="0"/>
              <a:buChar char="•"/>
            </a:pPr>
            <a:endParaRPr lang="en-US" b="0" i="0" dirty="0" smtClean="0">
              <a:effectLst/>
              <a:latin typeface="inter-regular"/>
            </a:endParaRPr>
          </a:p>
          <a:p>
            <a:pPr algn="just">
              <a:buFont typeface="Arial" panose="020B0604020202020204" pitchFamily="34" charset="0"/>
              <a:buChar char="•"/>
            </a:pPr>
            <a:r>
              <a:rPr lang="en-US" b="0" i="0" dirty="0" smtClean="0">
                <a:effectLst/>
                <a:latin typeface="inter-regular"/>
              </a:rPr>
              <a:t>It is a quick process that makes it easy for new users to analyze enormous amounts of data in a short time.</a:t>
            </a:r>
            <a:endParaRPr lang="en-US" b="0" i="0" dirty="0">
              <a:effectLst/>
              <a:latin typeface="inter-regular"/>
            </a:endParaRPr>
          </a:p>
        </p:txBody>
      </p:sp>
    </p:spTree>
    <p:extLst>
      <p:ext uri="{BB962C8B-B14F-4D97-AF65-F5344CB8AC3E}">
        <p14:creationId xmlns:p14="http://schemas.microsoft.com/office/powerpoint/2010/main" val="117389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700</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erdana</vt:lpstr>
      <vt:lpstr>inter-bold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Deepawali</dc:creator>
  <cp:lastModifiedBy>Deepawali</cp:lastModifiedBy>
  <cp:revision>3</cp:revision>
  <dcterms:created xsi:type="dcterms:W3CDTF">2021-09-13T12:43:46Z</dcterms:created>
  <dcterms:modified xsi:type="dcterms:W3CDTF">2021-09-13T12:53:41Z</dcterms:modified>
</cp:coreProperties>
</file>