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FFE6C7-00B5-4C8B-8CBB-872EB37770ED}" type="datetimeFigureOut">
              <a:rPr lang="en-IN" smtClean="0"/>
              <a:t>14-09-2021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162969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FE6C7-00B5-4C8B-8CBB-872EB37770ED}" type="datetimeFigureOut">
              <a:rPr lang="en-IN" smtClean="0"/>
              <a:t>14-09-2021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28962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FE6C7-00B5-4C8B-8CBB-872EB37770ED}" type="datetimeFigureOut">
              <a:rPr lang="en-IN" smtClean="0"/>
              <a:t>14-09-2021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150761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FE6C7-00B5-4C8B-8CBB-872EB37770ED}" type="datetimeFigureOut">
              <a:rPr lang="en-IN" smtClean="0"/>
              <a:t>14-09-2021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369852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FE6C7-00B5-4C8B-8CBB-872EB37770ED}" type="datetimeFigureOut">
              <a:rPr lang="en-IN" smtClean="0"/>
              <a:t>14-09-2021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50865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FFE6C7-00B5-4C8B-8CBB-872EB37770ED}" type="datetimeFigureOut">
              <a:rPr lang="en-IN" smtClean="0"/>
              <a:t>14-09-2021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389270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FFE6C7-00B5-4C8B-8CBB-872EB37770ED}" type="datetimeFigureOut">
              <a:rPr lang="en-IN" smtClean="0"/>
              <a:t>14-09-2021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150960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FFE6C7-00B5-4C8B-8CBB-872EB37770ED}" type="datetimeFigureOut">
              <a:rPr lang="en-IN" smtClean="0"/>
              <a:t>14-09-2021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386880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FE6C7-00B5-4C8B-8CBB-872EB37770ED}" type="datetimeFigureOut">
              <a:rPr lang="en-IN" smtClean="0"/>
              <a:t>14-09-2021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26950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FE6C7-00B5-4C8B-8CBB-872EB37770ED}" type="datetimeFigureOut">
              <a:rPr lang="en-IN" smtClean="0"/>
              <a:t>14-09-2021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367776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FE6C7-00B5-4C8B-8CBB-872EB37770ED}" type="datetimeFigureOut">
              <a:rPr lang="en-IN" smtClean="0"/>
              <a:t>14-09-2021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1307D-50CF-4BE4-A172-BA839EC70F9B}" type="slidenum">
              <a:rPr lang="en-IN" smtClean="0"/>
              <a:t>‹#›</a:t>
            </a:fld>
            <a:endParaRPr lang="en-IN"/>
          </a:p>
        </p:txBody>
      </p:sp>
    </p:spTree>
    <p:extLst>
      <p:ext uri="{BB962C8B-B14F-4D97-AF65-F5344CB8AC3E}">
        <p14:creationId xmlns:p14="http://schemas.microsoft.com/office/powerpoint/2010/main" val="267015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FE6C7-00B5-4C8B-8CBB-872EB37770ED}" type="datetimeFigureOut">
              <a:rPr lang="en-IN" smtClean="0"/>
              <a:t>14-09-2021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1307D-50CF-4BE4-A172-BA839EC70F9B}" type="slidenum">
              <a:rPr lang="en-IN" smtClean="0"/>
              <a:t>‹#›</a:t>
            </a:fld>
            <a:endParaRPr lang="en-IN"/>
          </a:p>
        </p:txBody>
      </p:sp>
    </p:spTree>
    <p:extLst>
      <p:ext uri="{BB962C8B-B14F-4D97-AF65-F5344CB8AC3E}">
        <p14:creationId xmlns:p14="http://schemas.microsoft.com/office/powerpoint/2010/main" val="180357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astera.com/type/blog/automated-data-extraction-tools-for-faster-insight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2646" y="1550213"/>
            <a:ext cx="10291985" cy="2400657"/>
          </a:xfrm>
          <a:prstGeom prst="rect">
            <a:avLst/>
          </a:prstGeom>
        </p:spPr>
        <p:txBody>
          <a:bodyPr wrap="square">
            <a:spAutoFit/>
          </a:bodyPr>
          <a:lstStyle/>
          <a:p>
            <a:r>
              <a:rPr lang="en-US" sz="2400" b="1" i="0" dirty="0" smtClean="0">
                <a:effectLst/>
                <a:latin typeface="PTSansRegular"/>
              </a:rPr>
              <a:t>What is a Data Repository?</a:t>
            </a:r>
          </a:p>
          <a:p>
            <a:endParaRPr lang="en-US" b="0" i="0" dirty="0" smtClean="0">
              <a:effectLst/>
              <a:latin typeface="PTSansRegular"/>
            </a:endParaRPr>
          </a:p>
          <a:p>
            <a:r>
              <a:rPr lang="en-US" b="0" i="0" dirty="0" smtClean="0">
                <a:effectLst/>
                <a:latin typeface="Open Sans"/>
              </a:rPr>
              <a:t>A data repository often called a data archive or library, is a generic terminology that refers to a segmented data set used for reporting or analysis.</a:t>
            </a:r>
          </a:p>
          <a:p>
            <a:endParaRPr lang="en-US" dirty="0">
              <a:latin typeface="Open Sans"/>
            </a:endParaRPr>
          </a:p>
          <a:p>
            <a:endParaRPr lang="en-US" b="0" i="0" dirty="0" smtClean="0">
              <a:effectLst/>
              <a:latin typeface="Open Sans"/>
            </a:endParaRPr>
          </a:p>
          <a:p>
            <a:r>
              <a:rPr lang="en-US" b="0" i="0" dirty="0" smtClean="0">
                <a:effectLst/>
                <a:latin typeface="Open Sans"/>
              </a:rPr>
              <a:t>It’s a huge database infrastructure that gathers, manages, and stores varying data sets for analysis, distribution, and reporting.</a:t>
            </a:r>
            <a:endParaRPr lang="en-US" b="0" i="0" dirty="0">
              <a:effectLst/>
              <a:latin typeface="Open Sans"/>
            </a:endParaRPr>
          </a:p>
        </p:txBody>
      </p:sp>
    </p:spTree>
    <p:extLst>
      <p:ext uri="{BB962C8B-B14F-4D97-AF65-F5344CB8AC3E}">
        <p14:creationId xmlns:p14="http://schemas.microsoft.com/office/powerpoint/2010/main" val="2342449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5017" y="744565"/>
            <a:ext cx="9975790" cy="4524315"/>
          </a:xfrm>
          <a:prstGeom prst="rect">
            <a:avLst/>
          </a:prstGeom>
        </p:spPr>
        <p:txBody>
          <a:bodyPr wrap="square">
            <a:spAutoFit/>
          </a:bodyPr>
          <a:lstStyle/>
          <a:p>
            <a:r>
              <a:rPr lang="en-US" sz="2000" b="1" i="0" dirty="0" smtClean="0">
                <a:effectLst/>
                <a:latin typeface="PTSansRegular"/>
              </a:rPr>
              <a:t>Challenges Associated with a Data Repository</a:t>
            </a:r>
          </a:p>
          <a:p>
            <a:endParaRPr lang="en-US" b="0" i="0" dirty="0" smtClean="0">
              <a:effectLst/>
              <a:latin typeface="PTSansRegular"/>
            </a:endParaRPr>
          </a:p>
          <a:p>
            <a:r>
              <a:rPr lang="en-US" b="0" i="0" dirty="0" smtClean="0">
                <a:effectLst/>
                <a:latin typeface="Open Sans"/>
              </a:rPr>
              <a:t>Although an information repository offers a </a:t>
            </a:r>
            <a:r>
              <a:rPr lang="en-US" dirty="0" smtClean="0">
                <a:latin typeface="Open Sans"/>
              </a:rPr>
              <a:t>number </a:t>
            </a:r>
            <a:r>
              <a:rPr lang="en-US" b="0" i="0" dirty="0" smtClean="0">
                <a:effectLst/>
                <a:latin typeface="Open Sans"/>
              </a:rPr>
              <a:t>of benefits, it also includes several challenges that you must manage efficiently to all possible data security risks.</a:t>
            </a:r>
          </a:p>
          <a:p>
            <a:endParaRPr lang="en-US" b="0" i="0" dirty="0" smtClean="0">
              <a:effectLst/>
              <a:latin typeface="Open Sans"/>
            </a:endParaRPr>
          </a:p>
          <a:p>
            <a:r>
              <a:rPr lang="en-US" b="0" i="0" dirty="0" smtClean="0">
                <a:effectLst/>
                <a:latin typeface="Open Sans"/>
              </a:rPr>
              <a:t>Some challenges of maintaining data repositories include:</a:t>
            </a:r>
          </a:p>
          <a:p>
            <a:endParaRPr lang="en-US" b="0" i="0" dirty="0" smtClean="0">
              <a:effectLst/>
              <a:latin typeface="Open Sans"/>
            </a:endParaRPr>
          </a:p>
          <a:p>
            <a:pPr>
              <a:buFont typeface="Arial" panose="020B0604020202020204" pitchFamily="34" charset="0"/>
              <a:buChar char="•"/>
            </a:pPr>
            <a:r>
              <a:rPr lang="en-US" b="0" i="0" dirty="0" smtClean="0">
                <a:effectLst/>
                <a:latin typeface="Open Sans"/>
              </a:rPr>
              <a:t>An increase in data sets can reduce your system’s speed. To rectify this problem, make sure that the database management system can scale with data expansion.</a:t>
            </a:r>
          </a:p>
          <a:p>
            <a:pPr>
              <a:buFont typeface="Arial" panose="020B0604020202020204" pitchFamily="34" charset="0"/>
              <a:buChar char="•"/>
            </a:pPr>
            <a:endParaRPr lang="en-US" b="0" i="0" dirty="0" smtClean="0">
              <a:effectLst/>
              <a:latin typeface="Open Sans"/>
            </a:endParaRPr>
          </a:p>
          <a:p>
            <a:pPr>
              <a:buFont typeface="Arial" panose="020B0604020202020204" pitchFamily="34" charset="0"/>
              <a:buChar char="•"/>
            </a:pPr>
            <a:r>
              <a:rPr lang="en-US" b="0" i="0" dirty="0" smtClean="0">
                <a:effectLst/>
                <a:latin typeface="Open Sans"/>
              </a:rPr>
              <a:t>In case a system crashes, it can negatively impact your data. It’s best to maintain a backup of all the </a:t>
            </a:r>
            <a:r>
              <a:rPr lang="en-US" b="0" i="0" u="none" strike="noStrike" dirty="0" smtClean="0">
                <a:effectLst/>
                <a:latin typeface="Open Sans"/>
              </a:rPr>
              <a:t>databases</a:t>
            </a:r>
            <a:r>
              <a:rPr lang="en-US" dirty="0">
                <a:latin typeface="Open Sans"/>
              </a:rPr>
              <a:t> </a:t>
            </a:r>
            <a:r>
              <a:rPr lang="en-US" b="0" i="0" dirty="0" smtClean="0">
                <a:effectLst/>
                <a:latin typeface="Open Sans"/>
              </a:rPr>
              <a:t>and restrict access to control the system risk.</a:t>
            </a:r>
          </a:p>
          <a:p>
            <a:pPr>
              <a:buFont typeface="Arial" panose="020B0604020202020204" pitchFamily="34" charset="0"/>
              <a:buChar char="•"/>
            </a:pPr>
            <a:endParaRPr lang="en-US" b="0" i="0" dirty="0" smtClean="0">
              <a:effectLst/>
              <a:latin typeface="Open Sans"/>
            </a:endParaRPr>
          </a:p>
          <a:p>
            <a:pPr>
              <a:buFont typeface="Arial" panose="020B0604020202020204" pitchFamily="34" charset="0"/>
              <a:buChar char="•"/>
            </a:pPr>
            <a:r>
              <a:rPr lang="en-US" b="0" i="0" dirty="0" smtClean="0">
                <a:effectLst/>
                <a:latin typeface="Open Sans"/>
              </a:rPr>
              <a:t>Unauthorized operators can </a:t>
            </a:r>
            <a:r>
              <a:rPr lang="en-US" b="0" i="0" u="none" strike="noStrike" dirty="0" smtClean="0">
                <a:effectLst/>
                <a:latin typeface="Open Sans"/>
              </a:rPr>
              <a:t>access sensitive data</a:t>
            </a:r>
            <a:r>
              <a:rPr lang="en-US" b="0" i="0" dirty="0" smtClean="0">
                <a:effectLst/>
                <a:latin typeface="Open Sans"/>
              </a:rPr>
              <a:t> more easily if stored in a single location than if it’s dispersed across numerous sources. On the contrary, implementing security protocols on a single data storage location is easier than on multiple ones.</a:t>
            </a:r>
            <a:endParaRPr lang="en-US" b="0" i="0" dirty="0">
              <a:effectLst/>
              <a:latin typeface="Open Sans"/>
            </a:endParaRPr>
          </a:p>
        </p:txBody>
      </p:sp>
    </p:spTree>
    <p:extLst>
      <p:ext uri="{BB962C8B-B14F-4D97-AF65-F5344CB8AC3E}">
        <p14:creationId xmlns:p14="http://schemas.microsoft.com/office/powerpoint/2010/main" val="13227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2466" y="1445895"/>
            <a:ext cx="9702325" cy="2400657"/>
          </a:xfrm>
          <a:prstGeom prst="rect">
            <a:avLst/>
          </a:prstGeom>
        </p:spPr>
        <p:txBody>
          <a:bodyPr wrap="square">
            <a:spAutoFit/>
          </a:bodyPr>
          <a:lstStyle/>
          <a:p>
            <a:pPr fontAlgn="base"/>
            <a:r>
              <a:rPr lang="en-US" sz="2400" b="1" i="0" dirty="0" smtClean="0">
                <a:effectLst/>
                <a:latin typeface="Open Sans"/>
              </a:rPr>
              <a:t>Data</a:t>
            </a:r>
            <a:r>
              <a:rPr lang="en-US" sz="2400" b="0" i="0" dirty="0" smtClean="0">
                <a:effectLst/>
                <a:latin typeface="Open Sans"/>
              </a:rPr>
              <a:t> </a:t>
            </a:r>
            <a:r>
              <a:rPr lang="en-US" sz="2400" b="1" i="0" dirty="0" smtClean="0">
                <a:effectLst/>
                <a:latin typeface="Open Sans"/>
              </a:rPr>
              <a:t>Mining</a:t>
            </a:r>
            <a:r>
              <a:rPr lang="en-US" sz="2400" b="0" i="0" dirty="0" smtClean="0">
                <a:effectLst/>
                <a:latin typeface="Open Sans"/>
              </a:rPr>
              <a:t> </a:t>
            </a:r>
            <a:r>
              <a:rPr lang="en-US" sz="2400" b="1" i="0" dirty="0" smtClean="0">
                <a:effectLst/>
                <a:latin typeface="Open Sans"/>
              </a:rPr>
              <a:t>Functionalities</a:t>
            </a:r>
          </a:p>
          <a:p>
            <a:pPr fontAlgn="base"/>
            <a:endParaRPr lang="en-US" b="0" i="0" dirty="0" smtClean="0">
              <a:effectLst/>
              <a:latin typeface="Open Sans"/>
            </a:endParaRPr>
          </a:p>
          <a:p>
            <a:pPr fontAlgn="base"/>
            <a:r>
              <a:rPr lang="en-US" b="0" i="0" dirty="0" smtClean="0">
                <a:effectLst/>
                <a:latin typeface="Open Sans"/>
              </a:rPr>
              <a:t>The Data Mining functionalities are basically used for specifying the different kind of patterns or trends that are usually seen in data mining tasks. </a:t>
            </a:r>
          </a:p>
          <a:p>
            <a:pPr fontAlgn="base"/>
            <a:endParaRPr lang="en-US" dirty="0">
              <a:latin typeface="Open Sans"/>
            </a:endParaRPr>
          </a:p>
          <a:p>
            <a:pPr fontAlgn="base"/>
            <a:r>
              <a:rPr lang="en-US" b="0" i="0" dirty="0" smtClean="0">
                <a:effectLst/>
                <a:latin typeface="Open Sans"/>
              </a:rPr>
              <a:t>Data mining is extensively used in many areas or sectors. It is used to predict and characterize data. But the ultimate objective in </a:t>
            </a:r>
            <a:r>
              <a:rPr lang="en-US" b="1" i="0" dirty="0" smtClean="0">
                <a:effectLst/>
                <a:latin typeface="Open Sans"/>
              </a:rPr>
              <a:t>Data Mining Functionalities</a:t>
            </a:r>
            <a:r>
              <a:rPr lang="en-US" b="0" i="0" dirty="0" smtClean="0">
                <a:effectLst/>
                <a:latin typeface="Open Sans"/>
              </a:rPr>
              <a:t> is to observe the various trends in data mining.</a:t>
            </a:r>
            <a:endParaRPr lang="en-US" b="0" i="0" dirty="0">
              <a:effectLst/>
              <a:latin typeface="Open Sans"/>
            </a:endParaRPr>
          </a:p>
        </p:txBody>
      </p:sp>
    </p:spTree>
    <p:extLst>
      <p:ext uri="{BB962C8B-B14F-4D97-AF65-F5344CB8AC3E}">
        <p14:creationId xmlns:p14="http://schemas.microsoft.com/office/powerpoint/2010/main" val="247346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52860" y="987706"/>
            <a:ext cx="8322791"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Open Sans"/>
              </a:rPr>
              <a:t>The Data Mining tasks can be categorized into two kinds: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Open Sans"/>
              </a:rPr>
              <a:t>Descriptive Data Mining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Open Sans"/>
              </a:rPr>
              <a:t>Predictive Data Mining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rPr>
              <a:t>                                                                                                                                               </a:t>
            </a:r>
            <a:r>
              <a:rPr kumimoji="0" lang="en-US" sz="2000" b="0" i="0" u="none" strike="noStrike" cap="none" normalizeH="0" baseline="0" dirty="0" smtClean="0">
                <a:ln>
                  <a:noFill/>
                </a:ln>
                <a:effectLst/>
                <a:latin typeface="Arial" panose="020B0604020202020204" pitchFamily="34" charset="0"/>
              </a:rPr>
              <a:t> </a:t>
            </a:r>
          </a:p>
        </p:txBody>
      </p:sp>
      <p:pic>
        <p:nvPicPr>
          <p:cNvPr id="1026" name="Picture 2" descr="Data Mining Functional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004" y="2526589"/>
            <a:ext cx="4973181" cy="262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42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8302" y="1605020"/>
            <a:ext cx="9386132" cy="1538883"/>
          </a:xfrm>
          <a:prstGeom prst="rect">
            <a:avLst/>
          </a:prstGeom>
        </p:spPr>
        <p:txBody>
          <a:bodyPr wrap="square">
            <a:spAutoFit/>
          </a:bodyPr>
          <a:lstStyle/>
          <a:p>
            <a:r>
              <a:rPr lang="en-US" sz="2000" b="1" i="0" dirty="0" smtClean="0">
                <a:effectLst/>
                <a:latin typeface="PTSansRegular"/>
              </a:rPr>
              <a:t>What is a Shared Repository?</a:t>
            </a:r>
          </a:p>
          <a:p>
            <a:endParaRPr lang="en-US" sz="2000" b="1" i="0" dirty="0" smtClean="0">
              <a:effectLst/>
              <a:latin typeface="PTSansRegular"/>
            </a:endParaRPr>
          </a:p>
          <a:p>
            <a:r>
              <a:rPr lang="en-US" b="0" i="0" dirty="0" smtClean="0">
                <a:effectLst/>
                <a:latin typeface="Open Sans"/>
              </a:rPr>
              <a:t>A shared repository is defined as a repository that can store revisions for multiple branches. Therefore, every branch will share one repository for its multiple revision storage.</a:t>
            </a:r>
            <a:endParaRPr lang="en-US" b="0" i="0" dirty="0">
              <a:effectLst/>
              <a:latin typeface="Open Sans"/>
            </a:endParaRPr>
          </a:p>
        </p:txBody>
      </p:sp>
    </p:spTree>
    <p:extLst>
      <p:ext uri="{BB962C8B-B14F-4D97-AF65-F5344CB8AC3E}">
        <p14:creationId xmlns:p14="http://schemas.microsoft.com/office/powerpoint/2010/main" val="358026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265" y="616955"/>
            <a:ext cx="10394534" cy="5078313"/>
          </a:xfrm>
          <a:prstGeom prst="rect">
            <a:avLst/>
          </a:prstGeom>
        </p:spPr>
        <p:txBody>
          <a:bodyPr wrap="square">
            <a:spAutoFit/>
          </a:bodyPr>
          <a:lstStyle/>
          <a:p>
            <a:r>
              <a:rPr lang="en-US" b="1" i="0" dirty="0" smtClean="0">
                <a:effectLst/>
                <a:latin typeface="PTSansRegular"/>
              </a:rPr>
              <a:t>Types of Data Repositories</a:t>
            </a:r>
          </a:p>
          <a:p>
            <a:endParaRPr lang="en-US" b="0" i="0" dirty="0" smtClean="0">
              <a:effectLst/>
              <a:latin typeface="PTSansRegular"/>
            </a:endParaRPr>
          </a:p>
          <a:p>
            <a:r>
              <a:rPr lang="en-US" b="0" i="0" dirty="0" smtClean="0">
                <a:effectLst/>
                <a:latin typeface="Open Sans"/>
              </a:rPr>
              <a:t>Some common types of data repositories include:</a:t>
            </a:r>
          </a:p>
          <a:p>
            <a:endParaRPr lang="en-US" b="1" i="0" dirty="0" smtClean="0">
              <a:effectLst/>
              <a:latin typeface="Open Sans"/>
            </a:endParaRPr>
          </a:p>
          <a:p>
            <a:r>
              <a:rPr lang="en-US" b="1" i="0" dirty="0" smtClean="0">
                <a:effectLst/>
                <a:latin typeface="Open Sans"/>
              </a:rPr>
              <a:t>Data Warehouse</a:t>
            </a:r>
          </a:p>
          <a:p>
            <a:endParaRPr lang="en-US" b="0" i="0" dirty="0" smtClean="0">
              <a:effectLst/>
              <a:latin typeface="Open Sans"/>
            </a:endParaRPr>
          </a:p>
          <a:p>
            <a:pPr marL="285750" indent="-285750">
              <a:buFont typeface="Arial" panose="020B0604020202020204" pitchFamily="34" charset="0"/>
              <a:buChar char="•"/>
            </a:pPr>
            <a:r>
              <a:rPr lang="en-US" b="0" i="0" dirty="0" smtClean="0">
                <a:effectLst/>
                <a:latin typeface="Open Sans"/>
              </a:rPr>
              <a:t>A data warehouse is a large central data repository that brings together data from several sources or business segments. </a:t>
            </a:r>
          </a:p>
          <a:p>
            <a:endParaRPr lang="en-US" dirty="0">
              <a:latin typeface="Open Sans"/>
            </a:endParaRPr>
          </a:p>
          <a:p>
            <a:pPr marL="285750" indent="-285750">
              <a:buFont typeface="Arial" panose="020B0604020202020204" pitchFamily="34" charset="0"/>
              <a:buChar char="•"/>
            </a:pPr>
            <a:r>
              <a:rPr lang="en-US" b="0" i="0" dirty="0" smtClean="0">
                <a:effectLst/>
                <a:latin typeface="Open Sans"/>
              </a:rPr>
              <a:t>The stored data is generally used for reporting and analysis to help users make critical business decisions.</a:t>
            </a:r>
          </a:p>
          <a:p>
            <a:pPr marL="285750" indent="-285750">
              <a:buFont typeface="Arial" panose="020B0604020202020204" pitchFamily="34" charset="0"/>
              <a:buChar char="•"/>
            </a:pPr>
            <a:endParaRPr lang="en-US" b="0" i="0" dirty="0" smtClean="0">
              <a:effectLst/>
              <a:latin typeface="Open Sans"/>
            </a:endParaRPr>
          </a:p>
          <a:p>
            <a:pPr marL="285750" indent="-285750">
              <a:buFont typeface="Arial" panose="020B0604020202020204" pitchFamily="34" charset="0"/>
              <a:buChar char="•"/>
            </a:pPr>
            <a:r>
              <a:rPr lang="en-US" dirty="0"/>
              <a:t>In a broader perspective, a data warehouse offers a consolidated view of either a physical or logical data repository gathered from numerous systems.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main objective of a data warehouse is to establish a connection between data from current systems. For example, product catalog data stored in one system and procurement orders for a client stored in another one.</a:t>
            </a:r>
            <a:endParaRPr lang="en-US" b="0" i="0" dirty="0">
              <a:effectLst/>
              <a:latin typeface="Open Sans"/>
            </a:endParaRPr>
          </a:p>
        </p:txBody>
      </p:sp>
    </p:spTree>
    <p:extLst>
      <p:ext uri="{BB962C8B-B14F-4D97-AF65-F5344CB8AC3E}">
        <p14:creationId xmlns:p14="http://schemas.microsoft.com/office/powerpoint/2010/main" val="357523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374" y="1663074"/>
            <a:ext cx="9813421" cy="2123658"/>
          </a:xfrm>
          <a:prstGeom prst="rect">
            <a:avLst/>
          </a:prstGeom>
        </p:spPr>
        <p:txBody>
          <a:bodyPr wrap="square">
            <a:spAutoFit/>
          </a:bodyPr>
          <a:lstStyle/>
          <a:p>
            <a:r>
              <a:rPr lang="en-US" sz="2400" b="1" i="0" dirty="0" smtClean="0">
                <a:effectLst/>
                <a:latin typeface="Open Sans"/>
              </a:rPr>
              <a:t>Data Lake</a:t>
            </a:r>
          </a:p>
          <a:p>
            <a:endParaRPr lang="en-US" b="0" i="0" dirty="0" smtClean="0">
              <a:effectLst/>
              <a:latin typeface="Open Sans"/>
            </a:endParaRPr>
          </a:p>
          <a:p>
            <a:r>
              <a:rPr lang="en-US" b="0" i="0" dirty="0" smtClean="0">
                <a:effectLst/>
                <a:latin typeface="Open Sans"/>
              </a:rPr>
              <a:t>A data lake is a unified data repository that allows you to store structured, semi-structured, and </a:t>
            </a:r>
            <a:r>
              <a:rPr lang="en-US" b="0" i="0" u="none" strike="noStrike" dirty="0" smtClean="0">
                <a:effectLst/>
                <a:latin typeface="Open Sans"/>
                <a:hlinkClick r:id="rId2"/>
              </a:rPr>
              <a:t>unstructured</a:t>
            </a:r>
            <a:r>
              <a:rPr lang="en-US" b="0" i="0" dirty="0" smtClean="0">
                <a:effectLst/>
                <a:latin typeface="Open Sans"/>
              </a:rPr>
              <a:t> enterprise data at any scale.</a:t>
            </a:r>
          </a:p>
          <a:p>
            <a:endParaRPr lang="en-US" dirty="0">
              <a:latin typeface="Open Sans"/>
            </a:endParaRPr>
          </a:p>
          <a:p>
            <a:r>
              <a:rPr lang="en-US" b="0" i="0" dirty="0" smtClean="0">
                <a:effectLst/>
                <a:latin typeface="Open Sans"/>
              </a:rPr>
              <a:t> Data can be in raw form and used for different tasks like reporting, visualizations, advanced analytics, and machine learning.</a:t>
            </a:r>
            <a:endParaRPr lang="en-US" b="0" i="0" dirty="0">
              <a:effectLst/>
              <a:latin typeface="Open Sans"/>
            </a:endParaRPr>
          </a:p>
        </p:txBody>
      </p:sp>
    </p:spTree>
    <p:extLst>
      <p:ext uri="{BB962C8B-B14F-4D97-AF65-F5344CB8AC3E}">
        <p14:creationId xmlns:p14="http://schemas.microsoft.com/office/powerpoint/2010/main" val="105936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731" y="1109076"/>
            <a:ext cx="10650908" cy="2739211"/>
          </a:xfrm>
          <a:prstGeom prst="rect">
            <a:avLst/>
          </a:prstGeom>
        </p:spPr>
        <p:txBody>
          <a:bodyPr wrap="square">
            <a:spAutoFit/>
          </a:bodyPr>
          <a:lstStyle/>
          <a:p>
            <a:r>
              <a:rPr lang="en-US" sz="2800" b="1" i="0" dirty="0" smtClean="0">
                <a:effectLst/>
                <a:latin typeface="Open Sans"/>
              </a:rPr>
              <a:t>Data Mart</a:t>
            </a:r>
          </a:p>
          <a:p>
            <a:endParaRPr lang="en-US" b="0" i="0" dirty="0" smtClean="0">
              <a:effectLst/>
              <a:latin typeface="Open Sans"/>
            </a:endParaRPr>
          </a:p>
          <a:p>
            <a:r>
              <a:rPr lang="en-US" b="0" i="0" dirty="0" smtClean="0">
                <a:effectLst/>
                <a:latin typeface="Open Sans"/>
              </a:rPr>
              <a:t>A data mart is a subject-oriented data repository that’s often a segregated section of a data warehouse. It holds a subset of data usually aligned with a specific business department, such as marketing, finance, or support.</a:t>
            </a:r>
          </a:p>
          <a:p>
            <a:endParaRPr lang="en-US" b="0" i="0" dirty="0" smtClean="0">
              <a:effectLst/>
              <a:latin typeface="Open Sans"/>
            </a:endParaRPr>
          </a:p>
          <a:p>
            <a:r>
              <a:rPr lang="en-US" b="0" i="0" dirty="0" smtClean="0">
                <a:effectLst/>
                <a:latin typeface="Open Sans"/>
              </a:rPr>
              <a:t>Due to its smaller size, a data mart can fast-track business procedures as you can easily access relevant data within days instead of months. As it only includes the data relevant to a specific area, a data mart is an economical way to acquire actionable insights swiftly.</a:t>
            </a:r>
            <a:endParaRPr lang="en-US" b="0" i="0" dirty="0">
              <a:effectLst/>
              <a:latin typeface="Open Sans"/>
            </a:endParaRPr>
          </a:p>
        </p:txBody>
      </p:sp>
    </p:spTree>
    <p:extLst>
      <p:ext uri="{BB962C8B-B14F-4D97-AF65-F5344CB8AC3E}">
        <p14:creationId xmlns:p14="http://schemas.microsoft.com/office/powerpoint/2010/main" val="263471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005" y="1124401"/>
            <a:ext cx="10266348" cy="2954655"/>
          </a:xfrm>
          <a:prstGeom prst="rect">
            <a:avLst/>
          </a:prstGeom>
        </p:spPr>
        <p:txBody>
          <a:bodyPr wrap="square">
            <a:spAutoFit/>
          </a:bodyPr>
          <a:lstStyle/>
          <a:p>
            <a:r>
              <a:rPr lang="en-US" sz="2400" b="1" i="0" dirty="0" smtClean="0">
                <a:effectLst/>
                <a:latin typeface="Open Sans"/>
              </a:rPr>
              <a:t>Metadata Repositories</a:t>
            </a:r>
          </a:p>
          <a:p>
            <a:endParaRPr lang="en-US" b="0" i="0" dirty="0" smtClean="0">
              <a:effectLst/>
              <a:latin typeface="Open Sans"/>
            </a:endParaRPr>
          </a:p>
          <a:p>
            <a:r>
              <a:rPr lang="en-US" b="0" i="0" dirty="0" smtClean="0">
                <a:effectLst/>
                <a:latin typeface="Open Sans"/>
              </a:rPr>
              <a:t>Metadata incorporates information about the structures that include the actual data. Metadata repositories contain information about the data model that store and share this data. </a:t>
            </a:r>
          </a:p>
          <a:p>
            <a:endParaRPr lang="en-US" dirty="0">
              <a:latin typeface="Open Sans"/>
            </a:endParaRPr>
          </a:p>
          <a:p>
            <a:r>
              <a:rPr lang="en-US" b="0" i="0" dirty="0" smtClean="0">
                <a:effectLst/>
                <a:latin typeface="Open Sans"/>
              </a:rPr>
              <a:t>They describe where the source of data is, how it was collected, and what it signifies. It may define the arrangement of any data or subject deposited in any format.</a:t>
            </a:r>
          </a:p>
          <a:p>
            <a:endParaRPr lang="en-US" b="0" i="0" dirty="0" smtClean="0">
              <a:effectLst/>
              <a:latin typeface="Open Sans"/>
            </a:endParaRPr>
          </a:p>
          <a:p>
            <a:r>
              <a:rPr lang="en-US" b="0" i="0" dirty="0" smtClean="0">
                <a:effectLst/>
                <a:latin typeface="Open Sans"/>
              </a:rPr>
              <a:t>For businesses, metadata repositories are essential in helping people understand administrative changes, as they contain detailed information about the data.</a:t>
            </a:r>
            <a:endParaRPr lang="en-US" b="0" i="0" dirty="0">
              <a:effectLst/>
              <a:latin typeface="Open Sans"/>
            </a:endParaRPr>
          </a:p>
        </p:txBody>
      </p:sp>
    </p:spTree>
    <p:extLst>
      <p:ext uri="{BB962C8B-B14F-4D97-AF65-F5344CB8AC3E}">
        <p14:creationId xmlns:p14="http://schemas.microsoft.com/office/powerpoint/2010/main" val="212441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734" y="1131180"/>
            <a:ext cx="10343260" cy="3785652"/>
          </a:xfrm>
          <a:prstGeom prst="rect">
            <a:avLst/>
          </a:prstGeom>
        </p:spPr>
        <p:txBody>
          <a:bodyPr wrap="square">
            <a:spAutoFit/>
          </a:bodyPr>
          <a:lstStyle/>
          <a:p>
            <a:r>
              <a:rPr lang="en-US" sz="2400" b="1" i="0" dirty="0" smtClean="0">
                <a:effectLst/>
                <a:latin typeface="Open Sans"/>
              </a:rPr>
              <a:t>Data Cubes</a:t>
            </a:r>
          </a:p>
          <a:p>
            <a:endParaRPr lang="en-US" b="0" i="0" dirty="0" smtClean="0">
              <a:effectLst/>
              <a:latin typeface="Open Sans"/>
            </a:endParaRPr>
          </a:p>
          <a:p>
            <a:r>
              <a:rPr lang="en-US" b="0" i="0" dirty="0" smtClean="0">
                <a:effectLst/>
                <a:latin typeface="Open Sans"/>
              </a:rPr>
              <a:t>Data cubes are lists of data with </a:t>
            </a:r>
            <a:r>
              <a:rPr lang="en-US" b="0" i="0" dirty="0" err="1" smtClean="0">
                <a:effectLst/>
                <a:latin typeface="Open Sans"/>
              </a:rPr>
              <a:t>multidimensions</a:t>
            </a:r>
            <a:r>
              <a:rPr lang="en-US" b="0" i="0" dirty="0" smtClean="0">
                <a:effectLst/>
                <a:latin typeface="Open Sans"/>
              </a:rPr>
              <a:t> (usually 3 or more dimensions) stored as a table. They are used to describe the time sequence of an image’s data and help assess gathered data from a range of standpoints.</a:t>
            </a:r>
          </a:p>
          <a:p>
            <a:endParaRPr lang="en-US" b="0" i="0" dirty="0" smtClean="0">
              <a:effectLst/>
              <a:latin typeface="Open Sans"/>
            </a:endParaRPr>
          </a:p>
          <a:p>
            <a:r>
              <a:rPr lang="en-US" b="0" i="0" dirty="0" smtClean="0">
                <a:effectLst/>
                <a:latin typeface="Open Sans"/>
              </a:rPr>
              <a:t>Each dimension of a data cube signifies specific characteristics of the database such as day-to-day, monthly or annual sales. </a:t>
            </a:r>
          </a:p>
          <a:p>
            <a:endParaRPr lang="en-US" dirty="0">
              <a:latin typeface="Open Sans"/>
            </a:endParaRPr>
          </a:p>
          <a:p>
            <a:r>
              <a:rPr lang="en-US" b="0" i="0" dirty="0" smtClean="0">
                <a:effectLst/>
                <a:latin typeface="Open Sans"/>
              </a:rPr>
              <a:t>The data contained within a data cube allows you to analyze all the information for almost any or all clients, sales representatives, products, and more. </a:t>
            </a:r>
          </a:p>
          <a:p>
            <a:endParaRPr lang="en-US" dirty="0">
              <a:latin typeface="Open Sans"/>
            </a:endParaRPr>
          </a:p>
          <a:p>
            <a:r>
              <a:rPr lang="en-US" b="0" i="0" dirty="0" smtClean="0">
                <a:effectLst/>
                <a:latin typeface="Open Sans"/>
              </a:rPr>
              <a:t>Consequently, a data cube can help you identify trends and scrutinize business performance.</a:t>
            </a:r>
            <a:endParaRPr lang="en-US" b="0" i="0" dirty="0">
              <a:effectLst/>
              <a:latin typeface="Open Sans"/>
            </a:endParaRPr>
          </a:p>
        </p:txBody>
      </p:sp>
    </p:spTree>
    <p:extLst>
      <p:ext uri="{BB962C8B-B14F-4D97-AF65-F5344CB8AC3E}">
        <p14:creationId xmlns:p14="http://schemas.microsoft.com/office/powerpoint/2010/main" val="342364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4640" y="1011539"/>
            <a:ext cx="9727962" cy="3785652"/>
          </a:xfrm>
          <a:prstGeom prst="rect">
            <a:avLst/>
          </a:prstGeom>
        </p:spPr>
        <p:txBody>
          <a:bodyPr wrap="square">
            <a:spAutoFit/>
          </a:bodyPr>
          <a:lstStyle/>
          <a:p>
            <a:r>
              <a:rPr lang="en-US" sz="2400" b="1" i="0" dirty="0" smtClean="0">
                <a:effectLst/>
                <a:latin typeface="PTSansRegular"/>
              </a:rPr>
              <a:t>Why Do You Need A Data Repository?</a:t>
            </a:r>
          </a:p>
          <a:p>
            <a:endParaRPr lang="en-US" b="0" i="0" dirty="0" smtClean="0">
              <a:effectLst/>
              <a:latin typeface="PTSansRegular"/>
            </a:endParaRPr>
          </a:p>
          <a:p>
            <a:r>
              <a:rPr lang="en-US" b="0" i="0" dirty="0" smtClean="0">
                <a:effectLst/>
                <a:latin typeface="Open Sans"/>
              </a:rPr>
              <a:t>A data repository can help businesses fast-track decision-making by offering a consolidated space to store data critical to your operations. </a:t>
            </a:r>
          </a:p>
          <a:p>
            <a:endParaRPr lang="en-US" dirty="0">
              <a:latin typeface="Open Sans"/>
            </a:endParaRPr>
          </a:p>
          <a:p>
            <a:r>
              <a:rPr lang="en-US" b="0" i="0" dirty="0" smtClean="0">
                <a:effectLst/>
                <a:latin typeface="Open Sans"/>
              </a:rPr>
              <a:t>This segmentation enables easier data access and troubleshooting and streamlines reporting and analysis.</a:t>
            </a:r>
          </a:p>
          <a:p>
            <a:endParaRPr lang="en-US" b="0" i="0" dirty="0" smtClean="0">
              <a:effectLst/>
              <a:latin typeface="Open Sans"/>
            </a:endParaRPr>
          </a:p>
          <a:p>
            <a:r>
              <a:rPr lang="en-US" b="0" i="0" dirty="0" smtClean="0">
                <a:effectLst/>
                <a:latin typeface="Open Sans"/>
              </a:rPr>
              <a:t>For instance, if you want to find out which of your workplaces incur the most cost, you can create an information repository for leases, energy expenses, amenities, security, and utilities, excluding employees or business function information. </a:t>
            </a:r>
          </a:p>
          <a:p>
            <a:endParaRPr lang="en-US" dirty="0">
              <a:latin typeface="Open Sans"/>
            </a:endParaRPr>
          </a:p>
          <a:p>
            <a:r>
              <a:rPr lang="en-US" b="0" i="0" dirty="0" smtClean="0">
                <a:effectLst/>
                <a:latin typeface="Open Sans"/>
              </a:rPr>
              <a:t>Storing this data in one place can make it easier for you to come to a decision.</a:t>
            </a:r>
            <a:endParaRPr lang="en-US" b="0" i="0" dirty="0">
              <a:effectLst/>
              <a:latin typeface="Open Sans"/>
            </a:endParaRPr>
          </a:p>
        </p:txBody>
      </p:sp>
    </p:spTree>
    <p:extLst>
      <p:ext uri="{BB962C8B-B14F-4D97-AF65-F5344CB8AC3E}">
        <p14:creationId xmlns:p14="http://schemas.microsoft.com/office/powerpoint/2010/main" val="199283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7386" y="1038656"/>
            <a:ext cx="8967387" cy="4616648"/>
          </a:xfrm>
          <a:prstGeom prst="rect">
            <a:avLst/>
          </a:prstGeom>
        </p:spPr>
        <p:txBody>
          <a:bodyPr wrap="square">
            <a:spAutoFit/>
          </a:bodyPr>
          <a:lstStyle/>
          <a:p>
            <a:r>
              <a:rPr lang="en-US" sz="2400" b="1" i="0" dirty="0" smtClean="0">
                <a:effectLst/>
                <a:latin typeface="PTSansRegular"/>
              </a:rPr>
              <a:t>Clinical Data Repository</a:t>
            </a:r>
          </a:p>
          <a:p>
            <a:endParaRPr lang="en-US" b="0" i="0" dirty="0" smtClean="0">
              <a:effectLst/>
              <a:latin typeface="PTSansRegular"/>
            </a:endParaRPr>
          </a:p>
          <a:p>
            <a:r>
              <a:rPr lang="en-US" b="0" i="0" dirty="0" smtClean="0">
                <a:effectLst/>
                <a:latin typeface="Open Sans"/>
              </a:rPr>
              <a:t>A clinical data repository (CDR) or clinical data warehouse (CDW) is defined as a real-time database that unifies data across multiple clinical sources to present a consolidated view of a patient’s details or records. Clinical data repository aids the clinic staff to access data for one patient instead of identifying a huge number of patients with similarities or common characteristics.</a:t>
            </a:r>
          </a:p>
          <a:p>
            <a:endParaRPr lang="en-US" b="0" i="0" dirty="0" smtClean="0">
              <a:effectLst/>
              <a:latin typeface="Open Sans"/>
            </a:endParaRPr>
          </a:p>
          <a:p>
            <a:r>
              <a:rPr lang="en-US" b="0" i="0" dirty="0" smtClean="0">
                <a:effectLst/>
                <a:latin typeface="Open Sans"/>
              </a:rPr>
              <a:t>The common data types of clinical data repositories are as follows:</a:t>
            </a:r>
          </a:p>
          <a:p>
            <a:endParaRPr lang="en-US" b="0" i="0" dirty="0" smtClean="0">
              <a:effectLst/>
              <a:latin typeface="Open Sans"/>
            </a:endParaRPr>
          </a:p>
          <a:p>
            <a:pPr>
              <a:buFont typeface="Arial" panose="020B0604020202020204" pitchFamily="34" charset="0"/>
              <a:buChar char="•"/>
            </a:pPr>
            <a:r>
              <a:rPr lang="en-US" b="0" i="0" dirty="0" smtClean="0">
                <a:effectLst/>
                <a:latin typeface="Open Sans"/>
              </a:rPr>
              <a:t>Lab test results</a:t>
            </a:r>
          </a:p>
          <a:p>
            <a:pPr>
              <a:buFont typeface="Arial" panose="020B0604020202020204" pitchFamily="34" charset="0"/>
              <a:buChar char="•"/>
            </a:pPr>
            <a:r>
              <a:rPr lang="en-US" b="0" i="0" dirty="0" smtClean="0">
                <a:effectLst/>
                <a:latin typeface="Open Sans"/>
              </a:rPr>
              <a:t>Patient information, such as demographics</a:t>
            </a:r>
          </a:p>
          <a:p>
            <a:pPr>
              <a:buFont typeface="Arial" panose="020B0604020202020204" pitchFamily="34" charset="0"/>
              <a:buChar char="•"/>
            </a:pPr>
            <a:r>
              <a:rPr lang="en-US" b="0" i="0" dirty="0" smtClean="0">
                <a:effectLst/>
                <a:latin typeface="Open Sans"/>
              </a:rPr>
              <a:t>Discharge summaries</a:t>
            </a:r>
          </a:p>
          <a:p>
            <a:pPr>
              <a:buFont typeface="Arial" panose="020B0604020202020204" pitchFamily="34" charset="0"/>
              <a:buChar char="•"/>
            </a:pPr>
            <a:r>
              <a:rPr lang="en-US" b="0" i="0" dirty="0" smtClean="0">
                <a:effectLst/>
                <a:latin typeface="Open Sans"/>
              </a:rPr>
              <a:t>Transfer dates</a:t>
            </a:r>
          </a:p>
          <a:p>
            <a:pPr>
              <a:buFont typeface="Arial" panose="020B0604020202020204" pitchFamily="34" charset="0"/>
              <a:buChar char="•"/>
            </a:pPr>
            <a:r>
              <a:rPr lang="en-US" b="0" i="0" dirty="0" smtClean="0">
                <a:effectLst/>
                <a:latin typeface="Open Sans"/>
              </a:rPr>
              <a:t>Radiology images and reports</a:t>
            </a:r>
          </a:p>
          <a:p>
            <a:pPr>
              <a:buFont typeface="Arial" panose="020B0604020202020204" pitchFamily="34" charset="0"/>
              <a:buChar char="•"/>
            </a:pPr>
            <a:r>
              <a:rPr lang="en-US" b="0" i="0" dirty="0" smtClean="0">
                <a:effectLst/>
                <a:latin typeface="Open Sans"/>
              </a:rPr>
              <a:t>Pathology reports</a:t>
            </a:r>
            <a:endParaRPr lang="en-US" b="0" i="0" dirty="0">
              <a:effectLst/>
              <a:latin typeface="Open Sans"/>
            </a:endParaRPr>
          </a:p>
        </p:txBody>
      </p:sp>
    </p:spTree>
    <p:extLst>
      <p:ext uri="{BB962C8B-B14F-4D97-AF65-F5344CB8AC3E}">
        <p14:creationId xmlns:p14="http://schemas.microsoft.com/office/powerpoint/2010/main" val="64297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815</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PTSansRegular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Deepawali</dc:creator>
  <cp:lastModifiedBy>Deepawali</cp:lastModifiedBy>
  <cp:revision>3</cp:revision>
  <dcterms:created xsi:type="dcterms:W3CDTF">2021-09-14T13:52:30Z</dcterms:created>
  <dcterms:modified xsi:type="dcterms:W3CDTF">2021-09-14T14:15:30Z</dcterms:modified>
</cp:coreProperties>
</file>