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AEF3-3269-409E-9F2A-C1EE9572DFFF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0057-BB01-4915-B9BC-2D1C398D7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4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AEF3-3269-409E-9F2A-C1EE9572DFFF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0057-BB01-4915-B9BC-2D1C398D7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83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AEF3-3269-409E-9F2A-C1EE9572DFFF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0057-BB01-4915-B9BC-2D1C398D7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0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AEF3-3269-409E-9F2A-C1EE9572DFFF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0057-BB01-4915-B9BC-2D1C398D7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60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AEF3-3269-409E-9F2A-C1EE9572DFFF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0057-BB01-4915-B9BC-2D1C398D7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28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AEF3-3269-409E-9F2A-C1EE9572DFFF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0057-BB01-4915-B9BC-2D1C398D7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34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AEF3-3269-409E-9F2A-C1EE9572DFFF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0057-BB01-4915-B9BC-2D1C398D7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07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AEF3-3269-409E-9F2A-C1EE9572DFFF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0057-BB01-4915-B9BC-2D1C398D7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70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AEF3-3269-409E-9F2A-C1EE9572DFFF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0057-BB01-4915-B9BC-2D1C398D7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00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AEF3-3269-409E-9F2A-C1EE9572DFFF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0057-BB01-4915-B9BC-2D1C398D7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80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AAEF3-3269-409E-9F2A-C1EE9572DFFF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10057-BB01-4915-B9BC-2D1C398D7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58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AAEF3-3269-409E-9F2A-C1EE9572DFFF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10057-BB01-4915-B9BC-2D1C398D7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54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79020" y="1321243"/>
            <a:ext cx="106850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83838"/>
                </a:solidFill>
                <a:effectLst/>
                <a:latin typeface="Arimo"/>
              </a:rPr>
              <a:t>Interestingness measures play an important role in data mining, regardless of the kind of patterns being mined. </a:t>
            </a:r>
          </a:p>
          <a:p>
            <a:endParaRPr lang="en-US" dirty="0">
              <a:solidFill>
                <a:srgbClr val="383838"/>
              </a:solidFill>
              <a:latin typeface="Arimo"/>
            </a:endParaRPr>
          </a:p>
          <a:p>
            <a:r>
              <a:rPr lang="en-US" b="0" i="0" dirty="0" smtClean="0">
                <a:solidFill>
                  <a:srgbClr val="383838"/>
                </a:solidFill>
                <a:effectLst/>
                <a:latin typeface="Arimo"/>
              </a:rPr>
              <a:t>These measures are intended for selecting and ranking patterns according to their potential interest to the user. </a:t>
            </a:r>
          </a:p>
          <a:p>
            <a:endParaRPr lang="en-US" dirty="0">
              <a:solidFill>
                <a:srgbClr val="383838"/>
              </a:solidFill>
              <a:latin typeface="Arimo"/>
            </a:endParaRPr>
          </a:p>
          <a:p>
            <a:endParaRPr lang="en-US" b="0" i="0" dirty="0" smtClean="0">
              <a:solidFill>
                <a:srgbClr val="383838"/>
              </a:solidFill>
              <a:effectLst/>
              <a:latin typeface="Arimo"/>
            </a:endParaRPr>
          </a:p>
          <a:p>
            <a:r>
              <a:rPr lang="en-US" b="0" i="0" dirty="0" smtClean="0">
                <a:solidFill>
                  <a:srgbClr val="383838"/>
                </a:solidFill>
                <a:effectLst/>
                <a:latin typeface="Arimo"/>
              </a:rPr>
              <a:t>Good measures also allow the time and space costs of the mining process to be reduced.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507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4658" y="1211626"/>
            <a:ext cx="1000997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383838"/>
                </a:solidFill>
                <a:effectLst/>
                <a:latin typeface="Arimo"/>
              </a:rPr>
              <a:t>MEASURES OF PATTERNS INTERESTINGNESS</a:t>
            </a:r>
            <a:endParaRPr lang="en-US" b="0" i="0" dirty="0" smtClean="0">
              <a:solidFill>
                <a:srgbClr val="383838"/>
              </a:solidFill>
              <a:effectLst/>
              <a:latin typeface="Arimo"/>
            </a:endParaRPr>
          </a:p>
          <a:p>
            <a:r>
              <a:rPr lang="en-US" b="0" i="0" dirty="0" smtClean="0">
                <a:solidFill>
                  <a:srgbClr val="383838"/>
                </a:solidFill>
                <a:effectLst/>
                <a:latin typeface="Arimo"/>
              </a:rPr>
              <a:t>There are subjective as well as objective measures of patterns interestingness as :</a:t>
            </a:r>
          </a:p>
          <a:p>
            <a:endParaRPr lang="en-US" b="0" i="0" dirty="0" smtClean="0">
              <a:solidFill>
                <a:srgbClr val="383838"/>
              </a:solidFill>
              <a:effectLst/>
              <a:latin typeface="Arimo"/>
            </a:endParaRPr>
          </a:p>
          <a:p>
            <a:r>
              <a:rPr lang="en-US" b="0" i="0" dirty="0" smtClean="0">
                <a:solidFill>
                  <a:srgbClr val="383838"/>
                </a:solidFill>
                <a:effectLst/>
                <a:latin typeface="Arimo"/>
              </a:rPr>
              <a:t>1] Objective Measures</a:t>
            </a:r>
          </a:p>
          <a:p>
            <a:r>
              <a:rPr lang="en-US" b="0" i="0" dirty="0" smtClean="0">
                <a:solidFill>
                  <a:srgbClr val="383838"/>
                </a:solidFill>
                <a:effectLst/>
                <a:latin typeface="Arimo"/>
              </a:rPr>
              <a:t>       (a)Support Threshold</a:t>
            </a:r>
          </a:p>
          <a:p>
            <a:r>
              <a:rPr lang="en-US" b="0" i="0" dirty="0" smtClean="0">
                <a:solidFill>
                  <a:srgbClr val="383838"/>
                </a:solidFill>
                <a:effectLst/>
                <a:latin typeface="Arimo"/>
              </a:rPr>
              <a:t>       (b)Confidence Threshold</a:t>
            </a:r>
          </a:p>
          <a:p>
            <a:r>
              <a:rPr lang="en-US" b="0" i="0" dirty="0" smtClean="0">
                <a:solidFill>
                  <a:srgbClr val="383838"/>
                </a:solidFill>
                <a:effectLst/>
                <a:latin typeface="Arimo"/>
              </a:rPr>
              <a:t>       (c)Correlation Coefficient</a:t>
            </a:r>
          </a:p>
          <a:p>
            <a:endParaRPr lang="en-US" b="0" i="0" dirty="0" smtClean="0">
              <a:solidFill>
                <a:srgbClr val="383838"/>
              </a:solidFill>
              <a:effectLst/>
              <a:latin typeface="Arimo"/>
            </a:endParaRPr>
          </a:p>
          <a:p>
            <a:r>
              <a:rPr lang="en-US" b="0" i="0" dirty="0" smtClean="0">
                <a:solidFill>
                  <a:srgbClr val="383838"/>
                </a:solidFill>
                <a:effectLst/>
                <a:latin typeface="Arimo"/>
              </a:rPr>
              <a:t>2] Subjective Measures</a:t>
            </a:r>
          </a:p>
          <a:p>
            <a:r>
              <a:rPr lang="en-US" b="0" i="0" dirty="0" smtClean="0">
                <a:solidFill>
                  <a:srgbClr val="383838"/>
                </a:solidFill>
                <a:effectLst/>
                <a:latin typeface="Arimo"/>
              </a:rPr>
              <a:t>       (a)User Belief and Expectations</a:t>
            </a:r>
          </a:p>
          <a:p>
            <a:r>
              <a:rPr lang="en-US" b="0" i="0" dirty="0" smtClean="0">
                <a:solidFill>
                  <a:srgbClr val="383838"/>
                </a:solidFill>
                <a:effectLst/>
                <a:latin typeface="Arimo"/>
              </a:rPr>
              <a:t>       (b) User Need</a:t>
            </a:r>
            <a:endParaRPr lang="en-US" b="0" i="0" dirty="0">
              <a:solidFill>
                <a:srgbClr val="383838"/>
              </a:solidFill>
              <a:effectLst/>
              <a:latin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126262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3184" y="826201"/>
            <a:ext cx="983051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383838"/>
                </a:solidFill>
                <a:effectLst/>
                <a:latin typeface="Arimo"/>
              </a:rPr>
              <a:t>[1] Objective Measures of Patterns Interestingness :</a:t>
            </a:r>
            <a:endParaRPr lang="en-US" b="0" i="0" dirty="0" smtClean="0">
              <a:solidFill>
                <a:srgbClr val="383838"/>
              </a:solidFill>
              <a:effectLst/>
              <a:latin typeface="Arimo"/>
            </a:endParaRPr>
          </a:p>
          <a:p>
            <a:r>
              <a:rPr lang="en-US" b="0" i="0" dirty="0" smtClean="0">
                <a:solidFill>
                  <a:srgbClr val="383838"/>
                </a:solidFill>
                <a:effectLst/>
                <a:latin typeface="Arimo"/>
              </a:rPr>
              <a:t>Objective Measures of Patterns Interestingness are based on statistics. These</a:t>
            </a:r>
          </a:p>
          <a:p>
            <a:r>
              <a:rPr lang="en-US" b="0" i="0" dirty="0" smtClean="0">
                <a:solidFill>
                  <a:srgbClr val="383838"/>
                </a:solidFill>
                <a:effectLst/>
                <a:latin typeface="Arimo"/>
              </a:rPr>
              <a:t>measures specify thresholds on statistical measures of rule interestingness, such as</a:t>
            </a:r>
          </a:p>
          <a:p>
            <a:r>
              <a:rPr lang="en-US" b="0" i="0" dirty="0" smtClean="0">
                <a:solidFill>
                  <a:srgbClr val="383838"/>
                </a:solidFill>
                <a:effectLst/>
                <a:latin typeface="Arimo"/>
              </a:rPr>
              <a:t>support, confidence and lift correlations.</a:t>
            </a:r>
          </a:p>
          <a:p>
            <a:endParaRPr lang="en-US" b="0" i="0" dirty="0" smtClean="0">
              <a:solidFill>
                <a:srgbClr val="383838"/>
              </a:solidFill>
              <a:effectLst/>
              <a:latin typeface="Arimo"/>
            </a:endParaRPr>
          </a:p>
          <a:p>
            <a:r>
              <a:rPr lang="en-US" b="1" i="0" dirty="0" smtClean="0">
                <a:solidFill>
                  <a:srgbClr val="383838"/>
                </a:solidFill>
                <a:effectLst/>
                <a:latin typeface="Arimo"/>
              </a:rPr>
              <a:t>   (a)Support Threshold</a:t>
            </a:r>
            <a:endParaRPr lang="en-US" b="0" i="0" dirty="0" smtClean="0">
              <a:solidFill>
                <a:srgbClr val="383838"/>
              </a:solidFill>
              <a:effectLst/>
              <a:latin typeface="Arimo"/>
            </a:endParaRPr>
          </a:p>
          <a:p>
            <a:r>
              <a:rPr lang="en-US" b="0" i="0" dirty="0" smtClean="0">
                <a:solidFill>
                  <a:srgbClr val="383838"/>
                </a:solidFill>
                <a:effectLst/>
                <a:latin typeface="Arimo"/>
              </a:rPr>
              <a:t>        Support represents the percentage of transactions from a database that the given</a:t>
            </a:r>
          </a:p>
          <a:p>
            <a:r>
              <a:rPr lang="en-US" b="0" i="0" dirty="0" smtClean="0">
                <a:solidFill>
                  <a:srgbClr val="383838"/>
                </a:solidFill>
                <a:effectLst/>
                <a:latin typeface="Arimo"/>
              </a:rPr>
              <a:t>        rule X=&gt;Y satisfies. This is taken to be the probability P (X U Y), where X U Y</a:t>
            </a:r>
          </a:p>
          <a:p>
            <a:r>
              <a:rPr lang="en-US" b="0" i="0" dirty="0" smtClean="0">
                <a:solidFill>
                  <a:srgbClr val="383838"/>
                </a:solidFill>
                <a:effectLst/>
                <a:latin typeface="Arimo"/>
              </a:rPr>
              <a:t>        indicates that a transaction contains both the items X and Y that is the union of</a:t>
            </a:r>
          </a:p>
          <a:p>
            <a:r>
              <a:rPr lang="en-US" b="0" i="0" dirty="0" smtClean="0">
                <a:solidFill>
                  <a:srgbClr val="383838"/>
                </a:solidFill>
                <a:effectLst/>
                <a:latin typeface="Arimo"/>
              </a:rPr>
              <a:t>        both X and Y. Formally support is defined by:</a:t>
            </a:r>
          </a:p>
          <a:p>
            <a:r>
              <a:rPr lang="en-US" b="0" i="0" dirty="0" smtClean="0">
                <a:solidFill>
                  <a:srgbClr val="383838"/>
                </a:solidFill>
                <a:effectLst/>
                <a:latin typeface="Arimo"/>
              </a:rPr>
              <a:t>                                            support X=&gt;Y = P(X U Y)             </a:t>
            </a:r>
            <a:endParaRPr lang="en-US" dirty="0">
              <a:solidFill>
                <a:srgbClr val="383838"/>
              </a:solidFill>
              <a:latin typeface="Arimo"/>
            </a:endParaRPr>
          </a:p>
          <a:p>
            <a:endParaRPr lang="en-US" b="0" i="0" dirty="0" smtClean="0">
              <a:solidFill>
                <a:srgbClr val="383838"/>
              </a:solidFill>
              <a:effectLst/>
              <a:latin typeface="Arimo"/>
            </a:endParaRPr>
          </a:p>
          <a:p>
            <a:r>
              <a:rPr lang="en-US" b="1" i="0" dirty="0" smtClean="0">
                <a:solidFill>
                  <a:srgbClr val="383838"/>
                </a:solidFill>
                <a:effectLst/>
                <a:latin typeface="Arimo"/>
              </a:rPr>
              <a:t>   (b)Confidence Threshold</a:t>
            </a:r>
            <a:endParaRPr lang="en-US" b="0" i="0" dirty="0" smtClean="0">
              <a:solidFill>
                <a:srgbClr val="383838"/>
              </a:solidFill>
              <a:effectLst/>
              <a:latin typeface="Arimo"/>
            </a:endParaRPr>
          </a:p>
          <a:p>
            <a:r>
              <a:rPr lang="en-US" b="0" i="0" dirty="0" smtClean="0">
                <a:solidFill>
                  <a:srgbClr val="383838"/>
                </a:solidFill>
                <a:effectLst/>
                <a:latin typeface="Arimo"/>
              </a:rPr>
              <a:t>        Confidence threshold assesses the degree of certainty of the discovered rule. This</a:t>
            </a:r>
          </a:p>
          <a:p>
            <a:r>
              <a:rPr lang="en-US" b="0" i="0" dirty="0" smtClean="0">
                <a:solidFill>
                  <a:srgbClr val="383838"/>
                </a:solidFill>
                <a:effectLst/>
                <a:latin typeface="Arimo"/>
              </a:rPr>
              <a:t>        is taken to be the conditional probability of the rule. The probability that a</a:t>
            </a:r>
          </a:p>
          <a:p>
            <a:r>
              <a:rPr lang="en-US" b="0" i="0" dirty="0" smtClean="0">
                <a:solidFill>
                  <a:srgbClr val="383838"/>
                </a:solidFill>
                <a:effectLst/>
                <a:latin typeface="Arimo"/>
              </a:rPr>
              <a:t>        transaction containing X also contains Y. It is defined as follows:</a:t>
            </a:r>
          </a:p>
          <a:p>
            <a:r>
              <a:rPr lang="en-US" b="0" i="0" dirty="0" smtClean="0">
                <a:solidFill>
                  <a:srgbClr val="383838"/>
                </a:solidFill>
                <a:effectLst/>
                <a:latin typeface="Arimo"/>
              </a:rPr>
              <a:t>                                           Confidence(X=&gt;Y) = P(Y/X)           </a:t>
            </a:r>
            <a:endParaRPr lang="en-US" b="0" i="0" dirty="0">
              <a:solidFill>
                <a:srgbClr val="383838"/>
              </a:solidFill>
              <a:effectLst/>
              <a:latin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156452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2089" y="357662"/>
            <a:ext cx="1127475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383838"/>
                </a:solidFill>
                <a:effectLst/>
                <a:latin typeface="Arimo"/>
              </a:rPr>
              <a:t>(c)Correlation Coefficient</a:t>
            </a:r>
            <a:endParaRPr lang="en-US" b="0" i="0" dirty="0" smtClean="0">
              <a:solidFill>
                <a:srgbClr val="383838"/>
              </a:solidFill>
              <a:effectLst/>
              <a:latin typeface="Arimo"/>
            </a:endParaRPr>
          </a:p>
          <a:p>
            <a:r>
              <a:rPr lang="en-US" b="0" i="0" dirty="0" smtClean="0">
                <a:solidFill>
                  <a:srgbClr val="383838"/>
                </a:solidFill>
                <a:effectLst/>
                <a:latin typeface="Arimo"/>
              </a:rPr>
              <a:t>       Coefficient of correlation is one of the most widely used statistical measures to</a:t>
            </a:r>
          </a:p>
          <a:p>
            <a:r>
              <a:rPr lang="en-US" b="0" i="0" dirty="0" smtClean="0">
                <a:solidFill>
                  <a:srgbClr val="383838"/>
                </a:solidFill>
                <a:effectLst/>
                <a:latin typeface="Arimo"/>
              </a:rPr>
              <a:t>       measure the strength of relationships in two variables. Of the several mathematical</a:t>
            </a:r>
          </a:p>
          <a:p>
            <a:r>
              <a:rPr lang="en-US" b="0" i="0" dirty="0" smtClean="0">
                <a:solidFill>
                  <a:srgbClr val="383838"/>
                </a:solidFill>
                <a:effectLst/>
                <a:latin typeface="Arimo"/>
              </a:rPr>
              <a:t>       methods of measuring correlation, the lift method is most widely used in practice.</a:t>
            </a:r>
          </a:p>
          <a:p>
            <a:r>
              <a:rPr lang="en-US" b="0" i="0" dirty="0" smtClean="0">
                <a:solidFill>
                  <a:srgbClr val="383838"/>
                </a:solidFill>
                <a:effectLst/>
                <a:latin typeface="Arimo"/>
              </a:rPr>
              <a:t>       The coefficient of correlation is denoted by I as given below:</a:t>
            </a:r>
          </a:p>
          <a:p>
            <a:r>
              <a:rPr lang="en-US" b="0" i="0" dirty="0" smtClean="0">
                <a:solidFill>
                  <a:srgbClr val="383838"/>
                </a:solidFill>
                <a:effectLst/>
                <a:latin typeface="Arimo"/>
              </a:rPr>
              <a:t>                                          I(lift)= (X=&gt; Y) =                          </a:t>
            </a:r>
            <a:endParaRPr lang="en-US" dirty="0">
              <a:solidFill>
                <a:srgbClr val="383838"/>
              </a:solidFill>
              <a:latin typeface="Arimo"/>
            </a:endParaRPr>
          </a:p>
          <a:p>
            <a:endParaRPr lang="en-US" b="0" i="0" dirty="0" smtClean="0">
              <a:solidFill>
                <a:srgbClr val="383838"/>
              </a:solidFill>
              <a:effectLst/>
              <a:latin typeface="Arimo"/>
            </a:endParaRPr>
          </a:p>
          <a:p>
            <a:r>
              <a:rPr lang="en-US" b="0" i="0" dirty="0" smtClean="0">
                <a:solidFill>
                  <a:srgbClr val="383838"/>
                </a:solidFill>
                <a:effectLst/>
                <a:latin typeface="Arimo"/>
              </a:rPr>
              <a:t>       If lift &lt; 1, then item X and item Y appear less frequently together in the data than</a:t>
            </a:r>
          </a:p>
          <a:p>
            <a:r>
              <a:rPr lang="en-US" b="0" i="0" dirty="0" smtClean="0">
                <a:solidFill>
                  <a:srgbClr val="383838"/>
                </a:solidFill>
                <a:effectLst/>
                <a:latin typeface="Arimo"/>
              </a:rPr>
              <a:t>       expected under the assumption of conditional independence. Item X and item Y</a:t>
            </a:r>
          </a:p>
          <a:p>
            <a:r>
              <a:rPr lang="en-US" b="0" i="0" dirty="0" smtClean="0">
                <a:solidFill>
                  <a:srgbClr val="383838"/>
                </a:solidFill>
                <a:effectLst/>
                <a:latin typeface="Arimo"/>
              </a:rPr>
              <a:t>       are said to be negatively inter dependents.</a:t>
            </a:r>
          </a:p>
          <a:p>
            <a:endParaRPr lang="en-US" b="0" i="0" dirty="0" smtClean="0">
              <a:solidFill>
                <a:srgbClr val="383838"/>
              </a:solidFill>
              <a:effectLst/>
              <a:latin typeface="Arimo"/>
            </a:endParaRPr>
          </a:p>
          <a:p>
            <a:r>
              <a:rPr lang="en-US" b="0" i="0" dirty="0" smtClean="0">
                <a:solidFill>
                  <a:srgbClr val="383838"/>
                </a:solidFill>
                <a:effectLst/>
                <a:latin typeface="Arimo"/>
              </a:rPr>
              <a:t>       If lift = 1, then item X and item Y appear as frequently together as expected under</a:t>
            </a:r>
          </a:p>
          <a:p>
            <a:r>
              <a:rPr lang="en-US" b="0" i="0" dirty="0" smtClean="0">
                <a:solidFill>
                  <a:srgbClr val="383838"/>
                </a:solidFill>
                <a:effectLst/>
                <a:latin typeface="Arimo"/>
              </a:rPr>
              <a:t>       the assumption of conditional independence.</a:t>
            </a:r>
          </a:p>
          <a:p>
            <a:endParaRPr lang="en-US" b="0" i="0" dirty="0" smtClean="0">
              <a:solidFill>
                <a:srgbClr val="383838"/>
              </a:solidFill>
              <a:effectLst/>
              <a:latin typeface="Arimo"/>
            </a:endParaRPr>
          </a:p>
          <a:p>
            <a:r>
              <a:rPr lang="en-US" b="0" i="0" dirty="0" smtClean="0">
                <a:solidFill>
                  <a:srgbClr val="383838"/>
                </a:solidFill>
                <a:effectLst/>
                <a:latin typeface="Arimo"/>
              </a:rPr>
              <a:t>       If lift &gt; 1, then item X and item Y appear more frequently together in the data than</a:t>
            </a:r>
          </a:p>
          <a:p>
            <a:r>
              <a:rPr lang="en-US" b="0" i="0" dirty="0" smtClean="0">
                <a:solidFill>
                  <a:srgbClr val="383838"/>
                </a:solidFill>
                <a:effectLst/>
                <a:latin typeface="Arimo"/>
              </a:rPr>
              <a:t>       expected under the assumption of conditional independence. Item X and item Y are said to positively inter dependent.</a:t>
            </a:r>
          </a:p>
          <a:p>
            <a:endParaRPr lang="en-US" b="0" i="0" dirty="0" smtClean="0">
              <a:solidFill>
                <a:srgbClr val="383838"/>
              </a:solidFill>
              <a:effectLst/>
              <a:latin typeface="Arimo"/>
            </a:endParaRPr>
          </a:p>
          <a:p>
            <a:r>
              <a:rPr lang="en-US" b="0" i="0" dirty="0" smtClean="0">
                <a:solidFill>
                  <a:srgbClr val="383838"/>
                </a:solidFill>
                <a:effectLst/>
                <a:latin typeface="Arimo"/>
              </a:rPr>
              <a:t>             A study was carried out in which an algorithm was developed to mine frequent</a:t>
            </a:r>
          </a:p>
          <a:p>
            <a:r>
              <a:rPr lang="en-US" b="0" i="0" dirty="0" smtClean="0">
                <a:solidFill>
                  <a:srgbClr val="383838"/>
                </a:solidFill>
                <a:effectLst/>
                <a:latin typeface="Arimo"/>
              </a:rPr>
              <a:t>       patterns. Objective measures were used to discover refined patterns from large sets</a:t>
            </a:r>
          </a:p>
          <a:p>
            <a:r>
              <a:rPr lang="en-US" b="0" i="0" dirty="0" smtClean="0">
                <a:solidFill>
                  <a:srgbClr val="383838"/>
                </a:solidFill>
                <a:effectLst/>
                <a:latin typeface="Arimo"/>
              </a:rPr>
              <a:t>       of frequent patterns</a:t>
            </a:r>
            <a:endParaRPr lang="en-US" b="0" i="0" dirty="0">
              <a:solidFill>
                <a:srgbClr val="383838"/>
              </a:solidFill>
              <a:effectLst/>
              <a:latin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119142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8804" y="683266"/>
            <a:ext cx="116678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383838"/>
                </a:solidFill>
                <a:effectLst/>
                <a:latin typeface="Arimo"/>
              </a:rPr>
              <a:t>[2] Subjective Measures of Patterns Interestingness :</a:t>
            </a:r>
          </a:p>
          <a:p>
            <a:endParaRPr lang="en-US" b="0" i="0" dirty="0" smtClean="0">
              <a:solidFill>
                <a:srgbClr val="383838"/>
              </a:solidFill>
              <a:effectLst/>
              <a:latin typeface="Arimo"/>
            </a:endParaRPr>
          </a:p>
          <a:p>
            <a:r>
              <a:rPr lang="en-US" b="0" i="0" dirty="0" smtClean="0">
                <a:solidFill>
                  <a:srgbClr val="383838"/>
                </a:solidFill>
                <a:effectLst/>
                <a:latin typeface="Arimo"/>
              </a:rPr>
              <a:t>       Although objective interestingness measures facilitate identifying interesting</a:t>
            </a:r>
          </a:p>
          <a:p>
            <a:r>
              <a:rPr lang="en-US" b="0" i="0" dirty="0" smtClean="0">
                <a:solidFill>
                  <a:srgbClr val="383838"/>
                </a:solidFill>
                <a:effectLst/>
                <a:latin typeface="Arimo"/>
              </a:rPr>
              <a:t>       patterns, they are ineffective unless combined with subjective measures that</a:t>
            </a:r>
          </a:p>
          <a:p>
            <a:r>
              <a:rPr lang="en-US" b="0" i="0" dirty="0" smtClean="0">
                <a:solidFill>
                  <a:srgbClr val="383838"/>
                </a:solidFill>
                <a:effectLst/>
                <a:latin typeface="Arimo"/>
              </a:rPr>
              <a:t>       specify the need and interest of the user. </a:t>
            </a:r>
          </a:p>
          <a:p>
            <a:endParaRPr lang="en-US" dirty="0">
              <a:solidFill>
                <a:srgbClr val="383838"/>
              </a:solidFill>
              <a:latin typeface="Arimo"/>
            </a:endParaRPr>
          </a:p>
          <a:p>
            <a:r>
              <a:rPr lang="en-US" b="0" i="0" dirty="0" smtClean="0">
                <a:solidFill>
                  <a:srgbClr val="383838"/>
                </a:solidFill>
                <a:effectLst/>
                <a:latin typeface="Arimo"/>
              </a:rPr>
              <a:t>Patterns that are expected can be interesting if they confirm a hypothesis and belief that the user wished to validate.</a:t>
            </a:r>
          </a:p>
          <a:p>
            <a:r>
              <a:rPr lang="en-US" b="0" i="0" dirty="0" smtClean="0">
                <a:solidFill>
                  <a:srgbClr val="383838"/>
                </a:solidFill>
                <a:effectLst/>
                <a:latin typeface="Arimo"/>
              </a:rPr>
              <a:t>       A study was carried out in which a two step process was used. In the first step technically interesting patterns were mined and in second step business operable domain specific filtered patterns were extracted</a:t>
            </a:r>
            <a:endParaRPr lang="en-US" b="0" i="0" dirty="0">
              <a:solidFill>
                <a:srgbClr val="383838"/>
              </a:solidFill>
              <a:effectLst/>
              <a:latin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1946165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0993" y="370029"/>
            <a:ext cx="10274893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383838"/>
                </a:solidFill>
                <a:effectLst/>
                <a:latin typeface="Arimo"/>
              </a:rPr>
              <a:t>  (a)CONSTRAINTS BASED INTELLIGENT DATA MINING MECHANISM: </a:t>
            </a:r>
          </a:p>
          <a:p>
            <a:endParaRPr lang="en-US" b="0" i="0" dirty="0" smtClean="0">
              <a:solidFill>
                <a:srgbClr val="383838"/>
              </a:solidFill>
              <a:effectLst/>
              <a:latin typeface="Arimo"/>
            </a:endParaRPr>
          </a:p>
          <a:p>
            <a:r>
              <a:rPr lang="en-US" b="0" i="0" dirty="0" smtClean="0">
                <a:solidFill>
                  <a:srgbClr val="383838"/>
                </a:solidFill>
                <a:effectLst/>
                <a:latin typeface="Arimo"/>
              </a:rPr>
              <a:t>                       Constraints based Intelligent Data Mining Mechanism (IDMM) is being proposed to help the users to find relevant and valuable information. </a:t>
            </a:r>
          </a:p>
          <a:p>
            <a:endParaRPr lang="en-US" dirty="0">
              <a:solidFill>
                <a:srgbClr val="383838"/>
              </a:solidFill>
              <a:latin typeface="Arimo"/>
            </a:endParaRPr>
          </a:p>
          <a:p>
            <a:r>
              <a:rPr lang="en-US" b="0" i="0" dirty="0" smtClean="0">
                <a:solidFill>
                  <a:srgbClr val="383838"/>
                </a:solidFill>
                <a:effectLst/>
                <a:latin typeface="Arimo"/>
              </a:rPr>
              <a:t>The system consists of four modules: User Input Module, Dialog Management, Inference Engine and Data Repository.</a:t>
            </a:r>
          </a:p>
          <a:p>
            <a:endParaRPr lang="en-US" dirty="0">
              <a:solidFill>
                <a:srgbClr val="383838"/>
              </a:solidFill>
              <a:latin typeface="Arimo"/>
            </a:endParaRPr>
          </a:p>
          <a:p>
            <a:r>
              <a:rPr lang="en-US" b="0" i="0" dirty="0" smtClean="0">
                <a:solidFill>
                  <a:srgbClr val="383838"/>
                </a:solidFill>
                <a:effectLst/>
                <a:latin typeface="Arimo"/>
              </a:rPr>
              <a:t>The mechanism can be used in various applications such as e-</a:t>
            </a:r>
            <a:r>
              <a:rPr lang="en-US" b="0" i="0" dirty="0" err="1" smtClean="0">
                <a:solidFill>
                  <a:srgbClr val="383838"/>
                </a:solidFill>
                <a:effectLst/>
                <a:latin typeface="Arimo"/>
              </a:rPr>
              <a:t>commerce,education</a:t>
            </a:r>
            <a:r>
              <a:rPr lang="en-US" b="0" i="0" dirty="0" smtClean="0">
                <a:solidFill>
                  <a:srgbClr val="383838"/>
                </a:solidFill>
                <a:effectLst/>
                <a:latin typeface="Arimo"/>
              </a:rPr>
              <a:t>, farming applications etc.</a:t>
            </a:r>
          </a:p>
          <a:p>
            <a:endParaRPr lang="en-US" b="0" i="0" dirty="0" smtClean="0">
              <a:solidFill>
                <a:srgbClr val="383838"/>
              </a:solidFill>
              <a:effectLst/>
              <a:latin typeface="Arimo"/>
            </a:endParaRPr>
          </a:p>
          <a:p>
            <a:r>
              <a:rPr lang="en-US" b="0" i="0" dirty="0" smtClean="0">
                <a:solidFill>
                  <a:srgbClr val="383838"/>
                </a:solidFill>
                <a:effectLst/>
                <a:latin typeface="Arimo"/>
              </a:rPr>
              <a:t>In the present study the mechanism is assessed on the real world data set related to Socio- Economic conditions of Indian farmers. </a:t>
            </a:r>
          </a:p>
          <a:p>
            <a:endParaRPr lang="en-US" dirty="0">
              <a:solidFill>
                <a:srgbClr val="383838"/>
              </a:solidFill>
              <a:latin typeface="Arimo"/>
            </a:endParaRPr>
          </a:p>
          <a:p>
            <a:r>
              <a:rPr lang="en-US" b="0" i="0" dirty="0" smtClean="0">
                <a:solidFill>
                  <a:srgbClr val="383838"/>
                </a:solidFill>
                <a:effectLst/>
                <a:latin typeface="Arimo"/>
              </a:rPr>
              <a:t>Dataset is collected through questionnaire from 350 farmers located in villages near Meerut city. </a:t>
            </a:r>
          </a:p>
          <a:p>
            <a:endParaRPr lang="en-US" dirty="0">
              <a:solidFill>
                <a:srgbClr val="383838"/>
              </a:solidFill>
              <a:latin typeface="Arimo"/>
            </a:endParaRPr>
          </a:p>
          <a:p>
            <a:r>
              <a:rPr lang="en-US" b="0" i="0" dirty="0" smtClean="0">
                <a:solidFill>
                  <a:srgbClr val="383838"/>
                </a:solidFill>
                <a:effectLst/>
                <a:latin typeface="Arimo"/>
              </a:rPr>
              <a:t>The Mechanism can be used to guide various users associated with farming such as farmers, NGOs and government organization personnel working for the welfare of farmers and farming products.</a:t>
            </a:r>
          </a:p>
          <a:p>
            <a:endParaRPr lang="en-US" dirty="0">
              <a:solidFill>
                <a:srgbClr val="383838"/>
              </a:solidFill>
              <a:latin typeface="Arimo"/>
            </a:endParaRPr>
          </a:p>
          <a:p>
            <a:r>
              <a:rPr lang="en-US" b="0" i="0" dirty="0" smtClean="0">
                <a:solidFill>
                  <a:srgbClr val="383838"/>
                </a:solidFill>
                <a:effectLst/>
                <a:latin typeface="Arimo"/>
              </a:rPr>
              <a:t>The aim of the proposed mechanism is to find the most relevant information for the satisfaction of the user to improve the farmers’ income and agricultural productivity.</a:t>
            </a:r>
          </a:p>
          <a:p>
            <a:endParaRPr lang="en-US" b="0" i="0" dirty="0">
              <a:solidFill>
                <a:srgbClr val="383838"/>
              </a:solidFill>
              <a:effectLst/>
              <a:latin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1159292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210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Arimo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Deepawali</dc:creator>
  <cp:lastModifiedBy>Deepawali</cp:lastModifiedBy>
  <cp:revision>2</cp:revision>
  <dcterms:created xsi:type="dcterms:W3CDTF">2021-09-24T06:03:26Z</dcterms:created>
  <dcterms:modified xsi:type="dcterms:W3CDTF">2021-09-24T06:04:08Z</dcterms:modified>
</cp:coreProperties>
</file>