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A999553-4ECF-4E95-B848-AE99DC456DA8}"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F7419-9A22-48F4-9811-0B670985A615}" type="slidenum">
              <a:rPr lang="en-IN" smtClean="0"/>
              <a:t>‹#›</a:t>
            </a:fld>
            <a:endParaRPr lang="en-IN"/>
          </a:p>
        </p:txBody>
      </p:sp>
    </p:spTree>
    <p:extLst>
      <p:ext uri="{BB962C8B-B14F-4D97-AF65-F5344CB8AC3E}">
        <p14:creationId xmlns:p14="http://schemas.microsoft.com/office/powerpoint/2010/main" val="2949042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999553-4ECF-4E95-B848-AE99DC456DA8}"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F7419-9A22-48F4-9811-0B670985A615}" type="slidenum">
              <a:rPr lang="en-IN" smtClean="0"/>
              <a:t>‹#›</a:t>
            </a:fld>
            <a:endParaRPr lang="en-IN"/>
          </a:p>
        </p:txBody>
      </p:sp>
    </p:spTree>
    <p:extLst>
      <p:ext uri="{BB962C8B-B14F-4D97-AF65-F5344CB8AC3E}">
        <p14:creationId xmlns:p14="http://schemas.microsoft.com/office/powerpoint/2010/main" val="5809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999553-4ECF-4E95-B848-AE99DC456DA8}"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F7419-9A22-48F4-9811-0B670985A615}" type="slidenum">
              <a:rPr lang="en-IN" smtClean="0"/>
              <a:t>‹#›</a:t>
            </a:fld>
            <a:endParaRPr lang="en-IN"/>
          </a:p>
        </p:txBody>
      </p:sp>
    </p:spTree>
    <p:extLst>
      <p:ext uri="{BB962C8B-B14F-4D97-AF65-F5344CB8AC3E}">
        <p14:creationId xmlns:p14="http://schemas.microsoft.com/office/powerpoint/2010/main" val="297795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999553-4ECF-4E95-B848-AE99DC456DA8}"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F7419-9A22-48F4-9811-0B670985A615}" type="slidenum">
              <a:rPr lang="en-IN" smtClean="0"/>
              <a:t>‹#›</a:t>
            </a:fld>
            <a:endParaRPr lang="en-IN"/>
          </a:p>
        </p:txBody>
      </p:sp>
    </p:spTree>
    <p:extLst>
      <p:ext uri="{BB962C8B-B14F-4D97-AF65-F5344CB8AC3E}">
        <p14:creationId xmlns:p14="http://schemas.microsoft.com/office/powerpoint/2010/main" val="4175046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999553-4ECF-4E95-B848-AE99DC456DA8}"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F7419-9A22-48F4-9811-0B670985A615}" type="slidenum">
              <a:rPr lang="en-IN" smtClean="0"/>
              <a:t>‹#›</a:t>
            </a:fld>
            <a:endParaRPr lang="en-IN"/>
          </a:p>
        </p:txBody>
      </p:sp>
    </p:spTree>
    <p:extLst>
      <p:ext uri="{BB962C8B-B14F-4D97-AF65-F5344CB8AC3E}">
        <p14:creationId xmlns:p14="http://schemas.microsoft.com/office/powerpoint/2010/main" val="2066214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A999553-4ECF-4E95-B848-AE99DC456DA8}" type="datetimeFigureOut">
              <a:rPr lang="en-IN" smtClean="0"/>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F7419-9A22-48F4-9811-0B670985A615}" type="slidenum">
              <a:rPr lang="en-IN" smtClean="0"/>
              <a:t>‹#›</a:t>
            </a:fld>
            <a:endParaRPr lang="en-IN"/>
          </a:p>
        </p:txBody>
      </p:sp>
    </p:spTree>
    <p:extLst>
      <p:ext uri="{BB962C8B-B14F-4D97-AF65-F5344CB8AC3E}">
        <p14:creationId xmlns:p14="http://schemas.microsoft.com/office/powerpoint/2010/main" val="271684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A999553-4ECF-4E95-B848-AE99DC456DA8}" type="datetimeFigureOut">
              <a:rPr lang="en-IN" smtClean="0"/>
              <a:t>31-08-2021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5F7419-9A22-48F4-9811-0B670985A615}" type="slidenum">
              <a:rPr lang="en-IN" smtClean="0"/>
              <a:t>‹#›</a:t>
            </a:fld>
            <a:endParaRPr lang="en-IN"/>
          </a:p>
        </p:txBody>
      </p:sp>
    </p:spTree>
    <p:extLst>
      <p:ext uri="{BB962C8B-B14F-4D97-AF65-F5344CB8AC3E}">
        <p14:creationId xmlns:p14="http://schemas.microsoft.com/office/powerpoint/2010/main" val="60746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A999553-4ECF-4E95-B848-AE99DC456DA8}" type="datetimeFigureOut">
              <a:rPr lang="en-IN" smtClean="0"/>
              <a:t>31-08-2021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5F7419-9A22-48F4-9811-0B670985A615}" type="slidenum">
              <a:rPr lang="en-IN" smtClean="0"/>
              <a:t>‹#›</a:t>
            </a:fld>
            <a:endParaRPr lang="en-IN"/>
          </a:p>
        </p:txBody>
      </p:sp>
    </p:spTree>
    <p:extLst>
      <p:ext uri="{BB962C8B-B14F-4D97-AF65-F5344CB8AC3E}">
        <p14:creationId xmlns:p14="http://schemas.microsoft.com/office/powerpoint/2010/main" val="342053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999553-4ECF-4E95-B848-AE99DC456DA8}" type="datetimeFigureOut">
              <a:rPr lang="en-IN" smtClean="0"/>
              <a:t>31-08-2021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5F7419-9A22-48F4-9811-0B670985A615}" type="slidenum">
              <a:rPr lang="en-IN" smtClean="0"/>
              <a:t>‹#›</a:t>
            </a:fld>
            <a:endParaRPr lang="en-IN"/>
          </a:p>
        </p:txBody>
      </p:sp>
    </p:spTree>
    <p:extLst>
      <p:ext uri="{BB962C8B-B14F-4D97-AF65-F5344CB8AC3E}">
        <p14:creationId xmlns:p14="http://schemas.microsoft.com/office/powerpoint/2010/main" val="622006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99553-4ECF-4E95-B848-AE99DC456DA8}" type="datetimeFigureOut">
              <a:rPr lang="en-IN" smtClean="0"/>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F7419-9A22-48F4-9811-0B670985A615}" type="slidenum">
              <a:rPr lang="en-IN" smtClean="0"/>
              <a:t>‹#›</a:t>
            </a:fld>
            <a:endParaRPr lang="en-IN"/>
          </a:p>
        </p:txBody>
      </p:sp>
    </p:spTree>
    <p:extLst>
      <p:ext uri="{BB962C8B-B14F-4D97-AF65-F5344CB8AC3E}">
        <p14:creationId xmlns:p14="http://schemas.microsoft.com/office/powerpoint/2010/main" val="395518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99553-4ECF-4E95-B848-AE99DC456DA8}" type="datetimeFigureOut">
              <a:rPr lang="en-IN" smtClean="0"/>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F7419-9A22-48F4-9811-0B670985A615}" type="slidenum">
              <a:rPr lang="en-IN" smtClean="0"/>
              <a:t>‹#›</a:t>
            </a:fld>
            <a:endParaRPr lang="en-IN"/>
          </a:p>
        </p:txBody>
      </p:sp>
    </p:spTree>
    <p:extLst>
      <p:ext uri="{BB962C8B-B14F-4D97-AF65-F5344CB8AC3E}">
        <p14:creationId xmlns:p14="http://schemas.microsoft.com/office/powerpoint/2010/main" val="238695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99553-4ECF-4E95-B848-AE99DC456DA8}" type="datetimeFigureOut">
              <a:rPr lang="en-IN" smtClean="0"/>
              <a:t>31-08-2021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F7419-9A22-48F4-9811-0B670985A615}" type="slidenum">
              <a:rPr lang="en-IN" smtClean="0"/>
              <a:t>‹#›</a:t>
            </a:fld>
            <a:endParaRPr lang="en-IN"/>
          </a:p>
        </p:txBody>
      </p:sp>
    </p:spTree>
    <p:extLst>
      <p:ext uri="{BB962C8B-B14F-4D97-AF65-F5344CB8AC3E}">
        <p14:creationId xmlns:p14="http://schemas.microsoft.com/office/powerpoint/2010/main" val="1765742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1950" y="842966"/>
            <a:ext cx="3919471" cy="461665"/>
          </a:xfrm>
          <a:prstGeom prst="rect">
            <a:avLst/>
          </a:prstGeom>
        </p:spPr>
        <p:txBody>
          <a:bodyPr wrap="none">
            <a:spAutoFit/>
          </a:bodyPr>
          <a:lstStyle/>
          <a:p>
            <a:pPr algn="just"/>
            <a:r>
              <a:rPr lang="en-IN" sz="2400" b="1" i="0" dirty="0" smtClean="0">
                <a:effectLst/>
                <a:latin typeface="erdana"/>
              </a:rPr>
              <a:t>Need for Data Warehouse</a:t>
            </a:r>
            <a:endParaRPr lang="en-IN" sz="2400" b="1" i="0" dirty="0">
              <a:effectLst/>
              <a:latin typeface="erdana"/>
            </a:endParaRPr>
          </a:p>
        </p:txBody>
      </p:sp>
      <p:pic>
        <p:nvPicPr>
          <p:cNvPr id="1026" name="Picture 2" descr="History of Data Wareho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4752" y="1899659"/>
            <a:ext cx="5915025"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177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66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301" y="727474"/>
            <a:ext cx="10536964" cy="5078313"/>
          </a:xfrm>
          <a:prstGeom prst="rect">
            <a:avLst/>
          </a:prstGeom>
        </p:spPr>
        <p:txBody>
          <a:bodyPr wrap="square">
            <a:spAutoFit/>
          </a:bodyPr>
          <a:lstStyle/>
          <a:p>
            <a:pPr algn="just"/>
            <a:r>
              <a:rPr lang="en-US" b="0" i="0" dirty="0" smtClean="0">
                <a:solidFill>
                  <a:srgbClr val="000000"/>
                </a:solidFill>
                <a:effectLst/>
                <a:latin typeface="inter-regular"/>
              </a:rPr>
              <a:t>1) </a:t>
            </a:r>
            <a:r>
              <a:rPr lang="en-US" b="1" i="0" dirty="0" smtClean="0">
                <a:solidFill>
                  <a:srgbClr val="000000"/>
                </a:solidFill>
                <a:effectLst/>
                <a:latin typeface="inter-bold"/>
              </a:rPr>
              <a:t>Business User:</a:t>
            </a:r>
            <a:r>
              <a:rPr lang="en-US" b="0" i="0" dirty="0" smtClean="0">
                <a:solidFill>
                  <a:srgbClr val="000000"/>
                </a:solidFill>
                <a:effectLst/>
                <a:latin typeface="inter-regular"/>
              </a:rPr>
              <a:t> Business users require a data warehouse to view summarized data from the past. Since these people are non-technical, the data may be presented to them in an elementary form.</a:t>
            </a:r>
          </a:p>
          <a:p>
            <a:pPr algn="just">
              <a:buFont typeface="+mj-lt"/>
              <a:buAutoNum type="arabicPeriod"/>
            </a:pPr>
            <a:endParaRPr lang="en-US" dirty="0">
              <a:solidFill>
                <a:srgbClr val="000000"/>
              </a:solidFill>
              <a:latin typeface="inter-regular"/>
            </a:endParaRPr>
          </a:p>
          <a:p>
            <a:pPr algn="just">
              <a:buFont typeface="+mj-lt"/>
              <a:buAutoNum type="arabicPeriod"/>
            </a:pPr>
            <a:endParaRPr lang="en-US" b="0" i="0" dirty="0" smtClean="0">
              <a:solidFill>
                <a:srgbClr val="000000"/>
              </a:solidFill>
              <a:effectLst/>
              <a:latin typeface="inter-regular"/>
            </a:endParaRPr>
          </a:p>
          <a:p>
            <a:pPr algn="just"/>
            <a:r>
              <a:rPr lang="en-US" b="0" i="0" dirty="0" smtClean="0">
                <a:solidFill>
                  <a:srgbClr val="000000"/>
                </a:solidFill>
                <a:effectLst/>
                <a:latin typeface="inter-regular"/>
              </a:rPr>
              <a:t>2) </a:t>
            </a:r>
            <a:r>
              <a:rPr lang="en-US" b="1" i="0" dirty="0" smtClean="0">
                <a:solidFill>
                  <a:srgbClr val="000000"/>
                </a:solidFill>
                <a:effectLst/>
                <a:latin typeface="inter-bold"/>
              </a:rPr>
              <a:t>Store historical data:</a:t>
            </a:r>
            <a:r>
              <a:rPr lang="en-US" b="0" i="0" dirty="0" smtClean="0">
                <a:solidFill>
                  <a:srgbClr val="000000"/>
                </a:solidFill>
                <a:effectLst/>
                <a:latin typeface="inter-regular"/>
              </a:rPr>
              <a:t> Data Warehouse is required to store the time variable data from the past. This input is made to be used for various purposes.</a:t>
            </a:r>
          </a:p>
          <a:p>
            <a:pPr algn="just">
              <a:buFont typeface="+mj-lt"/>
              <a:buAutoNum type="arabicPeriod"/>
            </a:pPr>
            <a:endParaRPr lang="en-US" dirty="0">
              <a:solidFill>
                <a:srgbClr val="000000"/>
              </a:solidFill>
              <a:latin typeface="inter-regular"/>
            </a:endParaRPr>
          </a:p>
          <a:p>
            <a:pPr algn="just">
              <a:buFont typeface="+mj-lt"/>
              <a:buAutoNum type="arabicPeriod"/>
            </a:pPr>
            <a:endParaRPr lang="en-US" b="0" i="0" dirty="0" smtClean="0">
              <a:solidFill>
                <a:srgbClr val="000000"/>
              </a:solidFill>
              <a:effectLst/>
              <a:latin typeface="inter-regular"/>
            </a:endParaRPr>
          </a:p>
          <a:p>
            <a:pPr algn="just"/>
            <a:r>
              <a:rPr lang="en-US" b="0" i="0" dirty="0" smtClean="0">
                <a:solidFill>
                  <a:srgbClr val="000000"/>
                </a:solidFill>
                <a:effectLst/>
                <a:latin typeface="inter-regular"/>
              </a:rPr>
              <a:t>3) </a:t>
            </a:r>
            <a:r>
              <a:rPr lang="en-US" b="1" i="0" dirty="0" smtClean="0">
                <a:solidFill>
                  <a:srgbClr val="000000"/>
                </a:solidFill>
                <a:effectLst/>
                <a:latin typeface="inter-bold"/>
              </a:rPr>
              <a:t>Make strategic decisions:</a:t>
            </a:r>
            <a:r>
              <a:rPr lang="en-US" b="0" i="0" dirty="0" smtClean="0">
                <a:solidFill>
                  <a:srgbClr val="000000"/>
                </a:solidFill>
                <a:effectLst/>
                <a:latin typeface="inter-regular"/>
              </a:rPr>
              <a:t> Some strategies may be depending upon the data in the data warehouse. So, data warehouse contributes to making strategic decisions.</a:t>
            </a:r>
          </a:p>
          <a:p>
            <a:pPr algn="just">
              <a:buFont typeface="+mj-lt"/>
              <a:buAutoNum type="arabicPeriod"/>
            </a:pPr>
            <a:endParaRPr lang="en-US" dirty="0">
              <a:solidFill>
                <a:srgbClr val="000000"/>
              </a:solidFill>
              <a:latin typeface="inter-regular"/>
            </a:endParaRPr>
          </a:p>
          <a:p>
            <a:pPr algn="just">
              <a:buFont typeface="+mj-lt"/>
              <a:buAutoNum type="arabicPeriod"/>
            </a:pPr>
            <a:endParaRPr lang="en-US" b="0" i="0" dirty="0" smtClean="0">
              <a:solidFill>
                <a:srgbClr val="000000"/>
              </a:solidFill>
              <a:effectLst/>
              <a:latin typeface="inter-regular"/>
            </a:endParaRPr>
          </a:p>
          <a:p>
            <a:pPr algn="just"/>
            <a:r>
              <a:rPr lang="en-US" b="0" i="0" dirty="0" smtClean="0">
                <a:solidFill>
                  <a:srgbClr val="000000"/>
                </a:solidFill>
                <a:effectLst/>
                <a:latin typeface="inter-regular"/>
              </a:rPr>
              <a:t>4) </a:t>
            </a:r>
            <a:r>
              <a:rPr lang="en-US" b="1" i="0" dirty="0" smtClean="0">
                <a:solidFill>
                  <a:srgbClr val="000000"/>
                </a:solidFill>
                <a:effectLst/>
                <a:latin typeface="inter-bold"/>
              </a:rPr>
              <a:t>For data consistency and quality:</a:t>
            </a:r>
            <a:r>
              <a:rPr lang="en-US" b="0" i="0" dirty="0" smtClean="0">
                <a:solidFill>
                  <a:srgbClr val="000000"/>
                </a:solidFill>
                <a:effectLst/>
                <a:latin typeface="inter-regular"/>
              </a:rPr>
              <a:t> Bringing the data from different sources at a commonplace, the user can effectively undertake to bring the uniformity and consistency in data.</a:t>
            </a:r>
          </a:p>
          <a:p>
            <a:pPr algn="just">
              <a:buFont typeface="+mj-lt"/>
              <a:buAutoNum type="arabicPeriod"/>
            </a:pPr>
            <a:endParaRPr lang="en-US" dirty="0">
              <a:solidFill>
                <a:srgbClr val="000000"/>
              </a:solidFill>
              <a:latin typeface="inter-regular"/>
            </a:endParaRPr>
          </a:p>
          <a:p>
            <a:pPr algn="just">
              <a:buFont typeface="+mj-lt"/>
              <a:buAutoNum type="arabicPeriod"/>
            </a:pPr>
            <a:endParaRPr lang="en-US" b="0" i="0" dirty="0" smtClean="0">
              <a:solidFill>
                <a:srgbClr val="000000"/>
              </a:solidFill>
              <a:effectLst/>
              <a:latin typeface="inter-regular"/>
            </a:endParaRPr>
          </a:p>
          <a:p>
            <a:pPr algn="just"/>
            <a:r>
              <a:rPr lang="en-US" b="0" i="0" dirty="0" smtClean="0">
                <a:solidFill>
                  <a:srgbClr val="000000"/>
                </a:solidFill>
                <a:effectLst/>
                <a:latin typeface="inter-regular"/>
              </a:rPr>
              <a:t>5) </a:t>
            </a:r>
            <a:r>
              <a:rPr lang="en-US" b="1" i="0" dirty="0" smtClean="0">
                <a:solidFill>
                  <a:srgbClr val="000000"/>
                </a:solidFill>
                <a:effectLst/>
                <a:latin typeface="inter-bold"/>
              </a:rPr>
              <a:t>High response time:</a:t>
            </a:r>
            <a:r>
              <a:rPr lang="en-US" b="0" i="0" dirty="0" smtClean="0">
                <a:solidFill>
                  <a:srgbClr val="000000"/>
                </a:solidFill>
                <a:effectLst/>
                <a:latin typeface="inter-regular"/>
              </a:rPr>
              <a:t> Data warehouse has to be ready for somewhat unexpected loads and types of queries, which demands a significant degree of flexibility and quick response time.</a:t>
            </a:r>
            <a:endParaRPr lang="en-US" b="0" i="0" dirty="0">
              <a:solidFill>
                <a:srgbClr val="000000"/>
              </a:solidFill>
              <a:effectLst/>
              <a:latin typeface="inter-regular"/>
            </a:endParaRPr>
          </a:p>
        </p:txBody>
      </p:sp>
    </p:spTree>
    <p:extLst>
      <p:ext uri="{BB962C8B-B14F-4D97-AF65-F5344CB8AC3E}">
        <p14:creationId xmlns:p14="http://schemas.microsoft.com/office/powerpoint/2010/main" val="2149519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1730" y="734539"/>
            <a:ext cx="9796330" cy="4801314"/>
          </a:xfrm>
          <a:prstGeom prst="rect">
            <a:avLst/>
          </a:prstGeom>
        </p:spPr>
        <p:txBody>
          <a:bodyPr wrap="square">
            <a:spAutoFit/>
          </a:bodyPr>
          <a:lstStyle/>
          <a:p>
            <a:pPr algn="just"/>
            <a:r>
              <a:rPr lang="en-US" sz="2000" b="1" i="0" dirty="0" smtClean="0">
                <a:effectLst/>
                <a:latin typeface="erdana"/>
              </a:rPr>
              <a:t>Benefits of Data Warehouse</a:t>
            </a:r>
          </a:p>
          <a:p>
            <a:pPr algn="just"/>
            <a:endParaRPr lang="en-US" dirty="0">
              <a:solidFill>
                <a:srgbClr val="610B4B"/>
              </a:solidFill>
              <a:latin typeface="erdana"/>
            </a:endParaRPr>
          </a:p>
          <a:p>
            <a:pPr algn="just"/>
            <a:endParaRPr lang="en-US" b="0" i="0" dirty="0" smtClean="0">
              <a:solidFill>
                <a:srgbClr val="610B4B"/>
              </a:solidFill>
              <a:effectLst/>
              <a:latin typeface="erdana"/>
            </a:endParaRPr>
          </a:p>
          <a:p>
            <a:pPr algn="just">
              <a:buFont typeface="+mj-lt"/>
              <a:buAutoNum type="arabicPeriod"/>
            </a:pPr>
            <a:r>
              <a:rPr lang="en-US" b="0" i="0" dirty="0" smtClean="0">
                <a:solidFill>
                  <a:srgbClr val="000000"/>
                </a:solidFill>
                <a:effectLst/>
                <a:latin typeface="inter-regular"/>
              </a:rPr>
              <a:t>Understand business trends and make better forecasting decisions.</a:t>
            </a:r>
          </a:p>
          <a:p>
            <a:pPr algn="just">
              <a:buFont typeface="+mj-lt"/>
              <a:buAutoNum type="arabicPeriod"/>
            </a:pPr>
            <a:endParaRPr lang="en-US" b="0" i="0" dirty="0" smtClean="0">
              <a:solidFill>
                <a:srgbClr val="000000"/>
              </a:solidFill>
              <a:effectLst/>
              <a:latin typeface="inter-regular"/>
            </a:endParaRPr>
          </a:p>
          <a:p>
            <a:pPr algn="just">
              <a:buFont typeface="+mj-lt"/>
              <a:buAutoNum type="arabicPeriod"/>
            </a:pPr>
            <a:r>
              <a:rPr lang="en-US" b="0" i="0" dirty="0" smtClean="0">
                <a:solidFill>
                  <a:srgbClr val="000000"/>
                </a:solidFill>
                <a:effectLst/>
                <a:latin typeface="inter-regular"/>
              </a:rPr>
              <a:t>Data Warehouses are designed to perform well enormous amounts of data.</a:t>
            </a:r>
          </a:p>
          <a:p>
            <a:pPr algn="just">
              <a:buFont typeface="+mj-lt"/>
              <a:buAutoNum type="arabicPeriod"/>
            </a:pPr>
            <a:endParaRPr lang="en-US" b="0" i="0" dirty="0" smtClean="0">
              <a:solidFill>
                <a:srgbClr val="000000"/>
              </a:solidFill>
              <a:effectLst/>
              <a:latin typeface="inter-regular"/>
            </a:endParaRPr>
          </a:p>
          <a:p>
            <a:pPr algn="just">
              <a:buFont typeface="+mj-lt"/>
              <a:buAutoNum type="arabicPeriod"/>
            </a:pPr>
            <a:r>
              <a:rPr lang="en-US" b="0" i="0" dirty="0" smtClean="0">
                <a:solidFill>
                  <a:srgbClr val="000000"/>
                </a:solidFill>
                <a:effectLst/>
                <a:latin typeface="inter-regular"/>
              </a:rPr>
              <a:t>The structure of data warehouses is more accessible for end-users to navigate, understand, and query.</a:t>
            </a:r>
          </a:p>
          <a:p>
            <a:pPr algn="just">
              <a:buFont typeface="+mj-lt"/>
              <a:buAutoNum type="arabicPeriod"/>
            </a:pPr>
            <a:endParaRPr lang="en-US" b="0" i="0" dirty="0" smtClean="0">
              <a:solidFill>
                <a:srgbClr val="000000"/>
              </a:solidFill>
              <a:effectLst/>
              <a:latin typeface="inter-regular"/>
            </a:endParaRPr>
          </a:p>
          <a:p>
            <a:pPr algn="just">
              <a:buFont typeface="+mj-lt"/>
              <a:buAutoNum type="arabicPeriod"/>
            </a:pPr>
            <a:r>
              <a:rPr lang="en-US" b="0" i="0" dirty="0" smtClean="0">
                <a:solidFill>
                  <a:srgbClr val="000000"/>
                </a:solidFill>
                <a:effectLst/>
                <a:latin typeface="inter-regular"/>
              </a:rPr>
              <a:t>Queries that would be complex in many normalized databases could be easier to build and maintain in data warehouses.</a:t>
            </a:r>
          </a:p>
          <a:p>
            <a:pPr algn="just">
              <a:buFont typeface="+mj-lt"/>
              <a:buAutoNum type="arabicPeriod"/>
            </a:pPr>
            <a:endParaRPr lang="en-US" b="0" i="0" dirty="0" smtClean="0">
              <a:solidFill>
                <a:srgbClr val="000000"/>
              </a:solidFill>
              <a:effectLst/>
              <a:latin typeface="inter-regular"/>
            </a:endParaRPr>
          </a:p>
          <a:p>
            <a:pPr algn="just">
              <a:buFont typeface="+mj-lt"/>
              <a:buAutoNum type="arabicPeriod"/>
            </a:pPr>
            <a:r>
              <a:rPr lang="en-US" b="0" i="0" dirty="0" smtClean="0">
                <a:solidFill>
                  <a:srgbClr val="000000"/>
                </a:solidFill>
                <a:effectLst/>
                <a:latin typeface="inter-regular"/>
              </a:rPr>
              <a:t>Data warehousing is an efficient method to manage demand for lots of information from lots of users.</a:t>
            </a:r>
          </a:p>
          <a:p>
            <a:pPr algn="just">
              <a:buFont typeface="+mj-lt"/>
              <a:buAutoNum type="arabicPeriod"/>
            </a:pPr>
            <a:endParaRPr lang="en-US" b="0" i="0" dirty="0" smtClean="0">
              <a:solidFill>
                <a:srgbClr val="000000"/>
              </a:solidFill>
              <a:effectLst/>
              <a:latin typeface="inter-regular"/>
            </a:endParaRPr>
          </a:p>
          <a:p>
            <a:pPr algn="just">
              <a:buFont typeface="+mj-lt"/>
              <a:buAutoNum type="arabicPeriod"/>
            </a:pPr>
            <a:r>
              <a:rPr lang="en-US" b="0" i="0" dirty="0" smtClean="0">
                <a:solidFill>
                  <a:srgbClr val="000000"/>
                </a:solidFill>
                <a:effectLst/>
                <a:latin typeface="inter-regular"/>
              </a:rPr>
              <a:t>Data warehousing provide the capabilities to analyze a large amount of historical data.</a:t>
            </a:r>
            <a:endParaRPr lang="en-US" b="0" i="0" dirty="0">
              <a:solidFill>
                <a:srgbClr val="000000"/>
              </a:solidFill>
              <a:effectLst/>
              <a:latin typeface="inter-regular"/>
            </a:endParaRPr>
          </a:p>
        </p:txBody>
      </p:sp>
    </p:spTree>
    <p:extLst>
      <p:ext uri="{BB962C8B-B14F-4D97-AF65-F5344CB8AC3E}">
        <p14:creationId xmlns:p14="http://schemas.microsoft.com/office/powerpoint/2010/main" val="331867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1911" y="669996"/>
            <a:ext cx="10890190" cy="3570208"/>
          </a:xfrm>
          <a:prstGeom prst="rect">
            <a:avLst/>
          </a:prstGeom>
        </p:spPr>
        <p:txBody>
          <a:bodyPr wrap="square">
            <a:spAutoFit/>
          </a:bodyPr>
          <a:lstStyle/>
          <a:p>
            <a:pPr algn="just"/>
            <a:r>
              <a:rPr lang="en-US" sz="2800" b="1" i="0" dirty="0" smtClean="0">
                <a:effectLst/>
                <a:latin typeface="erdana"/>
              </a:rPr>
              <a:t>Data Warehouse Modeling</a:t>
            </a:r>
          </a:p>
          <a:p>
            <a:pPr algn="just"/>
            <a:endParaRPr lang="en-US" b="0" i="0" dirty="0" smtClean="0">
              <a:solidFill>
                <a:srgbClr val="610B38"/>
              </a:solidFill>
              <a:effectLst/>
              <a:latin typeface="erdana"/>
            </a:endParaRPr>
          </a:p>
          <a:p>
            <a:pPr algn="just"/>
            <a:endParaRPr lang="en-US" b="0" i="0" dirty="0" smtClean="0">
              <a:solidFill>
                <a:srgbClr val="333333"/>
              </a:solidFill>
              <a:effectLst/>
              <a:latin typeface="inter-regular"/>
            </a:endParaRPr>
          </a:p>
          <a:p>
            <a:pPr marL="285750" indent="-285750" algn="just">
              <a:buFont typeface="Arial" panose="020B0604020202020204" pitchFamily="34" charset="0"/>
              <a:buChar char="•"/>
            </a:pPr>
            <a:r>
              <a:rPr lang="en-US" b="0" i="0" dirty="0" smtClean="0">
                <a:solidFill>
                  <a:srgbClr val="333333"/>
                </a:solidFill>
                <a:effectLst/>
                <a:latin typeface="inter-regular"/>
              </a:rPr>
              <a:t>Data </a:t>
            </a:r>
            <a:r>
              <a:rPr lang="en-US" b="0" i="0" dirty="0" smtClean="0">
                <a:solidFill>
                  <a:srgbClr val="333333"/>
                </a:solidFill>
                <a:effectLst/>
                <a:latin typeface="inter-regular"/>
              </a:rPr>
              <a:t>warehouse modeling is the process of designing the schemas of the detailed and summarized information of the data warehouse. </a:t>
            </a:r>
          </a:p>
          <a:p>
            <a:pPr algn="just"/>
            <a:endParaRPr lang="en-US" dirty="0">
              <a:solidFill>
                <a:srgbClr val="333333"/>
              </a:solidFill>
              <a:latin typeface="inter-regular"/>
            </a:endParaRPr>
          </a:p>
          <a:p>
            <a:pPr algn="just"/>
            <a:endParaRPr lang="en-US" b="0" i="0" dirty="0" smtClean="0">
              <a:solidFill>
                <a:srgbClr val="333333"/>
              </a:solidFill>
              <a:effectLst/>
              <a:latin typeface="inter-regular"/>
            </a:endParaRPr>
          </a:p>
          <a:p>
            <a:pPr marL="285750" indent="-285750" algn="just">
              <a:buFont typeface="Arial" panose="020B0604020202020204" pitchFamily="34" charset="0"/>
              <a:buChar char="•"/>
            </a:pPr>
            <a:r>
              <a:rPr lang="en-US" b="0" i="0" dirty="0" smtClean="0">
                <a:solidFill>
                  <a:srgbClr val="333333"/>
                </a:solidFill>
                <a:effectLst/>
                <a:latin typeface="inter-regular"/>
              </a:rPr>
              <a:t>The goal of data warehouse modeling is to develop a schema describing the reality, or at least a part of the fact, which the data warehouse is needed to support.</a:t>
            </a:r>
          </a:p>
          <a:p>
            <a:pPr algn="just"/>
            <a:endParaRPr lang="en-US" dirty="0">
              <a:solidFill>
                <a:srgbClr val="333333"/>
              </a:solidFill>
              <a:latin typeface="inter-regular"/>
            </a:endParaRPr>
          </a:p>
          <a:p>
            <a:pPr algn="just"/>
            <a:endParaRPr lang="en-US" b="0" i="0" dirty="0" smtClean="0">
              <a:solidFill>
                <a:srgbClr val="333333"/>
              </a:solidFill>
              <a:effectLst/>
              <a:latin typeface="inter-regular"/>
            </a:endParaRP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3228074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005" y="1565538"/>
            <a:ext cx="10454355" cy="2031325"/>
          </a:xfrm>
          <a:prstGeom prst="rect">
            <a:avLst/>
          </a:prstGeom>
        </p:spPr>
        <p:txBody>
          <a:bodyPr wrap="square">
            <a:spAutoFit/>
          </a:bodyPr>
          <a:lstStyle/>
          <a:p>
            <a:r>
              <a:rPr lang="en-US" b="0" i="0" dirty="0" smtClean="0">
                <a:solidFill>
                  <a:srgbClr val="333333"/>
                </a:solidFill>
                <a:effectLst/>
                <a:latin typeface="inter-regular"/>
              </a:rPr>
              <a:t>Data warehouse modeling is an essential stage of building a data warehouse for two main reasons.</a:t>
            </a:r>
          </a:p>
          <a:p>
            <a:endParaRPr lang="en-US" dirty="0">
              <a:solidFill>
                <a:srgbClr val="333333"/>
              </a:solidFill>
              <a:latin typeface="inter-regular"/>
            </a:endParaRPr>
          </a:p>
          <a:p>
            <a:r>
              <a:rPr lang="en-US" b="0" i="0" dirty="0" smtClean="0">
                <a:solidFill>
                  <a:srgbClr val="333333"/>
                </a:solidFill>
                <a:effectLst/>
                <a:latin typeface="inter-regular"/>
              </a:rPr>
              <a:t> Firstly, through the schema, data warehouse clients can visualize the relationships among the warehouse data, to use them with greater ease. </a:t>
            </a:r>
          </a:p>
          <a:p>
            <a:endParaRPr lang="en-US" dirty="0">
              <a:solidFill>
                <a:srgbClr val="333333"/>
              </a:solidFill>
              <a:latin typeface="inter-regular"/>
            </a:endParaRPr>
          </a:p>
          <a:p>
            <a:r>
              <a:rPr lang="en-US" b="0" i="0" dirty="0" smtClean="0">
                <a:solidFill>
                  <a:srgbClr val="333333"/>
                </a:solidFill>
                <a:effectLst/>
                <a:latin typeface="inter-regular"/>
              </a:rPr>
              <a:t>Secondly, a well-designed schema allows an effective data warehouse structure to emerge, to help decrease the cost of implementing the warehouse and improve the efficiency of using it.</a:t>
            </a:r>
            <a:endParaRPr lang="en-IN" dirty="0"/>
          </a:p>
        </p:txBody>
      </p:sp>
    </p:spTree>
    <p:extLst>
      <p:ext uri="{BB962C8B-B14F-4D97-AF65-F5344CB8AC3E}">
        <p14:creationId xmlns:p14="http://schemas.microsoft.com/office/powerpoint/2010/main" val="3316729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ta Warehouse Mode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123" y="1798637"/>
            <a:ext cx="5943600" cy="388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824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ata Warehouse Mode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226" y="1811709"/>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81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6650" y="1765049"/>
            <a:ext cx="10018520" cy="2308324"/>
          </a:xfrm>
          <a:prstGeom prst="rect">
            <a:avLst/>
          </a:prstGeom>
        </p:spPr>
        <p:txBody>
          <a:bodyPr wrap="square">
            <a:spAutoFit/>
          </a:bodyPr>
          <a:lstStyle/>
          <a:p>
            <a:pPr algn="just"/>
            <a:r>
              <a:rPr lang="en-US" b="0" i="0" dirty="0" smtClean="0">
                <a:solidFill>
                  <a:srgbClr val="333333"/>
                </a:solidFill>
                <a:effectLst/>
                <a:latin typeface="inter-regular"/>
              </a:rPr>
              <a:t>The current detail record is central in importance as it</a:t>
            </a:r>
            <a:r>
              <a:rPr lang="en-US" b="0" i="0" dirty="0" smtClean="0">
                <a:solidFill>
                  <a:srgbClr val="333333"/>
                </a:solidFill>
                <a:effectLst/>
                <a:latin typeface="inter-regular"/>
              </a:rPr>
              <a:t>:</a:t>
            </a:r>
          </a:p>
          <a:p>
            <a:pPr algn="just"/>
            <a:endParaRPr lang="en-US" b="0" i="0" dirty="0" smtClean="0">
              <a:solidFill>
                <a:srgbClr val="333333"/>
              </a:solidFill>
              <a:effectLst/>
              <a:latin typeface="inter-regular"/>
            </a:endParaRPr>
          </a:p>
          <a:p>
            <a:pPr algn="just">
              <a:buFont typeface="Arial" panose="020B0604020202020204" pitchFamily="34" charset="0"/>
              <a:buChar char="•"/>
            </a:pPr>
            <a:r>
              <a:rPr lang="en-US" b="0" i="0" dirty="0" smtClean="0">
                <a:solidFill>
                  <a:srgbClr val="000000"/>
                </a:solidFill>
                <a:effectLst/>
                <a:latin typeface="inter-regular"/>
              </a:rPr>
              <a:t>Reflects the most current happenings, which are commonly the most stimulating</a:t>
            </a:r>
            <a:r>
              <a:rPr lang="en-US" b="0" i="0" dirty="0" smtClean="0">
                <a:solidFill>
                  <a:srgbClr val="000000"/>
                </a:solidFill>
                <a:effectLst/>
                <a:latin typeface="inter-regular"/>
              </a:rPr>
              <a:t>.</a:t>
            </a:r>
          </a:p>
          <a:p>
            <a:pPr algn="just">
              <a:buFont typeface="Arial" panose="020B0604020202020204" pitchFamily="34" charset="0"/>
              <a:buChar char="•"/>
            </a:pPr>
            <a:endParaRPr lang="en-US" b="0" i="0" dirty="0" smtClean="0">
              <a:solidFill>
                <a:srgbClr val="000000"/>
              </a:solidFill>
              <a:effectLst/>
              <a:latin typeface="inter-regular"/>
            </a:endParaRPr>
          </a:p>
          <a:p>
            <a:pPr algn="just">
              <a:buFont typeface="Arial" panose="020B0604020202020204" pitchFamily="34" charset="0"/>
              <a:buChar char="•"/>
            </a:pPr>
            <a:r>
              <a:rPr lang="en-US" b="0" i="0" dirty="0" smtClean="0">
                <a:solidFill>
                  <a:srgbClr val="000000"/>
                </a:solidFill>
                <a:effectLst/>
                <a:latin typeface="inter-regular"/>
              </a:rPr>
              <a:t>It is numerous as it is saved at the lowest method of the Granularity</a:t>
            </a:r>
            <a:r>
              <a:rPr lang="en-US" b="0" i="0" dirty="0" smtClean="0">
                <a:solidFill>
                  <a:srgbClr val="000000"/>
                </a:solidFill>
                <a:effectLst/>
                <a:latin typeface="inter-regular"/>
              </a:rPr>
              <a:t>.</a:t>
            </a:r>
          </a:p>
          <a:p>
            <a:pPr algn="just">
              <a:buFont typeface="Arial" panose="020B0604020202020204" pitchFamily="34" charset="0"/>
              <a:buChar char="•"/>
            </a:pPr>
            <a:endParaRPr lang="en-US" b="0" i="0" dirty="0" smtClean="0">
              <a:solidFill>
                <a:srgbClr val="000000"/>
              </a:solidFill>
              <a:effectLst/>
              <a:latin typeface="inter-regular"/>
            </a:endParaRPr>
          </a:p>
          <a:p>
            <a:pPr algn="just">
              <a:buFont typeface="Arial" panose="020B0604020202020204" pitchFamily="34" charset="0"/>
              <a:buChar char="•"/>
            </a:pPr>
            <a:r>
              <a:rPr lang="en-US" b="0" i="0" dirty="0" smtClean="0">
                <a:solidFill>
                  <a:srgbClr val="000000"/>
                </a:solidFill>
                <a:effectLst/>
                <a:latin typeface="inter-regular"/>
              </a:rPr>
              <a:t>It is always (almost) saved on disk storage, which is fast to access but expensive and difficult to manage.</a:t>
            </a:r>
          </a:p>
        </p:txBody>
      </p:sp>
    </p:spTree>
    <p:extLst>
      <p:ext uri="{BB962C8B-B14F-4D97-AF65-F5344CB8AC3E}">
        <p14:creationId xmlns:p14="http://schemas.microsoft.com/office/powerpoint/2010/main" val="3696800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9001" y="982657"/>
            <a:ext cx="10197981" cy="2031325"/>
          </a:xfrm>
          <a:prstGeom prst="rect">
            <a:avLst/>
          </a:prstGeom>
        </p:spPr>
        <p:txBody>
          <a:bodyPr wrap="square">
            <a:spAutoFit/>
          </a:bodyPr>
          <a:lstStyle/>
          <a:p>
            <a:pPr algn="just"/>
            <a:r>
              <a:rPr lang="en-US" b="1" i="0" dirty="0" smtClean="0">
                <a:solidFill>
                  <a:srgbClr val="333333"/>
                </a:solidFill>
                <a:effectLst/>
                <a:latin typeface="inter-bold"/>
              </a:rPr>
              <a:t>Older detail data</a:t>
            </a:r>
            <a:r>
              <a:rPr lang="en-US" b="0" i="0" dirty="0" smtClean="0">
                <a:solidFill>
                  <a:srgbClr val="333333"/>
                </a:solidFill>
                <a:effectLst/>
                <a:latin typeface="inter-regular"/>
              </a:rPr>
              <a:t> is stored in some form of mass storage, and it is infrequently accessed and kept at a level detail consistent with current detailed data</a:t>
            </a:r>
            <a:r>
              <a:rPr lang="en-US" b="0" i="0" dirty="0" smtClean="0">
                <a:solidFill>
                  <a:srgbClr val="333333"/>
                </a:solidFill>
                <a:effectLst/>
                <a:latin typeface="inter-regular"/>
              </a:rPr>
              <a:t>.</a:t>
            </a:r>
          </a:p>
          <a:p>
            <a:pPr algn="just"/>
            <a:endParaRPr lang="en-US" b="0" i="0" dirty="0" smtClean="0">
              <a:solidFill>
                <a:srgbClr val="333333"/>
              </a:solidFill>
              <a:effectLst/>
              <a:latin typeface="inter-regular"/>
            </a:endParaRPr>
          </a:p>
          <a:p>
            <a:pPr algn="just"/>
            <a:r>
              <a:rPr lang="en-US" b="1" i="0" dirty="0" smtClean="0">
                <a:solidFill>
                  <a:srgbClr val="333333"/>
                </a:solidFill>
                <a:effectLst/>
                <a:latin typeface="inter-bold"/>
              </a:rPr>
              <a:t>Lightly summarized data</a:t>
            </a:r>
            <a:r>
              <a:rPr lang="en-US" b="0" i="0" dirty="0" smtClean="0">
                <a:solidFill>
                  <a:srgbClr val="333333"/>
                </a:solidFill>
                <a:effectLst/>
                <a:latin typeface="inter-regular"/>
              </a:rPr>
              <a:t> is data extract from the low level of detail found at the current, detailed level and usually is stored on disk storage. When building the data warehouse have to remember what unit of time is summarization done over and also the components or what attributes the summarized data will contain.</a:t>
            </a:r>
            <a:endParaRPr lang="en-US" b="0" i="0" dirty="0">
              <a:solidFill>
                <a:srgbClr val="333333"/>
              </a:solidFill>
              <a:effectLst/>
              <a:latin typeface="inter-regular"/>
            </a:endParaRPr>
          </a:p>
        </p:txBody>
      </p:sp>
      <p:sp>
        <p:nvSpPr>
          <p:cNvPr id="3" name="Rectangle 2"/>
          <p:cNvSpPr/>
          <p:nvPr/>
        </p:nvSpPr>
        <p:spPr>
          <a:xfrm>
            <a:off x="732090" y="3248770"/>
            <a:ext cx="10625272" cy="3139321"/>
          </a:xfrm>
          <a:prstGeom prst="rect">
            <a:avLst/>
          </a:prstGeom>
        </p:spPr>
        <p:txBody>
          <a:bodyPr wrap="square">
            <a:spAutoFit/>
          </a:bodyPr>
          <a:lstStyle/>
          <a:p>
            <a:pPr algn="just"/>
            <a:r>
              <a:rPr lang="en-US" b="1" i="0" dirty="0" smtClean="0">
                <a:solidFill>
                  <a:srgbClr val="333333"/>
                </a:solidFill>
                <a:effectLst/>
                <a:latin typeface="inter-bold"/>
              </a:rPr>
              <a:t>Highly summarized data</a:t>
            </a:r>
            <a:r>
              <a:rPr lang="en-US" b="0" i="0" dirty="0" smtClean="0">
                <a:solidFill>
                  <a:srgbClr val="333333"/>
                </a:solidFill>
                <a:effectLst/>
                <a:latin typeface="inter-regular"/>
              </a:rPr>
              <a:t> is compact and directly available and can even be found outside the warehouse</a:t>
            </a:r>
            <a:r>
              <a:rPr lang="en-US" b="0" i="0" dirty="0" smtClean="0">
                <a:solidFill>
                  <a:srgbClr val="333333"/>
                </a:solidFill>
                <a:effectLst/>
                <a:latin typeface="inter-regular"/>
              </a:rPr>
              <a:t>.</a:t>
            </a:r>
          </a:p>
          <a:p>
            <a:pPr algn="just"/>
            <a:endParaRPr lang="en-US" b="0" i="0" dirty="0" smtClean="0">
              <a:solidFill>
                <a:srgbClr val="333333"/>
              </a:solidFill>
              <a:effectLst/>
              <a:latin typeface="inter-regular"/>
            </a:endParaRPr>
          </a:p>
          <a:p>
            <a:pPr algn="just"/>
            <a:r>
              <a:rPr lang="en-US" b="1" i="0" dirty="0" smtClean="0">
                <a:solidFill>
                  <a:srgbClr val="333333"/>
                </a:solidFill>
                <a:effectLst/>
                <a:latin typeface="inter-bold"/>
              </a:rPr>
              <a:t>Metadata</a:t>
            </a:r>
            <a:r>
              <a:rPr lang="en-US" b="0" i="0" dirty="0" smtClean="0">
                <a:solidFill>
                  <a:srgbClr val="333333"/>
                </a:solidFill>
                <a:effectLst/>
                <a:latin typeface="inter-regular"/>
              </a:rPr>
              <a:t> is the final element of the data warehouses and is really of various dimensions in which it is not the same as file drawn from the operational data, but it is used as</a:t>
            </a:r>
            <a:r>
              <a:rPr lang="en-US" b="0" i="0" dirty="0" smtClean="0">
                <a:solidFill>
                  <a:srgbClr val="333333"/>
                </a:solidFill>
                <a:effectLst/>
                <a:latin typeface="inter-regular"/>
              </a:rPr>
              <a:t>:-</a:t>
            </a:r>
          </a:p>
          <a:p>
            <a:pPr algn="just"/>
            <a:endParaRPr lang="en-US" b="0" i="0" dirty="0" smtClean="0">
              <a:solidFill>
                <a:srgbClr val="333333"/>
              </a:solidFill>
              <a:effectLst/>
              <a:latin typeface="inter-regular"/>
            </a:endParaRPr>
          </a:p>
          <a:p>
            <a:pPr algn="just">
              <a:buFont typeface="Arial" panose="020B0604020202020204" pitchFamily="34" charset="0"/>
              <a:buChar char="•"/>
            </a:pPr>
            <a:r>
              <a:rPr lang="en-US" b="0" i="0" dirty="0" smtClean="0">
                <a:solidFill>
                  <a:srgbClr val="000000"/>
                </a:solidFill>
                <a:effectLst/>
                <a:latin typeface="inter-regular"/>
              </a:rPr>
              <a:t>A directory to help the DSS investigator locate the items of the data warehouse.</a:t>
            </a:r>
          </a:p>
          <a:p>
            <a:pPr algn="just">
              <a:buFont typeface="Arial" panose="020B0604020202020204" pitchFamily="34" charset="0"/>
              <a:buChar char="•"/>
            </a:pPr>
            <a:r>
              <a:rPr lang="en-US" b="0" i="0" dirty="0" smtClean="0">
                <a:solidFill>
                  <a:srgbClr val="000000"/>
                </a:solidFill>
                <a:effectLst/>
                <a:latin typeface="inter-regular"/>
              </a:rPr>
              <a:t>A guide to the mapping of record as the data is changed from the operational data to the data warehouse environment.</a:t>
            </a:r>
          </a:p>
          <a:p>
            <a:pPr algn="just">
              <a:buFont typeface="Arial" panose="020B0604020202020204" pitchFamily="34" charset="0"/>
              <a:buChar char="•"/>
            </a:pPr>
            <a:r>
              <a:rPr lang="en-US" b="0" i="0" dirty="0" smtClean="0">
                <a:solidFill>
                  <a:srgbClr val="000000"/>
                </a:solidFill>
                <a:effectLst/>
                <a:latin typeface="inter-regular"/>
              </a:rPr>
              <a:t>A guide to the method used for summarization between the current, accurate data and the lightly summarized information and the highly summarized data, etc.</a:t>
            </a:r>
            <a:endParaRPr lang="en-US" b="0" i="0" dirty="0">
              <a:solidFill>
                <a:srgbClr val="000000"/>
              </a:solidFill>
              <a:effectLst/>
              <a:latin typeface="inter-regular"/>
            </a:endParaRPr>
          </a:p>
        </p:txBody>
      </p:sp>
    </p:spTree>
    <p:extLst>
      <p:ext uri="{BB962C8B-B14F-4D97-AF65-F5344CB8AC3E}">
        <p14:creationId xmlns:p14="http://schemas.microsoft.com/office/powerpoint/2010/main" val="75843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300</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erdana</vt:lpstr>
      <vt:lpstr>inter-bold</vt:lpstr>
      <vt:lpstr>inter-regular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Deepawali</dc:creator>
  <cp:lastModifiedBy>Deepawali</cp:lastModifiedBy>
  <cp:revision>5</cp:revision>
  <dcterms:created xsi:type="dcterms:W3CDTF">2021-08-28T05:39:21Z</dcterms:created>
  <dcterms:modified xsi:type="dcterms:W3CDTF">2021-08-31T13:11:10Z</dcterms:modified>
</cp:coreProperties>
</file>