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BA9B9B-CCA6-4E2A-9F82-F5E187F3F064}"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421705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A9B9B-CCA6-4E2A-9F82-F5E187F3F064}"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167359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A9B9B-CCA6-4E2A-9F82-F5E187F3F064}"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367988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A9B9B-CCA6-4E2A-9F82-F5E187F3F064}"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88966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A9B9B-CCA6-4E2A-9F82-F5E187F3F064}"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379056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BA9B9B-CCA6-4E2A-9F82-F5E187F3F064}"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21321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BA9B9B-CCA6-4E2A-9F82-F5E187F3F064}"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2737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BA9B9B-CCA6-4E2A-9F82-F5E187F3F064}"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425896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9B9B-CCA6-4E2A-9F82-F5E187F3F064}"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115388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A9B9B-CCA6-4E2A-9F82-F5E187F3F064}"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355116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A9B9B-CCA6-4E2A-9F82-F5E187F3F064}"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D40840-95AF-4F6F-B024-300C472C1B49}" type="slidenum">
              <a:rPr lang="en-IN" smtClean="0"/>
              <a:t>‹#›</a:t>
            </a:fld>
            <a:endParaRPr lang="en-IN"/>
          </a:p>
        </p:txBody>
      </p:sp>
    </p:spTree>
    <p:extLst>
      <p:ext uri="{BB962C8B-B14F-4D97-AF65-F5344CB8AC3E}">
        <p14:creationId xmlns:p14="http://schemas.microsoft.com/office/powerpoint/2010/main" val="703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B9B-CCA6-4E2A-9F82-F5E187F3F064}" type="datetimeFigureOut">
              <a:rPr lang="en-IN" smtClean="0"/>
              <a:t>12-09-2021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40840-95AF-4F6F-B024-300C472C1B49}" type="slidenum">
              <a:rPr lang="en-IN" smtClean="0"/>
              <a:t>‹#›</a:t>
            </a:fld>
            <a:endParaRPr lang="en-IN"/>
          </a:p>
        </p:txBody>
      </p:sp>
    </p:spTree>
    <p:extLst>
      <p:ext uri="{BB962C8B-B14F-4D97-AF65-F5344CB8AC3E}">
        <p14:creationId xmlns:p14="http://schemas.microsoft.com/office/powerpoint/2010/main" val="152426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educba.com/relational-database-mode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educba.com/data-mining-techniqu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educba.com/multidimensional-array-in-ph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2648" y="714780"/>
            <a:ext cx="5237396" cy="369332"/>
          </a:xfrm>
          <a:prstGeom prst="rect">
            <a:avLst/>
          </a:prstGeom>
        </p:spPr>
        <p:txBody>
          <a:bodyPr wrap="none">
            <a:spAutoFit/>
          </a:bodyPr>
          <a:lstStyle/>
          <a:p>
            <a:pPr algn="just"/>
            <a:r>
              <a:rPr lang="en-US" b="1" i="0" dirty="0" smtClean="0">
                <a:effectLst/>
                <a:latin typeface="erdana"/>
              </a:rPr>
              <a:t>What is OLAP (Online Analytical Processing)?</a:t>
            </a:r>
            <a:endParaRPr lang="en-US" b="1" i="0" dirty="0">
              <a:effectLst/>
              <a:latin typeface="erdana"/>
            </a:endParaRPr>
          </a:p>
        </p:txBody>
      </p:sp>
      <p:sp>
        <p:nvSpPr>
          <p:cNvPr id="5" name="Rectangle 4"/>
          <p:cNvSpPr/>
          <p:nvPr/>
        </p:nvSpPr>
        <p:spPr>
          <a:xfrm>
            <a:off x="1176470" y="1813365"/>
            <a:ext cx="9206669" cy="3970318"/>
          </a:xfrm>
          <a:prstGeom prst="rect">
            <a:avLst/>
          </a:prstGeom>
        </p:spPr>
        <p:txBody>
          <a:bodyPr wrap="square">
            <a:spAutoFit/>
          </a:bodyPr>
          <a:lstStyle/>
          <a:p>
            <a:r>
              <a:rPr lang="en-US" b="1" i="0" dirty="0" smtClean="0">
                <a:solidFill>
                  <a:srgbClr val="333333"/>
                </a:solidFill>
                <a:effectLst/>
                <a:latin typeface="inter-bold"/>
              </a:rPr>
              <a:t>OLAP</a:t>
            </a:r>
            <a:r>
              <a:rPr lang="en-US" b="0" i="0" dirty="0" smtClean="0">
                <a:solidFill>
                  <a:srgbClr val="333333"/>
                </a:solidFill>
                <a:effectLst/>
                <a:latin typeface="inter-regular"/>
              </a:rPr>
              <a:t> stands for </a:t>
            </a:r>
            <a:r>
              <a:rPr lang="en-US" b="1" i="0" dirty="0" smtClean="0">
                <a:solidFill>
                  <a:srgbClr val="333333"/>
                </a:solidFill>
                <a:effectLst/>
                <a:latin typeface="inter-bold"/>
              </a:rPr>
              <a:t>On-Line Analytical Processing</a:t>
            </a:r>
            <a:r>
              <a:rPr lang="en-US" b="0" i="0" dirty="0" smtClean="0">
                <a:solidFill>
                  <a:srgbClr val="333333"/>
                </a:solidFill>
                <a:effectLst/>
                <a:latin typeface="inter-regular"/>
              </a:rPr>
              <a:t>. OLAP is a classification of software technology which authorizes analysts, managers, and executives to gain insight into information through fast, consistent, interactive access in a wide variety of possible views of data that has been transformed from raw information to reflect the real dimensionality of the enterprise as understood by the clients.</a:t>
            </a:r>
          </a:p>
          <a:p>
            <a:endParaRPr lang="en-US" dirty="0">
              <a:solidFill>
                <a:srgbClr val="333333"/>
              </a:solidFill>
              <a:latin typeface="inter-regular"/>
            </a:endParaRPr>
          </a:p>
          <a:p>
            <a:endParaRPr lang="en-US" dirty="0" smtClean="0">
              <a:solidFill>
                <a:srgbClr val="333333"/>
              </a:solidFill>
              <a:latin typeface="inter-regular"/>
            </a:endParaRPr>
          </a:p>
          <a:p>
            <a:r>
              <a:rPr lang="en-US" b="1" dirty="0"/>
              <a:t>OLAP</a:t>
            </a:r>
            <a:r>
              <a:rPr lang="en-US" dirty="0"/>
              <a:t> implement the multidimensional analysis of business information and support the capability for complex estimations, trend analysis, and sophisticated data modeling. It is rapidly enhancing the essential foundation for Intelligent Solutions containing Business Performance Management, Planning, Budgeting, Forecasting, Financial Documenting, Analysis, Simulation-Models, Knowledge Discovery, and Data Warehouses Reporting. OLAP enables end-clients to perform ad hoc analysis of record in multiple dimensions, providing the insight and understanding they require for better decision making.</a:t>
            </a:r>
            <a:endParaRPr lang="en-IN" dirty="0"/>
          </a:p>
        </p:txBody>
      </p:sp>
    </p:spTree>
    <p:extLst>
      <p:ext uri="{BB962C8B-B14F-4D97-AF65-F5344CB8AC3E}">
        <p14:creationId xmlns:p14="http://schemas.microsoft.com/office/powerpoint/2010/main" val="157171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910" y="1326254"/>
            <a:ext cx="10428718" cy="2585323"/>
          </a:xfrm>
          <a:prstGeom prst="rect">
            <a:avLst/>
          </a:prstGeom>
        </p:spPr>
        <p:txBody>
          <a:bodyPr wrap="square">
            <a:spAutoFit/>
          </a:bodyPr>
          <a:lstStyle/>
          <a:p>
            <a:r>
              <a:rPr lang="en-US" b="1" dirty="0">
                <a:latin typeface="Nunito Sans"/>
              </a:rPr>
              <a:t>2. Relational Data Cube (ROLAP</a:t>
            </a:r>
            <a:r>
              <a:rPr lang="en-US" b="1" dirty="0" smtClean="0">
                <a:latin typeface="Nunito Sans"/>
              </a:rPr>
              <a:t>)</a:t>
            </a:r>
          </a:p>
          <a:p>
            <a:endParaRPr lang="en-US" b="1" dirty="0">
              <a:latin typeface="Nunito Sans"/>
            </a:endParaRPr>
          </a:p>
          <a:p>
            <a:r>
              <a:rPr lang="en-US" dirty="0">
                <a:latin typeface="Nunito Sans"/>
              </a:rPr>
              <a:t>It is also another category of data analysis data cube which religiously follows </a:t>
            </a:r>
            <a:r>
              <a:rPr lang="en-US" dirty="0">
                <a:latin typeface="Nunito Sans"/>
                <a:hlinkClick r:id="rId2"/>
              </a:rPr>
              <a:t>the relational database model</a:t>
            </a:r>
            <a:r>
              <a:rPr lang="en-US" dirty="0" smtClean="0">
                <a:latin typeface="Nunito Sans"/>
              </a:rPr>
              <a:t>.</a:t>
            </a:r>
          </a:p>
          <a:p>
            <a:endParaRPr lang="en-US" dirty="0">
              <a:latin typeface="Nunito Sans"/>
            </a:endParaRPr>
          </a:p>
          <a:p>
            <a:r>
              <a:rPr lang="en-US" dirty="0" smtClean="0">
                <a:latin typeface="Nunito Sans"/>
              </a:rPr>
              <a:t> </a:t>
            </a:r>
            <a:r>
              <a:rPr lang="en-US" dirty="0">
                <a:latin typeface="Nunito Sans"/>
              </a:rPr>
              <a:t>If we compared to the Multi-dimensional data cube, then it possesses double the number of relational tables to specify the dimensions with data sets and requirements</a:t>
            </a:r>
            <a:r>
              <a:rPr lang="en-US" dirty="0" smtClean="0">
                <a:latin typeface="Nunito Sans"/>
              </a:rPr>
              <a:t>.</a:t>
            </a:r>
          </a:p>
          <a:p>
            <a:endParaRPr lang="en-US" dirty="0">
              <a:latin typeface="Nunito Sans"/>
            </a:endParaRPr>
          </a:p>
          <a:p>
            <a:r>
              <a:rPr lang="en-US" dirty="0" smtClean="0">
                <a:latin typeface="Nunito Sans"/>
              </a:rPr>
              <a:t> </a:t>
            </a:r>
            <a:r>
              <a:rPr lang="en-US" dirty="0">
                <a:latin typeface="Nunito Sans"/>
              </a:rPr>
              <a:t>Each of these tables contains a specific view which is called as a cuboid.</a:t>
            </a:r>
            <a:endParaRPr lang="en-US" b="0" i="0" dirty="0">
              <a:effectLst/>
              <a:latin typeface="Nunito Sans"/>
            </a:endParaRPr>
          </a:p>
        </p:txBody>
      </p:sp>
    </p:spTree>
    <p:extLst>
      <p:ext uri="{BB962C8B-B14F-4D97-AF65-F5344CB8AC3E}">
        <p14:creationId xmlns:p14="http://schemas.microsoft.com/office/powerpoint/2010/main" val="393145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352" y="488192"/>
            <a:ext cx="11291843" cy="5355312"/>
          </a:xfrm>
          <a:prstGeom prst="rect">
            <a:avLst/>
          </a:prstGeom>
        </p:spPr>
        <p:txBody>
          <a:bodyPr wrap="square">
            <a:spAutoFit/>
          </a:bodyPr>
          <a:lstStyle/>
          <a:p>
            <a:r>
              <a:rPr lang="en-US" b="1" dirty="0" smtClean="0">
                <a:latin typeface="Nunito Sans"/>
              </a:rPr>
              <a:t>Benefits</a:t>
            </a:r>
          </a:p>
          <a:p>
            <a:endParaRPr lang="en-US" b="1" dirty="0">
              <a:latin typeface="Nunito Sans"/>
            </a:endParaRPr>
          </a:p>
          <a:p>
            <a:pPr>
              <a:buFont typeface="Arial" panose="020B0604020202020204" pitchFamily="34" charset="0"/>
              <a:buChar char="•"/>
            </a:pPr>
            <a:r>
              <a:rPr lang="en-US" dirty="0">
                <a:latin typeface="Nunito Sans"/>
              </a:rPr>
              <a:t>Increases the productivity of an enterprise</a:t>
            </a:r>
            <a:r>
              <a:rPr lang="en-US" dirty="0" smtClean="0">
                <a:latin typeface="Nunito Sans"/>
              </a:rPr>
              <a:t>.</a:t>
            </a:r>
          </a:p>
          <a:p>
            <a:pPr>
              <a:buFont typeface="Arial" panose="020B0604020202020204" pitchFamily="34" charset="0"/>
              <a:buChar char="•"/>
            </a:pPr>
            <a:endParaRPr lang="en-US" dirty="0">
              <a:latin typeface="Nunito Sans"/>
            </a:endParaRPr>
          </a:p>
          <a:p>
            <a:pPr>
              <a:buFont typeface="Arial" panose="020B0604020202020204" pitchFamily="34" charset="0"/>
              <a:buChar char="•"/>
            </a:pPr>
            <a:r>
              <a:rPr lang="en-US" dirty="0">
                <a:latin typeface="Nunito Sans"/>
              </a:rPr>
              <a:t>Improves the overall performance and efficiency</a:t>
            </a:r>
            <a:r>
              <a:rPr lang="en-US" dirty="0" smtClean="0">
                <a:latin typeface="Nunito Sans"/>
              </a:rPr>
              <a:t>.</a:t>
            </a:r>
          </a:p>
          <a:p>
            <a:pPr>
              <a:buFont typeface="Arial" panose="020B0604020202020204" pitchFamily="34" charset="0"/>
              <a:buChar char="•"/>
            </a:pPr>
            <a:endParaRPr lang="en-US" dirty="0">
              <a:latin typeface="Nunito Sans"/>
            </a:endParaRPr>
          </a:p>
          <a:p>
            <a:pPr>
              <a:buFont typeface="Arial" panose="020B0604020202020204" pitchFamily="34" charset="0"/>
              <a:buChar char="•"/>
            </a:pPr>
            <a:r>
              <a:rPr lang="en-US" dirty="0">
                <a:latin typeface="Nunito Sans"/>
              </a:rPr>
              <a:t>Representation of huge and complex data sets get simplified and streamlined</a:t>
            </a:r>
            <a:r>
              <a:rPr lang="en-US" dirty="0" smtClean="0">
                <a:latin typeface="Nunito Sans"/>
              </a:rPr>
              <a:t>.</a:t>
            </a:r>
          </a:p>
          <a:p>
            <a:pPr>
              <a:buFont typeface="Arial" panose="020B0604020202020204" pitchFamily="34" charset="0"/>
              <a:buChar char="•"/>
            </a:pPr>
            <a:endParaRPr lang="en-US" dirty="0">
              <a:latin typeface="Nunito Sans"/>
            </a:endParaRPr>
          </a:p>
          <a:p>
            <a:pPr>
              <a:buFont typeface="Arial" panose="020B0604020202020204" pitchFamily="34" charset="0"/>
              <a:buChar char="•"/>
            </a:pPr>
            <a:r>
              <a:rPr lang="en-US" dirty="0">
                <a:latin typeface="Nunito Sans"/>
              </a:rPr>
              <a:t>Huge database and complex SQL queries are also manageable</a:t>
            </a:r>
            <a:r>
              <a:rPr lang="en-US" dirty="0" smtClean="0">
                <a:latin typeface="Nunito Sans"/>
              </a:rPr>
              <a:t>.</a:t>
            </a:r>
          </a:p>
          <a:p>
            <a:pPr>
              <a:buFont typeface="Arial" panose="020B0604020202020204" pitchFamily="34" charset="0"/>
              <a:buChar char="•"/>
            </a:pPr>
            <a:endParaRPr lang="en-US" dirty="0">
              <a:latin typeface="Nunito Sans"/>
            </a:endParaRPr>
          </a:p>
          <a:p>
            <a:pPr>
              <a:buFont typeface="Arial" panose="020B0604020202020204" pitchFamily="34" charset="0"/>
              <a:buChar char="•"/>
            </a:pPr>
            <a:r>
              <a:rPr lang="en-US" dirty="0">
                <a:latin typeface="Nunito Sans"/>
              </a:rPr>
              <a:t>Indexing and ordering provides the best set of data for analysis and </a:t>
            </a:r>
            <a:r>
              <a:rPr lang="en-US" dirty="0">
                <a:latin typeface="Nunito Sans"/>
                <a:hlinkClick r:id="rId2"/>
              </a:rPr>
              <a:t>data mining techniques</a:t>
            </a:r>
            <a:r>
              <a:rPr lang="en-US" dirty="0" smtClean="0">
                <a:latin typeface="Nunito Sans"/>
              </a:rPr>
              <a:t>.</a:t>
            </a:r>
          </a:p>
          <a:p>
            <a:pPr>
              <a:buFont typeface="Arial" panose="020B0604020202020204" pitchFamily="34" charset="0"/>
              <a:buChar char="•"/>
            </a:pPr>
            <a:endParaRPr lang="en-US" dirty="0">
              <a:latin typeface="Nunito Sans"/>
            </a:endParaRPr>
          </a:p>
          <a:p>
            <a:pPr>
              <a:buFont typeface="Arial" panose="020B0604020202020204" pitchFamily="34" charset="0"/>
              <a:buChar char="•"/>
            </a:pPr>
            <a:r>
              <a:rPr lang="en-US" dirty="0">
                <a:latin typeface="Nunito Sans"/>
              </a:rPr>
              <a:t>Faster and easily accessible as It will posses pre-defined and pre-calculated data sets or data cubes</a:t>
            </a:r>
            <a:r>
              <a:rPr lang="en-US" dirty="0" smtClean="0">
                <a:latin typeface="Nunito Sans"/>
              </a:rPr>
              <a:t>.</a:t>
            </a:r>
          </a:p>
          <a:p>
            <a:pPr>
              <a:buFont typeface="Arial" panose="020B0604020202020204" pitchFamily="34" charset="0"/>
              <a:buChar char="•"/>
            </a:pPr>
            <a:endParaRPr lang="en-US" dirty="0">
              <a:latin typeface="Nunito Sans"/>
            </a:endParaRPr>
          </a:p>
          <a:p>
            <a:pPr>
              <a:buFont typeface="Arial" panose="020B0604020202020204" pitchFamily="34" charset="0"/>
              <a:buChar char="•"/>
            </a:pPr>
            <a:r>
              <a:rPr lang="en-US" dirty="0">
                <a:latin typeface="Nunito Sans"/>
              </a:rPr>
              <a:t>Aggregation of data makes access to all data very fast at each micro-level which ultimately leads to easy and efficient maintenance and reduced development time</a:t>
            </a:r>
            <a:r>
              <a:rPr lang="en-US" dirty="0" smtClean="0">
                <a:latin typeface="Nunito Sans"/>
              </a:rPr>
              <a:t>.</a:t>
            </a:r>
          </a:p>
          <a:p>
            <a:pPr>
              <a:buFont typeface="Arial" panose="020B0604020202020204" pitchFamily="34" charset="0"/>
              <a:buChar char="•"/>
            </a:pPr>
            <a:endParaRPr lang="en-US" dirty="0">
              <a:latin typeface="Nunito Sans"/>
            </a:endParaRPr>
          </a:p>
          <a:p>
            <a:pPr>
              <a:buFont typeface="Arial" panose="020B0604020202020204" pitchFamily="34" charset="0"/>
              <a:buChar char="•"/>
            </a:pPr>
            <a:r>
              <a:rPr lang="en-US" dirty="0">
                <a:latin typeface="Nunito Sans"/>
              </a:rPr>
              <a:t>OLAP will help in getting Fast Response time, Fast curve of Learning, versatile environment, reach to a wide range of reach to all applications, need of resources for deployment and less wait time with a quality result.</a:t>
            </a:r>
            <a:endParaRPr lang="en-US" b="0" i="0" dirty="0">
              <a:effectLst/>
              <a:latin typeface="Nunito Sans"/>
            </a:endParaRPr>
          </a:p>
        </p:txBody>
      </p:sp>
    </p:spTree>
    <p:extLst>
      <p:ext uri="{BB962C8B-B14F-4D97-AF65-F5344CB8AC3E}">
        <p14:creationId xmlns:p14="http://schemas.microsoft.com/office/powerpoint/2010/main" val="180733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375" y="207044"/>
            <a:ext cx="10479992" cy="1754326"/>
          </a:xfrm>
          <a:prstGeom prst="rect">
            <a:avLst/>
          </a:prstGeom>
        </p:spPr>
        <p:txBody>
          <a:bodyPr wrap="square">
            <a:spAutoFit/>
          </a:bodyPr>
          <a:lstStyle/>
          <a:p>
            <a:pPr algn="just"/>
            <a:r>
              <a:rPr lang="en-US" b="1" i="0" dirty="0" smtClean="0">
                <a:effectLst/>
                <a:latin typeface="erdana"/>
              </a:rPr>
              <a:t>Characteristics of OLAP</a:t>
            </a:r>
          </a:p>
          <a:p>
            <a:pPr algn="just"/>
            <a:endParaRPr lang="en-US" b="0" i="0" dirty="0" smtClean="0">
              <a:solidFill>
                <a:srgbClr val="610B38"/>
              </a:solidFill>
              <a:effectLst/>
              <a:latin typeface="erdana"/>
            </a:endParaRPr>
          </a:p>
          <a:p>
            <a:pPr algn="just"/>
            <a:r>
              <a:rPr lang="en-US" b="0" i="0" dirty="0" smtClean="0">
                <a:solidFill>
                  <a:srgbClr val="333333"/>
                </a:solidFill>
                <a:effectLst/>
                <a:latin typeface="inter-regular"/>
              </a:rPr>
              <a:t>In the </a:t>
            </a:r>
            <a:r>
              <a:rPr lang="en-US" b="1" i="0" dirty="0" smtClean="0">
                <a:solidFill>
                  <a:srgbClr val="333333"/>
                </a:solidFill>
                <a:effectLst/>
                <a:latin typeface="inter-bold"/>
              </a:rPr>
              <a:t>FASMI characteristics of OLAP methods</a:t>
            </a:r>
            <a:r>
              <a:rPr lang="en-US" b="0" i="0" dirty="0" smtClean="0">
                <a:solidFill>
                  <a:srgbClr val="333333"/>
                </a:solidFill>
                <a:effectLst/>
                <a:latin typeface="inter-regular"/>
              </a:rPr>
              <a:t>, the term derived from the first letters of the characteristics are:</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p:txBody>
      </p:sp>
      <p:pic>
        <p:nvPicPr>
          <p:cNvPr id="1026" name="Picture 2" descr="What is OL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58" y="1857286"/>
            <a:ext cx="67341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5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473" y="1271446"/>
            <a:ext cx="9240853" cy="2308324"/>
          </a:xfrm>
          <a:prstGeom prst="rect">
            <a:avLst/>
          </a:prstGeom>
        </p:spPr>
        <p:txBody>
          <a:bodyPr wrap="square">
            <a:spAutoFit/>
          </a:bodyPr>
          <a:lstStyle/>
          <a:p>
            <a:pPr algn="just"/>
            <a:r>
              <a:rPr lang="en-US" b="1" i="0" dirty="0" smtClean="0">
                <a:effectLst/>
                <a:latin typeface="erdana"/>
              </a:rPr>
              <a:t>Fast</a:t>
            </a:r>
          </a:p>
          <a:p>
            <a:pPr algn="just"/>
            <a:endParaRPr lang="en-US" b="0" i="0" dirty="0" smtClean="0">
              <a:solidFill>
                <a:srgbClr val="610B4B"/>
              </a:solidFill>
              <a:effectLst/>
              <a:latin typeface="erdana"/>
            </a:endParaRPr>
          </a:p>
          <a:p>
            <a:pPr algn="just"/>
            <a:r>
              <a:rPr lang="en-US" b="0" i="0" dirty="0" smtClean="0">
                <a:solidFill>
                  <a:srgbClr val="333333"/>
                </a:solidFill>
                <a:effectLst/>
                <a:latin typeface="inter-regular"/>
              </a:rPr>
              <a:t>It defines which the system targeted to deliver the most feedback to the client within about five seconds, with the elementary analysis taking no more than one second and very few taking more than 20 seconds.</a:t>
            </a:r>
          </a:p>
          <a:p>
            <a:pPr algn="just"/>
            <a:r>
              <a:rPr lang="en-US" b="0" i="0" dirty="0" smtClean="0">
                <a:solidFill>
                  <a:srgbClr val="610B4B"/>
                </a:solidFill>
                <a:effectLst/>
                <a:latin typeface="erdana"/>
              </a:rPr>
              <a:t>Analysis</a:t>
            </a:r>
          </a:p>
          <a:p>
            <a:pPr algn="just"/>
            <a:r>
              <a:rPr lang="en-US" b="0" i="0" dirty="0" smtClean="0">
                <a:solidFill>
                  <a:srgbClr val="333333"/>
                </a:solidFill>
                <a:effectLst/>
                <a:latin typeface="inter-regular"/>
              </a:rPr>
              <a:t>It defines which the method can cope with any business logic and statistical analysis that is relevant for the function and the user, keep it easy enough for the target client.</a:t>
            </a:r>
            <a:endParaRPr lang="en-US" b="0" i="0" dirty="0">
              <a:solidFill>
                <a:srgbClr val="333333"/>
              </a:solidFill>
              <a:effectLst/>
              <a:latin typeface="inter-regular"/>
            </a:endParaRPr>
          </a:p>
        </p:txBody>
      </p:sp>
    </p:spTree>
    <p:extLst>
      <p:ext uri="{BB962C8B-B14F-4D97-AF65-F5344CB8AC3E}">
        <p14:creationId xmlns:p14="http://schemas.microsoft.com/office/powerpoint/2010/main" val="20578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9559" y="745141"/>
            <a:ext cx="10428718" cy="5078313"/>
          </a:xfrm>
          <a:prstGeom prst="rect">
            <a:avLst/>
          </a:prstGeom>
        </p:spPr>
        <p:txBody>
          <a:bodyPr wrap="square">
            <a:spAutoFit/>
          </a:bodyPr>
          <a:lstStyle/>
          <a:p>
            <a:pPr algn="just"/>
            <a:r>
              <a:rPr lang="en-US" b="1" i="0" dirty="0" smtClean="0">
                <a:effectLst/>
                <a:latin typeface="erdana"/>
              </a:rPr>
              <a:t>Share</a:t>
            </a:r>
          </a:p>
          <a:p>
            <a:pPr algn="just"/>
            <a:endParaRPr lang="en-US" b="1" i="0" dirty="0" smtClean="0">
              <a:effectLst/>
              <a:latin typeface="erdana"/>
            </a:endParaRPr>
          </a:p>
          <a:p>
            <a:pPr algn="just"/>
            <a:r>
              <a:rPr lang="en-US" b="0" i="0" dirty="0" smtClean="0">
                <a:solidFill>
                  <a:srgbClr val="333333"/>
                </a:solidFill>
                <a:effectLst/>
                <a:latin typeface="inter-regular"/>
              </a:rPr>
              <a:t>It defines which the system tools all the security requirements for understanding and, if multiple write connection is needed, concurrent update location at an appropriated level, not all functions need customer to write data back, but for the increasing number which does, the system should be able to manage multiple updates in a timely, secure manner.</a:t>
            </a:r>
          </a:p>
          <a:p>
            <a:pPr algn="just"/>
            <a:endParaRPr lang="en-US" dirty="0">
              <a:solidFill>
                <a:srgbClr val="333333"/>
              </a:solidFill>
              <a:latin typeface="inter-regular"/>
            </a:endParaRPr>
          </a:p>
          <a:p>
            <a:pPr algn="just"/>
            <a:endParaRPr lang="en-US" b="0" i="0" dirty="0" smtClean="0">
              <a:solidFill>
                <a:srgbClr val="333333"/>
              </a:solidFill>
              <a:effectLst/>
              <a:latin typeface="inter-regular"/>
            </a:endParaRPr>
          </a:p>
          <a:p>
            <a:r>
              <a:rPr lang="en-US" dirty="0"/>
              <a:t>Multidimensional</a:t>
            </a:r>
          </a:p>
          <a:p>
            <a:r>
              <a:rPr lang="en-US" dirty="0"/>
              <a:t>This is the basic requirement. OLAP system must provide a multidimensional conceptual view of the data, including full support for hierarchies, as this is certainly the most logical method to analyze business and organizations</a:t>
            </a:r>
            <a:r>
              <a:rPr lang="en-US" dirty="0" smtClean="0"/>
              <a:t>.</a:t>
            </a:r>
          </a:p>
          <a:p>
            <a:endParaRPr lang="en-US" dirty="0"/>
          </a:p>
          <a:p>
            <a:endParaRPr lang="en-US" dirty="0"/>
          </a:p>
          <a:p>
            <a:r>
              <a:rPr lang="en-US" dirty="0"/>
              <a:t>Information</a:t>
            </a:r>
          </a:p>
          <a:p>
            <a:r>
              <a:rPr lang="en-US" dirty="0"/>
              <a:t>The system should be able to hold all the data needed by the applications. Data </a:t>
            </a:r>
            <a:r>
              <a:rPr lang="en-US" dirty="0" err="1"/>
              <a:t>sparsity</a:t>
            </a:r>
            <a:r>
              <a:rPr lang="en-US" dirty="0"/>
              <a:t> should be handled in an efficient manner.</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1361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1192" y="700069"/>
            <a:ext cx="10360352" cy="3693319"/>
          </a:xfrm>
          <a:prstGeom prst="rect">
            <a:avLst/>
          </a:prstGeom>
        </p:spPr>
        <p:txBody>
          <a:bodyPr wrap="square">
            <a:spAutoFit/>
          </a:bodyPr>
          <a:lstStyle/>
          <a:p>
            <a:pPr algn="just"/>
            <a:r>
              <a:rPr lang="en-US" b="1" i="0" dirty="0" smtClean="0">
                <a:solidFill>
                  <a:srgbClr val="333333"/>
                </a:solidFill>
                <a:effectLst/>
                <a:latin typeface="inter-bold"/>
              </a:rPr>
              <a:t>The main characteristics of OLAP are as follows:</a:t>
            </a:r>
            <a:endParaRPr lang="en-US" b="0" i="0" dirty="0" smtClean="0">
              <a:solidFill>
                <a:srgbClr val="333333"/>
              </a:solidFill>
              <a:effectLst/>
              <a:latin typeface="inter-regular"/>
            </a:endParaRPr>
          </a:p>
          <a:p>
            <a:pPr algn="just">
              <a:buFont typeface="+mj-lt"/>
              <a:buAutoNum type="arabicPeriod"/>
            </a:pPr>
            <a:r>
              <a:rPr lang="en-US" b="1" i="0" dirty="0" smtClean="0">
                <a:solidFill>
                  <a:srgbClr val="000000"/>
                </a:solidFill>
                <a:effectLst/>
                <a:latin typeface="inter-bold"/>
              </a:rPr>
              <a:t>Multidimensional conceptual view:</a:t>
            </a:r>
            <a:r>
              <a:rPr lang="en-US" b="0" i="0" dirty="0" smtClean="0">
                <a:solidFill>
                  <a:srgbClr val="000000"/>
                </a:solidFill>
                <a:effectLst/>
                <a:latin typeface="inter-regular"/>
              </a:rPr>
              <a:t> OLAP systems let business users have a dimensional and logical view of the data in the data warehouse. It helps in carrying slice and dice operations.</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1" i="0" dirty="0" smtClean="0">
                <a:solidFill>
                  <a:srgbClr val="000000"/>
                </a:solidFill>
                <a:effectLst/>
                <a:latin typeface="inter-bold"/>
              </a:rPr>
              <a:t>Multi-User Support:</a:t>
            </a:r>
            <a:r>
              <a:rPr lang="en-US" b="0" i="0" dirty="0" smtClean="0">
                <a:solidFill>
                  <a:srgbClr val="000000"/>
                </a:solidFill>
                <a:effectLst/>
                <a:latin typeface="inter-regular"/>
              </a:rPr>
              <a:t> Since the OLAP techniques are shared, the OLAP operation should provide normal database operations, containing retrieval, update, adequacy control, integrity, and security.</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1" i="0" dirty="0" smtClean="0">
                <a:solidFill>
                  <a:srgbClr val="000000"/>
                </a:solidFill>
                <a:effectLst/>
                <a:latin typeface="inter-bold"/>
              </a:rPr>
              <a:t>Accessibility:</a:t>
            </a:r>
            <a:r>
              <a:rPr lang="en-US" b="0" i="0" dirty="0" smtClean="0">
                <a:solidFill>
                  <a:srgbClr val="000000"/>
                </a:solidFill>
                <a:effectLst/>
                <a:latin typeface="inter-regular"/>
              </a:rPr>
              <a:t> OLAP acts as a mediator between data warehouses and front-end. The OLAP operations should be sitting between data sources (e.g., data warehouses) and an OLAP front-end.</a:t>
            </a:r>
          </a:p>
          <a:p>
            <a:pPr algn="just">
              <a:buFont typeface="+mj-lt"/>
              <a:buAutoNum type="arabicPeriod"/>
            </a:pPr>
            <a:r>
              <a:rPr lang="en-US" b="1" i="0" dirty="0" smtClean="0">
                <a:solidFill>
                  <a:srgbClr val="000000"/>
                </a:solidFill>
                <a:effectLst/>
                <a:latin typeface="inter-bold"/>
              </a:rPr>
              <a:t>Storing OLAP results:</a:t>
            </a:r>
            <a:r>
              <a:rPr lang="en-US" b="0" i="0" dirty="0" smtClean="0">
                <a:solidFill>
                  <a:srgbClr val="000000"/>
                </a:solidFill>
                <a:effectLst/>
                <a:latin typeface="inter-regular"/>
              </a:rPr>
              <a:t> OLAP results are kept separate from data sources.</a:t>
            </a:r>
          </a:p>
          <a:p>
            <a:pPr algn="just">
              <a:buFont typeface="+mj-lt"/>
              <a:buAutoNum type="arabicPeriod"/>
            </a:pPr>
            <a:endParaRPr lang="en-US" b="0" i="0" dirty="0" smtClean="0">
              <a:solidFill>
                <a:srgbClr val="000000"/>
              </a:solidFill>
              <a:effectLst/>
              <a:latin typeface="inter-regular"/>
            </a:endParaRPr>
          </a:p>
          <a:p>
            <a:pPr algn="just">
              <a:buFont typeface="+mj-lt"/>
              <a:buAutoNum type="arabicPeriod"/>
            </a:pPr>
            <a:r>
              <a:rPr lang="en-US" b="1" i="0" dirty="0" smtClean="0">
                <a:solidFill>
                  <a:srgbClr val="000000"/>
                </a:solidFill>
                <a:effectLst/>
                <a:latin typeface="inter-bold"/>
              </a:rPr>
              <a:t>Uniform documenting performance:</a:t>
            </a:r>
            <a:r>
              <a:rPr lang="en-US" b="0" i="0" dirty="0" smtClean="0">
                <a:solidFill>
                  <a:srgbClr val="000000"/>
                </a:solidFill>
                <a:effectLst/>
                <a:latin typeface="inter-regular"/>
              </a:rPr>
              <a:t> Increasing the number of dimensions or database size should not significantly degrade the reporting performance of the OLAP system.</a:t>
            </a:r>
            <a:endParaRPr lang="en-US" b="0" i="0" dirty="0">
              <a:solidFill>
                <a:srgbClr val="000000"/>
              </a:solidFill>
              <a:effectLst/>
              <a:latin typeface="inter-regular"/>
            </a:endParaRPr>
          </a:p>
        </p:txBody>
      </p:sp>
    </p:spTree>
    <p:extLst>
      <p:ext uri="{BB962C8B-B14F-4D97-AF65-F5344CB8AC3E}">
        <p14:creationId xmlns:p14="http://schemas.microsoft.com/office/powerpoint/2010/main" val="22469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372" y="821766"/>
            <a:ext cx="10582542" cy="2862322"/>
          </a:xfrm>
          <a:prstGeom prst="rect">
            <a:avLst/>
          </a:prstGeom>
        </p:spPr>
        <p:txBody>
          <a:bodyPr wrap="square">
            <a:spAutoFit/>
          </a:bodyPr>
          <a:lstStyle/>
          <a:p>
            <a:pPr algn="just"/>
            <a:r>
              <a:rPr lang="en-US" b="0" i="0" dirty="0" smtClean="0">
                <a:solidFill>
                  <a:srgbClr val="610B38"/>
                </a:solidFill>
                <a:effectLst/>
                <a:latin typeface="erdana"/>
              </a:rPr>
              <a:t>Benefits of </a:t>
            </a:r>
            <a:r>
              <a:rPr lang="en-US" b="0" i="0" dirty="0" smtClean="0">
                <a:solidFill>
                  <a:srgbClr val="610B38"/>
                </a:solidFill>
                <a:effectLst/>
                <a:latin typeface="erdana"/>
              </a:rPr>
              <a:t>OLAP</a:t>
            </a:r>
          </a:p>
          <a:p>
            <a:pPr algn="just"/>
            <a:endParaRPr lang="en-US" b="0" i="0" dirty="0" smtClean="0">
              <a:solidFill>
                <a:srgbClr val="610B38"/>
              </a:solidFill>
              <a:effectLst/>
              <a:latin typeface="erdana"/>
            </a:endParaRPr>
          </a:p>
          <a:p>
            <a:pPr algn="just"/>
            <a:r>
              <a:rPr lang="en-US" b="0" i="0" dirty="0" smtClean="0">
                <a:solidFill>
                  <a:srgbClr val="333333"/>
                </a:solidFill>
                <a:effectLst/>
                <a:latin typeface="inter-regular"/>
              </a:rPr>
              <a:t>OLAP holds several benefits for businesses: -</a:t>
            </a:r>
          </a:p>
          <a:p>
            <a:pPr algn="just">
              <a:buFont typeface="+mj-lt"/>
              <a:buAutoNum type="arabicPeriod"/>
            </a:pPr>
            <a:r>
              <a:rPr lang="en-US" b="0" i="0" dirty="0" smtClean="0">
                <a:solidFill>
                  <a:srgbClr val="000000"/>
                </a:solidFill>
                <a:effectLst/>
                <a:latin typeface="inter-regular"/>
              </a:rPr>
              <a:t>OLAP helps managers in decision-making through the multidimensional record views that it is efficient in providing, thus increasing their productivity.</a:t>
            </a:r>
          </a:p>
          <a:p>
            <a:pPr algn="just">
              <a:buFont typeface="+mj-lt"/>
              <a:buAutoNum type="arabicPeriod"/>
            </a:pPr>
            <a:r>
              <a:rPr lang="en-US" b="0" i="0" dirty="0" smtClean="0">
                <a:solidFill>
                  <a:srgbClr val="000000"/>
                </a:solidFill>
                <a:effectLst/>
                <a:latin typeface="inter-regular"/>
              </a:rPr>
              <a:t>OLAP functions are self-sufficient owing to the inherent flexibility support to the organized databases.</a:t>
            </a:r>
          </a:p>
          <a:p>
            <a:pPr algn="just">
              <a:buFont typeface="+mj-lt"/>
              <a:buAutoNum type="arabicPeriod"/>
            </a:pPr>
            <a:r>
              <a:rPr lang="en-US" b="0" i="0" dirty="0" smtClean="0">
                <a:solidFill>
                  <a:srgbClr val="000000"/>
                </a:solidFill>
                <a:effectLst/>
                <a:latin typeface="inter-regular"/>
              </a:rPr>
              <a:t>It facilitates simulation of business models and problems, through extensive management of analysis-capabilities.</a:t>
            </a:r>
          </a:p>
          <a:p>
            <a:pPr algn="just">
              <a:buFont typeface="+mj-lt"/>
              <a:buAutoNum type="arabicPeriod"/>
            </a:pPr>
            <a:r>
              <a:rPr lang="en-US" b="0" i="0" dirty="0" smtClean="0">
                <a:solidFill>
                  <a:srgbClr val="000000"/>
                </a:solidFill>
                <a:effectLst/>
                <a:latin typeface="inter-regular"/>
              </a:rPr>
              <a:t>In conjunction with data warehouse, OLAP can be used to support a reduction in the application backlog, faster data retrieval, and reduction in query drag.</a:t>
            </a:r>
            <a:endParaRPr lang="en-US" b="0" i="0" dirty="0">
              <a:solidFill>
                <a:srgbClr val="000000"/>
              </a:solidFill>
              <a:effectLst/>
              <a:latin typeface="inter-regular"/>
            </a:endParaRPr>
          </a:p>
        </p:txBody>
      </p:sp>
    </p:spTree>
    <p:extLst>
      <p:ext uri="{BB962C8B-B14F-4D97-AF65-F5344CB8AC3E}">
        <p14:creationId xmlns:p14="http://schemas.microsoft.com/office/powerpoint/2010/main" val="366966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55" y="748962"/>
            <a:ext cx="1287532" cy="369332"/>
          </a:xfrm>
          <a:prstGeom prst="rect">
            <a:avLst/>
          </a:prstGeom>
        </p:spPr>
        <p:txBody>
          <a:bodyPr wrap="none">
            <a:spAutoFit/>
          </a:bodyPr>
          <a:lstStyle/>
          <a:p>
            <a:pPr algn="just"/>
            <a:r>
              <a:rPr lang="en-IN" b="0" i="0" dirty="0" smtClean="0">
                <a:solidFill>
                  <a:srgbClr val="610B38"/>
                </a:solidFill>
                <a:effectLst/>
                <a:latin typeface="erdana"/>
              </a:rPr>
              <a:t>Data Cube</a:t>
            </a:r>
            <a:endParaRPr lang="en-IN" b="0" i="0" dirty="0">
              <a:solidFill>
                <a:srgbClr val="610B38"/>
              </a:solidFill>
              <a:effectLst/>
              <a:latin typeface="erdana"/>
            </a:endParaRPr>
          </a:p>
        </p:txBody>
      </p:sp>
      <p:sp>
        <p:nvSpPr>
          <p:cNvPr id="3" name="Rectangle 2"/>
          <p:cNvSpPr/>
          <p:nvPr/>
        </p:nvSpPr>
        <p:spPr>
          <a:xfrm>
            <a:off x="723543" y="1618579"/>
            <a:ext cx="10462901" cy="2862322"/>
          </a:xfrm>
          <a:prstGeom prst="rect">
            <a:avLst/>
          </a:prstGeom>
        </p:spPr>
        <p:txBody>
          <a:bodyPr wrap="square">
            <a:spAutoFit/>
          </a:bodyPr>
          <a:lstStyle/>
          <a:p>
            <a:pPr algn="just"/>
            <a:r>
              <a:rPr lang="en-US" b="0" i="0" dirty="0" smtClean="0">
                <a:solidFill>
                  <a:srgbClr val="333333"/>
                </a:solidFill>
                <a:effectLst/>
                <a:latin typeface="inter-regular"/>
              </a:rPr>
              <a:t>When data is grouped or combined in multidimensional matrices called Data Cubes. The data cube method has a few alternative names or a few variants, such as "Multidimensional databases," "materialized views," and "OLAP (On-Line Analytical Processing)."</a:t>
            </a:r>
          </a:p>
          <a:p>
            <a:pPr algn="just"/>
            <a:r>
              <a:rPr lang="en-US" b="0" i="0" dirty="0" smtClean="0">
                <a:solidFill>
                  <a:srgbClr val="333333"/>
                </a:solidFill>
                <a:effectLst/>
                <a:latin typeface="inter-regular"/>
              </a:rPr>
              <a:t>The general idea of this approach is to materialize certain expensive computations that are frequently inquired.</a:t>
            </a:r>
          </a:p>
          <a:p>
            <a:pPr algn="just"/>
            <a:endParaRPr lang="en-US" dirty="0">
              <a:solidFill>
                <a:srgbClr val="333333"/>
              </a:solidFill>
              <a:latin typeface="inter-regular"/>
            </a:endParaRPr>
          </a:p>
          <a:p>
            <a:pPr algn="just"/>
            <a:r>
              <a:rPr lang="en-US" dirty="0"/>
              <a:t>Data cube method is an interesting technique with many applications. Data cubes could be sparse in many cases because not every cell in each dimension may have corresponding data in the database</a:t>
            </a:r>
            <a:r>
              <a:rPr lang="en-US" dirty="0" smtClean="0"/>
              <a:t>.</a:t>
            </a:r>
          </a:p>
          <a:p>
            <a:pPr algn="just"/>
            <a:endParaRPr lang="en-US" b="0" i="0" dirty="0">
              <a:solidFill>
                <a:srgbClr val="333333"/>
              </a:solidFill>
              <a:effectLst/>
              <a:latin typeface="inter-regular"/>
            </a:endParaRPr>
          </a:p>
          <a:p>
            <a:pPr algn="just"/>
            <a:r>
              <a:rPr lang="en-US" dirty="0"/>
              <a:t>A data cube enables data to be modeled and viewed in multiple dimensions.</a:t>
            </a:r>
            <a:endParaRPr lang="en-US" b="0" i="0" dirty="0">
              <a:solidFill>
                <a:srgbClr val="333333"/>
              </a:solidFill>
              <a:effectLst/>
              <a:latin typeface="inter-regular"/>
            </a:endParaRPr>
          </a:p>
        </p:txBody>
      </p:sp>
    </p:spTree>
    <p:extLst>
      <p:ext uri="{BB962C8B-B14F-4D97-AF65-F5344CB8AC3E}">
        <p14:creationId xmlns:p14="http://schemas.microsoft.com/office/powerpoint/2010/main" val="190728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8821" y="1027440"/>
            <a:ext cx="9377585" cy="1477328"/>
          </a:xfrm>
          <a:prstGeom prst="rect">
            <a:avLst/>
          </a:prstGeom>
        </p:spPr>
        <p:txBody>
          <a:bodyPr wrap="square">
            <a:spAutoFit/>
          </a:bodyPr>
          <a:lstStyle/>
          <a:p>
            <a:r>
              <a:rPr lang="en-US" b="0" i="0" dirty="0" smtClean="0">
                <a:solidFill>
                  <a:srgbClr val="333333"/>
                </a:solidFill>
                <a:effectLst/>
                <a:latin typeface="inter-regular"/>
              </a:rPr>
              <a:t>Dimensions are a fact that defines a data cube. Facts are generally quantities, which are used for analyzing the relationship between dimensions.</a:t>
            </a:r>
          </a:p>
          <a:p>
            <a:endParaRPr lang="en-US" dirty="0">
              <a:solidFill>
                <a:srgbClr val="333333"/>
              </a:solidFill>
              <a:latin typeface="inter-regular"/>
            </a:endParaRPr>
          </a:p>
          <a:p>
            <a:endParaRPr lang="en-US" dirty="0" smtClean="0">
              <a:solidFill>
                <a:srgbClr val="333333"/>
              </a:solidFill>
              <a:latin typeface="inter-regular"/>
            </a:endParaRPr>
          </a:p>
          <a:p>
            <a:endParaRPr lang="en-IN" dirty="0"/>
          </a:p>
        </p:txBody>
      </p:sp>
      <p:pic>
        <p:nvPicPr>
          <p:cNvPr id="2050"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408" y="2741671"/>
            <a:ext cx="381000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0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097" y="941407"/>
            <a:ext cx="10753458" cy="3693319"/>
          </a:xfrm>
          <a:prstGeom prst="rect">
            <a:avLst/>
          </a:prstGeom>
        </p:spPr>
        <p:txBody>
          <a:bodyPr wrap="square">
            <a:spAutoFit/>
          </a:bodyPr>
          <a:lstStyle/>
          <a:p>
            <a:r>
              <a:rPr lang="en-US" b="1" dirty="0">
                <a:latin typeface="Nunito Sans"/>
              </a:rPr>
              <a:t>Types of Data </a:t>
            </a:r>
            <a:r>
              <a:rPr lang="en-US" b="1" dirty="0" smtClean="0">
                <a:latin typeface="Nunito Sans"/>
              </a:rPr>
              <a:t>Cube</a:t>
            </a:r>
          </a:p>
          <a:p>
            <a:endParaRPr lang="en-US" b="1" dirty="0">
              <a:latin typeface="Nunito Sans"/>
            </a:endParaRPr>
          </a:p>
          <a:p>
            <a:r>
              <a:rPr lang="en-US" dirty="0">
                <a:latin typeface="Nunito Sans"/>
              </a:rPr>
              <a:t>There are two types of Data cubes which are used mostly in business or enterprises</a:t>
            </a:r>
            <a:r>
              <a:rPr lang="en-US" dirty="0" smtClean="0">
                <a:latin typeface="Nunito Sans"/>
              </a:rPr>
              <a:t>:</a:t>
            </a:r>
          </a:p>
          <a:p>
            <a:endParaRPr lang="en-US" dirty="0">
              <a:latin typeface="Nunito Sans"/>
            </a:endParaRPr>
          </a:p>
          <a:p>
            <a:pPr marL="342900" indent="-342900">
              <a:buAutoNum type="arabicPeriod"/>
            </a:pPr>
            <a:r>
              <a:rPr lang="en-US" b="1" dirty="0" smtClean="0">
                <a:latin typeface="Nunito Sans"/>
              </a:rPr>
              <a:t>Multidimensional </a:t>
            </a:r>
            <a:r>
              <a:rPr lang="en-US" b="1" dirty="0">
                <a:latin typeface="Nunito Sans"/>
              </a:rPr>
              <a:t>Data Cube (MOLAP</a:t>
            </a:r>
            <a:r>
              <a:rPr lang="en-US" b="1" dirty="0" smtClean="0">
                <a:latin typeface="Nunito Sans"/>
              </a:rPr>
              <a:t>)</a:t>
            </a:r>
          </a:p>
          <a:p>
            <a:pPr marL="342900" indent="-342900">
              <a:buAutoNum type="arabicPeriod"/>
            </a:pPr>
            <a:endParaRPr lang="en-US" b="1" dirty="0">
              <a:latin typeface="Nunito Sans"/>
            </a:endParaRPr>
          </a:p>
          <a:p>
            <a:r>
              <a:rPr lang="en-US" dirty="0">
                <a:latin typeface="Nunito Sans"/>
              </a:rPr>
              <a:t>As its name suggests Multidimensional Data cube is used mostly in the business requirement where there are huge sets of data. Products developed and follow involves the structure of MOLAP which </a:t>
            </a:r>
            <a:r>
              <a:rPr lang="en-US" dirty="0">
                <a:latin typeface="Nunito Sans"/>
                <a:hlinkClick r:id="rId2"/>
              </a:rPr>
              <a:t>has a multidimensional array</a:t>
            </a:r>
            <a:r>
              <a:rPr lang="en-US" dirty="0">
                <a:latin typeface="Nunito Sans"/>
              </a:rPr>
              <a:t> format. </a:t>
            </a:r>
            <a:endParaRPr lang="en-US" dirty="0" smtClean="0">
              <a:latin typeface="Nunito Sans"/>
            </a:endParaRPr>
          </a:p>
          <a:p>
            <a:endParaRPr lang="en-US" dirty="0">
              <a:latin typeface="Nunito Sans"/>
            </a:endParaRPr>
          </a:p>
          <a:p>
            <a:r>
              <a:rPr lang="en-US" dirty="0" smtClean="0">
                <a:latin typeface="Nunito Sans"/>
              </a:rPr>
              <a:t>This </a:t>
            </a:r>
            <a:r>
              <a:rPr lang="en-US" dirty="0">
                <a:latin typeface="Nunito Sans"/>
              </a:rPr>
              <a:t>structure helps in improving the huge data set with a sparser and an increased level of MOLAP. From this, we can come into a fact that this will not represent any specific data or clustered data value from a data set.</a:t>
            </a:r>
            <a:endParaRPr lang="en-US" b="0" i="0" dirty="0">
              <a:effectLst/>
              <a:latin typeface="Nunito Sans"/>
            </a:endParaRPr>
          </a:p>
        </p:txBody>
      </p:sp>
    </p:spTree>
    <p:extLst>
      <p:ext uri="{BB962C8B-B14F-4D97-AF65-F5344CB8AC3E}">
        <p14:creationId xmlns:p14="http://schemas.microsoft.com/office/powerpoint/2010/main" val="288815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586</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erdana</vt:lpstr>
      <vt:lpstr>inter-bold</vt:lpstr>
      <vt:lpstr>inter-regular</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Deepawali</dc:creator>
  <cp:lastModifiedBy>Deepawali</cp:lastModifiedBy>
  <cp:revision>3</cp:revision>
  <dcterms:created xsi:type="dcterms:W3CDTF">2021-08-28T06:47:02Z</dcterms:created>
  <dcterms:modified xsi:type="dcterms:W3CDTF">2021-09-12T14:22:39Z</dcterms:modified>
</cp:coreProperties>
</file>