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73"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94" r:id="rId26"/>
    <p:sldId id="281" r:id="rId27"/>
    <p:sldId id="282" r:id="rId28"/>
    <p:sldId id="283" r:id="rId29"/>
    <p:sldId id="284" r:id="rId30"/>
    <p:sldId id="285" r:id="rId31"/>
    <p:sldId id="287" r:id="rId32"/>
    <p:sldId id="286" r:id="rId33"/>
    <p:sldId id="288" r:id="rId34"/>
    <p:sldId id="289" r:id="rId35"/>
    <p:sldId id="290" r:id="rId36"/>
    <p:sldId id="291" r:id="rId37"/>
    <p:sldId id="292" r:id="rId38"/>
    <p:sldId id="293" r:id="rId39"/>
    <p:sldId id="295" r:id="rId40"/>
    <p:sldId id="296" r:id="rId41"/>
    <p:sldId id="297" r:id="rId42"/>
    <p:sldId id="298" r:id="rId43"/>
    <p:sldId id="299" r:id="rId44"/>
    <p:sldId id="300" r:id="rId45"/>
    <p:sldId id="301" r:id="rId46"/>
    <p:sldId id="302"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4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1/5/2022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1/5/2022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1/5/2022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1/5/2022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1/5/2022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Parted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17823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marL="457200" indent="-457200" algn="l">
              <a:buFont typeface="Wingdings" panose="05000000000000000000" pitchFamily="2" charset="2"/>
              <a:buChar char="Ø"/>
            </a:pPr>
            <a:r>
              <a:rPr lang="en-US" sz="3000" dirty="0"/>
              <a:t>/</a:t>
            </a:r>
          </a:p>
          <a:p>
            <a:pPr algn="l"/>
            <a:r>
              <a:rPr lang="en-US" sz="3000" dirty="0"/>
              <a:t>This is the root directory which should contain only the directories needed at the top level of the file structure</a:t>
            </a:r>
          </a:p>
          <a:p>
            <a:pPr marL="457200" indent="-457200" algn="l">
              <a:buFont typeface="Wingdings" panose="05000000000000000000" pitchFamily="2" charset="2"/>
              <a:buChar char="Ø"/>
            </a:pPr>
            <a:r>
              <a:rPr lang="en-US" sz="3000" dirty="0"/>
              <a:t>/dev</a:t>
            </a:r>
          </a:p>
          <a:p>
            <a:pPr algn="l"/>
            <a:r>
              <a:rPr lang="en-US" sz="3000" dirty="0"/>
              <a:t>These are device drivers</a:t>
            </a:r>
          </a:p>
          <a:p>
            <a:pPr algn="l"/>
            <a:r>
              <a:rPr lang="fr-FR" sz="3000" dirty="0"/>
              <a:t>Essential </a:t>
            </a:r>
            <a:r>
              <a:rPr lang="fr-FR" sz="3000" dirty="0" err="1"/>
              <a:t>device</a:t>
            </a:r>
            <a:r>
              <a:rPr lang="fr-FR" sz="3000" dirty="0"/>
              <a:t> files, e.g., /dev/</a:t>
            </a:r>
            <a:r>
              <a:rPr lang="fr-FR" sz="3000" dirty="0" err="1"/>
              <a:t>null</a:t>
            </a:r>
            <a:endParaRPr lang="fr-FR" sz="3000" dirty="0"/>
          </a:p>
          <a:p>
            <a:pPr algn="l"/>
            <a:r>
              <a:rPr lang="en-US" sz="3000" dirty="0"/>
              <a:t> These include terminal devices, </a:t>
            </a:r>
            <a:r>
              <a:rPr lang="en-US" sz="3000" dirty="0" err="1"/>
              <a:t>usb</a:t>
            </a:r>
            <a:r>
              <a:rPr lang="en-US" sz="3000" dirty="0"/>
              <a:t>, or any device attached to the system.</a:t>
            </a:r>
          </a:p>
        </p:txBody>
      </p:sp>
    </p:spTree>
    <p:extLst>
      <p:ext uri="{BB962C8B-B14F-4D97-AF65-F5344CB8AC3E}">
        <p14:creationId xmlns:p14="http://schemas.microsoft.com/office/powerpoint/2010/main" val="260549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marL="457200" indent="-457200" algn="l">
              <a:buFont typeface="Wingdings" panose="05000000000000000000" pitchFamily="2" charset="2"/>
              <a:buChar char="Ø"/>
            </a:pPr>
            <a:r>
              <a:rPr lang="en-US" sz="3000" dirty="0"/>
              <a:t>/</a:t>
            </a:r>
            <a:r>
              <a:rPr lang="en-US" sz="3200" dirty="0"/>
              <a:t>bin</a:t>
            </a:r>
          </a:p>
          <a:p>
            <a:pPr algn="l"/>
            <a:r>
              <a:rPr lang="en-US" sz="3200" dirty="0"/>
              <a:t>Essential command binaries that need to be available in single-user mode; for all users, e.g., cat, ls, cp. </a:t>
            </a:r>
          </a:p>
          <a:p>
            <a:pPr algn="l"/>
            <a:r>
              <a:rPr lang="en-US" sz="3200" dirty="0"/>
              <a:t> Contains binary executables</a:t>
            </a:r>
          </a:p>
          <a:p>
            <a:pPr algn="l"/>
            <a:r>
              <a:rPr lang="en-US" sz="3200" dirty="0"/>
              <a:t> Common </a:t>
            </a:r>
            <a:r>
              <a:rPr lang="en-US" sz="3200" dirty="0" err="1"/>
              <a:t>linux</a:t>
            </a:r>
            <a:r>
              <a:rPr lang="en-US" sz="3200" dirty="0"/>
              <a:t> commands you need to use in single-user modes are located under this directory.</a:t>
            </a:r>
          </a:p>
          <a:p>
            <a:pPr algn="l"/>
            <a:r>
              <a:rPr lang="en-US" sz="3000" dirty="0"/>
              <a:t> </a:t>
            </a:r>
          </a:p>
        </p:txBody>
      </p:sp>
    </p:spTree>
    <p:extLst>
      <p:ext uri="{BB962C8B-B14F-4D97-AF65-F5344CB8AC3E}">
        <p14:creationId xmlns:p14="http://schemas.microsoft.com/office/powerpoint/2010/main" val="2868391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marL="457200" indent="-457200" algn="l">
              <a:buFont typeface="Wingdings" panose="05000000000000000000" pitchFamily="2" charset="2"/>
              <a:buChar char="Ø"/>
            </a:pPr>
            <a:r>
              <a:rPr lang="en-US" sz="3200" dirty="0"/>
              <a:t>/</a:t>
            </a:r>
            <a:r>
              <a:rPr lang="en-US" sz="3200" dirty="0" err="1"/>
              <a:t>etc</a:t>
            </a:r>
            <a:endParaRPr lang="en-US" sz="3200" dirty="0"/>
          </a:p>
          <a:p>
            <a:pPr algn="l"/>
            <a:r>
              <a:rPr lang="en-US" sz="3200" dirty="0"/>
              <a:t>Contains configuration files required by all programs.</a:t>
            </a:r>
          </a:p>
          <a:p>
            <a:pPr algn="l"/>
            <a:r>
              <a:rPr lang="en-US" sz="3200" dirty="0"/>
              <a:t>This also contains startup and shutdown shell scripts used to start/stop individual programs.</a:t>
            </a:r>
          </a:p>
          <a:p>
            <a:pPr marL="457200" indent="-457200" algn="l">
              <a:buFont typeface="Wingdings" panose="05000000000000000000" pitchFamily="2" charset="2"/>
              <a:buChar char="Ø"/>
            </a:pPr>
            <a:r>
              <a:rPr lang="en-US" sz="3200" dirty="0"/>
              <a:t>/lib</a:t>
            </a:r>
          </a:p>
          <a:p>
            <a:pPr algn="l"/>
            <a:r>
              <a:rPr lang="en-US" sz="3200" dirty="0"/>
              <a:t>Contains shared library files and sometimes other kernel-related files</a:t>
            </a:r>
          </a:p>
        </p:txBody>
      </p:sp>
    </p:spTree>
    <p:extLst>
      <p:ext uri="{BB962C8B-B14F-4D97-AF65-F5344CB8AC3E}">
        <p14:creationId xmlns:p14="http://schemas.microsoft.com/office/powerpoint/2010/main" val="1683116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marL="457200" indent="-457200" algn="l">
              <a:buFont typeface="Wingdings" panose="05000000000000000000" pitchFamily="2" charset="2"/>
              <a:buChar char="Ø"/>
            </a:pPr>
            <a:r>
              <a:rPr lang="en-US" sz="3000" dirty="0"/>
              <a:t>/boot</a:t>
            </a:r>
          </a:p>
          <a:p>
            <a:pPr algn="l"/>
            <a:r>
              <a:rPr lang="en-US" sz="3000" dirty="0"/>
              <a:t>Contains files for booting the system</a:t>
            </a:r>
          </a:p>
          <a:p>
            <a:pPr marL="457200" indent="-457200" algn="l">
              <a:buFont typeface="Wingdings" panose="05000000000000000000" pitchFamily="2" charset="2"/>
              <a:buChar char="Ø"/>
            </a:pPr>
            <a:r>
              <a:rPr lang="en-US" sz="3000" dirty="0"/>
              <a:t>/home</a:t>
            </a:r>
          </a:p>
          <a:p>
            <a:pPr algn="l"/>
            <a:r>
              <a:rPr lang="en-US" sz="3000" dirty="0"/>
              <a:t>Contains the home directory for users and other accounts</a:t>
            </a:r>
          </a:p>
          <a:p>
            <a:pPr marL="457200" indent="-457200" algn="l">
              <a:buFont typeface="Wingdings" panose="05000000000000000000" pitchFamily="2" charset="2"/>
              <a:buChar char="Ø"/>
            </a:pPr>
            <a:r>
              <a:rPr lang="en-US" sz="3000" dirty="0"/>
              <a:t>/</a:t>
            </a:r>
            <a:r>
              <a:rPr lang="en-US" sz="3000" dirty="0" err="1"/>
              <a:t>mnt</a:t>
            </a:r>
            <a:endParaRPr lang="en-US" sz="3000" dirty="0"/>
          </a:p>
          <a:p>
            <a:pPr algn="l"/>
            <a:r>
              <a:rPr lang="en-US" sz="3000" dirty="0"/>
              <a:t>Used to mount other temporary file systems, such as </a:t>
            </a:r>
            <a:r>
              <a:rPr lang="en-US" sz="3000" dirty="0" err="1"/>
              <a:t>cdrom</a:t>
            </a:r>
            <a:r>
              <a:rPr lang="en-US" sz="3000" dirty="0"/>
              <a:t> and floppy for the CD-ROM drive and floppy diskette drive, respectively</a:t>
            </a:r>
          </a:p>
        </p:txBody>
      </p:sp>
    </p:spTree>
    <p:extLst>
      <p:ext uri="{BB962C8B-B14F-4D97-AF65-F5344CB8AC3E}">
        <p14:creationId xmlns:p14="http://schemas.microsoft.com/office/powerpoint/2010/main" val="2051758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marL="457200" indent="-457200" algn="l">
              <a:buFont typeface="Wingdings" panose="05000000000000000000" pitchFamily="2" charset="2"/>
              <a:buChar char="Ø"/>
            </a:pPr>
            <a:r>
              <a:rPr lang="en-US" sz="3000" dirty="0"/>
              <a:t>/proc</a:t>
            </a:r>
          </a:p>
          <a:p>
            <a:pPr algn="l"/>
            <a:r>
              <a:rPr lang="en-US" sz="3000" dirty="0"/>
              <a:t>Contains all processes marked as a file by process number or other information that is dynamic to the system</a:t>
            </a:r>
          </a:p>
          <a:p>
            <a:pPr marL="457200" indent="-457200" algn="l">
              <a:buFont typeface="Wingdings" panose="05000000000000000000" pitchFamily="2" charset="2"/>
              <a:buChar char="Ø"/>
            </a:pPr>
            <a:r>
              <a:rPr lang="en-US" sz="3000" dirty="0"/>
              <a:t>/</a:t>
            </a:r>
            <a:r>
              <a:rPr lang="en-US" sz="3000" dirty="0" err="1"/>
              <a:t>tmp</a:t>
            </a:r>
            <a:endParaRPr lang="en-US" sz="3000" dirty="0"/>
          </a:p>
          <a:p>
            <a:pPr algn="l"/>
            <a:r>
              <a:rPr lang="en-US" sz="3000" dirty="0"/>
              <a:t>Holds temporary files used between system boots</a:t>
            </a:r>
          </a:p>
          <a:p>
            <a:pPr marL="457200" indent="-457200" algn="l">
              <a:buFont typeface="Wingdings" panose="05000000000000000000" pitchFamily="2" charset="2"/>
              <a:buChar char="Ø"/>
            </a:pPr>
            <a:r>
              <a:rPr lang="en-US" sz="3000" dirty="0"/>
              <a:t>/</a:t>
            </a:r>
            <a:r>
              <a:rPr lang="en-US" sz="3000" dirty="0" err="1"/>
              <a:t>usr</a:t>
            </a:r>
            <a:endParaRPr lang="en-US" sz="3000" dirty="0"/>
          </a:p>
          <a:p>
            <a:pPr algn="l"/>
            <a:r>
              <a:rPr lang="en-US" sz="3000" dirty="0"/>
              <a:t>can be used by many users. Includes administrative commands, shared files, library files, and others</a:t>
            </a:r>
          </a:p>
        </p:txBody>
      </p:sp>
    </p:spTree>
    <p:extLst>
      <p:ext uri="{BB962C8B-B14F-4D97-AF65-F5344CB8AC3E}">
        <p14:creationId xmlns:p14="http://schemas.microsoft.com/office/powerpoint/2010/main" val="3792406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lnSpcReduction="10000"/>
          </a:bodyPr>
          <a:lstStyle/>
          <a:p>
            <a:pPr marL="457200" indent="-457200" algn="l">
              <a:buFont typeface="Wingdings" panose="05000000000000000000" pitchFamily="2" charset="2"/>
              <a:buChar char="Ø"/>
            </a:pPr>
            <a:r>
              <a:rPr lang="en-US" sz="3000" dirty="0"/>
              <a:t>/var</a:t>
            </a:r>
          </a:p>
          <a:p>
            <a:pPr algn="l"/>
            <a:r>
              <a:rPr lang="en-US" sz="3000" dirty="0"/>
              <a:t>Typically contains variable-length files such as log and print files and any other type of file that may contain a variable amount of data</a:t>
            </a:r>
          </a:p>
          <a:p>
            <a:pPr marL="457200" indent="-457200" algn="l">
              <a:buFont typeface="Wingdings" panose="05000000000000000000" pitchFamily="2" charset="2"/>
              <a:buChar char="Ø"/>
            </a:pPr>
            <a:r>
              <a:rPr lang="en-US" sz="3000" dirty="0"/>
              <a:t>/</a:t>
            </a:r>
            <a:r>
              <a:rPr lang="en-US" sz="3000" dirty="0" err="1"/>
              <a:t>sbin</a:t>
            </a:r>
            <a:endParaRPr lang="en-US" sz="3000" dirty="0"/>
          </a:p>
          <a:p>
            <a:pPr algn="l"/>
            <a:r>
              <a:rPr lang="en-US" sz="3000" dirty="0"/>
              <a:t>Contains binary (executable) files, usually for system administration. For example, </a:t>
            </a:r>
            <a:r>
              <a:rPr lang="en-US" sz="3000" dirty="0" err="1"/>
              <a:t>fdisk</a:t>
            </a:r>
            <a:r>
              <a:rPr lang="en-US" sz="3000" dirty="0"/>
              <a:t> and ifconfig utilities</a:t>
            </a:r>
          </a:p>
          <a:p>
            <a:pPr marL="457200" indent="-457200" algn="l">
              <a:buFont typeface="Wingdings" panose="05000000000000000000" pitchFamily="2" charset="2"/>
              <a:buChar char="Ø"/>
            </a:pPr>
            <a:r>
              <a:rPr lang="en-US" sz="3000" dirty="0"/>
              <a:t>/kernel</a:t>
            </a:r>
          </a:p>
          <a:p>
            <a:pPr algn="l"/>
            <a:r>
              <a:rPr lang="en-US" sz="3000" dirty="0"/>
              <a:t>Contains kernel files</a:t>
            </a:r>
          </a:p>
        </p:txBody>
      </p:sp>
    </p:spTree>
    <p:extLst>
      <p:ext uri="{BB962C8B-B14F-4D97-AF65-F5344CB8AC3E}">
        <p14:creationId xmlns:p14="http://schemas.microsoft.com/office/powerpoint/2010/main" val="2744301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algn="l"/>
            <a:r>
              <a:rPr lang="en-US" sz="3200" b="1" dirty="0"/>
              <a:t>Linux File System Features</a:t>
            </a:r>
          </a:p>
          <a:p>
            <a:pPr marL="457200" indent="-457200" algn="l">
              <a:buFont typeface="Wingdings" panose="05000000000000000000" pitchFamily="2" charset="2"/>
              <a:buChar char="Ø"/>
            </a:pPr>
            <a:r>
              <a:rPr lang="en-US" sz="3000" dirty="0"/>
              <a:t>Specifying paths</a:t>
            </a:r>
          </a:p>
          <a:p>
            <a:pPr marL="457200" indent="-457200" algn="l">
              <a:buFont typeface="Wingdings" panose="05000000000000000000" pitchFamily="2" charset="2"/>
              <a:buChar char="Ø"/>
            </a:pPr>
            <a:r>
              <a:rPr lang="en-US" sz="3000" dirty="0"/>
              <a:t>Partition, Directories, and Drives</a:t>
            </a:r>
          </a:p>
          <a:p>
            <a:pPr marL="457200" indent="-457200" algn="l">
              <a:buFont typeface="Wingdings" panose="05000000000000000000" pitchFamily="2" charset="2"/>
              <a:buChar char="Ø"/>
            </a:pPr>
            <a:r>
              <a:rPr lang="en-US" sz="3000" dirty="0"/>
              <a:t>Case Sensitivity</a:t>
            </a:r>
          </a:p>
          <a:p>
            <a:pPr marL="457200" indent="-457200" algn="l">
              <a:buFont typeface="Wingdings" panose="05000000000000000000" pitchFamily="2" charset="2"/>
              <a:buChar char="Ø"/>
            </a:pPr>
            <a:r>
              <a:rPr lang="en-US" sz="3000" dirty="0"/>
              <a:t>File Extensions</a:t>
            </a:r>
          </a:p>
          <a:p>
            <a:pPr marL="457200" indent="-457200" algn="l">
              <a:buFont typeface="Wingdings" panose="05000000000000000000" pitchFamily="2" charset="2"/>
              <a:buChar char="Ø"/>
            </a:pPr>
            <a:r>
              <a:rPr lang="en-US" sz="3000" dirty="0"/>
              <a:t>Hidden files</a:t>
            </a:r>
          </a:p>
        </p:txBody>
      </p:sp>
    </p:spTree>
    <p:extLst>
      <p:ext uri="{BB962C8B-B14F-4D97-AF65-F5344CB8AC3E}">
        <p14:creationId xmlns:p14="http://schemas.microsoft.com/office/powerpoint/2010/main" val="2515099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marL="457200" indent="-457200" algn="l">
              <a:buFont typeface="Wingdings" panose="05000000000000000000" pitchFamily="2" charset="2"/>
              <a:buChar char="Ø"/>
            </a:pPr>
            <a:r>
              <a:rPr lang="en-US" sz="3600" b="1" dirty="0"/>
              <a:t>Specifying paths</a:t>
            </a:r>
            <a:r>
              <a:rPr lang="en-US" sz="3600" dirty="0"/>
              <a:t>: Linux does not use the backslash (\) to separate the components; it uses forward slash (/) as an alternative. For example, as in Windows, the data may be stored in C:\ My Documents\ Work, whereas, in Linux, it would be stored in /home/ My Document/ Work</a:t>
            </a:r>
          </a:p>
        </p:txBody>
      </p:sp>
    </p:spTree>
    <p:extLst>
      <p:ext uri="{BB962C8B-B14F-4D97-AF65-F5344CB8AC3E}">
        <p14:creationId xmlns:p14="http://schemas.microsoft.com/office/powerpoint/2010/main" val="575168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marL="457200" indent="-457200" algn="l">
              <a:buFont typeface="Wingdings" panose="05000000000000000000" pitchFamily="2" charset="2"/>
              <a:buChar char="Ø"/>
            </a:pPr>
            <a:r>
              <a:rPr lang="en-US" sz="3600" b="1" dirty="0"/>
              <a:t>Partition, Directories, and Drives</a:t>
            </a:r>
            <a:r>
              <a:rPr lang="en-US" sz="3600" dirty="0"/>
              <a:t>: Linux does not use drive letters to organize the drive as Windows does. In Linux, we cannot tell whether we are addressing a partition, a network device, or an "ordinary" directory and a Drive.</a:t>
            </a:r>
          </a:p>
        </p:txBody>
      </p:sp>
    </p:spTree>
    <p:extLst>
      <p:ext uri="{BB962C8B-B14F-4D97-AF65-F5344CB8AC3E}">
        <p14:creationId xmlns:p14="http://schemas.microsoft.com/office/powerpoint/2010/main" val="164980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marL="457200" indent="-457200" algn="l">
              <a:buFont typeface="Wingdings" panose="05000000000000000000" pitchFamily="2" charset="2"/>
              <a:buChar char="Ø"/>
            </a:pPr>
            <a:r>
              <a:rPr lang="en-US" sz="3600" b="1" dirty="0"/>
              <a:t>Case Sensitivity</a:t>
            </a:r>
            <a:r>
              <a:rPr lang="en-US" sz="3600" dirty="0"/>
              <a:t>: Linux file system is case sensitive. It distinguishes between lowercase and uppercase file names. Such as, there is a difference between test.txt and Test.txt in Linux. This rule is also applied for directories and Linux commands</a:t>
            </a:r>
          </a:p>
        </p:txBody>
      </p:sp>
    </p:spTree>
    <p:extLst>
      <p:ext uri="{BB962C8B-B14F-4D97-AF65-F5344CB8AC3E}">
        <p14:creationId xmlns:p14="http://schemas.microsoft.com/office/powerpoint/2010/main" val="3934337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marL="457200" indent="-457200" algn="l">
              <a:buFont typeface="Wingdings" panose="05000000000000000000" pitchFamily="2" charset="2"/>
              <a:buChar char="Ø"/>
            </a:pPr>
            <a:r>
              <a:rPr lang="en-US" sz="3200" dirty="0"/>
              <a:t>Parted is a famous command line tool that allows you to easily manage hard disk partitions. It can help you add, delete, shrink and extend disk partitions along with the file systems located on them. </a:t>
            </a:r>
          </a:p>
          <a:p>
            <a:pPr marL="457200" indent="-457200" algn="l">
              <a:buFont typeface="Wingdings" panose="05000000000000000000" pitchFamily="2" charset="2"/>
              <a:buChar char="Ø"/>
            </a:pPr>
            <a:r>
              <a:rPr lang="en-US" sz="3200" dirty="0"/>
              <a:t>Parted is preinstalled </a:t>
            </a:r>
          </a:p>
        </p:txBody>
      </p:sp>
    </p:spTree>
    <p:extLst>
      <p:ext uri="{BB962C8B-B14F-4D97-AF65-F5344CB8AC3E}">
        <p14:creationId xmlns:p14="http://schemas.microsoft.com/office/powerpoint/2010/main" val="3959661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marL="457200" indent="-457200" algn="l">
              <a:buFont typeface="Wingdings" panose="05000000000000000000" pitchFamily="2" charset="2"/>
              <a:buChar char="Ø"/>
            </a:pPr>
            <a:r>
              <a:rPr lang="en-US" sz="3600" b="1" dirty="0"/>
              <a:t>File Extensions: </a:t>
            </a:r>
            <a:r>
              <a:rPr lang="en-US" sz="3600" dirty="0"/>
              <a:t>In Linux, a file may have the extension '.txt,' but it is not necessary that a file should have a file extension. </a:t>
            </a:r>
          </a:p>
        </p:txBody>
      </p:sp>
    </p:spTree>
    <p:extLst>
      <p:ext uri="{BB962C8B-B14F-4D97-AF65-F5344CB8AC3E}">
        <p14:creationId xmlns:p14="http://schemas.microsoft.com/office/powerpoint/2010/main" val="206945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marL="457200" indent="-457200" algn="l">
              <a:buFont typeface="Wingdings" panose="05000000000000000000" pitchFamily="2" charset="2"/>
              <a:buChar char="Ø"/>
            </a:pPr>
            <a:r>
              <a:rPr lang="en-US" sz="3600" b="1" dirty="0"/>
              <a:t>Hidden files: </a:t>
            </a:r>
            <a:r>
              <a:rPr lang="en-US" sz="3600" dirty="0"/>
              <a:t>Linux distinguishes between standard files and hidden files, mostly the configuration files are hidden in Linux OS. Usually, we don't need to access or read the hidden files. The hidden files in Linux are represented by a dot (.) before the file name (e.g., .ignore). </a:t>
            </a:r>
          </a:p>
        </p:txBody>
      </p:sp>
    </p:spTree>
    <p:extLst>
      <p:ext uri="{BB962C8B-B14F-4D97-AF65-F5344CB8AC3E}">
        <p14:creationId xmlns:p14="http://schemas.microsoft.com/office/powerpoint/2010/main" val="47895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marL="457200" indent="-457200" algn="l">
              <a:buFont typeface="Wingdings" panose="05000000000000000000" pitchFamily="2" charset="2"/>
              <a:buChar char="Ø"/>
            </a:pPr>
            <a:r>
              <a:rPr lang="en-US" sz="3000" dirty="0"/>
              <a:t>Types of Linux File System</a:t>
            </a:r>
          </a:p>
          <a:p>
            <a:pPr marL="457200" indent="-457200" algn="l">
              <a:buFont typeface="Wingdings" panose="05000000000000000000" pitchFamily="2" charset="2"/>
              <a:buChar char="Ø"/>
            </a:pPr>
            <a:endParaRPr lang="en-US" sz="3000" dirty="0"/>
          </a:p>
        </p:txBody>
      </p:sp>
      <p:pic>
        <p:nvPicPr>
          <p:cNvPr id="5" name="Picture 4">
            <a:extLst>
              <a:ext uri="{FF2B5EF4-FFF2-40B4-BE49-F238E27FC236}">
                <a16:creationId xmlns:a16="http://schemas.microsoft.com/office/drawing/2014/main" id="{C8A7D6BE-715B-46C3-B2E0-77890BEAEF89}"/>
              </a:ext>
            </a:extLst>
          </p:cNvPr>
          <p:cNvPicPr>
            <a:picLocks noChangeAspect="1"/>
          </p:cNvPicPr>
          <p:nvPr/>
        </p:nvPicPr>
        <p:blipFill>
          <a:blip r:embed="rId2"/>
          <a:stretch>
            <a:fillRect/>
          </a:stretch>
        </p:blipFill>
        <p:spPr>
          <a:xfrm>
            <a:off x="1915128" y="1934228"/>
            <a:ext cx="5901707" cy="4122185"/>
          </a:xfrm>
          <a:prstGeom prst="rect">
            <a:avLst/>
          </a:prstGeom>
        </p:spPr>
      </p:pic>
    </p:spTree>
    <p:extLst>
      <p:ext uri="{BB962C8B-B14F-4D97-AF65-F5344CB8AC3E}">
        <p14:creationId xmlns:p14="http://schemas.microsoft.com/office/powerpoint/2010/main" val="1050459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algn="l"/>
            <a:r>
              <a:rPr lang="en-US" sz="3600" b="1" dirty="0"/>
              <a:t>Ext, Ext2, Ext3 and Ext4 file system</a:t>
            </a:r>
          </a:p>
          <a:p>
            <a:pPr marL="457200" indent="-457200" algn="l">
              <a:buFont typeface="Wingdings" panose="05000000000000000000" pitchFamily="2" charset="2"/>
              <a:buChar char="Ø"/>
            </a:pPr>
            <a:r>
              <a:rPr lang="en-US" sz="3600" dirty="0"/>
              <a:t>The file system Ext stands for Extended File System.</a:t>
            </a:r>
          </a:p>
          <a:p>
            <a:pPr marL="457200" indent="-457200" algn="l">
              <a:buFont typeface="Wingdings" panose="05000000000000000000" pitchFamily="2" charset="2"/>
              <a:buChar char="Ø"/>
            </a:pPr>
            <a:r>
              <a:rPr lang="en-US" sz="3600" dirty="0"/>
              <a:t> It was primarily developed for MINIX OS. The Ext file system is an older version, and is no longer used due to some limitations.</a:t>
            </a:r>
          </a:p>
          <a:p>
            <a:pPr marL="457200" indent="-457200" algn="l">
              <a:buFont typeface="Wingdings" panose="05000000000000000000" pitchFamily="2" charset="2"/>
              <a:buChar char="Ø"/>
            </a:pPr>
            <a:endParaRPr lang="en-US" sz="3000" dirty="0"/>
          </a:p>
        </p:txBody>
      </p:sp>
    </p:spTree>
    <p:extLst>
      <p:ext uri="{BB962C8B-B14F-4D97-AF65-F5344CB8AC3E}">
        <p14:creationId xmlns:p14="http://schemas.microsoft.com/office/powerpoint/2010/main" val="2775924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marL="457200" indent="-457200" algn="l">
              <a:buFont typeface="Wingdings" panose="05000000000000000000" pitchFamily="2" charset="2"/>
              <a:buChar char="Ø"/>
            </a:pPr>
            <a:r>
              <a:rPr lang="en-US" sz="3600" dirty="0"/>
              <a:t>Ext2 is the first Linux file system that allows managing two terabytes of data. Ext3 is developed through Ext2; it is an upgraded version of Ext2.The major drawback of Ext3 is that it does not support servers because this file system does not support file recovery and disk snapshot</a:t>
            </a:r>
          </a:p>
        </p:txBody>
      </p:sp>
    </p:spTree>
    <p:extLst>
      <p:ext uri="{BB962C8B-B14F-4D97-AF65-F5344CB8AC3E}">
        <p14:creationId xmlns:p14="http://schemas.microsoft.com/office/powerpoint/2010/main" val="3910457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marL="457200" indent="-457200" algn="l">
              <a:buFont typeface="Wingdings" panose="05000000000000000000" pitchFamily="2" charset="2"/>
              <a:buChar char="Ø"/>
            </a:pPr>
            <a:r>
              <a:rPr lang="en-US" sz="3600" dirty="0"/>
              <a:t>Ext4 file system is the faster file system among all the Ext file systems. It is a very compatible option for the SSD (solid-state drive) disks, and it is the default file system in Linux distribution</a:t>
            </a:r>
          </a:p>
        </p:txBody>
      </p:sp>
    </p:spTree>
    <p:extLst>
      <p:ext uri="{BB962C8B-B14F-4D97-AF65-F5344CB8AC3E}">
        <p14:creationId xmlns:p14="http://schemas.microsoft.com/office/powerpoint/2010/main" val="2188594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algn="l"/>
            <a:r>
              <a:rPr lang="en-US" sz="3200" b="1" dirty="0"/>
              <a:t>JFS File System</a:t>
            </a:r>
          </a:p>
          <a:p>
            <a:pPr marL="457200" indent="-457200" algn="l">
              <a:buFont typeface="Wingdings" panose="05000000000000000000" pitchFamily="2" charset="2"/>
              <a:buChar char="Ø"/>
            </a:pPr>
            <a:r>
              <a:rPr lang="en-US" sz="3200" dirty="0"/>
              <a:t>JFS stands for Journaled File System, and it is developed by IBM for AIX Unix. It is an alternative to the Ext file system.</a:t>
            </a:r>
          </a:p>
          <a:p>
            <a:pPr marL="457200" indent="-457200" algn="l">
              <a:buFont typeface="Wingdings" panose="05000000000000000000" pitchFamily="2" charset="2"/>
              <a:buChar char="Ø"/>
            </a:pPr>
            <a:r>
              <a:rPr lang="en-US" sz="3200" dirty="0"/>
              <a:t> It can also be used in place of Ext4, where stability is needed with few resources. </a:t>
            </a:r>
          </a:p>
          <a:p>
            <a:pPr marL="457200" indent="-457200" algn="l">
              <a:buFont typeface="Wingdings" panose="05000000000000000000" pitchFamily="2" charset="2"/>
              <a:buChar char="Ø"/>
            </a:pPr>
            <a:r>
              <a:rPr lang="en-US" sz="3200" dirty="0"/>
              <a:t>It is a handy file system when CPU power is limited.</a:t>
            </a:r>
          </a:p>
        </p:txBody>
      </p:sp>
    </p:spTree>
    <p:extLst>
      <p:ext uri="{BB962C8B-B14F-4D97-AF65-F5344CB8AC3E}">
        <p14:creationId xmlns:p14="http://schemas.microsoft.com/office/powerpoint/2010/main" val="3119652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algn="l"/>
            <a:r>
              <a:rPr lang="en-US" sz="4000" b="1" dirty="0" err="1"/>
              <a:t>ReiserFS</a:t>
            </a:r>
            <a:r>
              <a:rPr lang="en-US" sz="4000" b="1" dirty="0"/>
              <a:t> File System</a:t>
            </a:r>
          </a:p>
          <a:p>
            <a:pPr marL="457200" indent="-457200" algn="l">
              <a:buFont typeface="Wingdings" panose="05000000000000000000" pitchFamily="2" charset="2"/>
              <a:buChar char="Ø"/>
            </a:pPr>
            <a:r>
              <a:rPr lang="en-US" sz="3200" dirty="0" err="1"/>
              <a:t>ReiserFS</a:t>
            </a:r>
            <a:r>
              <a:rPr lang="en-US" sz="3200" dirty="0"/>
              <a:t> is an alternative to the Ext3 file system. It has improved performance and advanced features. In the earlier time, the </a:t>
            </a:r>
            <a:r>
              <a:rPr lang="en-US" sz="3200" dirty="0" err="1"/>
              <a:t>ReiserFS</a:t>
            </a:r>
            <a:r>
              <a:rPr lang="en-US" sz="3200" dirty="0"/>
              <a:t> was used as the default file system  Linux, but later it has changed some policies, </a:t>
            </a:r>
            <a:endParaRPr lang="en-US" sz="3000" dirty="0"/>
          </a:p>
        </p:txBody>
      </p:sp>
    </p:spTree>
    <p:extLst>
      <p:ext uri="{BB962C8B-B14F-4D97-AF65-F5344CB8AC3E}">
        <p14:creationId xmlns:p14="http://schemas.microsoft.com/office/powerpoint/2010/main" val="1737053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algn="l"/>
            <a:r>
              <a:rPr lang="en-US" sz="4000" b="1" dirty="0"/>
              <a:t>XFS File System</a:t>
            </a:r>
          </a:p>
          <a:p>
            <a:pPr marL="457200" indent="-457200" algn="l">
              <a:buFont typeface="Wingdings" panose="05000000000000000000" pitchFamily="2" charset="2"/>
              <a:buChar char="Ø"/>
            </a:pPr>
            <a:r>
              <a:rPr lang="en-US" sz="3200" dirty="0"/>
              <a:t>XFS file system was considered as high-speed JFS, which is developed for parallel I/O processing.</a:t>
            </a:r>
          </a:p>
          <a:p>
            <a:pPr marL="457200" indent="-457200" algn="l">
              <a:buFont typeface="Wingdings" panose="05000000000000000000" pitchFamily="2" charset="2"/>
              <a:buChar char="Ø"/>
            </a:pPr>
            <a:r>
              <a:rPr lang="en-US" sz="3200" dirty="0"/>
              <a:t> NASA still using this file system with its high storage server (300+ Terabyte server).</a:t>
            </a:r>
          </a:p>
        </p:txBody>
      </p:sp>
    </p:spTree>
    <p:extLst>
      <p:ext uri="{BB962C8B-B14F-4D97-AF65-F5344CB8AC3E}">
        <p14:creationId xmlns:p14="http://schemas.microsoft.com/office/powerpoint/2010/main" val="3954169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algn="l"/>
            <a:r>
              <a:rPr lang="en-US" sz="4000" b="1" dirty="0" err="1"/>
              <a:t>Btrfs</a:t>
            </a:r>
            <a:r>
              <a:rPr lang="en-US" sz="4000" b="1" dirty="0"/>
              <a:t> File System</a:t>
            </a:r>
          </a:p>
          <a:p>
            <a:pPr marL="457200" indent="-457200" algn="l">
              <a:buFont typeface="Wingdings" panose="05000000000000000000" pitchFamily="2" charset="2"/>
              <a:buChar char="Ø"/>
            </a:pPr>
            <a:r>
              <a:rPr lang="en-US" sz="3200" dirty="0" err="1"/>
              <a:t>Btrfs</a:t>
            </a:r>
            <a:r>
              <a:rPr lang="en-US" sz="3200" dirty="0"/>
              <a:t> stands for the B tree file system. It is used for fault tolerance, repair system, fun administration, extensive storage configuration, and more.</a:t>
            </a:r>
          </a:p>
          <a:p>
            <a:pPr marL="457200" indent="-457200" algn="l">
              <a:buFont typeface="Wingdings" panose="05000000000000000000" pitchFamily="2" charset="2"/>
              <a:buChar char="Ø"/>
            </a:pPr>
            <a:r>
              <a:rPr lang="en-US" sz="3200" dirty="0"/>
              <a:t> </a:t>
            </a:r>
          </a:p>
        </p:txBody>
      </p:sp>
    </p:spTree>
    <p:extLst>
      <p:ext uri="{BB962C8B-B14F-4D97-AF65-F5344CB8AC3E}">
        <p14:creationId xmlns:p14="http://schemas.microsoft.com/office/powerpoint/2010/main" val="1115344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algn="l"/>
            <a:r>
              <a:rPr lang="en-US" sz="3600" b="1" dirty="0"/>
              <a:t>Check Parted Version</a:t>
            </a:r>
          </a:p>
          <a:p>
            <a:pPr marL="457200" indent="-457200" algn="l">
              <a:buFont typeface="Wingdings" panose="05000000000000000000" pitchFamily="2" charset="2"/>
              <a:buChar char="Ø"/>
            </a:pPr>
            <a:r>
              <a:rPr lang="en-US" sz="3200" dirty="0"/>
              <a:t>Command &lt;parted&gt;</a:t>
            </a:r>
          </a:p>
          <a:p>
            <a:pPr marL="457200" indent="-457200" algn="l">
              <a:buFont typeface="Wingdings" panose="05000000000000000000" pitchFamily="2" charset="2"/>
              <a:buChar char="Ø"/>
            </a:pPr>
            <a:r>
              <a:rPr lang="en-US" sz="3200" dirty="0"/>
              <a:t>Output  /dev/</a:t>
            </a:r>
            <a:r>
              <a:rPr lang="en-US" sz="3200" dirty="0" err="1"/>
              <a:t>sda</a:t>
            </a:r>
            <a:br>
              <a:rPr lang="en-US" sz="3200" dirty="0"/>
            </a:br>
            <a:endParaRPr lang="en-US" sz="3200" dirty="0"/>
          </a:p>
          <a:p>
            <a:pPr algn="l"/>
            <a:r>
              <a:rPr lang="en-US" sz="3600" b="1" dirty="0"/>
              <a:t>Quit from parted </a:t>
            </a:r>
          </a:p>
          <a:p>
            <a:pPr marL="457200" indent="-457200" algn="l">
              <a:buFont typeface="Wingdings" panose="05000000000000000000" pitchFamily="2" charset="2"/>
              <a:buChar char="Ø"/>
            </a:pPr>
            <a:r>
              <a:rPr lang="en-US" sz="3200" dirty="0"/>
              <a:t>&lt;quit&gt;</a:t>
            </a:r>
          </a:p>
        </p:txBody>
      </p:sp>
    </p:spTree>
    <p:extLst>
      <p:ext uri="{BB962C8B-B14F-4D97-AF65-F5344CB8AC3E}">
        <p14:creationId xmlns:p14="http://schemas.microsoft.com/office/powerpoint/2010/main" val="3873102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algn="l"/>
            <a:r>
              <a:rPr lang="en-US" sz="3600" b="1" dirty="0"/>
              <a:t>Swap File System</a:t>
            </a:r>
          </a:p>
          <a:p>
            <a:pPr marL="457200" indent="-457200" algn="l">
              <a:buFont typeface="Wingdings" panose="05000000000000000000" pitchFamily="2" charset="2"/>
              <a:buChar char="Ø"/>
            </a:pPr>
            <a:r>
              <a:rPr lang="en-US" sz="3600" dirty="0"/>
              <a:t>The swap file system is used for memory paging in Linux operating system during the system hibernation. A system that never goes in hibernate state is required to have swap space equal to its RAM size</a:t>
            </a:r>
            <a:r>
              <a:rPr lang="en-US" sz="3000" dirty="0"/>
              <a:t>.</a:t>
            </a:r>
          </a:p>
        </p:txBody>
      </p:sp>
    </p:spTree>
    <p:extLst>
      <p:ext uri="{BB962C8B-B14F-4D97-AF65-F5344CB8AC3E}">
        <p14:creationId xmlns:p14="http://schemas.microsoft.com/office/powerpoint/2010/main" val="483392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endParaRPr lang="en-US" sz="8000" dirty="0"/>
          </a:p>
          <a:p>
            <a:r>
              <a:rPr lang="en-US" sz="8000" dirty="0"/>
              <a:t>SAR</a:t>
            </a:r>
          </a:p>
        </p:txBody>
      </p:sp>
    </p:spTree>
    <p:extLst>
      <p:ext uri="{BB962C8B-B14F-4D97-AF65-F5344CB8AC3E}">
        <p14:creationId xmlns:p14="http://schemas.microsoft.com/office/powerpoint/2010/main" val="7823185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fontScale="92500"/>
          </a:bodyPr>
          <a:lstStyle/>
          <a:p>
            <a:pPr marL="457200" indent="-457200" algn="l">
              <a:buFont typeface="Wingdings" panose="05000000000000000000" pitchFamily="2" charset="2"/>
              <a:buChar char="Ø"/>
            </a:pPr>
            <a:r>
              <a:rPr lang="en-US" sz="3600" dirty="0"/>
              <a:t>SAR stands for System Activity Report, as its name suggest </a:t>
            </a:r>
            <a:r>
              <a:rPr lang="en-US" sz="3600" dirty="0" err="1"/>
              <a:t>sar</a:t>
            </a:r>
            <a:r>
              <a:rPr lang="en-US" sz="3600" dirty="0"/>
              <a:t> command is used to </a:t>
            </a:r>
            <a:r>
              <a:rPr lang="en-US" sz="3600" dirty="0" err="1"/>
              <a:t>collect,report</a:t>
            </a:r>
            <a:r>
              <a:rPr lang="en-US" sz="3600" dirty="0"/>
              <a:t> &amp; save CPU, Memory, I/O usage in Unix like operating system.</a:t>
            </a:r>
          </a:p>
          <a:p>
            <a:pPr marL="457200" indent="-457200" algn="l">
              <a:buFont typeface="Wingdings" panose="05000000000000000000" pitchFamily="2" charset="2"/>
              <a:buChar char="Ø"/>
            </a:pPr>
            <a:r>
              <a:rPr lang="en-US" sz="3600" dirty="0"/>
              <a:t>By default SAR command displays result on the output screen, in addition result can also be stored in the file specified by the -o filename option.</a:t>
            </a:r>
          </a:p>
        </p:txBody>
      </p:sp>
    </p:spTree>
    <p:extLst>
      <p:ext uri="{BB962C8B-B14F-4D97-AF65-F5344CB8AC3E}">
        <p14:creationId xmlns:p14="http://schemas.microsoft.com/office/powerpoint/2010/main" val="1641292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marL="457200" indent="-457200" algn="l">
              <a:buFont typeface="Wingdings" panose="05000000000000000000" pitchFamily="2" charset="2"/>
              <a:buChar char="Ø"/>
            </a:pPr>
            <a:r>
              <a:rPr lang="en-US" sz="3200" dirty="0"/>
              <a:t>Mount cd3</a:t>
            </a:r>
          </a:p>
          <a:p>
            <a:pPr marL="457200" indent="-457200" algn="l">
              <a:buFont typeface="Wingdings" panose="05000000000000000000" pitchFamily="2" charset="2"/>
              <a:buChar char="Ø"/>
            </a:pPr>
            <a:r>
              <a:rPr lang="en-US" sz="3200" dirty="0"/>
              <a:t>Install </a:t>
            </a:r>
            <a:r>
              <a:rPr lang="en-US" sz="3200" dirty="0" err="1"/>
              <a:t>sysstat</a:t>
            </a:r>
            <a:r>
              <a:rPr lang="en-US" sz="3200" dirty="0"/>
              <a:t> package</a:t>
            </a:r>
          </a:p>
          <a:p>
            <a:pPr marL="457200" indent="-457200" algn="l">
              <a:buFont typeface="Wingdings" panose="05000000000000000000" pitchFamily="2" charset="2"/>
              <a:buChar char="Ø"/>
            </a:pPr>
            <a:r>
              <a:rPr lang="en-US" sz="3200" dirty="0"/>
              <a:t> </a:t>
            </a:r>
          </a:p>
        </p:txBody>
      </p:sp>
      <p:pic>
        <p:nvPicPr>
          <p:cNvPr id="5" name="Picture 4">
            <a:extLst>
              <a:ext uri="{FF2B5EF4-FFF2-40B4-BE49-F238E27FC236}">
                <a16:creationId xmlns:a16="http://schemas.microsoft.com/office/drawing/2014/main" id="{8065010F-1DE5-4469-B5A0-E89C2B592276}"/>
              </a:ext>
            </a:extLst>
          </p:cNvPr>
          <p:cNvPicPr>
            <a:picLocks noChangeAspect="1"/>
          </p:cNvPicPr>
          <p:nvPr/>
        </p:nvPicPr>
        <p:blipFill>
          <a:blip r:embed="rId2"/>
          <a:stretch>
            <a:fillRect/>
          </a:stretch>
        </p:blipFill>
        <p:spPr>
          <a:xfrm>
            <a:off x="1463004" y="2379887"/>
            <a:ext cx="9265992" cy="2098226"/>
          </a:xfrm>
          <a:prstGeom prst="rect">
            <a:avLst/>
          </a:prstGeom>
        </p:spPr>
      </p:pic>
    </p:spTree>
    <p:extLst>
      <p:ext uri="{BB962C8B-B14F-4D97-AF65-F5344CB8AC3E}">
        <p14:creationId xmlns:p14="http://schemas.microsoft.com/office/powerpoint/2010/main" val="3653576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algn="l"/>
            <a:r>
              <a:rPr lang="en-US" sz="3600" b="1" dirty="0"/>
              <a:t>Generating CPU Report  </a:t>
            </a:r>
            <a:r>
              <a:rPr lang="en-US" sz="3600" dirty="0"/>
              <a:t>5 times every 2 seconds.</a:t>
            </a:r>
          </a:p>
          <a:p>
            <a:pPr marL="457200" indent="-457200" algn="l">
              <a:buFont typeface="Wingdings" panose="05000000000000000000" pitchFamily="2" charset="2"/>
              <a:buChar char="ü"/>
            </a:pPr>
            <a:r>
              <a:rPr lang="en-US" sz="3600" dirty="0"/>
              <a:t> </a:t>
            </a:r>
            <a:r>
              <a:rPr lang="en-US" sz="3600" dirty="0" err="1"/>
              <a:t>sar</a:t>
            </a:r>
            <a:r>
              <a:rPr lang="en-US" sz="3600" dirty="0"/>
              <a:t> 2 5</a:t>
            </a:r>
          </a:p>
          <a:p>
            <a:pPr algn="l"/>
            <a:endParaRPr lang="en-US" sz="3600" dirty="0"/>
          </a:p>
          <a:p>
            <a:pPr algn="l"/>
            <a:r>
              <a:rPr lang="en-US" sz="3600" dirty="0"/>
              <a:t>Generating Memory Usage report using –r</a:t>
            </a:r>
          </a:p>
          <a:p>
            <a:pPr marL="571500" indent="-571500" algn="l">
              <a:buFont typeface="Wingdings" panose="05000000000000000000" pitchFamily="2" charset="2"/>
              <a:buChar char="ü"/>
            </a:pPr>
            <a:r>
              <a:rPr lang="en-US" sz="3600" dirty="0" err="1"/>
              <a:t>sar</a:t>
            </a:r>
            <a:r>
              <a:rPr lang="en-US" sz="3600" dirty="0"/>
              <a:t> -r 2 5</a:t>
            </a:r>
          </a:p>
          <a:p>
            <a:pPr marL="457200" indent="-457200" algn="l">
              <a:buFont typeface="Wingdings" panose="05000000000000000000" pitchFamily="2" charset="2"/>
              <a:buChar char="Ø"/>
            </a:pPr>
            <a:endParaRPr lang="en-US" sz="3200" dirty="0"/>
          </a:p>
        </p:txBody>
      </p:sp>
    </p:spTree>
    <p:extLst>
      <p:ext uri="{BB962C8B-B14F-4D97-AF65-F5344CB8AC3E}">
        <p14:creationId xmlns:p14="http://schemas.microsoft.com/office/powerpoint/2010/main" val="10850695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algn="l"/>
            <a:r>
              <a:rPr lang="en-US" sz="3600" dirty="0"/>
              <a:t>Generating Paging Statistics Report using –B</a:t>
            </a:r>
          </a:p>
          <a:p>
            <a:pPr algn="l"/>
            <a:r>
              <a:rPr lang="en-US" sz="3600" dirty="0" err="1"/>
              <a:t>sar</a:t>
            </a:r>
            <a:r>
              <a:rPr lang="en-US" sz="3600" dirty="0"/>
              <a:t> -B 2 5</a:t>
            </a:r>
          </a:p>
          <a:p>
            <a:pPr marL="457200" indent="-457200" algn="l">
              <a:buFont typeface="Wingdings" panose="05000000000000000000" pitchFamily="2" charset="2"/>
              <a:buChar char="ü"/>
            </a:pPr>
            <a:endParaRPr lang="en-US" sz="3600" dirty="0"/>
          </a:p>
          <a:p>
            <a:pPr algn="l"/>
            <a:r>
              <a:rPr lang="en-US" sz="3600" dirty="0"/>
              <a:t>Generating  </a:t>
            </a:r>
            <a:r>
              <a:rPr lang="en-US" sz="3600" dirty="0" err="1"/>
              <a:t>i</a:t>
            </a:r>
            <a:r>
              <a:rPr lang="en-US" sz="3600" dirty="0"/>
              <a:t>/o Report using –b</a:t>
            </a:r>
          </a:p>
          <a:p>
            <a:pPr algn="l"/>
            <a:r>
              <a:rPr lang="en-US" sz="3600" dirty="0" err="1"/>
              <a:t>sar</a:t>
            </a:r>
            <a:r>
              <a:rPr lang="en-US" sz="3600" dirty="0"/>
              <a:t> -b 1 3</a:t>
            </a:r>
          </a:p>
          <a:p>
            <a:pPr algn="l"/>
            <a:endParaRPr lang="en-US" sz="3500" dirty="0"/>
          </a:p>
          <a:p>
            <a:pPr algn="l"/>
            <a:r>
              <a:rPr lang="en-US" sz="3200" dirty="0"/>
              <a:t> </a:t>
            </a:r>
          </a:p>
          <a:p>
            <a:pPr marL="457200" indent="-457200" algn="l">
              <a:buFont typeface="Wingdings" panose="05000000000000000000" pitchFamily="2" charset="2"/>
              <a:buChar char="ü"/>
            </a:pPr>
            <a:endParaRPr lang="en-US" sz="3200" dirty="0"/>
          </a:p>
          <a:p>
            <a:pPr marL="457200" indent="-457200" algn="l">
              <a:buFont typeface="Wingdings" panose="05000000000000000000" pitchFamily="2" charset="2"/>
              <a:buChar char="ü"/>
            </a:pPr>
            <a:endParaRPr lang="en-US" sz="3200" dirty="0"/>
          </a:p>
          <a:p>
            <a:pPr marL="457200" indent="-457200" algn="l">
              <a:buFont typeface="Wingdings" panose="05000000000000000000" pitchFamily="2" charset="2"/>
              <a:buChar char="ü"/>
            </a:pPr>
            <a:endParaRPr lang="en-US" sz="3200" dirty="0"/>
          </a:p>
        </p:txBody>
      </p:sp>
    </p:spTree>
    <p:extLst>
      <p:ext uri="{BB962C8B-B14F-4D97-AF65-F5344CB8AC3E}">
        <p14:creationId xmlns:p14="http://schemas.microsoft.com/office/powerpoint/2010/main" val="28378534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fontScale="92500"/>
          </a:bodyPr>
          <a:lstStyle/>
          <a:p>
            <a:pPr algn="l"/>
            <a:r>
              <a:rPr lang="en-US" sz="3600" dirty="0"/>
              <a:t>To report details about I/O operations like transaction per second, read per second, write per second </a:t>
            </a:r>
          </a:p>
          <a:p>
            <a:pPr algn="l"/>
            <a:r>
              <a:rPr lang="en-US" sz="3600" dirty="0"/>
              <a:t> </a:t>
            </a:r>
            <a:r>
              <a:rPr lang="en-US" sz="3600" dirty="0" err="1"/>
              <a:t>sar</a:t>
            </a:r>
            <a:r>
              <a:rPr lang="en-US" sz="3600" dirty="0"/>
              <a:t> –b 2 5</a:t>
            </a:r>
          </a:p>
          <a:p>
            <a:pPr algn="l"/>
            <a:endParaRPr lang="en-US" sz="3600" dirty="0"/>
          </a:p>
          <a:p>
            <a:pPr algn="l"/>
            <a:r>
              <a:rPr lang="en-US" sz="3600" dirty="0"/>
              <a:t>To report run queue length, number of processes and load average </a:t>
            </a:r>
          </a:p>
          <a:p>
            <a:pPr algn="l"/>
            <a:r>
              <a:rPr lang="en-US" sz="3600" dirty="0"/>
              <a:t> </a:t>
            </a:r>
            <a:r>
              <a:rPr lang="en-US" sz="3600" dirty="0" err="1"/>
              <a:t>sar</a:t>
            </a:r>
            <a:r>
              <a:rPr lang="en-US" sz="3600" dirty="0"/>
              <a:t> –q 2 5 </a:t>
            </a:r>
          </a:p>
          <a:p>
            <a:pPr algn="l"/>
            <a:endParaRPr lang="en-US" sz="3200" dirty="0"/>
          </a:p>
        </p:txBody>
      </p:sp>
    </p:spTree>
    <p:extLst>
      <p:ext uri="{BB962C8B-B14F-4D97-AF65-F5344CB8AC3E}">
        <p14:creationId xmlns:p14="http://schemas.microsoft.com/office/powerpoint/2010/main" val="35162857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algn="l"/>
            <a:r>
              <a:rPr lang="en-US" sz="3600" dirty="0"/>
              <a:t>To report details about the process, kernel thread, </a:t>
            </a:r>
            <a:r>
              <a:rPr lang="en-US" sz="3600" dirty="0" err="1"/>
              <a:t>i</a:t>
            </a:r>
            <a:r>
              <a:rPr lang="en-US" sz="3600" dirty="0"/>
              <a:t>-node, and the file tables</a:t>
            </a:r>
          </a:p>
          <a:p>
            <a:pPr algn="l"/>
            <a:r>
              <a:rPr lang="en-US" sz="3600" dirty="0"/>
              <a:t> </a:t>
            </a:r>
            <a:r>
              <a:rPr lang="en-US" sz="3600" dirty="0" err="1"/>
              <a:t>sar</a:t>
            </a:r>
            <a:r>
              <a:rPr lang="en-US" sz="3600" dirty="0"/>
              <a:t> –v 1 5</a:t>
            </a:r>
          </a:p>
          <a:p>
            <a:pPr algn="l"/>
            <a:endParaRPr lang="en-US" sz="3600" dirty="0"/>
          </a:p>
          <a:p>
            <a:pPr algn="l"/>
            <a:r>
              <a:rPr lang="en-US" sz="3600" dirty="0"/>
              <a:t>Storing reports to log file</a:t>
            </a:r>
          </a:p>
          <a:p>
            <a:pPr algn="l"/>
            <a:r>
              <a:rPr lang="en-US" sz="3600" dirty="0"/>
              <a:t> </a:t>
            </a:r>
            <a:r>
              <a:rPr lang="en-US" sz="3600" dirty="0" err="1"/>
              <a:t>sar</a:t>
            </a:r>
            <a:r>
              <a:rPr lang="en-US" sz="3600" dirty="0"/>
              <a:t> 2 5 -0 /var/log/</a:t>
            </a:r>
            <a:r>
              <a:rPr lang="en-US" sz="3600" dirty="0" err="1"/>
              <a:t>sa</a:t>
            </a:r>
            <a:r>
              <a:rPr lang="en-US" sz="3600" dirty="0"/>
              <a:t>/</a:t>
            </a:r>
            <a:r>
              <a:rPr lang="en-US" sz="3600" dirty="0" err="1"/>
              <a:t>mca</a:t>
            </a:r>
            <a:endParaRPr lang="en-US" sz="3600" dirty="0"/>
          </a:p>
          <a:p>
            <a:pPr algn="l"/>
            <a:endParaRPr lang="en-US" sz="3600" dirty="0"/>
          </a:p>
          <a:p>
            <a:pPr marL="457200" indent="-457200" algn="l">
              <a:buFont typeface="Wingdings" panose="05000000000000000000" pitchFamily="2" charset="2"/>
              <a:buChar char="Ø"/>
            </a:pPr>
            <a:endParaRPr lang="en-US" sz="3200" dirty="0"/>
          </a:p>
        </p:txBody>
      </p:sp>
    </p:spTree>
    <p:extLst>
      <p:ext uri="{BB962C8B-B14F-4D97-AF65-F5344CB8AC3E}">
        <p14:creationId xmlns:p14="http://schemas.microsoft.com/office/powerpoint/2010/main" val="1407945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algn="l"/>
            <a:r>
              <a:rPr lang="en-US" sz="3600" dirty="0"/>
              <a:t>reading reports from log file</a:t>
            </a:r>
          </a:p>
          <a:p>
            <a:pPr algn="l"/>
            <a:r>
              <a:rPr lang="en-US" sz="3600" dirty="0"/>
              <a:t> </a:t>
            </a:r>
            <a:r>
              <a:rPr lang="en-US" sz="3600" dirty="0" err="1"/>
              <a:t>sar</a:t>
            </a:r>
            <a:r>
              <a:rPr lang="en-US" sz="3600" dirty="0"/>
              <a:t> 2 5 –r -f /var/log/</a:t>
            </a:r>
            <a:r>
              <a:rPr lang="en-US" sz="3600" dirty="0" err="1"/>
              <a:t>sa</a:t>
            </a:r>
            <a:r>
              <a:rPr lang="en-US" sz="3600" dirty="0"/>
              <a:t>/</a:t>
            </a:r>
            <a:r>
              <a:rPr lang="en-US" sz="3600" dirty="0" err="1"/>
              <a:t>mca</a:t>
            </a:r>
            <a:endParaRPr lang="en-US" sz="3600" dirty="0"/>
          </a:p>
          <a:p>
            <a:pPr algn="l"/>
            <a:endParaRPr lang="en-US" sz="3600" dirty="0"/>
          </a:p>
          <a:p>
            <a:pPr marL="457200" indent="-457200" algn="l">
              <a:buFont typeface="Wingdings" panose="05000000000000000000" pitchFamily="2" charset="2"/>
              <a:buChar char="Ø"/>
            </a:pPr>
            <a:endParaRPr lang="en-US" sz="3200" dirty="0"/>
          </a:p>
        </p:txBody>
      </p:sp>
    </p:spTree>
    <p:extLst>
      <p:ext uri="{BB962C8B-B14F-4D97-AF65-F5344CB8AC3E}">
        <p14:creationId xmlns:p14="http://schemas.microsoft.com/office/powerpoint/2010/main" val="40015715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lnSpcReduction="10000"/>
          </a:bodyPr>
          <a:lstStyle/>
          <a:p>
            <a:pPr marL="571500" indent="-571500" algn="l">
              <a:buFont typeface="Wingdings" panose="05000000000000000000" pitchFamily="2" charset="2"/>
              <a:buChar char="Ø"/>
            </a:pPr>
            <a:r>
              <a:rPr lang="en-US" sz="3200" dirty="0"/>
              <a:t>The </a:t>
            </a:r>
            <a:r>
              <a:rPr lang="en-US" sz="3200" b="1" dirty="0" err="1"/>
              <a:t>cron</a:t>
            </a:r>
            <a:r>
              <a:rPr lang="en-US" sz="3200" dirty="0"/>
              <a:t> is a software utility, offered by a Linux-like operating system that automates the scheduled task at a predetermined time.</a:t>
            </a:r>
          </a:p>
          <a:p>
            <a:pPr marL="571500" indent="-571500" algn="l">
              <a:buFont typeface="Wingdings" panose="05000000000000000000" pitchFamily="2" charset="2"/>
              <a:buChar char="Ø"/>
            </a:pPr>
            <a:r>
              <a:rPr lang="en-US" sz="3200" dirty="0"/>
              <a:t> It is a </a:t>
            </a:r>
            <a:r>
              <a:rPr lang="en-US" sz="3200" b="1" i="1" dirty="0"/>
              <a:t>daemon process</a:t>
            </a:r>
            <a:r>
              <a:rPr lang="en-US" sz="3200" dirty="0"/>
              <a:t>, which runs as a background process and performs the specified operations at the predefined time when a certain event or condition is triggered without the intervention of a user</a:t>
            </a:r>
          </a:p>
          <a:p>
            <a:pPr marL="457200" indent="-457200" algn="l">
              <a:buFont typeface="Wingdings" panose="05000000000000000000" pitchFamily="2" charset="2"/>
              <a:buChar char="Ø"/>
            </a:pPr>
            <a:endParaRPr lang="en-US" sz="3200" dirty="0"/>
          </a:p>
        </p:txBody>
      </p:sp>
    </p:spTree>
    <p:extLst>
      <p:ext uri="{BB962C8B-B14F-4D97-AF65-F5344CB8AC3E}">
        <p14:creationId xmlns:p14="http://schemas.microsoft.com/office/powerpoint/2010/main" val="2703232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marL="457200" indent="-457200" algn="l">
              <a:buFont typeface="Wingdings" panose="05000000000000000000" pitchFamily="2" charset="2"/>
              <a:buChar char="Ø"/>
            </a:pPr>
            <a:r>
              <a:rPr lang="en-US" sz="3200" b="1" dirty="0"/>
              <a:t>List Linux Disk Partitions</a:t>
            </a:r>
            <a:endParaRPr lang="en-US" sz="3000" dirty="0"/>
          </a:p>
          <a:p>
            <a:pPr marL="457200" indent="-457200" algn="l">
              <a:buFont typeface="Wingdings" panose="05000000000000000000" pitchFamily="2" charset="2"/>
              <a:buChar char="Ø"/>
            </a:pPr>
            <a:r>
              <a:rPr lang="en-US" sz="3000" dirty="0"/>
              <a:t>To see the disk partitions run &lt;print&gt;</a:t>
            </a:r>
          </a:p>
          <a:p>
            <a:pPr marL="457200" indent="-457200" algn="l">
              <a:buFont typeface="Wingdings" panose="05000000000000000000" pitchFamily="2" charset="2"/>
              <a:buChar char="Ø"/>
            </a:pPr>
            <a:r>
              <a:rPr lang="en-US" sz="3000" dirty="0"/>
              <a:t>When running print, it will also display the hard disk information and model.</a:t>
            </a:r>
          </a:p>
          <a:p>
            <a:pPr marL="457200" indent="-457200" algn="l">
              <a:buFont typeface="Wingdings" panose="05000000000000000000" pitchFamily="2" charset="2"/>
              <a:buChar char="Ø"/>
            </a:pPr>
            <a:r>
              <a:rPr lang="en-US" sz="3200" b="1" dirty="0"/>
              <a:t>List or Switch to Different Disk</a:t>
            </a:r>
          </a:p>
          <a:p>
            <a:pPr marL="457200" indent="-457200" algn="l">
              <a:buFont typeface="Wingdings" panose="05000000000000000000" pitchFamily="2" charset="2"/>
              <a:buChar char="Ø"/>
            </a:pPr>
            <a:r>
              <a:rPr lang="en-US" sz="3200" b="1" dirty="0"/>
              <a:t>&lt;select /dev/</a:t>
            </a:r>
            <a:r>
              <a:rPr lang="en-US" sz="3200" b="1" dirty="0" err="1"/>
              <a:t>sdb</a:t>
            </a:r>
            <a:r>
              <a:rPr lang="en-US" sz="3200" b="1" dirty="0"/>
              <a:t>&gt;</a:t>
            </a:r>
          </a:p>
          <a:p>
            <a:pPr marL="457200" indent="-457200" algn="l">
              <a:buFont typeface="Wingdings" panose="05000000000000000000" pitchFamily="2" charset="2"/>
              <a:buChar char="Ø"/>
            </a:pPr>
            <a:endParaRPr lang="en-US" sz="3000" dirty="0"/>
          </a:p>
        </p:txBody>
      </p:sp>
    </p:spTree>
    <p:extLst>
      <p:ext uri="{BB962C8B-B14F-4D97-AF65-F5344CB8AC3E}">
        <p14:creationId xmlns:p14="http://schemas.microsoft.com/office/powerpoint/2010/main" val="41235146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marL="457200" indent="-457200" algn="l">
              <a:buFont typeface="Wingdings" panose="05000000000000000000" pitchFamily="2" charset="2"/>
              <a:buChar char="Ø"/>
            </a:pPr>
            <a:r>
              <a:rPr lang="en-US" sz="3600" dirty="0"/>
              <a:t>The crontab (abbreviation for “</a:t>
            </a:r>
            <a:r>
              <a:rPr lang="en-US" sz="3600" dirty="0" err="1"/>
              <a:t>cron</a:t>
            </a:r>
            <a:r>
              <a:rPr lang="en-US" sz="3600" dirty="0"/>
              <a:t> table”) is list of commands to execute the scheduled tasks at specific time. </a:t>
            </a:r>
          </a:p>
          <a:p>
            <a:pPr marL="457200" indent="-457200" algn="l">
              <a:buFont typeface="Wingdings" panose="05000000000000000000" pitchFamily="2" charset="2"/>
              <a:buChar char="Ø"/>
            </a:pPr>
            <a:r>
              <a:rPr lang="en-US" sz="3600" dirty="0"/>
              <a:t>It allows the user to add, remove or modify the scheduled tasks. </a:t>
            </a:r>
          </a:p>
          <a:p>
            <a:pPr marL="457200" indent="-457200" algn="l">
              <a:buFont typeface="Wingdings" panose="05000000000000000000" pitchFamily="2" charset="2"/>
              <a:buChar char="Ø"/>
            </a:pPr>
            <a:r>
              <a:rPr lang="en-US" sz="3200" dirty="0"/>
              <a:t>Use the </a:t>
            </a:r>
            <a:r>
              <a:rPr lang="en-US" sz="3200" b="1" dirty="0"/>
              <a:t>crontab -e</a:t>
            </a:r>
            <a:r>
              <a:rPr lang="en-US" sz="3200" dirty="0"/>
              <a:t> command from terminal</a:t>
            </a:r>
            <a:endParaRPr lang="en-US" sz="4000" dirty="0"/>
          </a:p>
        </p:txBody>
      </p:sp>
    </p:spTree>
    <p:extLst>
      <p:ext uri="{BB962C8B-B14F-4D97-AF65-F5344CB8AC3E}">
        <p14:creationId xmlns:p14="http://schemas.microsoft.com/office/powerpoint/2010/main" val="33374718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marL="457200" indent="-457200" algn="l">
              <a:buFont typeface="Wingdings" panose="05000000000000000000" pitchFamily="2" charset="2"/>
              <a:buChar char="Ø"/>
            </a:pPr>
            <a:r>
              <a:rPr lang="en-US" sz="3600" dirty="0"/>
              <a:t>The crontab command syntax has six fields separated by space where the first five represent the time to run the task and the last one is for the command.</a:t>
            </a:r>
          </a:p>
          <a:p>
            <a:pPr marL="457200" indent="-457200" algn="l">
              <a:buFont typeface="Wingdings" panose="05000000000000000000" pitchFamily="2" charset="2"/>
              <a:buChar char="Ø"/>
            </a:pPr>
            <a:r>
              <a:rPr lang="en-US" sz="3600" dirty="0"/>
              <a:t> Linux Crontab Format</a:t>
            </a:r>
          </a:p>
          <a:p>
            <a:pPr algn="l"/>
            <a:r>
              <a:rPr lang="sv-SE" sz="3200" dirty="0"/>
              <a:t>MIN HOUR DOM MON DOW CMD</a:t>
            </a:r>
            <a:endParaRPr lang="en-US" sz="3200" dirty="0"/>
          </a:p>
        </p:txBody>
      </p:sp>
    </p:spTree>
    <p:extLst>
      <p:ext uri="{BB962C8B-B14F-4D97-AF65-F5344CB8AC3E}">
        <p14:creationId xmlns:p14="http://schemas.microsoft.com/office/powerpoint/2010/main" val="29855168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marL="457200" indent="-457200" algn="l">
              <a:buFont typeface="Wingdings" panose="05000000000000000000" pitchFamily="2" charset="2"/>
              <a:buChar char="Ø"/>
            </a:pPr>
            <a:r>
              <a:rPr lang="en-US" sz="3600" dirty="0"/>
              <a:t> Minute (holds a value between 0-59)</a:t>
            </a:r>
          </a:p>
          <a:p>
            <a:pPr marL="457200" indent="-457200" algn="l">
              <a:buFont typeface="Wingdings" panose="05000000000000000000" pitchFamily="2" charset="2"/>
              <a:buChar char="Ø"/>
            </a:pPr>
            <a:r>
              <a:rPr lang="en-US" sz="3600" dirty="0"/>
              <a:t> Hour (holds value between 0-23)</a:t>
            </a:r>
          </a:p>
          <a:p>
            <a:pPr marL="457200" indent="-457200" algn="l">
              <a:buFont typeface="Wingdings" panose="05000000000000000000" pitchFamily="2" charset="2"/>
              <a:buChar char="Ø"/>
            </a:pPr>
            <a:r>
              <a:rPr lang="en-US" sz="3600" dirty="0"/>
              <a:t> Day of Month (holds value between 1-31)</a:t>
            </a:r>
          </a:p>
          <a:p>
            <a:pPr marL="457200" indent="-457200" algn="l">
              <a:buFont typeface="Wingdings" panose="05000000000000000000" pitchFamily="2" charset="2"/>
              <a:buChar char="Ø"/>
            </a:pPr>
            <a:r>
              <a:rPr lang="en-US" sz="3600" dirty="0"/>
              <a:t> Month of the year (holds a value between 1-12 or Jan-Dec, the first three letters of the month’s name shall be used)</a:t>
            </a:r>
          </a:p>
        </p:txBody>
      </p:sp>
    </p:spTree>
    <p:extLst>
      <p:ext uri="{BB962C8B-B14F-4D97-AF65-F5344CB8AC3E}">
        <p14:creationId xmlns:p14="http://schemas.microsoft.com/office/powerpoint/2010/main" val="40983275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marL="457200" indent="-457200" algn="l">
              <a:buFont typeface="Wingdings" panose="05000000000000000000" pitchFamily="2" charset="2"/>
              <a:buChar char="Ø"/>
            </a:pPr>
            <a:r>
              <a:rPr lang="en-US" sz="3600" dirty="0"/>
              <a:t>Day of the week (holds a value between 0-6 or Sun-Sat, here also first three letters of the day shall be used)</a:t>
            </a:r>
          </a:p>
          <a:p>
            <a:pPr marL="457200" indent="-457200" algn="l">
              <a:buFont typeface="Wingdings" panose="05000000000000000000" pitchFamily="2" charset="2"/>
              <a:buChar char="Ø"/>
            </a:pPr>
            <a:r>
              <a:rPr lang="en-US" sz="3600" dirty="0"/>
              <a:t>  Command</a:t>
            </a:r>
          </a:p>
        </p:txBody>
      </p:sp>
    </p:spTree>
    <p:extLst>
      <p:ext uri="{BB962C8B-B14F-4D97-AF65-F5344CB8AC3E}">
        <p14:creationId xmlns:p14="http://schemas.microsoft.com/office/powerpoint/2010/main" val="17347503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marL="457200" indent="-457200" algn="l">
              <a:buFont typeface="Wingdings" panose="05000000000000000000" pitchFamily="2" charset="2"/>
              <a:buChar char="Ø"/>
            </a:pPr>
            <a:endParaRPr lang="en-US" sz="3600" dirty="0"/>
          </a:p>
        </p:txBody>
      </p:sp>
      <p:pic>
        <p:nvPicPr>
          <p:cNvPr id="5" name="Picture 4">
            <a:extLst>
              <a:ext uri="{FF2B5EF4-FFF2-40B4-BE49-F238E27FC236}">
                <a16:creationId xmlns:a16="http://schemas.microsoft.com/office/drawing/2014/main" id="{502D2210-223D-4343-ABB7-667377A3C25D}"/>
              </a:ext>
            </a:extLst>
          </p:cNvPr>
          <p:cNvPicPr>
            <a:picLocks noChangeAspect="1"/>
          </p:cNvPicPr>
          <p:nvPr/>
        </p:nvPicPr>
        <p:blipFill>
          <a:blip r:embed="rId2"/>
          <a:stretch>
            <a:fillRect/>
          </a:stretch>
        </p:blipFill>
        <p:spPr>
          <a:xfrm>
            <a:off x="1245703" y="1232452"/>
            <a:ext cx="9565771" cy="4393096"/>
          </a:xfrm>
          <a:prstGeom prst="rect">
            <a:avLst/>
          </a:prstGeom>
        </p:spPr>
      </p:pic>
    </p:spTree>
    <p:extLst>
      <p:ext uri="{BB962C8B-B14F-4D97-AF65-F5344CB8AC3E}">
        <p14:creationId xmlns:p14="http://schemas.microsoft.com/office/powerpoint/2010/main" val="38302654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marL="457200" indent="-457200" algn="l">
              <a:buFont typeface="Wingdings" panose="05000000000000000000" pitchFamily="2" charset="2"/>
              <a:buChar char="Ø"/>
            </a:pPr>
            <a:endParaRPr lang="en-US" sz="3600" dirty="0"/>
          </a:p>
        </p:txBody>
      </p:sp>
    </p:spTree>
    <p:extLst>
      <p:ext uri="{BB962C8B-B14F-4D97-AF65-F5344CB8AC3E}">
        <p14:creationId xmlns:p14="http://schemas.microsoft.com/office/powerpoint/2010/main" val="14868873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marL="457200" indent="-457200" algn="l">
              <a:buFont typeface="Wingdings" panose="05000000000000000000" pitchFamily="2" charset="2"/>
              <a:buChar char="Ø"/>
            </a:pPr>
            <a:endParaRPr lang="en-US" sz="3600" dirty="0"/>
          </a:p>
        </p:txBody>
      </p:sp>
    </p:spTree>
    <p:extLst>
      <p:ext uri="{BB962C8B-B14F-4D97-AF65-F5344CB8AC3E}">
        <p14:creationId xmlns:p14="http://schemas.microsoft.com/office/powerpoint/2010/main" val="2867498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marL="457200" indent="-457200" algn="l">
              <a:buFont typeface="Wingdings" panose="05000000000000000000" pitchFamily="2" charset="2"/>
              <a:buChar char="Ø"/>
            </a:pPr>
            <a:r>
              <a:rPr lang="en-US" sz="3600" b="1" dirty="0"/>
              <a:t>Create Primary or Logical Partition in Linux</a:t>
            </a:r>
          </a:p>
          <a:p>
            <a:pPr algn="l"/>
            <a:r>
              <a:rPr lang="en-US" sz="3600" dirty="0"/>
              <a:t>&lt;</a:t>
            </a:r>
            <a:r>
              <a:rPr lang="en-US" sz="3600" dirty="0" err="1"/>
              <a:t>mkpart</a:t>
            </a:r>
            <a:r>
              <a:rPr lang="en-US" sz="3600" dirty="0"/>
              <a:t>&gt;</a:t>
            </a:r>
          </a:p>
          <a:p>
            <a:pPr marL="457200" indent="-457200" algn="l">
              <a:buFont typeface="Wingdings" panose="05000000000000000000" pitchFamily="2" charset="2"/>
              <a:buChar char="Ø"/>
            </a:pPr>
            <a:r>
              <a:rPr lang="en-US" sz="2800" b="1" dirty="0"/>
              <a:t>Resize Linux Disk Partition</a:t>
            </a:r>
          </a:p>
          <a:p>
            <a:pPr algn="l"/>
            <a:r>
              <a:rPr lang="en-US" sz="3600" dirty="0"/>
              <a:t>&lt;resize&gt;</a:t>
            </a:r>
          </a:p>
          <a:p>
            <a:pPr marL="457200" indent="-457200" algn="l">
              <a:buFont typeface="Wingdings" panose="05000000000000000000" pitchFamily="2" charset="2"/>
              <a:buChar char="Ø"/>
            </a:pPr>
            <a:r>
              <a:rPr lang="en-US" sz="2800" b="1" dirty="0"/>
              <a:t>Delete Linux Partition</a:t>
            </a:r>
          </a:p>
          <a:p>
            <a:pPr algn="l"/>
            <a:r>
              <a:rPr lang="en-US" sz="3600" dirty="0"/>
              <a:t>&lt;rm </a:t>
            </a:r>
            <a:r>
              <a:rPr lang="en-US" sz="3600" dirty="0" err="1"/>
              <a:t>disknumber</a:t>
            </a:r>
            <a:r>
              <a:rPr lang="en-US" sz="3600" dirty="0"/>
              <a:t> &gt;</a:t>
            </a:r>
          </a:p>
          <a:p>
            <a:pPr marL="457200" indent="-457200" algn="l">
              <a:buFont typeface="Wingdings" panose="05000000000000000000" pitchFamily="2" charset="2"/>
              <a:buChar char="Ø"/>
            </a:pPr>
            <a:endParaRPr lang="en-US" sz="3000" dirty="0"/>
          </a:p>
        </p:txBody>
      </p:sp>
    </p:spTree>
    <p:extLst>
      <p:ext uri="{BB962C8B-B14F-4D97-AF65-F5344CB8AC3E}">
        <p14:creationId xmlns:p14="http://schemas.microsoft.com/office/powerpoint/2010/main" val="966629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algn="l"/>
            <a:r>
              <a:rPr lang="en-US" sz="4000" b="1" dirty="0"/>
              <a:t>Linux File System</a:t>
            </a:r>
          </a:p>
          <a:p>
            <a:pPr marL="457200" indent="-457200" algn="l">
              <a:buFont typeface="Wingdings" panose="05000000000000000000" pitchFamily="2" charset="2"/>
              <a:buChar char="Ø"/>
            </a:pPr>
            <a:r>
              <a:rPr lang="en-US" sz="3200" dirty="0"/>
              <a:t>A Linux file system is a structured collection of files on a disk drive or a partition. </a:t>
            </a:r>
          </a:p>
          <a:p>
            <a:pPr marL="457200" indent="-457200" algn="l">
              <a:buFont typeface="Wingdings" panose="05000000000000000000" pitchFamily="2" charset="2"/>
              <a:buChar char="Ø"/>
            </a:pPr>
            <a:r>
              <a:rPr lang="en-US" sz="3200" dirty="0"/>
              <a:t>A partition is a segment of memory and contains some specific data</a:t>
            </a:r>
          </a:p>
          <a:p>
            <a:pPr algn="l"/>
            <a:endParaRPr lang="en-US" sz="3000" dirty="0"/>
          </a:p>
        </p:txBody>
      </p:sp>
    </p:spTree>
    <p:extLst>
      <p:ext uri="{BB962C8B-B14F-4D97-AF65-F5344CB8AC3E}">
        <p14:creationId xmlns:p14="http://schemas.microsoft.com/office/powerpoint/2010/main" val="3284082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algn="l"/>
            <a:r>
              <a:rPr lang="en-US" sz="3000" dirty="0"/>
              <a:t> </a:t>
            </a:r>
            <a:r>
              <a:rPr lang="en-US" sz="3200" b="1" dirty="0"/>
              <a:t>Reasons for maintaining the file system</a:t>
            </a:r>
          </a:p>
          <a:p>
            <a:pPr marL="457200" indent="-457200" algn="l">
              <a:buFont typeface="Wingdings" panose="05000000000000000000" pitchFamily="2" charset="2"/>
              <a:buChar char="Ø"/>
            </a:pPr>
            <a:r>
              <a:rPr lang="en-US" sz="3000" dirty="0"/>
              <a:t>Primarily the computer saves data to the RAM storage; it may lose the data if it gets turned off. However, there is non-volatile RAM (Flash RAM and SSD) that is available to maintain the data after the power interruption. </a:t>
            </a:r>
          </a:p>
          <a:p>
            <a:pPr marL="457200" indent="-457200" algn="l">
              <a:buFont typeface="Wingdings" panose="05000000000000000000" pitchFamily="2" charset="2"/>
              <a:buChar char="Ø"/>
            </a:pPr>
            <a:r>
              <a:rPr lang="en-US" sz="3000" dirty="0"/>
              <a:t>Data storage is preferred on hard drives as compared to standard RAM as RAM costs more than disk space.</a:t>
            </a:r>
          </a:p>
        </p:txBody>
      </p:sp>
    </p:spTree>
    <p:extLst>
      <p:ext uri="{BB962C8B-B14F-4D97-AF65-F5344CB8AC3E}">
        <p14:creationId xmlns:p14="http://schemas.microsoft.com/office/powerpoint/2010/main" val="869742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algn="l"/>
            <a:r>
              <a:rPr lang="en-US" sz="3600" b="1" dirty="0"/>
              <a:t>file system contains the following sections:</a:t>
            </a:r>
            <a:endParaRPr lang="en-US" sz="3200" dirty="0"/>
          </a:p>
          <a:p>
            <a:pPr marL="457200" indent="-457200" algn="l">
              <a:buFont typeface="Wingdings" panose="05000000000000000000" pitchFamily="2" charset="2"/>
              <a:buChar char="Ø"/>
            </a:pPr>
            <a:r>
              <a:rPr lang="en-US" sz="3200" dirty="0"/>
              <a:t>  The root directory (/)</a:t>
            </a:r>
          </a:p>
          <a:p>
            <a:pPr marL="457200" indent="-457200" algn="l">
              <a:buFont typeface="Wingdings" panose="05000000000000000000" pitchFamily="2" charset="2"/>
              <a:buChar char="Ø"/>
            </a:pPr>
            <a:r>
              <a:rPr lang="en-US" sz="3200" dirty="0"/>
              <a:t>  A specific data storage format (EXT3, EXT4, BTRFS, XFS and so on)</a:t>
            </a:r>
          </a:p>
          <a:p>
            <a:pPr marL="457200" indent="-457200" algn="l">
              <a:buFont typeface="Wingdings" panose="05000000000000000000" pitchFamily="2" charset="2"/>
              <a:buChar char="Ø"/>
            </a:pPr>
            <a:r>
              <a:rPr lang="en-US" sz="3200" dirty="0"/>
              <a:t>  A partition or logical volume having a particular file system.</a:t>
            </a:r>
          </a:p>
          <a:p>
            <a:pPr marL="457200" indent="-457200" algn="l">
              <a:buFont typeface="Wingdings" panose="05000000000000000000" pitchFamily="2" charset="2"/>
              <a:buChar char="Ø"/>
            </a:pPr>
            <a:endParaRPr lang="en-US" sz="3000" dirty="0"/>
          </a:p>
        </p:txBody>
      </p:sp>
    </p:spTree>
    <p:extLst>
      <p:ext uri="{BB962C8B-B14F-4D97-AF65-F5344CB8AC3E}">
        <p14:creationId xmlns:p14="http://schemas.microsoft.com/office/powerpoint/2010/main" val="160865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4450-1344-46C9-B7B5-A004BDB1AE3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F8D95A2F-0C4B-47D4-9149-06F853AC28AF}"/>
              </a:ext>
            </a:extLst>
          </p:cNvPr>
          <p:cNvSpPr>
            <a:spLocks noGrp="1"/>
          </p:cNvSpPr>
          <p:nvPr>
            <p:ph type="subTitle" idx="1"/>
          </p:nvPr>
        </p:nvSpPr>
        <p:spPr>
          <a:xfrm>
            <a:off x="1245704" y="1232452"/>
            <a:ext cx="9647583" cy="4399721"/>
          </a:xfrm>
        </p:spPr>
        <p:txBody>
          <a:bodyPr>
            <a:normAutofit/>
          </a:bodyPr>
          <a:lstStyle/>
          <a:p>
            <a:pPr algn="l"/>
            <a:r>
              <a:rPr lang="en-US" sz="3600" b="1" dirty="0"/>
              <a:t>Linux File System Structure</a:t>
            </a:r>
          </a:p>
          <a:p>
            <a:pPr marL="457200" indent="-457200" algn="l">
              <a:buFont typeface="Wingdings" panose="05000000000000000000" pitchFamily="2" charset="2"/>
              <a:buChar char="Ø"/>
            </a:pPr>
            <a:r>
              <a:rPr lang="en-US" sz="3600" dirty="0"/>
              <a:t>Linux file system has a hierarchal file structure as it contains a root directory and its subdirectories.</a:t>
            </a:r>
          </a:p>
          <a:p>
            <a:pPr marL="457200" indent="-457200" algn="l">
              <a:buFont typeface="Wingdings" panose="05000000000000000000" pitchFamily="2" charset="2"/>
              <a:buChar char="Ø"/>
            </a:pPr>
            <a:r>
              <a:rPr lang="en-US" sz="3600" dirty="0"/>
              <a:t> All other directories can be accessed from the root directory. </a:t>
            </a:r>
          </a:p>
        </p:txBody>
      </p:sp>
    </p:spTree>
    <p:extLst>
      <p:ext uri="{BB962C8B-B14F-4D97-AF65-F5344CB8AC3E}">
        <p14:creationId xmlns:p14="http://schemas.microsoft.com/office/powerpoint/2010/main" val="211957871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{155D6F7F-FB72-4746-A4F5-31B3B9A876F9}tf10001105</Template>
  <TotalTime>144</TotalTime>
  <Words>1719</Words>
  <Application>Microsoft Office PowerPoint</Application>
  <PresentationFormat>Widescreen</PresentationFormat>
  <Paragraphs>188</Paragraphs>
  <Slides>46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Franklin Gothic Book</vt:lpstr>
      <vt:lpstr>Wingdings</vt:lpstr>
      <vt:lpstr>Crop</vt:lpstr>
      <vt:lpstr>Parted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Parted </dc:title>
  <dc:creator>Yasir Mir</dc:creator>
  <cp:lastModifiedBy>Yasir</cp:lastModifiedBy>
  <cp:revision>19</cp:revision>
  <dcterms:created xsi:type="dcterms:W3CDTF">2021-12-07T09:52:22Z</dcterms:created>
  <dcterms:modified xsi:type="dcterms:W3CDTF">2022-01-05T09:27:28Z</dcterms:modified>
</cp:coreProperties>
</file>