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tul Kishore" initials="AK" lastIdx="1" clrIdx="0">
    <p:extLst>
      <p:ext uri="{19B8F6BF-5375-455C-9EA6-DF929625EA0E}">
        <p15:presenceInfo xmlns:p15="http://schemas.microsoft.com/office/powerpoint/2012/main" userId="ffb413fdebe60e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p:scale>
          <a:sx n="62" d="100"/>
          <a:sy n="62" d="100"/>
        </p:scale>
        <p:origin x="825"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26T16:30:01.821" idx="1">
    <p:pos x="7561" y="1142"/>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E61E91-291A-4A2C-A028-A749FBE36F38}" type="datetimeFigureOut">
              <a:rPr lang="en-IN" smtClean="0"/>
              <a:t>29-09-2024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D4ECE-B3D4-4321-8EC1-57E51C6BB052}" type="slidenum">
              <a:rPr lang="en-IN" smtClean="0"/>
              <a:t>‹#›</a:t>
            </a:fld>
            <a:endParaRPr lang="en-IN"/>
          </a:p>
        </p:txBody>
      </p:sp>
    </p:spTree>
    <p:extLst>
      <p:ext uri="{BB962C8B-B14F-4D97-AF65-F5344CB8AC3E}">
        <p14:creationId xmlns:p14="http://schemas.microsoft.com/office/powerpoint/2010/main" val="3119071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DD4ECE-B3D4-4321-8EC1-57E51C6BB052}" type="slidenum">
              <a:rPr lang="en-IN" smtClean="0"/>
              <a:t>1</a:t>
            </a:fld>
            <a:endParaRPr lang="en-IN"/>
          </a:p>
        </p:txBody>
      </p:sp>
    </p:spTree>
    <p:extLst>
      <p:ext uri="{BB962C8B-B14F-4D97-AF65-F5344CB8AC3E}">
        <p14:creationId xmlns:p14="http://schemas.microsoft.com/office/powerpoint/2010/main" val="3449616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F975-720C-4456-8C77-D602CE749A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A7DEDF-8E86-B604-DC9B-127B59C5FF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7F0332-28BA-9CE7-1343-AC4E7022F2BB}"/>
              </a:ext>
            </a:extLst>
          </p:cNvPr>
          <p:cNvSpPr>
            <a:spLocks noGrp="1"/>
          </p:cNvSpPr>
          <p:nvPr>
            <p:ph type="dt" sz="half" idx="10"/>
          </p:nvPr>
        </p:nvSpPr>
        <p:spPr/>
        <p:txBody>
          <a:bodyPr/>
          <a:lstStyle/>
          <a:p>
            <a:fld id="{16CCB053-12CB-4F65-AD0D-966FBDF49BF4}" type="datetimeFigureOut">
              <a:rPr lang="en-IN" smtClean="0"/>
              <a:t>29-09-2024</a:t>
            </a:fld>
            <a:endParaRPr lang="en-IN"/>
          </a:p>
        </p:txBody>
      </p:sp>
      <p:sp>
        <p:nvSpPr>
          <p:cNvPr id="5" name="Footer Placeholder 4">
            <a:extLst>
              <a:ext uri="{FF2B5EF4-FFF2-40B4-BE49-F238E27FC236}">
                <a16:creationId xmlns:a16="http://schemas.microsoft.com/office/drawing/2014/main" id="{89AB7BDA-547B-11E2-79BB-E0EF5C8237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11E98E-A07B-FBAC-6CCE-408DAB2F2405}"/>
              </a:ext>
            </a:extLst>
          </p:cNvPr>
          <p:cNvSpPr>
            <a:spLocks noGrp="1"/>
          </p:cNvSpPr>
          <p:nvPr>
            <p:ph type="sldNum" sz="quarter" idx="12"/>
          </p:nvPr>
        </p:nvSpPr>
        <p:spPr/>
        <p:txBody>
          <a:bodyPr/>
          <a:lstStyle/>
          <a:p>
            <a:fld id="{F26AF8D3-40C1-4A02-B801-EFB4D6CC9371}" type="slidenum">
              <a:rPr lang="en-IN" smtClean="0"/>
              <a:t>‹#›</a:t>
            </a:fld>
            <a:endParaRPr lang="en-IN"/>
          </a:p>
        </p:txBody>
      </p:sp>
    </p:spTree>
    <p:extLst>
      <p:ext uri="{BB962C8B-B14F-4D97-AF65-F5344CB8AC3E}">
        <p14:creationId xmlns:p14="http://schemas.microsoft.com/office/powerpoint/2010/main" val="125852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59D61-07CA-BB4D-D30A-8E089F0CD9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FEB8AE-B3FC-E4A7-124A-72C2F7C8DA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86741E-5F56-41A8-4A2F-2BDC26D2DCBF}"/>
              </a:ext>
            </a:extLst>
          </p:cNvPr>
          <p:cNvSpPr>
            <a:spLocks noGrp="1"/>
          </p:cNvSpPr>
          <p:nvPr>
            <p:ph type="dt" sz="half" idx="10"/>
          </p:nvPr>
        </p:nvSpPr>
        <p:spPr/>
        <p:txBody>
          <a:bodyPr/>
          <a:lstStyle/>
          <a:p>
            <a:fld id="{16CCB053-12CB-4F65-AD0D-966FBDF49BF4}" type="datetimeFigureOut">
              <a:rPr lang="en-IN" smtClean="0"/>
              <a:t>29-09-2024</a:t>
            </a:fld>
            <a:endParaRPr lang="en-IN"/>
          </a:p>
        </p:txBody>
      </p:sp>
      <p:sp>
        <p:nvSpPr>
          <p:cNvPr id="5" name="Footer Placeholder 4">
            <a:extLst>
              <a:ext uri="{FF2B5EF4-FFF2-40B4-BE49-F238E27FC236}">
                <a16:creationId xmlns:a16="http://schemas.microsoft.com/office/drawing/2014/main" id="{3AADFD43-864C-C423-FF98-9BD57B99C5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500AF6-65A1-FEA2-6632-64670B3F8815}"/>
              </a:ext>
            </a:extLst>
          </p:cNvPr>
          <p:cNvSpPr>
            <a:spLocks noGrp="1"/>
          </p:cNvSpPr>
          <p:nvPr>
            <p:ph type="sldNum" sz="quarter" idx="12"/>
          </p:nvPr>
        </p:nvSpPr>
        <p:spPr/>
        <p:txBody>
          <a:bodyPr/>
          <a:lstStyle/>
          <a:p>
            <a:fld id="{F26AF8D3-40C1-4A02-B801-EFB4D6CC9371}" type="slidenum">
              <a:rPr lang="en-IN" smtClean="0"/>
              <a:t>‹#›</a:t>
            </a:fld>
            <a:endParaRPr lang="en-IN"/>
          </a:p>
        </p:txBody>
      </p:sp>
    </p:spTree>
    <p:extLst>
      <p:ext uri="{BB962C8B-B14F-4D97-AF65-F5344CB8AC3E}">
        <p14:creationId xmlns:p14="http://schemas.microsoft.com/office/powerpoint/2010/main" val="1023034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30931C-BE1A-D7F5-7359-AC83BBDB6E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090EB4-3195-CFC1-62C7-09834A1930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E225AA-45FA-15F2-0545-1908A4009D5B}"/>
              </a:ext>
            </a:extLst>
          </p:cNvPr>
          <p:cNvSpPr>
            <a:spLocks noGrp="1"/>
          </p:cNvSpPr>
          <p:nvPr>
            <p:ph type="dt" sz="half" idx="10"/>
          </p:nvPr>
        </p:nvSpPr>
        <p:spPr/>
        <p:txBody>
          <a:bodyPr/>
          <a:lstStyle/>
          <a:p>
            <a:fld id="{16CCB053-12CB-4F65-AD0D-966FBDF49BF4}" type="datetimeFigureOut">
              <a:rPr lang="en-IN" smtClean="0"/>
              <a:t>29-09-2024</a:t>
            </a:fld>
            <a:endParaRPr lang="en-IN"/>
          </a:p>
        </p:txBody>
      </p:sp>
      <p:sp>
        <p:nvSpPr>
          <p:cNvPr id="5" name="Footer Placeholder 4">
            <a:extLst>
              <a:ext uri="{FF2B5EF4-FFF2-40B4-BE49-F238E27FC236}">
                <a16:creationId xmlns:a16="http://schemas.microsoft.com/office/drawing/2014/main" id="{C6A88AD5-2CCC-4EA7-5FED-1CFF83E85B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C888FC-4276-5753-2606-673A051C770B}"/>
              </a:ext>
            </a:extLst>
          </p:cNvPr>
          <p:cNvSpPr>
            <a:spLocks noGrp="1"/>
          </p:cNvSpPr>
          <p:nvPr>
            <p:ph type="sldNum" sz="quarter" idx="12"/>
          </p:nvPr>
        </p:nvSpPr>
        <p:spPr/>
        <p:txBody>
          <a:bodyPr/>
          <a:lstStyle/>
          <a:p>
            <a:fld id="{F26AF8D3-40C1-4A02-B801-EFB4D6CC9371}" type="slidenum">
              <a:rPr lang="en-IN" smtClean="0"/>
              <a:t>‹#›</a:t>
            </a:fld>
            <a:endParaRPr lang="en-IN"/>
          </a:p>
        </p:txBody>
      </p:sp>
    </p:spTree>
    <p:extLst>
      <p:ext uri="{BB962C8B-B14F-4D97-AF65-F5344CB8AC3E}">
        <p14:creationId xmlns:p14="http://schemas.microsoft.com/office/powerpoint/2010/main" val="1117315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4689-A140-B097-F1F3-BA8E902E70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576CD4-193A-A8B3-22A1-B41FFDB496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CFB085-766A-FE27-011A-127487B5BFDB}"/>
              </a:ext>
            </a:extLst>
          </p:cNvPr>
          <p:cNvSpPr>
            <a:spLocks noGrp="1"/>
          </p:cNvSpPr>
          <p:nvPr>
            <p:ph type="dt" sz="half" idx="10"/>
          </p:nvPr>
        </p:nvSpPr>
        <p:spPr/>
        <p:txBody>
          <a:bodyPr/>
          <a:lstStyle/>
          <a:p>
            <a:fld id="{16CCB053-12CB-4F65-AD0D-966FBDF49BF4}" type="datetimeFigureOut">
              <a:rPr lang="en-IN" smtClean="0"/>
              <a:t>29-09-2024</a:t>
            </a:fld>
            <a:endParaRPr lang="en-IN"/>
          </a:p>
        </p:txBody>
      </p:sp>
      <p:sp>
        <p:nvSpPr>
          <p:cNvPr id="5" name="Footer Placeholder 4">
            <a:extLst>
              <a:ext uri="{FF2B5EF4-FFF2-40B4-BE49-F238E27FC236}">
                <a16:creationId xmlns:a16="http://schemas.microsoft.com/office/drawing/2014/main" id="{7DF6B2B0-071D-5DA9-D482-53258DD3D8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AB9F9C-D19B-F98B-22EC-FEA61468229F}"/>
              </a:ext>
            </a:extLst>
          </p:cNvPr>
          <p:cNvSpPr>
            <a:spLocks noGrp="1"/>
          </p:cNvSpPr>
          <p:nvPr>
            <p:ph type="sldNum" sz="quarter" idx="12"/>
          </p:nvPr>
        </p:nvSpPr>
        <p:spPr/>
        <p:txBody>
          <a:bodyPr/>
          <a:lstStyle/>
          <a:p>
            <a:fld id="{F26AF8D3-40C1-4A02-B801-EFB4D6CC9371}" type="slidenum">
              <a:rPr lang="en-IN" smtClean="0"/>
              <a:t>‹#›</a:t>
            </a:fld>
            <a:endParaRPr lang="en-IN"/>
          </a:p>
        </p:txBody>
      </p:sp>
    </p:spTree>
    <p:extLst>
      <p:ext uri="{BB962C8B-B14F-4D97-AF65-F5344CB8AC3E}">
        <p14:creationId xmlns:p14="http://schemas.microsoft.com/office/powerpoint/2010/main" val="476714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0589-B3D4-C4ED-62DD-C71D4ABDDD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F3E466-CEA1-8A86-84CB-AFB174A870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D0C263-47E4-A18D-A87A-E79B0915351D}"/>
              </a:ext>
            </a:extLst>
          </p:cNvPr>
          <p:cNvSpPr>
            <a:spLocks noGrp="1"/>
          </p:cNvSpPr>
          <p:nvPr>
            <p:ph type="dt" sz="half" idx="10"/>
          </p:nvPr>
        </p:nvSpPr>
        <p:spPr/>
        <p:txBody>
          <a:bodyPr/>
          <a:lstStyle/>
          <a:p>
            <a:fld id="{16CCB053-12CB-4F65-AD0D-966FBDF49BF4}" type="datetimeFigureOut">
              <a:rPr lang="en-IN" smtClean="0"/>
              <a:t>29-09-2024</a:t>
            </a:fld>
            <a:endParaRPr lang="en-IN"/>
          </a:p>
        </p:txBody>
      </p:sp>
      <p:sp>
        <p:nvSpPr>
          <p:cNvPr id="5" name="Footer Placeholder 4">
            <a:extLst>
              <a:ext uri="{FF2B5EF4-FFF2-40B4-BE49-F238E27FC236}">
                <a16:creationId xmlns:a16="http://schemas.microsoft.com/office/drawing/2014/main" id="{602BE0AC-0750-1452-E527-A41EAF8930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3BA27A-E0CA-41AB-4DA0-D2DE9C5166E6}"/>
              </a:ext>
            </a:extLst>
          </p:cNvPr>
          <p:cNvSpPr>
            <a:spLocks noGrp="1"/>
          </p:cNvSpPr>
          <p:nvPr>
            <p:ph type="sldNum" sz="quarter" idx="12"/>
          </p:nvPr>
        </p:nvSpPr>
        <p:spPr/>
        <p:txBody>
          <a:bodyPr/>
          <a:lstStyle/>
          <a:p>
            <a:fld id="{F26AF8D3-40C1-4A02-B801-EFB4D6CC9371}" type="slidenum">
              <a:rPr lang="en-IN" smtClean="0"/>
              <a:t>‹#›</a:t>
            </a:fld>
            <a:endParaRPr lang="en-IN"/>
          </a:p>
        </p:txBody>
      </p:sp>
    </p:spTree>
    <p:extLst>
      <p:ext uri="{BB962C8B-B14F-4D97-AF65-F5344CB8AC3E}">
        <p14:creationId xmlns:p14="http://schemas.microsoft.com/office/powerpoint/2010/main" val="245040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DEB9-6E9A-FF3B-939E-8630133C3D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A22490-6F46-C7DD-CF0C-C56AFC6496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679371-84B9-BEDA-AD68-7E534320EB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56B7C4-78C6-27CF-F963-963A785F6C71}"/>
              </a:ext>
            </a:extLst>
          </p:cNvPr>
          <p:cNvSpPr>
            <a:spLocks noGrp="1"/>
          </p:cNvSpPr>
          <p:nvPr>
            <p:ph type="dt" sz="half" idx="10"/>
          </p:nvPr>
        </p:nvSpPr>
        <p:spPr/>
        <p:txBody>
          <a:bodyPr/>
          <a:lstStyle/>
          <a:p>
            <a:fld id="{16CCB053-12CB-4F65-AD0D-966FBDF49BF4}" type="datetimeFigureOut">
              <a:rPr lang="en-IN" smtClean="0"/>
              <a:t>29-09-2024</a:t>
            </a:fld>
            <a:endParaRPr lang="en-IN"/>
          </a:p>
        </p:txBody>
      </p:sp>
      <p:sp>
        <p:nvSpPr>
          <p:cNvPr id="6" name="Footer Placeholder 5">
            <a:extLst>
              <a:ext uri="{FF2B5EF4-FFF2-40B4-BE49-F238E27FC236}">
                <a16:creationId xmlns:a16="http://schemas.microsoft.com/office/drawing/2014/main" id="{73665CD4-FE1E-F4C0-8626-7F15D19ED0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56760E-566B-51E5-99EE-2F7CDB57B49D}"/>
              </a:ext>
            </a:extLst>
          </p:cNvPr>
          <p:cNvSpPr>
            <a:spLocks noGrp="1"/>
          </p:cNvSpPr>
          <p:nvPr>
            <p:ph type="sldNum" sz="quarter" idx="12"/>
          </p:nvPr>
        </p:nvSpPr>
        <p:spPr/>
        <p:txBody>
          <a:bodyPr/>
          <a:lstStyle/>
          <a:p>
            <a:fld id="{F26AF8D3-40C1-4A02-B801-EFB4D6CC9371}" type="slidenum">
              <a:rPr lang="en-IN" smtClean="0"/>
              <a:t>‹#›</a:t>
            </a:fld>
            <a:endParaRPr lang="en-IN"/>
          </a:p>
        </p:txBody>
      </p:sp>
    </p:spTree>
    <p:extLst>
      <p:ext uri="{BB962C8B-B14F-4D97-AF65-F5344CB8AC3E}">
        <p14:creationId xmlns:p14="http://schemas.microsoft.com/office/powerpoint/2010/main" val="2594607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D7A1-3686-C6E3-7BB0-A6568A704C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F33FA0-A1BC-FC12-A6DA-5FAE9B4F32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D9888-AC9C-4A4B-2775-6480236F31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715EF9-093E-7ED0-B2F9-9A4FC27C01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BC279E-FD3F-02EE-CCF7-5B38AA67E6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033DAA-DA30-1D90-7D2B-9A5A6BCFD187}"/>
              </a:ext>
            </a:extLst>
          </p:cNvPr>
          <p:cNvSpPr>
            <a:spLocks noGrp="1"/>
          </p:cNvSpPr>
          <p:nvPr>
            <p:ph type="dt" sz="half" idx="10"/>
          </p:nvPr>
        </p:nvSpPr>
        <p:spPr/>
        <p:txBody>
          <a:bodyPr/>
          <a:lstStyle/>
          <a:p>
            <a:fld id="{16CCB053-12CB-4F65-AD0D-966FBDF49BF4}" type="datetimeFigureOut">
              <a:rPr lang="en-IN" smtClean="0"/>
              <a:t>29-09-2024</a:t>
            </a:fld>
            <a:endParaRPr lang="en-IN"/>
          </a:p>
        </p:txBody>
      </p:sp>
      <p:sp>
        <p:nvSpPr>
          <p:cNvPr id="8" name="Footer Placeholder 7">
            <a:extLst>
              <a:ext uri="{FF2B5EF4-FFF2-40B4-BE49-F238E27FC236}">
                <a16:creationId xmlns:a16="http://schemas.microsoft.com/office/drawing/2014/main" id="{0D6270B6-D14A-A7B3-B4CF-6100021B649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B986B5-BEA7-5886-CBB9-1296C6A0D6C4}"/>
              </a:ext>
            </a:extLst>
          </p:cNvPr>
          <p:cNvSpPr>
            <a:spLocks noGrp="1"/>
          </p:cNvSpPr>
          <p:nvPr>
            <p:ph type="sldNum" sz="quarter" idx="12"/>
          </p:nvPr>
        </p:nvSpPr>
        <p:spPr/>
        <p:txBody>
          <a:bodyPr/>
          <a:lstStyle/>
          <a:p>
            <a:fld id="{F26AF8D3-40C1-4A02-B801-EFB4D6CC9371}" type="slidenum">
              <a:rPr lang="en-IN" smtClean="0"/>
              <a:t>‹#›</a:t>
            </a:fld>
            <a:endParaRPr lang="en-IN"/>
          </a:p>
        </p:txBody>
      </p:sp>
    </p:spTree>
    <p:extLst>
      <p:ext uri="{BB962C8B-B14F-4D97-AF65-F5344CB8AC3E}">
        <p14:creationId xmlns:p14="http://schemas.microsoft.com/office/powerpoint/2010/main" val="2444698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4BDBC-93CA-E9C6-A2E8-69EC353D26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DBC7D5-90D5-AAD3-1F20-E2AA1795DAB6}"/>
              </a:ext>
            </a:extLst>
          </p:cNvPr>
          <p:cNvSpPr>
            <a:spLocks noGrp="1"/>
          </p:cNvSpPr>
          <p:nvPr>
            <p:ph type="dt" sz="half" idx="10"/>
          </p:nvPr>
        </p:nvSpPr>
        <p:spPr/>
        <p:txBody>
          <a:bodyPr/>
          <a:lstStyle/>
          <a:p>
            <a:fld id="{16CCB053-12CB-4F65-AD0D-966FBDF49BF4}" type="datetimeFigureOut">
              <a:rPr lang="en-IN" smtClean="0"/>
              <a:t>29-09-2024</a:t>
            </a:fld>
            <a:endParaRPr lang="en-IN"/>
          </a:p>
        </p:txBody>
      </p:sp>
      <p:sp>
        <p:nvSpPr>
          <p:cNvPr id="4" name="Footer Placeholder 3">
            <a:extLst>
              <a:ext uri="{FF2B5EF4-FFF2-40B4-BE49-F238E27FC236}">
                <a16:creationId xmlns:a16="http://schemas.microsoft.com/office/drawing/2014/main" id="{9B81B200-A817-52CB-B8B1-1205424ED5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24DC60-C9B4-7C36-8787-9BF0DB42DE10}"/>
              </a:ext>
            </a:extLst>
          </p:cNvPr>
          <p:cNvSpPr>
            <a:spLocks noGrp="1"/>
          </p:cNvSpPr>
          <p:nvPr>
            <p:ph type="sldNum" sz="quarter" idx="12"/>
          </p:nvPr>
        </p:nvSpPr>
        <p:spPr/>
        <p:txBody>
          <a:bodyPr/>
          <a:lstStyle/>
          <a:p>
            <a:fld id="{F26AF8D3-40C1-4A02-B801-EFB4D6CC9371}" type="slidenum">
              <a:rPr lang="en-IN" smtClean="0"/>
              <a:t>‹#›</a:t>
            </a:fld>
            <a:endParaRPr lang="en-IN"/>
          </a:p>
        </p:txBody>
      </p:sp>
    </p:spTree>
    <p:extLst>
      <p:ext uri="{BB962C8B-B14F-4D97-AF65-F5344CB8AC3E}">
        <p14:creationId xmlns:p14="http://schemas.microsoft.com/office/powerpoint/2010/main" val="1346578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E114E6-654D-6131-6B6F-EE3BA183C678}"/>
              </a:ext>
            </a:extLst>
          </p:cNvPr>
          <p:cNvSpPr>
            <a:spLocks noGrp="1"/>
          </p:cNvSpPr>
          <p:nvPr>
            <p:ph type="dt" sz="half" idx="10"/>
          </p:nvPr>
        </p:nvSpPr>
        <p:spPr/>
        <p:txBody>
          <a:bodyPr/>
          <a:lstStyle/>
          <a:p>
            <a:fld id="{16CCB053-12CB-4F65-AD0D-966FBDF49BF4}" type="datetimeFigureOut">
              <a:rPr lang="en-IN" smtClean="0"/>
              <a:t>29-09-2024</a:t>
            </a:fld>
            <a:endParaRPr lang="en-IN"/>
          </a:p>
        </p:txBody>
      </p:sp>
      <p:sp>
        <p:nvSpPr>
          <p:cNvPr id="3" name="Footer Placeholder 2">
            <a:extLst>
              <a:ext uri="{FF2B5EF4-FFF2-40B4-BE49-F238E27FC236}">
                <a16:creationId xmlns:a16="http://schemas.microsoft.com/office/drawing/2014/main" id="{FE029B18-1708-179D-5831-5E2190957F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DB5D94-02A0-E4DD-8BA6-188E5CFD654E}"/>
              </a:ext>
            </a:extLst>
          </p:cNvPr>
          <p:cNvSpPr>
            <a:spLocks noGrp="1"/>
          </p:cNvSpPr>
          <p:nvPr>
            <p:ph type="sldNum" sz="quarter" idx="12"/>
          </p:nvPr>
        </p:nvSpPr>
        <p:spPr/>
        <p:txBody>
          <a:bodyPr/>
          <a:lstStyle/>
          <a:p>
            <a:fld id="{F26AF8D3-40C1-4A02-B801-EFB4D6CC9371}" type="slidenum">
              <a:rPr lang="en-IN" smtClean="0"/>
              <a:t>‹#›</a:t>
            </a:fld>
            <a:endParaRPr lang="en-IN"/>
          </a:p>
        </p:txBody>
      </p:sp>
    </p:spTree>
    <p:extLst>
      <p:ext uri="{BB962C8B-B14F-4D97-AF65-F5344CB8AC3E}">
        <p14:creationId xmlns:p14="http://schemas.microsoft.com/office/powerpoint/2010/main" val="3235809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D4F4-E3E8-DAFB-051A-5815532BB6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9BBAB3-F76B-2B94-3D46-76ADB97809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6347B4-7A62-C0D6-E94A-FA531A3F8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E5FC5D-D61F-ECD3-BF64-6608CD265281}"/>
              </a:ext>
            </a:extLst>
          </p:cNvPr>
          <p:cNvSpPr>
            <a:spLocks noGrp="1"/>
          </p:cNvSpPr>
          <p:nvPr>
            <p:ph type="dt" sz="half" idx="10"/>
          </p:nvPr>
        </p:nvSpPr>
        <p:spPr/>
        <p:txBody>
          <a:bodyPr/>
          <a:lstStyle/>
          <a:p>
            <a:fld id="{16CCB053-12CB-4F65-AD0D-966FBDF49BF4}" type="datetimeFigureOut">
              <a:rPr lang="en-IN" smtClean="0"/>
              <a:t>29-09-2024</a:t>
            </a:fld>
            <a:endParaRPr lang="en-IN"/>
          </a:p>
        </p:txBody>
      </p:sp>
      <p:sp>
        <p:nvSpPr>
          <p:cNvPr id="6" name="Footer Placeholder 5">
            <a:extLst>
              <a:ext uri="{FF2B5EF4-FFF2-40B4-BE49-F238E27FC236}">
                <a16:creationId xmlns:a16="http://schemas.microsoft.com/office/drawing/2014/main" id="{5344A2E3-8C42-41A7-725E-F6BD5F29B6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003A8B-29AE-1429-DEB6-9A79BE666FCC}"/>
              </a:ext>
            </a:extLst>
          </p:cNvPr>
          <p:cNvSpPr>
            <a:spLocks noGrp="1"/>
          </p:cNvSpPr>
          <p:nvPr>
            <p:ph type="sldNum" sz="quarter" idx="12"/>
          </p:nvPr>
        </p:nvSpPr>
        <p:spPr/>
        <p:txBody>
          <a:bodyPr/>
          <a:lstStyle/>
          <a:p>
            <a:fld id="{F26AF8D3-40C1-4A02-B801-EFB4D6CC9371}" type="slidenum">
              <a:rPr lang="en-IN" smtClean="0"/>
              <a:t>‹#›</a:t>
            </a:fld>
            <a:endParaRPr lang="en-IN"/>
          </a:p>
        </p:txBody>
      </p:sp>
    </p:spTree>
    <p:extLst>
      <p:ext uri="{BB962C8B-B14F-4D97-AF65-F5344CB8AC3E}">
        <p14:creationId xmlns:p14="http://schemas.microsoft.com/office/powerpoint/2010/main" val="2979805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D111-96B8-DD3A-DC7D-4576B68C1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AE1831-228B-5ACF-9861-FED2B114F4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E591D4-009A-D96E-48AD-9E05608C7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E3B2E6-4452-AB55-0629-FF283152E504}"/>
              </a:ext>
            </a:extLst>
          </p:cNvPr>
          <p:cNvSpPr>
            <a:spLocks noGrp="1"/>
          </p:cNvSpPr>
          <p:nvPr>
            <p:ph type="dt" sz="half" idx="10"/>
          </p:nvPr>
        </p:nvSpPr>
        <p:spPr/>
        <p:txBody>
          <a:bodyPr/>
          <a:lstStyle/>
          <a:p>
            <a:fld id="{16CCB053-12CB-4F65-AD0D-966FBDF49BF4}" type="datetimeFigureOut">
              <a:rPr lang="en-IN" smtClean="0"/>
              <a:t>29-09-2024</a:t>
            </a:fld>
            <a:endParaRPr lang="en-IN"/>
          </a:p>
        </p:txBody>
      </p:sp>
      <p:sp>
        <p:nvSpPr>
          <p:cNvPr id="6" name="Footer Placeholder 5">
            <a:extLst>
              <a:ext uri="{FF2B5EF4-FFF2-40B4-BE49-F238E27FC236}">
                <a16:creationId xmlns:a16="http://schemas.microsoft.com/office/drawing/2014/main" id="{EBB128C1-34B8-715A-1DD4-A36BCF1CA4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19FA21-23B2-E948-29A3-91BDD3BA032F}"/>
              </a:ext>
            </a:extLst>
          </p:cNvPr>
          <p:cNvSpPr>
            <a:spLocks noGrp="1"/>
          </p:cNvSpPr>
          <p:nvPr>
            <p:ph type="sldNum" sz="quarter" idx="12"/>
          </p:nvPr>
        </p:nvSpPr>
        <p:spPr/>
        <p:txBody>
          <a:bodyPr/>
          <a:lstStyle/>
          <a:p>
            <a:fld id="{F26AF8D3-40C1-4A02-B801-EFB4D6CC9371}" type="slidenum">
              <a:rPr lang="en-IN" smtClean="0"/>
              <a:t>‹#›</a:t>
            </a:fld>
            <a:endParaRPr lang="en-IN"/>
          </a:p>
        </p:txBody>
      </p:sp>
    </p:spTree>
    <p:extLst>
      <p:ext uri="{BB962C8B-B14F-4D97-AF65-F5344CB8AC3E}">
        <p14:creationId xmlns:p14="http://schemas.microsoft.com/office/powerpoint/2010/main" val="268777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DE8472-6136-30FC-1E33-7D7CF05C7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9581AC-0172-4164-B53C-B9462CA1D5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08FCEB-DD90-5353-982E-9AC14EF106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CB053-12CB-4F65-AD0D-966FBDF49BF4}" type="datetimeFigureOut">
              <a:rPr lang="en-IN" smtClean="0"/>
              <a:t>29-09-2024</a:t>
            </a:fld>
            <a:endParaRPr lang="en-IN"/>
          </a:p>
        </p:txBody>
      </p:sp>
      <p:sp>
        <p:nvSpPr>
          <p:cNvPr id="5" name="Footer Placeholder 4">
            <a:extLst>
              <a:ext uri="{FF2B5EF4-FFF2-40B4-BE49-F238E27FC236}">
                <a16:creationId xmlns:a16="http://schemas.microsoft.com/office/drawing/2014/main" id="{90C498B8-C514-015E-3C41-15D4E3FA27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36FC0C-2C98-3D96-FF46-AD8C055A9E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AF8D3-40C1-4A02-B801-EFB4D6CC9371}" type="slidenum">
              <a:rPr lang="en-IN" smtClean="0"/>
              <a:t>‹#›</a:t>
            </a:fld>
            <a:endParaRPr lang="en-IN"/>
          </a:p>
        </p:txBody>
      </p:sp>
    </p:spTree>
    <p:extLst>
      <p:ext uri="{BB962C8B-B14F-4D97-AF65-F5344CB8AC3E}">
        <p14:creationId xmlns:p14="http://schemas.microsoft.com/office/powerpoint/2010/main" val="2462993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7398BB9-9719-6CBD-F8CC-37431525C26B}"/>
              </a:ext>
            </a:extLst>
          </p:cNvPr>
          <p:cNvSpPr txBox="1"/>
          <p:nvPr/>
        </p:nvSpPr>
        <p:spPr>
          <a:xfrm>
            <a:off x="0" y="97931"/>
            <a:ext cx="12191999" cy="4154984"/>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8800" b="1" dirty="0"/>
              <a:t>MAXIMIZING </a:t>
            </a:r>
          </a:p>
          <a:p>
            <a:r>
              <a:rPr lang="en-IN" sz="8800" b="1" dirty="0"/>
              <a:t>REVENUE FOR </a:t>
            </a:r>
          </a:p>
          <a:p>
            <a:r>
              <a:rPr lang="en-IN" sz="8800" b="1" dirty="0"/>
              <a:t>DRIVERS</a:t>
            </a:r>
          </a:p>
        </p:txBody>
      </p:sp>
      <p:pic>
        <p:nvPicPr>
          <p:cNvPr id="12" name="Picture 11">
            <a:extLst>
              <a:ext uri="{FF2B5EF4-FFF2-40B4-BE49-F238E27FC236}">
                <a16:creationId xmlns:a16="http://schemas.microsoft.com/office/drawing/2014/main" id="{32425932-DF7A-6FDE-8A90-4D7D11CB04DD}"/>
              </a:ext>
            </a:extLst>
          </p:cNvPr>
          <p:cNvPicPr>
            <a:picLocks noChangeAspect="1"/>
          </p:cNvPicPr>
          <p:nvPr/>
        </p:nvPicPr>
        <p:blipFill rotWithShape="1">
          <a:blip r:embed="rId3">
            <a:extLst>
              <a:ext uri="{28A0092B-C50C-407E-A947-70E740481C1C}">
                <a14:useLocalDpi xmlns:a14="http://schemas.microsoft.com/office/drawing/2010/main" val="0"/>
              </a:ext>
            </a:extLst>
          </a:blip>
          <a:srcRect l="2145" r="2606"/>
          <a:stretch/>
        </p:blipFill>
        <p:spPr>
          <a:xfrm>
            <a:off x="7276779" y="1413863"/>
            <a:ext cx="4356848" cy="3619340"/>
          </a:xfrm>
          <a:prstGeom prst="flowChartAlternateProcess">
            <a:avLst/>
          </a:prstGeom>
          <a:noFill/>
        </p:spPr>
      </p:pic>
      <p:sp>
        <p:nvSpPr>
          <p:cNvPr id="19" name="Rectangle: Rounded Corners 18">
            <a:extLst>
              <a:ext uri="{FF2B5EF4-FFF2-40B4-BE49-F238E27FC236}">
                <a16:creationId xmlns:a16="http://schemas.microsoft.com/office/drawing/2014/main" id="{281692CE-ECDB-A4CA-B077-A4EF6582500E}"/>
              </a:ext>
            </a:extLst>
          </p:cNvPr>
          <p:cNvSpPr/>
          <p:nvPr/>
        </p:nvSpPr>
        <p:spPr>
          <a:xfrm>
            <a:off x="1367758" y="5125250"/>
            <a:ext cx="4728242" cy="668511"/>
          </a:xfrm>
          <a:prstGeom prst="roundRect">
            <a:avLst/>
          </a:prstGeom>
          <a:solidFill>
            <a:srgbClr val="FF5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t>Through Payment Type</a:t>
            </a:r>
          </a:p>
        </p:txBody>
      </p:sp>
    </p:spTree>
    <p:extLst>
      <p:ext uri="{BB962C8B-B14F-4D97-AF65-F5344CB8AC3E}">
        <p14:creationId xmlns:p14="http://schemas.microsoft.com/office/powerpoint/2010/main" val="3536854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9FDEC-928F-7113-665D-81D393D5E8D4}"/>
              </a:ext>
            </a:extLst>
          </p:cNvPr>
          <p:cNvSpPr>
            <a:spLocks noGrp="1"/>
          </p:cNvSpPr>
          <p:nvPr>
            <p:ph type="title"/>
          </p:nvPr>
        </p:nvSpPr>
        <p:spPr>
          <a:xfrm>
            <a:off x="838200" y="115262"/>
            <a:ext cx="7145511" cy="361148"/>
          </a:xfrm>
        </p:spPr>
        <p:txBody>
          <a:bodyPr>
            <a:normAutofit fontScale="90000"/>
          </a:bodyPr>
          <a:lstStyle/>
          <a:p>
            <a:pPr algn="ctr"/>
            <a:r>
              <a:rPr lang="en-US" b="1" dirty="0">
                <a:effectLst>
                  <a:outerShdw blurRad="38100" dist="38100" dir="2700000" algn="tl">
                    <a:srgbClr val="000000">
                      <a:alpha val="43137"/>
                    </a:srgbClr>
                  </a:outerShdw>
                </a:effectLst>
                <a:latin typeface="Aptos" panose="020B0004020202020204" pitchFamily="34" charset="0"/>
              </a:rPr>
              <a:t>Passenger Count Analysis</a:t>
            </a:r>
            <a:endParaRPr lang="en-IN" b="1" dirty="0">
              <a:effectLst>
                <a:outerShdw blurRad="38100" dist="38100" dir="2700000" algn="tl">
                  <a:srgbClr val="000000">
                    <a:alpha val="43137"/>
                  </a:srgbClr>
                </a:outerShdw>
              </a:effectLst>
              <a:latin typeface="Aptos" panose="020B0004020202020204" pitchFamily="34" charset="0"/>
            </a:endParaRPr>
          </a:p>
        </p:txBody>
      </p:sp>
      <p:sp>
        <p:nvSpPr>
          <p:cNvPr id="4" name="TextBox 3">
            <a:extLst>
              <a:ext uri="{FF2B5EF4-FFF2-40B4-BE49-F238E27FC236}">
                <a16:creationId xmlns:a16="http://schemas.microsoft.com/office/drawing/2014/main" id="{BC7C722D-4B85-EF92-5E59-2C95BDC56105}"/>
              </a:ext>
            </a:extLst>
          </p:cNvPr>
          <p:cNvSpPr txBox="1"/>
          <p:nvPr/>
        </p:nvSpPr>
        <p:spPr>
          <a:xfrm>
            <a:off x="514830" y="593570"/>
            <a:ext cx="11469701"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ptos" panose="020B0004020202020204" pitchFamily="34" charset="0"/>
              </a:rPr>
              <a:t>Among card payments, rides with a  single passenger(passenger_count=1) comprise the largest proportion, constituting 40.08% of all card transactions.</a:t>
            </a:r>
          </a:p>
          <a:p>
            <a:pPr marL="285750" indent="-285750">
              <a:buFont typeface="Arial" panose="020B0604020202020204" pitchFamily="34" charset="0"/>
              <a:buChar char="•"/>
            </a:pPr>
            <a:r>
              <a:rPr lang="en-US" dirty="0">
                <a:latin typeface="Aptos" panose="020B0004020202020204" pitchFamily="34" charset="0"/>
              </a:rPr>
              <a:t>Similarly, cash payments are predominantly associated with single-passenger rides, making up 20.04% of all cash transactions.</a:t>
            </a:r>
          </a:p>
          <a:p>
            <a:pPr marL="285750" indent="-285750">
              <a:buFont typeface="Arial" panose="020B0604020202020204" pitchFamily="34" charset="0"/>
              <a:buChar char="•"/>
            </a:pPr>
            <a:r>
              <a:rPr lang="en-US" dirty="0">
                <a:latin typeface="Aptos" panose="020B0004020202020204" pitchFamily="34" charset="0"/>
              </a:rPr>
              <a:t>There is a noticeable decrease of transactions as the passenger count increases, suggesting that larger groups are less likely to use taxis or may opt for alternative payment method.</a:t>
            </a:r>
          </a:p>
          <a:p>
            <a:pPr marL="285750" indent="-285750">
              <a:buFont typeface="Arial" panose="020B0604020202020204" pitchFamily="34" charset="0"/>
              <a:buChar char="•"/>
            </a:pPr>
            <a:r>
              <a:rPr lang="en-US" dirty="0">
                <a:latin typeface="Aptos" panose="020B0004020202020204" pitchFamily="34" charset="0"/>
              </a:rPr>
              <a:t>These insights emphasize the importance of considering both payment method and passenger count when analyzing transaction data, as they provide valuable insights into customer behavior and preferences. </a:t>
            </a:r>
          </a:p>
          <a:p>
            <a:endParaRPr lang="en-US" dirty="0">
              <a:latin typeface="Aptos" panose="020B0004020202020204" pitchFamily="34" charset="0"/>
            </a:endParaRPr>
          </a:p>
          <a:p>
            <a:pPr marL="285750" indent="-285750">
              <a:buFont typeface="Arial" panose="020B0604020202020204" pitchFamily="34" charset="0"/>
              <a:buChar char="•"/>
            </a:pPr>
            <a:endParaRPr lang="en-IN" dirty="0">
              <a:latin typeface="Aptos" panose="020B0004020202020204" pitchFamily="34" charset="0"/>
            </a:endParaRPr>
          </a:p>
        </p:txBody>
      </p:sp>
      <p:sp>
        <p:nvSpPr>
          <p:cNvPr id="5" name="Rectangle 4">
            <a:extLst>
              <a:ext uri="{FF2B5EF4-FFF2-40B4-BE49-F238E27FC236}">
                <a16:creationId xmlns:a16="http://schemas.microsoft.com/office/drawing/2014/main" id="{C1668574-5424-5254-BEFC-2E35B96D991D}"/>
              </a:ext>
            </a:extLst>
          </p:cNvPr>
          <p:cNvSpPr/>
          <p:nvPr/>
        </p:nvSpPr>
        <p:spPr>
          <a:xfrm>
            <a:off x="983556" y="3165822"/>
            <a:ext cx="9528203" cy="3380976"/>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78267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78DD-AD3E-7F00-6B49-DAFC39108A5D}"/>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Aptos" panose="020B0004020202020204" pitchFamily="34" charset="0"/>
              </a:rPr>
              <a:t>HYPOTHESIS TESTING</a:t>
            </a:r>
            <a:endParaRPr lang="en-IN" b="1" dirty="0">
              <a:effectLst>
                <a:outerShdw blurRad="38100" dist="38100" dir="2700000" algn="tl">
                  <a:srgbClr val="000000">
                    <a:alpha val="43137"/>
                  </a:srgbClr>
                </a:outerShdw>
              </a:effectLst>
              <a:latin typeface="Aptos" panose="020B0004020202020204" pitchFamily="34" charset="0"/>
            </a:endParaRPr>
          </a:p>
        </p:txBody>
      </p:sp>
      <p:sp>
        <p:nvSpPr>
          <p:cNvPr id="4" name="TextBox 3">
            <a:extLst>
              <a:ext uri="{FF2B5EF4-FFF2-40B4-BE49-F238E27FC236}">
                <a16:creationId xmlns:a16="http://schemas.microsoft.com/office/drawing/2014/main" id="{13527A72-2A28-AAC5-513C-C1AE50E0D354}"/>
              </a:ext>
            </a:extLst>
          </p:cNvPr>
          <p:cNvSpPr txBox="1"/>
          <p:nvPr/>
        </p:nvSpPr>
        <p:spPr>
          <a:xfrm>
            <a:off x="706931" y="1874904"/>
            <a:ext cx="9651146"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NULL HYPOTHESIS</a:t>
            </a:r>
            <a:r>
              <a:rPr lang="en-US" dirty="0"/>
              <a:t>: There is no difference in average fare between customers who use credit cards and customers who uses cash.</a:t>
            </a:r>
          </a:p>
          <a:p>
            <a:endParaRPr lang="en-US" dirty="0"/>
          </a:p>
          <a:p>
            <a:pPr marL="285750" indent="-285750">
              <a:buFont typeface="Arial" panose="020B0604020202020204" pitchFamily="34" charset="0"/>
              <a:buChar char="•"/>
            </a:pPr>
            <a:r>
              <a:rPr lang="en-US" b="1" dirty="0"/>
              <a:t>ALTERNATE HYPOTHESIS</a:t>
            </a:r>
            <a:r>
              <a:rPr lang="en-US" dirty="0"/>
              <a:t>: There is a difference in average fare between customers who use credit cards and customers who use cash.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With T-statistic test pf 165.5 and a P-value of less than 0.5, we reject the </a:t>
            </a:r>
            <a:r>
              <a:rPr lang="en-US" b="1" dirty="0"/>
              <a:t>Null Hypothesis </a:t>
            </a:r>
            <a:r>
              <a:rPr lang="en-US" dirty="0"/>
              <a:t>suggesting that there is  a indeed a significant difference in average fare between the two payment methods.</a:t>
            </a:r>
            <a:endParaRPr lang="en-IN" dirty="0"/>
          </a:p>
        </p:txBody>
      </p:sp>
    </p:spTree>
    <p:extLst>
      <p:ext uri="{BB962C8B-B14F-4D97-AF65-F5344CB8AC3E}">
        <p14:creationId xmlns:p14="http://schemas.microsoft.com/office/powerpoint/2010/main" val="215796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9BA72-8A8E-E0C8-0DA9-7D281E02796B}"/>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Aptos" panose="020B0004020202020204" pitchFamily="34" charset="0"/>
              </a:rPr>
              <a:t>Recommendations</a:t>
            </a:r>
            <a:endParaRPr lang="en-IN" b="1" dirty="0">
              <a:effectLst>
                <a:outerShdw blurRad="38100" dist="38100" dir="2700000" algn="tl">
                  <a:srgbClr val="000000">
                    <a:alpha val="43137"/>
                  </a:srgbClr>
                </a:outerShdw>
              </a:effectLst>
              <a:latin typeface="Aptos" panose="020B0004020202020204" pitchFamily="34" charset="0"/>
            </a:endParaRPr>
          </a:p>
        </p:txBody>
      </p:sp>
      <p:sp>
        <p:nvSpPr>
          <p:cNvPr id="3" name="Content Placeholder 2">
            <a:extLst>
              <a:ext uri="{FF2B5EF4-FFF2-40B4-BE49-F238E27FC236}">
                <a16:creationId xmlns:a16="http://schemas.microsoft.com/office/drawing/2014/main" id="{DAEB7B37-61A6-7656-62FB-F108756A26CC}"/>
              </a:ext>
            </a:extLst>
          </p:cNvPr>
          <p:cNvSpPr>
            <a:spLocks noGrp="1"/>
          </p:cNvSpPr>
          <p:nvPr>
            <p:ph idx="1"/>
          </p:nvPr>
        </p:nvSpPr>
        <p:spPr/>
        <p:txBody>
          <a:bodyPr>
            <a:normAutofit lnSpcReduction="10000"/>
          </a:bodyPr>
          <a:lstStyle/>
          <a:p>
            <a:r>
              <a:rPr lang="en-US" dirty="0"/>
              <a:t>Encourage customers to pay using credit cards to capitalize on the potential for generating more revenue for taxi cab drivers.</a:t>
            </a:r>
          </a:p>
          <a:p>
            <a:endParaRPr lang="en-US" dirty="0"/>
          </a:p>
          <a:p>
            <a:r>
              <a:rPr lang="en-US" dirty="0"/>
              <a:t>Implement strategies such as offering incentives or discounts for credit card transaction to incentivize customers to choose this payment method.</a:t>
            </a:r>
          </a:p>
          <a:p>
            <a:endParaRPr lang="en-US" dirty="0"/>
          </a:p>
          <a:p>
            <a:r>
              <a:rPr lang="en-US" dirty="0"/>
              <a:t>Provide seamless and secure credit card payment options to enhance customer convenience and encourage adoption of this preferred payment method.</a:t>
            </a:r>
          </a:p>
          <a:p>
            <a:pPr marL="0" indent="0">
              <a:buNone/>
            </a:pPr>
            <a:endParaRPr lang="en-IN" dirty="0"/>
          </a:p>
        </p:txBody>
      </p:sp>
    </p:spTree>
    <p:extLst>
      <p:ext uri="{BB962C8B-B14F-4D97-AF65-F5344CB8AC3E}">
        <p14:creationId xmlns:p14="http://schemas.microsoft.com/office/powerpoint/2010/main" val="153934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F00C7-A856-D577-6D67-B24CF18B5C1D}"/>
              </a:ext>
            </a:extLst>
          </p:cNvPr>
          <p:cNvSpPr>
            <a:spLocks noGrp="1"/>
          </p:cNvSpPr>
          <p:nvPr>
            <p:ph type="title"/>
          </p:nvPr>
        </p:nvSpPr>
        <p:spPr/>
        <p:txBody>
          <a:bodyPr>
            <a:normAutofit/>
          </a:bodyPr>
          <a:lstStyle/>
          <a:p>
            <a:r>
              <a:rPr lang="en-IN" sz="7200" b="1" dirty="0">
                <a:latin typeface="Aptos" panose="020B0004020202020204" pitchFamily="34" charset="0"/>
              </a:rPr>
              <a:t>Agenda</a:t>
            </a:r>
          </a:p>
        </p:txBody>
      </p:sp>
      <p:sp>
        <p:nvSpPr>
          <p:cNvPr id="7" name="TextBox 6">
            <a:extLst>
              <a:ext uri="{FF2B5EF4-FFF2-40B4-BE49-F238E27FC236}">
                <a16:creationId xmlns:a16="http://schemas.microsoft.com/office/drawing/2014/main" id="{D5E06B16-AC0A-6B78-FD0E-2FAE0F988C84}"/>
              </a:ext>
            </a:extLst>
          </p:cNvPr>
          <p:cNvSpPr txBox="1"/>
          <p:nvPr/>
        </p:nvSpPr>
        <p:spPr>
          <a:xfrm>
            <a:off x="400210" y="1690688"/>
            <a:ext cx="8159803" cy="2677656"/>
          </a:xfrm>
          <a:prstGeom prst="rect">
            <a:avLst/>
          </a:prstGeom>
          <a:solidFill>
            <a:schemeClr val="bg2"/>
          </a:solidFill>
        </p:spPr>
        <p:txBody>
          <a:bodyPr wrap="square" rtlCol="0">
            <a:spAutoFit/>
          </a:bodyPr>
          <a:lstStyle/>
          <a:p>
            <a:pPr marL="342900" indent="-342900">
              <a:buFont typeface="Arial" panose="020B0604020202020204" pitchFamily="34" charset="0"/>
              <a:buChar char="•"/>
            </a:pPr>
            <a:r>
              <a:rPr lang="en-IN" sz="2400" dirty="0"/>
              <a:t>Problem Statement</a:t>
            </a:r>
          </a:p>
          <a:p>
            <a:pPr marL="342900" indent="-342900">
              <a:buFont typeface="Arial" panose="020B0604020202020204" pitchFamily="34" charset="0"/>
              <a:buChar char="•"/>
            </a:pPr>
            <a:r>
              <a:rPr lang="en-IN" sz="2400" dirty="0"/>
              <a:t>Research Question</a:t>
            </a:r>
          </a:p>
          <a:p>
            <a:pPr marL="342900" indent="-342900" algn="just">
              <a:buFont typeface="Arial" panose="020B0604020202020204" pitchFamily="34" charset="0"/>
              <a:buChar char="•"/>
            </a:pPr>
            <a:r>
              <a:rPr lang="en-IN" sz="2400" dirty="0"/>
              <a:t>Data overview</a:t>
            </a:r>
          </a:p>
          <a:p>
            <a:pPr marL="342900" indent="-342900">
              <a:buFont typeface="Arial" panose="020B0604020202020204" pitchFamily="34" charset="0"/>
              <a:buChar char="•"/>
            </a:pPr>
            <a:r>
              <a:rPr lang="en-IN" sz="2400" dirty="0"/>
              <a:t>Methodology       </a:t>
            </a:r>
          </a:p>
          <a:p>
            <a:pPr marL="342900" indent="-342900">
              <a:buFont typeface="Arial" panose="020B0604020202020204" pitchFamily="34" charset="0"/>
              <a:buChar char="•"/>
            </a:pPr>
            <a:r>
              <a:rPr lang="en-IN" sz="2400" dirty="0"/>
              <a:t>Analysis and Findings   </a:t>
            </a:r>
          </a:p>
          <a:p>
            <a:pPr marL="342900" indent="-342900">
              <a:buFont typeface="Arial" panose="020B0604020202020204" pitchFamily="34" charset="0"/>
              <a:buChar char="•"/>
            </a:pPr>
            <a:r>
              <a:rPr lang="en-IN" sz="2400" dirty="0"/>
              <a:t>Hypothesis Testing       </a:t>
            </a:r>
          </a:p>
          <a:p>
            <a:pPr marL="342900" indent="-342900">
              <a:buFont typeface="Arial" panose="020B0604020202020204" pitchFamily="34" charset="0"/>
              <a:buChar char="•"/>
            </a:pPr>
            <a:r>
              <a:rPr lang="en-IN" sz="2400" dirty="0"/>
              <a:t>Recommendations       </a:t>
            </a:r>
          </a:p>
        </p:txBody>
      </p:sp>
    </p:spTree>
    <p:extLst>
      <p:ext uri="{BB962C8B-B14F-4D97-AF65-F5344CB8AC3E}">
        <p14:creationId xmlns:p14="http://schemas.microsoft.com/office/powerpoint/2010/main" val="2572013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AB48-B558-93D0-19DA-2DF6806356F3}"/>
              </a:ext>
            </a:extLst>
          </p:cNvPr>
          <p:cNvSpPr>
            <a:spLocks noGrp="1"/>
          </p:cNvSpPr>
          <p:nvPr>
            <p:ph type="title"/>
          </p:nvPr>
        </p:nvSpPr>
        <p:spPr>
          <a:xfrm>
            <a:off x="353466" y="1"/>
            <a:ext cx="9366837" cy="1275549"/>
          </a:xfrm>
        </p:spPr>
        <p:txBody>
          <a:bodyPr>
            <a:normAutofit/>
          </a:bodyPr>
          <a:lstStyle/>
          <a:p>
            <a:r>
              <a:rPr lang="en-IN" sz="7200" b="1" dirty="0">
                <a:latin typeface="Aptos" panose="020B0004020202020204" pitchFamily="34" charset="0"/>
              </a:rPr>
              <a:t>Problem Statement</a:t>
            </a:r>
          </a:p>
        </p:txBody>
      </p:sp>
      <p:sp>
        <p:nvSpPr>
          <p:cNvPr id="4" name="TextBox 3">
            <a:extLst>
              <a:ext uri="{FF2B5EF4-FFF2-40B4-BE49-F238E27FC236}">
                <a16:creationId xmlns:a16="http://schemas.microsoft.com/office/drawing/2014/main" id="{C77C63E4-7044-ECCB-2DF9-DA1BBFA37C2A}"/>
              </a:ext>
            </a:extLst>
          </p:cNvPr>
          <p:cNvSpPr txBox="1"/>
          <p:nvPr/>
        </p:nvSpPr>
        <p:spPr>
          <a:xfrm>
            <a:off x="476410" y="1475334"/>
            <a:ext cx="7914555" cy="3785652"/>
          </a:xfrm>
          <a:prstGeom prst="rect">
            <a:avLst/>
          </a:prstGeom>
          <a:noFill/>
        </p:spPr>
        <p:txBody>
          <a:bodyPr wrap="square" rtlCol="0">
            <a:spAutoFit/>
          </a:bodyPr>
          <a:lstStyle/>
          <a:p>
            <a:r>
              <a:rPr lang="en-US" sz="2800" dirty="0"/>
              <a:t>In the dynamic landscape of the taxi booking industry, </a:t>
            </a:r>
            <a:r>
              <a:rPr lang="en-US" sz="2800" b="1" dirty="0"/>
              <a:t>optimizing revenue</a:t>
            </a:r>
            <a:r>
              <a:rPr lang="en-US" sz="2800" dirty="0"/>
              <a:t> is crucial for sustaining long-term success and ensuring driver satisfaction. </a:t>
            </a:r>
          </a:p>
          <a:p>
            <a:endParaRPr lang="en-US" dirty="0"/>
          </a:p>
          <a:p>
            <a:endParaRPr lang="en-US" dirty="0"/>
          </a:p>
          <a:p>
            <a:r>
              <a:rPr lang="en-US" sz="2400" dirty="0"/>
              <a:t>Our objective is to leverage </a:t>
            </a:r>
            <a:r>
              <a:rPr lang="en-US" sz="2400" b="1" dirty="0"/>
              <a:t>data-driven insights </a:t>
            </a:r>
            <a:r>
              <a:rPr lang="en-US" sz="2400" dirty="0"/>
              <a:t>to enhance revenue streams for taxi drivers, addressing this critical need. This research seeks to explore the influence of payment methods on fare pricing by examining the correlation between payment type and fare amount.</a:t>
            </a:r>
            <a:endParaRPr lang="en-IN" sz="2400" dirty="0"/>
          </a:p>
        </p:txBody>
      </p:sp>
      <p:pic>
        <p:nvPicPr>
          <p:cNvPr id="7" name="Picture 6">
            <a:extLst>
              <a:ext uri="{FF2B5EF4-FFF2-40B4-BE49-F238E27FC236}">
                <a16:creationId xmlns:a16="http://schemas.microsoft.com/office/drawing/2014/main" id="{5A9D02CC-D30E-4110-07D5-62CF4BA75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965" y="1475334"/>
            <a:ext cx="3665284" cy="3785651"/>
          </a:xfrm>
          <a:prstGeom prst="rect">
            <a:avLst/>
          </a:prstGeom>
        </p:spPr>
      </p:pic>
    </p:spTree>
    <p:extLst>
      <p:ext uri="{BB962C8B-B14F-4D97-AF65-F5344CB8AC3E}">
        <p14:creationId xmlns:p14="http://schemas.microsoft.com/office/powerpoint/2010/main" val="1015591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63E2-8FEC-F480-402B-09DC22E5195E}"/>
              </a:ext>
            </a:extLst>
          </p:cNvPr>
          <p:cNvSpPr>
            <a:spLocks noGrp="1"/>
          </p:cNvSpPr>
          <p:nvPr>
            <p:ph type="title"/>
          </p:nvPr>
        </p:nvSpPr>
        <p:spPr>
          <a:xfrm>
            <a:off x="838200" y="365125"/>
            <a:ext cx="6469316" cy="1425255"/>
          </a:xfrm>
        </p:spPr>
        <p:txBody>
          <a:bodyPr/>
          <a:lstStyle/>
          <a:p>
            <a:pPr algn="ctr"/>
            <a:r>
              <a:rPr lang="en-US" b="1" u="sng" dirty="0">
                <a:effectLst>
                  <a:outerShdw blurRad="38100" dist="38100" dir="2700000" algn="tl">
                    <a:srgbClr val="000000">
                      <a:alpha val="43137"/>
                    </a:srgbClr>
                  </a:outerShdw>
                </a:effectLst>
                <a:latin typeface="Aptos" panose="020B0004020202020204" pitchFamily="34" charset="0"/>
              </a:rPr>
              <a:t>PROBLEM</a:t>
            </a:r>
            <a:r>
              <a:rPr lang="en-US" b="1" dirty="0">
                <a:effectLst>
                  <a:outerShdw blurRad="38100" dist="38100" dir="2700000" algn="tl">
                    <a:srgbClr val="000000">
                      <a:alpha val="43137"/>
                    </a:srgbClr>
                  </a:outerShdw>
                </a:effectLst>
              </a:rPr>
              <a:t> </a:t>
            </a:r>
            <a:r>
              <a:rPr lang="en-US" b="1" u="sng" dirty="0">
                <a:effectLst>
                  <a:outerShdw blurRad="38100" dist="38100" dir="2700000" algn="tl">
                    <a:srgbClr val="000000">
                      <a:alpha val="43137"/>
                    </a:srgbClr>
                  </a:outerShdw>
                </a:effectLst>
                <a:latin typeface="Aptos" panose="020B0004020202020204" pitchFamily="34" charset="0"/>
              </a:rPr>
              <a:t>STATEMENT</a:t>
            </a:r>
            <a:br>
              <a:rPr lang="en-US" b="1" dirty="0"/>
            </a:br>
            <a:endParaRPr lang="en-IN" b="1" dirty="0"/>
          </a:p>
        </p:txBody>
      </p:sp>
      <p:sp>
        <p:nvSpPr>
          <p:cNvPr id="4" name="TextBox 3">
            <a:extLst>
              <a:ext uri="{FF2B5EF4-FFF2-40B4-BE49-F238E27FC236}">
                <a16:creationId xmlns:a16="http://schemas.microsoft.com/office/drawing/2014/main" id="{E7A2370A-20B6-49BE-3605-F9F3965B61C4}"/>
              </a:ext>
            </a:extLst>
          </p:cNvPr>
          <p:cNvSpPr txBox="1"/>
          <p:nvPr/>
        </p:nvSpPr>
        <p:spPr>
          <a:xfrm>
            <a:off x="838200" y="2182266"/>
            <a:ext cx="7276140" cy="2585323"/>
          </a:xfrm>
          <a:prstGeom prst="rect">
            <a:avLst/>
          </a:prstGeom>
          <a:solidFill>
            <a:schemeClr val="bg1">
              <a:lumMod val="95000"/>
            </a:schemeClr>
          </a:solidFill>
        </p:spPr>
        <p:txBody>
          <a:bodyPr wrap="square" rtlCol="0">
            <a:spAutoFit/>
          </a:bodyPr>
          <a:lstStyle/>
          <a:p>
            <a:r>
              <a:rPr lang="en-US" dirty="0">
                <a:latin typeface="Aptos" panose="020B0004020202020204" pitchFamily="34" charset="0"/>
              </a:rPr>
              <a:t>In the fast-paced taxi booking sector, making the most </a:t>
            </a:r>
          </a:p>
          <a:p>
            <a:r>
              <a:rPr lang="en-US" dirty="0">
                <a:latin typeface="Aptos" panose="020B0004020202020204" pitchFamily="34" charset="0"/>
              </a:rPr>
              <a:t>of revenue is essential for long-term success and driver happiness.</a:t>
            </a:r>
          </a:p>
          <a:p>
            <a:endParaRPr lang="en-US" dirty="0">
              <a:latin typeface="Aptos" panose="020B0004020202020204" pitchFamily="34" charset="0"/>
            </a:endParaRPr>
          </a:p>
          <a:p>
            <a:endParaRPr lang="en-US" dirty="0">
              <a:latin typeface="Aptos" panose="020B0004020202020204" pitchFamily="34" charset="0"/>
            </a:endParaRPr>
          </a:p>
          <a:p>
            <a:r>
              <a:rPr lang="en-US" dirty="0">
                <a:latin typeface="Aptos" panose="020B0004020202020204" pitchFamily="34" charset="0"/>
              </a:rPr>
              <a:t>Our goal is to use data-driven insights to maximize </a:t>
            </a:r>
            <a:r>
              <a:rPr lang="en-US" b="1" dirty="0">
                <a:latin typeface="Aptos" panose="020B0004020202020204" pitchFamily="34" charset="0"/>
              </a:rPr>
              <a:t>revenue streams </a:t>
            </a:r>
            <a:r>
              <a:rPr lang="en-US" dirty="0">
                <a:latin typeface="Aptos" panose="020B0004020202020204" pitchFamily="34" charset="0"/>
              </a:rPr>
              <a:t>for taxi drivers in order to meet this need.</a:t>
            </a:r>
          </a:p>
          <a:p>
            <a:r>
              <a:rPr lang="en-US" dirty="0">
                <a:latin typeface="Aptos" panose="020B0004020202020204" pitchFamily="34" charset="0"/>
              </a:rPr>
              <a:t>Our research aims to determine whether payment methods have an impact on fare pricing by focusing on the relationship between payment types and fare amount</a:t>
            </a:r>
            <a:r>
              <a:rPr lang="en-US" dirty="0"/>
              <a:t>.</a:t>
            </a:r>
            <a:endParaRPr lang="en-IN" dirty="0"/>
          </a:p>
        </p:txBody>
      </p:sp>
      <p:pic>
        <p:nvPicPr>
          <p:cNvPr id="6" name="Picture 5">
            <a:extLst>
              <a:ext uri="{FF2B5EF4-FFF2-40B4-BE49-F238E27FC236}">
                <a16:creationId xmlns:a16="http://schemas.microsoft.com/office/drawing/2014/main" id="{FD9EBC08-2365-DDD1-1EDC-AAE786071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4232" y="2232388"/>
            <a:ext cx="3788229" cy="2393223"/>
          </a:xfrm>
          <a:prstGeom prst="rect">
            <a:avLst/>
          </a:prstGeom>
        </p:spPr>
      </p:pic>
    </p:spTree>
    <p:extLst>
      <p:ext uri="{BB962C8B-B14F-4D97-AF65-F5344CB8AC3E}">
        <p14:creationId xmlns:p14="http://schemas.microsoft.com/office/powerpoint/2010/main" val="3021653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FE33-2DC7-44E9-68EC-D877072685FF}"/>
              </a:ext>
            </a:extLst>
          </p:cNvPr>
          <p:cNvSpPr>
            <a:spLocks noGrp="1"/>
          </p:cNvSpPr>
          <p:nvPr>
            <p:ph type="title"/>
          </p:nvPr>
        </p:nvSpPr>
        <p:spPr>
          <a:solidFill>
            <a:schemeClr val="bg2"/>
          </a:solidFill>
        </p:spPr>
        <p:txBody>
          <a:bodyPr/>
          <a:lstStyle/>
          <a:p>
            <a:r>
              <a:rPr lang="en-US" b="1" dirty="0">
                <a:effectLst>
                  <a:outerShdw blurRad="38100" dist="38100" dir="2700000" algn="tl">
                    <a:srgbClr val="000000">
                      <a:alpha val="43137"/>
                    </a:srgbClr>
                  </a:outerShdw>
                </a:effectLst>
                <a:latin typeface="Aptos" panose="020B0004020202020204" pitchFamily="34" charset="0"/>
              </a:rPr>
              <a:t>                        Research Question</a:t>
            </a:r>
            <a:endParaRPr lang="en-IN" b="1" dirty="0">
              <a:effectLst>
                <a:outerShdw blurRad="38100" dist="38100" dir="2700000" algn="tl">
                  <a:srgbClr val="000000">
                    <a:alpha val="43137"/>
                  </a:srgbClr>
                </a:outerShdw>
              </a:effectLst>
              <a:latin typeface="Aptos" panose="020B0004020202020204" pitchFamily="34" charset="0"/>
            </a:endParaRPr>
          </a:p>
        </p:txBody>
      </p:sp>
      <p:sp>
        <p:nvSpPr>
          <p:cNvPr id="4" name="TextBox 3">
            <a:extLst>
              <a:ext uri="{FF2B5EF4-FFF2-40B4-BE49-F238E27FC236}">
                <a16:creationId xmlns:a16="http://schemas.microsoft.com/office/drawing/2014/main" id="{301C6430-AACF-DBE2-D89A-BBEBA1908714}"/>
              </a:ext>
            </a:extLst>
          </p:cNvPr>
          <p:cNvSpPr txBox="1"/>
          <p:nvPr/>
        </p:nvSpPr>
        <p:spPr>
          <a:xfrm>
            <a:off x="1659751" y="2043953"/>
            <a:ext cx="8836639" cy="2308324"/>
          </a:xfrm>
          <a:prstGeom prst="rect">
            <a:avLst/>
          </a:prstGeom>
          <a:noFill/>
        </p:spPr>
        <p:txBody>
          <a:bodyPr wrap="square" rtlCol="0">
            <a:spAutoFit/>
          </a:bodyPr>
          <a:lstStyle/>
          <a:p>
            <a:r>
              <a:rPr lang="en-US" sz="2400" b="1" dirty="0">
                <a:latin typeface="Aptos" panose="020B0004020202020204" pitchFamily="34" charset="0"/>
              </a:rPr>
              <a:t>Is there any relationship between total fare amount and payment type?</a:t>
            </a:r>
          </a:p>
          <a:p>
            <a:endParaRPr lang="en-US" sz="2400" b="1" dirty="0">
              <a:latin typeface="Aptos" panose="020B0004020202020204" pitchFamily="34" charset="0"/>
            </a:endParaRPr>
          </a:p>
          <a:p>
            <a:r>
              <a:rPr lang="en-US" sz="2400" dirty="0">
                <a:latin typeface="Aptos" panose="020B0004020202020204" pitchFamily="34" charset="0"/>
              </a:rPr>
              <a:t>Can we nudge customers towards payment ,methods that generate higher revenue for drivers, without negatively impacting customer experience.</a:t>
            </a:r>
            <a:endParaRPr lang="en-IN" sz="2400" dirty="0">
              <a:latin typeface="Aptos" panose="020B0004020202020204" pitchFamily="34" charset="0"/>
            </a:endParaRPr>
          </a:p>
        </p:txBody>
      </p:sp>
    </p:spTree>
    <p:extLst>
      <p:ext uri="{BB962C8B-B14F-4D97-AF65-F5344CB8AC3E}">
        <p14:creationId xmlns:p14="http://schemas.microsoft.com/office/powerpoint/2010/main" val="1082181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53435CE-64F6-B54C-61BC-4B2F8EA7A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9453" y="3882371"/>
            <a:ext cx="6477640" cy="2234120"/>
          </a:xfrm>
          <a:prstGeom prst="rect">
            <a:avLst/>
          </a:prstGeom>
        </p:spPr>
      </p:pic>
      <p:sp>
        <p:nvSpPr>
          <p:cNvPr id="15" name="TextBox 14">
            <a:extLst>
              <a:ext uri="{FF2B5EF4-FFF2-40B4-BE49-F238E27FC236}">
                <a16:creationId xmlns:a16="http://schemas.microsoft.com/office/drawing/2014/main" id="{E4E53D05-D0E0-5C2F-3C90-E9E5795CCEC0}"/>
              </a:ext>
            </a:extLst>
          </p:cNvPr>
          <p:cNvSpPr txBox="1"/>
          <p:nvPr/>
        </p:nvSpPr>
        <p:spPr>
          <a:xfrm>
            <a:off x="407254" y="276625"/>
            <a:ext cx="8867375" cy="2000548"/>
          </a:xfrm>
          <a:prstGeom prst="rect">
            <a:avLst/>
          </a:prstGeom>
          <a:solidFill>
            <a:schemeClr val="accent3">
              <a:lumMod val="20000"/>
              <a:lumOff val="80000"/>
            </a:schemeClr>
          </a:solidFill>
        </p:spPr>
        <p:txBody>
          <a:bodyPr wrap="square" rtlCol="0">
            <a:spAutoFit/>
          </a:bodyPr>
          <a:lstStyle/>
          <a:p>
            <a:r>
              <a:rPr lang="en-US" sz="4400" b="1" dirty="0">
                <a:effectLst>
                  <a:outerShdw blurRad="38100" dist="38100" dir="2700000" algn="tl">
                    <a:srgbClr val="000000">
                      <a:alpha val="43137"/>
                    </a:srgbClr>
                  </a:outerShdw>
                </a:effectLst>
                <a:latin typeface="Aptos" panose="020B0004020202020204" pitchFamily="34" charset="0"/>
              </a:rPr>
              <a:t>Data Overview</a:t>
            </a:r>
          </a:p>
          <a:p>
            <a:r>
              <a:rPr lang="en-US" sz="2000" dirty="0">
                <a:latin typeface="Aptos" panose="020B0004020202020204" pitchFamily="34" charset="0"/>
              </a:rPr>
              <a:t>For this analysis, we utilized the comprehensive dataset of NYC Taxi Trip records used data cleaning and feature engineering procedure to concentrate solely on the relevant columns essential for our investigation.</a:t>
            </a:r>
          </a:p>
          <a:p>
            <a:endParaRPr lang="en-IN" sz="2000" dirty="0">
              <a:latin typeface="Aptos" panose="020B0004020202020204" pitchFamily="34" charset="0"/>
            </a:endParaRPr>
          </a:p>
        </p:txBody>
      </p:sp>
      <p:sp>
        <p:nvSpPr>
          <p:cNvPr id="16" name="TextBox 15">
            <a:extLst>
              <a:ext uri="{FF2B5EF4-FFF2-40B4-BE49-F238E27FC236}">
                <a16:creationId xmlns:a16="http://schemas.microsoft.com/office/drawing/2014/main" id="{827A3ED1-2995-9B2B-587C-207BAD230C0A}"/>
              </a:ext>
            </a:extLst>
          </p:cNvPr>
          <p:cNvSpPr txBox="1"/>
          <p:nvPr/>
        </p:nvSpPr>
        <p:spPr>
          <a:xfrm>
            <a:off x="583987" y="3429000"/>
            <a:ext cx="4925466" cy="2616101"/>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Aptos" panose="020B0004020202020204" pitchFamily="34" charset="0"/>
              </a:rPr>
              <a:t>Relevant columns used for this Research</a:t>
            </a:r>
          </a:p>
          <a:p>
            <a:endParaRPr lang="en-US" dirty="0"/>
          </a:p>
          <a:p>
            <a:pPr marL="285750" indent="-285750">
              <a:buFont typeface="Arial" panose="020B0604020202020204" pitchFamily="34" charset="0"/>
              <a:buChar char="•"/>
            </a:pPr>
            <a:r>
              <a:rPr lang="en-IN" b="1" dirty="0"/>
              <a:t>passenger_count(1 to 5)</a:t>
            </a:r>
          </a:p>
          <a:p>
            <a:pPr marL="285750" indent="-285750">
              <a:buFont typeface="Arial" panose="020B0604020202020204" pitchFamily="34" charset="0"/>
              <a:buChar char="•"/>
            </a:pPr>
            <a:r>
              <a:rPr lang="en-IN" b="1" dirty="0"/>
              <a:t>payment_type(cash or card)</a:t>
            </a:r>
          </a:p>
          <a:p>
            <a:pPr marL="285750" indent="-285750">
              <a:buFont typeface="Arial" panose="020B0604020202020204" pitchFamily="34" charset="0"/>
              <a:buChar char="•"/>
            </a:pPr>
            <a:r>
              <a:rPr lang="en-IN" b="1" dirty="0"/>
              <a:t>fare_amount</a:t>
            </a:r>
          </a:p>
          <a:p>
            <a:pPr marL="285750" indent="-285750">
              <a:buFont typeface="Arial" panose="020B0604020202020204" pitchFamily="34" charset="0"/>
              <a:buChar char="•"/>
            </a:pPr>
            <a:r>
              <a:rPr lang="en-IN" b="1" dirty="0"/>
              <a:t>trip_distance(miles)</a:t>
            </a:r>
          </a:p>
          <a:p>
            <a:pPr marL="285750" indent="-285750">
              <a:buFont typeface="Arial" panose="020B0604020202020204" pitchFamily="34" charset="0"/>
              <a:buChar char="•"/>
            </a:pPr>
            <a:r>
              <a:rPr lang="en-IN" b="1" dirty="0"/>
              <a:t>duration(mins)</a:t>
            </a:r>
          </a:p>
        </p:txBody>
      </p:sp>
    </p:spTree>
    <p:extLst>
      <p:ext uri="{BB962C8B-B14F-4D97-AF65-F5344CB8AC3E}">
        <p14:creationId xmlns:p14="http://schemas.microsoft.com/office/powerpoint/2010/main" val="126239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C40E-35E7-4337-564C-703AD4AFD67F}"/>
              </a:ext>
            </a:extLst>
          </p:cNvPr>
          <p:cNvSpPr>
            <a:spLocks noGrp="1"/>
          </p:cNvSpPr>
          <p:nvPr>
            <p:ph type="title"/>
          </p:nvPr>
        </p:nvSpPr>
        <p:spPr>
          <a:solidFill>
            <a:schemeClr val="bg2"/>
          </a:solidFill>
        </p:spPr>
        <p:txBody>
          <a:bodyPr/>
          <a:lstStyle/>
          <a:p>
            <a:pPr algn="ctr"/>
            <a:r>
              <a:rPr lang="en-US" b="1" dirty="0">
                <a:latin typeface="Aptos" panose="020B0004020202020204" pitchFamily="34" charset="0"/>
              </a:rPr>
              <a:t>Methodology</a:t>
            </a:r>
            <a:endParaRPr lang="en-IN" b="1" dirty="0">
              <a:latin typeface="Aptos" panose="020B0004020202020204" pitchFamily="34" charset="0"/>
            </a:endParaRPr>
          </a:p>
        </p:txBody>
      </p:sp>
      <p:graphicFrame>
        <p:nvGraphicFramePr>
          <p:cNvPr id="5" name="Table 4">
            <a:extLst>
              <a:ext uri="{FF2B5EF4-FFF2-40B4-BE49-F238E27FC236}">
                <a16:creationId xmlns:a16="http://schemas.microsoft.com/office/drawing/2014/main" id="{8255AF8A-3FEC-5D0C-9341-1DF612C1CD92}"/>
              </a:ext>
            </a:extLst>
          </p:cNvPr>
          <p:cNvGraphicFramePr>
            <a:graphicFrameLocks noGrp="1"/>
          </p:cNvGraphicFramePr>
          <p:nvPr>
            <p:extLst>
              <p:ext uri="{D42A27DB-BD31-4B8C-83A1-F6EECF244321}">
                <p14:modId xmlns:p14="http://schemas.microsoft.com/office/powerpoint/2010/main" val="2155086180"/>
              </p:ext>
            </p:extLst>
          </p:nvPr>
        </p:nvGraphicFramePr>
        <p:xfrm>
          <a:off x="1490703" y="2006357"/>
          <a:ext cx="9628094" cy="2834640"/>
        </p:xfrm>
        <a:graphic>
          <a:graphicData uri="http://schemas.openxmlformats.org/drawingml/2006/table">
            <a:tbl>
              <a:tblPr firstRow="1" bandRow="1">
                <a:tableStyleId>{21E4AEA4-8DFA-4A89-87EB-49C32662AFE0}</a:tableStyleId>
              </a:tblPr>
              <a:tblGrid>
                <a:gridCol w="3657600">
                  <a:extLst>
                    <a:ext uri="{9D8B030D-6E8A-4147-A177-3AD203B41FA5}">
                      <a16:colId xmlns:a16="http://schemas.microsoft.com/office/drawing/2014/main" val="1475110085"/>
                    </a:ext>
                  </a:extLst>
                </a:gridCol>
                <a:gridCol w="5970494">
                  <a:extLst>
                    <a:ext uri="{9D8B030D-6E8A-4147-A177-3AD203B41FA5}">
                      <a16:colId xmlns:a16="http://schemas.microsoft.com/office/drawing/2014/main" val="155636941"/>
                    </a:ext>
                  </a:extLst>
                </a:gridCol>
              </a:tblGrid>
              <a:tr h="0">
                <a:tc>
                  <a:txBody>
                    <a:bodyPr/>
                    <a:lstStyle/>
                    <a:p>
                      <a:pPr algn="ctr"/>
                      <a:r>
                        <a:rPr lang="en-US" dirty="0">
                          <a:effectLst>
                            <a:outerShdw blurRad="38100" dist="38100" dir="2700000" algn="tl">
                              <a:srgbClr val="000000">
                                <a:alpha val="43137"/>
                              </a:srgbClr>
                            </a:outerShdw>
                          </a:effectLst>
                        </a:rPr>
                        <a:t>Step</a:t>
                      </a:r>
                      <a:endParaRPr lang="en-IN" dirty="0">
                        <a:effectLst>
                          <a:outerShdw blurRad="38100" dist="38100" dir="2700000" algn="tl">
                            <a:srgbClr val="000000">
                              <a:alpha val="43137"/>
                            </a:srgbClr>
                          </a:outerShdw>
                        </a:effectLst>
                      </a:endParaRPr>
                    </a:p>
                  </a:txBody>
                  <a:tcPr>
                    <a:lnB w="12700" cap="flat" cmpd="sng" algn="ctr">
                      <a:solidFill>
                        <a:schemeClr val="tx1"/>
                      </a:solidFill>
                      <a:prstDash val="solid"/>
                      <a:round/>
                      <a:headEnd type="none" w="med" len="med"/>
                      <a:tailEnd type="none" w="med" len="med"/>
                    </a:lnB>
                  </a:tcPr>
                </a:tc>
                <a:tc>
                  <a:txBody>
                    <a:bodyPr/>
                    <a:lstStyle/>
                    <a:p>
                      <a:pPr algn="ctr"/>
                      <a:r>
                        <a:rPr lang="en-US" dirty="0">
                          <a:effectLst>
                            <a:outerShdw blurRad="38100" dist="38100" dir="2700000" algn="tl">
                              <a:srgbClr val="000000">
                                <a:alpha val="43137"/>
                              </a:srgbClr>
                            </a:outerShdw>
                          </a:effectLst>
                        </a:rPr>
                        <a:t>Description</a:t>
                      </a:r>
                      <a:endParaRPr lang="en-IN" dirty="0">
                        <a:effectLst>
                          <a:outerShdw blurRad="38100" dist="38100" dir="2700000" algn="tl">
                            <a:srgbClr val="000000">
                              <a:alpha val="43137"/>
                            </a:srgbClr>
                          </a:outerShdw>
                        </a:effectLst>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6477702"/>
                  </a:ext>
                </a:extLst>
              </a:tr>
              <a:tr h="370840">
                <a:tc>
                  <a:txBody>
                    <a:bodyPr/>
                    <a:lstStyle/>
                    <a:p>
                      <a:r>
                        <a:rPr lang="en-US" dirty="0"/>
                        <a:t>Descriptive Analysis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Performed statistical analysis to summarize key aspects of the data, focusing on fare amounts and payment types.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1137510"/>
                  </a:ext>
                </a:extLst>
              </a:tr>
              <a:tr h="370840">
                <a:tc>
                  <a:txBody>
                    <a:bodyPr/>
                    <a:lstStyle/>
                    <a:p>
                      <a:r>
                        <a:rPr lang="en-US" dirty="0"/>
                        <a:t>Hypothesis Testing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Conducted a T-test to evaluate the relationship between payment type and fare amount, testing the hypothesis that different payment methods influence fare amounts.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8634359"/>
                  </a:ext>
                </a:extLst>
              </a:tr>
              <a:tr h="370840">
                <a:tc>
                  <a:txBody>
                    <a:bodyPr/>
                    <a:lstStyle/>
                    <a:p>
                      <a:r>
                        <a:rPr lang="en-US" dirty="0"/>
                        <a:t>Regression Analysis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Implemented the linear regression to explore the relationship between trip duration(calculated from pickup and drop-off times) and fare amount.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7203411"/>
                  </a:ext>
                </a:extLst>
              </a:tr>
            </a:tbl>
          </a:graphicData>
        </a:graphic>
      </p:graphicFrame>
    </p:spTree>
    <p:extLst>
      <p:ext uri="{BB962C8B-B14F-4D97-AF65-F5344CB8AC3E}">
        <p14:creationId xmlns:p14="http://schemas.microsoft.com/office/powerpoint/2010/main" val="259493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59CBB4F-148D-4B17-C89C-357B0E15E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2130" y="3566274"/>
            <a:ext cx="3929805" cy="2768482"/>
          </a:xfrm>
          <a:prstGeom prst="rect">
            <a:avLst/>
          </a:prstGeom>
        </p:spPr>
      </p:pic>
      <p:sp>
        <p:nvSpPr>
          <p:cNvPr id="12" name="TextBox 11">
            <a:extLst>
              <a:ext uri="{FF2B5EF4-FFF2-40B4-BE49-F238E27FC236}">
                <a16:creationId xmlns:a16="http://schemas.microsoft.com/office/drawing/2014/main" id="{55459082-CBCE-B84D-3A11-A6EDB5709251}"/>
              </a:ext>
            </a:extLst>
          </p:cNvPr>
          <p:cNvSpPr txBox="1"/>
          <p:nvPr/>
        </p:nvSpPr>
        <p:spPr>
          <a:xfrm>
            <a:off x="-358539" y="304104"/>
            <a:ext cx="5117566" cy="769441"/>
          </a:xfrm>
          <a:prstGeom prst="rect">
            <a:avLst/>
          </a:prstGeom>
          <a:noFill/>
        </p:spPr>
        <p:txBody>
          <a:bodyPr wrap="square" rtlCol="0">
            <a:spAutoFit/>
          </a:bodyPr>
          <a:lstStyle/>
          <a:p>
            <a:pPr algn="ctr"/>
            <a:r>
              <a:rPr lang="en-US" sz="4400" b="1" dirty="0">
                <a:effectLst>
                  <a:outerShdw blurRad="38100" dist="38100" dir="2700000" algn="tl">
                    <a:srgbClr val="000000">
                      <a:alpha val="43137"/>
                    </a:srgbClr>
                  </a:outerShdw>
                </a:effectLst>
              </a:rPr>
              <a:t>Journey Insights</a:t>
            </a:r>
            <a:endParaRPr lang="en-IN" sz="4400" b="1" dirty="0">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B6F0E2F4-F44C-F52F-AC30-DF54A434C17F}"/>
              </a:ext>
            </a:extLst>
          </p:cNvPr>
          <p:cNvSpPr txBox="1"/>
          <p:nvPr/>
        </p:nvSpPr>
        <p:spPr>
          <a:xfrm>
            <a:off x="691563" y="1690487"/>
            <a:ext cx="9414573" cy="1477328"/>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Customers paying with cards used to have slightly higher average trip distance and fare amount compared to those paying with cash.  </a:t>
            </a:r>
          </a:p>
          <a:p>
            <a:endParaRPr lang="en-US" dirty="0"/>
          </a:p>
          <a:p>
            <a:pPr marL="285750" indent="-285750">
              <a:buFont typeface="Arial" panose="020B0604020202020204" pitchFamily="34" charset="0"/>
              <a:buChar char="•"/>
            </a:pPr>
            <a:r>
              <a:rPr lang="en-US" dirty="0"/>
              <a:t>Indicates that customers prefers to pay more with cards when they have high fare amount and long trip distances.</a:t>
            </a:r>
            <a:endParaRPr lang="en-IN" dirty="0"/>
          </a:p>
        </p:txBody>
      </p:sp>
      <p:pic>
        <p:nvPicPr>
          <p:cNvPr id="9" name="Picture 8">
            <a:extLst>
              <a:ext uri="{FF2B5EF4-FFF2-40B4-BE49-F238E27FC236}">
                <a16:creationId xmlns:a16="http://schemas.microsoft.com/office/drawing/2014/main" id="{302A0E6B-5DAB-DFA6-DAF0-933C835F1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63" y="3507758"/>
            <a:ext cx="3866701" cy="2826998"/>
          </a:xfrm>
          <a:prstGeom prst="rect">
            <a:avLst/>
          </a:prstGeom>
          <a:solidFill>
            <a:schemeClr val="accent5">
              <a:lumMod val="75000"/>
            </a:schemeClr>
          </a:solidFill>
        </p:spPr>
      </p:pic>
      <p:cxnSp>
        <p:nvCxnSpPr>
          <p:cNvPr id="21" name="Straight Connector 20">
            <a:extLst>
              <a:ext uri="{FF2B5EF4-FFF2-40B4-BE49-F238E27FC236}">
                <a16:creationId xmlns:a16="http://schemas.microsoft.com/office/drawing/2014/main" id="{C8A74BBE-D01A-8617-3B59-EA67A6A6715C}"/>
              </a:ext>
            </a:extLst>
          </p:cNvPr>
          <p:cNvCxnSpPr>
            <a:cxnSpLocks/>
          </p:cNvCxnSpPr>
          <p:nvPr/>
        </p:nvCxnSpPr>
        <p:spPr>
          <a:xfrm flipV="1">
            <a:off x="309971" y="1073545"/>
            <a:ext cx="4876752" cy="23052"/>
          </a:xfrm>
          <a:prstGeom prst="line">
            <a:avLst/>
          </a:prstGeom>
          <a:ln>
            <a:solidFill>
              <a:schemeClr val="tx2">
                <a:lumMod val="50000"/>
              </a:schemeClr>
            </a:solidFill>
          </a:ln>
          <a:effectLst>
            <a:innerShdw blurRad="63500" dist="50800" dir="162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314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8B21-34A0-F872-375C-D52D3E0CFB0A}"/>
              </a:ext>
            </a:extLst>
          </p:cNvPr>
          <p:cNvSpPr>
            <a:spLocks noGrp="1"/>
          </p:cNvSpPr>
          <p:nvPr>
            <p:ph type="title"/>
          </p:nvPr>
        </p:nvSpPr>
        <p:spPr>
          <a:xfrm>
            <a:off x="838200" y="365126"/>
            <a:ext cx="10515600" cy="749060"/>
          </a:xfrm>
        </p:spPr>
        <p:txBody>
          <a:bodyPr/>
          <a:lstStyle/>
          <a:p>
            <a:pPr algn="ctr"/>
            <a:r>
              <a:rPr lang="en-US" b="1" dirty="0">
                <a:effectLst>
                  <a:outerShdw blurRad="38100" dist="38100" dir="2700000" algn="tl">
                    <a:srgbClr val="000000">
                      <a:alpha val="43137"/>
                    </a:srgbClr>
                  </a:outerShdw>
                </a:effectLst>
                <a:latin typeface="Aptos" panose="020B0004020202020204" pitchFamily="34" charset="0"/>
              </a:rPr>
              <a:t>Preference Payment Types</a:t>
            </a:r>
            <a:endParaRPr lang="en-IN" b="1" dirty="0">
              <a:effectLst>
                <a:outerShdw blurRad="38100" dist="38100" dir="2700000" algn="tl">
                  <a:srgbClr val="000000">
                    <a:alpha val="43137"/>
                  </a:srgbClr>
                </a:outerShdw>
              </a:effectLst>
              <a:latin typeface="Aptos" panose="020B0004020202020204" pitchFamily="34" charset="0"/>
            </a:endParaRPr>
          </a:p>
        </p:txBody>
      </p:sp>
      <p:sp>
        <p:nvSpPr>
          <p:cNvPr id="5" name="Rectangle 4">
            <a:extLst>
              <a:ext uri="{FF2B5EF4-FFF2-40B4-BE49-F238E27FC236}">
                <a16:creationId xmlns:a16="http://schemas.microsoft.com/office/drawing/2014/main" id="{7DFF3F8A-8BAA-E4F1-8A1C-969BA6917861}"/>
              </a:ext>
            </a:extLst>
          </p:cNvPr>
          <p:cNvSpPr/>
          <p:nvPr/>
        </p:nvSpPr>
        <p:spPr>
          <a:xfrm>
            <a:off x="230521" y="1444598"/>
            <a:ext cx="4817890" cy="4764102"/>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57671C1B-1940-CE1D-3F68-73C82E237826}"/>
              </a:ext>
            </a:extLst>
          </p:cNvPr>
          <p:cNvSpPr txBox="1"/>
          <p:nvPr/>
        </p:nvSpPr>
        <p:spPr>
          <a:xfrm>
            <a:off x="6095999" y="2259106"/>
            <a:ext cx="6096001"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ptos" panose="020B0004020202020204" pitchFamily="34" charset="0"/>
              </a:rPr>
              <a:t>The proportion of customers paying with cards are significantly </a:t>
            </a:r>
            <a:r>
              <a:rPr lang="en-US" b="1" dirty="0">
                <a:latin typeface="Aptos" panose="020B0004020202020204" pitchFamily="34" charset="0"/>
              </a:rPr>
              <a:t>higher</a:t>
            </a:r>
            <a:r>
              <a:rPr lang="en-US" dirty="0">
                <a:latin typeface="Aptos" panose="020B0004020202020204" pitchFamily="34" charset="0"/>
              </a:rPr>
              <a:t> than those paying through cash.</a:t>
            </a:r>
          </a:p>
          <a:p>
            <a:pPr marL="285750" indent="-285750">
              <a:buFont typeface="Arial" panose="020B0604020202020204" pitchFamily="34" charset="0"/>
              <a:buChar char="•"/>
            </a:pPr>
            <a:endParaRPr lang="en-US" dirty="0">
              <a:latin typeface="Aptos" panose="020B0004020202020204" pitchFamily="34" charset="0"/>
            </a:endParaRPr>
          </a:p>
          <a:p>
            <a:pPr marL="285750" indent="-285750">
              <a:buFont typeface="Arial" panose="020B0604020202020204" pitchFamily="34" charset="0"/>
              <a:buChar char="•"/>
            </a:pPr>
            <a:r>
              <a:rPr lang="en-US" dirty="0">
                <a:latin typeface="Aptos" panose="020B0004020202020204" pitchFamily="34" charset="0"/>
              </a:rPr>
              <a:t>This indicates a strong preference among customers for using </a:t>
            </a:r>
            <a:r>
              <a:rPr lang="en-US" b="1" dirty="0">
                <a:latin typeface="Aptos" panose="020B0004020202020204" pitchFamily="34" charset="0"/>
              </a:rPr>
              <a:t>card payments </a:t>
            </a:r>
            <a:r>
              <a:rPr lang="en-US" dirty="0">
                <a:latin typeface="Aptos" panose="020B0004020202020204" pitchFamily="34" charset="0"/>
              </a:rPr>
              <a:t>over cash, potentially due to convenience, security, or incentives offered for card transactions.</a:t>
            </a:r>
          </a:p>
        </p:txBody>
      </p:sp>
    </p:spTree>
    <p:extLst>
      <p:ext uri="{BB962C8B-B14F-4D97-AF65-F5344CB8AC3E}">
        <p14:creationId xmlns:p14="http://schemas.microsoft.com/office/powerpoint/2010/main" val="3393151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1611</TotalTime>
  <Words>693</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Calibri</vt:lpstr>
      <vt:lpstr>Calibri Light</vt:lpstr>
      <vt:lpstr>Office Theme</vt:lpstr>
      <vt:lpstr>PowerPoint Presentation</vt:lpstr>
      <vt:lpstr>Agenda</vt:lpstr>
      <vt:lpstr>Problem Statement</vt:lpstr>
      <vt:lpstr>PROBLEM STATEMENT </vt:lpstr>
      <vt:lpstr>                        Research Question</vt:lpstr>
      <vt:lpstr>PowerPoint Presentation</vt:lpstr>
      <vt:lpstr>Methodology</vt:lpstr>
      <vt:lpstr>PowerPoint Presentation</vt:lpstr>
      <vt:lpstr>Preference Payment Types</vt:lpstr>
      <vt:lpstr>Passenger Count Analysis</vt:lpstr>
      <vt:lpstr>HYPOTHESIS TESTING</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Atul Kishore</dc:creator>
  <cp:lastModifiedBy>Atul Kishore</cp:lastModifiedBy>
  <cp:revision>2</cp:revision>
  <dcterms:created xsi:type="dcterms:W3CDTF">2024-09-26T10:28:20Z</dcterms:created>
  <dcterms:modified xsi:type="dcterms:W3CDTF">2024-09-29T06:30:46Z</dcterms:modified>
</cp:coreProperties>
</file>