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>
        <p:scale>
          <a:sx n="55" d="100"/>
          <a:sy n="55" d="100"/>
        </p:scale>
        <p:origin x="10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D0B07-5E99-484B-89DA-E54EFDBF1C65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DD8D5D1-CCF5-46DB-AAA7-954A83E03F7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803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D0B07-5E99-484B-89DA-E54EFDBF1C65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D5D1-CCF5-46DB-AAA7-954A83E03F76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05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D0B07-5E99-484B-89DA-E54EFDBF1C65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D5D1-CCF5-46DB-AAA7-954A83E03F7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83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D0B07-5E99-484B-89DA-E54EFDBF1C65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D5D1-CCF5-46DB-AAA7-954A83E03F76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37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D0B07-5E99-484B-89DA-E54EFDBF1C65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D5D1-CCF5-46DB-AAA7-954A83E03F7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876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D0B07-5E99-484B-89DA-E54EFDBF1C65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D5D1-CCF5-46DB-AAA7-954A83E03F76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02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D0B07-5E99-484B-89DA-E54EFDBF1C65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D5D1-CCF5-46DB-AAA7-954A83E03F76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273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D0B07-5E99-484B-89DA-E54EFDBF1C65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D5D1-CCF5-46DB-AAA7-954A83E03F76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658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D0B07-5E99-484B-89DA-E54EFDBF1C65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D5D1-CCF5-46DB-AAA7-954A83E03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64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D0B07-5E99-484B-89DA-E54EFDBF1C65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D5D1-CCF5-46DB-AAA7-954A83E03F76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530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F8D0B07-5E99-484B-89DA-E54EFDBF1C65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D5D1-CCF5-46DB-AAA7-954A83E03F76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911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D0B07-5E99-484B-89DA-E54EFDBF1C65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DD8D5D1-CCF5-46DB-AAA7-954A83E03F7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23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4BFFF-6C17-8C66-C049-B0345EE5A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1521" y="316161"/>
            <a:ext cx="9908958" cy="254143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Coffee Sales Revenue &amp; Financial Performance Dashboard</a:t>
            </a:r>
            <a:endParaRPr lang="en-IN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770E0-C5C7-31D6-DADF-9B89AC313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66280" y="3623802"/>
            <a:ext cx="5684199" cy="977621"/>
          </a:xfrm>
        </p:spPr>
        <p:txBody>
          <a:bodyPr>
            <a:normAutofit fontScale="92500"/>
          </a:bodyPr>
          <a:lstStyle/>
          <a:p>
            <a:r>
              <a:rPr lang="en-US" dirty="0"/>
              <a:t>Prepared by: Atul Pathak,   Intern – Elevate Labs</a:t>
            </a:r>
            <a:br>
              <a:rPr lang="en-US" dirty="0"/>
            </a:br>
            <a:r>
              <a:rPr lang="en-US" dirty="0"/>
              <a:t>Date: 7th August 2025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6754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A01C1-01D6-2C26-DFEE-9FFF9077DA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Algerian" panose="04020705040A02060702" pitchFamily="82" charset="0"/>
              </a:rPr>
              <a:t>questions</a:t>
            </a:r>
            <a:br>
              <a:rPr lang="en-US" sz="4400" dirty="0">
                <a:latin typeface="Algerian" panose="04020705040A02060702" pitchFamily="82" charset="0"/>
              </a:rPr>
            </a:br>
            <a:endParaRPr lang="en-IN" sz="4400" dirty="0">
              <a:latin typeface="Algerian" panose="04020705040A02060702" pitchFamily="8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147D291-54AD-EAEF-F6D3-3A03FD16738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strategies can we implement to reverse declining revenue trends?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Should marketing campaigns target low-performing days or times?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Are there opportunities to expand top-performing products or sizes?</a:t>
            </a:r>
          </a:p>
        </p:txBody>
      </p:sp>
    </p:spTree>
    <p:extLst>
      <p:ext uri="{BB962C8B-B14F-4D97-AF65-F5344CB8AC3E}">
        <p14:creationId xmlns:p14="http://schemas.microsoft.com/office/powerpoint/2010/main" val="2585114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3CEB8-9AC3-2E6D-9CF9-443F5B449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solidFill>
                  <a:srgbClr val="FF0000"/>
                </a:solidFill>
                <a:latin typeface="Algerian" panose="04020705040A02060702" pitchFamily="82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CD15C-3986-5146-3D23-D8AD9E9FF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analyze coffee sales revenue and performance across locations, product categories, and time periods</a:t>
            </a:r>
          </a:p>
          <a:p>
            <a:r>
              <a:rPr lang="en-US" dirty="0"/>
              <a:t>To identify key trends in revenue, sales distribution, and order patterns.</a:t>
            </a:r>
          </a:p>
          <a:p>
            <a:r>
              <a:rPr lang="en-US" dirty="0"/>
              <a:t>To support data-driven decisions for optimizing store operations and marketing strategies.</a:t>
            </a:r>
            <a:endParaRPr lang="en-IN" dirty="0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7F9CBA0B-F812-9B3F-5D72-D5B69A404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61666"/>
            <a:ext cx="123950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21888A88-8A4D-88ED-0F01-712CC4DF9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D04B6426-2444-C5AE-2B4C-1CB8FE8A8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524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640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9C674-59ED-31CE-7072-7A208235849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87625" y="804863"/>
            <a:ext cx="9604375" cy="1049337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FF0000"/>
                </a:solidFill>
                <a:latin typeface="Algerian" panose="04020705040A02060702" pitchFamily="82" charset="0"/>
              </a:rPr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E855E-6A88-E096-77D1-8F37AF6F0C7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87625" y="2060575"/>
            <a:ext cx="9604375" cy="3587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   </a:t>
            </a:r>
            <a:r>
              <a:rPr lang="en-IN" sz="2400" dirty="0">
                <a:latin typeface="Algerian" panose="04020705040A02060702" pitchFamily="82" charset="0"/>
              </a:rPr>
              <a:t>#KPI</a:t>
            </a:r>
          </a:p>
          <a:p>
            <a:r>
              <a:rPr lang="en-US" b="1" dirty="0"/>
              <a:t>Total Orders:</a:t>
            </a:r>
            <a:r>
              <a:rPr lang="en-US" dirty="0"/>
              <a:t> 149.12K</a:t>
            </a:r>
          </a:p>
          <a:p>
            <a:r>
              <a:rPr lang="en-US" b="1" dirty="0"/>
              <a:t>Total Revenue:</a:t>
            </a:r>
            <a:r>
              <a:rPr lang="en-US" dirty="0"/>
              <a:t> 698K</a:t>
            </a:r>
          </a:p>
          <a:p>
            <a:r>
              <a:rPr lang="en-US" b="1" dirty="0"/>
              <a:t>Total Quantity Sold:</a:t>
            </a:r>
            <a:r>
              <a:rPr lang="en-US" dirty="0"/>
              <a:t> 214K</a:t>
            </a:r>
          </a:p>
          <a:p>
            <a:r>
              <a:rPr lang="en-US" b="1" dirty="0"/>
              <a:t>Average Order Value:</a:t>
            </a:r>
            <a:r>
              <a:rPr lang="en-US" dirty="0"/>
              <a:t> 74.74K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356B74-1AF3-0FA6-23FF-40D26BA2C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462" y="1329531"/>
            <a:ext cx="1905266" cy="3896269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  <a:scene3d>
            <a:camera prst="perspective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052717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B581C5A8-A098-2C12-7765-C09D90DD5F7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0" y="193675"/>
            <a:ext cx="8685213" cy="568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Key Metrics:</a:t>
            </a:r>
          </a:p>
          <a:p>
            <a:r>
              <a:rPr lang="en-US" sz="1800" b="1" dirty="0"/>
              <a:t>Total Orders:</a:t>
            </a:r>
            <a:r>
              <a:rPr lang="en-US" sz="1800" dirty="0"/>
              <a:t> 149.12K</a:t>
            </a:r>
          </a:p>
          <a:p>
            <a:r>
              <a:rPr lang="en-US" sz="1800" b="1" dirty="0"/>
              <a:t>Total Revenue:</a:t>
            </a:r>
            <a:r>
              <a:rPr lang="en-US" sz="1800" dirty="0"/>
              <a:t> 698K</a:t>
            </a:r>
          </a:p>
          <a:p>
            <a:r>
              <a:rPr lang="en-US" sz="1800" b="1" dirty="0"/>
              <a:t>Total Quantity Sold:</a:t>
            </a:r>
            <a:r>
              <a:rPr lang="en-US" sz="1800" dirty="0"/>
              <a:t> 214K</a:t>
            </a:r>
          </a:p>
          <a:p>
            <a:r>
              <a:rPr lang="en-US" sz="1800" b="1" dirty="0"/>
              <a:t>Average Order Value:</a:t>
            </a:r>
            <a:r>
              <a:rPr lang="en-US" sz="1800" dirty="0"/>
              <a:t> 74.74K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Key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Visuals</a:t>
            </a:r>
            <a:r>
              <a:rPr lang="en-US" sz="1800" dirty="0"/>
              <a:t>:</a:t>
            </a:r>
          </a:p>
          <a:p>
            <a:r>
              <a:rPr lang="en-US" sz="1800" dirty="0"/>
              <a:t>Monthly Revenue Trend</a:t>
            </a:r>
          </a:p>
          <a:p>
            <a:r>
              <a:rPr lang="en-US" sz="1800" dirty="0"/>
              <a:t>Daily Sales Distribution</a:t>
            </a:r>
          </a:p>
          <a:p>
            <a:r>
              <a:rPr lang="en-US" sz="1800" dirty="0"/>
              <a:t>Hourly Sales Pattern</a:t>
            </a:r>
          </a:p>
          <a:p>
            <a:r>
              <a:rPr lang="en-US" sz="1800" dirty="0"/>
              <a:t>Top 3 Store Locations</a:t>
            </a:r>
          </a:p>
          <a:p>
            <a:r>
              <a:rPr lang="en-US" sz="1800" dirty="0"/>
              <a:t>Quantity Sold by Size</a:t>
            </a:r>
          </a:p>
          <a:p>
            <a:r>
              <a:rPr lang="en-US" sz="1800" dirty="0"/>
              <a:t>Top 3 Product Categories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1364FE-80D8-A442-4224-A6788A4DE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587" y="497713"/>
            <a:ext cx="7659253" cy="491924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34328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18009-D790-7A42-0B49-F6792C10B8E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84262" y="584943"/>
            <a:ext cx="9604375" cy="1049337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FF0000"/>
                </a:solidFill>
                <a:latin typeface="Algerian" panose="04020705040A02060702" pitchFamily="82" charset="0"/>
              </a:rPr>
              <a:t>Power Query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5F06A-8197-E0DC-4B78-FBAE1BC08AD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84262" y="1634280"/>
            <a:ext cx="6104963" cy="41989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Cleaned raw sales data imported from POS systems.</a:t>
            </a:r>
          </a:p>
          <a:p>
            <a:r>
              <a:rPr lang="en-US" dirty="0"/>
              <a:t>Transformed date and time fields for time-based analysis.</a:t>
            </a:r>
          </a:p>
          <a:p>
            <a:r>
              <a:rPr lang="en-US" dirty="0"/>
              <a:t>Created calculated columns for </a:t>
            </a:r>
            <a:r>
              <a:rPr lang="en-US" b="1" dirty="0"/>
              <a:t>Order Value</a:t>
            </a:r>
            <a:r>
              <a:rPr lang="en-US" dirty="0"/>
              <a:t>, </a:t>
            </a:r>
            <a:r>
              <a:rPr lang="en-US" b="1" dirty="0"/>
              <a:t>Revenue</a:t>
            </a:r>
            <a:r>
              <a:rPr lang="en-US" dirty="0"/>
              <a:t>, and </a:t>
            </a:r>
            <a:r>
              <a:rPr lang="en-US" b="1" dirty="0"/>
              <a:t>Size Buckets</a:t>
            </a:r>
            <a:r>
              <a:rPr lang="en-US" dirty="0"/>
              <a:t>.</a:t>
            </a:r>
          </a:p>
          <a:p>
            <a:r>
              <a:rPr lang="en-US" dirty="0"/>
              <a:t>Built relationships between tables: orders, products, and store locations.</a:t>
            </a:r>
          </a:p>
          <a:p>
            <a:r>
              <a:rPr lang="en-US" dirty="0"/>
              <a:t>Applied filters on </a:t>
            </a:r>
            <a:r>
              <a:rPr lang="en-US" b="1" dirty="0" err="1"/>
              <a:t>store_location</a:t>
            </a:r>
            <a:r>
              <a:rPr lang="en-US" dirty="0"/>
              <a:t>, </a:t>
            </a:r>
            <a:r>
              <a:rPr lang="en-US" b="1" dirty="0" err="1"/>
              <a:t>product_category</a:t>
            </a:r>
            <a:r>
              <a:rPr lang="en-US" dirty="0"/>
              <a:t>, </a:t>
            </a:r>
            <a:r>
              <a:rPr lang="en-US" b="1" dirty="0"/>
              <a:t>size</a:t>
            </a:r>
            <a:r>
              <a:rPr lang="en-US" dirty="0"/>
              <a:t>, and </a:t>
            </a:r>
            <a:r>
              <a:rPr lang="en-US" b="1" dirty="0"/>
              <a:t>day name</a:t>
            </a:r>
            <a:r>
              <a:rPr lang="en-US" dirty="0"/>
              <a:t> to enable dynamic dashboard interactivity.</a:t>
            </a:r>
          </a:p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FA7773-46E7-5941-9F9A-8227562C7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960" y="225704"/>
            <a:ext cx="5169383" cy="541074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0792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3E6C0-FB33-989A-CE3C-70E5F77BE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latin typeface="Algerian" panose="04020705040A02060702" pitchFamily="82" charset="0"/>
              </a:rPr>
              <a:t>All Works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CB3D6E-A322-5596-AE5C-42E172A594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Extracted transaction-level sales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Preparation: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Processed in Power Query with transformations.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Modeling: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Established relationships in Power BI data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Designed charts and KPIs for comprehensive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Integrated slicers for store, product, size, and day filters.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Analysis: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Highlighted key findings in sales trends, top performers, and customer preferences.</a:t>
            </a:r>
          </a:p>
        </p:txBody>
      </p:sp>
    </p:spTree>
    <p:extLst>
      <p:ext uri="{BB962C8B-B14F-4D97-AF65-F5344CB8AC3E}">
        <p14:creationId xmlns:p14="http://schemas.microsoft.com/office/powerpoint/2010/main" val="552356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57497-C98E-9710-5603-EFC6479BF8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latin typeface="Algerian" panose="04020705040A02060702" pitchFamily="82" charset="0"/>
              </a:rPr>
              <a:t>Summary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D692D61-7DA0-C8BE-1B93-DB5615F5DA6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417780" y="3982617"/>
            <a:ext cx="8637072" cy="977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performance shows a downward trend in revenue over recent months.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Mondays and Fridays recorded the highest daily sales.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8–10 AM peak hours indicate morning rush as a key sales period.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Hell’s Kitchen and Astoria are the top-performing store locations.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Regular and large sizes are most popular among customers.</a:t>
            </a:r>
          </a:p>
        </p:txBody>
      </p:sp>
    </p:spTree>
    <p:extLst>
      <p:ext uri="{BB962C8B-B14F-4D97-AF65-F5344CB8AC3E}">
        <p14:creationId xmlns:p14="http://schemas.microsoft.com/office/powerpoint/2010/main" val="3492235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62220-F588-E99B-9A02-6A943D6E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Key Insights from the Dashboard</a:t>
            </a:r>
            <a:endParaRPr lang="en-IN" sz="40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6AA0C-D199-8393-7342-58CC22DEA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✅</a:t>
            </a:r>
            <a:r>
              <a:rPr lang="en-US" b="1" dirty="0"/>
              <a:t>Revenue Decline Trend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✅</a:t>
            </a:r>
            <a:r>
              <a:rPr lang="en-US" dirty="0"/>
              <a:t>Revenue dropped consistently from 166K in June to 76K in February, signaling an urgent need to investigate causes such as reduced footfall, competition, or seasonal factors.</a:t>
            </a:r>
          </a:p>
          <a:p>
            <a:pPr marL="0" indent="0">
              <a:buNone/>
            </a:pPr>
            <a:r>
              <a:rPr lang="en-IN" dirty="0"/>
              <a:t>✅S</a:t>
            </a:r>
            <a:r>
              <a:rPr lang="en-US" b="1" dirty="0" err="1"/>
              <a:t>trong</a:t>
            </a:r>
            <a:r>
              <a:rPr lang="en-US" b="1" dirty="0"/>
              <a:t> Morning Sales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Hourly sales pattern shows highest activity between </a:t>
            </a:r>
            <a:r>
              <a:rPr lang="en-US" b="1" dirty="0"/>
              <a:t>8-10 AM (83K-89K)</a:t>
            </a:r>
            <a:r>
              <a:rPr lang="en-US" dirty="0"/>
              <a:t>, indicating most customers buy in the morning. Leveraging this with breakfast combos or loyalty offers could further boost sales.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8730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639756-4382-0440-16F7-BC48518589CF}"/>
              </a:ext>
            </a:extLst>
          </p:cNvPr>
          <p:cNvSpPr txBox="1"/>
          <p:nvPr/>
        </p:nvSpPr>
        <p:spPr>
          <a:xfrm>
            <a:off x="208344" y="335666"/>
            <a:ext cx="1157468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✅ </a:t>
            </a:r>
            <a:r>
              <a:rPr lang="en-US" b="1" dirty="0"/>
              <a:t>High-Performing Days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Monday and Friday</a:t>
            </a:r>
            <a:r>
              <a:rPr lang="en-US" dirty="0"/>
              <a:t> lead with daily sales above 100K each; in contrast, </a:t>
            </a:r>
            <a:r>
              <a:rPr lang="en-US" b="1" dirty="0"/>
              <a:t>Saturday and Sunday sales are lower (under 98K)</a:t>
            </a:r>
            <a:r>
              <a:rPr lang="en-US" dirty="0"/>
              <a:t> → opportunities exist to run weekend-specific promotions to balance sales.</a:t>
            </a:r>
          </a:p>
          <a:p>
            <a:pPr>
              <a:buNone/>
            </a:pPr>
            <a:r>
              <a:rPr lang="en-US" dirty="0"/>
              <a:t>✅ </a:t>
            </a:r>
            <a:r>
              <a:rPr lang="en-US" b="1" dirty="0"/>
              <a:t>Top Store Locations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Hell’s Kitchen and Astoria (51K each)</a:t>
            </a:r>
            <a:r>
              <a:rPr lang="en-US" dirty="0"/>
              <a:t> outperform Lower Manhattan (48K). Strategies from these top stores could be analyzed and applied to underperforming locations.</a:t>
            </a:r>
          </a:p>
          <a:p>
            <a:pPr>
              <a:buNone/>
            </a:pPr>
            <a:r>
              <a:rPr lang="en-US" dirty="0"/>
              <a:t>✅ </a:t>
            </a:r>
            <a:r>
              <a:rPr lang="en-US" b="1" dirty="0"/>
              <a:t>Product Size Preferences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Regular (70K) and Large (69K) sizes dominate sales, while Small (21K) has minimal demand → suggests focusing inventory and marketing on popular sizes.</a:t>
            </a:r>
          </a:p>
          <a:p>
            <a:pPr>
              <a:buNone/>
            </a:pPr>
            <a:r>
              <a:rPr lang="en-US" dirty="0"/>
              <a:t>✅ </a:t>
            </a:r>
            <a:r>
              <a:rPr lang="en-US" b="1" dirty="0"/>
              <a:t>Product Category Demand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Coffee accounts for nearly half of total sales (46.12%)</a:t>
            </a:r>
            <a:r>
              <a:rPr lang="en-US" dirty="0"/>
              <a:t>, followed by Tea (35.88%) and Bakery (18%). Coffee is the core revenue driver; however, Tea and Bakery categories also present opportunities for cross-selling.</a:t>
            </a:r>
          </a:p>
          <a:p>
            <a:pPr>
              <a:buNone/>
            </a:pPr>
            <a:r>
              <a:rPr lang="en-US" dirty="0"/>
              <a:t>✅ </a:t>
            </a:r>
            <a:r>
              <a:rPr lang="en-US" b="1" dirty="0"/>
              <a:t>Quantity Sold and Average Order Value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 total quantity sold (214K) with an average order value of 74.74K indicates customers purchase multiple items per order → bundle deals may increase average transaction size further.</a:t>
            </a:r>
          </a:p>
          <a:p>
            <a:pPr>
              <a:buNone/>
            </a:pPr>
            <a:r>
              <a:rPr lang="en-US" dirty="0"/>
              <a:t>✅ </a:t>
            </a:r>
            <a:r>
              <a:rPr lang="en-US" b="1" dirty="0"/>
              <a:t>Filters for Deeper Analysis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Dashboard filters allow drilling down into sales by store location, day, product category, and size → ideal for identifying targeted marketing or operational improvements.</a:t>
            </a:r>
          </a:p>
        </p:txBody>
      </p:sp>
    </p:spTree>
    <p:extLst>
      <p:ext uri="{BB962C8B-B14F-4D97-AF65-F5344CB8AC3E}">
        <p14:creationId xmlns:p14="http://schemas.microsoft.com/office/powerpoint/2010/main" val="17740449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72</TotalTime>
  <Words>661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Algerian</vt:lpstr>
      <vt:lpstr>Arial</vt:lpstr>
      <vt:lpstr>Gill Sans MT</vt:lpstr>
      <vt:lpstr>Gallery</vt:lpstr>
      <vt:lpstr>Coffee Sales Revenue &amp; Financial Performance Dashboard</vt:lpstr>
      <vt:lpstr>Objective</vt:lpstr>
      <vt:lpstr>Dashboard</vt:lpstr>
      <vt:lpstr>PowerPoint Presentation</vt:lpstr>
      <vt:lpstr>Power Query</vt:lpstr>
      <vt:lpstr>All Works</vt:lpstr>
      <vt:lpstr>Summary </vt:lpstr>
      <vt:lpstr>Key Insights from the Dashboard</vt:lpstr>
      <vt:lpstr>PowerPoint Presentation</vt:lpstr>
      <vt:lpstr>questions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atul</dc:creator>
  <cp:lastModifiedBy>atul</cp:lastModifiedBy>
  <cp:revision>2</cp:revision>
  <dcterms:created xsi:type="dcterms:W3CDTF">2025-08-07T13:44:53Z</dcterms:created>
  <dcterms:modified xsi:type="dcterms:W3CDTF">2025-08-07T15:20:26Z</dcterms:modified>
</cp:coreProperties>
</file>