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3" r:id="rId3"/>
    <p:sldId id="274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3d734d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3d734d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3d734d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3d734d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ef.org/cr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.unicef.org/topic/nutrition/child-nutri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76468" y="57173"/>
            <a:ext cx="5856900" cy="792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</a:rPr>
              <a:t>Challenge Brief</a:t>
            </a: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819650" y="1393251"/>
            <a:ext cx="4012650" cy="2715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How can we improve middle-childhood and adolescent dietary choices and lifestyle behaviors?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512175" y="4248975"/>
            <a:ext cx="66237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99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652D6-8957-499F-AF78-559CB682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0" y="1221249"/>
            <a:ext cx="4204515" cy="37635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2837-84B0-4778-A3BC-C49BE1B4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3619"/>
            <a:ext cx="8520600" cy="572700"/>
          </a:xfrm>
        </p:spPr>
        <p:txBody>
          <a:bodyPr/>
          <a:lstStyle/>
          <a:p>
            <a:pPr algn="ctr"/>
            <a:r>
              <a:rPr lang="en" dirty="0">
                <a:solidFill>
                  <a:srgbClr val="00B0F0"/>
                </a:solidFill>
              </a:rPr>
              <a:t>Problem Context – </a:t>
            </a:r>
            <a:r>
              <a:rPr lang="en-US" dirty="0">
                <a:solidFill>
                  <a:srgbClr val="00B0F0"/>
                </a:solidFill>
              </a:rPr>
              <a:t>Background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68DCF-D3FF-4BE6-99EE-E0A8E36B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800287"/>
            <a:ext cx="4410385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>
                <a:solidFill>
                  <a:schemeClr val="tx1"/>
                </a:solidFill>
              </a:rPr>
              <a:t>Dietary intake and Diversity based on 2019 school malaria and Nutrition survey</a:t>
            </a:r>
          </a:p>
          <a:p>
            <a:pPr marL="139700" indent="0">
              <a:buNone/>
            </a:pPr>
            <a:r>
              <a:rPr lang="en-US" b="1" dirty="0">
                <a:solidFill>
                  <a:schemeClr val="tx1"/>
                </a:solidFill>
              </a:rPr>
              <a:t>A: Dietary Diversity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Pupils (aged between 5 and 19) consumed only 2 out of 5 food groups per week</a:t>
            </a:r>
          </a:p>
          <a:p>
            <a:pPr marL="139700" indent="0">
              <a:buNone/>
            </a:pPr>
            <a:r>
              <a:rPr lang="en-US" b="1" dirty="0">
                <a:solidFill>
                  <a:schemeClr val="tx1"/>
                </a:solidFill>
              </a:rPr>
              <a:t>B: Dietary Intake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Consumption of starches :76.0%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Consumption of vegetables: 32.2%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Consumption of fruits 16.5%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Consumption of sugar, oils and fats Urban areas:  32.9% rural areas: 16.6%</a:t>
            </a:r>
          </a:p>
          <a:p>
            <a:pPr marL="1397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6249E-D683-49A5-BC6D-EFA2D47B877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61615" y="737025"/>
            <a:ext cx="4099914" cy="3542925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Status 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Adolescents (10-19yrs) in Tanzania account for 19% of the total population (NBS, 2018)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Middle childhood (5 – 9) and adolescence (10 – 19) are affected by triple burden of malnutrition:</a:t>
            </a:r>
          </a:p>
          <a:p>
            <a:pPr marL="768350" lvl="1" indent="-1714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stunting is 25.0% (1 /4),</a:t>
            </a:r>
          </a:p>
          <a:p>
            <a:pPr marL="768350" lvl="1" indent="-1714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thinness - 11.2% (1 /10), </a:t>
            </a:r>
          </a:p>
          <a:p>
            <a:pPr marL="768350" lvl="1" indent="-1714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overweight 5.1%  and 1.1% obese  (1 /20),</a:t>
            </a:r>
          </a:p>
          <a:p>
            <a:pPr marL="768350" lvl="1" indent="-1714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Anemia -  33.7% (3 /10) 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Also,  43.6% of girls and 40.7% boys are not physically active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19872-AC7B-4195-B98D-C97A576DB064}"/>
              </a:ext>
            </a:extLst>
          </p:cNvPr>
          <p:cNvSpPr/>
          <p:nvPr/>
        </p:nvSpPr>
        <p:spPr>
          <a:xfrm>
            <a:off x="0" y="4193481"/>
            <a:ext cx="9144000" cy="9500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Globally, the increased availability and affordability of energy-dense, nutrient-poor processed foods; edible oils and sweetened beverages; away-from-home food intake; and reductions in physical activity contribute to a rise in overweight, obesity and diet related NCDs among children aged 5–19 years, impacting their current and future health, education and productivity</a:t>
            </a:r>
          </a:p>
        </p:txBody>
      </p:sp>
    </p:spTree>
    <p:extLst>
      <p:ext uri="{BB962C8B-B14F-4D97-AF65-F5344CB8AC3E}">
        <p14:creationId xmlns:p14="http://schemas.microsoft.com/office/powerpoint/2010/main" val="18501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4AF-471B-4C75-93FA-DCD0327F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50" y="57151"/>
            <a:ext cx="8520600" cy="572700"/>
          </a:xfrm>
        </p:spPr>
        <p:txBody>
          <a:bodyPr/>
          <a:lstStyle/>
          <a:p>
            <a:pPr algn="ctr"/>
            <a:r>
              <a:rPr lang="en" sz="2800" dirty="0">
                <a:solidFill>
                  <a:srgbClr val="00B0F0"/>
                </a:solidFill>
              </a:rPr>
              <a:t>Problem Context: Key bottlenecks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CEA9-9019-4277-8A7C-3D62D7BD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00" y="629851"/>
            <a:ext cx="5581650" cy="417657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Dietary choices and lifestyle behaviors (eating and physical activity) are influenced by a range of factors at different levels:  </a:t>
            </a:r>
          </a:p>
          <a:p>
            <a:pPr marL="114300" indent="0">
              <a:buNone/>
            </a:pPr>
            <a:r>
              <a:rPr lang="en-US" b="1" dirty="0"/>
              <a:t>Individual/Intrapersonal factors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Poor personal preferences around food and healthy eating,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Incorrect perceived benefits on dietary choices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Limited understanding on the context determinants of malnutrition among school aged children and adolescents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- dietary patterns,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- food choices,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- physical activity,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- food environment including multiple deprivation facing adolescents living in  fragile settings</a:t>
            </a:r>
          </a:p>
          <a:p>
            <a:pPr marL="114300" indent="0">
              <a:buNone/>
            </a:pPr>
            <a:r>
              <a:rPr lang="en-US" b="1" dirty="0"/>
              <a:t>Interpersonal factors </a:t>
            </a:r>
          </a:p>
          <a:p>
            <a:r>
              <a:rPr lang="en-US" dirty="0"/>
              <a:t>Socio-cultural norms, social network and support systems that surround children. For example; </a:t>
            </a:r>
          </a:p>
          <a:p>
            <a:r>
              <a:rPr lang="en-US" dirty="0"/>
              <a:t>Family’s food choices, parenting style and dietary preferences. </a:t>
            </a:r>
          </a:p>
          <a:p>
            <a:r>
              <a:rPr lang="en-US" dirty="0"/>
              <a:t>Peer relationships can affect decision-making and food consumption choices.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7FB5E-6A75-4C80-B192-E229CF8F16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78500" y="692944"/>
            <a:ext cx="3110950" cy="4393405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Organizational and environmental factors </a:t>
            </a:r>
            <a:r>
              <a:rPr lang="en-US" dirty="0"/>
              <a:t>including  physical surroundings and public spaces where school aged children and adolescent spend their time </a:t>
            </a:r>
          </a:p>
          <a:p>
            <a:pPr marL="139700" indent="0">
              <a:buNone/>
            </a:pPr>
            <a:r>
              <a:rPr lang="en-US" dirty="0"/>
              <a:t>For example -  type and availability, accessibility and affordability of food in the home, at school in the neighborhood that can influence food choices.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Macro-level factors </a:t>
            </a:r>
            <a:r>
              <a:rPr lang="en-US" dirty="0"/>
              <a:t>include policies and legislation that regulate food availability, accessibility, affordability, and promotional messaging.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6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68850" y="6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Design Challenge: 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54550" y="639105"/>
            <a:ext cx="8520600" cy="436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00B0F0"/>
                </a:solidFill>
              </a:rPr>
              <a:t>How might we improve middle-childhood and adolescent dietary choices and lifestyle behaviors?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How can packaging information on commercial food/beverages products be easily tracked and accessed to inform individual dietary choices and influence positive behaviors among the middle childhood and adolescent.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How can information on dietary choices and lifestyle behaviors (eating and physical activity) be packed and /or disseminated to motivate/ create more interaction and be more acceptable/ adaptable  among the middle childhood and adolescents?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Maybe improve school’s food environment in a manner </a:t>
            </a:r>
            <a:r>
              <a:rPr lang="en-US">
                <a:solidFill>
                  <a:schemeClr val="tx1"/>
                </a:solidFill>
              </a:rPr>
              <a:t>that is more </a:t>
            </a:r>
            <a:r>
              <a:rPr lang="en-US" dirty="0">
                <a:solidFill>
                  <a:schemeClr val="tx1"/>
                </a:solidFill>
              </a:rPr>
              <a:t>informative/ /attentive to the age group?  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i="1" dirty="0">
              <a:solidFill>
                <a:schemeClr val="tx1"/>
              </a:solidFill>
            </a:endParaRP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0B53216A-E7D9-4ADB-93A5-3DA75D79B28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4326" y="4095662"/>
            <a:ext cx="976373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F9DE8D-AE85-4B58-9441-CA2E19426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972" y="4149820"/>
            <a:ext cx="684128" cy="8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E292F5AA-4D33-4D8B-8366-231832450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4199209"/>
            <a:ext cx="1072587" cy="7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ABD07853-C28F-436D-8E44-44F77567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89" y="4199209"/>
            <a:ext cx="571017" cy="8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References and Resources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" name="Google Shape;118;p23">
            <a:extLst>
              <a:ext uri="{FF2B5EF4-FFF2-40B4-BE49-F238E27FC236}">
                <a16:creationId xmlns:a16="http://schemas.microsoft.com/office/drawing/2014/main" id="{B4427C8F-20A9-4500-B735-DE2EFAF8E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063624"/>
            <a:ext cx="8521700" cy="3908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Convention on the Rights of the Child,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https://www.unicef.org/crc/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UNICEF reports on nutrition, </a:t>
            </a:r>
            <a:r>
              <a:rPr lang="en-US" sz="1400" u="sng" dirty="0">
                <a:solidFill>
                  <a:schemeClr val="hlink"/>
                </a:solidFill>
                <a:hlinkClick r:id="rId4"/>
              </a:rPr>
              <a:t>https://data.unicef.org/topic/nutrition/child-nutrition/</a:t>
            </a:r>
            <a:endParaRPr lang="en-US" sz="14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Key partners and players: </a:t>
            </a:r>
            <a:endParaRPr sz="1400" b="1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/>
              <a:t>WHO – plays a leading global policy setting, normative, and coordination role in public health.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/>
              <a:t>International Non-Governmental Organizations (INGOs), including </a:t>
            </a:r>
            <a:r>
              <a:rPr lang="en-US" sz="1400" dirty="0"/>
              <a:t>Nutrition International, Save the Children, Helen Keller International, World Vision Tanzania, IMA, Catholic Relief </a:t>
            </a:r>
            <a:r>
              <a:rPr lang="en-US" sz="1400" dirty="0" err="1"/>
              <a:t>Serives</a:t>
            </a:r>
            <a:r>
              <a:rPr lang="en-US" sz="1400" dirty="0"/>
              <a:t>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/>
              <a:t>Academia and research , including the Ifakara Health Insitutute, U</a:t>
            </a:r>
            <a:r>
              <a:rPr lang="en-US" sz="1400" dirty="0"/>
              <a:t>n</a:t>
            </a:r>
            <a:r>
              <a:rPr lang="en" sz="1400" dirty="0"/>
              <a:t>iversity of Sokoine, University of Dodoma, Tanzania Food and Nutrition Center.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/>
              <a:t>Private sector, including the I</a:t>
            </a:r>
            <a:r>
              <a:rPr lang="en-US" sz="1400" dirty="0" err="1"/>
              <a:t>nformation</a:t>
            </a:r>
            <a:r>
              <a:rPr lang="en-US" sz="1400" dirty="0"/>
              <a:t> and Technology companies.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/>
              <a:t>Local and national NGOs – play a key role in addressing country or district specific requirements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681</Words>
  <Application>Microsoft Office PowerPoint</Application>
  <PresentationFormat>On-screen Show (16:9)</PresentationFormat>
  <Paragraphs>59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Courier New</vt:lpstr>
      <vt:lpstr>Wingdings</vt:lpstr>
      <vt:lpstr>Simple Light</vt:lpstr>
      <vt:lpstr>Challenge Brief</vt:lpstr>
      <vt:lpstr>Problem Context – Background</vt:lpstr>
      <vt:lpstr>Problem Context: Key bottlenecks</vt:lpstr>
      <vt:lpstr>Design Challenge: </vt:lpstr>
      <vt:lpstr>References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Brief Template</dc:title>
  <dc:creator>Margaret Benjamin</dc:creator>
  <cp:lastModifiedBy>Joyce Ngegba</cp:lastModifiedBy>
  <cp:revision>29</cp:revision>
  <dcterms:modified xsi:type="dcterms:W3CDTF">2022-07-28T09:11:17Z</dcterms:modified>
</cp:coreProperties>
</file>