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1" d="100"/>
          <a:sy n="61" d="100"/>
        </p:scale>
        <p:origin x="88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diagrams/_rels/data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svg" /><Relationship Id="rId1" Type="http://schemas.openxmlformats.org/officeDocument/2006/relationships/image" Target="../media/image2.png" /><Relationship Id="rId4" Type="http://schemas.openxmlformats.org/officeDocument/2006/relationships/image" Target="../media/image5.svg" /></Relationships>
</file>

<file path=ppt/diagrams/_rels/drawing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svg" /><Relationship Id="rId1" Type="http://schemas.openxmlformats.org/officeDocument/2006/relationships/image" Target="../media/image2.png" /><Relationship Id="rId4" Type="http://schemas.openxmlformats.org/officeDocument/2006/relationships/image" Target="../media/image5.svg"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237015-60EA-4B06-AC13-5731A5C4952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1320638-7C3C-41C9-9E22-1FC521EADD79}">
      <dgm:prSet/>
      <dgm:spPr/>
      <dgm:t>
        <a:bodyPr/>
        <a:lstStyle/>
        <a:p>
          <a:r>
            <a:rPr lang="en-US"/>
            <a:t>The Programme  offers vocational skills, life skills, entrepreneurship skills and literacy skills to out of school adolescents who never attended school or dropped out of school. </a:t>
          </a:r>
        </a:p>
      </dgm:t>
    </dgm:pt>
    <dgm:pt modelId="{C8076B20-7AC0-49DE-8461-AE5EF759A781}" type="parTrans" cxnId="{B48CA89B-D838-4E01-9545-051F6657960F}">
      <dgm:prSet/>
      <dgm:spPr/>
      <dgm:t>
        <a:bodyPr/>
        <a:lstStyle/>
        <a:p>
          <a:endParaRPr lang="en-US"/>
        </a:p>
      </dgm:t>
    </dgm:pt>
    <dgm:pt modelId="{4AF8F7CE-2C23-4164-A418-14AE71C72D1C}" type="sibTrans" cxnId="{B48CA89B-D838-4E01-9545-051F6657960F}">
      <dgm:prSet/>
      <dgm:spPr/>
      <dgm:t>
        <a:bodyPr/>
        <a:lstStyle/>
        <a:p>
          <a:endParaRPr lang="en-US"/>
        </a:p>
      </dgm:t>
    </dgm:pt>
    <dgm:pt modelId="{20316CED-5B83-43C9-A1F7-21A170B909D7}">
      <dgm:prSet/>
      <dgm:spPr/>
      <dgm:t>
        <a:bodyPr/>
        <a:lstStyle/>
        <a:p>
          <a:r>
            <a:rPr lang="en-GB" dirty="0"/>
            <a:t>Cumulatively there are over 20,000 out of school adolescents who have been enrolled into the programme in 8 regions of Tanzania Mainland  since 2019</a:t>
          </a:r>
          <a:endParaRPr lang="en-US" dirty="0"/>
        </a:p>
      </dgm:t>
    </dgm:pt>
    <dgm:pt modelId="{AE7B1DA2-2442-4C2D-B9C3-F10C8522110C}" type="parTrans" cxnId="{8BF4B8EA-AC85-4F2D-9BDF-182E5A31C0DE}">
      <dgm:prSet/>
      <dgm:spPr/>
      <dgm:t>
        <a:bodyPr/>
        <a:lstStyle/>
        <a:p>
          <a:endParaRPr lang="en-US"/>
        </a:p>
      </dgm:t>
    </dgm:pt>
    <dgm:pt modelId="{3C0E8985-72D3-4444-AA21-1A5E5C9203F9}" type="sibTrans" cxnId="{8BF4B8EA-AC85-4F2D-9BDF-182E5A31C0DE}">
      <dgm:prSet/>
      <dgm:spPr/>
      <dgm:t>
        <a:bodyPr/>
        <a:lstStyle/>
        <a:p>
          <a:endParaRPr lang="en-US"/>
        </a:p>
      </dgm:t>
    </dgm:pt>
    <dgm:pt modelId="{FC30D8DC-1A22-4676-90E4-4B36E3CDFBA9}">
      <dgm:prSet/>
      <dgm:spPr/>
      <dgm:t>
        <a:bodyPr/>
        <a:lstStyle/>
        <a:p>
          <a:r>
            <a:rPr lang="en-GB"/>
            <a:t>Graduates from the programme are starting their own business using the skills gained from the training and few others are being employed in different sectors. </a:t>
          </a:r>
          <a:endParaRPr lang="en-US"/>
        </a:p>
      </dgm:t>
    </dgm:pt>
    <dgm:pt modelId="{93D6C9DE-11CA-4444-9D3F-F6E373790B58}" type="parTrans" cxnId="{A88A99E1-6546-4D44-B1CF-F785D30D8CCE}">
      <dgm:prSet/>
      <dgm:spPr/>
      <dgm:t>
        <a:bodyPr/>
        <a:lstStyle/>
        <a:p>
          <a:endParaRPr lang="en-US"/>
        </a:p>
      </dgm:t>
    </dgm:pt>
    <dgm:pt modelId="{7F51B6A8-6A7D-4ECD-A0CA-39225DD7FB18}" type="sibTrans" cxnId="{A88A99E1-6546-4D44-B1CF-F785D30D8CCE}">
      <dgm:prSet/>
      <dgm:spPr/>
      <dgm:t>
        <a:bodyPr/>
        <a:lstStyle/>
        <a:p>
          <a:endParaRPr lang="en-US"/>
        </a:p>
      </dgm:t>
    </dgm:pt>
    <dgm:pt modelId="{70E606DE-9B0E-4DCF-8D7A-3DB23399A0CE}" type="pres">
      <dgm:prSet presAssocID="{8A237015-60EA-4B06-AC13-5731A5C49527}" presName="linear" presStyleCnt="0">
        <dgm:presLayoutVars>
          <dgm:animLvl val="lvl"/>
          <dgm:resizeHandles val="exact"/>
        </dgm:presLayoutVars>
      </dgm:prSet>
      <dgm:spPr/>
    </dgm:pt>
    <dgm:pt modelId="{6A7F142B-FCDF-4547-A53B-B5CA6D2CD7E4}" type="pres">
      <dgm:prSet presAssocID="{C1320638-7C3C-41C9-9E22-1FC521EADD79}" presName="parentText" presStyleLbl="node1" presStyleIdx="0" presStyleCnt="1">
        <dgm:presLayoutVars>
          <dgm:chMax val="0"/>
          <dgm:bulletEnabled val="1"/>
        </dgm:presLayoutVars>
      </dgm:prSet>
      <dgm:spPr/>
    </dgm:pt>
    <dgm:pt modelId="{C0C341C3-A8B7-43E4-AE3D-693689EC5E74}" type="pres">
      <dgm:prSet presAssocID="{C1320638-7C3C-41C9-9E22-1FC521EADD79}" presName="childText" presStyleLbl="revTx" presStyleIdx="0" presStyleCnt="1">
        <dgm:presLayoutVars>
          <dgm:bulletEnabled val="1"/>
        </dgm:presLayoutVars>
      </dgm:prSet>
      <dgm:spPr/>
    </dgm:pt>
  </dgm:ptLst>
  <dgm:cxnLst>
    <dgm:cxn modelId="{F66B8911-8E94-4327-A9B4-6142714D161D}" type="presOf" srcId="{C1320638-7C3C-41C9-9E22-1FC521EADD79}" destId="{6A7F142B-FCDF-4547-A53B-B5CA6D2CD7E4}" srcOrd="0" destOrd="0" presId="urn:microsoft.com/office/officeart/2005/8/layout/vList2"/>
    <dgm:cxn modelId="{AF637727-C95D-4515-8BBC-8EB1DA6F3019}" type="presOf" srcId="{8A237015-60EA-4B06-AC13-5731A5C49527}" destId="{70E606DE-9B0E-4DCF-8D7A-3DB23399A0CE}" srcOrd="0" destOrd="0" presId="urn:microsoft.com/office/officeart/2005/8/layout/vList2"/>
    <dgm:cxn modelId="{3E46D244-E3FC-4135-AA60-2728F4C5C447}" type="presOf" srcId="{FC30D8DC-1A22-4676-90E4-4B36E3CDFBA9}" destId="{C0C341C3-A8B7-43E4-AE3D-693689EC5E74}" srcOrd="0" destOrd="1" presId="urn:microsoft.com/office/officeart/2005/8/layout/vList2"/>
    <dgm:cxn modelId="{B48CA89B-D838-4E01-9545-051F6657960F}" srcId="{8A237015-60EA-4B06-AC13-5731A5C49527}" destId="{C1320638-7C3C-41C9-9E22-1FC521EADD79}" srcOrd="0" destOrd="0" parTransId="{C8076B20-7AC0-49DE-8461-AE5EF759A781}" sibTransId="{4AF8F7CE-2C23-4164-A418-14AE71C72D1C}"/>
    <dgm:cxn modelId="{A88A99E1-6546-4D44-B1CF-F785D30D8CCE}" srcId="{C1320638-7C3C-41C9-9E22-1FC521EADD79}" destId="{FC30D8DC-1A22-4676-90E4-4B36E3CDFBA9}" srcOrd="1" destOrd="0" parTransId="{93D6C9DE-11CA-4444-9D3F-F6E373790B58}" sibTransId="{7F51B6A8-6A7D-4ECD-A0CA-39225DD7FB18}"/>
    <dgm:cxn modelId="{D94AC9E5-965C-4C65-87B8-C4B408BA5BB2}" type="presOf" srcId="{20316CED-5B83-43C9-A1F7-21A170B909D7}" destId="{C0C341C3-A8B7-43E4-AE3D-693689EC5E74}" srcOrd="0" destOrd="0" presId="urn:microsoft.com/office/officeart/2005/8/layout/vList2"/>
    <dgm:cxn modelId="{8BF4B8EA-AC85-4F2D-9BDF-182E5A31C0DE}" srcId="{C1320638-7C3C-41C9-9E22-1FC521EADD79}" destId="{20316CED-5B83-43C9-A1F7-21A170B909D7}" srcOrd="0" destOrd="0" parTransId="{AE7B1DA2-2442-4C2D-B9C3-F10C8522110C}" sibTransId="{3C0E8985-72D3-4444-AA21-1A5E5C9203F9}"/>
    <dgm:cxn modelId="{97C49105-C49C-4304-961F-5A403134A729}" type="presParOf" srcId="{70E606DE-9B0E-4DCF-8D7A-3DB23399A0CE}" destId="{6A7F142B-FCDF-4547-A53B-B5CA6D2CD7E4}" srcOrd="0" destOrd="0" presId="urn:microsoft.com/office/officeart/2005/8/layout/vList2"/>
    <dgm:cxn modelId="{E1E42E4C-F006-45F1-9EF1-F3E1214F0A6B}" type="presParOf" srcId="{70E606DE-9B0E-4DCF-8D7A-3DB23399A0CE}" destId="{C0C341C3-A8B7-43E4-AE3D-693689EC5E74}"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F39666-2D43-4728-B5C5-C5370C035547}"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DFD89CB0-062B-479F-ADDF-A27408F68FE8}">
      <dgm:prSet/>
      <dgm:spPr/>
      <dgm:t>
        <a:bodyPr/>
        <a:lstStyle/>
        <a:p>
          <a:r>
            <a:rPr lang="en-US" dirty="0"/>
            <a:t>Difficulty in collecting and obtaining data from the field including enrollments trends due to the flexible nature of the programme. </a:t>
          </a:r>
          <a:r>
            <a:rPr lang="en-US" dirty="0" err="1"/>
            <a:t>i.e</a:t>
          </a:r>
          <a:r>
            <a:rPr lang="en-US" dirty="0"/>
            <a:t> an adolescent can enroll anytime and leave anytime after acquiring necessary skills</a:t>
          </a:r>
        </a:p>
      </dgm:t>
    </dgm:pt>
    <dgm:pt modelId="{B3EF558D-5596-40F1-85B5-A0E15CBF70C6}" type="parTrans" cxnId="{3262FA79-6778-4A9D-96B2-F9F655FFA414}">
      <dgm:prSet/>
      <dgm:spPr/>
      <dgm:t>
        <a:bodyPr/>
        <a:lstStyle/>
        <a:p>
          <a:endParaRPr lang="en-US"/>
        </a:p>
      </dgm:t>
    </dgm:pt>
    <dgm:pt modelId="{D4A581A5-58E0-42B2-AFA8-9E16630E9973}" type="sibTrans" cxnId="{3262FA79-6778-4A9D-96B2-F9F655FFA414}">
      <dgm:prSet/>
      <dgm:spPr/>
      <dgm:t>
        <a:bodyPr/>
        <a:lstStyle/>
        <a:p>
          <a:endParaRPr lang="en-US"/>
        </a:p>
      </dgm:t>
    </dgm:pt>
    <dgm:pt modelId="{0DAA453F-84D1-4AD6-B57D-162829979C68}">
      <dgm:prSet/>
      <dgm:spPr/>
      <dgm:t>
        <a:bodyPr/>
        <a:lstStyle/>
        <a:p>
          <a:r>
            <a:rPr lang="en-US" dirty="0"/>
            <a:t>After IPOSA graduates leave their respective centers, there is no way to keep track of them. Therefore, it is necessary to set up a system that will monitor their whereabouts, activities they are engaged in, number of youth employed in their workshops, and feedback which will  accurately record the impact of the program on specific beneficiaries.</a:t>
          </a:r>
        </a:p>
      </dgm:t>
    </dgm:pt>
    <dgm:pt modelId="{84A12DBF-594E-4EA3-8783-49BA7D9CF9D9}" type="parTrans" cxnId="{1AD11636-C085-4313-9C25-678F691C0D9C}">
      <dgm:prSet/>
      <dgm:spPr/>
      <dgm:t>
        <a:bodyPr/>
        <a:lstStyle/>
        <a:p>
          <a:endParaRPr lang="en-US"/>
        </a:p>
      </dgm:t>
    </dgm:pt>
    <dgm:pt modelId="{F9EB938B-34D1-4BE0-AC18-7C54CCB41BE7}" type="sibTrans" cxnId="{1AD11636-C085-4313-9C25-678F691C0D9C}">
      <dgm:prSet/>
      <dgm:spPr/>
      <dgm:t>
        <a:bodyPr/>
        <a:lstStyle/>
        <a:p>
          <a:endParaRPr lang="en-US"/>
        </a:p>
      </dgm:t>
    </dgm:pt>
    <dgm:pt modelId="{480F0F30-C88C-42F7-85A4-73CC7A5B69CE}" type="pres">
      <dgm:prSet presAssocID="{B4F39666-2D43-4728-B5C5-C5370C035547}" presName="hierChild1" presStyleCnt="0">
        <dgm:presLayoutVars>
          <dgm:chPref val="1"/>
          <dgm:dir/>
          <dgm:animOne val="branch"/>
          <dgm:animLvl val="lvl"/>
          <dgm:resizeHandles/>
        </dgm:presLayoutVars>
      </dgm:prSet>
      <dgm:spPr/>
    </dgm:pt>
    <dgm:pt modelId="{9A4A837D-FABD-4540-A66B-706F50D774D0}" type="pres">
      <dgm:prSet presAssocID="{DFD89CB0-062B-479F-ADDF-A27408F68FE8}" presName="hierRoot1" presStyleCnt="0"/>
      <dgm:spPr/>
    </dgm:pt>
    <dgm:pt modelId="{CEA490A5-C4C0-485E-BE7C-554D3CD780B4}" type="pres">
      <dgm:prSet presAssocID="{DFD89CB0-062B-479F-ADDF-A27408F68FE8}" presName="composite" presStyleCnt="0"/>
      <dgm:spPr/>
    </dgm:pt>
    <dgm:pt modelId="{33B609EC-BF7D-43BA-8B8D-EBC3DEC7DDD0}" type="pres">
      <dgm:prSet presAssocID="{DFD89CB0-062B-479F-ADDF-A27408F68FE8}" presName="background" presStyleLbl="node0" presStyleIdx="0" presStyleCnt="2"/>
      <dgm:spPr/>
    </dgm:pt>
    <dgm:pt modelId="{D409C943-F369-408F-A5DA-3C50F83098CE}" type="pres">
      <dgm:prSet presAssocID="{DFD89CB0-062B-479F-ADDF-A27408F68FE8}" presName="text" presStyleLbl="fgAcc0" presStyleIdx="0" presStyleCnt="2">
        <dgm:presLayoutVars>
          <dgm:chPref val="3"/>
        </dgm:presLayoutVars>
      </dgm:prSet>
      <dgm:spPr/>
    </dgm:pt>
    <dgm:pt modelId="{3EE5816A-4137-46A1-9FFF-C34B00A0DA80}" type="pres">
      <dgm:prSet presAssocID="{DFD89CB0-062B-479F-ADDF-A27408F68FE8}" presName="hierChild2" presStyleCnt="0"/>
      <dgm:spPr/>
    </dgm:pt>
    <dgm:pt modelId="{7ADB9F1E-3E96-4460-A8B9-910372E5F456}" type="pres">
      <dgm:prSet presAssocID="{0DAA453F-84D1-4AD6-B57D-162829979C68}" presName="hierRoot1" presStyleCnt="0"/>
      <dgm:spPr/>
    </dgm:pt>
    <dgm:pt modelId="{460F18DA-19D4-42E4-8526-031E39D9B1A2}" type="pres">
      <dgm:prSet presAssocID="{0DAA453F-84D1-4AD6-B57D-162829979C68}" presName="composite" presStyleCnt="0"/>
      <dgm:spPr/>
    </dgm:pt>
    <dgm:pt modelId="{2876C731-062C-44F3-9692-76674C2D4E00}" type="pres">
      <dgm:prSet presAssocID="{0DAA453F-84D1-4AD6-B57D-162829979C68}" presName="background" presStyleLbl="node0" presStyleIdx="1" presStyleCnt="2"/>
      <dgm:spPr/>
    </dgm:pt>
    <dgm:pt modelId="{AFBA97E5-8EC6-4D58-B876-53C1D24C96AA}" type="pres">
      <dgm:prSet presAssocID="{0DAA453F-84D1-4AD6-B57D-162829979C68}" presName="text" presStyleLbl="fgAcc0" presStyleIdx="1" presStyleCnt="2">
        <dgm:presLayoutVars>
          <dgm:chPref val="3"/>
        </dgm:presLayoutVars>
      </dgm:prSet>
      <dgm:spPr/>
    </dgm:pt>
    <dgm:pt modelId="{914B5FED-1BC4-4189-8710-6E7417E85EA8}" type="pres">
      <dgm:prSet presAssocID="{0DAA453F-84D1-4AD6-B57D-162829979C68}" presName="hierChild2" presStyleCnt="0"/>
      <dgm:spPr/>
    </dgm:pt>
  </dgm:ptLst>
  <dgm:cxnLst>
    <dgm:cxn modelId="{84B70F10-50BE-488F-AD01-2BF1666C9823}" type="presOf" srcId="{DFD89CB0-062B-479F-ADDF-A27408F68FE8}" destId="{D409C943-F369-408F-A5DA-3C50F83098CE}" srcOrd="0" destOrd="0" presId="urn:microsoft.com/office/officeart/2005/8/layout/hierarchy1"/>
    <dgm:cxn modelId="{1AD11636-C085-4313-9C25-678F691C0D9C}" srcId="{B4F39666-2D43-4728-B5C5-C5370C035547}" destId="{0DAA453F-84D1-4AD6-B57D-162829979C68}" srcOrd="1" destOrd="0" parTransId="{84A12DBF-594E-4EA3-8783-49BA7D9CF9D9}" sibTransId="{F9EB938B-34D1-4BE0-AC18-7C54CCB41BE7}"/>
    <dgm:cxn modelId="{3262FA79-6778-4A9D-96B2-F9F655FFA414}" srcId="{B4F39666-2D43-4728-B5C5-C5370C035547}" destId="{DFD89CB0-062B-479F-ADDF-A27408F68FE8}" srcOrd="0" destOrd="0" parTransId="{B3EF558D-5596-40F1-85B5-A0E15CBF70C6}" sibTransId="{D4A581A5-58E0-42B2-AFA8-9E16630E9973}"/>
    <dgm:cxn modelId="{7789FE7C-F8F1-49D5-B1B9-B391731FC0C5}" type="presOf" srcId="{0DAA453F-84D1-4AD6-B57D-162829979C68}" destId="{AFBA97E5-8EC6-4D58-B876-53C1D24C96AA}" srcOrd="0" destOrd="0" presId="urn:microsoft.com/office/officeart/2005/8/layout/hierarchy1"/>
    <dgm:cxn modelId="{4A781FCB-54D9-4F76-88B1-89948A2A0776}" type="presOf" srcId="{B4F39666-2D43-4728-B5C5-C5370C035547}" destId="{480F0F30-C88C-42F7-85A4-73CC7A5B69CE}" srcOrd="0" destOrd="0" presId="urn:microsoft.com/office/officeart/2005/8/layout/hierarchy1"/>
    <dgm:cxn modelId="{B6CCED4B-2E96-4643-B6A8-486E0960C4C5}" type="presParOf" srcId="{480F0F30-C88C-42F7-85A4-73CC7A5B69CE}" destId="{9A4A837D-FABD-4540-A66B-706F50D774D0}" srcOrd="0" destOrd="0" presId="urn:microsoft.com/office/officeart/2005/8/layout/hierarchy1"/>
    <dgm:cxn modelId="{DA8B488F-0CEF-488F-8724-DFFB5317E32E}" type="presParOf" srcId="{9A4A837D-FABD-4540-A66B-706F50D774D0}" destId="{CEA490A5-C4C0-485E-BE7C-554D3CD780B4}" srcOrd="0" destOrd="0" presId="urn:microsoft.com/office/officeart/2005/8/layout/hierarchy1"/>
    <dgm:cxn modelId="{4DEC3269-08B8-4225-B5B8-CEC0D820489E}" type="presParOf" srcId="{CEA490A5-C4C0-485E-BE7C-554D3CD780B4}" destId="{33B609EC-BF7D-43BA-8B8D-EBC3DEC7DDD0}" srcOrd="0" destOrd="0" presId="urn:microsoft.com/office/officeart/2005/8/layout/hierarchy1"/>
    <dgm:cxn modelId="{CDDF685B-C2EB-4F20-8AFB-49EDBE9B986D}" type="presParOf" srcId="{CEA490A5-C4C0-485E-BE7C-554D3CD780B4}" destId="{D409C943-F369-408F-A5DA-3C50F83098CE}" srcOrd="1" destOrd="0" presId="urn:microsoft.com/office/officeart/2005/8/layout/hierarchy1"/>
    <dgm:cxn modelId="{636D6075-341C-4EAA-977E-83E6FA56D401}" type="presParOf" srcId="{9A4A837D-FABD-4540-A66B-706F50D774D0}" destId="{3EE5816A-4137-46A1-9FFF-C34B00A0DA80}" srcOrd="1" destOrd="0" presId="urn:microsoft.com/office/officeart/2005/8/layout/hierarchy1"/>
    <dgm:cxn modelId="{E6A8ED17-08BE-4823-B2AA-A7D4A02A26DD}" type="presParOf" srcId="{480F0F30-C88C-42F7-85A4-73CC7A5B69CE}" destId="{7ADB9F1E-3E96-4460-A8B9-910372E5F456}" srcOrd="1" destOrd="0" presId="urn:microsoft.com/office/officeart/2005/8/layout/hierarchy1"/>
    <dgm:cxn modelId="{1BE48B81-A291-4E15-B01B-B48C017F1D5B}" type="presParOf" srcId="{7ADB9F1E-3E96-4460-A8B9-910372E5F456}" destId="{460F18DA-19D4-42E4-8526-031E39D9B1A2}" srcOrd="0" destOrd="0" presId="urn:microsoft.com/office/officeart/2005/8/layout/hierarchy1"/>
    <dgm:cxn modelId="{70A9AF0D-3C05-4CEA-8B0D-EC58C913B0C3}" type="presParOf" srcId="{460F18DA-19D4-42E4-8526-031E39D9B1A2}" destId="{2876C731-062C-44F3-9692-76674C2D4E00}" srcOrd="0" destOrd="0" presId="urn:microsoft.com/office/officeart/2005/8/layout/hierarchy1"/>
    <dgm:cxn modelId="{9793CB73-E7BB-4F5A-8291-53F9EB86A259}" type="presParOf" srcId="{460F18DA-19D4-42E4-8526-031E39D9B1A2}" destId="{AFBA97E5-8EC6-4D58-B876-53C1D24C96AA}" srcOrd="1" destOrd="0" presId="urn:microsoft.com/office/officeart/2005/8/layout/hierarchy1"/>
    <dgm:cxn modelId="{856DA3A1-63F5-484E-803E-3C5F5B4F9063}" type="presParOf" srcId="{7ADB9F1E-3E96-4460-A8B9-910372E5F456}" destId="{914B5FED-1BC4-4189-8710-6E7417E85EA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9D9DD43-2936-4F3C-B332-4B213B6F1B46}"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E091E03-4347-48E6-A98F-B04599065DC7}">
      <dgm:prSet/>
      <dgm:spPr/>
      <dgm:t>
        <a:bodyPr/>
        <a:lstStyle/>
        <a:p>
          <a:pPr>
            <a:lnSpc>
              <a:spcPct val="100000"/>
            </a:lnSpc>
          </a:pPr>
          <a:r>
            <a:rPr lang="en-US"/>
            <a:t>More information on the structure,  curriculum and implementing partners will be shared. </a:t>
          </a:r>
        </a:p>
      </dgm:t>
    </dgm:pt>
    <dgm:pt modelId="{D3CE3904-46ED-47C1-8726-76627F74DFA8}" type="parTrans" cxnId="{77D2CEA5-07A1-4088-9B90-1E9320ADB993}">
      <dgm:prSet/>
      <dgm:spPr/>
      <dgm:t>
        <a:bodyPr/>
        <a:lstStyle/>
        <a:p>
          <a:endParaRPr lang="en-US"/>
        </a:p>
      </dgm:t>
    </dgm:pt>
    <dgm:pt modelId="{CE58E30F-A3C2-47D8-A3A4-E82F7734DA50}" type="sibTrans" cxnId="{77D2CEA5-07A1-4088-9B90-1E9320ADB993}">
      <dgm:prSet/>
      <dgm:spPr/>
      <dgm:t>
        <a:bodyPr/>
        <a:lstStyle/>
        <a:p>
          <a:endParaRPr lang="en-US"/>
        </a:p>
      </dgm:t>
    </dgm:pt>
    <dgm:pt modelId="{5375F070-93E0-4077-A095-CB6126D2ABB0}">
      <dgm:prSet/>
      <dgm:spPr/>
      <dgm:t>
        <a:bodyPr/>
        <a:lstStyle/>
        <a:p>
          <a:pPr>
            <a:lnSpc>
              <a:spcPct val="100000"/>
            </a:lnSpc>
          </a:pPr>
          <a:r>
            <a:rPr lang="en-US"/>
            <a:t>Thank you </a:t>
          </a:r>
        </a:p>
      </dgm:t>
    </dgm:pt>
    <dgm:pt modelId="{E047ED19-3CB6-4DF0-861D-45449F21FACF}" type="parTrans" cxnId="{D10A8360-3043-431A-A759-9FFF40884EB1}">
      <dgm:prSet/>
      <dgm:spPr/>
      <dgm:t>
        <a:bodyPr/>
        <a:lstStyle/>
        <a:p>
          <a:endParaRPr lang="en-US"/>
        </a:p>
      </dgm:t>
    </dgm:pt>
    <dgm:pt modelId="{427ADD10-3B0B-4232-8DF7-F86A6327FEB6}" type="sibTrans" cxnId="{D10A8360-3043-431A-A759-9FFF40884EB1}">
      <dgm:prSet/>
      <dgm:spPr/>
      <dgm:t>
        <a:bodyPr/>
        <a:lstStyle/>
        <a:p>
          <a:endParaRPr lang="en-US"/>
        </a:p>
      </dgm:t>
    </dgm:pt>
    <dgm:pt modelId="{2B9BDE97-00BE-47FA-831D-6D8FE1671C58}" type="pres">
      <dgm:prSet presAssocID="{F9D9DD43-2936-4F3C-B332-4B213B6F1B46}" presName="root" presStyleCnt="0">
        <dgm:presLayoutVars>
          <dgm:dir/>
          <dgm:resizeHandles val="exact"/>
        </dgm:presLayoutVars>
      </dgm:prSet>
      <dgm:spPr/>
    </dgm:pt>
    <dgm:pt modelId="{EC6D57BA-7FD4-424A-B856-FDCD296F38F1}" type="pres">
      <dgm:prSet presAssocID="{BE091E03-4347-48E6-A98F-B04599065DC7}" presName="compNode" presStyleCnt="0"/>
      <dgm:spPr/>
    </dgm:pt>
    <dgm:pt modelId="{DD280E88-2980-440F-83B7-4864A60BCB6C}" type="pres">
      <dgm:prSet presAssocID="{BE091E03-4347-48E6-A98F-B04599065DC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assroom"/>
        </a:ext>
      </dgm:extLst>
    </dgm:pt>
    <dgm:pt modelId="{75529F2C-892E-4BDB-9160-B6B47C8DB548}" type="pres">
      <dgm:prSet presAssocID="{BE091E03-4347-48E6-A98F-B04599065DC7}" presName="spaceRect" presStyleCnt="0"/>
      <dgm:spPr/>
    </dgm:pt>
    <dgm:pt modelId="{AA8F7A36-5F75-41AA-A59A-B52C88217E67}" type="pres">
      <dgm:prSet presAssocID="{BE091E03-4347-48E6-A98F-B04599065DC7}" presName="textRect" presStyleLbl="revTx" presStyleIdx="0" presStyleCnt="2">
        <dgm:presLayoutVars>
          <dgm:chMax val="1"/>
          <dgm:chPref val="1"/>
        </dgm:presLayoutVars>
      </dgm:prSet>
      <dgm:spPr/>
    </dgm:pt>
    <dgm:pt modelId="{16906620-668E-4500-9F6F-F9A2F93B4009}" type="pres">
      <dgm:prSet presAssocID="{CE58E30F-A3C2-47D8-A3A4-E82F7734DA50}" presName="sibTrans" presStyleCnt="0"/>
      <dgm:spPr/>
    </dgm:pt>
    <dgm:pt modelId="{68CE308D-EFF3-4B6F-81B6-D654CA2B9901}" type="pres">
      <dgm:prSet presAssocID="{5375F070-93E0-4077-A095-CB6126D2ABB0}" presName="compNode" presStyleCnt="0"/>
      <dgm:spPr/>
    </dgm:pt>
    <dgm:pt modelId="{9B9D6276-5872-4C5B-9B65-40A1652B7189}" type="pres">
      <dgm:prSet presAssocID="{5375F070-93E0-4077-A095-CB6126D2ABB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miling Face with No Fill"/>
        </a:ext>
      </dgm:extLst>
    </dgm:pt>
    <dgm:pt modelId="{DBEA41F9-4EF5-4ADE-8D66-603B3652B49E}" type="pres">
      <dgm:prSet presAssocID="{5375F070-93E0-4077-A095-CB6126D2ABB0}" presName="spaceRect" presStyleCnt="0"/>
      <dgm:spPr/>
    </dgm:pt>
    <dgm:pt modelId="{1D2A4B7B-53DB-4B69-A948-184AF25B5A6D}" type="pres">
      <dgm:prSet presAssocID="{5375F070-93E0-4077-A095-CB6126D2ABB0}" presName="textRect" presStyleLbl="revTx" presStyleIdx="1" presStyleCnt="2">
        <dgm:presLayoutVars>
          <dgm:chMax val="1"/>
          <dgm:chPref val="1"/>
        </dgm:presLayoutVars>
      </dgm:prSet>
      <dgm:spPr/>
    </dgm:pt>
  </dgm:ptLst>
  <dgm:cxnLst>
    <dgm:cxn modelId="{D34D965F-BB59-4817-BD23-6498EF07A714}" type="presOf" srcId="{F9D9DD43-2936-4F3C-B332-4B213B6F1B46}" destId="{2B9BDE97-00BE-47FA-831D-6D8FE1671C58}" srcOrd="0" destOrd="0" presId="urn:microsoft.com/office/officeart/2018/2/layout/IconLabelList"/>
    <dgm:cxn modelId="{D10A8360-3043-431A-A759-9FFF40884EB1}" srcId="{F9D9DD43-2936-4F3C-B332-4B213B6F1B46}" destId="{5375F070-93E0-4077-A095-CB6126D2ABB0}" srcOrd="1" destOrd="0" parTransId="{E047ED19-3CB6-4DF0-861D-45449F21FACF}" sibTransId="{427ADD10-3B0B-4232-8DF7-F86A6327FEB6}"/>
    <dgm:cxn modelId="{36A7B34A-B061-459F-9845-3F3A733754AB}" type="presOf" srcId="{5375F070-93E0-4077-A095-CB6126D2ABB0}" destId="{1D2A4B7B-53DB-4B69-A948-184AF25B5A6D}" srcOrd="0" destOrd="0" presId="urn:microsoft.com/office/officeart/2018/2/layout/IconLabelList"/>
    <dgm:cxn modelId="{77D2CEA5-07A1-4088-9B90-1E9320ADB993}" srcId="{F9D9DD43-2936-4F3C-B332-4B213B6F1B46}" destId="{BE091E03-4347-48E6-A98F-B04599065DC7}" srcOrd="0" destOrd="0" parTransId="{D3CE3904-46ED-47C1-8726-76627F74DFA8}" sibTransId="{CE58E30F-A3C2-47D8-A3A4-E82F7734DA50}"/>
    <dgm:cxn modelId="{EB4940F8-B001-43BD-BED7-3CD6F27A0FEC}" type="presOf" srcId="{BE091E03-4347-48E6-A98F-B04599065DC7}" destId="{AA8F7A36-5F75-41AA-A59A-B52C88217E67}" srcOrd="0" destOrd="0" presId="urn:microsoft.com/office/officeart/2018/2/layout/IconLabelList"/>
    <dgm:cxn modelId="{EF427439-8345-48B5-899E-1087CED54F91}" type="presParOf" srcId="{2B9BDE97-00BE-47FA-831D-6D8FE1671C58}" destId="{EC6D57BA-7FD4-424A-B856-FDCD296F38F1}" srcOrd="0" destOrd="0" presId="urn:microsoft.com/office/officeart/2018/2/layout/IconLabelList"/>
    <dgm:cxn modelId="{1C2086BE-7E7F-459B-B816-81852A62ACED}" type="presParOf" srcId="{EC6D57BA-7FD4-424A-B856-FDCD296F38F1}" destId="{DD280E88-2980-440F-83B7-4864A60BCB6C}" srcOrd="0" destOrd="0" presId="urn:microsoft.com/office/officeart/2018/2/layout/IconLabelList"/>
    <dgm:cxn modelId="{005EC889-54FE-49B3-B3EA-0E8ED77CCFA7}" type="presParOf" srcId="{EC6D57BA-7FD4-424A-B856-FDCD296F38F1}" destId="{75529F2C-892E-4BDB-9160-B6B47C8DB548}" srcOrd="1" destOrd="0" presId="urn:microsoft.com/office/officeart/2018/2/layout/IconLabelList"/>
    <dgm:cxn modelId="{7077018F-C732-4E92-835C-73C4D1B3F4F3}" type="presParOf" srcId="{EC6D57BA-7FD4-424A-B856-FDCD296F38F1}" destId="{AA8F7A36-5F75-41AA-A59A-B52C88217E67}" srcOrd="2" destOrd="0" presId="urn:microsoft.com/office/officeart/2018/2/layout/IconLabelList"/>
    <dgm:cxn modelId="{C7BF3496-381A-4C08-894A-C128A30DC3BD}" type="presParOf" srcId="{2B9BDE97-00BE-47FA-831D-6D8FE1671C58}" destId="{16906620-668E-4500-9F6F-F9A2F93B4009}" srcOrd="1" destOrd="0" presId="urn:microsoft.com/office/officeart/2018/2/layout/IconLabelList"/>
    <dgm:cxn modelId="{491FDC17-31CD-4AA3-A496-D12B3F4B5460}" type="presParOf" srcId="{2B9BDE97-00BE-47FA-831D-6D8FE1671C58}" destId="{68CE308D-EFF3-4B6F-81B6-D654CA2B9901}" srcOrd="2" destOrd="0" presId="urn:microsoft.com/office/officeart/2018/2/layout/IconLabelList"/>
    <dgm:cxn modelId="{57D8587F-87F0-428B-AEE5-BC7DD894C9CF}" type="presParOf" srcId="{68CE308D-EFF3-4B6F-81B6-D654CA2B9901}" destId="{9B9D6276-5872-4C5B-9B65-40A1652B7189}" srcOrd="0" destOrd="0" presId="urn:microsoft.com/office/officeart/2018/2/layout/IconLabelList"/>
    <dgm:cxn modelId="{A15A8167-22B4-42B6-8103-5617F6061B55}" type="presParOf" srcId="{68CE308D-EFF3-4B6F-81B6-D654CA2B9901}" destId="{DBEA41F9-4EF5-4ADE-8D66-603B3652B49E}" srcOrd="1" destOrd="0" presId="urn:microsoft.com/office/officeart/2018/2/layout/IconLabelList"/>
    <dgm:cxn modelId="{60ABA7D9-BB9B-4A3D-947C-1356E0455A96}" type="presParOf" srcId="{68CE308D-EFF3-4B6F-81B6-D654CA2B9901}" destId="{1D2A4B7B-53DB-4B69-A948-184AF25B5A6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7F142B-FCDF-4547-A53B-B5CA6D2CD7E4}">
      <dsp:nvSpPr>
        <dsp:cNvPr id="0" name=""/>
        <dsp:cNvSpPr/>
      </dsp:nvSpPr>
      <dsp:spPr>
        <a:xfrm>
          <a:off x="0" y="155011"/>
          <a:ext cx="10515600" cy="22124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The Programme  offers vocational skills, life skills, entrepreneurship skills and literacy skills to out of school adolescents who never attended school or dropped out of school. </a:t>
          </a:r>
        </a:p>
      </dsp:txBody>
      <dsp:txXfrm>
        <a:off x="108004" y="263015"/>
        <a:ext cx="10299592" cy="1996462"/>
      </dsp:txXfrm>
    </dsp:sp>
    <dsp:sp modelId="{C0C341C3-A8B7-43E4-AE3D-693689EC5E74}">
      <dsp:nvSpPr>
        <dsp:cNvPr id="0" name=""/>
        <dsp:cNvSpPr/>
      </dsp:nvSpPr>
      <dsp:spPr>
        <a:xfrm>
          <a:off x="0" y="2367481"/>
          <a:ext cx="10515600" cy="1828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GB" sz="2400" kern="1200" dirty="0"/>
            <a:t>Cumulatively there are over 20,000 out of school adolescents who have been enrolled into the programme in 8 regions of Tanzania Mainland  since 2019</a:t>
          </a:r>
          <a:endParaRPr lang="en-US" sz="2400" kern="1200" dirty="0"/>
        </a:p>
        <a:p>
          <a:pPr marL="228600" lvl="1" indent="-228600" algn="l" defTabSz="1066800">
            <a:lnSpc>
              <a:spcPct val="90000"/>
            </a:lnSpc>
            <a:spcBef>
              <a:spcPct val="0"/>
            </a:spcBef>
            <a:spcAft>
              <a:spcPct val="20000"/>
            </a:spcAft>
            <a:buChar char="•"/>
          </a:pPr>
          <a:r>
            <a:rPr lang="en-GB" sz="2400" kern="1200"/>
            <a:t>Graduates from the programme are starting their own business using the skills gained from the training and few others are being employed in different sectors. </a:t>
          </a:r>
          <a:endParaRPr lang="en-US" sz="2400" kern="1200"/>
        </a:p>
      </dsp:txBody>
      <dsp:txXfrm>
        <a:off x="0" y="2367481"/>
        <a:ext cx="10515600" cy="18288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B609EC-BF7D-43BA-8B8D-EBC3DEC7DDD0}">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09C943-F369-408F-A5DA-3C50F83098CE}">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Difficulty in collecting and obtaining data from the field including enrollments trends due to the flexible nature of the programme. </a:t>
          </a:r>
          <a:r>
            <a:rPr lang="en-US" sz="1800" kern="1200" dirty="0" err="1"/>
            <a:t>i.e</a:t>
          </a:r>
          <a:r>
            <a:rPr lang="en-US" sz="1800" kern="1200" dirty="0"/>
            <a:t> an adolescent can enroll anytime and leave anytime after acquiring necessary skills</a:t>
          </a:r>
        </a:p>
      </dsp:txBody>
      <dsp:txXfrm>
        <a:off x="696297" y="538547"/>
        <a:ext cx="4171627" cy="2590157"/>
      </dsp:txXfrm>
    </dsp:sp>
    <dsp:sp modelId="{2876C731-062C-44F3-9692-76674C2D4E00}">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BA97E5-8EC6-4D58-B876-53C1D24C96AA}">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After IPOSA graduates leave their respective centers, there is no way to keep track of them. Therefore, it is necessary to set up a system that will monitor their whereabouts, activities they are engaged in, number of youth employed in their workshops, and feedback which will  accurately record the impact of the program on specific beneficiaries.</a:t>
          </a:r>
        </a:p>
      </dsp:txBody>
      <dsp:txXfrm>
        <a:off x="5991936" y="538547"/>
        <a:ext cx="4171627" cy="25901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280E88-2980-440F-83B7-4864A60BCB6C}">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8F7A36-5F75-41AA-A59A-B52C88217E67}">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More information on the structure,  curriculum and implementing partners will be shared. </a:t>
          </a:r>
        </a:p>
      </dsp:txBody>
      <dsp:txXfrm>
        <a:off x="559800" y="3022743"/>
        <a:ext cx="4320000" cy="720000"/>
      </dsp:txXfrm>
    </dsp:sp>
    <dsp:sp modelId="{9B9D6276-5872-4C5B-9B65-40A1652B7189}">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2A4B7B-53DB-4B69-A948-184AF25B5A6D}">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Thank you </a:t>
          </a:r>
        </a:p>
      </dsp:txBody>
      <dsp:txXfrm>
        <a:off x="5635800" y="3022743"/>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8D173-F92E-4F50-A6E4-0AC6001BE9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2DA234-E350-4AB2-A2C7-93039A0985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C6E7AF-94EB-4E39-A838-291DFBFC4BAB}"/>
              </a:ext>
            </a:extLst>
          </p:cNvPr>
          <p:cNvSpPr>
            <a:spLocks noGrp="1"/>
          </p:cNvSpPr>
          <p:nvPr>
            <p:ph type="dt" sz="half" idx="10"/>
          </p:nvPr>
        </p:nvSpPr>
        <p:spPr/>
        <p:txBody>
          <a:bodyPr/>
          <a:lstStyle/>
          <a:p>
            <a:fld id="{5C661ABA-6E41-42BB-9EAE-DAB4EDBC8994}" type="datetimeFigureOut">
              <a:rPr lang="en-US" smtClean="0"/>
              <a:t>7/27/2022</a:t>
            </a:fld>
            <a:endParaRPr lang="en-US"/>
          </a:p>
        </p:txBody>
      </p:sp>
      <p:sp>
        <p:nvSpPr>
          <p:cNvPr id="5" name="Footer Placeholder 4">
            <a:extLst>
              <a:ext uri="{FF2B5EF4-FFF2-40B4-BE49-F238E27FC236}">
                <a16:creationId xmlns:a16="http://schemas.microsoft.com/office/drawing/2014/main" id="{33262394-9DBF-409E-A10A-27FB6BEA92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2870A4-A584-4D3A-B103-3592C07A9A74}"/>
              </a:ext>
            </a:extLst>
          </p:cNvPr>
          <p:cNvSpPr>
            <a:spLocks noGrp="1"/>
          </p:cNvSpPr>
          <p:nvPr>
            <p:ph type="sldNum" sz="quarter" idx="12"/>
          </p:nvPr>
        </p:nvSpPr>
        <p:spPr/>
        <p:txBody>
          <a:bodyPr/>
          <a:lstStyle/>
          <a:p>
            <a:fld id="{DA17B4D7-0C1D-47A2-AF6D-4A15B515EDE0}" type="slidenum">
              <a:rPr lang="en-US" smtClean="0"/>
              <a:t>‹#›</a:t>
            </a:fld>
            <a:endParaRPr lang="en-US"/>
          </a:p>
        </p:txBody>
      </p:sp>
    </p:spTree>
    <p:extLst>
      <p:ext uri="{BB962C8B-B14F-4D97-AF65-F5344CB8AC3E}">
        <p14:creationId xmlns:p14="http://schemas.microsoft.com/office/powerpoint/2010/main" val="1508704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BB62E-BA5B-4A52-A277-25B9D8BCF9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69B1BA-6A1A-4C96-8DB6-76AD4CC8C6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03486F-080F-488F-9FD6-19AA3EA88138}"/>
              </a:ext>
            </a:extLst>
          </p:cNvPr>
          <p:cNvSpPr>
            <a:spLocks noGrp="1"/>
          </p:cNvSpPr>
          <p:nvPr>
            <p:ph type="dt" sz="half" idx="10"/>
          </p:nvPr>
        </p:nvSpPr>
        <p:spPr/>
        <p:txBody>
          <a:bodyPr/>
          <a:lstStyle/>
          <a:p>
            <a:fld id="{5C661ABA-6E41-42BB-9EAE-DAB4EDBC8994}" type="datetimeFigureOut">
              <a:rPr lang="en-US" smtClean="0"/>
              <a:t>7/27/2022</a:t>
            </a:fld>
            <a:endParaRPr lang="en-US"/>
          </a:p>
        </p:txBody>
      </p:sp>
      <p:sp>
        <p:nvSpPr>
          <p:cNvPr id="5" name="Footer Placeholder 4">
            <a:extLst>
              <a:ext uri="{FF2B5EF4-FFF2-40B4-BE49-F238E27FC236}">
                <a16:creationId xmlns:a16="http://schemas.microsoft.com/office/drawing/2014/main" id="{6B0CF252-0BA7-44FB-B91D-32DBFAA161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864D94-7DF2-47B6-978D-12003A41B0CA}"/>
              </a:ext>
            </a:extLst>
          </p:cNvPr>
          <p:cNvSpPr>
            <a:spLocks noGrp="1"/>
          </p:cNvSpPr>
          <p:nvPr>
            <p:ph type="sldNum" sz="quarter" idx="12"/>
          </p:nvPr>
        </p:nvSpPr>
        <p:spPr/>
        <p:txBody>
          <a:bodyPr/>
          <a:lstStyle/>
          <a:p>
            <a:fld id="{DA17B4D7-0C1D-47A2-AF6D-4A15B515EDE0}" type="slidenum">
              <a:rPr lang="en-US" smtClean="0"/>
              <a:t>‹#›</a:t>
            </a:fld>
            <a:endParaRPr lang="en-US"/>
          </a:p>
        </p:txBody>
      </p:sp>
    </p:spTree>
    <p:extLst>
      <p:ext uri="{BB962C8B-B14F-4D97-AF65-F5344CB8AC3E}">
        <p14:creationId xmlns:p14="http://schemas.microsoft.com/office/powerpoint/2010/main" val="4080557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BC08D2-5468-4816-8582-71D6C1CA4E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0E7ACC-67C7-4848-8D0F-4F82C26838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5AFA84-B21C-40FE-89DC-E9BB370CD6B0}"/>
              </a:ext>
            </a:extLst>
          </p:cNvPr>
          <p:cNvSpPr>
            <a:spLocks noGrp="1"/>
          </p:cNvSpPr>
          <p:nvPr>
            <p:ph type="dt" sz="half" idx="10"/>
          </p:nvPr>
        </p:nvSpPr>
        <p:spPr/>
        <p:txBody>
          <a:bodyPr/>
          <a:lstStyle/>
          <a:p>
            <a:fld id="{5C661ABA-6E41-42BB-9EAE-DAB4EDBC8994}" type="datetimeFigureOut">
              <a:rPr lang="en-US" smtClean="0"/>
              <a:t>7/27/2022</a:t>
            </a:fld>
            <a:endParaRPr lang="en-US"/>
          </a:p>
        </p:txBody>
      </p:sp>
      <p:sp>
        <p:nvSpPr>
          <p:cNvPr id="5" name="Footer Placeholder 4">
            <a:extLst>
              <a:ext uri="{FF2B5EF4-FFF2-40B4-BE49-F238E27FC236}">
                <a16:creationId xmlns:a16="http://schemas.microsoft.com/office/drawing/2014/main" id="{CF3D2851-555E-43C4-BEFD-CFFBFC0D54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EDA0AA-5F2D-4003-ABE2-5949F1C4F5A6}"/>
              </a:ext>
            </a:extLst>
          </p:cNvPr>
          <p:cNvSpPr>
            <a:spLocks noGrp="1"/>
          </p:cNvSpPr>
          <p:nvPr>
            <p:ph type="sldNum" sz="quarter" idx="12"/>
          </p:nvPr>
        </p:nvSpPr>
        <p:spPr/>
        <p:txBody>
          <a:bodyPr/>
          <a:lstStyle/>
          <a:p>
            <a:fld id="{DA17B4D7-0C1D-47A2-AF6D-4A15B515EDE0}" type="slidenum">
              <a:rPr lang="en-US" smtClean="0"/>
              <a:t>‹#›</a:t>
            </a:fld>
            <a:endParaRPr lang="en-US"/>
          </a:p>
        </p:txBody>
      </p:sp>
    </p:spTree>
    <p:extLst>
      <p:ext uri="{BB962C8B-B14F-4D97-AF65-F5344CB8AC3E}">
        <p14:creationId xmlns:p14="http://schemas.microsoft.com/office/powerpoint/2010/main" val="742335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162B6-8741-4214-AB76-6DFAE2DC0F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25323B-C525-44D6-BDAF-DF7754F6E6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08D545-3278-4C07-9FAF-A6111908D633}"/>
              </a:ext>
            </a:extLst>
          </p:cNvPr>
          <p:cNvSpPr>
            <a:spLocks noGrp="1"/>
          </p:cNvSpPr>
          <p:nvPr>
            <p:ph type="dt" sz="half" idx="10"/>
          </p:nvPr>
        </p:nvSpPr>
        <p:spPr/>
        <p:txBody>
          <a:bodyPr/>
          <a:lstStyle/>
          <a:p>
            <a:fld id="{5C661ABA-6E41-42BB-9EAE-DAB4EDBC8994}" type="datetimeFigureOut">
              <a:rPr lang="en-US" smtClean="0"/>
              <a:t>7/27/2022</a:t>
            </a:fld>
            <a:endParaRPr lang="en-US"/>
          </a:p>
        </p:txBody>
      </p:sp>
      <p:sp>
        <p:nvSpPr>
          <p:cNvPr id="5" name="Footer Placeholder 4">
            <a:extLst>
              <a:ext uri="{FF2B5EF4-FFF2-40B4-BE49-F238E27FC236}">
                <a16:creationId xmlns:a16="http://schemas.microsoft.com/office/drawing/2014/main" id="{2CC9A04F-CFF7-4032-85C2-D3269D7BA0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15730D-9E0D-488E-A675-24994656A3FE}"/>
              </a:ext>
            </a:extLst>
          </p:cNvPr>
          <p:cNvSpPr>
            <a:spLocks noGrp="1"/>
          </p:cNvSpPr>
          <p:nvPr>
            <p:ph type="sldNum" sz="quarter" idx="12"/>
          </p:nvPr>
        </p:nvSpPr>
        <p:spPr/>
        <p:txBody>
          <a:bodyPr/>
          <a:lstStyle/>
          <a:p>
            <a:fld id="{DA17B4D7-0C1D-47A2-AF6D-4A15B515EDE0}" type="slidenum">
              <a:rPr lang="en-US" smtClean="0"/>
              <a:t>‹#›</a:t>
            </a:fld>
            <a:endParaRPr lang="en-US"/>
          </a:p>
        </p:txBody>
      </p:sp>
    </p:spTree>
    <p:extLst>
      <p:ext uri="{BB962C8B-B14F-4D97-AF65-F5344CB8AC3E}">
        <p14:creationId xmlns:p14="http://schemas.microsoft.com/office/powerpoint/2010/main" val="2267905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051F6-4445-4FEB-9FAC-D51EBB7598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185C94-9914-4FD7-B6FF-E4D827A877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1948DB-1C4A-4E62-978C-D308E9BAA9BF}"/>
              </a:ext>
            </a:extLst>
          </p:cNvPr>
          <p:cNvSpPr>
            <a:spLocks noGrp="1"/>
          </p:cNvSpPr>
          <p:nvPr>
            <p:ph type="dt" sz="half" idx="10"/>
          </p:nvPr>
        </p:nvSpPr>
        <p:spPr/>
        <p:txBody>
          <a:bodyPr/>
          <a:lstStyle/>
          <a:p>
            <a:fld id="{5C661ABA-6E41-42BB-9EAE-DAB4EDBC8994}" type="datetimeFigureOut">
              <a:rPr lang="en-US" smtClean="0"/>
              <a:t>7/27/2022</a:t>
            </a:fld>
            <a:endParaRPr lang="en-US"/>
          </a:p>
        </p:txBody>
      </p:sp>
      <p:sp>
        <p:nvSpPr>
          <p:cNvPr id="5" name="Footer Placeholder 4">
            <a:extLst>
              <a:ext uri="{FF2B5EF4-FFF2-40B4-BE49-F238E27FC236}">
                <a16:creationId xmlns:a16="http://schemas.microsoft.com/office/drawing/2014/main" id="{731F3991-874D-48E1-A036-24C238B8CB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6DC06F-CD1E-4E71-9BCC-84AEFDD441C3}"/>
              </a:ext>
            </a:extLst>
          </p:cNvPr>
          <p:cNvSpPr>
            <a:spLocks noGrp="1"/>
          </p:cNvSpPr>
          <p:nvPr>
            <p:ph type="sldNum" sz="quarter" idx="12"/>
          </p:nvPr>
        </p:nvSpPr>
        <p:spPr/>
        <p:txBody>
          <a:bodyPr/>
          <a:lstStyle/>
          <a:p>
            <a:fld id="{DA17B4D7-0C1D-47A2-AF6D-4A15B515EDE0}" type="slidenum">
              <a:rPr lang="en-US" smtClean="0"/>
              <a:t>‹#›</a:t>
            </a:fld>
            <a:endParaRPr lang="en-US"/>
          </a:p>
        </p:txBody>
      </p:sp>
    </p:spTree>
    <p:extLst>
      <p:ext uri="{BB962C8B-B14F-4D97-AF65-F5344CB8AC3E}">
        <p14:creationId xmlns:p14="http://schemas.microsoft.com/office/powerpoint/2010/main" val="1812860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5A921-5D3B-44C6-B768-5BA0184CB0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73C9F9-FBCE-46D0-A2D4-A3A033CE38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2D98B8-720F-42A8-A09C-59F83537D1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BA93FB-A15A-4750-8F51-533810CD3DC8}"/>
              </a:ext>
            </a:extLst>
          </p:cNvPr>
          <p:cNvSpPr>
            <a:spLocks noGrp="1"/>
          </p:cNvSpPr>
          <p:nvPr>
            <p:ph type="dt" sz="half" idx="10"/>
          </p:nvPr>
        </p:nvSpPr>
        <p:spPr/>
        <p:txBody>
          <a:bodyPr/>
          <a:lstStyle/>
          <a:p>
            <a:fld id="{5C661ABA-6E41-42BB-9EAE-DAB4EDBC8994}" type="datetimeFigureOut">
              <a:rPr lang="en-US" smtClean="0"/>
              <a:t>7/27/2022</a:t>
            </a:fld>
            <a:endParaRPr lang="en-US"/>
          </a:p>
        </p:txBody>
      </p:sp>
      <p:sp>
        <p:nvSpPr>
          <p:cNvPr id="6" name="Footer Placeholder 5">
            <a:extLst>
              <a:ext uri="{FF2B5EF4-FFF2-40B4-BE49-F238E27FC236}">
                <a16:creationId xmlns:a16="http://schemas.microsoft.com/office/drawing/2014/main" id="{06DE9250-B830-4AC5-8280-0391A7D256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18B245-ECD3-4248-AC3F-33A17760B864}"/>
              </a:ext>
            </a:extLst>
          </p:cNvPr>
          <p:cNvSpPr>
            <a:spLocks noGrp="1"/>
          </p:cNvSpPr>
          <p:nvPr>
            <p:ph type="sldNum" sz="quarter" idx="12"/>
          </p:nvPr>
        </p:nvSpPr>
        <p:spPr/>
        <p:txBody>
          <a:bodyPr/>
          <a:lstStyle/>
          <a:p>
            <a:fld id="{DA17B4D7-0C1D-47A2-AF6D-4A15B515EDE0}" type="slidenum">
              <a:rPr lang="en-US" smtClean="0"/>
              <a:t>‹#›</a:t>
            </a:fld>
            <a:endParaRPr lang="en-US"/>
          </a:p>
        </p:txBody>
      </p:sp>
    </p:spTree>
    <p:extLst>
      <p:ext uri="{BB962C8B-B14F-4D97-AF65-F5344CB8AC3E}">
        <p14:creationId xmlns:p14="http://schemas.microsoft.com/office/powerpoint/2010/main" val="2653578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2D5B9-3583-4165-A2AF-615CD9DF21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DABD3B-3ACE-4CA1-94FD-C025FBD171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0C2428-7779-46B5-AADC-8E44797DFF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D768AC-9DF3-4C9A-8A37-B07A12782F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C416E9-49C0-4BF3-8CF3-D88D03117D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BC529A-6C49-4751-A38E-E6A3AA7EE5AC}"/>
              </a:ext>
            </a:extLst>
          </p:cNvPr>
          <p:cNvSpPr>
            <a:spLocks noGrp="1"/>
          </p:cNvSpPr>
          <p:nvPr>
            <p:ph type="dt" sz="half" idx="10"/>
          </p:nvPr>
        </p:nvSpPr>
        <p:spPr/>
        <p:txBody>
          <a:bodyPr/>
          <a:lstStyle/>
          <a:p>
            <a:fld id="{5C661ABA-6E41-42BB-9EAE-DAB4EDBC8994}" type="datetimeFigureOut">
              <a:rPr lang="en-US" smtClean="0"/>
              <a:t>7/27/2022</a:t>
            </a:fld>
            <a:endParaRPr lang="en-US"/>
          </a:p>
        </p:txBody>
      </p:sp>
      <p:sp>
        <p:nvSpPr>
          <p:cNvPr id="8" name="Footer Placeholder 7">
            <a:extLst>
              <a:ext uri="{FF2B5EF4-FFF2-40B4-BE49-F238E27FC236}">
                <a16:creationId xmlns:a16="http://schemas.microsoft.com/office/drawing/2014/main" id="{513975D0-5A7E-4123-A86D-0334378313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557E79-694D-494A-A158-E1AC699E1DDE}"/>
              </a:ext>
            </a:extLst>
          </p:cNvPr>
          <p:cNvSpPr>
            <a:spLocks noGrp="1"/>
          </p:cNvSpPr>
          <p:nvPr>
            <p:ph type="sldNum" sz="quarter" idx="12"/>
          </p:nvPr>
        </p:nvSpPr>
        <p:spPr/>
        <p:txBody>
          <a:bodyPr/>
          <a:lstStyle/>
          <a:p>
            <a:fld id="{DA17B4D7-0C1D-47A2-AF6D-4A15B515EDE0}" type="slidenum">
              <a:rPr lang="en-US" smtClean="0"/>
              <a:t>‹#›</a:t>
            </a:fld>
            <a:endParaRPr lang="en-US"/>
          </a:p>
        </p:txBody>
      </p:sp>
    </p:spTree>
    <p:extLst>
      <p:ext uri="{BB962C8B-B14F-4D97-AF65-F5344CB8AC3E}">
        <p14:creationId xmlns:p14="http://schemas.microsoft.com/office/powerpoint/2010/main" val="1353862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A1F24-106D-4C56-A19B-5DF04579FA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322A37-F700-4E2B-BA83-61C4E05426DB}"/>
              </a:ext>
            </a:extLst>
          </p:cNvPr>
          <p:cNvSpPr>
            <a:spLocks noGrp="1"/>
          </p:cNvSpPr>
          <p:nvPr>
            <p:ph type="dt" sz="half" idx="10"/>
          </p:nvPr>
        </p:nvSpPr>
        <p:spPr/>
        <p:txBody>
          <a:bodyPr/>
          <a:lstStyle/>
          <a:p>
            <a:fld id="{5C661ABA-6E41-42BB-9EAE-DAB4EDBC8994}" type="datetimeFigureOut">
              <a:rPr lang="en-US" smtClean="0"/>
              <a:t>7/27/2022</a:t>
            </a:fld>
            <a:endParaRPr lang="en-US"/>
          </a:p>
        </p:txBody>
      </p:sp>
      <p:sp>
        <p:nvSpPr>
          <p:cNvPr id="4" name="Footer Placeholder 3">
            <a:extLst>
              <a:ext uri="{FF2B5EF4-FFF2-40B4-BE49-F238E27FC236}">
                <a16:creationId xmlns:a16="http://schemas.microsoft.com/office/drawing/2014/main" id="{B077F2B2-793E-45EE-9030-AC5C07ED20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D38794-902E-416B-970D-99A887535F37}"/>
              </a:ext>
            </a:extLst>
          </p:cNvPr>
          <p:cNvSpPr>
            <a:spLocks noGrp="1"/>
          </p:cNvSpPr>
          <p:nvPr>
            <p:ph type="sldNum" sz="quarter" idx="12"/>
          </p:nvPr>
        </p:nvSpPr>
        <p:spPr/>
        <p:txBody>
          <a:bodyPr/>
          <a:lstStyle/>
          <a:p>
            <a:fld id="{DA17B4D7-0C1D-47A2-AF6D-4A15B515EDE0}" type="slidenum">
              <a:rPr lang="en-US" smtClean="0"/>
              <a:t>‹#›</a:t>
            </a:fld>
            <a:endParaRPr lang="en-US"/>
          </a:p>
        </p:txBody>
      </p:sp>
    </p:spTree>
    <p:extLst>
      <p:ext uri="{BB962C8B-B14F-4D97-AF65-F5344CB8AC3E}">
        <p14:creationId xmlns:p14="http://schemas.microsoft.com/office/powerpoint/2010/main" val="62469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8C069B-B50A-407B-A510-D843DBD14CDE}"/>
              </a:ext>
            </a:extLst>
          </p:cNvPr>
          <p:cNvSpPr>
            <a:spLocks noGrp="1"/>
          </p:cNvSpPr>
          <p:nvPr>
            <p:ph type="dt" sz="half" idx="10"/>
          </p:nvPr>
        </p:nvSpPr>
        <p:spPr/>
        <p:txBody>
          <a:bodyPr/>
          <a:lstStyle/>
          <a:p>
            <a:fld id="{5C661ABA-6E41-42BB-9EAE-DAB4EDBC8994}" type="datetimeFigureOut">
              <a:rPr lang="en-US" smtClean="0"/>
              <a:t>7/27/2022</a:t>
            </a:fld>
            <a:endParaRPr lang="en-US"/>
          </a:p>
        </p:txBody>
      </p:sp>
      <p:sp>
        <p:nvSpPr>
          <p:cNvPr id="3" name="Footer Placeholder 2">
            <a:extLst>
              <a:ext uri="{FF2B5EF4-FFF2-40B4-BE49-F238E27FC236}">
                <a16:creationId xmlns:a16="http://schemas.microsoft.com/office/drawing/2014/main" id="{57B09AE4-6756-400D-806B-9A862B7E1E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5DDA59-B791-4EF7-970D-9192301168ED}"/>
              </a:ext>
            </a:extLst>
          </p:cNvPr>
          <p:cNvSpPr>
            <a:spLocks noGrp="1"/>
          </p:cNvSpPr>
          <p:nvPr>
            <p:ph type="sldNum" sz="quarter" idx="12"/>
          </p:nvPr>
        </p:nvSpPr>
        <p:spPr/>
        <p:txBody>
          <a:bodyPr/>
          <a:lstStyle/>
          <a:p>
            <a:fld id="{DA17B4D7-0C1D-47A2-AF6D-4A15B515EDE0}" type="slidenum">
              <a:rPr lang="en-US" smtClean="0"/>
              <a:t>‹#›</a:t>
            </a:fld>
            <a:endParaRPr lang="en-US"/>
          </a:p>
        </p:txBody>
      </p:sp>
    </p:spTree>
    <p:extLst>
      <p:ext uri="{BB962C8B-B14F-4D97-AF65-F5344CB8AC3E}">
        <p14:creationId xmlns:p14="http://schemas.microsoft.com/office/powerpoint/2010/main" val="4289256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F9CA4-4891-4E00-AB06-F1E5AAD832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79E5B0-1A5F-46D3-8BE7-FEFBFB27BB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28D4C9-CEB9-463A-8B4B-788F00CD6E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89CBDA-406D-46A7-AB12-4B46473655C1}"/>
              </a:ext>
            </a:extLst>
          </p:cNvPr>
          <p:cNvSpPr>
            <a:spLocks noGrp="1"/>
          </p:cNvSpPr>
          <p:nvPr>
            <p:ph type="dt" sz="half" idx="10"/>
          </p:nvPr>
        </p:nvSpPr>
        <p:spPr/>
        <p:txBody>
          <a:bodyPr/>
          <a:lstStyle/>
          <a:p>
            <a:fld id="{5C661ABA-6E41-42BB-9EAE-DAB4EDBC8994}" type="datetimeFigureOut">
              <a:rPr lang="en-US" smtClean="0"/>
              <a:t>7/27/2022</a:t>
            </a:fld>
            <a:endParaRPr lang="en-US"/>
          </a:p>
        </p:txBody>
      </p:sp>
      <p:sp>
        <p:nvSpPr>
          <p:cNvPr id="6" name="Footer Placeholder 5">
            <a:extLst>
              <a:ext uri="{FF2B5EF4-FFF2-40B4-BE49-F238E27FC236}">
                <a16:creationId xmlns:a16="http://schemas.microsoft.com/office/drawing/2014/main" id="{617F87ED-2B02-472F-A23D-F88F5C10D9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14502D-D67D-4638-A3EF-5DF56A32589D}"/>
              </a:ext>
            </a:extLst>
          </p:cNvPr>
          <p:cNvSpPr>
            <a:spLocks noGrp="1"/>
          </p:cNvSpPr>
          <p:nvPr>
            <p:ph type="sldNum" sz="quarter" idx="12"/>
          </p:nvPr>
        </p:nvSpPr>
        <p:spPr/>
        <p:txBody>
          <a:bodyPr/>
          <a:lstStyle/>
          <a:p>
            <a:fld id="{DA17B4D7-0C1D-47A2-AF6D-4A15B515EDE0}" type="slidenum">
              <a:rPr lang="en-US" smtClean="0"/>
              <a:t>‹#›</a:t>
            </a:fld>
            <a:endParaRPr lang="en-US"/>
          </a:p>
        </p:txBody>
      </p:sp>
    </p:spTree>
    <p:extLst>
      <p:ext uri="{BB962C8B-B14F-4D97-AF65-F5344CB8AC3E}">
        <p14:creationId xmlns:p14="http://schemas.microsoft.com/office/powerpoint/2010/main" val="3459270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18E32-4810-43F5-9581-0D8035E3E7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212EE4-08DB-44EC-8829-07A8BD21C9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4989A2-1D73-4CBB-95D6-E4EA6764D3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3AFC6C-2D7E-4771-9ACC-4B31B79C5A17}"/>
              </a:ext>
            </a:extLst>
          </p:cNvPr>
          <p:cNvSpPr>
            <a:spLocks noGrp="1"/>
          </p:cNvSpPr>
          <p:nvPr>
            <p:ph type="dt" sz="half" idx="10"/>
          </p:nvPr>
        </p:nvSpPr>
        <p:spPr/>
        <p:txBody>
          <a:bodyPr/>
          <a:lstStyle/>
          <a:p>
            <a:fld id="{5C661ABA-6E41-42BB-9EAE-DAB4EDBC8994}" type="datetimeFigureOut">
              <a:rPr lang="en-US" smtClean="0"/>
              <a:t>7/27/2022</a:t>
            </a:fld>
            <a:endParaRPr lang="en-US"/>
          </a:p>
        </p:txBody>
      </p:sp>
      <p:sp>
        <p:nvSpPr>
          <p:cNvPr id="6" name="Footer Placeholder 5">
            <a:extLst>
              <a:ext uri="{FF2B5EF4-FFF2-40B4-BE49-F238E27FC236}">
                <a16:creationId xmlns:a16="http://schemas.microsoft.com/office/drawing/2014/main" id="{54E7D12D-D2D7-498C-B518-E1C007620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06557E-DA94-47AB-B6DF-BEE9E7A4E34E}"/>
              </a:ext>
            </a:extLst>
          </p:cNvPr>
          <p:cNvSpPr>
            <a:spLocks noGrp="1"/>
          </p:cNvSpPr>
          <p:nvPr>
            <p:ph type="sldNum" sz="quarter" idx="12"/>
          </p:nvPr>
        </p:nvSpPr>
        <p:spPr/>
        <p:txBody>
          <a:bodyPr/>
          <a:lstStyle/>
          <a:p>
            <a:fld id="{DA17B4D7-0C1D-47A2-AF6D-4A15B515EDE0}" type="slidenum">
              <a:rPr lang="en-US" smtClean="0"/>
              <a:t>‹#›</a:t>
            </a:fld>
            <a:endParaRPr lang="en-US"/>
          </a:p>
        </p:txBody>
      </p:sp>
    </p:spTree>
    <p:extLst>
      <p:ext uri="{BB962C8B-B14F-4D97-AF65-F5344CB8AC3E}">
        <p14:creationId xmlns:p14="http://schemas.microsoft.com/office/powerpoint/2010/main" val="4057921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C8D83E-0D1E-4C61-8BED-ADEE39575C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6ACD41-D5E1-4109-914A-FB64AF32BD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DC505D-77C8-4149-B8D0-5E430E7D1A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661ABA-6E41-42BB-9EAE-DAB4EDBC8994}" type="datetimeFigureOut">
              <a:rPr lang="en-US" smtClean="0"/>
              <a:t>7/27/2022</a:t>
            </a:fld>
            <a:endParaRPr lang="en-US"/>
          </a:p>
        </p:txBody>
      </p:sp>
      <p:sp>
        <p:nvSpPr>
          <p:cNvPr id="5" name="Footer Placeholder 4">
            <a:extLst>
              <a:ext uri="{FF2B5EF4-FFF2-40B4-BE49-F238E27FC236}">
                <a16:creationId xmlns:a16="http://schemas.microsoft.com/office/drawing/2014/main" id="{F5DB01C2-A50B-4592-A145-CCE7970B3E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9B775F-837D-4BCE-B5B2-43FCE4BA20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17B4D7-0C1D-47A2-AF6D-4A15B515EDE0}" type="slidenum">
              <a:rPr lang="en-US" smtClean="0"/>
              <a:t>‹#›</a:t>
            </a:fld>
            <a:endParaRPr lang="en-US"/>
          </a:p>
        </p:txBody>
      </p:sp>
    </p:spTree>
    <p:extLst>
      <p:ext uri="{BB962C8B-B14F-4D97-AF65-F5344CB8AC3E}">
        <p14:creationId xmlns:p14="http://schemas.microsoft.com/office/powerpoint/2010/main" val="1908321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2.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 /><Relationship Id="rId2" Type="http://schemas.openxmlformats.org/officeDocument/2006/relationships/diagramData" Target="../diagrams/data3.xml" /><Relationship Id="rId1" Type="http://schemas.openxmlformats.org/officeDocument/2006/relationships/slideLayout" Target="../slideLayouts/slideLayout2.xml" /><Relationship Id="rId6" Type="http://schemas.microsoft.com/office/2007/relationships/diagramDrawing" Target="../diagrams/drawing3.xml" /><Relationship Id="rId5" Type="http://schemas.openxmlformats.org/officeDocument/2006/relationships/diagramColors" Target="../diagrams/colors3.xml" /><Relationship Id="rId4" Type="http://schemas.openxmlformats.org/officeDocument/2006/relationships/diagramQuickStyle" Target="../diagrams/quickStyle3.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27B1A102-FAB0-4E81-A639-830E6CB4937F}"/>
              </a:ext>
            </a:extLst>
          </p:cNvPr>
          <p:cNvPicPr>
            <a:picLocks noChangeAspect="1"/>
          </p:cNvPicPr>
          <p:nvPr/>
        </p:nvPicPr>
        <p:blipFill rotWithShape="1">
          <a:blip r:embed="rId2"/>
          <a:srcRect t="13241" b="11256"/>
          <a:stretch/>
        </p:blipFill>
        <p:spPr>
          <a:xfrm>
            <a:off x="-3047" y="10"/>
            <a:ext cx="12191999" cy="6857990"/>
          </a:xfrm>
          <a:prstGeom prst="rect">
            <a:avLst/>
          </a:prstGeom>
        </p:spPr>
      </p:pic>
      <p:sp>
        <p:nvSpPr>
          <p:cNvPr id="21" name="Rectangle 2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D7A406-D290-42FB-B1BF-F6A07E7A19A9}"/>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US" sz="5200" dirty="0">
                <a:solidFill>
                  <a:srgbClr val="FFFFFF"/>
                </a:solidFill>
              </a:rPr>
              <a:t>Providing multiple pathways to skills development  for out of school adolescents in Tanzania</a:t>
            </a:r>
          </a:p>
        </p:txBody>
      </p:sp>
      <p:sp>
        <p:nvSpPr>
          <p:cNvPr id="3" name="Subtitle 2">
            <a:extLst>
              <a:ext uri="{FF2B5EF4-FFF2-40B4-BE49-F238E27FC236}">
                <a16:creationId xmlns:a16="http://schemas.microsoft.com/office/drawing/2014/main" id="{E5A7FC80-79A7-448E-BC99-3507C5C27F0F}"/>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r>
              <a:rPr lang="en-US">
                <a:solidFill>
                  <a:srgbClr val="FFFFFF"/>
                </a:solidFill>
              </a:rPr>
              <a:t>July 2022</a:t>
            </a:r>
          </a:p>
        </p:txBody>
      </p:sp>
    </p:spTree>
    <p:extLst>
      <p:ext uri="{BB962C8B-B14F-4D97-AF65-F5344CB8AC3E}">
        <p14:creationId xmlns:p14="http://schemas.microsoft.com/office/powerpoint/2010/main" val="131157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941923-0CFC-4871-AEA0-50661274810C}"/>
              </a:ext>
            </a:extLst>
          </p:cNvPr>
          <p:cNvSpPr>
            <a:spLocks noGrp="1"/>
          </p:cNvSpPr>
          <p:nvPr>
            <p:ph type="title"/>
          </p:nvPr>
        </p:nvSpPr>
        <p:spPr>
          <a:xfrm>
            <a:off x="838200" y="365125"/>
            <a:ext cx="10515600" cy="1325563"/>
          </a:xfrm>
        </p:spPr>
        <p:txBody>
          <a:bodyPr>
            <a:normAutofit/>
          </a:bodyPr>
          <a:lstStyle/>
          <a:p>
            <a:r>
              <a:rPr lang="en-US" sz="4600">
                <a:solidFill>
                  <a:srgbClr val="FFFFFF"/>
                </a:solidFill>
              </a:rPr>
              <a:t>Programme Context  (Data &amp;Evidence)</a:t>
            </a:r>
          </a:p>
        </p:txBody>
      </p:sp>
      <p:sp>
        <p:nvSpPr>
          <p:cNvPr id="3" name="Content Placeholder 2">
            <a:extLst>
              <a:ext uri="{FF2B5EF4-FFF2-40B4-BE49-F238E27FC236}">
                <a16:creationId xmlns:a16="http://schemas.microsoft.com/office/drawing/2014/main" id="{23EA8139-E44B-446A-836A-0B93FE8E1F36}"/>
              </a:ext>
            </a:extLst>
          </p:cNvPr>
          <p:cNvSpPr>
            <a:spLocks noGrp="1"/>
          </p:cNvSpPr>
          <p:nvPr>
            <p:ph idx="1"/>
          </p:nvPr>
        </p:nvSpPr>
        <p:spPr>
          <a:xfrm>
            <a:off x="838200" y="2438400"/>
            <a:ext cx="10515600" cy="3738562"/>
          </a:xfrm>
        </p:spPr>
        <p:txBody>
          <a:bodyPr>
            <a:normAutofit/>
          </a:bodyPr>
          <a:lstStyle/>
          <a:p>
            <a:r>
              <a:rPr lang="en-US" sz="2200" dirty="0"/>
              <a:t>According to the Population and Housing Census data from 2012, around 1,500,000 children between the ages of 14 and 17 were not attending school. The results of the 2021 Education Sector Analysis indicate an increase in enrollment at the primary education level however  3.2 million children and adolescents remain outside the formal education system, of whom more than 2 million are of lower secondary school age and 1.2 million never attended school.</a:t>
            </a:r>
          </a:p>
          <a:p>
            <a:r>
              <a:rPr lang="en-US" sz="2200" dirty="0"/>
              <a:t>In order to provide adolescents with the skills necessary for self-employability, UNICEF established a program called Integrated Programme for Out of School Adolescents in collaboration with the Ministry of Education through the Institute of Adult Education. After completing their training in the centers, the adolescents develop skills and competences for civic engagement and  self employability .</a:t>
            </a:r>
          </a:p>
          <a:p>
            <a:pPr marL="0" indent="0">
              <a:buNone/>
            </a:pPr>
            <a:endParaRPr lang="en-US" sz="2200" dirty="0"/>
          </a:p>
        </p:txBody>
      </p:sp>
    </p:spTree>
    <p:extLst>
      <p:ext uri="{BB962C8B-B14F-4D97-AF65-F5344CB8AC3E}">
        <p14:creationId xmlns:p14="http://schemas.microsoft.com/office/powerpoint/2010/main" val="957532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AA545D-1C5A-4C22-A5F8-84128C092BD4}"/>
              </a:ext>
            </a:extLst>
          </p:cNvPr>
          <p:cNvSpPr>
            <a:spLocks noGrp="1"/>
          </p:cNvSpPr>
          <p:nvPr>
            <p:ph type="title"/>
          </p:nvPr>
        </p:nvSpPr>
        <p:spPr/>
        <p:txBody>
          <a:bodyPr/>
          <a:lstStyle/>
          <a:p>
            <a:r>
              <a:rPr lang="en-US" dirty="0">
                <a:solidFill>
                  <a:srgbClr val="00B0F0"/>
                </a:solidFill>
              </a:rPr>
              <a:t>What does the programme offer to Adolescents?(Outcome and reach)</a:t>
            </a:r>
          </a:p>
        </p:txBody>
      </p:sp>
      <p:graphicFrame>
        <p:nvGraphicFramePr>
          <p:cNvPr id="5" name="Content Placeholder 2">
            <a:extLst>
              <a:ext uri="{FF2B5EF4-FFF2-40B4-BE49-F238E27FC236}">
                <a16:creationId xmlns:a16="http://schemas.microsoft.com/office/drawing/2014/main" id="{7E6A26B4-A681-88B0-C202-215FDBCC678F}"/>
              </a:ext>
            </a:extLst>
          </p:cNvPr>
          <p:cNvGraphicFramePr>
            <a:graphicFrameLocks noGrp="1"/>
          </p:cNvGraphicFramePr>
          <p:nvPr>
            <p:ph idx="1"/>
            <p:extLst>
              <p:ext uri="{D42A27DB-BD31-4B8C-83A1-F6EECF244321}">
                <p14:modId xmlns:p14="http://schemas.microsoft.com/office/powerpoint/2010/main" val="118775619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0528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2B90FD-350C-449A-9059-0C7CF19E2A3F}"/>
              </a:ext>
            </a:extLst>
          </p:cNvPr>
          <p:cNvSpPr>
            <a:spLocks noGrp="1"/>
          </p:cNvSpPr>
          <p:nvPr>
            <p:ph type="title"/>
          </p:nvPr>
        </p:nvSpPr>
        <p:spPr>
          <a:xfrm>
            <a:off x="1043631" y="809898"/>
            <a:ext cx="10173010" cy="1554480"/>
          </a:xfrm>
        </p:spPr>
        <p:txBody>
          <a:bodyPr anchor="ctr">
            <a:normAutofit/>
          </a:bodyPr>
          <a:lstStyle/>
          <a:p>
            <a:r>
              <a:rPr lang="en" sz="4800"/>
              <a:t>Key Bottlenecks</a:t>
            </a:r>
            <a:endParaRPr lang="en-US" sz="4800"/>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C7DE4B9-822B-A14B-D91B-78DD3178C260}"/>
              </a:ext>
            </a:extLst>
          </p:cNvPr>
          <p:cNvGraphicFramePr>
            <a:graphicFrameLocks noGrp="1"/>
          </p:cNvGraphicFramePr>
          <p:nvPr>
            <p:ph idx="1"/>
            <p:extLst>
              <p:ext uri="{D42A27DB-BD31-4B8C-83A1-F6EECF244321}">
                <p14:modId xmlns:p14="http://schemas.microsoft.com/office/powerpoint/2010/main" val="1281013141"/>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1212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A0419-DCBC-429D-B902-3954969DE19E}"/>
              </a:ext>
            </a:extLst>
          </p:cNvPr>
          <p:cNvSpPr>
            <a:spLocks noGrp="1"/>
          </p:cNvSpPr>
          <p:nvPr>
            <p:ph type="title"/>
          </p:nvPr>
        </p:nvSpPr>
        <p:spPr/>
        <p:txBody>
          <a:bodyPr/>
          <a:lstStyle/>
          <a:p>
            <a:r>
              <a:rPr lang="en" dirty="0">
                <a:solidFill>
                  <a:srgbClr val="00AEEF"/>
                </a:solidFill>
              </a:rPr>
              <a:t>Design Challenge:</a:t>
            </a:r>
            <a:endParaRPr lang="en-US" dirty="0"/>
          </a:p>
        </p:txBody>
      </p:sp>
      <p:sp>
        <p:nvSpPr>
          <p:cNvPr id="3" name="Content Placeholder 2">
            <a:extLst>
              <a:ext uri="{FF2B5EF4-FFF2-40B4-BE49-F238E27FC236}">
                <a16:creationId xmlns:a16="http://schemas.microsoft.com/office/drawing/2014/main" id="{93792CF3-30D9-499B-A0D5-AB7552D720ED}"/>
              </a:ext>
            </a:extLst>
          </p:cNvPr>
          <p:cNvSpPr>
            <a:spLocks noGrp="1"/>
          </p:cNvSpPr>
          <p:nvPr>
            <p:ph idx="1"/>
          </p:nvPr>
        </p:nvSpPr>
        <p:spPr/>
        <p:txBody>
          <a:bodyPr/>
          <a:lstStyle/>
          <a:p>
            <a:r>
              <a:rPr lang="en-US" dirty="0"/>
              <a:t>How can we effectively close the information gap and inform the implementing partners of the impact it had on specific beneficiaries by tracking the IPOSA graduates?</a:t>
            </a:r>
          </a:p>
          <a:p>
            <a:r>
              <a:rPr lang="en-US" dirty="0"/>
              <a:t>How can develop  a software that link IPOSA coordinators at school, district, regional and country level to collect monthly enrollment data? </a:t>
            </a:r>
          </a:p>
        </p:txBody>
      </p:sp>
    </p:spTree>
    <p:extLst>
      <p:ext uri="{BB962C8B-B14F-4D97-AF65-F5344CB8AC3E}">
        <p14:creationId xmlns:p14="http://schemas.microsoft.com/office/powerpoint/2010/main" val="1804822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43D62-6AFB-43E2-961F-F397C0CE4C2F}"/>
              </a:ext>
            </a:extLst>
          </p:cNvPr>
          <p:cNvSpPr>
            <a:spLocks noGrp="1"/>
          </p:cNvSpPr>
          <p:nvPr>
            <p:ph type="title"/>
          </p:nvPr>
        </p:nvSpPr>
        <p:spPr/>
        <p:txBody>
          <a:bodyPr/>
          <a:lstStyle/>
          <a:p>
            <a:r>
              <a:rPr lang="en-US" dirty="0">
                <a:solidFill>
                  <a:srgbClr val="00B0F0"/>
                </a:solidFill>
              </a:rPr>
              <a:t>References and implementing partners </a:t>
            </a:r>
          </a:p>
        </p:txBody>
      </p:sp>
      <p:graphicFrame>
        <p:nvGraphicFramePr>
          <p:cNvPr id="5" name="Content Placeholder 2">
            <a:extLst>
              <a:ext uri="{FF2B5EF4-FFF2-40B4-BE49-F238E27FC236}">
                <a16:creationId xmlns:a16="http://schemas.microsoft.com/office/drawing/2014/main" id="{46F62287-F419-F615-3B9E-CAF4770178B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561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423</Words>
  <Application>Microsoft Office PowerPoint</Application>
  <PresentationFormat>Widescreen</PresentationFormat>
  <Paragraphs>18</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Providing multiple pathways to skills development  for out of school adolescents in Tanzania</vt:lpstr>
      <vt:lpstr>Programme Context  (Data &amp;Evidence)</vt:lpstr>
      <vt:lpstr>What does the programme offer to Adolescents?(Outcome and reach)</vt:lpstr>
      <vt:lpstr>Key Bottlenecks</vt:lpstr>
      <vt:lpstr>Design Challenge:</vt:lpstr>
      <vt:lpstr>References and implementing partners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Providing multiple pathways to skills development  for out of school adolescents in Tanzania</dc:title>
  <dc:creator>Judith Kiwale</dc:creator>
  <cp:lastModifiedBy>Caroline Lewanga</cp:lastModifiedBy>
  <cp:revision>7</cp:revision>
  <dcterms:created xsi:type="dcterms:W3CDTF">2022-07-17T09:30:40Z</dcterms:created>
  <dcterms:modified xsi:type="dcterms:W3CDTF">2022-07-27T12:45:40Z</dcterms:modified>
</cp:coreProperties>
</file>