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1" roundtripDataSignature="AMtx7mgHKaWeeFABjynfYJmpvGqH/5B1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9" name="Google Shape;3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ata.worldbank.org/indicator/EN.ATM.CO2E.PC?end=2019&amp;locations=TZ&amp;start=1990&amp;view=chart&amp;year=2018" TargetMode="External"/><Relationship Id="rId4" Type="http://schemas.openxmlformats.org/officeDocument/2006/relationships/hyperlink" Target="https://knoema.com/atlas/United-Republic-of-Tanzania/CO2-emissions" TargetMode="External"/><Relationship Id="rId5" Type="http://schemas.openxmlformats.org/officeDocument/2006/relationships/hyperlink" Target="https://www.climatelinks.org/resources/greenhouse-gas-emissions-factsheet-tanzania" TargetMode="External"/><Relationship Id="rId6" Type="http://schemas.openxmlformats.org/officeDocument/2006/relationships/hyperlink" Target="https://www.worldometers.info/co2-emissions/tanzania-co2-emiss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idx="1" type="subTitle"/>
          </p:nvPr>
        </p:nvSpPr>
        <p:spPr>
          <a:xfrm>
            <a:off x="236569" y="616954"/>
            <a:ext cx="8520600" cy="153183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lang="en-US"/>
              <a:t>Effects of Carbon emission in Tanzania and how to create a sustainable enviroment for children to live.</a:t>
            </a:r>
            <a:endParaRPr b="1"/>
          </a:p>
          <a:p>
            <a:pPr indent="0" lvl="0" marL="0" rtl="0" algn="ctr">
              <a:lnSpc>
                <a:spcPct val="100000"/>
              </a:lnSpc>
              <a:spcBef>
                <a:spcPts val="0"/>
              </a:spcBef>
              <a:spcAft>
                <a:spcPts val="0"/>
              </a:spcAft>
              <a:buClr>
                <a:srgbClr val="000000"/>
              </a:buClr>
              <a:buSzPts val="1100"/>
              <a:buFont typeface="Arial"/>
              <a:buNone/>
            </a:pPr>
            <a:r>
              <a:t/>
            </a:r>
            <a:endParaRPr/>
          </a:p>
        </p:txBody>
      </p:sp>
      <p:sp>
        <p:nvSpPr>
          <p:cNvPr id="51" name="Google Shape;51;p1"/>
          <p:cNvSpPr txBox="1"/>
          <p:nvPr/>
        </p:nvSpPr>
        <p:spPr>
          <a:xfrm>
            <a:off x="1373862" y="4128453"/>
            <a:ext cx="6623700" cy="54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999999"/>
                </a:solidFill>
                <a:latin typeface="Arial"/>
                <a:ea typeface="Arial"/>
                <a:cs typeface="Arial"/>
                <a:sym typeface="Arial"/>
              </a:rPr>
              <a:t>Y4C Practical Training (PT) programme </a:t>
            </a:r>
            <a:endParaRPr b="0" i="0" sz="1400" u="none" cap="none" strike="noStrike">
              <a:solidFill>
                <a:srgbClr val="999999"/>
              </a:solidFill>
              <a:latin typeface="Arial"/>
              <a:ea typeface="Arial"/>
              <a:cs typeface="Arial"/>
              <a:sym typeface="Arial"/>
            </a:endParaRPr>
          </a:p>
        </p:txBody>
      </p:sp>
      <p:pic>
        <p:nvPicPr>
          <p:cNvPr id="52" name="Google Shape;52;p1"/>
          <p:cNvPicPr preferRelativeResize="0"/>
          <p:nvPr/>
        </p:nvPicPr>
        <p:blipFill rotWithShape="1">
          <a:blip r:embed="rId3">
            <a:alphaModFix/>
          </a:blip>
          <a:srcRect b="0" l="0" r="0" t="0"/>
          <a:stretch/>
        </p:blipFill>
        <p:spPr>
          <a:xfrm>
            <a:off x="2786510" y="2124729"/>
            <a:ext cx="3420717" cy="173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311700" y="265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0B0F0"/>
                </a:solidFill>
              </a:rPr>
              <a:t>Background</a:t>
            </a:r>
            <a:endParaRPr>
              <a:solidFill>
                <a:srgbClr val="00B0F0"/>
              </a:solidFill>
            </a:endParaRPr>
          </a:p>
        </p:txBody>
      </p:sp>
      <p:sp>
        <p:nvSpPr>
          <p:cNvPr id="58" name="Google Shape;58;p2"/>
          <p:cNvSpPr txBox="1"/>
          <p:nvPr>
            <p:ph idx="1" type="body"/>
          </p:nvPr>
        </p:nvSpPr>
        <p:spPr>
          <a:xfrm>
            <a:off x="726223" y="1145978"/>
            <a:ext cx="6804130" cy="3539752"/>
          </a:xfrm>
          <a:prstGeom prst="rect">
            <a:avLst/>
          </a:prstGeom>
          <a:noFill/>
          <a:ln>
            <a:noFill/>
          </a:ln>
        </p:spPr>
        <p:txBody>
          <a:bodyPr anchorCtr="0" anchor="t" bIns="91425" lIns="91425" spcFirstLastPara="1" rIns="91425" wrap="square" tIns="91425">
            <a:noAutofit/>
          </a:bodyPr>
          <a:lstStyle/>
          <a:p>
            <a:pPr indent="-304800" lvl="0" marL="285750" rtl="0" algn="l">
              <a:lnSpc>
                <a:spcPct val="115000"/>
              </a:lnSpc>
              <a:spcBef>
                <a:spcPts val="0"/>
              </a:spcBef>
              <a:spcAft>
                <a:spcPts val="0"/>
              </a:spcAft>
              <a:buSzPts val="2100"/>
              <a:buFont typeface="Noto Sans Symbols"/>
              <a:buChar char="❑"/>
            </a:pPr>
            <a:r>
              <a:rPr lang="en-US" sz="1700">
                <a:solidFill>
                  <a:srgbClr val="292929"/>
                </a:solidFill>
                <a:highlight>
                  <a:srgbClr val="FFFFFF"/>
                </a:highlight>
              </a:rPr>
              <a:t>In 2020, CO2 (greenhouse gas) emissions for United Republic of Tanzania was 11.5 million tonnes. CO2 emissions of United Republic of Tanzania increased from 1.6 million tonnes in 1971 to 11.5 million tonnes in 2020 growing at an average annual rate of 4.58%</a:t>
            </a:r>
            <a:endParaRPr sz="1700">
              <a:solidFill>
                <a:srgbClr val="292929"/>
              </a:solidFill>
              <a:highlight>
                <a:srgbClr val="FFFFFF"/>
              </a:highlight>
            </a:endParaRPr>
          </a:p>
          <a:p>
            <a:pPr indent="-279400" lvl="0" marL="285750" rtl="0" algn="l">
              <a:lnSpc>
                <a:spcPct val="115000"/>
              </a:lnSpc>
              <a:spcBef>
                <a:spcPts val="0"/>
              </a:spcBef>
              <a:spcAft>
                <a:spcPts val="0"/>
              </a:spcAft>
              <a:buClr>
                <a:srgbClr val="292929"/>
              </a:buClr>
              <a:buSzPts val="1700"/>
              <a:buChar char="❑"/>
            </a:pPr>
            <a:r>
              <a:rPr lang="en-US" sz="1700">
                <a:solidFill>
                  <a:srgbClr val="292929"/>
                </a:solidFill>
                <a:highlight>
                  <a:srgbClr val="FFFFFF"/>
                </a:highlight>
              </a:rPr>
              <a:t>In 2016, fossil CO2 emissions in Tanzania was 9.7 million tons.</a:t>
            </a:r>
            <a:endParaRPr sz="1700">
              <a:solidFill>
                <a:srgbClr val="292929"/>
              </a:solidFill>
              <a:highlight>
                <a:srgbClr val="FFFFFF"/>
              </a:highlight>
            </a:endParaRPr>
          </a:p>
          <a:p>
            <a:pPr indent="0" lvl="0" marL="0" rtl="0" algn="l">
              <a:lnSpc>
                <a:spcPct val="115000"/>
              </a:lnSpc>
              <a:spcBef>
                <a:spcPts val="0"/>
              </a:spcBef>
              <a:spcAft>
                <a:spcPts val="0"/>
              </a:spcAft>
              <a:buSzPts val="1800"/>
              <a:buNone/>
            </a:pPr>
            <a:r>
              <a:t/>
            </a:r>
            <a:endParaRPr sz="1900">
              <a:solidFill>
                <a:schemeClr val="dk1"/>
              </a:solidFill>
            </a:endParaRPr>
          </a:p>
          <a:p>
            <a:pPr indent="0" lvl="0" marL="0" rtl="0" algn="l">
              <a:lnSpc>
                <a:spcPct val="115000"/>
              </a:lnSpc>
              <a:spcBef>
                <a:spcPts val="1600"/>
              </a:spcBef>
              <a:spcAft>
                <a:spcPts val="1600"/>
              </a:spcAft>
              <a:buSzPts val="1800"/>
              <a:buNone/>
            </a:pPr>
            <a:r>
              <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4"/>
          <p:cNvSpPr txBox="1"/>
          <p:nvPr>
            <p:ph type="title"/>
          </p:nvPr>
        </p:nvSpPr>
        <p:spPr>
          <a:xfrm>
            <a:off x="364950" y="37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0B0F0"/>
                </a:solidFill>
              </a:rPr>
              <a:t>Key bottlenecks</a:t>
            </a:r>
            <a:endParaRPr>
              <a:solidFill>
                <a:srgbClr val="00B0F0"/>
              </a:solidFill>
            </a:endParaRPr>
          </a:p>
        </p:txBody>
      </p:sp>
      <p:sp>
        <p:nvSpPr>
          <p:cNvPr id="64" name="Google Shape;64;p4"/>
          <p:cNvSpPr txBox="1"/>
          <p:nvPr>
            <p:ph idx="1" type="body"/>
          </p:nvPr>
        </p:nvSpPr>
        <p:spPr>
          <a:xfrm>
            <a:off x="434920" y="1100741"/>
            <a:ext cx="7671735" cy="31203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1600"/>
              </a:spcBef>
              <a:spcAft>
                <a:spcPts val="0"/>
              </a:spcAft>
              <a:buSzPts val="1800"/>
              <a:buFont typeface="Noto Sans Symbols"/>
              <a:buChar char="❑"/>
            </a:pPr>
            <a:r>
              <a:rPr lang="en-US"/>
              <a:t>Increase of cement production</a:t>
            </a:r>
            <a:endParaRPr/>
          </a:p>
          <a:p>
            <a:pPr indent="-285750" lvl="0" marL="285750" rtl="0" algn="l">
              <a:lnSpc>
                <a:spcPct val="115000"/>
              </a:lnSpc>
              <a:spcBef>
                <a:spcPts val="1600"/>
              </a:spcBef>
              <a:spcAft>
                <a:spcPts val="0"/>
              </a:spcAft>
              <a:buSzPts val="1800"/>
              <a:buChar char="❑"/>
            </a:pPr>
            <a:r>
              <a:rPr lang="en-US"/>
              <a:t>Deforestation</a:t>
            </a:r>
            <a:endParaRPr/>
          </a:p>
          <a:p>
            <a:pPr indent="-285750" lvl="0" marL="285750" rtl="0" algn="l">
              <a:lnSpc>
                <a:spcPct val="115000"/>
              </a:lnSpc>
              <a:spcBef>
                <a:spcPts val="1600"/>
              </a:spcBef>
              <a:spcAft>
                <a:spcPts val="1600"/>
              </a:spcAft>
              <a:buSzPts val="1800"/>
              <a:buChar char="❑"/>
            </a:pPr>
            <a:r>
              <a:rPr lang="en-US"/>
              <a:t>Burning of fossil fuels like coal, natural gas and oil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0B0F0"/>
                </a:solidFill>
              </a:rPr>
              <a:t>Design Challenge</a:t>
            </a:r>
            <a:endParaRPr>
              <a:solidFill>
                <a:srgbClr val="00B0F0"/>
              </a:solidFill>
            </a:endParaRPr>
          </a:p>
        </p:txBody>
      </p:sp>
      <p:sp>
        <p:nvSpPr>
          <p:cNvPr id="70" name="Google Shape;70;p5"/>
          <p:cNvSpPr txBox="1"/>
          <p:nvPr>
            <p:ph idx="1" type="body"/>
          </p:nvPr>
        </p:nvSpPr>
        <p:spPr>
          <a:xfrm>
            <a:off x="311700" y="1608000"/>
            <a:ext cx="8520600" cy="29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1" lang="en-US" sz="1900">
                <a:solidFill>
                  <a:schemeClr val="dk1"/>
                </a:solidFill>
              </a:rPr>
              <a:t>Goal: </a:t>
            </a:r>
            <a:r>
              <a:rPr lang="en-US" sz="1900"/>
              <a:t>How can we reduce the effects of carbon emissions in Tanzania?</a:t>
            </a:r>
            <a:endParaRPr sz="1900"/>
          </a:p>
          <a:p>
            <a:pPr indent="0" lvl="0" marL="0" rtl="0" algn="l">
              <a:lnSpc>
                <a:spcPct val="115000"/>
              </a:lnSpc>
              <a:spcBef>
                <a:spcPts val="0"/>
              </a:spcBef>
              <a:spcAft>
                <a:spcPts val="0"/>
              </a:spcAft>
              <a:buSzPts val="1800"/>
              <a:buNone/>
            </a:pPr>
            <a:r>
              <a:t/>
            </a:r>
            <a:endParaRPr sz="1900">
              <a:solidFill>
                <a:schemeClr val="dk1"/>
              </a:solidFill>
            </a:endParaRPr>
          </a:p>
          <a:p>
            <a:pPr indent="0" lvl="0" marL="0" rtl="0" algn="l">
              <a:lnSpc>
                <a:spcPct val="115000"/>
              </a:lnSpc>
              <a:spcBef>
                <a:spcPts val="0"/>
              </a:spcBef>
              <a:spcAft>
                <a:spcPts val="0"/>
              </a:spcAft>
              <a:buSzPts val="1800"/>
              <a:buNone/>
            </a:pPr>
            <a:r>
              <a:rPr b="1" i="1" lang="en-US" sz="1900">
                <a:solidFill>
                  <a:schemeClr val="dk1"/>
                </a:solidFill>
              </a:rPr>
              <a:t>Potential Entry Points:</a:t>
            </a:r>
            <a:endParaRPr sz="1900"/>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Ministry of </a:t>
            </a:r>
            <a:r>
              <a:rPr lang="en-US" sz="1900">
                <a:solidFill>
                  <a:schemeClr val="dk1"/>
                </a:solidFill>
              </a:rPr>
              <a:t>Environment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Ministry of Energy &amp; Minerals</a:t>
            </a:r>
            <a:endParaRPr sz="1900">
              <a:solidFill>
                <a:schemeClr val="dk1"/>
              </a:solidFill>
            </a:endParaRPr>
          </a:p>
          <a:p>
            <a:pPr indent="-171450" lvl="0" marL="285750" rtl="0" algn="l">
              <a:lnSpc>
                <a:spcPct val="115000"/>
              </a:lnSpc>
              <a:spcBef>
                <a:spcPts val="0"/>
              </a:spcBef>
              <a:spcAft>
                <a:spcPts val="0"/>
              </a:spcAft>
              <a:buSzPts val="1800"/>
              <a:buFont typeface="Noto Sans Symbols"/>
              <a:buNone/>
            </a:pPr>
            <a:r>
              <a:t/>
            </a:r>
            <a:endParaRPr sz="1900">
              <a:solidFill>
                <a:schemeClr val="dk1"/>
              </a:solidFill>
            </a:endParaRPr>
          </a:p>
          <a:p>
            <a:pPr indent="0" lvl="0" marL="0" rtl="0" algn="l">
              <a:lnSpc>
                <a:spcPct val="115000"/>
              </a:lnSpc>
              <a:spcBef>
                <a:spcPts val="0"/>
              </a:spcBef>
              <a:spcAft>
                <a:spcPts val="0"/>
              </a:spcAft>
              <a:buSzPts val="1800"/>
              <a:buNone/>
            </a:pPr>
            <a:r>
              <a:t/>
            </a:r>
            <a:endParaRPr sz="1900">
              <a:solidFill>
                <a:schemeClr val="dk1"/>
              </a:solidFill>
            </a:endParaRPr>
          </a:p>
          <a:p>
            <a:pPr indent="0" lvl="0" marL="0" rtl="0" algn="l">
              <a:lnSpc>
                <a:spcPct val="115000"/>
              </a:lnSpc>
              <a:spcBef>
                <a:spcPts val="1600"/>
              </a:spcBef>
              <a:spcAft>
                <a:spcPts val="0"/>
              </a:spcAft>
              <a:buSzPts val="1800"/>
              <a:buNone/>
            </a:pPr>
            <a:r>
              <a:t/>
            </a:r>
            <a:endParaRPr sz="1900">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i="1" sz="1300">
              <a:solidFill>
                <a:schemeClr val="dk1"/>
              </a:solidFill>
            </a:endParaRPr>
          </a:p>
          <a:p>
            <a:pPr indent="0" lvl="0" marL="0" rtl="0" algn="l">
              <a:lnSpc>
                <a:spcPct val="115000"/>
              </a:lnSpc>
              <a:spcBef>
                <a:spcPts val="1600"/>
              </a:spcBef>
              <a:spcAft>
                <a:spcPts val="1600"/>
              </a:spcAft>
              <a:buSzPts val="1800"/>
              <a:buNone/>
            </a:pPr>
            <a:r>
              <a:t/>
            </a:r>
            <a:endParaRPr i="1"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solidFill>
                  <a:srgbClr val="00B0F0"/>
                </a:solidFill>
              </a:rPr>
              <a:t>References and Resources</a:t>
            </a:r>
            <a:endParaRPr>
              <a:solidFill>
                <a:srgbClr val="00B0F0"/>
              </a:solidFill>
            </a:endParaRPr>
          </a:p>
        </p:txBody>
      </p:sp>
      <p:sp>
        <p:nvSpPr>
          <p:cNvPr id="76" name="Google Shape;76;p6"/>
          <p:cNvSpPr txBox="1"/>
          <p:nvPr>
            <p:ph idx="1" type="body"/>
          </p:nvPr>
        </p:nvSpPr>
        <p:spPr>
          <a:xfrm>
            <a:off x="362143" y="921954"/>
            <a:ext cx="8520600" cy="34164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SzPts val="1800"/>
              <a:buFont typeface="Arial"/>
              <a:buAutoNum type="arabicPeriod"/>
            </a:pPr>
            <a:r>
              <a:rPr lang="en-US" u="sng">
                <a:solidFill>
                  <a:schemeClr val="hlink"/>
                </a:solidFill>
                <a:hlinkClick r:id="rId3"/>
              </a:rPr>
              <a:t>https://data.worldbank.org/indicator/EN.ATM.CO2E.PC?end=2019&amp;locations=TZ&amp;start=1990&amp;view=chart&amp;year=2018</a:t>
            </a:r>
            <a:endParaRPr/>
          </a:p>
          <a:p>
            <a:pPr indent="-342900" lvl="0" marL="342900" rtl="0" algn="l">
              <a:lnSpc>
                <a:spcPct val="115000"/>
              </a:lnSpc>
              <a:spcBef>
                <a:spcPts val="0"/>
              </a:spcBef>
              <a:spcAft>
                <a:spcPts val="0"/>
              </a:spcAft>
              <a:buSzPts val="1800"/>
              <a:buAutoNum type="arabicPeriod"/>
            </a:pPr>
            <a:r>
              <a:rPr lang="en-US" u="sng">
                <a:solidFill>
                  <a:schemeClr val="hlink"/>
                </a:solidFill>
                <a:hlinkClick r:id="rId4"/>
              </a:rPr>
              <a:t>https://knoema.com/atlas/United-Republic-of-Tanzania/CO2-emissions</a:t>
            </a:r>
            <a:endParaRPr/>
          </a:p>
          <a:p>
            <a:pPr indent="-342900" lvl="0" marL="342900" rtl="0" algn="l">
              <a:lnSpc>
                <a:spcPct val="115000"/>
              </a:lnSpc>
              <a:spcBef>
                <a:spcPts val="0"/>
              </a:spcBef>
              <a:spcAft>
                <a:spcPts val="0"/>
              </a:spcAft>
              <a:buSzPts val="1800"/>
              <a:buAutoNum type="arabicPeriod"/>
            </a:pPr>
            <a:r>
              <a:rPr lang="en-US" u="sng">
                <a:solidFill>
                  <a:schemeClr val="hlink"/>
                </a:solidFill>
                <a:hlinkClick r:id="rId5"/>
              </a:rPr>
              <a:t>https://www.climatelinks.org/resources/greenhouse-gas-emissions-factsheet-tanzania</a:t>
            </a:r>
            <a:endParaRPr/>
          </a:p>
          <a:p>
            <a:pPr indent="-342900" lvl="0" marL="342900" rtl="0" algn="l">
              <a:lnSpc>
                <a:spcPct val="115000"/>
              </a:lnSpc>
              <a:spcBef>
                <a:spcPts val="0"/>
              </a:spcBef>
              <a:spcAft>
                <a:spcPts val="0"/>
              </a:spcAft>
              <a:buSzPts val="1800"/>
              <a:buAutoNum type="arabicPeriod"/>
            </a:pPr>
            <a:r>
              <a:rPr lang="en-US" u="sng">
                <a:solidFill>
                  <a:schemeClr val="hlink"/>
                </a:solidFill>
                <a:hlinkClick r:id="rId6"/>
              </a:rPr>
              <a:t>https://www.worldometers.info/co2-emissions/tanzania-co2-emissions/</a:t>
            </a:r>
            <a:endParaRPr/>
          </a:p>
          <a:p>
            <a:pPr indent="-342900" lvl="0" marL="342900" rtl="0" algn="l">
              <a:lnSpc>
                <a:spcPct val="115000"/>
              </a:lnSpc>
              <a:spcBef>
                <a:spcPts val="0"/>
              </a:spcBef>
              <a:spcAft>
                <a:spcPts val="0"/>
              </a:spcAft>
              <a:buSzPts val="1800"/>
              <a:buAutoNum type="arabicPeriod"/>
            </a:pPr>
            <a:r>
              <a:t/>
            </a:r>
            <a:endParaRPr/>
          </a:p>
          <a:p>
            <a:pPr indent="-228600" lvl="0" marL="342900" rtl="0" algn="l">
              <a:lnSpc>
                <a:spcPct val="115000"/>
              </a:lnSpc>
              <a:spcBef>
                <a:spcPts val="0"/>
              </a:spcBef>
              <a:spcAft>
                <a:spcPts val="0"/>
              </a:spcAft>
              <a:buSzPts val="1800"/>
              <a:buFont typeface="Arial"/>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Mphuru</dc:creator>
</cp:coreProperties>
</file>