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Conrad Massaquoi" userId="dd341765-ba0f-4f62-9009-61c73c097bb4" providerId="ADAL" clId="{463478E2-6550-4B3E-BE67-7A9EBDE419FF}"/>
    <pc:docChg chg="undo custSel modSld">
      <pc:chgData name="James Conrad Massaquoi" userId="dd341765-ba0f-4f62-9009-61c73c097bb4" providerId="ADAL" clId="{463478E2-6550-4B3E-BE67-7A9EBDE419FF}" dt="2022-07-18T07:28:46.640" v="154" actId="6549"/>
      <pc:docMkLst>
        <pc:docMk/>
      </pc:docMkLst>
      <pc:sldChg chg="modSp mod">
        <pc:chgData name="James Conrad Massaquoi" userId="dd341765-ba0f-4f62-9009-61c73c097bb4" providerId="ADAL" clId="{463478E2-6550-4B3E-BE67-7A9EBDE419FF}" dt="2022-07-18T07:27:03.787" v="1" actId="20577"/>
        <pc:sldMkLst>
          <pc:docMk/>
          <pc:sldMk cId="0" sldId="258"/>
        </pc:sldMkLst>
        <pc:spChg chg="mod">
          <ac:chgData name="James Conrad Massaquoi" userId="dd341765-ba0f-4f62-9009-61c73c097bb4" providerId="ADAL" clId="{463478E2-6550-4B3E-BE67-7A9EBDE419FF}" dt="2022-07-18T07:27:03.787" v="1" actId="20577"/>
          <ac:spMkLst>
            <pc:docMk/>
            <pc:sldMk cId="0" sldId="258"/>
            <ac:spMk id="68" creationId="{00000000-0000-0000-0000-000000000000}"/>
          </ac:spMkLst>
        </pc:spChg>
      </pc:sldChg>
      <pc:sldChg chg="modSp mod">
        <pc:chgData name="James Conrad Massaquoi" userId="dd341765-ba0f-4f62-9009-61c73c097bb4" providerId="ADAL" clId="{463478E2-6550-4B3E-BE67-7A9EBDE419FF}" dt="2022-07-18T07:28:46.640" v="154" actId="6549"/>
        <pc:sldMkLst>
          <pc:docMk/>
          <pc:sldMk cId="0" sldId="259"/>
        </pc:sldMkLst>
        <pc:spChg chg="mod">
          <ac:chgData name="James Conrad Massaquoi" userId="dd341765-ba0f-4f62-9009-61c73c097bb4" providerId="ADAL" clId="{463478E2-6550-4B3E-BE67-7A9EBDE419FF}" dt="2022-07-18T07:28:46.640" v="154" actId="6549"/>
          <ac:spMkLst>
            <pc:docMk/>
            <pc:sldMk cId="0" sldId="259"/>
            <ac:spMk id="7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'WASH Data for Strategy notes'!$A$37</c:f>
              <c:strCache>
                <c:ptCount val="1"/>
                <c:pt idx="0">
                  <c:v>Safely managed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'WASH Data for Strategy notes'!$B$36:$D$36</c:f>
              <c:strCache>
                <c:ptCount val="3"/>
                <c:pt idx="0">
                  <c:v>National</c:v>
                </c:pt>
                <c:pt idx="1">
                  <c:v>Rural</c:v>
                </c:pt>
                <c:pt idx="2">
                  <c:v>Urban</c:v>
                </c:pt>
              </c:strCache>
            </c:strRef>
          </c:cat>
          <c:val>
            <c:numRef>
              <c:f>'WASH Data for Strategy notes'!$B$37:$D$37</c:f>
              <c:numCache>
                <c:formatCode>General</c:formatCode>
                <c:ptCount val="3"/>
                <c:pt idx="0">
                  <c:v>26</c:v>
                </c:pt>
                <c:pt idx="1">
                  <c:v>22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8A-42D6-9833-55C2A4955606}"/>
            </c:ext>
          </c:extLst>
        </c:ser>
        <c:ser>
          <c:idx val="1"/>
          <c:order val="1"/>
          <c:tx>
            <c:strRef>
              <c:f>'WASH Data for Strategy notes'!$A$38</c:f>
              <c:strCache>
                <c:ptCount val="1"/>
                <c:pt idx="0">
                  <c:v>At least basic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'WASH Data for Strategy notes'!$B$36:$D$36</c:f>
              <c:strCache>
                <c:ptCount val="3"/>
                <c:pt idx="0">
                  <c:v>National</c:v>
                </c:pt>
                <c:pt idx="1">
                  <c:v>Rural</c:v>
                </c:pt>
                <c:pt idx="2">
                  <c:v>Urban</c:v>
                </c:pt>
              </c:strCache>
            </c:strRef>
          </c:cat>
          <c:val>
            <c:numRef>
              <c:f>'WASH Data for Strategy notes'!$B$38:$D$38</c:f>
              <c:numCache>
                <c:formatCode>General</c:formatCode>
                <c:ptCount val="3"/>
                <c:pt idx="0">
                  <c:v>32</c:v>
                </c:pt>
                <c:pt idx="1">
                  <c:v>23</c:v>
                </c:pt>
                <c:pt idx="2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8A-42D6-9833-55C2A4955606}"/>
            </c:ext>
          </c:extLst>
        </c:ser>
        <c:ser>
          <c:idx val="2"/>
          <c:order val="2"/>
          <c:tx>
            <c:strRef>
              <c:f>'WASH Data for Strategy notes'!$A$39</c:f>
              <c:strCache>
                <c:ptCount val="1"/>
                <c:pt idx="0">
                  <c:v>Limited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'WASH Data for Strategy notes'!$B$36:$D$36</c:f>
              <c:strCache>
                <c:ptCount val="3"/>
                <c:pt idx="0">
                  <c:v>National</c:v>
                </c:pt>
                <c:pt idx="1">
                  <c:v>Rural</c:v>
                </c:pt>
                <c:pt idx="2">
                  <c:v>Urban</c:v>
                </c:pt>
              </c:strCache>
            </c:strRef>
          </c:cat>
          <c:val>
            <c:numRef>
              <c:f>'WASH Data for Strategy notes'!$B$39:$D$39</c:f>
              <c:numCache>
                <c:formatCode>General</c:formatCode>
                <c:ptCount val="3"/>
                <c:pt idx="0">
                  <c:v>17</c:v>
                </c:pt>
                <c:pt idx="1">
                  <c:v>6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8A-42D6-9833-55C2A4955606}"/>
            </c:ext>
          </c:extLst>
        </c:ser>
        <c:ser>
          <c:idx val="3"/>
          <c:order val="3"/>
          <c:tx>
            <c:strRef>
              <c:f>'WASH Data for Strategy notes'!$A$40</c:f>
              <c:strCache>
                <c:ptCount val="1"/>
                <c:pt idx="0">
                  <c:v>Unimproved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'WASH Data for Strategy notes'!$B$36:$D$36</c:f>
              <c:strCache>
                <c:ptCount val="3"/>
                <c:pt idx="0">
                  <c:v>National</c:v>
                </c:pt>
                <c:pt idx="1">
                  <c:v>Rural</c:v>
                </c:pt>
                <c:pt idx="2">
                  <c:v>Urban</c:v>
                </c:pt>
              </c:strCache>
            </c:strRef>
          </c:cat>
          <c:val>
            <c:numRef>
              <c:f>'WASH Data for Strategy notes'!$B$40:$D$40</c:f>
              <c:numCache>
                <c:formatCode>General</c:formatCode>
                <c:ptCount val="3"/>
                <c:pt idx="0">
                  <c:v>39</c:v>
                </c:pt>
                <c:pt idx="1">
                  <c:v>55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8A-42D6-9833-55C2A4955606}"/>
            </c:ext>
          </c:extLst>
        </c:ser>
        <c:ser>
          <c:idx val="4"/>
          <c:order val="4"/>
          <c:tx>
            <c:strRef>
              <c:f>'WASH Data for Strategy notes'!$A$41</c:f>
              <c:strCache>
                <c:ptCount val="1"/>
                <c:pt idx="0">
                  <c:v>Open Defecation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'WASH Data for Strategy notes'!$B$36:$D$36</c:f>
              <c:strCache>
                <c:ptCount val="3"/>
                <c:pt idx="0">
                  <c:v>National</c:v>
                </c:pt>
                <c:pt idx="1">
                  <c:v>Rural</c:v>
                </c:pt>
                <c:pt idx="2">
                  <c:v>Urban</c:v>
                </c:pt>
              </c:strCache>
            </c:strRef>
          </c:cat>
          <c:val>
            <c:numRef>
              <c:f>'WASH Data for Strategy notes'!$B$41:$D$41</c:f>
              <c:numCache>
                <c:formatCode>General</c:formatCode>
                <c:ptCount val="3"/>
                <c:pt idx="0">
                  <c:v>11</c:v>
                </c:pt>
                <c:pt idx="1">
                  <c:v>16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8A-42D6-9833-55C2A495560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77135312"/>
        <c:axId val="1085217168"/>
      </c:barChart>
      <c:catAx>
        <c:axId val="1577135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217168"/>
        <c:crosses val="autoZero"/>
        <c:auto val="1"/>
        <c:lblAlgn val="ctr"/>
        <c:lblOffset val="100"/>
        <c:noMultiLvlLbl val="0"/>
      </c:catAx>
      <c:valAx>
        <c:axId val="108521716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57713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b88ff405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b88ff405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b88ff405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b88ff405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93d734d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93d734d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93d734d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93d734d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3d734d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3d734d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3d734d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3d734d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b88ff40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b88ff40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b88ff405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b88ff405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b88ff40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b88ff40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b88ff40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b88ff405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ef.org/crc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unicef.org/wash/3942_resourc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ef.org/media/88821/file/MBS-Guidance-2020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643550" y="434998"/>
            <a:ext cx="5856900" cy="792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B0F0"/>
                </a:solidFill>
              </a:rPr>
              <a:t>Challenge Brief Template</a:t>
            </a:r>
            <a:endParaRPr sz="3600" dirty="0">
              <a:solidFill>
                <a:srgbClr val="00B0F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393251"/>
            <a:ext cx="8520600" cy="1072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Strengthen options for scaling up market-based sanitation in Tanzania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1512175" y="4248975"/>
            <a:ext cx="66237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999999"/>
                </a:solidFill>
              </a:rPr>
              <a:t>Nb: example included here is from a UNICEF global design challenge from several years ago, and was not derived for Tanzanian context.</a:t>
            </a:r>
            <a:endParaRPr i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AEEF"/>
                </a:solidFill>
              </a:rPr>
              <a:t>Design Challenge:</a:t>
            </a:r>
            <a:endParaRPr dirty="0">
              <a:solidFill>
                <a:srgbClr val="00AEEF"/>
              </a:solidFill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000000"/>
                </a:solidFill>
                <a:highlight>
                  <a:srgbClr val="FFFF00"/>
                </a:highlight>
              </a:rPr>
              <a:t>How can </a:t>
            </a:r>
            <a:r>
              <a:rPr lang="en" sz="2400" dirty="0">
                <a:solidFill>
                  <a:srgbClr val="000000"/>
                </a:solidFill>
                <a:highlight>
                  <a:srgbClr val="00FF00"/>
                </a:highlight>
              </a:rPr>
              <a:t>caregivers’ treatment of diarrhea improve?</a:t>
            </a:r>
            <a:endParaRPr sz="2400" dirty="0"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&gt; Can </a:t>
            </a:r>
            <a:r>
              <a:rPr lang="en" sz="1400" dirty="0">
                <a:solidFill>
                  <a:srgbClr val="000000"/>
                </a:solidFill>
                <a:highlight>
                  <a:srgbClr val="00FF00"/>
                </a:highlight>
              </a:rPr>
              <a:t>products/systems be repackaged </a:t>
            </a:r>
            <a:r>
              <a:rPr lang="en" sz="1400" dirty="0">
                <a:solidFill>
                  <a:srgbClr val="000000"/>
                </a:solidFill>
              </a:rPr>
              <a:t>to be clearer and easier to properly use, even for illiterate consumers? Maybe introduce </a:t>
            </a:r>
            <a:r>
              <a:rPr lang="en" sz="1400" dirty="0">
                <a:solidFill>
                  <a:srgbClr val="000000"/>
                </a:solidFill>
                <a:highlight>
                  <a:srgbClr val="00FF00"/>
                </a:highlight>
              </a:rPr>
              <a:t>simpler instructions or bundling of medicines</a:t>
            </a:r>
            <a:r>
              <a:rPr lang="en" sz="1400" dirty="0">
                <a:solidFill>
                  <a:srgbClr val="000000"/>
                </a:solidFill>
              </a:rPr>
              <a:t>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&gt; Maybe </a:t>
            </a:r>
            <a:r>
              <a:rPr lang="en" sz="1400" dirty="0">
                <a:solidFill>
                  <a:srgbClr val="000000"/>
                </a:solidFill>
                <a:highlight>
                  <a:srgbClr val="00FF00"/>
                </a:highlight>
              </a:rPr>
              <a:t>raise awareness of the importance </a:t>
            </a:r>
            <a:r>
              <a:rPr lang="en" sz="1400" dirty="0">
                <a:solidFill>
                  <a:srgbClr val="000000"/>
                </a:solidFill>
              </a:rPr>
              <a:t>and benefits of ORS?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&gt; Improve </a:t>
            </a:r>
            <a:r>
              <a:rPr lang="en" sz="1400" dirty="0">
                <a:solidFill>
                  <a:srgbClr val="000000"/>
                </a:solidFill>
                <a:highlight>
                  <a:srgbClr val="00FF00"/>
                </a:highlight>
              </a:rPr>
              <a:t>overcome distribution challenges</a:t>
            </a:r>
            <a:r>
              <a:rPr lang="en" sz="1400" dirty="0">
                <a:solidFill>
                  <a:srgbClr val="000000"/>
                </a:solidFill>
              </a:rPr>
              <a:t>, especially in the most remote areas?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5275500" y="115025"/>
            <a:ext cx="35568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Y4C | Sample Challenge Brief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AEEF"/>
                </a:solidFill>
              </a:rPr>
              <a:t>Reference and Resources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Convention on the Rights of the Child,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https://www.unicef.org/crc/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UNICEF reports on Water, Sanitation, &amp; Hygiene, </a:t>
            </a:r>
            <a:r>
              <a:rPr lang="en" sz="1400" u="sng" dirty="0">
                <a:solidFill>
                  <a:schemeClr val="hlink"/>
                </a:solidFill>
                <a:hlinkClick r:id="rId4"/>
              </a:rPr>
              <a:t>https://www.unicef.org/wash/3942_resources.html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Key partners and players: </a:t>
            </a:r>
            <a:endParaRPr sz="1400" b="1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/>
              <a:t>WHO – plays a leading global policy setting, normative, and coordination role in public health.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/>
              <a:t>International Non-Governmental Organizations (INGOs), including Medecins Sans Frontieres, Oxfam, Save the Children, United States Agency for International Development (USAID), World Vision, and WaterAid.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/>
              <a:t>Academia, including the London School of Hygiene and Tropical Medicine and the Center for Disease Control and Prevention (CDC).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/>
              <a:t>Private sector, including the Bill and Melinda Gates Foundation and UN Foundation.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/>
              <a:t>Local and national NGOs – play a key role in addressing country or district specific requirements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65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Problem Context – </a:t>
            </a:r>
            <a:r>
              <a:rPr lang="en-US" dirty="0">
                <a:solidFill>
                  <a:srgbClr val="00B0F0"/>
                </a:solidFill>
              </a:rPr>
              <a:t>Background (data, evidence)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7064" y="974912"/>
            <a:ext cx="9096935" cy="4168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is the problem UNICEF is trying to address?</a:t>
            </a:r>
          </a:p>
          <a:p>
            <a:pPr marL="285750" indent="-285750"/>
            <a:r>
              <a:rPr lang="en-US" sz="1200" dirty="0">
                <a:solidFill>
                  <a:srgbClr val="00B0F0"/>
                </a:solidFill>
              </a:rPr>
              <a:t>Poor hygiene &amp; sanitation practices in low-income communities leading to increased hygiene and sanitation-related diseases</a:t>
            </a:r>
          </a:p>
          <a:p>
            <a:pPr marL="285750" indent="-285750"/>
            <a:r>
              <a:rPr lang="en-US" sz="1200" dirty="0">
                <a:solidFill>
                  <a:srgbClr val="00B0F0"/>
                </a:solidFill>
              </a:rPr>
              <a:t>Limited options for strengthening market-based sanitation in Tanzania</a:t>
            </a:r>
          </a:p>
          <a:p>
            <a:pPr marL="285750" indent="-285750"/>
            <a:endParaRPr lang="en-US" sz="1200" dirty="0">
              <a:solidFill>
                <a:srgbClr val="00B0F0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Why is it a problem?</a:t>
            </a:r>
          </a:p>
          <a:p>
            <a:pPr marL="285750" indent="-285750"/>
            <a:r>
              <a:rPr lang="en-US" sz="1200" dirty="0">
                <a:solidFill>
                  <a:srgbClr val="00B0F0"/>
                </a:solidFill>
              </a:rPr>
              <a:t>Open defecation rate for Tanzania remains at 11 percent (16 % rural and 1% Urban). </a:t>
            </a:r>
          </a:p>
          <a:p>
            <a:pPr marL="285750" indent="-285750"/>
            <a:r>
              <a:rPr lang="en-US" sz="1200" dirty="0">
                <a:solidFill>
                  <a:srgbClr val="00B0F0"/>
                </a:solidFill>
              </a:rPr>
              <a:t>Almost 40 percent of the population still use unimproved sanitation facilities</a:t>
            </a:r>
          </a:p>
          <a:p>
            <a:pPr marL="285750" indent="-285750"/>
            <a:r>
              <a:rPr lang="en-US" sz="1200" dirty="0">
                <a:solidFill>
                  <a:srgbClr val="00B0F0"/>
                </a:solidFill>
              </a:rPr>
              <a:t>Limited availability of sanitation and hygiene products or the lack thereof.</a:t>
            </a:r>
          </a:p>
          <a:p>
            <a:pPr marL="285750" indent="-285750"/>
            <a:r>
              <a:rPr lang="en-US" sz="1200" dirty="0">
                <a:solidFill>
                  <a:srgbClr val="00B0F0"/>
                </a:solidFill>
              </a:rPr>
              <a:t>Weak supply chain for sanitation and hygiene products.</a:t>
            </a:r>
          </a:p>
          <a:p>
            <a:pPr marL="285750" indent="-285750">
              <a:lnSpc>
                <a:spcPct val="100000"/>
              </a:lnSpc>
            </a:pPr>
            <a:r>
              <a:rPr lang="en-US" sz="1200" dirty="0">
                <a:solidFill>
                  <a:srgbClr val="00B0F0"/>
                </a:solidFill>
              </a:rPr>
              <a:t>D</a:t>
            </a:r>
            <a:r>
              <a:rPr lang="en" sz="1200" dirty="0">
                <a:solidFill>
                  <a:srgbClr val="00B0F0"/>
                </a:solidFill>
              </a:rPr>
              <a:t>emand creation for sanitation and hygiene</a:t>
            </a:r>
          </a:p>
          <a:p>
            <a:pPr marL="285750" indent="-285750">
              <a:lnSpc>
                <a:spcPct val="100000"/>
              </a:lnSpc>
            </a:pPr>
            <a:r>
              <a:rPr lang="en-US" sz="1200" dirty="0">
                <a:solidFill>
                  <a:srgbClr val="00B0F0"/>
                </a:solidFill>
              </a:rPr>
              <a:t>S</a:t>
            </a:r>
            <a:r>
              <a:rPr lang="en" sz="1200" dirty="0">
                <a:solidFill>
                  <a:srgbClr val="00B0F0"/>
                </a:solidFill>
              </a:rPr>
              <a:t>upply chain disruptions</a:t>
            </a:r>
          </a:p>
          <a:p>
            <a:pPr marL="0" lvl="0" indent="0" algn="l" rtl="0"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Who is impacted?</a:t>
            </a:r>
          </a:p>
          <a:p>
            <a:pPr marL="285750" indent="-285750"/>
            <a:r>
              <a:rPr lang="en" sz="1200" dirty="0">
                <a:solidFill>
                  <a:srgbClr val="00B0F0"/>
                </a:solidFill>
              </a:rPr>
              <a:t>Last mile populations</a:t>
            </a:r>
          </a:p>
          <a:p>
            <a:pPr marL="285750" indent="-285750"/>
            <a:r>
              <a:rPr lang="en" sz="1200" dirty="0">
                <a:solidFill>
                  <a:srgbClr val="00B0F0"/>
                </a:solidFill>
              </a:rPr>
              <a:t>Schools</a:t>
            </a:r>
          </a:p>
          <a:p>
            <a:pPr marL="285750" indent="-285750"/>
            <a:r>
              <a:rPr lang="en" sz="1200" dirty="0">
                <a:solidFill>
                  <a:srgbClr val="00B0F0"/>
                </a:solidFill>
              </a:rPr>
              <a:t>Healthcare facilities</a:t>
            </a:r>
          </a:p>
          <a:p>
            <a:pPr marL="0" indent="0">
              <a:buNone/>
            </a:pPr>
            <a:endParaRPr sz="1200" dirty="0">
              <a:solidFill>
                <a:srgbClr val="00B0F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D6163-9259-40CC-ABB3-8F5E57447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415996"/>
              </p:ext>
            </p:extLst>
          </p:nvPr>
        </p:nvGraphicFramePr>
        <p:xfrm>
          <a:off x="5548220" y="2728119"/>
          <a:ext cx="3548716" cy="2149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64950" y="37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F0"/>
                </a:solidFill>
              </a:rPr>
              <a:t>Problem Context: Key bottlenecks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64950" y="1469575"/>
            <a:ext cx="838066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are some key bottlenecks that contribute to the existence of this problem? </a:t>
            </a:r>
            <a:endParaRPr sz="1200" i="1" dirty="0">
              <a:solidFill>
                <a:schemeClr val="tx1"/>
              </a:solidFill>
            </a:endParaRPr>
          </a:p>
          <a:p>
            <a:pPr marL="285750" indent="-285750"/>
            <a:r>
              <a:rPr lang="en-US" dirty="0">
                <a:solidFill>
                  <a:srgbClr val="00B0F0"/>
                </a:solidFill>
              </a:rPr>
              <a:t>Weak engagement of the private sector in the sanitation and hygiene products supply</a:t>
            </a:r>
          </a:p>
          <a:p>
            <a:pPr marL="285750" indent="-285750"/>
            <a:r>
              <a:rPr lang="en-US" sz="1800" dirty="0">
                <a:solidFill>
                  <a:srgbClr val="00B0F0"/>
                </a:solidFill>
              </a:rPr>
              <a:t>Disruptions in supply chain for sanitation and hygiene products</a:t>
            </a:r>
          </a:p>
          <a:p>
            <a:pPr marL="285750" indent="-285750"/>
            <a:r>
              <a:rPr lang="en-US" dirty="0">
                <a:solidFill>
                  <a:srgbClr val="00B0F0"/>
                </a:solidFill>
              </a:rPr>
              <a:t>Limited space for the private sector to thrive </a:t>
            </a:r>
          </a:p>
          <a:p>
            <a:pPr marL="285750" indent="-285750"/>
            <a:r>
              <a:rPr lang="en-US" dirty="0">
                <a:solidFill>
                  <a:srgbClr val="00B0F0"/>
                </a:solidFill>
              </a:rPr>
              <a:t>High levels of poverty impacting uptake of sanitation facilities. </a:t>
            </a:r>
          </a:p>
          <a:p>
            <a:pPr marL="285750" indent="-285750"/>
            <a:r>
              <a:rPr lang="en-US" dirty="0">
                <a:solidFill>
                  <a:srgbClr val="00B0F0"/>
                </a:solidFill>
              </a:rPr>
              <a:t>Local culture and societal norms impacting uptake of sanitation</a:t>
            </a:r>
          </a:p>
          <a:p>
            <a:pPr marL="285750" indent="-285750"/>
            <a:r>
              <a:rPr lang="en-US" dirty="0">
                <a:solidFill>
                  <a:srgbClr val="00B0F0"/>
                </a:solidFill>
              </a:rPr>
              <a:t>High cost of some sanitation products</a:t>
            </a:r>
          </a:p>
          <a:p>
            <a:pPr marL="285750" indent="-285750"/>
            <a:r>
              <a:rPr lang="en-US" dirty="0">
                <a:solidFill>
                  <a:srgbClr val="00B0F0"/>
                </a:solidFill>
              </a:rPr>
              <a:t>Poor uptake of the sanitation products </a:t>
            </a:r>
          </a:p>
          <a:p>
            <a:pPr marL="285750" indent="-285750"/>
            <a:endParaRPr lang="en-US" sz="1800" dirty="0">
              <a:solidFill>
                <a:srgbClr val="00B0F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Design Challenge – </a:t>
            </a:r>
            <a:r>
              <a:rPr lang="en-US" dirty="0">
                <a:solidFill>
                  <a:srgbClr val="00B0F0"/>
                </a:solidFill>
              </a:rPr>
              <a:t>How might we …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29553"/>
            <a:ext cx="8520600" cy="3439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is the objective UNICEF hopes to accomplish or the Change UNICEF hopes to see? </a:t>
            </a:r>
            <a:endParaRPr dirty="0">
              <a:solidFill>
                <a:schemeClr val="tx1"/>
              </a:solidFill>
            </a:endParaRPr>
          </a:p>
          <a:p>
            <a:pPr marL="285750" indent="-285750"/>
            <a:r>
              <a:rPr lang="en-US" dirty="0">
                <a:solidFill>
                  <a:srgbClr val="00B0F0"/>
                </a:solidFill>
              </a:rPr>
              <a:t>Adopt innovative options to increase demand creation and marketing of sanitation and hygiene products.</a:t>
            </a:r>
          </a:p>
          <a:p>
            <a:pPr marL="285750" indent="-285750"/>
            <a:r>
              <a:rPr lang="en-US" sz="1800">
                <a:solidFill>
                  <a:srgbClr val="00B0F0"/>
                </a:solidFill>
              </a:rPr>
              <a:t>Increase </a:t>
            </a:r>
            <a:r>
              <a:rPr lang="en-US" sz="1800" dirty="0">
                <a:solidFill>
                  <a:srgbClr val="00B0F0"/>
                </a:solidFill>
              </a:rPr>
              <a:t>access to improved sanitation and hygiene and contribute to ending open defecation in Tanzania by 2025.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are some potential entry points?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Engaging with key stakeholders (Ministry of Health, PoRALG, LGAs (MINS), CSO partners, private sector, MOE)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References and Resources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Share links to documents, articles, research, reports, etc. that students can reference as part of the desk research on the topic.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en" dirty="0">
                <a:solidFill>
                  <a:srgbClr val="00B0F0"/>
                </a:solidFill>
              </a:rPr>
              <a:t>National strategy for accelerating sanitation and hygiene for all (2020 – 2025)</a:t>
            </a:r>
          </a:p>
          <a:p>
            <a:pPr marL="285750" lvl="0" indent="-285750" algn="l" rtl="0">
              <a:lnSpc>
                <a:spcPct val="10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Guidance to Market-based sanitation -     </a:t>
            </a:r>
            <a:r>
              <a:rPr lang="en-US" dirty="0">
                <a:solidFill>
                  <a:srgbClr val="00B0F0"/>
                </a:solidFill>
                <a:hlinkClick r:id="rId3"/>
              </a:rPr>
              <a:t>https://www.unicef.org/media/88821/file/MBS-Guidance-2020.pdf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0" lvl="0" indent="0" algn="l" rtl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" dirty="0"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List partners, other organizations, or initiatives working in this space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rgbClr val="00B0F0"/>
                </a:solidFill>
              </a:rPr>
              <a:t>LGAs in Iringa, Mbeya, Njombe and Songwe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 dirty="0">
                <a:solidFill>
                  <a:srgbClr val="00B0F0"/>
                </a:solidFill>
              </a:rPr>
              <a:t>Private sector</a:t>
            </a: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503250" y="2095650"/>
            <a:ext cx="21375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879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00AEEF"/>
                </a:solidFill>
                <a:highlight>
                  <a:srgbClr val="FFFF00"/>
                </a:highlight>
              </a:rPr>
              <a:t>How can we </a:t>
            </a:r>
            <a:r>
              <a:rPr lang="en" sz="2400" b="1" dirty="0">
                <a:solidFill>
                  <a:srgbClr val="00AEEF"/>
                </a:solidFill>
                <a:highlight>
                  <a:srgbClr val="00FF00"/>
                </a:highlight>
              </a:rPr>
              <a:t>improve caregivers’ treatment of diarrhea?</a:t>
            </a:r>
            <a:endParaRPr sz="2400" b="1" dirty="0">
              <a:solidFill>
                <a:srgbClr val="00AEEF"/>
              </a:solidFill>
              <a:highlight>
                <a:srgbClr val="00FF00"/>
              </a:highlight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88" y="1017725"/>
            <a:ext cx="709662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highlight>
                  <a:srgbClr val="00FF00"/>
                </a:highlight>
              </a:rPr>
              <a:t>Diarrhea kills some 800,000 children </a:t>
            </a:r>
            <a:r>
              <a:rPr lang="en" sz="1400" dirty="0">
                <a:solidFill>
                  <a:srgbClr val="000000"/>
                </a:solidFill>
              </a:rPr>
              <a:t>under 5 each year. Deaths can be prevented by a simple and inexpensive public health solution – oral rehydration salts </a:t>
            </a:r>
            <a:r>
              <a:rPr lang="en" sz="1400" dirty="0">
                <a:solidFill>
                  <a:srgbClr val="000000"/>
                </a:solidFill>
                <a:highlight>
                  <a:srgbClr val="00FF00"/>
                </a:highlight>
              </a:rPr>
              <a:t>therapy (ORS) in combination with zinc formulated as dispersible tablets.</a:t>
            </a:r>
            <a:r>
              <a:rPr lang="en" sz="1400" dirty="0">
                <a:solidFill>
                  <a:srgbClr val="000000"/>
                </a:solidFill>
              </a:rPr>
              <a:t> A 10-14 day course has proven to provide protection against future bouts of diarrhea for up to 2-3 months. Despite the existence of such a successful course of treatment, </a:t>
            </a:r>
            <a:r>
              <a:rPr lang="en" sz="1400" dirty="0">
                <a:solidFill>
                  <a:srgbClr val="000000"/>
                </a:solidFill>
                <a:highlight>
                  <a:srgbClr val="00FF00"/>
                </a:highlight>
              </a:rPr>
              <a:t>ORS is oftentimes not properly implemented or used</a:t>
            </a:r>
            <a:r>
              <a:rPr lang="en" sz="1400" dirty="0">
                <a:solidFill>
                  <a:srgbClr val="000000"/>
                </a:solidFill>
              </a:rPr>
              <a:t>.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According to studies demonstrating the success of ORS and zinc tablets, over a standard course of treatment, zinc supplementation results in a 25% reduction in duration of acute diarrhea and a 40% reduction in treatment failure or death in persistent diarrhea. These studies also reveal that children receiving zinc simultaneously experience a decrease in the severity of their diarrhea episodes.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AEEF"/>
                </a:solidFill>
              </a:rPr>
              <a:t>Problem Context</a:t>
            </a:r>
            <a:endParaRPr>
              <a:solidFill>
                <a:srgbClr val="00AEEF"/>
              </a:solidFill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5275500" y="115025"/>
            <a:ext cx="35568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Y4C | Sample Challenge Brief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AEEF"/>
                </a:solidFill>
              </a:rPr>
              <a:t>Key Bottlenecks</a:t>
            </a:r>
            <a:endParaRPr sz="2400">
              <a:solidFill>
                <a:srgbClr val="00AEEF"/>
              </a:solidFill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  <a:highlight>
                  <a:srgbClr val="00FF00"/>
                </a:highlight>
              </a:rPr>
              <a:t>Confusion of treatment guidelines </a:t>
            </a:r>
            <a:r>
              <a:rPr lang="en" sz="1400" dirty="0">
                <a:solidFill>
                  <a:schemeClr val="dk1"/>
                </a:solidFill>
              </a:rPr>
              <a:t>for the different age groups.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  <a:highlight>
                  <a:srgbClr val="FFFF00"/>
                </a:highlight>
              </a:rPr>
              <a:t>Incorrect use of ORS, </a:t>
            </a:r>
            <a:r>
              <a:rPr lang="en" sz="1400" dirty="0">
                <a:solidFill>
                  <a:schemeClr val="dk1"/>
                </a:solidFill>
              </a:rPr>
              <a:t>including dissolving in dirty water.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  <a:highlight>
                  <a:srgbClr val="FFFF00"/>
                </a:highlight>
              </a:rPr>
              <a:t>Non-completion of the 10-14 </a:t>
            </a:r>
            <a:r>
              <a:rPr lang="en" sz="1400" dirty="0">
                <a:solidFill>
                  <a:schemeClr val="dk1"/>
                </a:solidFill>
              </a:rPr>
              <a:t>day course of zinc.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Lack of parental awareness of the importance and benefits of ORS therapy.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  <a:highlight>
                  <a:srgbClr val="FFFF00"/>
                </a:highlight>
              </a:rPr>
              <a:t>Illiteracy</a:t>
            </a:r>
            <a:r>
              <a:rPr lang="en" sz="1400" dirty="0">
                <a:solidFill>
                  <a:schemeClr val="dk1"/>
                </a:solidFill>
              </a:rPr>
              <a:t>, especially of mothers in rural areas, which makes it difficult to follow guidelines.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Lack of access to health centers where ORS is distributed due to: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Accessibility factors – there are few health centers and these are </a:t>
            </a:r>
            <a:r>
              <a:rPr lang="en" sz="1400" dirty="0">
                <a:solidFill>
                  <a:schemeClr val="dk1"/>
                </a:solidFill>
                <a:highlight>
                  <a:srgbClr val="FFFF00"/>
                </a:highlight>
              </a:rPr>
              <a:t>located far away </a:t>
            </a:r>
            <a:r>
              <a:rPr lang="en" sz="1400" dirty="0">
                <a:solidFill>
                  <a:schemeClr val="dk1"/>
                </a:solidFill>
              </a:rPr>
              <a:t>from the villages.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Lack of information – parents </a:t>
            </a:r>
            <a:r>
              <a:rPr lang="en" sz="1400" dirty="0">
                <a:solidFill>
                  <a:schemeClr val="dk1"/>
                </a:solidFill>
                <a:highlight>
                  <a:srgbClr val="FFFF00"/>
                </a:highlight>
              </a:rPr>
              <a:t>are not aware of where health centers are located </a:t>
            </a:r>
            <a:r>
              <a:rPr lang="en" sz="1400" dirty="0">
                <a:solidFill>
                  <a:schemeClr val="dk1"/>
                </a:solidFill>
              </a:rPr>
              <a:t>or what services they offer.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Cultural factors – movement of mothers, especially young mothers, may be controlled by husbands or mothers-in- law.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Poverty – families do not have money to pay for needed health services.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5275500" y="115025"/>
            <a:ext cx="35568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Y4C | Sample Challenge Brief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951</Words>
  <Application>Microsoft Office PowerPoint</Application>
  <PresentationFormat>On-screen Show (16:9)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Challenge Brief Template</vt:lpstr>
      <vt:lpstr>Problem Context – Background (data, evidence)</vt:lpstr>
      <vt:lpstr>Problem Context: Key bottlenecks</vt:lpstr>
      <vt:lpstr>Design Challenge – How might we …</vt:lpstr>
      <vt:lpstr>References and Resources</vt:lpstr>
      <vt:lpstr>EXAMPLE</vt:lpstr>
      <vt:lpstr>How can we improve caregivers’ treatment of diarrhea?</vt:lpstr>
      <vt:lpstr>Problem Context</vt:lpstr>
      <vt:lpstr>Key Bottlenecks</vt:lpstr>
      <vt:lpstr>Design Challenge:</vt:lpstr>
      <vt:lpstr>Reference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Brief Template</dc:title>
  <dc:creator>James Conrad Massaquoi</dc:creator>
  <cp:lastModifiedBy>James Conrad Massaquoi</cp:lastModifiedBy>
  <cp:revision>11</cp:revision>
  <dcterms:modified xsi:type="dcterms:W3CDTF">2022-07-18T07:28:48Z</dcterms:modified>
</cp:coreProperties>
</file>