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5"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6" roundtripDataSignature="AMtx7mhVaaOL5GnLLZqkysqoYiXYj/5z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3613EC-FE07-4EC7-A414-DA3E016923B0}">
  <a:tblStyle styleId="{2F3613EC-FE07-4EC7-A414-DA3E016923B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6"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2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8" name="Google Shape;48;p2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9" name="Google Shape;4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50" name="Shape 50"/>
        <p:cNvGrpSpPr/>
        <p:nvPr/>
      </p:nvGrpSpPr>
      <p:grpSpPr>
        <a:xfrm>
          <a:off x="0" y="0"/>
          <a:ext cx="0" cy="0"/>
          <a:chOff x="0" y="0"/>
          <a:chExt cx="0" cy="0"/>
        </a:xfrm>
      </p:grpSpPr>
      <p:sp>
        <p:nvSpPr>
          <p:cNvPr id="51" name="Google Shape;51;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2" name="Google Shape;52;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3" name="Google Shape;5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54" name="Shape 54"/>
        <p:cNvGrpSpPr/>
        <p:nvPr/>
      </p:nvGrpSpPr>
      <p:grpSpPr>
        <a:xfrm>
          <a:off x="0" y="0"/>
          <a:ext cx="0" cy="0"/>
          <a:chOff x="0" y="0"/>
          <a:chExt cx="0" cy="0"/>
        </a:xfrm>
      </p:grpSpPr>
      <p:sp>
        <p:nvSpPr>
          <p:cNvPr id="55" name="Google Shape;55;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6" name="Google Shape;5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57" name="Shape 57"/>
        <p:cNvGrpSpPr/>
        <p:nvPr/>
      </p:nvGrpSpPr>
      <p:grpSpPr>
        <a:xfrm>
          <a:off x="0" y="0"/>
          <a:ext cx="0" cy="0"/>
          <a:chOff x="0" y="0"/>
          <a:chExt cx="0" cy="0"/>
        </a:xfrm>
      </p:grpSpPr>
      <p:sp>
        <p:nvSpPr>
          <p:cNvPr id="58" name="Google Shape;58;p23"/>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59" name="Google Shape;59;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0" name="Google Shape;6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 name="Shape 17"/>
        <p:cNvGrpSpPr/>
        <p:nvPr/>
      </p:nvGrpSpPr>
      <p:grpSpPr>
        <a:xfrm>
          <a:off x="0" y="0"/>
          <a:ext cx="0" cy="0"/>
          <a:chOff x="0" y="0"/>
          <a:chExt cx="0" cy="0"/>
        </a:xfrm>
      </p:grpSpPr>
      <p:sp>
        <p:nvSpPr>
          <p:cNvPr id="18" name="Google Shape;18;p1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9" name="Google Shape;1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0" name="Shape 20"/>
        <p:cNvGrpSpPr/>
        <p:nvPr/>
      </p:nvGrpSpPr>
      <p:grpSpPr>
        <a:xfrm>
          <a:off x="0" y="0"/>
          <a:ext cx="0" cy="0"/>
          <a:chOff x="0" y="0"/>
          <a:chExt cx="0" cy="0"/>
        </a:xfrm>
      </p:grpSpPr>
      <p:sp>
        <p:nvSpPr>
          <p:cNvPr id="21" name="Google Shape;21;p1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2" name="Google Shape;22;p1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4" name="Shape 24"/>
        <p:cNvGrpSpPr/>
        <p:nvPr/>
      </p:nvGrpSpPr>
      <p:grpSpPr>
        <a:xfrm>
          <a:off x="0" y="0"/>
          <a:ext cx="0" cy="0"/>
          <a:chOff x="0" y="0"/>
          <a:chExt cx="0" cy="0"/>
        </a:xfrm>
      </p:grpSpPr>
      <p:sp>
        <p:nvSpPr>
          <p:cNvPr id="25" name="Google Shape;25;p1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6" name="Google Shape;26;p1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27" name="Google Shape;2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6" name="Google Shape;3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7" name="Shape 37"/>
        <p:cNvGrpSpPr/>
        <p:nvPr/>
      </p:nvGrpSpPr>
      <p:grpSpPr>
        <a:xfrm>
          <a:off x="0" y="0"/>
          <a:ext cx="0" cy="0"/>
          <a:chOff x="0" y="0"/>
          <a:chExt cx="0" cy="0"/>
        </a:xfrm>
      </p:grpSpPr>
      <p:sp>
        <p:nvSpPr>
          <p:cNvPr id="38" name="Google Shape;38;p1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9" name="Google Shape;39;p1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0" name="Google Shape;4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sp>
        <p:nvSpPr>
          <p:cNvPr id="42" name="Google Shape;42;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3" name="Google Shape;43;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9" Type="http://schemas.openxmlformats.org/officeDocument/2006/relationships/theme" Target="../theme/theme1.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 name="Shape 30"/>
        <p:cNvGrpSpPr/>
        <p:nvPr/>
      </p:nvGrpSpPr>
      <p:grpSpPr>
        <a:xfrm>
          <a:off x="0" y="0"/>
          <a:ext cx="0" cy="0"/>
          <a:chOff x="0" y="0"/>
          <a:chExt cx="0" cy="0"/>
        </a:xfrm>
      </p:grpSpPr>
      <p:sp>
        <p:nvSpPr>
          <p:cNvPr id="31" name="Google Shape;31;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32" name="Google Shape;32;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3" name="Google Shape;33;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hsprogram.com/pubs/pdf/FR321/FR321.pdf" TargetMode="External"/><Relationship Id="rId4" Type="http://schemas.openxmlformats.org/officeDocument/2006/relationships/hyperlink" Target="https://www.who.int/nutrition/publications/infantfeeding/bfhi_trainingcourse/e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
          <p:cNvPicPr preferRelativeResize="0"/>
          <p:nvPr/>
        </p:nvPicPr>
        <p:blipFill rotWithShape="1">
          <a:blip r:embed="rId3">
            <a:alphaModFix/>
          </a:blip>
          <a:srcRect b="0" l="0" r="0" t="0"/>
          <a:stretch/>
        </p:blipFill>
        <p:spPr>
          <a:xfrm>
            <a:off x="2961085" y="1060848"/>
            <a:ext cx="3221831" cy="3021806"/>
          </a:xfrm>
          <a:prstGeom prst="rect">
            <a:avLst/>
          </a:prstGeom>
          <a:noFill/>
          <a:ln>
            <a:noFill/>
          </a:ln>
        </p:spPr>
      </p:pic>
      <p:sp>
        <p:nvSpPr>
          <p:cNvPr id="68" name="Google Shape;68;p1"/>
          <p:cNvSpPr txBox="1"/>
          <p:nvPr>
            <p:ph idx="1" type="subTitle"/>
          </p:nvPr>
        </p:nvSpPr>
        <p:spPr>
          <a:xfrm>
            <a:off x="694134" y="317898"/>
            <a:ext cx="7720013" cy="742950"/>
          </a:xfrm>
          <a:prstGeom prst="rect">
            <a:avLst/>
          </a:prstGeom>
          <a:noFill/>
          <a:ln>
            <a:noFill/>
          </a:ln>
        </p:spPr>
        <p:txBody>
          <a:bodyPr anchorCtr="0" anchor="t" bIns="91425" lIns="91425" spcFirstLastPara="1" rIns="91425" wrap="square" tIns="91425">
            <a:normAutofit fontScale="70000" lnSpcReduction="20000"/>
          </a:bodyPr>
          <a:lstStyle/>
          <a:p>
            <a:pPr indent="-342900" lvl="0" marL="457200" rtl="0" algn="ctr">
              <a:lnSpc>
                <a:spcPct val="100000"/>
              </a:lnSpc>
              <a:spcBef>
                <a:spcPts val="0"/>
              </a:spcBef>
              <a:spcAft>
                <a:spcPts val="0"/>
              </a:spcAft>
              <a:buSzPct val="142857"/>
              <a:buNone/>
            </a:pPr>
            <a:r>
              <a:rPr b="1" lang="en-US"/>
              <a:t>How can we Improve appropriate breastfeeding practices among women in efforts to reduce Children stunting? </a:t>
            </a:r>
            <a:endParaRPr b="1"/>
          </a:p>
          <a:p>
            <a:pPr indent="-342900" lvl="0" marL="457200" rtl="0" algn="ctr">
              <a:lnSpc>
                <a:spcPct val="100000"/>
              </a:lnSpc>
              <a:spcBef>
                <a:spcPts val="0"/>
              </a:spcBef>
              <a:spcAft>
                <a:spcPts val="0"/>
              </a:spcAft>
              <a:buSzPct val="142857"/>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txBox="1"/>
          <p:nvPr>
            <p:ph type="title"/>
          </p:nvPr>
        </p:nvSpPr>
        <p:spPr>
          <a:xfrm>
            <a:off x="311700" y="2659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solidFill>
                  <a:srgbClr val="A722A5"/>
                </a:solidFill>
              </a:rPr>
              <a:t>Problem Context</a:t>
            </a:r>
            <a:endParaRPr>
              <a:solidFill>
                <a:srgbClr val="A722A5"/>
              </a:solidFill>
            </a:endParaRPr>
          </a:p>
        </p:txBody>
      </p:sp>
      <p:sp>
        <p:nvSpPr>
          <p:cNvPr id="74" name="Google Shape;74;p2"/>
          <p:cNvSpPr txBox="1"/>
          <p:nvPr>
            <p:ph idx="1" type="body"/>
          </p:nvPr>
        </p:nvSpPr>
        <p:spPr>
          <a:xfrm>
            <a:off x="311700" y="914400"/>
            <a:ext cx="8520600" cy="3927764"/>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800"/>
              <a:buNone/>
            </a:pPr>
            <a:r>
              <a:rPr lang="en-US" sz="1600">
                <a:solidFill>
                  <a:srgbClr val="A722A5"/>
                </a:solidFill>
              </a:rPr>
              <a:t>What is the problem you are trying to address? </a:t>
            </a:r>
            <a:endParaRPr sz="1600">
              <a:solidFill>
                <a:srgbClr val="A722A5"/>
              </a:solidFill>
            </a:endParaRPr>
          </a:p>
          <a:p>
            <a:pPr indent="0" lvl="0" marL="0" rtl="0" algn="just">
              <a:lnSpc>
                <a:spcPct val="115000"/>
              </a:lnSpc>
              <a:spcBef>
                <a:spcPts val="600"/>
              </a:spcBef>
              <a:spcAft>
                <a:spcPts val="0"/>
              </a:spcAft>
              <a:buSzPts val="1800"/>
              <a:buNone/>
            </a:pPr>
            <a:r>
              <a:rPr lang="en-US" sz="1600">
                <a:latin typeface="Calibri"/>
                <a:ea typeface="Calibri"/>
                <a:cs typeface="Calibri"/>
                <a:sym typeface="Calibri"/>
              </a:rPr>
              <a:t>The first 1000 days of life is a period of great potential and vulnerability. In particular, physical growth of children can be affected by the lack of access to basic and psychosocial needs to both maternal and newborns.</a:t>
            </a:r>
            <a:endParaRPr/>
          </a:p>
          <a:p>
            <a:pPr indent="-285750" lvl="0" marL="285750" rtl="0" algn="just">
              <a:lnSpc>
                <a:spcPct val="115000"/>
              </a:lnSpc>
              <a:spcBef>
                <a:spcPts val="600"/>
              </a:spcBef>
              <a:spcAft>
                <a:spcPts val="0"/>
              </a:spcAft>
              <a:buSzPts val="1800"/>
              <a:buChar char="●"/>
            </a:pPr>
            <a:r>
              <a:rPr lang="en-US" sz="1600">
                <a:latin typeface="Calibri"/>
                <a:ea typeface="Calibri"/>
                <a:cs typeface="Calibri"/>
                <a:sym typeface="Calibri"/>
              </a:rPr>
              <a:t>I</a:t>
            </a:r>
            <a:r>
              <a:rPr lang="en-US" sz="1600">
                <a:solidFill>
                  <a:srgbClr val="595959"/>
                </a:solidFill>
                <a:latin typeface="Calibri"/>
                <a:ea typeface="Calibri"/>
                <a:cs typeface="Calibri"/>
                <a:sym typeface="Calibri"/>
              </a:rPr>
              <a:t>n Mwanza Region, </a:t>
            </a:r>
            <a:r>
              <a:rPr lang="en-US" sz="1600">
                <a:latin typeface="Calibri"/>
                <a:ea typeface="Calibri"/>
                <a:cs typeface="Calibri"/>
                <a:sym typeface="Calibri"/>
              </a:rPr>
              <a:t>TDHS 2015-16 reports shows </a:t>
            </a:r>
            <a:endParaRPr/>
          </a:p>
          <a:p>
            <a:pPr indent="-285750" lvl="1" marL="742950" rtl="0" algn="just">
              <a:lnSpc>
                <a:spcPct val="115000"/>
              </a:lnSpc>
              <a:spcBef>
                <a:spcPts val="600"/>
              </a:spcBef>
              <a:spcAft>
                <a:spcPts val="0"/>
              </a:spcAft>
              <a:buSzPts val="1400"/>
              <a:buChar char="○"/>
            </a:pPr>
            <a:r>
              <a:rPr lang="en-US" sz="1200">
                <a:latin typeface="Calibri"/>
                <a:ea typeface="Calibri"/>
                <a:cs typeface="Calibri"/>
                <a:sym typeface="Calibri"/>
              </a:rPr>
              <a:t>34.4% of children were stunted</a:t>
            </a:r>
            <a:r>
              <a:rPr lang="en-US" sz="1200">
                <a:solidFill>
                  <a:srgbClr val="595959"/>
                </a:solidFill>
                <a:latin typeface="Calibri"/>
                <a:ea typeface="Calibri"/>
                <a:cs typeface="Calibri"/>
                <a:sym typeface="Calibri"/>
              </a:rPr>
              <a:t> accompanied with </a:t>
            </a:r>
            <a:endParaRPr/>
          </a:p>
          <a:p>
            <a:pPr indent="-285750" lvl="1" marL="742950" rtl="0" algn="just">
              <a:lnSpc>
                <a:spcPct val="115000"/>
              </a:lnSpc>
              <a:spcBef>
                <a:spcPts val="600"/>
              </a:spcBef>
              <a:spcAft>
                <a:spcPts val="0"/>
              </a:spcAft>
              <a:buSzPts val="1400"/>
              <a:buChar char="○"/>
            </a:pPr>
            <a:r>
              <a:rPr lang="en-US" sz="1200">
                <a:solidFill>
                  <a:srgbClr val="595959"/>
                </a:solidFill>
                <a:latin typeface="Calibri"/>
                <a:ea typeface="Calibri"/>
                <a:cs typeface="Calibri"/>
                <a:sym typeface="Calibri"/>
              </a:rPr>
              <a:t>low number of children breastfed within one hour (36.3%) </a:t>
            </a:r>
            <a:endParaRPr/>
          </a:p>
          <a:p>
            <a:pPr indent="-285750" lvl="1" marL="742950" rtl="0" algn="just">
              <a:lnSpc>
                <a:spcPct val="115000"/>
              </a:lnSpc>
              <a:spcBef>
                <a:spcPts val="600"/>
              </a:spcBef>
              <a:spcAft>
                <a:spcPts val="0"/>
              </a:spcAft>
              <a:buSzPts val="1400"/>
              <a:buChar char="○"/>
            </a:pPr>
            <a:r>
              <a:rPr lang="en-US" sz="1200">
                <a:solidFill>
                  <a:srgbClr val="595959"/>
                </a:solidFill>
                <a:latin typeface="Calibri"/>
                <a:ea typeface="Calibri"/>
                <a:cs typeface="Calibri"/>
                <a:sym typeface="Calibri"/>
              </a:rPr>
              <a:t>breastfed exclusively (13.6%) </a:t>
            </a:r>
            <a:endParaRPr/>
          </a:p>
          <a:p>
            <a:pPr indent="-285750" lvl="1" marL="742950" rtl="0" algn="just">
              <a:lnSpc>
                <a:spcPct val="115000"/>
              </a:lnSpc>
              <a:spcBef>
                <a:spcPts val="600"/>
              </a:spcBef>
              <a:spcAft>
                <a:spcPts val="0"/>
              </a:spcAft>
              <a:buSzPts val="1400"/>
              <a:buChar char="○"/>
            </a:pPr>
            <a:r>
              <a:rPr lang="en-US" sz="1200">
                <a:solidFill>
                  <a:srgbClr val="595959"/>
                </a:solidFill>
                <a:latin typeface="Calibri"/>
                <a:ea typeface="Calibri"/>
                <a:cs typeface="Calibri"/>
                <a:sym typeface="Calibri"/>
              </a:rPr>
              <a:t>low number of children breastfed for two years (63.5%)</a:t>
            </a:r>
            <a:endParaRPr/>
          </a:p>
          <a:p>
            <a:pPr indent="0" lvl="0" marL="0" rtl="0" algn="just">
              <a:lnSpc>
                <a:spcPct val="115000"/>
              </a:lnSpc>
              <a:spcBef>
                <a:spcPts val="600"/>
              </a:spcBef>
              <a:spcAft>
                <a:spcPts val="0"/>
              </a:spcAft>
              <a:buSzPts val="1800"/>
              <a:buNone/>
            </a:pPr>
            <a:r>
              <a:rPr lang="en-US" sz="1600">
                <a:solidFill>
                  <a:srgbClr val="595959"/>
                </a:solidFill>
                <a:latin typeface="Calibri"/>
                <a:ea typeface="Calibri"/>
                <a:cs typeface="Calibri"/>
                <a:sym typeface="Calibri"/>
              </a:rPr>
              <a:t>Literature shows maternal care, early initiation of breastfeeding, exclusive breastfeeding within six months and appropriate complementary feeding to newborns improves nutrition status, reduce risks child morbidity and mortality and enhance growth and development of children.</a:t>
            </a:r>
            <a:endParaRPr sz="1600">
              <a:solidFill>
                <a:srgbClr val="A722A5"/>
              </a:solidFill>
            </a:endParaRPr>
          </a:p>
          <a:p>
            <a:pPr indent="0" lvl="0" marL="0" rtl="0" algn="l">
              <a:lnSpc>
                <a:spcPct val="115000"/>
              </a:lnSpc>
              <a:spcBef>
                <a:spcPts val="600"/>
              </a:spcBef>
              <a:spcAft>
                <a:spcPts val="0"/>
              </a:spcAft>
              <a:buSzPts val="1800"/>
              <a:buNone/>
            </a:pPr>
            <a:r>
              <a:t/>
            </a:r>
            <a:endParaRPr sz="1600">
              <a:solidFill>
                <a:srgbClr val="A722A5"/>
              </a:solidFill>
            </a:endParaRPr>
          </a:p>
          <a:p>
            <a:pPr indent="0" lvl="0" marL="0" rtl="0" algn="l">
              <a:lnSpc>
                <a:spcPct val="115000"/>
              </a:lnSpc>
              <a:spcBef>
                <a:spcPts val="600"/>
              </a:spcBef>
              <a:spcAft>
                <a:spcPts val="0"/>
              </a:spcAft>
              <a:buSzPts val="1800"/>
              <a:buNone/>
            </a:pPr>
            <a:r>
              <a:t/>
            </a:r>
            <a:endParaRPr sz="1600"/>
          </a:p>
          <a:p>
            <a:pPr indent="0" lvl="0" marL="0" rtl="0" algn="l">
              <a:lnSpc>
                <a:spcPct val="115000"/>
              </a:lnSpc>
              <a:spcBef>
                <a:spcPts val="600"/>
              </a:spcBef>
              <a:spcAft>
                <a:spcPts val="1600"/>
              </a:spcAft>
              <a:buSzPts val="1800"/>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type="title"/>
          </p:nvPr>
        </p:nvSpPr>
        <p:spPr>
          <a:xfrm>
            <a:off x="311700" y="145473"/>
            <a:ext cx="8520600" cy="57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2400"/>
              <a:t>Under-fives Nutrition Status in Mwanza Region (TDHS2015-16</a:t>
            </a:r>
            <a:endParaRPr/>
          </a:p>
        </p:txBody>
      </p:sp>
      <p:graphicFrame>
        <p:nvGraphicFramePr>
          <p:cNvPr id="80" name="Google Shape;80;p3"/>
          <p:cNvGraphicFramePr/>
          <p:nvPr/>
        </p:nvGraphicFramePr>
        <p:xfrm>
          <a:off x="519545" y="1152475"/>
          <a:ext cx="3000000" cy="3000000"/>
        </p:xfrm>
        <a:graphic>
          <a:graphicData uri="http://schemas.openxmlformats.org/drawingml/2006/table">
            <a:tbl>
              <a:tblPr>
                <a:noFill/>
                <a:tableStyleId>{2F3613EC-FE07-4EC7-A414-DA3E016923B0}</a:tableStyleId>
              </a:tblPr>
              <a:tblGrid>
                <a:gridCol w="3986050"/>
                <a:gridCol w="2336200"/>
                <a:gridCol w="1502100"/>
              </a:tblGrid>
              <a:tr h="452550">
                <a:tc>
                  <a:txBody>
                    <a:bodyPr/>
                    <a:lstStyle/>
                    <a:p>
                      <a:pPr indent="0" lvl="0" marL="0" marR="0" rtl="0" algn="l">
                        <a:lnSpc>
                          <a:spcPct val="107000"/>
                        </a:lnSpc>
                        <a:spcBef>
                          <a:spcPts val="0"/>
                        </a:spcBef>
                        <a:spcAft>
                          <a:spcPts val="0"/>
                        </a:spcAft>
                        <a:buNone/>
                      </a:pPr>
                      <a:r>
                        <a:rPr b="1" lang="en-US" sz="1200" u="none" cap="none" strike="noStrike">
                          <a:latin typeface="Times New Roman"/>
                          <a:ea typeface="Times New Roman"/>
                          <a:cs typeface="Times New Roman"/>
                          <a:sym typeface="Times New Roman"/>
                        </a:rPr>
                        <a:t>Nutrition indicator</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lang="en-US" sz="1200" u="none" cap="none" strike="noStrike">
                          <a:latin typeface="Times New Roman"/>
                          <a:ea typeface="Times New Roman"/>
                          <a:cs typeface="Times New Roman"/>
                          <a:sym typeface="Times New Roman"/>
                        </a:rPr>
                        <a:t>Prevalence among &lt; 5s in Mwanza</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lang="en-US" sz="1200" u="none" cap="none" strike="noStrike">
                          <a:latin typeface="Times New Roman"/>
                          <a:ea typeface="Times New Roman"/>
                          <a:cs typeface="Times New Roman"/>
                          <a:sym typeface="Times New Roman"/>
                        </a:rPr>
                        <a:t>National average</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0525">
                <a:tc>
                  <a:txBody>
                    <a:bodyPr/>
                    <a:lstStyle/>
                    <a:p>
                      <a:pPr indent="0" lvl="0" marL="0" marR="0" rtl="0" algn="l">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Stunting</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38.6%</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34.4%</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4575">
                <a:tc>
                  <a:txBody>
                    <a:bodyPr/>
                    <a:lstStyle/>
                    <a:p>
                      <a:pPr indent="0" lvl="0" marL="0" marR="0" rtl="0" algn="l">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Wasting </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4.3%</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4.5%</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6275">
                <a:tc>
                  <a:txBody>
                    <a:bodyPr/>
                    <a:lstStyle/>
                    <a:p>
                      <a:pPr indent="0" lvl="0" marL="0" marR="0" rtl="0" algn="l">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Underweight</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14.1%</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13.7%</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6275">
                <a:tc>
                  <a:txBody>
                    <a:bodyPr/>
                    <a:lstStyle/>
                    <a:p>
                      <a:pPr indent="0" lvl="0" marL="0" marR="0" rtl="0" algn="l">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Anaemia</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62.6%</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57.7%</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6275">
                <a:tc>
                  <a:txBody>
                    <a:bodyPr/>
                    <a:lstStyle/>
                    <a:p>
                      <a:pPr indent="0" lvl="0" marL="0" marR="0" rtl="0" algn="l">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Exclusive breastfeeding (&lt;6mo)</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13.6.%</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15.3%</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6275">
                <a:tc>
                  <a:txBody>
                    <a:bodyPr/>
                    <a:lstStyle/>
                    <a:p>
                      <a:pPr indent="0" lvl="0" marL="0" marR="0" rtl="0" algn="l">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Breastfeeding within 1 hr</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36.3%</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51.2%</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6275">
                <a:tc>
                  <a:txBody>
                    <a:bodyPr/>
                    <a:lstStyle/>
                    <a:p>
                      <a:pPr indent="0" lvl="0" marL="0" marR="0" rtl="0" algn="l">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Breastfeeding at 23months</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63.5%</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52.7%</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6275">
                <a:tc>
                  <a:txBody>
                    <a:bodyPr/>
                    <a:lstStyle/>
                    <a:p>
                      <a:pPr indent="0" lvl="0" marL="0" marR="0" rtl="0" algn="l">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Vitamin A rich diet </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71.1%</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75.5%</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6275">
                <a:tc>
                  <a:txBody>
                    <a:bodyPr/>
                    <a:lstStyle/>
                    <a:p>
                      <a:pPr indent="0" lvl="0" marL="0" marR="0" rtl="0" algn="l">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Iron rich diet</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35.2%</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36.1%</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6275">
                <a:tc>
                  <a:txBody>
                    <a:bodyPr/>
                    <a:lstStyle/>
                    <a:p>
                      <a:pPr indent="0" lvl="0" marL="0" marR="0" rtl="0" algn="l">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Micronutrient powder</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0%</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1.5%</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6275">
                <a:tc>
                  <a:txBody>
                    <a:bodyPr/>
                    <a:lstStyle/>
                    <a:p>
                      <a:pPr indent="0" lvl="0" marL="0" marR="0" rtl="0" algn="l">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Iron supplementation</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6.7%</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2%</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6275">
                <a:tc>
                  <a:txBody>
                    <a:bodyPr/>
                    <a:lstStyle/>
                    <a:p>
                      <a:pPr indent="0" lvl="0" marL="0" marR="0" rtl="0" algn="l">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Vitamin A supplementation</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47.1%</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41.2%</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6275">
                <a:tc>
                  <a:txBody>
                    <a:bodyPr/>
                    <a:lstStyle/>
                    <a:p>
                      <a:pPr indent="0" lvl="0" marL="0" marR="0" rtl="0" algn="l">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Deworming</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39.1%</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37.6%</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grpSp>
        <p:nvGrpSpPr>
          <p:cNvPr id="85" name="Google Shape;85;p4"/>
          <p:cNvGrpSpPr/>
          <p:nvPr/>
        </p:nvGrpSpPr>
        <p:grpSpPr>
          <a:xfrm>
            <a:off x="775055" y="453895"/>
            <a:ext cx="7250073" cy="4194146"/>
            <a:chOff x="231776" y="1535723"/>
            <a:chExt cx="7862358" cy="4651590"/>
          </a:xfrm>
        </p:grpSpPr>
        <p:pic>
          <p:nvPicPr>
            <p:cNvPr id="86" name="Google Shape;86;p4"/>
            <p:cNvPicPr preferRelativeResize="0"/>
            <p:nvPr/>
          </p:nvPicPr>
          <p:blipFill rotWithShape="1">
            <a:blip r:embed="rId3">
              <a:alphaModFix/>
            </a:blip>
            <a:srcRect b="0" l="0" r="0" t="0"/>
            <a:stretch/>
          </p:blipFill>
          <p:spPr>
            <a:xfrm>
              <a:off x="231776" y="1535723"/>
              <a:ext cx="7862358" cy="4651590"/>
            </a:xfrm>
            <a:prstGeom prst="rect">
              <a:avLst/>
            </a:prstGeom>
            <a:noFill/>
            <a:ln>
              <a:noFill/>
            </a:ln>
            <a:effectLst>
              <a:outerShdw blurRad="292100" rotWithShape="0" algn="tl" dir="2700000" dist="139700">
                <a:srgbClr val="333333">
                  <a:alpha val="64705"/>
                </a:srgbClr>
              </a:outerShdw>
            </a:effectLst>
          </p:spPr>
        </p:pic>
        <p:pic>
          <p:nvPicPr>
            <p:cNvPr descr="Screen Shot 2015-06-25 at 11.44.42 AM.png" id="87" name="Google Shape;87;p4"/>
            <p:cNvPicPr preferRelativeResize="0"/>
            <p:nvPr/>
          </p:nvPicPr>
          <p:blipFill rotWithShape="1">
            <a:blip r:embed="rId4">
              <a:alphaModFix/>
            </a:blip>
            <a:srcRect b="0" l="0" r="0" t="0"/>
            <a:stretch/>
          </p:blipFill>
          <p:spPr>
            <a:xfrm>
              <a:off x="231776" y="1535723"/>
              <a:ext cx="1384300" cy="1852612"/>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5"/>
          <p:cNvSpPr txBox="1"/>
          <p:nvPr>
            <p:ph idx="1" type="body"/>
          </p:nvPr>
        </p:nvSpPr>
        <p:spPr>
          <a:xfrm>
            <a:off x="311699" y="187036"/>
            <a:ext cx="8437445" cy="4648639"/>
          </a:xfrm>
          <a:prstGeom prst="rect">
            <a:avLst/>
          </a:prstGeom>
          <a:noFill/>
          <a:ln>
            <a:noFill/>
          </a:ln>
        </p:spPr>
        <p:txBody>
          <a:bodyPr anchorCtr="0" anchor="ctr" bIns="91425" lIns="91425" spcFirstLastPara="1" rIns="91425" wrap="square" tIns="91425">
            <a:noAutofit/>
          </a:bodyPr>
          <a:lstStyle/>
          <a:p>
            <a:pPr indent="-228600" lvl="0" marL="457200" rtl="0" algn="l">
              <a:lnSpc>
                <a:spcPct val="100000"/>
              </a:lnSpc>
              <a:spcBef>
                <a:spcPts val="0"/>
              </a:spcBef>
              <a:spcAft>
                <a:spcPts val="0"/>
              </a:spcAft>
              <a:buSzPts val="1800"/>
              <a:buNone/>
            </a:pPr>
            <a:r>
              <a:rPr lang="en-US"/>
              <a:t>Negative Effects of Stunting</a:t>
            </a:r>
            <a:endParaRPr/>
          </a:p>
        </p:txBody>
      </p:sp>
      <p:pic>
        <p:nvPicPr>
          <p:cNvPr descr="http://www.powerofnutrition.org/wp-content/uploads/2018/11/Infographic-stunting.png" id="93" name="Google Shape;93;p5"/>
          <p:cNvPicPr preferRelativeResize="0"/>
          <p:nvPr/>
        </p:nvPicPr>
        <p:blipFill rotWithShape="1">
          <a:blip r:embed="rId3">
            <a:alphaModFix/>
          </a:blip>
          <a:srcRect b="0" l="0" r="0" t="0"/>
          <a:stretch/>
        </p:blipFill>
        <p:spPr>
          <a:xfrm>
            <a:off x="3938154" y="33123"/>
            <a:ext cx="4810989" cy="49356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6"/>
          <p:cNvSpPr txBox="1"/>
          <p:nvPr>
            <p:ph type="title"/>
          </p:nvPr>
        </p:nvSpPr>
        <p:spPr>
          <a:xfrm>
            <a:off x="364950" y="79529"/>
            <a:ext cx="8520600" cy="450407"/>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solidFill>
                  <a:srgbClr val="A722A5"/>
                </a:solidFill>
              </a:rPr>
              <a:t>Key bottlenecks</a:t>
            </a:r>
            <a:endParaRPr>
              <a:solidFill>
                <a:srgbClr val="A722A5"/>
              </a:solidFill>
            </a:endParaRPr>
          </a:p>
        </p:txBody>
      </p:sp>
      <p:sp>
        <p:nvSpPr>
          <p:cNvPr id="99" name="Google Shape;99;p6"/>
          <p:cNvSpPr txBox="1"/>
          <p:nvPr>
            <p:ph idx="1" type="body"/>
          </p:nvPr>
        </p:nvSpPr>
        <p:spPr>
          <a:xfrm>
            <a:off x="235800" y="529935"/>
            <a:ext cx="8778900" cy="447848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595959"/>
              </a:buClr>
              <a:buSzPts val="1800"/>
              <a:buNone/>
            </a:pPr>
            <a:r>
              <a:rPr lang="en-US" sz="1100">
                <a:solidFill>
                  <a:schemeClr val="dk1"/>
                </a:solidFill>
              </a:rPr>
              <a:t>Economic Factors</a:t>
            </a:r>
            <a:endParaRPr/>
          </a:p>
          <a:p>
            <a:pPr indent="-285750" lvl="1" marL="742950" rtl="0" algn="l">
              <a:lnSpc>
                <a:spcPct val="100000"/>
              </a:lnSpc>
              <a:spcBef>
                <a:spcPts val="1600"/>
              </a:spcBef>
              <a:spcAft>
                <a:spcPts val="0"/>
              </a:spcAft>
              <a:buClr>
                <a:srgbClr val="595959"/>
              </a:buClr>
              <a:buSzPts val="1400"/>
              <a:buChar char="○"/>
            </a:pPr>
            <a:r>
              <a:rPr lang="en-US" sz="1100">
                <a:solidFill>
                  <a:schemeClr val="dk1"/>
                </a:solidFill>
              </a:rPr>
              <a:t>Lactating women are family bread winners. Most of time use for searching food, water and firewood.</a:t>
            </a:r>
            <a:endParaRPr/>
          </a:p>
          <a:p>
            <a:pPr indent="-285750" lvl="1" marL="742950" rtl="0" algn="l">
              <a:lnSpc>
                <a:spcPct val="100000"/>
              </a:lnSpc>
              <a:spcBef>
                <a:spcPts val="1600"/>
              </a:spcBef>
              <a:spcAft>
                <a:spcPts val="0"/>
              </a:spcAft>
              <a:buClr>
                <a:srgbClr val="595959"/>
              </a:buClr>
              <a:buSzPts val="1400"/>
              <a:buChar char="○"/>
            </a:pPr>
            <a:r>
              <a:rPr lang="en-US" sz="1100">
                <a:solidFill>
                  <a:srgbClr val="000000"/>
                </a:solidFill>
              </a:rPr>
              <a:t>Low budget allocated to Nutrition interventions at District and Regional level</a:t>
            </a:r>
            <a:endParaRPr sz="1100">
              <a:solidFill>
                <a:schemeClr val="dk1"/>
              </a:solidFill>
            </a:endParaRPr>
          </a:p>
          <a:p>
            <a:pPr indent="0" lvl="0" marL="0" rtl="0" algn="l">
              <a:lnSpc>
                <a:spcPct val="100000"/>
              </a:lnSpc>
              <a:spcBef>
                <a:spcPts val="0"/>
              </a:spcBef>
              <a:spcAft>
                <a:spcPts val="0"/>
              </a:spcAft>
              <a:buClr>
                <a:srgbClr val="595959"/>
              </a:buClr>
              <a:buSzPts val="1800"/>
              <a:buNone/>
            </a:pPr>
            <a:r>
              <a:rPr lang="en-US" sz="1100">
                <a:solidFill>
                  <a:schemeClr val="dk1"/>
                </a:solidFill>
              </a:rPr>
              <a:t>Social Factors</a:t>
            </a:r>
            <a:endParaRPr/>
          </a:p>
          <a:p>
            <a:pPr indent="-285750" lvl="1" marL="742950" rtl="0" algn="l">
              <a:lnSpc>
                <a:spcPct val="100000"/>
              </a:lnSpc>
              <a:spcBef>
                <a:spcPts val="1600"/>
              </a:spcBef>
              <a:spcAft>
                <a:spcPts val="0"/>
              </a:spcAft>
              <a:buClr>
                <a:srgbClr val="595959"/>
              </a:buClr>
              <a:buSzPts val="1400"/>
              <a:buChar char="○"/>
            </a:pPr>
            <a:r>
              <a:rPr lang="en-US" sz="1100">
                <a:solidFill>
                  <a:schemeClr val="dk1"/>
                </a:solidFill>
              </a:rPr>
              <a:t>Low support from family members (Inlaws, Partners and Community)</a:t>
            </a:r>
            <a:endParaRPr/>
          </a:p>
          <a:p>
            <a:pPr indent="-285750" lvl="1" marL="742950" rtl="0" algn="l">
              <a:lnSpc>
                <a:spcPct val="100000"/>
              </a:lnSpc>
              <a:spcBef>
                <a:spcPts val="1600"/>
              </a:spcBef>
              <a:spcAft>
                <a:spcPts val="0"/>
              </a:spcAft>
              <a:buClr>
                <a:srgbClr val="595959"/>
              </a:buClr>
              <a:buSzPts val="1400"/>
              <a:buChar char="○"/>
            </a:pPr>
            <a:r>
              <a:rPr lang="en-US" sz="1100">
                <a:solidFill>
                  <a:schemeClr val="dk1"/>
                </a:solidFill>
              </a:rPr>
              <a:t>Nutrition writtings and publication based on scholarly level rather than community in general</a:t>
            </a:r>
            <a:endParaRPr/>
          </a:p>
          <a:p>
            <a:pPr indent="-285750" lvl="1" marL="742950" rtl="0" algn="l">
              <a:lnSpc>
                <a:spcPct val="100000"/>
              </a:lnSpc>
              <a:spcBef>
                <a:spcPts val="1600"/>
              </a:spcBef>
              <a:spcAft>
                <a:spcPts val="0"/>
              </a:spcAft>
              <a:buClr>
                <a:srgbClr val="595959"/>
              </a:buClr>
              <a:buSzPts val="1400"/>
              <a:buChar char="○"/>
            </a:pPr>
            <a:r>
              <a:rPr lang="en-US" sz="1100">
                <a:solidFill>
                  <a:schemeClr val="dk1"/>
                </a:solidFill>
              </a:rPr>
              <a:t>Poor intergration of Nutrition to other sectors.</a:t>
            </a:r>
            <a:endParaRPr/>
          </a:p>
          <a:p>
            <a:pPr indent="-285750" lvl="1" marL="742950" rtl="0" algn="l">
              <a:lnSpc>
                <a:spcPct val="100000"/>
              </a:lnSpc>
              <a:spcBef>
                <a:spcPts val="1600"/>
              </a:spcBef>
              <a:spcAft>
                <a:spcPts val="0"/>
              </a:spcAft>
              <a:buClr>
                <a:srgbClr val="595959"/>
              </a:buClr>
              <a:buSzPts val="1400"/>
              <a:buChar char="○"/>
            </a:pPr>
            <a:r>
              <a:rPr lang="en-US" sz="1100">
                <a:solidFill>
                  <a:schemeClr val="dk1"/>
                </a:solidFill>
              </a:rPr>
              <a:t>Provision of Nutrition education and councelling interventions focus on action based intervention rather knowledge based.</a:t>
            </a:r>
            <a:endParaRPr/>
          </a:p>
          <a:p>
            <a:pPr indent="0" lvl="0" marL="0" rtl="0" algn="l">
              <a:lnSpc>
                <a:spcPct val="100000"/>
              </a:lnSpc>
              <a:spcBef>
                <a:spcPts val="0"/>
              </a:spcBef>
              <a:spcAft>
                <a:spcPts val="0"/>
              </a:spcAft>
              <a:buClr>
                <a:srgbClr val="595959"/>
              </a:buClr>
              <a:buSzPts val="1800"/>
              <a:buNone/>
            </a:pPr>
            <a:r>
              <a:rPr lang="en-US" sz="1100">
                <a:solidFill>
                  <a:srgbClr val="000000"/>
                </a:solidFill>
              </a:rPr>
              <a:t>Physical Factors</a:t>
            </a:r>
            <a:endParaRPr sz="1100">
              <a:solidFill>
                <a:schemeClr val="dk1"/>
              </a:solidFill>
            </a:endParaRPr>
          </a:p>
          <a:p>
            <a:pPr indent="-285750" lvl="1" marL="742950" rtl="0" algn="l">
              <a:lnSpc>
                <a:spcPct val="100000"/>
              </a:lnSpc>
              <a:spcBef>
                <a:spcPts val="1600"/>
              </a:spcBef>
              <a:spcAft>
                <a:spcPts val="0"/>
              </a:spcAft>
              <a:buClr>
                <a:srgbClr val="595959"/>
              </a:buClr>
              <a:buSzPts val="1400"/>
              <a:buChar char="○"/>
            </a:pPr>
            <a:r>
              <a:rPr lang="en-US" sz="1100"/>
              <a:t>Distance  to seek for Health services</a:t>
            </a:r>
            <a:endParaRPr/>
          </a:p>
          <a:p>
            <a:pPr indent="-285750" lvl="1" marL="742950" rtl="0" algn="l">
              <a:lnSpc>
                <a:spcPct val="100000"/>
              </a:lnSpc>
              <a:spcBef>
                <a:spcPts val="1600"/>
              </a:spcBef>
              <a:spcAft>
                <a:spcPts val="0"/>
              </a:spcAft>
              <a:buClr>
                <a:srgbClr val="595959"/>
              </a:buClr>
              <a:buSzPts val="1400"/>
              <a:buChar char="○"/>
            </a:pPr>
            <a:r>
              <a:rPr lang="en-US" sz="1100"/>
              <a:t>Poor infrastructure</a:t>
            </a:r>
            <a:endParaRPr/>
          </a:p>
          <a:p>
            <a:pPr indent="0" lvl="0" marL="0" rtl="0" algn="l">
              <a:lnSpc>
                <a:spcPct val="100000"/>
              </a:lnSpc>
              <a:spcBef>
                <a:spcPts val="0"/>
              </a:spcBef>
              <a:spcAft>
                <a:spcPts val="0"/>
              </a:spcAft>
              <a:buClr>
                <a:srgbClr val="595959"/>
              </a:buClr>
              <a:buSzPts val="1800"/>
              <a:buNone/>
            </a:pPr>
            <a:r>
              <a:rPr lang="en-US" sz="1100">
                <a:solidFill>
                  <a:srgbClr val="000000"/>
                </a:solidFill>
              </a:rPr>
              <a:t>Cultural factors </a:t>
            </a:r>
            <a:endParaRPr/>
          </a:p>
          <a:p>
            <a:pPr indent="-285750" lvl="1" marL="742950" rtl="0" algn="l">
              <a:lnSpc>
                <a:spcPct val="100000"/>
              </a:lnSpc>
              <a:spcBef>
                <a:spcPts val="1600"/>
              </a:spcBef>
              <a:spcAft>
                <a:spcPts val="0"/>
              </a:spcAft>
              <a:buClr>
                <a:srgbClr val="595959"/>
              </a:buClr>
              <a:buSzPts val="1400"/>
              <a:buChar char="○"/>
            </a:pPr>
            <a:r>
              <a:rPr lang="en-US" sz="1100"/>
              <a:t>Colostrum misuse</a:t>
            </a:r>
            <a:endParaRPr/>
          </a:p>
          <a:p>
            <a:pPr indent="-285750" lvl="1" marL="742950" rtl="0" algn="l">
              <a:lnSpc>
                <a:spcPct val="100000"/>
              </a:lnSpc>
              <a:spcBef>
                <a:spcPts val="1600"/>
              </a:spcBef>
              <a:spcAft>
                <a:spcPts val="0"/>
              </a:spcAft>
              <a:buClr>
                <a:srgbClr val="595959"/>
              </a:buClr>
              <a:buSzPts val="1400"/>
              <a:buChar char="○"/>
            </a:pPr>
            <a:r>
              <a:rPr lang="en-US" sz="1100"/>
              <a:t>Food distribution among family members</a:t>
            </a:r>
            <a:endParaRPr/>
          </a:p>
          <a:p>
            <a:pPr indent="-196850" lvl="1" marL="742950" rtl="0" algn="l">
              <a:lnSpc>
                <a:spcPct val="100000"/>
              </a:lnSpc>
              <a:spcBef>
                <a:spcPts val="1600"/>
              </a:spcBef>
              <a:spcAft>
                <a:spcPts val="0"/>
              </a:spcAft>
              <a:buClr>
                <a:srgbClr val="595959"/>
              </a:buClr>
              <a:buSzPts val="1400"/>
              <a:buNone/>
            </a:pPr>
            <a:r>
              <a:t/>
            </a:r>
            <a:endParaRPr/>
          </a:p>
          <a:p>
            <a:pPr indent="0" lvl="1" marL="457200" rtl="0" algn="l">
              <a:lnSpc>
                <a:spcPct val="100000"/>
              </a:lnSpc>
              <a:spcBef>
                <a:spcPts val="1600"/>
              </a:spcBef>
              <a:spcAft>
                <a:spcPts val="0"/>
              </a:spcAft>
              <a:buClr>
                <a:srgbClr val="595959"/>
              </a:buClr>
              <a:buSzPts val="1400"/>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solidFill>
                  <a:srgbClr val="A722A5"/>
                </a:solidFill>
              </a:rPr>
              <a:t>Design Challenge</a:t>
            </a:r>
            <a:endParaRPr>
              <a:solidFill>
                <a:srgbClr val="A722A5"/>
              </a:solidFill>
            </a:endParaRPr>
          </a:p>
        </p:txBody>
      </p:sp>
      <p:sp>
        <p:nvSpPr>
          <p:cNvPr id="105" name="Google Shape;105;p7"/>
          <p:cNvSpPr txBox="1"/>
          <p:nvPr>
            <p:ph idx="1" type="body"/>
          </p:nvPr>
        </p:nvSpPr>
        <p:spPr>
          <a:xfrm>
            <a:off x="311700" y="935182"/>
            <a:ext cx="8520600" cy="3633818"/>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a:solidFill>
                  <a:srgbClr val="A722A5"/>
                </a:solidFill>
              </a:rPr>
              <a:t>What is the objective you hope to accomplish or change you hope to see?</a:t>
            </a:r>
            <a:endParaRPr/>
          </a:p>
          <a:p>
            <a:pPr indent="0" lvl="0" marL="0" rtl="0" algn="l">
              <a:lnSpc>
                <a:spcPct val="115000"/>
              </a:lnSpc>
              <a:spcBef>
                <a:spcPts val="0"/>
              </a:spcBef>
              <a:spcAft>
                <a:spcPts val="0"/>
              </a:spcAft>
              <a:buSzPts val="1800"/>
              <a:buNone/>
            </a:pPr>
            <a:r>
              <a:rPr lang="en-US">
                <a:solidFill>
                  <a:schemeClr val="dk1"/>
                </a:solidFill>
              </a:rPr>
              <a:t>Different approches to be employed to ensure breastfeeding practices are improved to reduce the prevalence of stunting and underweights among children in Mwanza Region.</a:t>
            </a:r>
            <a:endParaRPr/>
          </a:p>
          <a:p>
            <a:pPr indent="0" lvl="0" marL="0" rtl="0" algn="l">
              <a:lnSpc>
                <a:spcPct val="115000"/>
              </a:lnSpc>
              <a:spcBef>
                <a:spcPts val="1600"/>
              </a:spcBef>
              <a:spcAft>
                <a:spcPts val="0"/>
              </a:spcAft>
              <a:buSzPts val="1800"/>
              <a:buNone/>
            </a:pPr>
            <a:r>
              <a:rPr lang="en-US">
                <a:solidFill>
                  <a:srgbClr val="A722A5"/>
                </a:solidFill>
              </a:rPr>
              <a:t>What are some potential entry points?</a:t>
            </a:r>
            <a:endParaRPr>
              <a:solidFill>
                <a:srgbClr val="999999"/>
              </a:solidFill>
            </a:endParaRPr>
          </a:p>
          <a:p>
            <a:pPr indent="-285750" lvl="0" marL="285750" rtl="0" algn="l">
              <a:lnSpc>
                <a:spcPct val="115000"/>
              </a:lnSpc>
              <a:spcBef>
                <a:spcPts val="0"/>
              </a:spcBef>
              <a:spcAft>
                <a:spcPts val="0"/>
              </a:spcAft>
              <a:buClr>
                <a:srgbClr val="595959"/>
              </a:buClr>
              <a:buSzPts val="1800"/>
              <a:buChar char="●"/>
            </a:pPr>
            <a:r>
              <a:rPr lang="en-US">
                <a:solidFill>
                  <a:schemeClr val="dk1"/>
                </a:solidFill>
              </a:rPr>
              <a:t>TDHS 2015-16 information as evidence tool.</a:t>
            </a:r>
            <a:endParaRPr/>
          </a:p>
          <a:p>
            <a:pPr indent="-285750" lvl="0" marL="285750" rtl="0" algn="l">
              <a:lnSpc>
                <a:spcPct val="115000"/>
              </a:lnSpc>
              <a:spcBef>
                <a:spcPts val="0"/>
              </a:spcBef>
              <a:spcAft>
                <a:spcPts val="0"/>
              </a:spcAft>
              <a:buClr>
                <a:srgbClr val="595959"/>
              </a:buClr>
              <a:buSzPts val="1800"/>
              <a:buChar char="●"/>
            </a:pPr>
            <a:r>
              <a:rPr lang="en-US">
                <a:solidFill>
                  <a:schemeClr val="dk1"/>
                </a:solidFill>
              </a:rPr>
              <a:t>Using existing health management teams at Regional and District level, CHWs, influential community leaders, community awareness and use BCC materials in implementation/dissemination of breastfeeding messages. </a:t>
            </a:r>
            <a:endParaRPr/>
          </a:p>
          <a:p>
            <a:pPr indent="0" lvl="0" marL="0" rtl="0" algn="l">
              <a:lnSpc>
                <a:spcPct val="115000"/>
              </a:lnSpc>
              <a:spcBef>
                <a:spcPts val="1600"/>
              </a:spcBef>
              <a:spcAft>
                <a:spcPts val="0"/>
              </a:spcAft>
              <a:buClr>
                <a:schemeClr val="dk1"/>
              </a:buClr>
              <a:buSzPts val="1100"/>
              <a:buFont typeface="Arial"/>
              <a:buNone/>
            </a:pPr>
            <a:r>
              <a:t/>
            </a:r>
            <a:endParaRPr i="1" sz="1200">
              <a:solidFill>
                <a:srgbClr val="999999"/>
              </a:solidFill>
            </a:endParaRPr>
          </a:p>
          <a:p>
            <a:pPr indent="0" lvl="0" marL="0" rtl="0" algn="l">
              <a:lnSpc>
                <a:spcPct val="115000"/>
              </a:lnSpc>
              <a:spcBef>
                <a:spcPts val="1600"/>
              </a:spcBef>
              <a:spcAft>
                <a:spcPts val="1600"/>
              </a:spcAft>
              <a:buSzPts val="1800"/>
              <a:buNone/>
            </a:pPr>
            <a:r>
              <a:t/>
            </a:r>
            <a:endParaRPr i="1">
              <a:solidFill>
                <a:srgbClr val="A722A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8"/>
          <p:cNvSpPr txBox="1"/>
          <p:nvPr>
            <p:ph type="title"/>
          </p:nvPr>
        </p:nvSpPr>
        <p:spPr>
          <a:xfrm>
            <a:off x="311700" y="81343"/>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solidFill>
                  <a:srgbClr val="A722A5"/>
                </a:solidFill>
              </a:rPr>
              <a:t>References and Resources</a:t>
            </a:r>
            <a:endParaRPr>
              <a:solidFill>
                <a:srgbClr val="A722A5"/>
              </a:solidFill>
            </a:endParaRPr>
          </a:p>
        </p:txBody>
      </p:sp>
      <p:sp>
        <p:nvSpPr>
          <p:cNvPr id="111" name="Google Shape;111;p8"/>
          <p:cNvSpPr txBox="1"/>
          <p:nvPr>
            <p:ph idx="1" type="body"/>
          </p:nvPr>
        </p:nvSpPr>
        <p:spPr>
          <a:xfrm>
            <a:off x="311699" y="654043"/>
            <a:ext cx="8707609" cy="4240075"/>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1600"/>
              </a:spcBef>
              <a:spcAft>
                <a:spcPts val="0"/>
              </a:spcAft>
              <a:buClr>
                <a:schemeClr val="dk1"/>
              </a:buClr>
              <a:buSzPts val="1100"/>
              <a:buFont typeface="Noto Sans Symbols"/>
              <a:buChar char="▪"/>
            </a:pPr>
            <a:r>
              <a:rPr lang="en-US" sz="10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https://dhsprogram.com/pubs/pdf/FR321/FR321.pdf</a:t>
            </a:r>
            <a:endParaRPr sz="1000">
              <a:solidFill>
                <a:schemeClr val="dk1"/>
              </a:solidFill>
              <a:latin typeface="Times New Roman"/>
              <a:ea typeface="Times New Roman"/>
              <a:cs typeface="Times New Roman"/>
              <a:sym typeface="Times New Roman"/>
            </a:endParaRPr>
          </a:p>
          <a:p>
            <a:pPr indent="-285750" lvl="0" marL="285750" rtl="0" algn="l">
              <a:lnSpc>
                <a:spcPct val="100000"/>
              </a:lnSpc>
              <a:spcBef>
                <a:spcPts val="3200"/>
              </a:spcBef>
              <a:spcAft>
                <a:spcPts val="0"/>
              </a:spcAft>
              <a:buClr>
                <a:schemeClr val="dk1"/>
              </a:buClr>
              <a:buSzPts val="1100"/>
              <a:buFont typeface="Noto Sans Symbols"/>
              <a:buChar char="▪"/>
            </a:pPr>
            <a:r>
              <a:rPr lang="en-US" sz="10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https://www.who.int/nutrition/publications/infantfeeding/bfhi_trainingcourse/en/</a:t>
            </a:r>
            <a:endParaRPr sz="1000">
              <a:solidFill>
                <a:schemeClr val="dk1"/>
              </a:solidFill>
              <a:latin typeface="Times New Roman"/>
              <a:ea typeface="Times New Roman"/>
              <a:cs typeface="Times New Roman"/>
              <a:sym typeface="Times New Roman"/>
            </a:endParaRPr>
          </a:p>
          <a:p>
            <a:pPr indent="-285750" lvl="0" marL="285750" rtl="0" algn="just">
              <a:lnSpc>
                <a:spcPct val="100000"/>
              </a:lnSpc>
              <a:spcBef>
                <a:spcPts val="1600"/>
              </a:spcBef>
              <a:spcAft>
                <a:spcPts val="0"/>
              </a:spcAft>
              <a:buSzPts val="1800"/>
              <a:buFont typeface="Noto Sans Symbols"/>
              <a:buChar char="▪"/>
            </a:pPr>
            <a:r>
              <a:rPr lang="en-US" sz="1000">
                <a:solidFill>
                  <a:schemeClr val="dk1"/>
                </a:solidFill>
                <a:latin typeface="Times New Roman"/>
                <a:ea typeface="Times New Roman"/>
                <a:cs typeface="Times New Roman"/>
                <a:sym typeface="Times New Roman"/>
              </a:rPr>
              <a:t>https://www.unicef.org/tanzania/media/2141/file/Tanzania%20National%20Nutrition%20Survey%202018.pdf</a:t>
            </a:r>
            <a:endParaRPr/>
          </a:p>
          <a:p>
            <a:pPr indent="0" lvl="0" marL="0" rtl="0" algn="l">
              <a:lnSpc>
                <a:spcPct val="100000"/>
              </a:lnSpc>
              <a:spcBef>
                <a:spcPts val="2400"/>
              </a:spcBef>
              <a:spcAft>
                <a:spcPts val="0"/>
              </a:spcAft>
              <a:buClr>
                <a:schemeClr val="dk1"/>
              </a:buClr>
              <a:buSzPts val="1100"/>
              <a:buFont typeface="Arial"/>
              <a:buNone/>
            </a:pPr>
            <a:r>
              <a:rPr lang="en-US" sz="1000">
                <a:solidFill>
                  <a:srgbClr val="A722A5"/>
                </a:solidFill>
                <a:latin typeface="Times New Roman"/>
                <a:ea typeface="Times New Roman"/>
                <a:cs typeface="Times New Roman"/>
                <a:sym typeface="Times New Roman"/>
              </a:rPr>
              <a:t>List partners, other organizations, or initiatives working in this space</a:t>
            </a:r>
            <a:endParaRPr/>
          </a:p>
          <a:p>
            <a:pPr indent="0" lvl="0" marL="0" rtl="0" algn="l">
              <a:lnSpc>
                <a:spcPct val="100000"/>
              </a:lnSpc>
              <a:spcBef>
                <a:spcPts val="3200"/>
              </a:spcBef>
              <a:spcAft>
                <a:spcPts val="0"/>
              </a:spcAft>
              <a:buClr>
                <a:schemeClr val="dk1"/>
              </a:buClr>
              <a:buSzPts val="1100"/>
              <a:buFont typeface="Arial"/>
              <a:buNone/>
            </a:pPr>
            <a:r>
              <a:rPr lang="en-US" sz="1000">
                <a:solidFill>
                  <a:schemeClr val="dk1"/>
                </a:solidFill>
                <a:latin typeface="Times New Roman"/>
                <a:ea typeface="Times New Roman"/>
                <a:cs typeface="Times New Roman"/>
                <a:sym typeface="Times New Roman"/>
              </a:rPr>
              <a:t>Amref Health Africa</a:t>
            </a:r>
            <a:endParaRPr/>
          </a:p>
          <a:p>
            <a:pPr indent="0" lvl="0" marL="0" rtl="0" algn="l">
              <a:lnSpc>
                <a:spcPct val="100000"/>
              </a:lnSpc>
              <a:spcBef>
                <a:spcPts val="3200"/>
              </a:spcBef>
              <a:spcAft>
                <a:spcPts val="0"/>
              </a:spcAft>
              <a:buClr>
                <a:schemeClr val="dk1"/>
              </a:buClr>
              <a:buSzPts val="1100"/>
              <a:buFont typeface="Arial"/>
              <a:buNone/>
            </a:pPr>
            <a:r>
              <a:rPr lang="en-US" sz="1000">
                <a:solidFill>
                  <a:schemeClr val="dk1"/>
                </a:solidFill>
                <a:latin typeface="Times New Roman"/>
                <a:ea typeface="Times New Roman"/>
                <a:cs typeface="Times New Roman"/>
                <a:sym typeface="Times New Roman"/>
              </a:rPr>
              <a:t>Nutrition International</a:t>
            </a:r>
            <a:endParaRPr/>
          </a:p>
          <a:p>
            <a:pPr indent="0" lvl="0" marL="0" rtl="0" algn="l">
              <a:lnSpc>
                <a:spcPct val="100000"/>
              </a:lnSpc>
              <a:spcBef>
                <a:spcPts val="3200"/>
              </a:spcBef>
              <a:spcAft>
                <a:spcPts val="0"/>
              </a:spcAft>
              <a:buClr>
                <a:schemeClr val="dk1"/>
              </a:buClr>
              <a:buSzPts val="1100"/>
              <a:buFont typeface="Arial"/>
              <a:buNone/>
            </a:pPr>
            <a:r>
              <a:rPr lang="en-US" sz="1000">
                <a:solidFill>
                  <a:schemeClr val="dk1"/>
                </a:solidFill>
                <a:latin typeface="Times New Roman"/>
                <a:ea typeface="Times New Roman"/>
                <a:cs typeface="Times New Roman"/>
                <a:sym typeface="Times New Roman"/>
              </a:rPr>
              <a:t>IMA World Health</a:t>
            </a:r>
            <a:endParaRPr/>
          </a:p>
          <a:p>
            <a:pPr indent="0" lvl="0" marL="0" rtl="0" algn="l">
              <a:lnSpc>
                <a:spcPct val="100000"/>
              </a:lnSpc>
              <a:spcBef>
                <a:spcPts val="3200"/>
              </a:spcBef>
              <a:spcAft>
                <a:spcPts val="0"/>
              </a:spcAft>
              <a:buClr>
                <a:schemeClr val="dk1"/>
              </a:buClr>
              <a:buSzPts val="1100"/>
              <a:buFont typeface="Arial"/>
              <a:buNone/>
            </a:pPr>
            <a:r>
              <a:rPr lang="en-US" sz="1000">
                <a:solidFill>
                  <a:schemeClr val="dk1"/>
                </a:solidFill>
                <a:latin typeface="Times New Roman"/>
                <a:ea typeface="Times New Roman"/>
                <a:cs typeface="Times New Roman"/>
                <a:sym typeface="Times New Roman"/>
              </a:rPr>
              <a:t>Boresha Afya-USAID Project</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3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3200"/>
              </a:spcBef>
              <a:spcAft>
                <a:spcPts val="1600"/>
              </a:spcAft>
              <a:buClr>
                <a:schemeClr val="dk1"/>
              </a:buClr>
              <a:buSzPts val="1100"/>
              <a:buFont typeface="Arial"/>
              <a:buNone/>
            </a:pPr>
            <a:r>
              <a:t/>
            </a:r>
            <a:endParaRPr>
              <a:solidFill>
                <a:srgbClr val="A722A5"/>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1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NUTRITION 3</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0x01010000CCCC5E3B456A4AA8DE0B2A37EC6D09</vt:lpwstr>
  </property>
</Properties>
</file>