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 roundtripDataSignature="AMtx7mgbyDlG1cZWvIJCSjf8xQVWyUgc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ebmd.com/diabetes/type-1-diabetes" TargetMode="External"/><Relationship Id="rId3" Type="http://schemas.openxmlformats.org/officeDocument/2006/relationships/hyperlink" Target="https://www.webmd.com/cold-and-flu/immune-system-function" TargetMode="External"/><Relationship Id="rId4" Type="http://schemas.openxmlformats.org/officeDocument/2006/relationships/hyperlink" Target="https://www.webmd.com/diabetes/diabetes-types-insulin" TargetMode="External"/><Relationship Id="rId5" Type="http://schemas.openxmlformats.org/officeDocument/2006/relationships/hyperlink" Target="https://www.webmd.com/digestive-disorders/picture-of-the-pancrea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ebmd.com/diabetes/type-1-diabetes" TargetMode="External"/><Relationship Id="rId3" Type="http://schemas.openxmlformats.org/officeDocument/2006/relationships/hyperlink" Target="https://www.webmd.com/cold-and-flu/immune-system-function" TargetMode="External"/><Relationship Id="rId4" Type="http://schemas.openxmlformats.org/officeDocument/2006/relationships/hyperlink" Target="https://www.webmd.com/diabetes/diabetes-types-insulin" TargetMode="External"/><Relationship Id="rId5" Type="http://schemas.openxmlformats.org/officeDocument/2006/relationships/hyperlink" Target="https://www.webmd.com/digestive-disorders/picture-of-the-pancreas" TargetMode="External"/><Relationship Id="rId6" Type="http://schemas.openxmlformats.org/officeDocument/2006/relationships/hyperlink" Target="https://www.webmd.com/diabetes/ketoacidosis" TargetMode="External"/><Relationship Id="rId7" Type="http://schemas.openxmlformats.org/officeDocument/2006/relationships/hyperlink" Target="https://www.webmd.com/digestive-disorders/picture-of-the-liv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is a category of Diabetes Mellitus</a:t>
            </a:r>
            <a:endParaRPr/>
          </a:p>
          <a:p>
            <a:pPr indent="0" lvl="0" marL="0" rtl="0" algn="l">
              <a:lnSpc>
                <a:spcPct val="100000"/>
              </a:lnSpc>
              <a:spcBef>
                <a:spcPts val="0"/>
              </a:spcBef>
              <a:spcAft>
                <a:spcPts val="0"/>
              </a:spcAft>
              <a:buSzPts val="1100"/>
              <a:buNone/>
            </a:pPr>
            <a:r>
              <a:rPr lang="en-US" u="sng">
                <a:solidFill>
                  <a:schemeClr val="hlink"/>
                </a:solidFill>
                <a:hlinkClick r:id="rId2"/>
              </a:rPr>
              <a:t>Type 1 diabetes</a:t>
            </a:r>
            <a:r>
              <a:rPr lang="en-US">
                <a:solidFill>
                  <a:schemeClr val="dk1"/>
                </a:solidFill>
              </a:rPr>
              <a:t> is a condition in which your </a:t>
            </a:r>
            <a:r>
              <a:rPr lang="en-US" u="sng">
                <a:solidFill>
                  <a:schemeClr val="hlink"/>
                </a:solidFill>
                <a:hlinkClick r:id="rId3"/>
              </a:rPr>
              <a:t>immune system</a:t>
            </a:r>
            <a:r>
              <a:rPr lang="en-US">
                <a:solidFill>
                  <a:schemeClr val="dk1"/>
                </a:solidFill>
              </a:rPr>
              <a:t> destroys </a:t>
            </a:r>
            <a:r>
              <a:rPr lang="en-US" u="sng">
                <a:solidFill>
                  <a:schemeClr val="hlink"/>
                </a:solidFill>
                <a:hlinkClick r:id="rId4"/>
              </a:rPr>
              <a:t>insulin</a:t>
            </a:r>
            <a:r>
              <a:rPr lang="en-US">
                <a:solidFill>
                  <a:schemeClr val="dk1"/>
                </a:solidFill>
              </a:rPr>
              <a:t>-making cells in your </a:t>
            </a:r>
            <a:r>
              <a:rPr lang="en-US" u="sng">
                <a:solidFill>
                  <a:schemeClr val="hlink"/>
                </a:solidFill>
                <a:hlinkClick r:id="rId5"/>
              </a:rPr>
              <a:t>pancreas</a:t>
            </a:r>
            <a:r>
              <a:rPr lang="en-US">
                <a:solidFill>
                  <a:schemeClr val="dk1"/>
                </a:solidFill>
              </a:rPr>
              <a:t>. These are called beta cells.  ( No insulin is produced at all)</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US">
                <a:solidFill>
                  <a:schemeClr val="dk1"/>
                </a:solidFill>
              </a:rPr>
              <a:t>Condition can be determined after 6 month of birth</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Type 1 diabetes</a:t>
            </a:r>
            <a:r>
              <a:rPr lang="en-US">
                <a:solidFill>
                  <a:schemeClr val="dk1"/>
                </a:solidFill>
              </a:rPr>
              <a:t> is a condition in which your </a:t>
            </a:r>
            <a:r>
              <a:rPr lang="en-US" u="sng">
                <a:solidFill>
                  <a:schemeClr val="hlink"/>
                </a:solidFill>
                <a:hlinkClick r:id="rId3"/>
              </a:rPr>
              <a:t>immune system</a:t>
            </a:r>
            <a:r>
              <a:rPr lang="en-US">
                <a:solidFill>
                  <a:schemeClr val="dk1"/>
                </a:solidFill>
              </a:rPr>
              <a:t> destroys </a:t>
            </a:r>
            <a:r>
              <a:rPr lang="en-US" u="sng">
                <a:solidFill>
                  <a:schemeClr val="hlink"/>
                </a:solidFill>
                <a:hlinkClick r:id="rId4"/>
              </a:rPr>
              <a:t>insulin</a:t>
            </a:r>
            <a:r>
              <a:rPr lang="en-US">
                <a:solidFill>
                  <a:schemeClr val="dk1"/>
                </a:solidFill>
              </a:rPr>
              <a:t>-making cells in your </a:t>
            </a:r>
            <a:r>
              <a:rPr lang="en-US" u="sng">
                <a:solidFill>
                  <a:schemeClr val="hlink"/>
                </a:solidFill>
                <a:hlinkClick r:id="rId5"/>
              </a:rPr>
              <a:t>pancreas</a:t>
            </a:r>
            <a:r>
              <a:rPr lang="en-US">
                <a:solidFill>
                  <a:schemeClr val="dk1"/>
                </a:solidFill>
              </a:rPr>
              <a:t>. These are called beta cells.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US" u="sng">
                <a:solidFill>
                  <a:schemeClr val="hlink"/>
                </a:solidFill>
                <a:hlinkClick r:id="rId6"/>
              </a:rPr>
              <a:t>Diabetic ketoacidosis</a:t>
            </a:r>
            <a:r>
              <a:rPr b="1" lang="en-US">
                <a:solidFill>
                  <a:schemeClr val="dk1"/>
                </a:solidFill>
              </a:rPr>
              <a:t> (DKA).</a:t>
            </a:r>
            <a:r>
              <a:rPr lang="en-US">
                <a:solidFill>
                  <a:schemeClr val="dk1"/>
                </a:solidFill>
              </a:rPr>
              <a:t> If your body can't get enough glucose for fuel, it breaks down fat cells instead. This creates chemicals called ketones. Your </a:t>
            </a:r>
            <a:r>
              <a:rPr lang="en-US" u="sng">
                <a:solidFill>
                  <a:schemeClr val="hlink"/>
                </a:solidFill>
                <a:hlinkClick r:id="rId7"/>
              </a:rPr>
              <a:t>liver</a:t>
            </a:r>
            <a:r>
              <a:rPr lang="en-US">
                <a:solidFill>
                  <a:schemeClr val="dk1"/>
                </a:solidFill>
              </a:rPr>
              <a:t> releases the sugar it stores to help out. But your body can’t use it without insulin, so it builds up in your blood, along with the acidic ketones. This mix of extra glucose, dehydration, and acid buildup is known as ketoacidosis and can be life-threatening if not treated right away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9" name="Google Shape;3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file/d/1y4YVgTqZdjJQu3Nf_-7BSR6pz0QtpQKg/view?usp=sharing" TargetMode="External"/><Relationship Id="rId4" Type="http://schemas.openxmlformats.org/officeDocument/2006/relationships/hyperlink" Target="https://www.access2insulin.org/uploads/4/9/1/0/4910107/factsheet.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 type="subTitle"/>
          </p:nvPr>
        </p:nvSpPr>
        <p:spPr>
          <a:xfrm>
            <a:off x="236569" y="616954"/>
            <a:ext cx="8520600" cy="153183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US"/>
              <a:t>Type 1 Diabetes Children in Tanzania</a:t>
            </a:r>
            <a:endParaRPr/>
          </a:p>
        </p:txBody>
      </p:sp>
      <p:sp>
        <p:nvSpPr>
          <p:cNvPr id="51" name="Google Shape;51;p1"/>
          <p:cNvSpPr txBox="1"/>
          <p:nvPr/>
        </p:nvSpPr>
        <p:spPr>
          <a:xfrm>
            <a:off x="1373862" y="4128453"/>
            <a:ext cx="6623700" cy="54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999999"/>
                </a:solidFill>
                <a:latin typeface="Arial"/>
                <a:ea typeface="Arial"/>
                <a:cs typeface="Arial"/>
                <a:sym typeface="Arial"/>
              </a:rPr>
              <a:t>Y4C Practical Training (PT) programme </a:t>
            </a:r>
            <a:endParaRPr b="0" i="0" sz="1400" u="none" cap="none" strike="noStrike">
              <a:solidFill>
                <a:srgbClr val="999999"/>
              </a:solidFill>
              <a:latin typeface="Arial"/>
              <a:ea typeface="Arial"/>
              <a:cs typeface="Arial"/>
              <a:sym typeface="Arial"/>
            </a:endParaRPr>
          </a:p>
        </p:txBody>
      </p:sp>
      <p:pic>
        <p:nvPicPr>
          <p:cNvPr id="52" name="Google Shape;52;p1"/>
          <p:cNvPicPr preferRelativeResize="0"/>
          <p:nvPr/>
        </p:nvPicPr>
        <p:blipFill>
          <a:blip r:embed="rId3">
            <a:alphaModFix/>
          </a:blip>
          <a:stretch>
            <a:fillRect/>
          </a:stretch>
        </p:blipFill>
        <p:spPr>
          <a:xfrm>
            <a:off x="2654700" y="1270150"/>
            <a:ext cx="3834597" cy="278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311700" y="265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Background</a:t>
            </a:r>
            <a:endParaRPr>
              <a:solidFill>
                <a:srgbClr val="00B0F0"/>
              </a:solidFill>
            </a:endParaRPr>
          </a:p>
        </p:txBody>
      </p:sp>
      <p:sp>
        <p:nvSpPr>
          <p:cNvPr id="58" name="Google Shape;58;p2"/>
          <p:cNvSpPr txBox="1"/>
          <p:nvPr>
            <p:ph idx="1" type="body"/>
          </p:nvPr>
        </p:nvSpPr>
        <p:spPr>
          <a:xfrm>
            <a:off x="726225" y="1145975"/>
            <a:ext cx="7695600" cy="353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US" sz="1700"/>
              <a:t>Type 1 Diabetes (T1D) is a vital problem in Tanzania. Substantial number of children with T1D can not access care resulting to avoidable disability and mortality. </a:t>
            </a:r>
            <a:endParaRPr sz="1700"/>
          </a:p>
          <a:p>
            <a:pPr indent="-336550" lvl="0" marL="457200" rtl="0" algn="l">
              <a:lnSpc>
                <a:spcPct val="115000"/>
              </a:lnSpc>
              <a:spcBef>
                <a:spcPts val="0"/>
              </a:spcBef>
              <a:spcAft>
                <a:spcPts val="0"/>
              </a:spcAft>
              <a:buSzPts val="1700"/>
              <a:buChar char="●"/>
            </a:pPr>
            <a:r>
              <a:rPr lang="en-US" sz="1700"/>
              <a:t>At initial level, patients with T1D often present with Diabetes Ketoacidosis, a life threatening complication due to uncontrolled blood glucose levels in their bodies. Once diagnosed, patients need a lifelong therapy and behavioral modification. </a:t>
            </a:r>
            <a:endParaRPr sz="1700"/>
          </a:p>
          <a:p>
            <a:pPr indent="-336550" lvl="0" marL="457200" rtl="0" algn="l">
              <a:lnSpc>
                <a:spcPct val="115000"/>
              </a:lnSpc>
              <a:spcBef>
                <a:spcPts val="0"/>
              </a:spcBef>
              <a:spcAft>
                <a:spcPts val="0"/>
              </a:spcAft>
              <a:buSzPts val="1700"/>
              <a:buChar char="●"/>
            </a:pPr>
            <a:r>
              <a:rPr lang="en-US" sz="1700"/>
              <a:t>Advanced care and follow up are available only at secondary and tertiary level for a smaller fraction of children, while primary healthcare facilities for a huge section are grossly lacking.</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364950" y="37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Key bottlenecks</a:t>
            </a:r>
            <a:endParaRPr>
              <a:solidFill>
                <a:srgbClr val="00B0F0"/>
              </a:solidFill>
            </a:endParaRPr>
          </a:p>
        </p:txBody>
      </p:sp>
      <p:sp>
        <p:nvSpPr>
          <p:cNvPr id="64" name="Google Shape;64;p4"/>
          <p:cNvSpPr txBox="1"/>
          <p:nvPr>
            <p:ph idx="1" type="body"/>
          </p:nvPr>
        </p:nvSpPr>
        <p:spPr>
          <a:xfrm>
            <a:off x="434920" y="1100741"/>
            <a:ext cx="7671735" cy="312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US" sz="1700"/>
              <a:t>The </a:t>
            </a:r>
            <a:r>
              <a:rPr lang="en-US" sz="1700"/>
              <a:t>inadequacy</a:t>
            </a:r>
            <a:r>
              <a:rPr lang="en-US" sz="1700"/>
              <a:t> of optimal healthcare services is mainly due to the following constraints:</a:t>
            </a:r>
            <a:endParaRPr sz="1700"/>
          </a:p>
          <a:p>
            <a:pPr indent="-336550" lvl="0" marL="457200" rtl="0" algn="l">
              <a:lnSpc>
                <a:spcPct val="115000"/>
              </a:lnSpc>
              <a:spcBef>
                <a:spcPts val="1600"/>
              </a:spcBef>
              <a:spcAft>
                <a:spcPts val="0"/>
              </a:spcAft>
              <a:buSzPts val="1700"/>
              <a:buChar char="●"/>
            </a:pPr>
            <a:r>
              <a:rPr lang="en-US" sz="1700"/>
              <a:t>Inadequately trained healthcare personnel</a:t>
            </a:r>
            <a:endParaRPr sz="1700"/>
          </a:p>
          <a:p>
            <a:pPr indent="-336550" lvl="0" marL="457200" rtl="0" algn="l">
              <a:lnSpc>
                <a:spcPct val="115000"/>
              </a:lnSpc>
              <a:spcBef>
                <a:spcPts val="0"/>
              </a:spcBef>
              <a:spcAft>
                <a:spcPts val="0"/>
              </a:spcAft>
              <a:buSzPts val="1700"/>
              <a:buChar char="●"/>
            </a:pPr>
            <a:r>
              <a:rPr lang="en-US" sz="1700"/>
              <a:t>Geographical barriers</a:t>
            </a:r>
            <a:endParaRPr sz="1700"/>
          </a:p>
          <a:p>
            <a:pPr indent="-336550" lvl="0" marL="457200" rtl="0" algn="l">
              <a:lnSpc>
                <a:spcPct val="115000"/>
              </a:lnSpc>
              <a:spcBef>
                <a:spcPts val="0"/>
              </a:spcBef>
              <a:spcAft>
                <a:spcPts val="0"/>
              </a:spcAft>
              <a:buSzPts val="1700"/>
              <a:buChar char="●"/>
            </a:pPr>
            <a:r>
              <a:rPr lang="en-US" sz="1700"/>
              <a:t>Frequent non-availability of insulin</a:t>
            </a:r>
            <a:endParaRPr sz="1700"/>
          </a:p>
          <a:p>
            <a:pPr indent="0" lvl="0" marL="0" rtl="0" algn="l">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Design Challenge</a:t>
            </a:r>
            <a:endParaRPr>
              <a:solidFill>
                <a:srgbClr val="00B0F0"/>
              </a:solidFill>
            </a:endParaRPr>
          </a:p>
        </p:txBody>
      </p:sp>
      <p:sp>
        <p:nvSpPr>
          <p:cNvPr id="70" name="Google Shape;70;p5"/>
          <p:cNvSpPr txBox="1"/>
          <p:nvPr>
            <p:ph idx="1" type="body"/>
          </p:nvPr>
        </p:nvSpPr>
        <p:spPr>
          <a:xfrm>
            <a:off x="311700" y="1303200"/>
            <a:ext cx="8520600" cy="29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US" sz="1700">
                <a:solidFill>
                  <a:schemeClr val="dk1"/>
                </a:solidFill>
              </a:rPr>
              <a:t>Objective: </a:t>
            </a:r>
            <a:r>
              <a:rPr lang="en-US" sz="1700"/>
              <a:t>improve type 1 diabetes healthcare services to children in Tanzania mainland and Zanzibar</a:t>
            </a:r>
            <a:endParaRPr sz="1700"/>
          </a:p>
          <a:p>
            <a:pPr indent="0" lvl="0" marL="0" rtl="0" algn="l">
              <a:lnSpc>
                <a:spcPct val="115000"/>
              </a:lnSpc>
              <a:spcBef>
                <a:spcPts val="0"/>
              </a:spcBef>
              <a:spcAft>
                <a:spcPts val="0"/>
              </a:spcAft>
              <a:buSzPts val="1800"/>
              <a:buNone/>
            </a:pPr>
            <a:r>
              <a:t/>
            </a:r>
            <a:endParaRPr sz="1700">
              <a:solidFill>
                <a:schemeClr val="dk1"/>
              </a:solidFill>
            </a:endParaRPr>
          </a:p>
          <a:p>
            <a:pPr indent="0" lvl="0" marL="0" rtl="0" algn="l">
              <a:lnSpc>
                <a:spcPct val="115000"/>
              </a:lnSpc>
              <a:spcBef>
                <a:spcPts val="0"/>
              </a:spcBef>
              <a:spcAft>
                <a:spcPts val="0"/>
              </a:spcAft>
              <a:buSzPts val="1800"/>
              <a:buNone/>
            </a:pPr>
            <a:r>
              <a:rPr b="1" i="1" lang="en-US" sz="1700">
                <a:solidFill>
                  <a:schemeClr val="dk1"/>
                </a:solidFill>
              </a:rPr>
              <a:t>Potential Entry Points:</a:t>
            </a:r>
            <a:endParaRPr b="1" i="1" sz="1700">
              <a:solidFill>
                <a:schemeClr val="dk1"/>
              </a:solidFill>
            </a:endParaRPr>
          </a:p>
          <a:p>
            <a:pPr indent="-336550" lvl="0" marL="457200" rtl="0" algn="l">
              <a:lnSpc>
                <a:spcPct val="115000"/>
              </a:lnSpc>
              <a:spcBef>
                <a:spcPts val="0"/>
              </a:spcBef>
              <a:spcAft>
                <a:spcPts val="0"/>
              </a:spcAft>
              <a:buSzPts val="1700"/>
              <a:buChar char="●"/>
            </a:pPr>
            <a:r>
              <a:rPr lang="en-US" sz="1700"/>
              <a:t>Type 1 Diabetes</a:t>
            </a:r>
            <a:endParaRPr sz="1700"/>
          </a:p>
          <a:p>
            <a:pPr indent="-336550" lvl="0" marL="457200" rtl="0" algn="l">
              <a:spcBef>
                <a:spcPts val="0"/>
              </a:spcBef>
              <a:spcAft>
                <a:spcPts val="0"/>
              </a:spcAft>
              <a:buSzPts val="1700"/>
              <a:buChar char="●"/>
            </a:pPr>
            <a:r>
              <a:rPr lang="en-US" sz="1700"/>
              <a:t>Type 1 Diabetes Healthcare services</a:t>
            </a:r>
            <a:endParaRPr sz="1700"/>
          </a:p>
          <a:p>
            <a:pPr indent="-336550" lvl="0" marL="457200" rtl="0" algn="l">
              <a:spcBef>
                <a:spcPts val="0"/>
              </a:spcBef>
              <a:spcAft>
                <a:spcPts val="0"/>
              </a:spcAft>
              <a:buSzPts val="1700"/>
              <a:buChar char="●"/>
            </a:pPr>
            <a:r>
              <a:rPr lang="en-US" sz="1700"/>
              <a:t>Ministry of Health</a:t>
            </a:r>
            <a:endParaRPr sz="1700"/>
          </a:p>
          <a:p>
            <a:pPr indent="-336550" lvl="0" marL="457200" rtl="0" algn="l">
              <a:spcBef>
                <a:spcPts val="0"/>
              </a:spcBef>
              <a:spcAft>
                <a:spcPts val="0"/>
              </a:spcAft>
              <a:buSzPts val="1700"/>
              <a:buChar char="●"/>
            </a:pPr>
            <a:r>
              <a:rPr lang="en-US" sz="1700"/>
              <a:t>Tanzania Diabetes association</a:t>
            </a:r>
            <a:endParaRPr sz="1700"/>
          </a:p>
          <a:p>
            <a:pPr indent="0" lvl="0" marL="0" rtl="0" algn="l">
              <a:lnSpc>
                <a:spcPct val="115000"/>
              </a:lnSpc>
              <a:spcBef>
                <a:spcPts val="0"/>
              </a:spcBef>
              <a:spcAft>
                <a:spcPts val="0"/>
              </a:spcAft>
              <a:buSzPts val="1800"/>
              <a:buNone/>
            </a:pPr>
            <a:r>
              <a:t/>
            </a:r>
            <a:endParaRPr>
              <a:solidFill>
                <a:schemeClr val="dk1"/>
              </a:solidFill>
            </a:endParaRPr>
          </a:p>
          <a:p>
            <a:pPr indent="-171450" lvl="0" marL="285750" rtl="0" algn="l">
              <a:lnSpc>
                <a:spcPct val="115000"/>
              </a:lnSpc>
              <a:spcBef>
                <a:spcPts val="0"/>
              </a:spcBef>
              <a:spcAft>
                <a:spcPts val="0"/>
              </a:spcAft>
              <a:buSzPts val="1800"/>
              <a:buFont typeface="Noto Sans Symbols"/>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i="1" sz="1200">
              <a:solidFill>
                <a:schemeClr val="dk1"/>
              </a:solidFill>
            </a:endParaRPr>
          </a:p>
          <a:p>
            <a:pPr indent="0" lvl="0" marL="0" rtl="0" algn="l">
              <a:lnSpc>
                <a:spcPct val="115000"/>
              </a:lnSpc>
              <a:spcBef>
                <a:spcPts val="1600"/>
              </a:spcBef>
              <a:spcAft>
                <a:spcPts val="1600"/>
              </a:spcAft>
              <a:buSzPts val="1800"/>
              <a:buNone/>
            </a:pPr>
            <a:r>
              <a:t/>
            </a:r>
            <a:endParaRPr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References and Resources</a:t>
            </a:r>
            <a:endParaRPr>
              <a:solidFill>
                <a:srgbClr val="00B0F0"/>
              </a:solidFill>
            </a:endParaRPr>
          </a:p>
        </p:txBody>
      </p:sp>
      <p:sp>
        <p:nvSpPr>
          <p:cNvPr id="76" name="Google Shape;76;p6"/>
          <p:cNvSpPr txBox="1"/>
          <p:nvPr>
            <p:ph idx="1" type="body"/>
          </p:nvPr>
        </p:nvSpPr>
        <p:spPr>
          <a:xfrm>
            <a:off x="362143" y="921954"/>
            <a:ext cx="8520600" cy="3416400"/>
          </a:xfrm>
          <a:prstGeom prst="rect">
            <a:avLst/>
          </a:prstGeom>
          <a:noFill/>
          <a:ln>
            <a:noFill/>
          </a:ln>
        </p:spPr>
        <p:txBody>
          <a:bodyPr anchorCtr="0" anchor="t" bIns="91425" lIns="91425" spcFirstLastPara="1" rIns="91425" wrap="square" tIns="91425">
            <a:noAutofit/>
          </a:bodyPr>
          <a:lstStyle/>
          <a:p>
            <a:pPr indent="-336550" lvl="0" marL="342900" rtl="0" algn="l">
              <a:lnSpc>
                <a:spcPct val="115000"/>
              </a:lnSpc>
              <a:spcBef>
                <a:spcPts val="0"/>
              </a:spcBef>
              <a:spcAft>
                <a:spcPts val="0"/>
              </a:spcAft>
              <a:buSzPts val="1700"/>
              <a:buFont typeface="Arial"/>
              <a:buAutoNum type="arabicPeriod"/>
            </a:pPr>
            <a:r>
              <a:rPr lang="en-US" sz="1700" u="sng">
                <a:solidFill>
                  <a:schemeClr val="hlink"/>
                </a:solidFill>
                <a:hlinkClick r:id="rId3"/>
              </a:rPr>
              <a:t>https://drive.google.com/file/d/1y4YVgTqZdjJQu3Nf_-7BSR6pz0QtpQKg/view?usp=sharing</a:t>
            </a:r>
            <a:endParaRPr sz="1700"/>
          </a:p>
          <a:p>
            <a:pPr indent="-336550" lvl="0" marL="342900" rtl="0" algn="l">
              <a:lnSpc>
                <a:spcPct val="115000"/>
              </a:lnSpc>
              <a:spcBef>
                <a:spcPts val="0"/>
              </a:spcBef>
              <a:spcAft>
                <a:spcPts val="0"/>
              </a:spcAft>
              <a:buSzPts val="1700"/>
              <a:buAutoNum type="arabicPeriod"/>
            </a:pPr>
            <a:r>
              <a:rPr lang="en-US" sz="1700" u="sng">
                <a:solidFill>
                  <a:schemeClr val="hlink"/>
                </a:solidFill>
                <a:hlinkClick r:id="rId4"/>
              </a:rPr>
              <a:t>https://www.access2insulin.org/uploads/4/9/1/0/4910107/factsheet.pdf</a:t>
            </a:r>
            <a:endParaRPr sz="1700"/>
          </a:p>
          <a:p>
            <a:pPr indent="-228600" lvl="0" marL="342900" rtl="0" algn="l">
              <a:lnSpc>
                <a:spcPct val="115000"/>
              </a:lnSpc>
              <a:spcBef>
                <a:spcPts val="0"/>
              </a:spcBef>
              <a:spcAft>
                <a:spcPts val="0"/>
              </a:spcAft>
              <a:buSzPts val="1800"/>
              <a:buFont typeface="Arial"/>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Mphuru</dc:creator>
</cp:coreProperties>
</file>