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7" r:id="rId4"/>
    <p:sldId id="258" r:id="rId5"/>
    <p:sldId id="259" r:id="rId6"/>
    <p:sldId id="26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1E1866-DB89-4251-B096-4452867999F1}" v="1" dt="2022-07-04T06:08:02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93d734d5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93d734d5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93d734d5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93d734d5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418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93d734d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93d734d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93d734d5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93d734d5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93d734d5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93d734d5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co.iarc.fr/today/data/factsheets/populations/834-tanzania-united-republic-of-fact-sheets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643550" y="434998"/>
            <a:ext cx="5856900" cy="792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B0F0"/>
                </a:solidFill>
              </a:rPr>
              <a:t>Challenge Brief Template</a:t>
            </a:r>
            <a:endParaRPr sz="3600" dirty="0">
              <a:solidFill>
                <a:srgbClr val="00B0F0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393251"/>
            <a:ext cx="8520600" cy="1072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/>
              <a:t>Improving Uptake of HPV vaccination services among Adolescent Girls</a:t>
            </a: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1373862" y="3542044"/>
            <a:ext cx="66237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9999"/>
                </a:solidFill>
              </a:rPr>
              <a:t>Y4C </a:t>
            </a:r>
            <a:r>
              <a:rPr lang="en-US" dirty="0">
                <a:solidFill>
                  <a:srgbClr val="999999"/>
                </a:solidFill>
              </a:rPr>
              <a:t>Practical Training (PT) programme </a:t>
            </a:r>
            <a:endParaRPr dirty="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265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Background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726223" y="1145978"/>
            <a:ext cx="6804130" cy="3539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There has been a decrease in HPV1 performance from 83% in 2020 to 78% in 2021 </a:t>
            </a:r>
            <a:r>
              <a:rPr lang="en" dirty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Minimal knowledge and awareness among adolescent regarding Cervical Cancer and HPV vaccine </a:t>
            </a:r>
            <a:endParaRPr dirty="0">
              <a:solidFill>
                <a:schemeClr val="tx1"/>
              </a:solidFill>
            </a:endParaRP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q"/>
            </a:pPr>
            <a:r>
              <a:rPr lang="en" dirty="0">
                <a:solidFill>
                  <a:schemeClr val="tx1"/>
                </a:solidFill>
              </a:rPr>
              <a:t>HPV vaccination is targeting adolescent girls aged 14 years</a:t>
            </a: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q"/>
            </a:pPr>
            <a:r>
              <a:rPr lang="en" dirty="0">
                <a:solidFill>
                  <a:schemeClr val="tx1"/>
                </a:solidFill>
              </a:rPr>
              <a:t>Uptake of HPV vaccine is import</a:t>
            </a:r>
            <a:r>
              <a:rPr lang="en-US" dirty="0">
                <a:solidFill>
                  <a:schemeClr val="tx1"/>
                </a:solidFill>
              </a:rPr>
              <a:t>an</a:t>
            </a:r>
            <a:r>
              <a:rPr lang="en" dirty="0">
                <a:solidFill>
                  <a:schemeClr val="tx1"/>
                </a:solidFill>
              </a:rPr>
              <a:t>t for prevention of Cervical Cancer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265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Background:</a:t>
            </a:r>
            <a:endParaRPr dirty="0">
              <a:solidFill>
                <a:srgbClr val="00B0F0"/>
              </a:solidFill>
            </a:endParaRPr>
          </a:p>
        </p:txBody>
      </p:sp>
      <p:pic>
        <p:nvPicPr>
          <p:cNvPr id="6" name="image13.png">
            <a:extLst>
              <a:ext uri="{FF2B5EF4-FFF2-40B4-BE49-F238E27FC236}">
                <a16:creationId xmlns:a16="http://schemas.microsoft.com/office/drawing/2014/main" id="{1DE32FD6-BD52-4949-8E4D-C04EC8CA8CA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38083" y="1789224"/>
            <a:ext cx="4211080" cy="3088351"/>
          </a:xfrm>
          <a:prstGeom prst="rect">
            <a:avLst/>
          </a:prstGeom>
          <a:ln/>
        </p:spPr>
      </p:pic>
      <p:pic>
        <p:nvPicPr>
          <p:cNvPr id="7" name="image28.png">
            <a:extLst>
              <a:ext uri="{FF2B5EF4-FFF2-40B4-BE49-F238E27FC236}">
                <a16:creationId xmlns:a16="http://schemas.microsoft.com/office/drawing/2014/main" id="{5E47761D-F4EF-4CFC-B913-934FF299EE5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452916" y="1789224"/>
            <a:ext cx="4379384" cy="3088351"/>
          </a:xfrm>
          <a:prstGeom prst="rect">
            <a:avLst/>
          </a:prstGeom>
          <a:ln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C1FAE04-70AD-4313-AE96-68155CB18A03}"/>
              </a:ext>
            </a:extLst>
          </p:cNvPr>
          <p:cNvSpPr txBox="1">
            <a:spLocks/>
          </p:cNvSpPr>
          <p:nvPr/>
        </p:nvSpPr>
        <p:spPr>
          <a:xfrm>
            <a:off x="308355" y="1115474"/>
            <a:ext cx="3730102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/>
              <a:t>HPV Vaccine Coverage Trend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281F689-30EA-487B-B271-6C82C2920C88}"/>
              </a:ext>
            </a:extLst>
          </p:cNvPr>
          <p:cNvSpPr txBox="1">
            <a:spLocks/>
          </p:cNvSpPr>
          <p:nvPr/>
        </p:nvSpPr>
        <p:spPr>
          <a:xfrm>
            <a:off x="4679290" y="1115474"/>
            <a:ext cx="4019036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/>
              <a:t>Distribution of Councils HPV2 Performances  </a:t>
            </a:r>
          </a:p>
        </p:txBody>
      </p:sp>
    </p:spTree>
    <p:extLst>
      <p:ext uri="{BB962C8B-B14F-4D97-AF65-F5344CB8AC3E}">
        <p14:creationId xmlns:p14="http://schemas.microsoft.com/office/powerpoint/2010/main" val="43718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64950" y="37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Key bottlenecks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34920" y="1100741"/>
            <a:ext cx="7671735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Inadequate Involvement of School Sector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Minimal awareness of HPV vaccination among parents/caregivers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Minimal knowledge about cervical cancer among adolescent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Inadequate strategies for reaching vulnerable, out of school adolescents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Poor belief and Misconception among community</a:t>
            </a:r>
            <a:endParaRPr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Design Challenge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608000"/>
            <a:ext cx="8520600" cy="29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solidFill>
                  <a:schemeClr val="tx1"/>
                </a:solidFill>
              </a:rPr>
              <a:t>Goal: </a:t>
            </a:r>
            <a:r>
              <a:rPr lang="en-US" dirty="0">
                <a:solidFill>
                  <a:schemeClr val="tx1"/>
                </a:solidFill>
              </a:rPr>
              <a:t>Increase uptake of HPV vaccination among girls aged 14 years to achieve the national target of at least 90%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solidFill>
                  <a:schemeClr val="tx1"/>
                </a:solidFill>
              </a:rPr>
              <a:t>Potential Entry Points: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Availability of Schools health Strategies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Availability of HPV vaccines at health facilities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Presence of trained HCWs and School health teachers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References and Resources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62143" y="92195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i="1" dirty="0">
                <a:solidFill>
                  <a:schemeClr val="tx1"/>
                </a:solidFill>
              </a:rPr>
              <a:t>Human papillomavirus vaccines: WHO position paper, May 2017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i="1" dirty="0">
                <a:solidFill>
                  <a:schemeClr val="tx1"/>
                </a:solidFill>
              </a:rPr>
              <a:t>D.S. LaMontagne, S. Barge, N.T. Le, E. Mugisha, M.E. Penny, S. Gandhi, et al Human papillomavirus vaccine delivery strategies that achieved high coverage in low- and middle-income countries. Bull World Health Organ 2011;89:821–830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i="1" dirty="0">
                <a:solidFill>
                  <a:schemeClr val="tx1"/>
                </a:solidFill>
              </a:rPr>
              <a:t>A.J. Li, F. Kyesi, W. Mwengee, A. Mphuru, M.R. Giattas, B. Shayo, et al. Impact of the human papillomavirus (HPV) vaccine supply shortage on Tanzania’s national HPV vaccine introduction. Vaccine 2021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i="1" dirty="0">
                <a:solidFill>
                  <a:schemeClr val="tx1"/>
                </a:solidFill>
              </a:rPr>
              <a:t>Human Papillomavirus vaccination demonstration programme. Post-introduction evaluation report. Kilimanjaro region, Tanzania2014.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i="1" dirty="0">
                <a:solidFill>
                  <a:schemeClr val="tx1"/>
                </a:solidFill>
              </a:rPr>
              <a:t>Tanzania National Immunization Strategy 2021-2025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i="1" dirty="0">
                <a:solidFill>
                  <a:schemeClr val="tx1"/>
                </a:solidFill>
              </a:rPr>
              <a:t>International Agency for Research on Cancer. Tanzania, United Republic of Fact Sheet. </a:t>
            </a:r>
            <a:r>
              <a:rPr lang="en-US" sz="1600" i="1" dirty="0">
                <a:solidFill>
                  <a:schemeClr val="tx1"/>
                </a:solidFill>
                <a:hlinkClick r:id="rId3"/>
              </a:rPr>
              <a:t>https://gco.iarc.fr/today/data/factsheets/populations/834-tanzania-united-republic-of-fact-sheets.pdf </a:t>
            </a:r>
            <a:endParaRPr lang="en-US" sz="1600" i="1" dirty="0">
              <a:solidFill>
                <a:schemeClr val="tx1"/>
              </a:solidFill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i="1" dirty="0">
                <a:solidFill>
                  <a:schemeClr val="tx1"/>
                </a:solidFill>
              </a:rPr>
              <a:t>Tanzania Joint Report form 2021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346</Words>
  <Application>Microsoft Office PowerPoint</Application>
  <PresentationFormat>On-screen Show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Wingdings</vt:lpstr>
      <vt:lpstr>Simple Light</vt:lpstr>
      <vt:lpstr>Challenge Brief Template</vt:lpstr>
      <vt:lpstr>Background</vt:lpstr>
      <vt:lpstr>Background:</vt:lpstr>
      <vt:lpstr>Key bottlenecks</vt:lpstr>
      <vt:lpstr>Design Challenge</vt:lpstr>
      <vt:lpstr>References and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Brief Template</dc:title>
  <dc:creator>Alex Mphuru</dc:creator>
  <cp:lastModifiedBy>Alex Mphuru</cp:lastModifiedBy>
  <cp:revision>9</cp:revision>
  <dcterms:modified xsi:type="dcterms:W3CDTF">2022-07-04T09:52:56Z</dcterms:modified>
</cp:coreProperties>
</file>