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65" r:id="rId4"/>
    <p:sldId id="266" r:id="rId5"/>
    <p:sldId id="270" r:id="rId6"/>
    <p:sldId id="271" r:id="rId7"/>
    <p:sldId id="272" r:id="rId8"/>
    <p:sldId id="273" r:id="rId9"/>
    <p:sldId id="302" r:id="rId10"/>
    <p:sldId id="260" r:id="rId11"/>
    <p:sldId id="261" r:id="rId12"/>
    <p:sldId id="263" r:id="rId13"/>
    <p:sldId id="264" r:id="rId14"/>
    <p:sldId id="303" r:id="rId15"/>
    <p:sldId id="305" r:id="rId16"/>
    <p:sldId id="306" r:id="rId17"/>
    <p:sldId id="274" r:id="rId18"/>
    <p:sldId id="307" r:id="rId19"/>
    <p:sldId id="308" r:id="rId20"/>
    <p:sldId id="309" r:id="rId21"/>
    <p:sldId id="311" r:id="rId22"/>
    <p:sldId id="310"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8" r:id="rId39"/>
    <p:sldId id="327" r:id="rId40"/>
    <p:sldId id="275" r:id="rId41"/>
    <p:sldId id="276"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B2C7C-2508-4A2C-BC3A-6E5885FDC5CA}" v="345" dt="2023-05-23T10:49:14.917"/>
    <p1510:client id="{DB47351F-B14D-42D7-94DA-EFA090198055}" v="132" dt="2023-05-23T14:21:50.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jmen Weber" userId="58c5628d-91bd-4784-9904-c566fd82da19" providerId="ADAL" clId="{DB47351F-B14D-42D7-94DA-EFA090198055}"/>
    <pc:docChg chg="undo custSel addSld delSld modSld">
      <pc:chgData name="Tijmen Weber" userId="58c5628d-91bd-4784-9904-c566fd82da19" providerId="ADAL" clId="{DB47351F-B14D-42D7-94DA-EFA090198055}" dt="2023-05-23T15:22:13.537" v="1790" actId="20577"/>
      <pc:docMkLst>
        <pc:docMk/>
      </pc:docMkLst>
      <pc:sldChg chg="add">
        <pc:chgData name="Tijmen Weber" userId="58c5628d-91bd-4784-9904-c566fd82da19" providerId="ADAL" clId="{DB47351F-B14D-42D7-94DA-EFA090198055}" dt="2023-05-23T13:26:09.323" v="386"/>
        <pc:sldMkLst>
          <pc:docMk/>
          <pc:sldMk cId="946986016" sldId="275"/>
        </pc:sldMkLst>
      </pc:sldChg>
      <pc:sldChg chg="add modNotesTx">
        <pc:chgData name="Tijmen Weber" userId="58c5628d-91bd-4784-9904-c566fd82da19" providerId="ADAL" clId="{DB47351F-B14D-42D7-94DA-EFA090198055}" dt="2023-05-23T13:33:55.426" v="514" actId="20577"/>
        <pc:sldMkLst>
          <pc:docMk/>
          <pc:sldMk cId="3756326005" sldId="276"/>
        </pc:sldMkLst>
      </pc:sldChg>
      <pc:sldChg chg="modSp add mod">
        <pc:chgData name="Tijmen Weber" userId="58c5628d-91bd-4784-9904-c566fd82da19" providerId="ADAL" clId="{DB47351F-B14D-42D7-94DA-EFA090198055}" dt="2023-05-23T12:58:06.971" v="178" actId="20577"/>
        <pc:sldMkLst>
          <pc:docMk/>
          <pc:sldMk cId="2746028337" sldId="312"/>
        </pc:sldMkLst>
        <pc:spChg chg="mod">
          <ac:chgData name="Tijmen Weber" userId="58c5628d-91bd-4784-9904-c566fd82da19" providerId="ADAL" clId="{DB47351F-B14D-42D7-94DA-EFA090198055}" dt="2023-05-23T12:56:33.027" v="69" actId="20577"/>
          <ac:spMkLst>
            <pc:docMk/>
            <pc:sldMk cId="2746028337" sldId="312"/>
            <ac:spMk id="3" creationId="{00000000-0000-0000-0000-000000000000}"/>
          </ac:spMkLst>
        </pc:spChg>
        <pc:graphicFrameChg chg="modGraphic">
          <ac:chgData name="Tijmen Weber" userId="58c5628d-91bd-4784-9904-c566fd82da19" providerId="ADAL" clId="{DB47351F-B14D-42D7-94DA-EFA090198055}" dt="2023-05-23T12:58:06.971" v="178" actId="20577"/>
          <ac:graphicFrameMkLst>
            <pc:docMk/>
            <pc:sldMk cId="2746028337" sldId="312"/>
            <ac:graphicFrameMk id="4" creationId="{00000000-0000-0000-0000-000000000000}"/>
          </ac:graphicFrameMkLst>
        </pc:graphicFrameChg>
      </pc:sldChg>
      <pc:sldChg chg="addSp delSp modSp add mod">
        <pc:chgData name="Tijmen Weber" userId="58c5628d-91bd-4784-9904-c566fd82da19" providerId="ADAL" clId="{DB47351F-B14D-42D7-94DA-EFA090198055}" dt="2023-05-23T13:02:18.507" v="208" actId="20577"/>
        <pc:sldMkLst>
          <pc:docMk/>
          <pc:sldMk cId="2837569915" sldId="313"/>
        </pc:sldMkLst>
        <pc:spChg chg="mod">
          <ac:chgData name="Tijmen Weber" userId="58c5628d-91bd-4784-9904-c566fd82da19" providerId="ADAL" clId="{DB47351F-B14D-42D7-94DA-EFA090198055}" dt="2023-05-23T13:02:18.507" v="208" actId="20577"/>
          <ac:spMkLst>
            <pc:docMk/>
            <pc:sldMk cId="2837569915" sldId="313"/>
            <ac:spMk id="6" creationId="{00000000-0000-0000-0000-000000000000}"/>
          </ac:spMkLst>
        </pc:spChg>
        <pc:graphicFrameChg chg="del">
          <ac:chgData name="Tijmen Weber" userId="58c5628d-91bd-4784-9904-c566fd82da19" providerId="ADAL" clId="{DB47351F-B14D-42D7-94DA-EFA090198055}" dt="2023-05-23T13:01:23.543" v="180" actId="478"/>
          <ac:graphicFrameMkLst>
            <pc:docMk/>
            <pc:sldMk cId="2837569915" sldId="313"/>
            <ac:graphicFrameMk id="4" creationId="{00000000-0000-0000-0000-000000000000}"/>
          </ac:graphicFrameMkLst>
        </pc:graphicFrameChg>
        <pc:graphicFrameChg chg="add mod">
          <ac:chgData name="Tijmen Weber" userId="58c5628d-91bd-4784-9904-c566fd82da19" providerId="ADAL" clId="{DB47351F-B14D-42D7-94DA-EFA090198055}" dt="2023-05-23T13:01:23.837" v="181"/>
          <ac:graphicFrameMkLst>
            <pc:docMk/>
            <pc:sldMk cId="2837569915" sldId="313"/>
            <ac:graphicFrameMk id="5" creationId="{9626FDAE-4CFD-E3EF-6E12-D38C99A9431F}"/>
          </ac:graphicFrameMkLst>
        </pc:graphicFrameChg>
      </pc:sldChg>
      <pc:sldChg chg="add">
        <pc:chgData name="Tijmen Weber" userId="58c5628d-91bd-4784-9904-c566fd82da19" providerId="ADAL" clId="{DB47351F-B14D-42D7-94DA-EFA090198055}" dt="2023-05-23T13:02:30.735" v="209"/>
        <pc:sldMkLst>
          <pc:docMk/>
          <pc:sldMk cId="1209573442" sldId="314"/>
        </pc:sldMkLst>
      </pc:sldChg>
      <pc:sldChg chg="add">
        <pc:chgData name="Tijmen Weber" userId="58c5628d-91bd-4784-9904-c566fd82da19" providerId="ADAL" clId="{DB47351F-B14D-42D7-94DA-EFA090198055}" dt="2023-05-23T13:02:30.735" v="209"/>
        <pc:sldMkLst>
          <pc:docMk/>
          <pc:sldMk cId="3988840456" sldId="315"/>
        </pc:sldMkLst>
      </pc:sldChg>
      <pc:sldChg chg="add">
        <pc:chgData name="Tijmen Weber" userId="58c5628d-91bd-4784-9904-c566fd82da19" providerId="ADAL" clId="{DB47351F-B14D-42D7-94DA-EFA090198055}" dt="2023-05-23T13:02:30.735" v="209"/>
        <pc:sldMkLst>
          <pc:docMk/>
          <pc:sldMk cId="269887158" sldId="316"/>
        </pc:sldMkLst>
      </pc:sldChg>
      <pc:sldChg chg="addSp delSp modSp add mod">
        <pc:chgData name="Tijmen Weber" userId="58c5628d-91bd-4784-9904-c566fd82da19" providerId="ADAL" clId="{DB47351F-B14D-42D7-94DA-EFA090198055}" dt="2023-05-23T13:22:34.451" v="382" actId="20577"/>
        <pc:sldMkLst>
          <pc:docMk/>
          <pc:sldMk cId="914608718" sldId="317"/>
        </pc:sldMkLst>
        <pc:spChg chg="mod">
          <ac:chgData name="Tijmen Weber" userId="58c5628d-91bd-4784-9904-c566fd82da19" providerId="ADAL" clId="{DB47351F-B14D-42D7-94DA-EFA090198055}" dt="2023-05-23T13:22:34.451" v="382" actId="20577"/>
          <ac:spMkLst>
            <pc:docMk/>
            <pc:sldMk cId="914608718" sldId="317"/>
            <ac:spMk id="7" creationId="{00000000-0000-0000-0000-000000000000}"/>
          </ac:spMkLst>
        </pc:spChg>
        <pc:graphicFrameChg chg="del">
          <ac:chgData name="Tijmen Weber" userId="58c5628d-91bd-4784-9904-c566fd82da19" providerId="ADAL" clId="{DB47351F-B14D-42D7-94DA-EFA090198055}" dt="2023-05-23T13:03:23.851" v="213" actId="478"/>
          <ac:graphicFrameMkLst>
            <pc:docMk/>
            <pc:sldMk cId="914608718" sldId="317"/>
            <ac:graphicFrameMk id="4" creationId="{00000000-0000-0000-0000-000000000000}"/>
          </ac:graphicFrameMkLst>
        </pc:graphicFrameChg>
        <pc:graphicFrameChg chg="add mod">
          <ac:chgData name="Tijmen Weber" userId="58c5628d-91bd-4784-9904-c566fd82da19" providerId="ADAL" clId="{DB47351F-B14D-42D7-94DA-EFA090198055}" dt="2023-05-23T13:03:24.147" v="214"/>
          <ac:graphicFrameMkLst>
            <pc:docMk/>
            <pc:sldMk cId="914608718" sldId="317"/>
            <ac:graphicFrameMk id="5" creationId="{6162585B-BC5E-52CE-44A6-A72EA6661D65}"/>
          </ac:graphicFrameMkLst>
        </pc:graphicFrameChg>
      </pc:sldChg>
      <pc:sldChg chg="add del">
        <pc:chgData name="Tijmen Weber" userId="58c5628d-91bd-4784-9904-c566fd82da19" providerId="ADAL" clId="{DB47351F-B14D-42D7-94DA-EFA090198055}" dt="2023-05-23T13:03:15.205" v="211" actId="47"/>
        <pc:sldMkLst>
          <pc:docMk/>
          <pc:sldMk cId="1229488543" sldId="317"/>
        </pc:sldMkLst>
      </pc:sldChg>
      <pc:sldChg chg="addSp delSp modSp add mod">
        <pc:chgData name="Tijmen Weber" userId="58c5628d-91bd-4784-9904-c566fd82da19" providerId="ADAL" clId="{DB47351F-B14D-42D7-94DA-EFA090198055}" dt="2023-05-23T13:06:25.459" v="289" actId="20577"/>
        <pc:sldMkLst>
          <pc:docMk/>
          <pc:sldMk cId="2561798079" sldId="318"/>
        </pc:sldMkLst>
        <pc:spChg chg="mod">
          <ac:chgData name="Tijmen Weber" userId="58c5628d-91bd-4784-9904-c566fd82da19" providerId="ADAL" clId="{DB47351F-B14D-42D7-94DA-EFA090198055}" dt="2023-05-23T13:06:25.459" v="289" actId="20577"/>
          <ac:spMkLst>
            <pc:docMk/>
            <pc:sldMk cId="2561798079" sldId="318"/>
            <ac:spMk id="7" creationId="{00000000-0000-0000-0000-000000000000}"/>
          </ac:spMkLst>
        </pc:spChg>
        <pc:graphicFrameChg chg="del">
          <ac:chgData name="Tijmen Weber" userId="58c5628d-91bd-4784-9904-c566fd82da19" providerId="ADAL" clId="{DB47351F-B14D-42D7-94DA-EFA090198055}" dt="2023-05-23T13:06:07.227" v="276" actId="478"/>
          <ac:graphicFrameMkLst>
            <pc:docMk/>
            <pc:sldMk cId="2561798079" sldId="318"/>
            <ac:graphicFrameMk id="4" creationId="{00000000-0000-0000-0000-000000000000}"/>
          </ac:graphicFrameMkLst>
        </pc:graphicFrameChg>
        <pc:graphicFrameChg chg="add mod">
          <ac:chgData name="Tijmen Weber" userId="58c5628d-91bd-4784-9904-c566fd82da19" providerId="ADAL" clId="{DB47351F-B14D-42D7-94DA-EFA090198055}" dt="2023-05-23T13:06:07.484" v="277"/>
          <ac:graphicFrameMkLst>
            <pc:docMk/>
            <pc:sldMk cId="2561798079" sldId="318"/>
            <ac:graphicFrameMk id="6" creationId="{1197DD37-7564-6DA4-DE58-AC7EE10A2BB5}"/>
          </ac:graphicFrameMkLst>
        </pc:graphicFrameChg>
      </pc:sldChg>
      <pc:sldChg chg="addSp delSp modSp add mod">
        <pc:chgData name="Tijmen Weber" userId="58c5628d-91bd-4784-9904-c566fd82da19" providerId="ADAL" clId="{DB47351F-B14D-42D7-94DA-EFA090198055}" dt="2023-05-23T13:09:53.882" v="311" actId="20577"/>
        <pc:sldMkLst>
          <pc:docMk/>
          <pc:sldMk cId="1018423982" sldId="319"/>
        </pc:sldMkLst>
        <pc:spChg chg="mod">
          <ac:chgData name="Tijmen Weber" userId="58c5628d-91bd-4784-9904-c566fd82da19" providerId="ADAL" clId="{DB47351F-B14D-42D7-94DA-EFA090198055}" dt="2023-05-23T13:08:39.289" v="301" actId="20577"/>
          <ac:spMkLst>
            <pc:docMk/>
            <pc:sldMk cId="1018423982" sldId="319"/>
            <ac:spMk id="3" creationId="{00000000-0000-0000-0000-000000000000}"/>
          </ac:spMkLst>
        </pc:spChg>
        <pc:graphicFrameChg chg="del">
          <ac:chgData name="Tijmen Weber" userId="58c5628d-91bd-4784-9904-c566fd82da19" providerId="ADAL" clId="{DB47351F-B14D-42D7-94DA-EFA090198055}" dt="2023-05-23T13:07:36.819" v="291" actId="478"/>
          <ac:graphicFrameMkLst>
            <pc:docMk/>
            <pc:sldMk cId="1018423982" sldId="319"/>
            <ac:graphicFrameMk id="4" creationId="{00000000-0000-0000-0000-000000000000}"/>
          </ac:graphicFrameMkLst>
        </pc:graphicFrameChg>
        <pc:graphicFrameChg chg="add mod modGraphic">
          <ac:chgData name="Tijmen Weber" userId="58c5628d-91bd-4784-9904-c566fd82da19" providerId="ADAL" clId="{DB47351F-B14D-42D7-94DA-EFA090198055}" dt="2023-05-23T13:09:53.882" v="311" actId="20577"/>
          <ac:graphicFrameMkLst>
            <pc:docMk/>
            <pc:sldMk cId="1018423982" sldId="319"/>
            <ac:graphicFrameMk id="6" creationId="{81C3D2FF-F3F9-F457-6E16-3D7261EC68CE}"/>
          </ac:graphicFrameMkLst>
        </pc:graphicFrameChg>
      </pc:sldChg>
      <pc:sldChg chg="addSp delSp modSp add mod">
        <pc:chgData name="Tijmen Weber" userId="58c5628d-91bd-4784-9904-c566fd82da19" providerId="ADAL" clId="{DB47351F-B14D-42D7-94DA-EFA090198055}" dt="2023-05-23T13:10:14.965" v="314"/>
        <pc:sldMkLst>
          <pc:docMk/>
          <pc:sldMk cId="3346781898" sldId="320"/>
        </pc:sldMkLst>
        <pc:graphicFrameChg chg="del">
          <ac:chgData name="Tijmen Weber" userId="58c5628d-91bd-4784-9904-c566fd82da19" providerId="ADAL" clId="{DB47351F-B14D-42D7-94DA-EFA090198055}" dt="2023-05-23T13:10:14.667" v="313" actId="478"/>
          <ac:graphicFrameMkLst>
            <pc:docMk/>
            <pc:sldMk cId="3346781898" sldId="320"/>
            <ac:graphicFrameMk id="4" creationId="{00000000-0000-0000-0000-000000000000}"/>
          </ac:graphicFrameMkLst>
        </pc:graphicFrameChg>
        <pc:graphicFrameChg chg="add mod">
          <ac:chgData name="Tijmen Weber" userId="58c5628d-91bd-4784-9904-c566fd82da19" providerId="ADAL" clId="{DB47351F-B14D-42D7-94DA-EFA090198055}" dt="2023-05-23T13:10:14.965" v="314"/>
          <ac:graphicFrameMkLst>
            <pc:docMk/>
            <pc:sldMk cId="3346781898" sldId="320"/>
            <ac:graphicFrameMk id="6" creationId="{5E729974-64C6-EA0B-78DD-A06F0D499982}"/>
          </ac:graphicFrameMkLst>
        </pc:graphicFrameChg>
      </pc:sldChg>
      <pc:sldChg chg="addSp delSp modSp add mod">
        <pc:chgData name="Tijmen Weber" userId="58c5628d-91bd-4784-9904-c566fd82da19" providerId="ADAL" clId="{DB47351F-B14D-42D7-94DA-EFA090198055}" dt="2023-05-23T13:12:53.874" v="327" actId="20577"/>
        <pc:sldMkLst>
          <pc:docMk/>
          <pc:sldMk cId="3530398442" sldId="321"/>
        </pc:sldMkLst>
        <pc:graphicFrameChg chg="del">
          <ac:chgData name="Tijmen Weber" userId="58c5628d-91bd-4784-9904-c566fd82da19" providerId="ADAL" clId="{DB47351F-B14D-42D7-94DA-EFA090198055}" dt="2023-05-23T13:12:26.427" v="316" actId="478"/>
          <ac:graphicFrameMkLst>
            <pc:docMk/>
            <pc:sldMk cId="3530398442" sldId="321"/>
            <ac:graphicFrameMk id="4" creationId="{00000000-0000-0000-0000-000000000000}"/>
          </ac:graphicFrameMkLst>
        </pc:graphicFrameChg>
        <pc:graphicFrameChg chg="add mod modGraphic">
          <ac:chgData name="Tijmen Weber" userId="58c5628d-91bd-4784-9904-c566fd82da19" providerId="ADAL" clId="{DB47351F-B14D-42D7-94DA-EFA090198055}" dt="2023-05-23T13:12:53.874" v="327" actId="20577"/>
          <ac:graphicFrameMkLst>
            <pc:docMk/>
            <pc:sldMk cId="3530398442" sldId="321"/>
            <ac:graphicFrameMk id="6" creationId="{7B00C278-5ABD-C1F9-452F-BA18E9F97FEC}"/>
          </ac:graphicFrameMkLst>
        </pc:graphicFrameChg>
      </pc:sldChg>
      <pc:sldChg chg="add">
        <pc:chgData name="Tijmen Weber" userId="58c5628d-91bd-4784-9904-c566fd82da19" providerId="ADAL" clId="{DB47351F-B14D-42D7-94DA-EFA090198055}" dt="2023-05-23T13:13:22.291" v="328"/>
        <pc:sldMkLst>
          <pc:docMk/>
          <pc:sldMk cId="1044046166" sldId="322"/>
        </pc:sldMkLst>
      </pc:sldChg>
      <pc:sldChg chg="add">
        <pc:chgData name="Tijmen Weber" userId="58c5628d-91bd-4784-9904-c566fd82da19" providerId="ADAL" clId="{DB47351F-B14D-42D7-94DA-EFA090198055}" dt="2023-05-23T13:13:22.291" v="328"/>
        <pc:sldMkLst>
          <pc:docMk/>
          <pc:sldMk cId="2244544534" sldId="323"/>
        </pc:sldMkLst>
      </pc:sldChg>
      <pc:sldChg chg="modSp add modAnim">
        <pc:chgData name="Tijmen Weber" userId="58c5628d-91bd-4784-9904-c566fd82da19" providerId="ADAL" clId="{DB47351F-B14D-42D7-94DA-EFA090198055}" dt="2023-05-23T13:21:48.138" v="374" actId="6549"/>
        <pc:sldMkLst>
          <pc:docMk/>
          <pc:sldMk cId="2786681478" sldId="324"/>
        </pc:sldMkLst>
        <pc:spChg chg="mod">
          <ac:chgData name="Tijmen Weber" userId="58c5628d-91bd-4784-9904-c566fd82da19" providerId="ADAL" clId="{DB47351F-B14D-42D7-94DA-EFA090198055}" dt="2023-05-23T13:21:48.138" v="374" actId="6549"/>
          <ac:spMkLst>
            <pc:docMk/>
            <pc:sldMk cId="2786681478" sldId="324"/>
            <ac:spMk id="3" creationId="{00000000-0000-0000-0000-000000000000}"/>
          </ac:spMkLst>
        </pc:spChg>
      </pc:sldChg>
      <pc:sldChg chg="addSp delSp modSp add mod">
        <pc:chgData name="Tijmen Weber" userId="58c5628d-91bd-4784-9904-c566fd82da19" providerId="ADAL" clId="{DB47351F-B14D-42D7-94DA-EFA090198055}" dt="2023-05-23T13:16:24.798" v="372" actId="14100"/>
        <pc:sldMkLst>
          <pc:docMk/>
          <pc:sldMk cId="1519113673" sldId="325"/>
        </pc:sldMkLst>
        <pc:spChg chg="mod">
          <ac:chgData name="Tijmen Weber" userId="58c5628d-91bd-4784-9904-c566fd82da19" providerId="ADAL" clId="{DB47351F-B14D-42D7-94DA-EFA090198055}" dt="2023-05-23T13:16:24.798" v="372" actId="14100"/>
          <ac:spMkLst>
            <pc:docMk/>
            <pc:sldMk cId="1519113673" sldId="325"/>
            <ac:spMk id="5" creationId="{00000000-0000-0000-0000-000000000000}"/>
          </ac:spMkLst>
        </pc:spChg>
        <pc:graphicFrameChg chg="del">
          <ac:chgData name="Tijmen Weber" userId="58c5628d-91bd-4784-9904-c566fd82da19" providerId="ADAL" clId="{DB47351F-B14D-42D7-94DA-EFA090198055}" dt="2023-05-23T13:13:31.187" v="329" actId="478"/>
          <ac:graphicFrameMkLst>
            <pc:docMk/>
            <pc:sldMk cId="1519113673" sldId="325"/>
            <ac:graphicFrameMk id="4" creationId="{00000000-0000-0000-0000-000000000000}"/>
          </ac:graphicFrameMkLst>
        </pc:graphicFrameChg>
        <pc:graphicFrameChg chg="add mod">
          <ac:chgData name="Tijmen Weber" userId="58c5628d-91bd-4784-9904-c566fd82da19" providerId="ADAL" clId="{DB47351F-B14D-42D7-94DA-EFA090198055}" dt="2023-05-23T13:13:31.487" v="330"/>
          <ac:graphicFrameMkLst>
            <pc:docMk/>
            <pc:sldMk cId="1519113673" sldId="325"/>
            <ac:graphicFrameMk id="6" creationId="{5A8008EC-7F7A-D8FD-FCB9-AFE19F032BCA}"/>
          </ac:graphicFrameMkLst>
        </pc:graphicFrameChg>
      </pc:sldChg>
      <pc:sldChg chg="add">
        <pc:chgData name="Tijmen Weber" userId="58c5628d-91bd-4784-9904-c566fd82da19" providerId="ADAL" clId="{DB47351F-B14D-42D7-94DA-EFA090198055}" dt="2023-05-23T13:23:09.769" v="383"/>
        <pc:sldMkLst>
          <pc:docMk/>
          <pc:sldMk cId="3882741849" sldId="326"/>
        </pc:sldMkLst>
      </pc:sldChg>
      <pc:sldChg chg="add">
        <pc:chgData name="Tijmen Weber" userId="58c5628d-91bd-4784-9904-c566fd82da19" providerId="ADAL" clId="{DB47351F-B14D-42D7-94DA-EFA090198055}" dt="2023-05-23T13:25:26.762" v="384"/>
        <pc:sldMkLst>
          <pc:docMk/>
          <pc:sldMk cId="3322440395" sldId="327"/>
        </pc:sldMkLst>
      </pc:sldChg>
      <pc:sldChg chg="add">
        <pc:chgData name="Tijmen Weber" userId="58c5628d-91bd-4784-9904-c566fd82da19" providerId="ADAL" clId="{DB47351F-B14D-42D7-94DA-EFA090198055}" dt="2023-05-23T13:25:52.203" v="385"/>
        <pc:sldMkLst>
          <pc:docMk/>
          <pc:sldMk cId="2260569863" sldId="328"/>
        </pc:sldMkLst>
      </pc:sldChg>
      <pc:sldChg chg="modSp new mod">
        <pc:chgData name="Tijmen Weber" userId="58c5628d-91bd-4784-9904-c566fd82da19" providerId="ADAL" clId="{DB47351F-B14D-42D7-94DA-EFA090198055}" dt="2023-05-23T13:37:48.369" v="591" actId="20577"/>
        <pc:sldMkLst>
          <pc:docMk/>
          <pc:sldMk cId="1713894243" sldId="329"/>
        </pc:sldMkLst>
        <pc:spChg chg="mod">
          <ac:chgData name="Tijmen Weber" userId="58c5628d-91bd-4784-9904-c566fd82da19" providerId="ADAL" clId="{DB47351F-B14D-42D7-94DA-EFA090198055}" dt="2023-05-23T13:32:00.496" v="398" actId="20577"/>
          <ac:spMkLst>
            <pc:docMk/>
            <pc:sldMk cId="1713894243" sldId="329"/>
            <ac:spMk id="2" creationId="{1AB70A5E-7805-0595-CD65-C15A60EDD84E}"/>
          </ac:spMkLst>
        </pc:spChg>
        <pc:spChg chg="mod">
          <ac:chgData name="Tijmen Weber" userId="58c5628d-91bd-4784-9904-c566fd82da19" providerId="ADAL" clId="{DB47351F-B14D-42D7-94DA-EFA090198055}" dt="2023-05-23T13:37:48.369" v="591" actId="20577"/>
          <ac:spMkLst>
            <pc:docMk/>
            <pc:sldMk cId="1713894243" sldId="329"/>
            <ac:spMk id="3" creationId="{B0F1AB19-A996-EE30-1967-28584D858D76}"/>
          </ac:spMkLst>
        </pc:spChg>
      </pc:sldChg>
      <pc:sldChg chg="modSp new mod">
        <pc:chgData name="Tijmen Weber" userId="58c5628d-91bd-4784-9904-c566fd82da19" providerId="ADAL" clId="{DB47351F-B14D-42D7-94DA-EFA090198055}" dt="2023-05-23T13:39:16.784" v="778" actId="20577"/>
        <pc:sldMkLst>
          <pc:docMk/>
          <pc:sldMk cId="1649350125" sldId="330"/>
        </pc:sldMkLst>
        <pc:spChg chg="mod">
          <ac:chgData name="Tijmen Weber" userId="58c5628d-91bd-4784-9904-c566fd82da19" providerId="ADAL" clId="{DB47351F-B14D-42D7-94DA-EFA090198055}" dt="2023-05-23T13:37:57.216" v="611" actId="20577"/>
          <ac:spMkLst>
            <pc:docMk/>
            <pc:sldMk cId="1649350125" sldId="330"/>
            <ac:spMk id="2" creationId="{C5E650CD-3D8F-A9D0-080F-C4677346A4CF}"/>
          </ac:spMkLst>
        </pc:spChg>
        <pc:spChg chg="mod">
          <ac:chgData name="Tijmen Weber" userId="58c5628d-91bd-4784-9904-c566fd82da19" providerId="ADAL" clId="{DB47351F-B14D-42D7-94DA-EFA090198055}" dt="2023-05-23T13:39:16.784" v="778" actId="20577"/>
          <ac:spMkLst>
            <pc:docMk/>
            <pc:sldMk cId="1649350125" sldId="330"/>
            <ac:spMk id="3" creationId="{83B078F4-9384-3103-905C-057E7B7D84B6}"/>
          </ac:spMkLst>
        </pc:spChg>
      </pc:sldChg>
      <pc:sldChg chg="addSp delSp modSp new mod modClrScheme chgLayout">
        <pc:chgData name="Tijmen Weber" userId="58c5628d-91bd-4784-9904-c566fd82da19" providerId="ADAL" clId="{DB47351F-B14D-42D7-94DA-EFA090198055}" dt="2023-05-23T13:42:00.232" v="803" actId="20577"/>
        <pc:sldMkLst>
          <pc:docMk/>
          <pc:sldMk cId="3953523991" sldId="331"/>
        </pc:sldMkLst>
        <pc:spChg chg="del mod ord">
          <ac:chgData name="Tijmen Weber" userId="58c5628d-91bd-4784-9904-c566fd82da19" providerId="ADAL" clId="{DB47351F-B14D-42D7-94DA-EFA090198055}" dt="2023-05-23T13:41:55.457" v="780" actId="700"/>
          <ac:spMkLst>
            <pc:docMk/>
            <pc:sldMk cId="3953523991" sldId="331"/>
            <ac:spMk id="2" creationId="{124634EF-55DE-9EFD-4D5E-EFD880E2A366}"/>
          </ac:spMkLst>
        </pc:spChg>
        <pc:spChg chg="del mod ord">
          <ac:chgData name="Tijmen Weber" userId="58c5628d-91bd-4784-9904-c566fd82da19" providerId="ADAL" clId="{DB47351F-B14D-42D7-94DA-EFA090198055}" dt="2023-05-23T13:41:55.457" v="780" actId="700"/>
          <ac:spMkLst>
            <pc:docMk/>
            <pc:sldMk cId="3953523991" sldId="331"/>
            <ac:spMk id="3" creationId="{D08A0F6D-D01A-0447-01CF-FB3687F35AE2}"/>
          </ac:spMkLst>
        </pc:spChg>
        <pc:spChg chg="add mod ord">
          <ac:chgData name="Tijmen Weber" userId="58c5628d-91bd-4784-9904-c566fd82da19" providerId="ADAL" clId="{DB47351F-B14D-42D7-94DA-EFA090198055}" dt="2023-05-23T13:42:00.232" v="803" actId="20577"/>
          <ac:spMkLst>
            <pc:docMk/>
            <pc:sldMk cId="3953523991" sldId="331"/>
            <ac:spMk id="4" creationId="{F422096F-A8DE-84C5-2AD5-1B83CF34D0E5}"/>
          </ac:spMkLst>
        </pc:spChg>
        <pc:spChg chg="add mod ord">
          <ac:chgData name="Tijmen Weber" userId="58c5628d-91bd-4784-9904-c566fd82da19" providerId="ADAL" clId="{DB47351F-B14D-42D7-94DA-EFA090198055}" dt="2023-05-23T13:41:55.457" v="780" actId="700"/>
          <ac:spMkLst>
            <pc:docMk/>
            <pc:sldMk cId="3953523991" sldId="331"/>
            <ac:spMk id="5" creationId="{3C179127-6D80-3990-8F42-21264F85626B}"/>
          </ac:spMkLst>
        </pc:spChg>
      </pc:sldChg>
      <pc:sldChg chg="modSp new mod">
        <pc:chgData name="Tijmen Weber" userId="58c5628d-91bd-4784-9904-c566fd82da19" providerId="ADAL" clId="{DB47351F-B14D-42D7-94DA-EFA090198055}" dt="2023-05-23T14:20:34.022" v="992" actId="20577"/>
        <pc:sldMkLst>
          <pc:docMk/>
          <pc:sldMk cId="214657547" sldId="332"/>
        </pc:sldMkLst>
        <pc:spChg chg="mod">
          <ac:chgData name="Tijmen Weber" userId="58c5628d-91bd-4784-9904-c566fd82da19" providerId="ADAL" clId="{DB47351F-B14D-42D7-94DA-EFA090198055}" dt="2023-05-23T14:14:42.366" v="823" actId="20577"/>
          <ac:spMkLst>
            <pc:docMk/>
            <pc:sldMk cId="214657547" sldId="332"/>
            <ac:spMk id="2" creationId="{9D837A6D-7320-B941-412B-06D080E1D8AD}"/>
          </ac:spMkLst>
        </pc:spChg>
        <pc:spChg chg="mod">
          <ac:chgData name="Tijmen Weber" userId="58c5628d-91bd-4784-9904-c566fd82da19" providerId="ADAL" clId="{DB47351F-B14D-42D7-94DA-EFA090198055}" dt="2023-05-23T14:20:34.022" v="992" actId="20577"/>
          <ac:spMkLst>
            <pc:docMk/>
            <pc:sldMk cId="214657547" sldId="332"/>
            <ac:spMk id="3" creationId="{86489970-69F6-442B-85EA-3514458F18A3}"/>
          </ac:spMkLst>
        </pc:spChg>
      </pc:sldChg>
      <pc:sldChg chg="add">
        <pc:chgData name="Tijmen Weber" userId="58c5628d-91bd-4784-9904-c566fd82da19" providerId="ADAL" clId="{DB47351F-B14D-42D7-94DA-EFA090198055}" dt="2023-05-23T14:20:42.129" v="993"/>
        <pc:sldMkLst>
          <pc:docMk/>
          <pc:sldMk cId="894549119" sldId="333"/>
        </pc:sldMkLst>
      </pc:sldChg>
      <pc:sldChg chg="modSp add mod">
        <pc:chgData name="Tijmen Weber" userId="58c5628d-91bd-4784-9904-c566fd82da19" providerId="ADAL" clId="{DB47351F-B14D-42D7-94DA-EFA090198055}" dt="2023-05-23T14:20:54.757" v="1013" actId="20577"/>
        <pc:sldMkLst>
          <pc:docMk/>
          <pc:sldMk cId="1155015124" sldId="334"/>
        </pc:sldMkLst>
        <pc:spChg chg="mod">
          <ac:chgData name="Tijmen Weber" userId="58c5628d-91bd-4784-9904-c566fd82da19" providerId="ADAL" clId="{DB47351F-B14D-42D7-94DA-EFA090198055}" dt="2023-05-23T14:20:54.757" v="1013" actId="20577"/>
          <ac:spMkLst>
            <pc:docMk/>
            <pc:sldMk cId="1155015124" sldId="334"/>
            <ac:spMk id="3" creationId="{00000000-0000-0000-0000-000000000000}"/>
          </ac:spMkLst>
        </pc:spChg>
      </pc:sldChg>
      <pc:sldChg chg="add">
        <pc:chgData name="Tijmen Weber" userId="58c5628d-91bd-4784-9904-c566fd82da19" providerId="ADAL" clId="{DB47351F-B14D-42D7-94DA-EFA090198055}" dt="2023-05-23T14:20:42.129" v="993"/>
        <pc:sldMkLst>
          <pc:docMk/>
          <pc:sldMk cId="1464899426" sldId="335"/>
        </pc:sldMkLst>
      </pc:sldChg>
      <pc:sldChg chg="add">
        <pc:chgData name="Tijmen Weber" userId="58c5628d-91bd-4784-9904-c566fd82da19" providerId="ADAL" clId="{DB47351F-B14D-42D7-94DA-EFA090198055}" dt="2023-05-23T14:20:42.129" v="993"/>
        <pc:sldMkLst>
          <pc:docMk/>
          <pc:sldMk cId="3829591548" sldId="336"/>
        </pc:sldMkLst>
      </pc:sldChg>
      <pc:sldChg chg="add">
        <pc:chgData name="Tijmen Weber" userId="58c5628d-91bd-4784-9904-c566fd82da19" providerId="ADAL" clId="{DB47351F-B14D-42D7-94DA-EFA090198055}" dt="2023-05-23T14:21:31.528" v="1014"/>
        <pc:sldMkLst>
          <pc:docMk/>
          <pc:sldMk cId="2812323866" sldId="337"/>
        </pc:sldMkLst>
      </pc:sldChg>
      <pc:sldChg chg="add modNotesTx">
        <pc:chgData name="Tijmen Weber" userId="58c5628d-91bd-4784-9904-c566fd82da19" providerId="ADAL" clId="{DB47351F-B14D-42D7-94DA-EFA090198055}" dt="2023-05-23T14:21:58.589" v="1055" actId="20577"/>
        <pc:sldMkLst>
          <pc:docMk/>
          <pc:sldMk cId="277418710" sldId="338"/>
        </pc:sldMkLst>
      </pc:sldChg>
      <pc:sldChg chg="add modNotesTx">
        <pc:chgData name="Tijmen Weber" userId="58c5628d-91bd-4784-9904-c566fd82da19" providerId="ADAL" clId="{DB47351F-B14D-42D7-94DA-EFA090198055}" dt="2023-05-23T14:22:02.389" v="1056"/>
        <pc:sldMkLst>
          <pc:docMk/>
          <pc:sldMk cId="3936343648" sldId="339"/>
        </pc:sldMkLst>
      </pc:sldChg>
      <pc:sldChg chg="add modNotesTx">
        <pc:chgData name="Tijmen Weber" userId="58c5628d-91bd-4784-9904-c566fd82da19" providerId="ADAL" clId="{DB47351F-B14D-42D7-94DA-EFA090198055}" dt="2023-05-23T14:22:03.122" v="1057"/>
        <pc:sldMkLst>
          <pc:docMk/>
          <pc:sldMk cId="789228570" sldId="340"/>
        </pc:sldMkLst>
      </pc:sldChg>
      <pc:sldChg chg="modSp new mod">
        <pc:chgData name="Tijmen Weber" userId="58c5628d-91bd-4784-9904-c566fd82da19" providerId="ADAL" clId="{DB47351F-B14D-42D7-94DA-EFA090198055}" dt="2023-05-23T15:21:19.553" v="1772" actId="20577"/>
        <pc:sldMkLst>
          <pc:docMk/>
          <pc:sldMk cId="3559444862" sldId="341"/>
        </pc:sldMkLst>
        <pc:spChg chg="mod">
          <ac:chgData name="Tijmen Weber" userId="58c5628d-91bd-4784-9904-c566fd82da19" providerId="ADAL" clId="{DB47351F-B14D-42D7-94DA-EFA090198055}" dt="2023-05-23T14:45:52.668" v="1072" actId="20577"/>
          <ac:spMkLst>
            <pc:docMk/>
            <pc:sldMk cId="3559444862" sldId="341"/>
            <ac:spMk id="2" creationId="{57478926-213A-A027-228C-828F264FF22C}"/>
          </ac:spMkLst>
        </pc:spChg>
        <pc:spChg chg="mod">
          <ac:chgData name="Tijmen Weber" userId="58c5628d-91bd-4784-9904-c566fd82da19" providerId="ADAL" clId="{DB47351F-B14D-42D7-94DA-EFA090198055}" dt="2023-05-23T15:21:19.553" v="1772" actId="20577"/>
          <ac:spMkLst>
            <pc:docMk/>
            <pc:sldMk cId="3559444862" sldId="341"/>
            <ac:spMk id="3" creationId="{42FD2C35-F841-DEC3-1A09-96DFED3FE7BC}"/>
          </ac:spMkLst>
        </pc:spChg>
      </pc:sldChg>
      <pc:sldChg chg="modSp new mod modNotesTx">
        <pc:chgData name="Tijmen Weber" userId="58c5628d-91bd-4784-9904-c566fd82da19" providerId="ADAL" clId="{DB47351F-B14D-42D7-94DA-EFA090198055}" dt="2023-05-23T15:22:13.537" v="1790" actId="20577"/>
        <pc:sldMkLst>
          <pc:docMk/>
          <pc:sldMk cId="981095290" sldId="342"/>
        </pc:sldMkLst>
        <pc:spChg chg="mod">
          <ac:chgData name="Tijmen Weber" userId="58c5628d-91bd-4784-9904-c566fd82da19" providerId="ADAL" clId="{DB47351F-B14D-42D7-94DA-EFA090198055}" dt="2023-05-23T15:18:16.801" v="1607" actId="20577"/>
          <ac:spMkLst>
            <pc:docMk/>
            <pc:sldMk cId="981095290" sldId="342"/>
            <ac:spMk id="2" creationId="{3293BCCD-0E52-779B-3597-E6E44DE81613}"/>
          </ac:spMkLst>
        </pc:spChg>
        <pc:spChg chg="mod">
          <ac:chgData name="Tijmen Weber" userId="58c5628d-91bd-4784-9904-c566fd82da19" providerId="ADAL" clId="{DB47351F-B14D-42D7-94DA-EFA090198055}" dt="2023-05-23T15:22:13.537" v="1790" actId="20577"/>
          <ac:spMkLst>
            <pc:docMk/>
            <pc:sldMk cId="981095290" sldId="342"/>
            <ac:spMk id="3" creationId="{50CA5625-0BEE-E3C4-323D-9A849EEC9583}"/>
          </ac:spMkLst>
        </pc:spChg>
      </pc:sldChg>
    </pc:docChg>
  </pc:docChgLst>
  <pc:docChgLst>
    <pc:chgData name="Tijmen Weber" userId="58c5628d-91bd-4784-9904-c566fd82da19" providerId="ADAL" clId="{482B2C7C-2508-4A2C-BC3A-6E5885FDC5CA}"/>
    <pc:docChg chg="custSel addSld delSld modSld sldOrd">
      <pc:chgData name="Tijmen Weber" userId="58c5628d-91bd-4784-9904-c566fd82da19" providerId="ADAL" clId="{482B2C7C-2508-4A2C-BC3A-6E5885FDC5CA}" dt="2023-05-23T10:58:21.742" v="2682" actId="20577"/>
      <pc:docMkLst>
        <pc:docMk/>
      </pc:docMkLst>
      <pc:sldChg chg="modSp new mod">
        <pc:chgData name="Tijmen Weber" userId="58c5628d-91bd-4784-9904-c566fd82da19" providerId="ADAL" clId="{482B2C7C-2508-4A2C-BC3A-6E5885FDC5CA}" dt="2023-05-23T09:28:22.432" v="1"/>
        <pc:sldMkLst>
          <pc:docMk/>
          <pc:sldMk cId="2215284222" sldId="256"/>
        </pc:sldMkLst>
        <pc:spChg chg="mod">
          <ac:chgData name="Tijmen Weber" userId="58c5628d-91bd-4784-9904-c566fd82da19" providerId="ADAL" clId="{482B2C7C-2508-4A2C-BC3A-6E5885FDC5CA}" dt="2023-05-23T09:28:22.432" v="1"/>
          <ac:spMkLst>
            <pc:docMk/>
            <pc:sldMk cId="2215284222" sldId="256"/>
            <ac:spMk id="2" creationId="{7D2F927D-EB47-DEC9-8FCA-128E8FDDF1A1}"/>
          </ac:spMkLst>
        </pc:spChg>
      </pc:sldChg>
      <pc:sldChg chg="new del">
        <pc:chgData name="Tijmen Weber" userId="58c5628d-91bd-4784-9904-c566fd82da19" providerId="ADAL" clId="{482B2C7C-2508-4A2C-BC3A-6E5885FDC5CA}" dt="2023-05-23T09:28:38.245" v="4" actId="2696"/>
        <pc:sldMkLst>
          <pc:docMk/>
          <pc:sldMk cId="3099187457" sldId="257"/>
        </pc:sldMkLst>
      </pc:sldChg>
      <pc:sldChg chg="modSp add modAnim">
        <pc:chgData name="Tijmen Weber" userId="58c5628d-91bd-4784-9904-c566fd82da19" providerId="ADAL" clId="{482B2C7C-2508-4A2C-BC3A-6E5885FDC5CA}" dt="2023-05-23T09:32:17.123" v="194" actId="20577"/>
        <pc:sldMkLst>
          <pc:docMk/>
          <pc:sldMk cId="877558177" sldId="258"/>
        </pc:sldMkLst>
        <pc:spChg chg="mod">
          <ac:chgData name="Tijmen Weber" userId="58c5628d-91bd-4784-9904-c566fd82da19" providerId="ADAL" clId="{482B2C7C-2508-4A2C-BC3A-6E5885FDC5CA}" dt="2023-05-23T09:32:17.123" v="194" actId="20577"/>
          <ac:spMkLst>
            <pc:docMk/>
            <pc:sldMk cId="877558177" sldId="258"/>
            <ac:spMk id="3" creationId="{00000000-0000-0000-0000-000000000000}"/>
          </ac:spMkLst>
        </pc:spChg>
      </pc:sldChg>
      <pc:sldChg chg="new del">
        <pc:chgData name="Tijmen Weber" userId="58c5628d-91bd-4784-9904-c566fd82da19" providerId="ADAL" clId="{482B2C7C-2508-4A2C-BC3A-6E5885FDC5CA}" dt="2023-05-23T09:37:43.255" v="197" actId="2696"/>
        <pc:sldMkLst>
          <pc:docMk/>
          <pc:sldMk cId="4035118439" sldId="259"/>
        </pc:sldMkLst>
      </pc:sldChg>
      <pc:sldChg chg="add modNotesTx">
        <pc:chgData name="Tijmen Weber" userId="58c5628d-91bd-4784-9904-c566fd82da19" providerId="ADAL" clId="{482B2C7C-2508-4A2C-BC3A-6E5885FDC5CA}" dt="2023-05-23T10:37:52.735" v="1230" actId="20577"/>
        <pc:sldMkLst>
          <pc:docMk/>
          <pc:sldMk cId="373506223" sldId="260"/>
        </pc:sldMkLst>
      </pc:sldChg>
      <pc:sldChg chg="add">
        <pc:chgData name="Tijmen Weber" userId="58c5628d-91bd-4784-9904-c566fd82da19" providerId="ADAL" clId="{482B2C7C-2508-4A2C-BC3A-6E5885FDC5CA}" dt="2023-05-23T10:38:30.921" v="1231"/>
        <pc:sldMkLst>
          <pc:docMk/>
          <pc:sldMk cId="2854836376" sldId="261"/>
        </pc:sldMkLst>
      </pc:sldChg>
      <pc:sldChg chg="add">
        <pc:chgData name="Tijmen Weber" userId="58c5628d-91bd-4784-9904-c566fd82da19" providerId="ADAL" clId="{482B2C7C-2508-4A2C-BC3A-6E5885FDC5CA}" dt="2023-05-23T10:38:55.019" v="1233"/>
        <pc:sldMkLst>
          <pc:docMk/>
          <pc:sldMk cId="3062413855" sldId="263"/>
        </pc:sldMkLst>
      </pc:sldChg>
      <pc:sldChg chg="add">
        <pc:chgData name="Tijmen Weber" userId="58c5628d-91bd-4784-9904-c566fd82da19" providerId="ADAL" clId="{482B2C7C-2508-4A2C-BC3A-6E5885FDC5CA}" dt="2023-05-23T10:38:55.019" v="1233"/>
        <pc:sldMkLst>
          <pc:docMk/>
          <pc:sldMk cId="3016140825" sldId="264"/>
        </pc:sldMkLst>
      </pc:sldChg>
      <pc:sldChg chg="modSp add mod modNotesTx">
        <pc:chgData name="Tijmen Weber" userId="58c5628d-91bd-4784-9904-c566fd82da19" providerId="ADAL" clId="{482B2C7C-2508-4A2C-BC3A-6E5885FDC5CA}" dt="2023-05-23T09:48:51.220" v="463" actId="20577"/>
        <pc:sldMkLst>
          <pc:docMk/>
          <pc:sldMk cId="30005131" sldId="265"/>
        </pc:sldMkLst>
        <pc:spChg chg="mod">
          <ac:chgData name="Tijmen Weber" userId="58c5628d-91bd-4784-9904-c566fd82da19" providerId="ADAL" clId="{482B2C7C-2508-4A2C-BC3A-6E5885FDC5CA}" dt="2023-05-23T09:37:49.638" v="198" actId="6549"/>
          <ac:spMkLst>
            <pc:docMk/>
            <pc:sldMk cId="30005131" sldId="265"/>
            <ac:spMk id="2" creationId="{00000000-0000-0000-0000-000000000000}"/>
          </ac:spMkLst>
        </pc:spChg>
        <pc:spChg chg="mod">
          <ac:chgData name="Tijmen Weber" userId="58c5628d-91bd-4784-9904-c566fd82da19" providerId="ADAL" clId="{482B2C7C-2508-4A2C-BC3A-6E5885FDC5CA}" dt="2023-05-23T09:48:51.220" v="463" actId="20577"/>
          <ac:spMkLst>
            <pc:docMk/>
            <pc:sldMk cId="30005131" sldId="265"/>
            <ac:spMk id="3" creationId="{00000000-0000-0000-0000-000000000000}"/>
          </ac:spMkLst>
        </pc:spChg>
      </pc:sldChg>
      <pc:sldChg chg="addSp modSp add mod modAnim modNotesTx">
        <pc:chgData name="Tijmen Weber" userId="58c5628d-91bd-4784-9904-c566fd82da19" providerId="ADAL" clId="{482B2C7C-2508-4A2C-BC3A-6E5885FDC5CA}" dt="2023-05-23T09:55:43.514" v="593" actId="1076"/>
        <pc:sldMkLst>
          <pc:docMk/>
          <pc:sldMk cId="1876091565" sldId="266"/>
        </pc:sldMkLst>
        <pc:spChg chg="mod">
          <ac:chgData name="Tijmen Weber" userId="58c5628d-91bd-4784-9904-c566fd82da19" providerId="ADAL" clId="{482B2C7C-2508-4A2C-BC3A-6E5885FDC5CA}" dt="2023-05-23T09:49:07.683" v="479" actId="20577"/>
          <ac:spMkLst>
            <pc:docMk/>
            <pc:sldMk cId="1876091565" sldId="266"/>
            <ac:spMk id="3" creationId="{00000000-0000-0000-0000-000000000000}"/>
          </ac:spMkLst>
        </pc:spChg>
        <pc:picChg chg="add mod">
          <ac:chgData name="Tijmen Weber" userId="58c5628d-91bd-4784-9904-c566fd82da19" providerId="ADAL" clId="{482B2C7C-2508-4A2C-BC3A-6E5885FDC5CA}" dt="2023-05-23T09:50:26.982" v="481" actId="1076"/>
          <ac:picMkLst>
            <pc:docMk/>
            <pc:sldMk cId="1876091565" sldId="266"/>
            <ac:picMk id="4" creationId="{EEEB9BD5-E5AE-C635-9899-EBBD5770934D}"/>
          </ac:picMkLst>
        </pc:picChg>
        <pc:picChg chg="add mod">
          <ac:chgData name="Tijmen Weber" userId="58c5628d-91bd-4784-9904-c566fd82da19" providerId="ADAL" clId="{482B2C7C-2508-4A2C-BC3A-6E5885FDC5CA}" dt="2023-05-23T09:55:43.514" v="593" actId="1076"/>
          <ac:picMkLst>
            <pc:docMk/>
            <pc:sldMk cId="1876091565" sldId="266"/>
            <ac:picMk id="6" creationId="{32886B32-100B-8B0C-B09F-F4732B18C727}"/>
          </ac:picMkLst>
        </pc:picChg>
      </pc:sldChg>
      <pc:sldChg chg="new del">
        <pc:chgData name="Tijmen Weber" userId="58c5628d-91bd-4784-9904-c566fd82da19" providerId="ADAL" clId="{482B2C7C-2508-4A2C-BC3A-6E5885FDC5CA}" dt="2023-05-23T09:56:13.279" v="596" actId="47"/>
        <pc:sldMkLst>
          <pc:docMk/>
          <pc:sldMk cId="3706700006" sldId="267"/>
        </pc:sldMkLst>
      </pc:sldChg>
      <pc:sldChg chg="add modNotesTx">
        <pc:chgData name="Tijmen Weber" userId="58c5628d-91bd-4784-9904-c566fd82da19" providerId="ADAL" clId="{482B2C7C-2508-4A2C-BC3A-6E5885FDC5CA}" dt="2023-05-23T10:33:11.439" v="1082" actId="20577"/>
        <pc:sldMkLst>
          <pc:docMk/>
          <pc:sldMk cId="2974901294" sldId="270"/>
        </pc:sldMkLst>
      </pc:sldChg>
      <pc:sldChg chg="addSp modSp new mod modAnim modNotesTx">
        <pc:chgData name="Tijmen Weber" userId="58c5628d-91bd-4784-9904-c566fd82da19" providerId="ADAL" clId="{482B2C7C-2508-4A2C-BC3A-6E5885FDC5CA}" dt="2023-05-23T10:09:29.505" v="863" actId="20577"/>
        <pc:sldMkLst>
          <pc:docMk/>
          <pc:sldMk cId="1282123727" sldId="271"/>
        </pc:sldMkLst>
        <pc:spChg chg="mod">
          <ac:chgData name="Tijmen Weber" userId="58c5628d-91bd-4784-9904-c566fd82da19" providerId="ADAL" clId="{482B2C7C-2508-4A2C-BC3A-6E5885FDC5CA}" dt="2023-05-23T10:06:33.553" v="633" actId="20577"/>
          <ac:spMkLst>
            <pc:docMk/>
            <pc:sldMk cId="1282123727" sldId="271"/>
            <ac:spMk id="2" creationId="{58DBF37A-51A0-0B13-07FE-42B2910C7A54}"/>
          </ac:spMkLst>
        </pc:spChg>
        <pc:spChg chg="mod">
          <ac:chgData name="Tijmen Weber" userId="58c5628d-91bd-4784-9904-c566fd82da19" providerId="ADAL" clId="{482B2C7C-2508-4A2C-BC3A-6E5885FDC5CA}" dt="2023-05-23T10:06:56.257" v="727" actId="115"/>
          <ac:spMkLst>
            <pc:docMk/>
            <pc:sldMk cId="1282123727" sldId="271"/>
            <ac:spMk id="3" creationId="{54357E63-B744-395F-2742-1BB02B9D3C00}"/>
          </ac:spMkLst>
        </pc:spChg>
        <pc:spChg chg="add mod">
          <ac:chgData name="Tijmen Weber" userId="58c5628d-91bd-4784-9904-c566fd82da19" providerId="ADAL" clId="{482B2C7C-2508-4A2C-BC3A-6E5885FDC5CA}" dt="2023-05-23T10:09:03.865" v="828" actId="1076"/>
          <ac:spMkLst>
            <pc:docMk/>
            <pc:sldMk cId="1282123727" sldId="271"/>
            <ac:spMk id="8" creationId="{A674CD87-535F-E3FD-D20C-FB6EF04D1015}"/>
          </ac:spMkLst>
        </pc:spChg>
        <pc:picChg chg="add mod">
          <ac:chgData name="Tijmen Weber" userId="58c5628d-91bd-4784-9904-c566fd82da19" providerId="ADAL" clId="{482B2C7C-2508-4A2C-BC3A-6E5885FDC5CA}" dt="2023-05-23T10:07:13.841" v="729" actId="1076"/>
          <ac:picMkLst>
            <pc:docMk/>
            <pc:sldMk cId="1282123727" sldId="271"/>
            <ac:picMk id="5" creationId="{32A8C2B4-1662-C804-729D-8071F06C3082}"/>
          </ac:picMkLst>
        </pc:picChg>
        <pc:picChg chg="add mod">
          <ac:chgData name="Tijmen Weber" userId="58c5628d-91bd-4784-9904-c566fd82da19" providerId="ADAL" clId="{482B2C7C-2508-4A2C-BC3A-6E5885FDC5CA}" dt="2023-05-23T10:08:12.449" v="733" actId="1076"/>
          <ac:picMkLst>
            <pc:docMk/>
            <pc:sldMk cId="1282123727" sldId="271"/>
            <ac:picMk id="7" creationId="{7A8CD708-6FF7-B8B0-214B-8CAD33CCE860}"/>
          </ac:picMkLst>
        </pc:picChg>
      </pc:sldChg>
      <pc:sldChg chg="addSp delSp modSp add mod delAnim modNotesTx">
        <pc:chgData name="Tijmen Weber" userId="58c5628d-91bd-4784-9904-c566fd82da19" providerId="ADAL" clId="{482B2C7C-2508-4A2C-BC3A-6E5885FDC5CA}" dt="2023-05-23T10:28:03.343" v="1015" actId="20577"/>
        <pc:sldMkLst>
          <pc:docMk/>
          <pc:sldMk cId="891470537" sldId="272"/>
        </pc:sldMkLst>
        <pc:spChg chg="mod">
          <ac:chgData name="Tijmen Weber" userId="58c5628d-91bd-4784-9904-c566fd82da19" providerId="ADAL" clId="{482B2C7C-2508-4A2C-BC3A-6E5885FDC5CA}" dt="2023-05-23T10:09:59.639" v="864" actId="20577"/>
          <ac:spMkLst>
            <pc:docMk/>
            <pc:sldMk cId="891470537" sldId="272"/>
            <ac:spMk id="3" creationId="{54357E63-B744-395F-2742-1BB02B9D3C00}"/>
          </ac:spMkLst>
        </pc:spChg>
        <pc:spChg chg="add mod">
          <ac:chgData name="Tijmen Weber" userId="58c5628d-91bd-4784-9904-c566fd82da19" providerId="ADAL" clId="{482B2C7C-2508-4A2C-BC3A-6E5885FDC5CA}" dt="2023-05-23T10:10:31.274" v="871" actId="1076"/>
          <ac:spMkLst>
            <pc:docMk/>
            <pc:sldMk cId="891470537" sldId="272"/>
            <ac:spMk id="8" creationId="{F15E71D5-E965-9F02-3171-158F5547D927}"/>
          </ac:spMkLst>
        </pc:spChg>
        <pc:picChg chg="del">
          <ac:chgData name="Tijmen Weber" userId="58c5628d-91bd-4784-9904-c566fd82da19" providerId="ADAL" clId="{482B2C7C-2508-4A2C-BC3A-6E5885FDC5CA}" dt="2023-05-23T10:08:45.615" v="821" actId="478"/>
          <ac:picMkLst>
            <pc:docMk/>
            <pc:sldMk cId="891470537" sldId="272"/>
            <ac:picMk id="5" creationId="{32A8C2B4-1662-C804-729D-8071F06C3082}"/>
          </ac:picMkLst>
        </pc:picChg>
        <pc:picChg chg="add mod">
          <ac:chgData name="Tijmen Weber" userId="58c5628d-91bd-4784-9904-c566fd82da19" providerId="ADAL" clId="{482B2C7C-2508-4A2C-BC3A-6E5885FDC5CA}" dt="2023-05-23T10:10:06.121" v="866" actId="1076"/>
          <ac:picMkLst>
            <pc:docMk/>
            <pc:sldMk cId="891470537" sldId="272"/>
            <ac:picMk id="6" creationId="{6A0674CD-F2CD-67ED-DEE5-90E3BB382464}"/>
          </ac:picMkLst>
        </pc:picChg>
        <pc:picChg chg="del">
          <ac:chgData name="Tijmen Weber" userId="58c5628d-91bd-4784-9904-c566fd82da19" providerId="ADAL" clId="{482B2C7C-2508-4A2C-BC3A-6E5885FDC5CA}" dt="2023-05-23T10:08:46.194" v="822" actId="478"/>
          <ac:picMkLst>
            <pc:docMk/>
            <pc:sldMk cId="891470537" sldId="272"/>
            <ac:picMk id="7" creationId="{7A8CD708-6FF7-B8B0-214B-8CAD33CCE860}"/>
          </ac:picMkLst>
        </pc:picChg>
      </pc:sldChg>
      <pc:sldChg chg="addSp delSp modSp new mod modClrScheme chgLayout">
        <pc:chgData name="Tijmen Weber" userId="58c5628d-91bd-4784-9904-c566fd82da19" providerId="ADAL" clId="{482B2C7C-2508-4A2C-BC3A-6E5885FDC5CA}" dt="2023-05-23T10:33:28.495" v="1111" actId="20577"/>
        <pc:sldMkLst>
          <pc:docMk/>
          <pc:sldMk cId="2527782655" sldId="273"/>
        </pc:sldMkLst>
        <pc:spChg chg="del mod ord">
          <ac:chgData name="Tijmen Weber" userId="58c5628d-91bd-4784-9904-c566fd82da19" providerId="ADAL" clId="{482B2C7C-2508-4A2C-BC3A-6E5885FDC5CA}" dt="2023-05-23T10:33:22.835" v="1083" actId="700"/>
          <ac:spMkLst>
            <pc:docMk/>
            <pc:sldMk cId="2527782655" sldId="273"/>
            <ac:spMk id="2" creationId="{092D589C-F066-5329-56F7-5FDC90546F79}"/>
          </ac:spMkLst>
        </pc:spChg>
        <pc:spChg chg="del mod ord">
          <ac:chgData name="Tijmen Weber" userId="58c5628d-91bd-4784-9904-c566fd82da19" providerId="ADAL" clId="{482B2C7C-2508-4A2C-BC3A-6E5885FDC5CA}" dt="2023-05-23T10:33:22.835" v="1083" actId="700"/>
          <ac:spMkLst>
            <pc:docMk/>
            <pc:sldMk cId="2527782655" sldId="273"/>
            <ac:spMk id="3" creationId="{FBC0A526-3C2E-4922-6585-42C62C304372}"/>
          </ac:spMkLst>
        </pc:spChg>
        <pc:spChg chg="add mod ord">
          <ac:chgData name="Tijmen Weber" userId="58c5628d-91bd-4784-9904-c566fd82da19" providerId="ADAL" clId="{482B2C7C-2508-4A2C-BC3A-6E5885FDC5CA}" dt="2023-05-23T10:33:28.495" v="1111" actId="20577"/>
          <ac:spMkLst>
            <pc:docMk/>
            <pc:sldMk cId="2527782655" sldId="273"/>
            <ac:spMk id="4" creationId="{40F69293-546D-8ED6-AFCC-04B9F3CD475A}"/>
          </ac:spMkLst>
        </pc:spChg>
        <pc:spChg chg="add mod ord">
          <ac:chgData name="Tijmen Weber" userId="58c5628d-91bd-4784-9904-c566fd82da19" providerId="ADAL" clId="{482B2C7C-2508-4A2C-BC3A-6E5885FDC5CA}" dt="2023-05-23T10:33:22.835" v="1083" actId="700"/>
          <ac:spMkLst>
            <pc:docMk/>
            <pc:sldMk cId="2527782655" sldId="273"/>
            <ac:spMk id="5" creationId="{CBF8EA38-5090-DC41-6D2B-764974C7DBE1}"/>
          </ac:spMkLst>
        </pc:spChg>
      </pc:sldChg>
      <pc:sldChg chg="new del">
        <pc:chgData name="Tijmen Weber" userId="58c5628d-91bd-4784-9904-c566fd82da19" providerId="ADAL" clId="{482B2C7C-2508-4A2C-BC3A-6E5885FDC5CA}" dt="2023-05-23T10:38:33.127" v="1232" actId="47"/>
        <pc:sldMkLst>
          <pc:docMk/>
          <pc:sldMk cId="785665237" sldId="274"/>
        </pc:sldMkLst>
      </pc:sldChg>
      <pc:sldChg chg="addSp modSp add mod modAnim modNotesTx">
        <pc:chgData name="Tijmen Weber" userId="58c5628d-91bd-4784-9904-c566fd82da19" providerId="ADAL" clId="{482B2C7C-2508-4A2C-BC3A-6E5885FDC5CA}" dt="2023-05-23T10:50:26.224" v="1850" actId="20577"/>
        <pc:sldMkLst>
          <pc:docMk/>
          <pc:sldMk cId="1506411494" sldId="274"/>
        </pc:sldMkLst>
        <pc:spChg chg="mod">
          <ac:chgData name="Tijmen Weber" userId="58c5628d-91bd-4784-9904-c566fd82da19" providerId="ADAL" clId="{482B2C7C-2508-4A2C-BC3A-6E5885FDC5CA}" dt="2023-05-23T10:48:15.607" v="1588" actId="14100"/>
          <ac:spMkLst>
            <pc:docMk/>
            <pc:sldMk cId="1506411494" sldId="274"/>
            <ac:spMk id="3" creationId="{00000000-0000-0000-0000-000000000000}"/>
          </ac:spMkLst>
        </pc:spChg>
        <pc:spChg chg="add mod">
          <ac:chgData name="Tijmen Weber" userId="58c5628d-91bd-4784-9904-c566fd82da19" providerId="ADAL" clId="{482B2C7C-2508-4A2C-BC3A-6E5885FDC5CA}" dt="2023-05-23T10:49:21.798" v="1600" actId="1076"/>
          <ac:spMkLst>
            <pc:docMk/>
            <pc:sldMk cId="1506411494" sldId="274"/>
            <ac:spMk id="8" creationId="{46CF3400-824C-CD19-8088-6ED9A46EF981}"/>
          </ac:spMkLst>
        </pc:spChg>
        <pc:picChg chg="add mod">
          <ac:chgData name="Tijmen Weber" userId="58c5628d-91bd-4784-9904-c566fd82da19" providerId="ADAL" clId="{482B2C7C-2508-4A2C-BC3A-6E5885FDC5CA}" dt="2023-05-23T10:48:46.087" v="1591" actId="1076"/>
          <ac:picMkLst>
            <pc:docMk/>
            <pc:sldMk cId="1506411494" sldId="274"/>
            <ac:picMk id="5" creationId="{B01B818E-37FB-F3E0-13C6-E5922B3B306A}"/>
          </ac:picMkLst>
        </pc:picChg>
        <pc:picChg chg="add mod">
          <ac:chgData name="Tijmen Weber" userId="58c5628d-91bd-4784-9904-c566fd82da19" providerId="ADAL" clId="{482B2C7C-2508-4A2C-BC3A-6E5885FDC5CA}" dt="2023-05-23T10:48:58.990" v="1594" actId="1076"/>
          <ac:picMkLst>
            <pc:docMk/>
            <pc:sldMk cId="1506411494" sldId="274"/>
            <ac:picMk id="7" creationId="{E0F8FA6F-6633-D044-7AEF-9C941ABD085E}"/>
          </ac:picMkLst>
        </pc:picChg>
      </pc:sldChg>
      <pc:sldChg chg="add ord">
        <pc:chgData name="Tijmen Weber" userId="58c5628d-91bd-4784-9904-c566fd82da19" providerId="ADAL" clId="{482B2C7C-2508-4A2C-BC3A-6E5885FDC5CA}" dt="2023-05-23T10:37:07.276" v="1115"/>
        <pc:sldMkLst>
          <pc:docMk/>
          <pc:sldMk cId="1583268291" sldId="302"/>
        </pc:sldMkLst>
      </pc:sldChg>
      <pc:sldChg chg="modSp add mod">
        <pc:chgData name="Tijmen Weber" userId="58c5628d-91bd-4784-9904-c566fd82da19" providerId="ADAL" clId="{482B2C7C-2508-4A2C-BC3A-6E5885FDC5CA}" dt="2023-05-23T10:40:00.959" v="1243" actId="1076"/>
        <pc:sldMkLst>
          <pc:docMk/>
          <pc:sldMk cId="2712273193" sldId="303"/>
        </pc:sldMkLst>
        <pc:spChg chg="mod">
          <ac:chgData name="Tijmen Weber" userId="58c5628d-91bd-4784-9904-c566fd82da19" providerId="ADAL" clId="{482B2C7C-2508-4A2C-BC3A-6E5885FDC5CA}" dt="2023-05-23T10:39:03.647" v="1234" actId="1076"/>
          <ac:spMkLst>
            <pc:docMk/>
            <pc:sldMk cId="2712273193" sldId="303"/>
            <ac:spMk id="26" creationId="{00000000-0000-0000-0000-000000000000}"/>
          </ac:spMkLst>
        </pc:spChg>
        <pc:spChg chg="mod">
          <ac:chgData name="Tijmen Weber" userId="58c5628d-91bd-4784-9904-c566fd82da19" providerId="ADAL" clId="{482B2C7C-2508-4A2C-BC3A-6E5885FDC5CA}" dt="2023-05-23T10:39:21.126" v="1236" actId="1076"/>
          <ac:spMkLst>
            <pc:docMk/>
            <pc:sldMk cId="2712273193" sldId="303"/>
            <ac:spMk id="30" creationId="{00000000-0000-0000-0000-000000000000}"/>
          </ac:spMkLst>
        </pc:spChg>
        <pc:spChg chg="mod">
          <ac:chgData name="Tijmen Weber" userId="58c5628d-91bd-4784-9904-c566fd82da19" providerId="ADAL" clId="{482B2C7C-2508-4A2C-BC3A-6E5885FDC5CA}" dt="2023-05-23T10:39:28.887" v="1238" actId="1076"/>
          <ac:spMkLst>
            <pc:docMk/>
            <pc:sldMk cId="2712273193" sldId="303"/>
            <ac:spMk id="31" creationId="{00000000-0000-0000-0000-000000000000}"/>
          </ac:spMkLst>
        </pc:spChg>
        <pc:spChg chg="mod">
          <ac:chgData name="Tijmen Weber" userId="58c5628d-91bd-4784-9904-c566fd82da19" providerId="ADAL" clId="{482B2C7C-2508-4A2C-BC3A-6E5885FDC5CA}" dt="2023-05-23T10:39:40.006" v="1240" actId="1076"/>
          <ac:spMkLst>
            <pc:docMk/>
            <pc:sldMk cId="2712273193" sldId="303"/>
            <ac:spMk id="32" creationId="{00000000-0000-0000-0000-000000000000}"/>
          </ac:spMkLst>
        </pc:spChg>
        <pc:spChg chg="mod">
          <ac:chgData name="Tijmen Weber" userId="58c5628d-91bd-4784-9904-c566fd82da19" providerId="ADAL" clId="{482B2C7C-2508-4A2C-BC3A-6E5885FDC5CA}" dt="2023-05-23T10:39:51.110" v="1241" actId="1076"/>
          <ac:spMkLst>
            <pc:docMk/>
            <pc:sldMk cId="2712273193" sldId="303"/>
            <ac:spMk id="33" creationId="{00000000-0000-0000-0000-000000000000}"/>
          </ac:spMkLst>
        </pc:spChg>
        <pc:spChg chg="mod">
          <ac:chgData name="Tijmen Weber" userId="58c5628d-91bd-4784-9904-c566fd82da19" providerId="ADAL" clId="{482B2C7C-2508-4A2C-BC3A-6E5885FDC5CA}" dt="2023-05-23T10:39:54.751" v="1242" actId="1076"/>
          <ac:spMkLst>
            <pc:docMk/>
            <pc:sldMk cId="2712273193" sldId="303"/>
            <ac:spMk id="34" creationId="{00000000-0000-0000-0000-000000000000}"/>
          </ac:spMkLst>
        </pc:spChg>
        <pc:spChg chg="mod">
          <ac:chgData name="Tijmen Weber" userId="58c5628d-91bd-4784-9904-c566fd82da19" providerId="ADAL" clId="{482B2C7C-2508-4A2C-BC3A-6E5885FDC5CA}" dt="2023-05-23T10:39:09.391" v="1235" actId="1076"/>
          <ac:spMkLst>
            <pc:docMk/>
            <pc:sldMk cId="2712273193" sldId="303"/>
            <ac:spMk id="35" creationId="{00000000-0000-0000-0000-000000000000}"/>
          </ac:spMkLst>
        </pc:spChg>
        <pc:spChg chg="mod">
          <ac:chgData name="Tijmen Weber" userId="58c5628d-91bd-4784-9904-c566fd82da19" providerId="ADAL" clId="{482B2C7C-2508-4A2C-BC3A-6E5885FDC5CA}" dt="2023-05-23T10:40:00.959" v="1243" actId="1076"/>
          <ac:spMkLst>
            <pc:docMk/>
            <pc:sldMk cId="2712273193" sldId="303"/>
            <ac:spMk id="44" creationId="{00000000-0000-0000-0000-000000000000}"/>
          </ac:spMkLst>
        </pc:spChg>
      </pc:sldChg>
      <pc:sldChg chg="add del">
        <pc:chgData name="Tijmen Weber" userId="58c5628d-91bd-4784-9904-c566fd82da19" providerId="ADAL" clId="{482B2C7C-2508-4A2C-BC3A-6E5885FDC5CA}" dt="2023-05-23T10:41:41.525" v="1259" actId="47"/>
        <pc:sldMkLst>
          <pc:docMk/>
          <pc:sldMk cId="4164425301" sldId="304"/>
        </pc:sldMkLst>
      </pc:sldChg>
      <pc:sldChg chg="delSp modSp add mod">
        <pc:chgData name="Tijmen Weber" userId="58c5628d-91bd-4784-9904-c566fd82da19" providerId="ADAL" clId="{482B2C7C-2508-4A2C-BC3A-6E5885FDC5CA}" dt="2023-05-23T10:41:39.663" v="1258" actId="478"/>
        <pc:sldMkLst>
          <pc:docMk/>
          <pc:sldMk cId="1177476259" sldId="305"/>
        </pc:sldMkLst>
        <pc:spChg chg="mod">
          <ac:chgData name="Tijmen Weber" userId="58c5628d-91bd-4784-9904-c566fd82da19" providerId="ADAL" clId="{482B2C7C-2508-4A2C-BC3A-6E5885FDC5CA}" dt="2023-05-23T10:40:38.486" v="1246"/>
          <ac:spMkLst>
            <pc:docMk/>
            <pc:sldMk cId="1177476259" sldId="305"/>
            <ac:spMk id="2" creationId="{00000000-0000-0000-0000-000000000000}"/>
          </ac:spMkLst>
        </pc:spChg>
        <pc:spChg chg="mod">
          <ac:chgData name="Tijmen Weber" userId="58c5628d-91bd-4784-9904-c566fd82da19" providerId="ADAL" clId="{482B2C7C-2508-4A2C-BC3A-6E5885FDC5CA}" dt="2023-05-23T10:40:33.139" v="1245"/>
          <ac:spMkLst>
            <pc:docMk/>
            <pc:sldMk cId="1177476259" sldId="305"/>
            <ac:spMk id="3" creationId="{00000000-0000-0000-0000-000000000000}"/>
          </ac:spMkLst>
        </pc:spChg>
        <pc:spChg chg="mod">
          <ac:chgData name="Tijmen Weber" userId="58c5628d-91bd-4784-9904-c566fd82da19" providerId="ADAL" clId="{482B2C7C-2508-4A2C-BC3A-6E5885FDC5CA}" dt="2023-05-23T10:40:59.088" v="1247" actId="1076"/>
          <ac:spMkLst>
            <pc:docMk/>
            <pc:sldMk cId="1177476259" sldId="305"/>
            <ac:spMk id="26" creationId="{00000000-0000-0000-0000-000000000000}"/>
          </ac:spMkLst>
        </pc:spChg>
        <pc:spChg chg="mod">
          <ac:chgData name="Tijmen Weber" userId="58c5628d-91bd-4784-9904-c566fd82da19" providerId="ADAL" clId="{482B2C7C-2508-4A2C-BC3A-6E5885FDC5CA}" dt="2023-05-23T10:41:22.423" v="1256" actId="1076"/>
          <ac:spMkLst>
            <pc:docMk/>
            <pc:sldMk cId="1177476259" sldId="305"/>
            <ac:spMk id="36" creationId="{00000000-0000-0000-0000-000000000000}"/>
          </ac:spMkLst>
        </pc:spChg>
        <pc:spChg chg="mod">
          <ac:chgData name="Tijmen Weber" userId="58c5628d-91bd-4784-9904-c566fd82da19" providerId="ADAL" clId="{482B2C7C-2508-4A2C-BC3A-6E5885FDC5CA}" dt="2023-05-23T10:41:17.134" v="1254" actId="1076"/>
          <ac:spMkLst>
            <pc:docMk/>
            <pc:sldMk cId="1177476259" sldId="305"/>
            <ac:spMk id="45" creationId="{00000000-0000-0000-0000-000000000000}"/>
          </ac:spMkLst>
        </pc:spChg>
        <pc:graphicFrameChg chg="del">
          <ac:chgData name="Tijmen Weber" userId="58c5628d-91bd-4784-9904-c566fd82da19" providerId="ADAL" clId="{482B2C7C-2508-4A2C-BC3A-6E5885FDC5CA}" dt="2023-05-23T10:41:38.800" v="1257" actId="478"/>
          <ac:graphicFrameMkLst>
            <pc:docMk/>
            <pc:sldMk cId="1177476259" sldId="305"/>
            <ac:graphicFrameMk id="46" creationId="{00000000-0000-0000-0000-000000000000}"/>
          </ac:graphicFrameMkLst>
        </pc:graphicFrameChg>
        <pc:graphicFrameChg chg="del">
          <ac:chgData name="Tijmen Weber" userId="58c5628d-91bd-4784-9904-c566fd82da19" providerId="ADAL" clId="{482B2C7C-2508-4A2C-BC3A-6E5885FDC5CA}" dt="2023-05-23T10:41:39.663" v="1258" actId="478"/>
          <ac:graphicFrameMkLst>
            <pc:docMk/>
            <pc:sldMk cId="1177476259" sldId="305"/>
            <ac:graphicFrameMk id="47" creationId="{00000000-0000-0000-0000-000000000000}"/>
          </ac:graphicFrameMkLst>
        </pc:graphicFrameChg>
      </pc:sldChg>
      <pc:sldChg chg="add">
        <pc:chgData name="Tijmen Weber" userId="58c5628d-91bd-4784-9904-c566fd82da19" providerId="ADAL" clId="{482B2C7C-2508-4A2C-BC3A-6E5885FDC5CA}" dt="2023-05-23T10:42:33.305" v="1260"/>
        <pc:sldMkLst>
          <pc:docMk/>
          <pc:sldMk cId="3668651525" sldId="306"/>
        </pc:sldMkLst>
      </pc:sldChg>
      <pc:sldChg chg="modSp new mod">
        <pc:chgData name="Tijmen Weber" userId="58c5628d-91bd-4784-9904-c566fd82da19" providerId="ADAL" clId="{482B2C7C-2508-4A2C-BC3A-6E5885FDC5CA}" dt="2023-05-23T10:44:10.493" v="1466" actId="20577"/>
        <pc:sldMkLst>
          <pc:docMk/>
          <pc:sldMk cId="262187188" sldId="307"/>
        </pc:sldMkLst>
        <pc:spChg chg="mod">
          <ac:chgData name="Tijmen Weber" userId="58c5628d-91bd-4784-9904-c566fd82da19" providerId="ADAL" clId="{482B2C7C-2508-4A2C-BC3A-6E5885FDC5CA}" dt="2023-05-23T10:43:29.886" v="1290" actId="20577"/>
          <ac:spMkLst>
            <pc:docMk/>
            <pc:sldMk cId="262187188" sldId="307"/>
            <ac:spMk id="2" creationId="{322BFBFC-3864-4692-9B48-2DC3AA5423AC}"/>
          </ac:spMkLst>
        </pc:spChg>
        <pc:spChg chg="mod">
          <ac:chgData name="Tijmen Weber" userId="58c5628d-91bd-4784-9904-c566fd82da19" providerId="ADAL" clId="{482B2C7C-2508-4A2C-BC3A-6E5885FDC5CA}" dt="2023-05-23T10:44:10.493" v="1466" actId="20577"/>
          <ac:spMkLst>
            <pc:docMk/>
            <pc:sldMk cId="262187188" sldId="307"/>
            <ac:spMk id="3" creationId="{15900EC2-1696-5082-3304-D5E5CED27F50}"/>
          </ac:spMkLst>
        </pc:spChg>
      </pc:sldChg>
      <pc:sldChg chg="modSp new mod">
        <pc:chgData name="Tijmen Weber" userId="58c5628d-91bd-4784-9904-c566fd82da19" providerId="ADAL" clId="{482B2C7C-2508-4A2C-BC3A-6E5885FDC5CA}" dt="2023-05-23T10:53:00.941" v="2135" actId="20577"/>
        <pc:sldMkLst>
          <pc:docMk/>
          <pc:sldMk cId="2769574309" sldId="308"/>
        </pc:sldMkLst>
        <pc:spChg chg="mod">
          <ac:chgData name="Tijmen Weber" userId="58c5628d-91bd-4784-9904-c566fd82da19" providerId="ADAL" clId="{482B2C7C-2508-4A2C-BC3A-6E5885FDC5CA}" dt="2023-05-23T10:44:19.375" v="1477" actId="20577"/>
          <ac:spMkLst>
            <pc:docMk/>
            <pc:sldMk cId="2769574309" sldId="308"/>
            <ac:spMk id="2" creationId="{A9EE5A37-F943-B464-14DB-E128123316CA}"/>
          </ac:spMkLst>
        </pc:spChg>
        <pc:spChg chg="mod">
          <ac:chgData name="Tijmen Weber" userId="58c5628d-91bd-4784-9904-c566fd82da19" providerId="ADAL" clId="{482B2C7C-2508-4A2C-BC3A-6E5885FDC5CA}" dt="2023-05-23T10:53:00.941" v="2135" actId="20577"/>
          <ac:spMkLst>
            <pc:docMk/>
            <pc:sldMk cId="2769574309" sldId="308"/>
            <ac:spMk id="3" creationId="{5495226B-CBE9-8E38-E4FC-800DB3EEC465}"/>
          </ac:spMkLst>
        </pc:spChg>
      </pc:sldChg>
      <pc:sldChg chg="modSp new mod">
        <pc:chgData name="Tijmen Weber" userId="58c5628d-91bd-4784-9904-c566fd82da19" providerId="ADAL" clId="{482B2C7C-2508-4A2C-BC3A-6E5885FDC5CA}" dt="2023-05-23T10:55:28.797" v="2526" actId="20577"/>
        <pc:sldMkLst>
          <pc:docMk/>
          <pc:sldMk cId="969615896" sldId="309"/>
        </pc:sldMkLst>
        <pc:spChg chg="mod">
          <ac:chgData name="Tijmen Weber" userId="58c5628d-91bd-4784-9904-c566fd82da19" providerId="ADAL" clId="{482B2C7C-2508-4A2C-BC3A-6E5885FDC5CA}" dt="2023-05-23T10:53:08.334" v="2157" actId="20577"/>
          <ac:spMkLst>
            <pc:docMk/>
            <pc:sldMk cId="969615896" sldId="309"/>
            <ac:spMk id="2" creationId="{0A48376B-4C9B-1CBF-956B-08C9AC00D6A8}"/>
          </ac:spMkLst>
        </pc:spChg>
        <pc:spChg chg="mod">
          <ac:chgData name="Tijmen Weber" userId="58c5628d-91bd-4784-9904-c566fd82da19" providerId="ADAL" clId="{482B2C7C-2508-4A2C-BC3A-6E5885FDC5CA}" dt="2023-05-23T10:55:28.797" v="2526" actId="20577"/>
          <ac:spMkLst>
            <pc:docMk/>
            <pc:sldMk cId="969615896" sldId="309"/>
            <ac:spMk id="3" creationId="{B01B98D5-91B6-DD37-08AC-BB872631F36E}"/>
          </ac:spMkLst>
        </pc:spChg>
      </pc:sldChg>
      <pc:sldChg chg="addSp delSp modSp new mod modClrScheme chgLayout">
        <pc:chgData name="Tijmen Weber" userId="58c5628d-91bd-4784-9904-c566fd82da19" providerId="ADAL" clId="{482B2C7C-2508-4A2C-BC3A-6E5885FDC5CA}" dt="2023-05-23T10:55:50.973" v="2553" actId="20577"/>
        <pc:sldMkLst>
          <pc:docMk/>
          <pc:sldMk cId="501290932" sldId="310"/>
        </pc:sldMkLst>
        <pc:spChg chg="del mod ord">
          <ac:chgData name="Tijmen Weber" userId="58c5628d-91bd-4784-9904-c566fd82da19" providerId="ADAL" clId="{482B2C7C-2508-4A2C-BC3A-6E5885FDC5CA}" dt="2023-05-23T10:55:46.745" v="2528" actId="700"/>
          <ac:spMkLst>
            <pc:docMk/>
            <pc:sldMk cId="501290932" sldId="310"/>
            <ac:spMk id="2" creationId="{ADBF9253-3E6B-A09B-0B10-F617A98712AF}"/>
          </ac:spMkLst>
        </pc:spChg>
        <pc:spChg chg="del mod ord">
          <ac:chgData name="Tijmen Weber" userId="58c5628d-91bd-4784-9904-c566fd82da19" providerId="ADAL" clId="{482B2C7C-2508-4A2C-BC3A-6E5885FDC5CA}" dt="2023-05-23T10:55:46.745" v="2528" actId="700"/>
          <ac:spMkLst>
            <pc:docMk/>
            <pc:sldMk cId="501290932" sldId="310"/>
            <ac:spMk id="3" creationId="{496AE34A-C65F-7FEB-ECDA-D89A4D6C5539}"/>
          </ac:spMkLst>
        </pc:spChg>
        <pc:spChg chg="add mod ord">
          <ac:chgData name="Tijmen Weber" userId="58c5628d-91bd-4784-9904-c566fd82da19" providerId="ADAL" clId="{482B2C7C-2508-4A2C-BC3A-6E5885FDC5CA}" dt="2023-05-23T10:55:50.973" v="2553" actId="20577"/>
          <ac:spMkLst>
            <pc:docMk/>
            <pc:sldMk cId="501290932" sldId="310"/>
            <ac:spMk id="4" creationId="{C9026ED7-F8C1-FABB-EE57-DBFBE2F16DAA}"/>
          </ac:spMkLst>
        </pc:spChg>
        <pc:spChg chg="add mod ord">
          <ac:chgData name="Tijmen Weber" userId="58c5628d-91bd-4784-9904-c566fd82da19" providerId="ADAL" clId="{482B2C7C-2508-4A2C-BC3A-6E5885FDC5CA}" dt="2023-05-23T10:55:46.745" v="2528" actId="700"/>
          <ac:spMkLst>
            <pc:docMk/>
            <pc:sldMk cId="501290932" sldId="310"/>
            <ac:spMk id="5" creationId="{0343A19F-95C7-14F3-537D-9C0E1EB257A3}"/>
          </ac:spMkLst>
        </pc:spChg>
      </pc:sldChg>
      <pc:sldChg chg="modSp new mod">
        <pc:chgData name="Tijmen Weber" userId="58c5628d-91bd-4784-9904-c566fd82da19" providerId="ADAL" clId="{482B2C7C-2508-4A2C-BC3A-6E5885FDC5CA}" dt="2023-05-23T10:58:21.742" v="2682" actId="20577"/>
        <pc:sldMkLst>
          <pc:docMk/>
          <pc:sldMk cId="1272019388" sldId="311"/>
        </pc:sldMkLst>
        <pc:spChg chg="mod">
          <ac:chgData name="Tijmen Weber" userId="58c5628d-91bd-4784-9904-c566fd82da19" providerId="ADAL" clId="{482B2C7C-2508-4A2C-BC3A-6E5885FDC5CA}" dt="2023-05-23T10:58:21.742" v="2682" actId="20577"/>
          <ac:spMkLst>
            <pc:docMk/>
            <pc:sldMk cId="1272019388" sldId="311"/>
            <ac:spMk id="3" creationId="{614CC639-116E-66C3-0537-E6B6CA1C40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12423-4723-4812-8EFF-5F57C36744A2}"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09DE2-14F8-4B31-8B32-4345EA55A52C}" type="slidenum">
              <a:rPr lang="en-US" smtClean="0"/>
              <a:t>‹#›</a:t>
            </a:fld>
            <a:endParaRPr lang="en-US"/>
          </a:p>
        </p:txBody>
      </p:sp>
    </p:spTree>
    <p:extLst>
      <p:ext uri="{BB962C8B-B14F-4D97-AF65-F5344CB8AC3E}">
        <p14:creationId xmlns:p14="http://schemas.microsoft.com/office/powerpoint/2010/main" val="198507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statistics limits itself to what is in your data. Inferential statistics is about what your data implies about the larger population. </a:t>
            </a:r>
          </a:p>
        </p:txBody>
      </p:sp>
      <p:sp>
        <p:nvSpPr>
          <p:cNvPr id="4" name="Slide Number Placeholder 3"/>
          <p:cNvSpPr>
            <a:spLocks noGrp="1"/>
          </p:cNvSpPr>
          <p:nvPr>
            <p:ph type="sldNum" sz="quarter" idx="5"/>
          </p:nvPr>
        </p:nvSpPr>
        <p:spPr/>
        <p:txBody>
          <a:bodyPr/>
          <a:lstStyle/>
          <a:p>
            <a:fld id="{7A109DE2-14F8-4B31-8B32-4345EA55A52C}" type="slidenum">
              <a:rPr lang="en-US" smtClean="0"/>
              <a:t>3</a:t>
            </a:fld>
            <a:endParaRPr lang="en-US"/>
          </a:p>
        </p:txBody>
      </p:sp>
    </p:spTree>
    <p:extLst>
      <p:ext uri="{BB962C8B-B14F-4D97-AF65-F5344CB8AC3E}">
        <p14:creationId xmlns:p14="http://schemas.microsoft.com/office/powerpoint/2010/main" val="138089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DE00E1E0-BD54-4C55-9AE0-E16E9D5F5743}" type="slidenum">
              <a:rPr lang="nl-NL" smtClean="0"/>
              <a:t>38</a:t>
            </a:fld>
            <a:endParaRPr lang="nl-NL"/>
          </a:p>
        </p:txBody>
      </p:sp>
    </p:spTree>
    <p:extLst>
      <p:ext uri="{BB962C8B-B14F-4D97-AF65-F5344CB8AC3E}">
        <p14:creationId xmlns:p14="http://schemas.microsoft.com/office/powerpoint/2010/main" val="3210161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41</a:t>
            </a:fld>
            <a:endParaRPr lang="en-US"/>
          </a:p>
        </p:txBody>
      </p:sp>
    </p:spTree>
    <p:extLst>
      <p:ext uri="{BB962C8B-B14F-4D97-AF65-F5344CB8AC3E}">
        <p14:creationId xmlns:p14="http://schemas.microsoft.com/office/powerpoint/2010/main" val="53081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still need to be adapted to python</a:t>
            </a:r>
          </a:p>
        </p:txBody>
      </p:sp>
      <p:sp>
        <p:nvSpPr>
          <p:cNvPr id="4" name="Slide Number Placeholder 3"/>
          <p:cNvSpPr>
            <a:spLocks noGrp="1"/>
          </p:cNvSpPr>
          <p:nvPr>
            <p:ph type="sldNum" sz="quarter" idx="5"/>
          </p:nvPr>
        </p:nvSpPr>
        <p:spPr/>
        <p:txBody>
          <a:bodyPr/>
          <a:lstStyle/>
          <a:p>
            <a:fld id="{7A109DE2-14F8-4B31-8B32-4345EA55A52C}" type="slidenum">
              <a:rPr lang="en-US" smtClean="0"/>
              <a:t>51</a:t>
            </a:fld>
            <a:endParaRPr lang="en-US"/>
          </a:p>
        </p:txBody>
      </p:sp>
    </p:spTree>
    <p:extLst>
      <p:ext uri="{BB962C8B-B14F-4D97-AF65-F5344CB8AC3E}">
        <p14:creationId xmlns:p14="http://schemas.microsoft.com/office/powerpoint/2010/main" val="3554780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still need to be adapted to python</a:t>
            </a:r>
          </a:p>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52</a:t>
            </a:fld>
            <a:endParaRPr lang="en-US"/>
          </a:p>
        </p:txBody>
      </p:sp>
    </p:spTree>
    <p:extLst>
      <p:ext uri="{BB962C8B-B14F-4D97-AF65-F5344CB8AC3E}">
        <p14:creationId xmlns:p14="http://schemas.microsoft.com/office/powerpoint/2010/main" val="296897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still need to be adapted to python</a:t>
            </a:r>
          </a:p>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53</a:t>
            </a:fld>
            <a:endParaRPr lang="en-US"/>
          </a:p>
        </p:txBody>
      </p:sp>
    </p:spTree>
    <p:extLst>
      <p:ext uri="{BB962C8B-B14F-4D97-AF65-F5344CB8AC3E}">
        <p14:creationId xmlns:p14="http://schemas.microsoft.com/office/powerpoint/2010/main" val="1144796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need to do this in Python</a:t>
            </a:r>
          </a:p>
        </p:txBody>
      </p:sp>
      <p:sp>
        <p:nvSpPr>
          <p:cNvPr id="4" name="Slide Number Placeholder 3"/>
          <p:cNvSpPr>
            <a:spLocks noGrp="1"/>
          </p:cNvSpPr>
          <p:nvPr>
            <p:ph type="sldNum" sz="quarter" idx="5"/>
          </p:nvPr>
        </p:nvSpPr>
        <p:spPr/>
        <p:txBody>
          <a:bodyPr/>
          <a:lstStyle/>
          <a:p>
            <a:fld id="{7A109DE2-14F8-4B31-8B32-4345EA55A52C}" type="slidenum">
              <a:rPr lang="en-US" smtClean="0"/>
              <a:t>55</a:t>
            </a:fld>
            <a:endParaRPr lang="en-US"/>
          </a:p>
        </p:txBody>
      </p:sp>
    </p:spTree>
    <p:extLst>
      <p:ext uri="{BB962C8B-B14F-4D97-AF65-F5344CB8AC3E}">
        <p14:creationId xmlns:p14="http://schemas.microsoft.com/office/powerpoint/2010/main" val="62425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Presenting data is taught in Data visualization. Describing data is taught in more disciplines</a:t>
            </a:r>
          </a:p>
        </p:txBody>
      </p:sp>
      <p:sp>
        <p:nvSpPr>
          <p:cNvPr id="4" name="Slide Number Placeholder 3"/>
          <p:cNvSpPr>
            <a:spLocks noGrp="1"/>
          </p:cNvSpPr>
          <p:nvPr>
            <p:ph type="sldNum" sz="quarter" idx="5"/>
          </p:nvPr>
        </p:nvSpPr>
        <p:spPr/>
        <p:txBody>
          <a:bodyPr/>
          <a:lstStyle/>
          <a:p>
            <a:fld id="{7A109DE2-14F8-4B31-8B32-4345EA55A52C}" type="slidenum">
              <a:rPr lang="en-US" smtClean="0"/>
              <a:t>4</a:t>
            </a:fld>
            <a:endParaRPr lang="en-US"/>
          </a:p>
        </p:txBody>
      </p:sp>
    </p:spTree>
    <p:extLst>
      <p:ext uri="{BB962C8B-B14F-4D97-AF65-F5344CB8AC3E}">
        <p14:creationId xmlns:p14="http://schemas.microsoft.com/office/powerpoint/2010/main" val="419666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Inferential statistics will be the topic of the next class</a:t>
            </a:r>
          </a:p>
        </p:txBody>
      </p:sp>
      <p:sp>
        <p:nvSpPr>
          <p:cNvPr id="4" name="Slide Number Placeholder 3"/>
          <p:cNvSpPr>
            <a:spLocks noGrp="1"/>
          </p:cNvSpPr>
          <p:nvPr>
            <p:ph type="sldNum" sz="quarter" idx="5"/>
          </p:nvPr>
        </p:nvSpPr>
        <p:spPr/>
        <p:txBody>
          <a:bodyPr/>
          <a:lstStyle/>
          <a:p>
            <a:fld id="{7A109DE2-14F8-4B31-8B32-4345EA55A52C}" type="slidenum">
              <a:rPr lang="en-US" smtClean="0"/>
              <a:t>5</a:t>
            </a:fld>
            <a:endParaRPr lang="en-US"/>
          </a:p>
        </p:txBody>
      </p:sp>
    </p:spTree>
    <p:extLst>
      <p:ext uri="{BB962C8B-B14F-4D97-AF65-F5344CB8AC3E}">
        <p14:creationId xmlns:p14="http://schemas.microsoft.com/office/powerpoint/2010/main" val="280804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sometimes see headlines like this making sweeping claims about the whole world. But what are the claims based on?</a:t>
            </a:r>
          </a:p>
        </p:txBody>
      </p:sp>
      <p:sp>
        <p:nvSpPr>
          <p:cNvPr id="4" name="Slide Number Placeholder 3"/>
          <p:cNvSpPr>
            <a:spLocks noGrp="1"/>
          </p:cNvSpPr>
          <p:nvPr>
            <p:ph type="sldNum" sz="quarter" idx="5"/>
          </p:nvPr>
        </p:nvSpPr>
        <p:spPr/>
        <p:txBody>
          <a:bodyPr/>
          <a:lstStyle/>
          <a:p>
            <a:fld id="{7A109DE2-14F8-4B31-8B32-4345EA55A52C}" type="slidenum">
              <a:rPr lang="en-US" smtClean="0"/>
              <a:t>6</a:t>
            </a:fld>
            <a:endParaRPr lang="en-US"/>
          </a:p>
        </p:txBody>
      </p:sp>
    </p:spTree>
    <p:extLst>
      <p:ext uri="{BB962C8B-B14F-4D97-AF65-F5344CB8AC3E}">
        <p14:creationId xmlns:p14="http://schemas.microsoft.com/office/powerpoint/2010/main" val="342247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details of how the data was gathered, you can see that it might actually not be so representative…</a:t>
            </a:r>
          </a:p>
        </p:txBody>
      </p:sp>
      <p:sp>
        <p:nvSpPr>
          <p:cNvPr id="4" name="Slide Number Placeholder 3"/>
          <p:cNvSpPr>
            <a:spLocks noGrp="1"/>
          </p:cNvSpPr>
          <p:nvPr>
            <p:ph type="sldNum" sz="quarter" idx="5"/>
          </p:nvPr>
        </p:nvSpPr>
        <p:spPr/>
        <p:txBody>
          <a:bodyPr/>
          <a:lstStyle/>
          <a:p>
            <a:fld id="{7A109DE2-14F8-4B31-8B32-4345EA55A52C}" type="slidenum">
              <a:rPr lang="en-US" smtClean="0"/>
              <a:t>7</a:t>
            </a:fld>
            <a:endParaRPr lang="en-US"/>
          </a:p>
        </p:txBody>
      </p:sp>
    </p:spTree>
    <p:extLst>
      <p:ext uri="{BB962C8B-B14F-4D97-AF65-F5344CB8AC3E}">
        <p14:creationId xmlns:p14="http://schemas.microsoft.com/office/powerpoint/2010/main" val="1237936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8</a:t>
            </a:fld>
            <a:endParaRPr lang="en-US"/>
          </a:p>
        </p:txBody>
      </p:sp>
    </p:spTree>
    <p:extLst>
      <p:ext uri="{BB962C8B-B14F-4D97-AF65-F5344CB8AC3E}">
        <p14:creationId xmlns:p14="http://schemas.microsoft.com/office/powerpoint/2010/main" val="9492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109DE2-14F8-4B31-8B32-4345EA55A52C}" type="slidenum">
              <a:rPr lang="en-US" smtClean="0"/>
              <a:t>9</a:t>
            </a:fld>
            <a:endParaRPr lang="en-US"/>
          </a:p>
        </p:txBody>
      </p:sp>
    </p:spTree>
    <p:extLst>
      <p:ext uri="{BB962C8B-B14F-4D97-AF65-F5344CB8AC3E}">
        <p14:creationId xmlns:p14="http://schemas.microsoft.com/office/powerpoint/2010/main" val="118276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you didn’t know, the name of the </a:t>
            </a:r>
            <a:r>
              <a:rPr lang="en-US" dirty="0" err="1"/>
              <a:t>pokemon</a:t>
            </a:r>
            <a:r>
              <a:rPr lang="en-US" dirty="0"/>
              <a:t> is Mew which is pronounced similarly to Mu. </a:t>
            </a:r>
          </a:p>
        </p:txBody>
      </p:sp>
      <p:sp>
        <p:nvSpPr>
          <p:cNvPr id="4" name="Slide Number Placeholder 3"/>
          <p:cNvSpPr>
            <a:spLocks noGrp="1"/>
          </p:cNvSpPr>
          <p:nvPr>
            <p:ph type="sldNum" sz="quarter" idx="5"/>
          </p:nvPr>
        </p:nvSpPr>
        <p:spPr/>
        <p:txBody>
          <a:bodyPr/>
          <a:lstStyle/>
          <a:p>
            <a:fld id="{7A109DE2-14F8-4B31-8B32-4345EA55A52C}" type="slidenum">
              <a:rPr lang="en-US" smtClean="0"/>
              <a:t>10</a:t>
            </a:fld>
            <a:endParaRPr lang="en-US"/>
          </a:p>
        </p:txBody>
      </p:sp>
    </p:spTree>
    <p:extLst>
      <p:ext uri="{BB962C8B-B14F-4D97-AF65-F5344CB8AC3E}">
        <p14:creationId xmlns:p14="http://schemas.microsoft.com/office/powerpoint/2010/main" val="1843841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for income the median is calculated to describe the “typical” income because it is so skewed and there are many outliers. Confusingly, they often talk about the average while they are actually calculating the median. </a:t>
            </a:r>
          </a:p>
        </p:txBody>
      </p:sp>
      <p:sp>
        <p:nvSpPr>
          <p:cNvPr id="4" name="Slide Number Placeholder 3"/>
          <p:cNvSpPr>
            <a:spLocks noGrp="1"/>
          </p:cNvSpPr>
          <p:nvPr>
            <p:ph type="sldNum" sz="quarter" idx="5"/>
          </p:nvPr>
        </p:nvSpPr>
        <p:spPr/>
        <p:txBody>
          <a:bodyPr/>
          <a:lstStyle/>
          <a:p>
            <a:fld id="{7A109DE2-14F8-4B31-8B32-4345EA55A52C}" type="slidenum">
              <a:rPr lang="en-US" smtClean="0"/>
              <a:t>17</a:t>
            </a:fld>
            <a:endParaRPr lang="en-US"/>
          </a:p>
        </p:txBody>
      </p:sp>
    </p:spTree>
    <p:extLst>
      <p:ext uri="{BB962C8B-B14F-4D97-AF65-F5344CB8AC3E}">
        <p14:creationId xmlns:p14="http://schemas.microsoft.com/office/powerpoint/2010/main" val="19121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6B0D-088E-7F61-9B9B-7EF78E1BB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2E3C5-2A56-9C62-EDB0-05DD2B8E0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A5DA2-3126-C562-F568-DC1FEBEA90CE}"/>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BDBEF525-BD42-9CF3-425C-3242CCD6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BF2E7-E24D-0D4B-F09B-EF2125E80C61}"/>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59910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5AC2-6C0F-4063-EBA8-D1F2C1F61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8974C-7F4D-1559-D284-AD143B447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D95BC-B14B-FE53-C01D-D595338756C5}"/>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3391AC92-3768-7ABD-0E4A-34224B32B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485BB-B688-3431-B2FF-7888FC5D63FB}"/>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17406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A0E1E-46E3-9965-EB64-1A2C24239D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E9581-AA11-DC2E-F68F-EB9DE7FAA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86A9E-AFAB-4862-8150-F3056594F583}"/>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A6C0CA00-8EB0-534B-25CD-6E30858D7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BFAD3-843B-1DEB-ECC0-346C25E054BC}"/>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41683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F7AE-C2BE-3D0A-BA63-0B1B52547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23127-2215-3230-7EAF-4173D81D2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C847C-233F-515A-5B81-EFFB111EC609}"/>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C18962B6-A08E-7079-F878-AC1805F45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B59D6-D223-3DCF-96E7-5848EC5D3086}"/>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03778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30F4-5C78-2C12-5AED-636D2402B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165135-A46A-1ECD-001A-B94F520F3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454122-592C-3E7D-F985-8901F4666B26}"/>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6F257C0D-F953-61FB-63CC-07ADA39D4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D4424-4CA5-977B-67F2-9894D21968A1}"/>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192090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78E2-26F2-1EC9-29B6-61D4A2A3B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2EA19-9054-4474-212D-895CD077F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0F1D8-4522-830E-ECC8-6EBC3E39A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9E232-1A0E-94A0-8648-6A4355731752}"/>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6" name="Footer Placeholder 5">
            <a:extLst>
              <a:ext uri="{FF2B5EF4-FFF2-40B4-BE49-F238E27FC236}">
                <a16:creationId xmlns:a16="http://schemas.microsoft.com/office/drawing/2014/main" id="{60EDD47C-E9C2-7CEA-501D-B0476715F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F7B07-6FF0-D37A-906B-70ACF934F987}"/>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8233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A8C4-2755-79AD-FC0C-9D9F02C25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BFA848-84D9-B46C-3EB5-A4492C367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4DF95-8183-11E9-4DD7-B99A3F367A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6422BA-0CAA-4F01-6A8F-BCF1F2934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D9FF9-B8C7-93B3-3CDD-8DA24606D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F0740-6960-C6F4-DFBF-534082E68ADF}"/>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8" name="Footer Placeholder 7">
            <a:extLst>
              <a:ext uri="{FF2B5EF4-FFF2-40B4-BE49-F238E27FC236}">
                <a16:creationId xmlns:a16="http://schemas.microsoft.com/office/drawing/2014/main" id="{EF2FDFD1-E876-8A00-DE8A-E00CF9BB2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D3561-9613-8203-3D47-ED5CD5EA62DB}"/>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96012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60D8-07B6-A972-64EE-9693B2E4F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DFBAD9-DE7E-8130-FEB4-B0BC070F2D47}"/>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4" name="Footer Placeholder 3">
            <a:extLst>
              <a:ext uri="{FF2B5EF4-FFF2-40B4-BE49-F238E27FC236}">
                <a16:creationId xmlns:a16="http://schemas.microsoft.com/office/drawing/2014/main" id="{23F10731-AE3B-9236-DF4A-8F032AC0C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B0AD9-5FE2-4598-4E35-E011572FA415}"/>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08189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B28D6-9F11-89B2-02CC-554A5D93CC4F}"/>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3" name="Footer Placeholder 2">
            <a:extLst>
              <a:ext uri="{FF2B5EF4-FFF2-40B4-BE49-F238E27FC236}">
                <a16:creationId xmlns:a16="http://schemas.microsoft.com/office/drawing/2014/main" id="{90C53D9E-A58D-B2E6-D7F6-4ACC2B5E86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A02886-1042-F72A-5C8D-D6A8F2834E70}"/>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75202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432B-0037-944F-E3C4-1F613B748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597B3-46B5-23F1-6350-34DA51B19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825662-5B41-0FC0-74B1-34E2BEE51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64A39-0194-083E-A8EA-6D3358963122}"/>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6" name="Footer Placeholder 5">
            <a:extLst>
              <a:ext uri="{FF2B5EF4-FFF2-40B4-BE49-F238E27FC236}">
                <a16:creationId xmlns:a16="http://schemas.microsoft.com/office/drawing/2014/main" id="{888530FE-8A6F-96DB-BB3A-AE45CDC73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2779B-EEC2-6F5F-9DFF-E04CA4B6FEE6}"/>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375788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2CF8-98B4-28FE-40A1-2111C58AE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A9AA3-7F00-1011-0137-EAC0ED5E0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B66411-47B8-0645-7BCE-21F7698E7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F71C1-8C88-B202-8FE0-4282102CF7AC}"/>
              </a:ext>
            </a:extLst>
          </p:cNvPr>
          <p:cNvSpPr>
            <a:spLocks noGrp="1"/>
          </p:cNvSpPr>
          <p:nvPr>
            <p:ph type="dt" sz="half" idx="10"/>
          </p:nvPr>
        </p:nvSpPr>
        <p:spPr/>
        <p:txBody>
          <a:bodyPr/>
          <a:lstStyle/>
          <a:p>
            <a:fld id="{6736C18F-7E33-4DE5-8DE7-CE7D486E49F0}" type="datetimeFigureOut">
              <a:rPr lang="en-US" smtClean="0"/>
              <a:t>5/23/2023</a:t>
            </a:fld>
            <a:endParaRPr lang="en-US"/>
          </a:p>
        </p:txBody>
      </p:sp>
      <p:sp>
        <p:nvSpPr>
          <p:cNvPr id="6" name="Footer Placeholder 5">
            <a:extLst>
              <a:ext uri="{FF2B5EF4-FFF2-40B4-BE49-F238E27FC236}">
                <a16:creationId xmlns:a16="http://schemas.microsoft.com/office/drawing/2014/main" id="{427E81F9-675E-6DF2-DEB4-E69B61A69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07A2A-F509-9507-AE75-F0A80A6153B0}"/>
              </a:ext>
            </a:extLst>
          </p:cNvPr>
          <p:cNvSpPr>
            <a:spLocks noGrp="1"/>
          </p:cNvSpPr>
          <p:nvPr>
            <p:ph type="sldNum" sz="quarter" idx="12"/>
          </p:nvPr>
        </p:nvSpPr>
        <p:spPr/>
        <p:txBody>
          <a:bodyPr/>
          <a:lstStyle/>
          <a:p>
            <a:fld id="{CA443EB7-F386-48B0-B701-79C6F2BA3484}" type="slidenum">
              <a:rPr lang="en-US" smtClean="0"/>
              <a:t>‹#›</a:t>
            </a:fld>
            <a:endParaRPr lang="en-US"/>
          </a:p>
        </p:txBody>
      </p:sp>
    </p:spTree>
    <p:extLst>
      <p:ext uri="{BB962C8B-B14F-4D97-AF65-F5344CB8AC3E}">
        <p14:creationId xmlns:p14="http://schemas.microsoft.com/office/powerpoint/2010/main" val="214378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AB7C5-347A-1822-AED2-36EBA14F8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46AA76-57A1-4F55-15F8-E37C7EB58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C0C5-0402-0B87-4F9B-590EBE8B7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6C18F-7E33-4DE5-8DE7-CE7D486E49F0}" type="datetimeFigureOut">
              <a:rPr lang="en-US" smtClean="0"/>
              <a:t>5/23/2023</a:t>
            </a:fld>
            <a:endParaRPr lang="en-US"/>
          </a:p>
        </p:txBody>
      </p:sp>
      <p:sp>
        <p:nvSpPr>
          <p:cNvPr id="5" name="Footer Placeholder 4">
            <a:extLst>
              <a:ext uri="{FF2B5EF4-FFF2-40B4-BE49-F238E27FC236}">
                <a16:creationId xmlns:a16="http://schemas.microsoft.com/office/drawing/2014/main" id="{B004AF74-E61F-A4EB-AC48-A09238C80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D3894-F7CC-7236-27C7-B37E5BA61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3EB7-F386-48B0-B701-79C6F2BA3484}" type="slidenum">
              <a:rPr lang="en-US" smtClean="0"/>
              <a:t>‹#›</a:t>
            </a:fld>
            <a:endParaRPr lang="en-US"/>
          </a:p>
        </p:txBody>
      </p:sp>
    </p:spTree>
    <p:extLst>
      <p:ext uri="{BB962C8B-B14F-4D97-AF65-F5344CB8AC3E}">
        <p14:creationId xmlns:p14="http://schemas.microsoft.com/office/powerpoint/2010/main" val="3097826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160.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s>
</file>

<file path=ppt/slides/_rels/slide3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7.bin"/><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927D-EB47-DEC9-8FCA-128E8FDDF1A1}"/>
              </a:ext>
            </a:extLst>
          </p:cNvPr>
          <p:cNvSpPr>
            <a:spLocks noGrp="1"/>
          </p:cNvSpPr>
          <p:nvPr>
            <p:ph type="ctrTitle"/>
          </p:nvPr>
        </p:nvSpPr>
        <p:spPr/>
        <p:txBody>
          <a:bodyPr/>
          <a:lstStyle/>
          <a:p>
            <a:r>
              <a:rPr lang="en-US" dirty="0"/>
              <a:t>Refresher Mathematics and Statistics in Python</a:t>
            </a:r>
          </a:p>
        </p:txBody>
      </p:sp>
      <p:sp>
        <p:nvSpPr>
          <p:cNvPr id="3" name="Subtitle 2">
            <a:extLst>
              <a:ext uri="{FF2B5EF4-FFF2-40B4-BE49-F238E27FC236}">
                <a16:creationId xmlns:a16="http://schemas.microsoft.com/office/drawing/2014/main" id="{3676AFE1-EF73-F1B6-B8CB-7111C836F1F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528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Symbols</a:t>
            </a:r>
          </a:p>
        </p:txBody>
      </p:sp>
      <p:sp>
        <p:nvSpPr>
          <p:cNvPr id="3" name="Content Placeholder 2"/>
          <p:cNvSpPr>
            <a:spLocks noGrp="1"/>
          </p:cNvSpPr>
          <p:nvPr>
            <p:ph idx="1"/>
          </p:nvPr>
        </p:nvSpPr>
        <p:spPr/>
        <p:txBody>
          <a:bodyPr/>
          <a:lstStyle/>
          <a:p>
            <a:pPr marL="0" indent="0">
              <a:buNone/>
            </a:pPr>
            <a:r>
              <a:rPr lang="en-US" u="sng" dirty="0"/>
              <a:t>Sample</a:t>
            </a:r>
            <a:r>
              <a:rPr lang="en-US" dirty="0"/>
              <a:t> and </a:t>
            </a:r>
            <a:r>
              <a:rPr lang="en-US" u="sng" dirty="0"/>
              <a:t>Population</a:t>
            </a:r>
            <a:r>
              <a:rPr lang="en-US" dirty="0"/>
              <a:t> statistics use different symbols so remember:</a:t>
            </a:r>
          </a:p>
          <a:p>
            <a:endParaRPr lang="en-US" dirty="0"/>
          </a:p>
          <a:p>
            <a:pPr marL="0" indent="0">
              <a:buNone/>
            </a:pPr>
            <a:r>
              <a:rPr lang="en-US" dirty="0"/>
              <a:t>Population Mean 	=        </a:t>
            </a:r>
            <a:r>
              <a:rPr lang="en-US" sz="8000" dirty="0"/>
              <a:t>µ </a:t>
            </a:r>
            <a:r>
              <a:rPr lang="en-US" sz="4800" dirty="0"/>
              <a:t>     </a:t>
            </a:r>
            <a:r>
              <a:rPr lang="en-US" dirty="0"/>
              <a:t>=</a:t>
            </a:r>
          </a:p>
          <a:p>
            <a:pPr marL="0" indent="0">
              <a:buNone/>
            </a:pPr>
            <a:endParaRPr lang="en-US" dirty="0"/>
          </a:p>
          <a:p>
            <a:pPr marL="0" indent="0">
              <a:buNone/>
            </a:pPr>
            <a:endParaRPr lang="en-US" dirty="0"/>
          </a:p>
          <a:p>
            <a:pPr marL="0" indent="0">
              <a:buNone/>
            </a:pPr>
            <a:r>
              <a:rPr lang="en-US" dirty="0"/>
              <a:t>Sample Mean 	= 		     =			  </a:t>
            </a:r>
            <a:endParaRPr lang="en-US" sz="4800" dirty="0"/>
          </a:p>
        </p:txBody>
      </p:sp>
      <p:pic>
        <p:nvPicPr>
          <p:cNvPr id="2052" name="Picture 4" descr="Image result for m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81" y="2454367"/>
            <a:ext cx="1606639" cy="16066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x b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810" y="4659698"/>
            <a:ext cx="124777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x 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548" y="4383790"/>
            <a:ext cx="2466841" cy="163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0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a:t>
            </a:r>
          </a:p>
        </p:txBody>
      </p:sp>
      <p:sp>
        <p:nvSpPr>
          <p:cNvPr id="3" name="Content Placeholder 2"/>
          <p:cNvSpPr>
            <a:spLocks noGrp="1"/>
          </p:cNvSpPr>
          <p:nvPr>
            <p:ph idx="1"/>
          </p:nvPr>
        </p:nvSpPr>
        <p:spPr/>
        <p:txBody>
          <a:bodyPr/>
          <a:lstStyle/>
          <a:p>
            <a:pPr marL="0" indent="0">
              <a:buNone/>
            </a:pPr>
            <a:r>
              <a:rPr lang="en-US" dirty="0"/>
              <a:t>In an </a:t>
            </a:r>
            <a:r>
              <a:rPr lang="en-US" u="sng" dirty="0"/>
              <a:t>Array </a:t>
            </a:r>
            <a:r>
              <a:rPr lang="en-US" dirty="0"/>
              <a:t>the median = the number which is exactly in the middle</a:t>
            </a:r>
          </a:p>
          <a:p>
            <a:pPr marL="457200" lvl="1" indent="0">
              <a:buNone/>
            </a:pPr>
            <a:r>
              <a:rPr lang="en-US" dirty="0"/>
              <a:t>Array = ordered dataset (usually from lowest to highest)</a:t>
            </a:r>
          </a:p>
        </p:txBody>
      </p:sp>
      <p:pic>
        <p:nvPicPr>
          <p:cNvPr id="6" name="Picture 5"/>
          <p:cNvPicPr>
            <a:picLocks noChangeAspect="1"/>
          </p:cNvPicPr>
          <p:nvPr/>
        </p:nvPicPr>
        <p:blipFill>
          <a:blip r:embed="rId2"/>
          <a:stretch>
            <a:fillRect/>
          </a:stretch>
        </p:blipFill>
        <p:spPr>
          <a:xfrm>
            <a:off x="3182592" y="2996600"/>
            <a:ext cx="4550027" cy="3341426"/>
          </a:xfrm>
          <a:prstGeom prst="rect">
            <a:avLst/>
          </a:prstGeom>
        </p:spPr>
      </p:pic>
      <p:sp>
        <p:nvSpPr>
          <p:cNvPr id="4" name="TextBox 3"/>
          <p:cNvSpPr txBox="1"/>
          <p:nvPr/>
        </p:nvSpPr>
        <p:spPr>
          <a:xfrm>
            <a:off x="5338356" y="6338026"/>
            <a:ext cx="8116388" cy="261610"/>
          </a:xfrm>
          <a:prstGeom prst="rect">
            <a:avLst/>
          </a:prstGeom>
          <a:noFill/>
        </p:spPr>
        <p:txBody>
          <a:bodyPr wrap="square" rtlCol="0">
            <a:spAutoFit/>
          </a:bodyPr>
          <a:lstStyle/>
          <a:p>
            <a:r>
              <a:rPr lang="en-US" sz="1100" i="1" dirty="0"/>
              <a:t>Image Source: http://www.theinfolist.com/php/SummaryGet.php?FindGo=Median</a:t>
            </a:r>
          </a:p>
        </p:txBody>
      </p:sp>
    </p:spTree>
    <p:extLst>
      <p:ext uri="{BB962C8B-B14F-4D97-AF65-F5344CB8AC3E}">
        <p14:creationId xmlns:p14="http://schemas.microsoft.com/office/powerpoint/2010/main" val="285483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vs Median</a:t>
            </a:r>
          </a:p>
        </p:txBody>
      </p:sp>
      <p:sp>
        <p:nvSpPr>
          <p:cNvPr id="3" name="Content Placeholder 2"/>
          <p:cNvSpPr>
            <a:spLocks noGrp="1"/>
          </p:cNvSpPr>
          <p:nvPr>
            <p:ph idx="1"/>
          </p:nvPr>
        </p:nvSpPr>
        <p:spPr/>
        <p:txBody>
          <a:bodyPr/>
          <a:lstStyle/>
          <a:p>
            <a:pPr marL="0" indent="0">
              <a:buNone/>
            </a:pPr>
            <a:r>
              <a:rPr lang="en-US" dirty="0"/>
              <a:t>Which one describes the </a:t>
            </a:r>
            <a:r>
              <a:rPr lang="en-US" u="sng" dirty="0"/>
              <a:t>center</a:t>
            </a:r>
            <a:r>
              <a:rPr lang="en-US" dirty="0"/>
              <a:t> of your data better? </a:t>
            </a:r>
          </a:p>
          <a:p>
            <a:endParaRPr lang="en-US" dirty="0"/>
          </a:p>
          <a:p>
            <a:pPr marL="0" indent="0">
              <a:buNone/>
            </a:pPr>
            <a:r>
              <a:rPr lang="en-US" dirty="0"/>
              <a:t>Answer: Depends on your data! </a:t>
            </a:r>
          </a:p>
        </p:txBody>
      </p:sp>
    </p:spTree>
    <p:extLst>
      <p:ext uri="{BB962C8B-B14F-4D97-AF65-F5344CB8AC3E}">
        <p14:creationId xmlns:p14="http://schemas.microsoft.com/office/powerpoint/2010/main" val="306241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lstStyle/>
          <a:p>
            <a:pPr marL="0" indent="0">
              <a:buNone/>
            </a:pPr>
            <a:r>
              <a:rPr lang="en-US" dirty="0"/>
              <a:t>Outliers are values which are much more extreme than the other values</a:t>
            </a:r>
          </a:p>
          <a:p>
            <a:endParaRPr lang="en-US" dirty="0"/>
          </a:p>
          <a:p>
            <a:pPr marL="0" indent="0">
              <a:buNone/>
            </a:pPr>
            <a:r>
              <a:rPr lang="en-US" dirty="0"/>
              <a:t>The mean is sensitive to outliers</a:t>
            </a:r>
          </a:p>
          <a:p>
            <a:pPr marL="0" indent="0">
              <a:buNone/>
            </a:pPr>
            <a:r>
              <a:rPr lang="en-US" dirty="0"/>
              <a:t>The median is not sensitive to outliers</a:t>
            </a:r>
          </a:p>
          <a:p>
            <a:endParaRPr lang="en-US" dirty="0"/>
          </a:p>
        </p:txBody>
      </p:sp>
    </p:spTree>
    <p:extLst>
      <p:ext uri="{BB962C8B-B14F-4D97-AF65-F5344CB8AC3E}">
        <p14:creationId xmlns:p14="http://schemas.microsoft.com/office/powerpoint/2010/main" val="301614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Effect on the Mean</a:t>
            </a:r>
          </a:p>
        </p:txBody>
      </p:sp>
      <p:sp>
        <p:nvSpPr>
          <p:cNvPr id="3" name="Content Placeholder 2"/>
          <p:cNvSpPr>
            <a:spLocks noGrp="1"/>
          </p:cNvSpPr>
          <p:nvPr>
            <p:ph idx="1"/>
          </p:nvPr>
        </p:nvSpPr>
        <p:spPr/>
        <p:txBody>
          <a:bodyPr/>
          <a:lstStyle/>
          <a:p>
            <a:pPr marL="0" indent="0">
              <a:buNone/>
            </a:pPr>
            <a:r>
              <a:rPr lang="en-US" dirty="0"/>
              <a:t>Outliers influence the Mean!</a:t>
            </a:r>
          </a:p>
        </p:txBody>
      </p:sp>
      <p:sp>
        <p:nvSpPr>
          <p:cNvPr id="26" name="AutoShape 5"/>
          <p:cNvSpPr>
            <a:spLocks noChangeArrowheads="1"/>
          </p:cNvSpPr>
          <p:nvPr/>
        </p:nvSpPr>
        <p:spPr bwMode="auto">
          <a:xfrm rot="16200000">
            <a:off x="6880588" y="3886994"/>
            <a:ext cx="609600" cy="228600"/>
          </a:xfrm>
          <a:prstGeom prst="rightArrow">
            <a:avLst>
              <a:gd name="adj1" fmla="val 50000"/>
              <a:gd name="adj2" fmla="val 67160"/>
            </a:avLst>
          </a:prstGeom>
          <a:solidFill>
            <a:srgbClr val="FF0000"/>
          </a:solidFill>
          <a:ln w="12700">
            <a:solidFill>
              <a:sysClr val="windowText" lastClr="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27" name="Line 6"/>
          <p:cNvSpPr>
            <a:spLocks noChangeShapeType="1"/>
          </p:cNvSpPr>
          <p:nvPr/>
        </p:nvSpPr>
        <p:spPr bwMode="auto">
          <a:xfrm>
            <a:off x="1478329" y="3476897"/>
            <a:ext cx="3354387" cy="0"/>
          </a:xfrm>
          <a:prstGeom prst="line">
            <a:avLst/>
          </a:prstGeom>
          <a:noFill/>
          <a:ln w="1270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28" name="Rectangle 8"/>
          <p:cNvSpPr>
            <a:spLocks noChangeArrowheads="1"/>
          </p:cNvSpPr>
          <p:nvPr/>
        </p:nvSpPr>
        <p:spPr bwMode="auto">
          <a:xfrm>
            <a:off x="1232263" y="3481807"/>
            <a:ext cx="4038606" cy="366767"/>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prstClr val="black"/>
                </a:solidFill>
                <a:latin typeface="Lucida Sans Unicode"/>
              </a:rPr>
              <a:t>0  1   2   3   4   5   6   7   8   9   10</a:t>
            </a:r>
          </a:p>
        </p:txBody>
      </p:sp>
      <p:sp>
        <p:nvSpPr>
          <p:cNvPr id="29" name="Rectangle 10"/>
          <p:cNvSpPr>
            <a:spLocks noChangeArrowheads="1"/>
          </p:cNvSpPr>
          <p:nvPr/>
        </p:nvSpPr>
        <p:spPr bwMode="auto">
          <a:xfrm>
            <a:off x="1384663" y="3248297"/>
            <a:ext cx="3143250" cy="457200"/>
          </a:xfrm>
          <a:prstGeom prst="rect">
            <a:avLst/>
          </a:prstGeom>
          <a:noFill/>
          <a:ln w="12700">
            <a:noFill/>
            <a:miter lim="800000"/>
            <a:headEnd/>
            <a:tailEnd/>
          </a:ln>
          <a:effectLst/>
        </p:spPr>
        <p:txBody>
          <a:bodyPr wrap="none" anchor="ctr"/>
          <a:lstStyle/>
          <a:p>
            <a:pPr algn="ctr"/>
            <a:endParaRPr lang="en-US">
              <a:solidFill>
                <a:prstClr val="black"/>
              </a:solidFill>
              <a:latin typeface="Lucida Sans Unicode"/>
            </a:endParaRPr>
          </a:p>
        </p:txBody>
      </p:sp>
      <p:sp>
        <p:nvSpPr>
          <p:cNvPr id="30" name="Oval 11"/>
          <p:cNvSpPr>
            <a:spLocks noChangeArrowheads="1"/>
          </p:cNvSpPr>
          <p:nvPr/>
        </p:nvSpPr>
        <p:spPr bwMode="auto">
          <a:xfrm>
            <a:off x="1593876" y="318799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1" name="Oval 12"/>
          <p:cNvSpPr>
            <a:spLocks noChangeArrowheads="1"/>
          </p:cNvSpPr>
          <p:nvPr/>
        </p:nvSpPr>
        <p:spPr bwMode="auto">
          <a:xfrm>
            <a:off x="1953787" y="318082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2" name="Oval 13"/>
          <p:cNvSpPr>
            <a:spLocks noChangeArrowheads="1"/>
          </p:cNvSpPr>
          <p:nvPr/>
        </p:nvSpPr>
        <p:spPr bwMode="auto">
          <a:xfrm>
            <a:off x="2332344" y="318012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3" name="Oval 14"/>
          <p:cNvSpPr>
            <a:spLocks noChangeArrowheads="1"/>
          </p:cNvSpPr>
          <p:nvPr/>
        </p:nvSpPr>
        <p:spPr bwMode="auto">
          <a:xfrm>
            <a:off x="2684877" y="317985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4" name="Oval 15"/>
          <p:cNvSpPr>
            <a:spLocks noChangeArrowheads="1"/>
          </p:cNvSpPr>
          <p:nvPr/>
        </p:nvSpPr>
        <p:spPr bwMode="auto">
          <a:xfrm>
            <a:off x="3033713" y="318012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5" name="AutoShape 21"/>
          <p:cNvSpPr>
            <a:spLocks noChangeArrowheads="1"/>
          </p:cNvSpPr>
          <p:nvPr/>
        </p:nvSpPr>
        <p:spPr bwMode="auto">
          <a:xfrm rot="16200000">
            <a:off x="2107188" y="3927804"/>
            <a:ext cx="609600" cy="228600"/>
          </a:xfrm>
          <a:prstGeom prst="rightArrow">
            <a:avLst>
              <a:gd name="adj1" fmla="val 50000"/>
              <a:gd name="adj2" fmla="val 67160"/>
            </a:avLst>
          </a:prstGeom>
          <a:solidFill>
            <a:srgbClr val="FF0000"/>
          </a:solidFill>
          <a:ln w="12700">
            <a:solidFill>
              <a:sysClr val="windowText" lastClr="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6" name="Rectangle 22"/>
          <p:cNvSpPr>
            <a:spLocks noChangeArrowheads="1"/>
          </p:cNvSpPr>
          <p:nvPr/>
        </p:nvSpPr>
        <p:spPr bwMode="auto">
          <a:xfrm>
            <a:off x="2222863" y="4391300"/>
            <a:ext cx="1524000" cy="366767"/>
          </a:xfrm>
          <a:prstGeom prst="rect">
            <a:avLst/>
          </a:prstGeom>
          <a:solidFill>
            <a:srgbClr val="FFFFCC"/>
          </a:solidFill>
          <a:ln w="12700">
            <a:solidFill>
              <a:sysClr val="windowText" lastClr="000000"/>
            </a:solidFill>
            <a:miter lim="800000"/>
            <a:headEnd/>
            <a:tailEnd/>
          </a:ln>
          <a:effectLst/>
        </p:spPr>
        <p:txBody>
          <a:bodyPr lIns="90488" tIns="44450" rIns="90488" bIns="4445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Lucida Sans Unicode"/>
              </a:rPr>
              <a:t>Mean = 3</a:t>
            </a:r>
          </a:p>
        </p:txBody>
      </p:sp>
      <p:sp>
        <p:nvSpPr>
          <p:cNvPr id="37" name="Line 24"/>
          <p:cNvSpPr>
            <a:spLocks noChangeShapeType="1"/>
          </p:cNvSpPr>
          <p:nvPr/>
        </p:nvSpPr>
        <p:spPr bwMode="auto">
          <a:xfrm>
            <a:off x="5821729" y="3476897"/>
            <a:ext cx="3354387" cy="0"/>
          </a:xfrm>
          <a:prstGeom prst="line">
            <a:avLst/>
          </a:prstGeom>
          <a:noFill/>
          <a:ln w="1270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8" name="Rectangle 25"/>
          <p:cNvSpPr>
            <a:spLocks noChangeArrowheads="1"/>
          </p:cNvSpPr>
          <p:nvPr/>
        </p:nvSpPr>
        <p:spPr bwMode="auto">
          <a:xfrm>
            <a:off x="5509016" y="3444296"/>
            <a:ext cx="4225925" cy="366767"/>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prstClr val="black"/>
                </a:solidFill>
                <a:latin typeface="Lucida Sans Unicode"/>
              </a:rPr>
              <a:t>  0  1   2   3   4   5   6   7   8   9   10</a:t>
            </a:r>
          </a:p>
        </p:txBody>
      </p:sp>
      <p:sp>
        <p:nvSpPr>
          <p:cNvPr id="39" name="Rectangle 26"/>
          <p:cNvSpPr>
            <a:spLocks noChangeArrowheads="1"/>
          </p:cNvSpPr>
          <p:nvPr/>
        </p:nvSpPr>
        <p:spPr bwMode="auto">
          <a:xfrm>
            <a:off x="5728063" y="3248297"/>
            <a:ext cx="3143250" cy="457200"/>
          </a:xfrm>
          <a:prstGeom prst="rect">
            <a:avLst/>
          </a:prstGeom>
          <a:noFill/>
          <a:ln w="12700">
            <a:noFill/>
            <a:miter lim="800000"/>
            <a:headEnd/>
            <a:tailEnd/>
          </a:ln>
          <a:effectLst/>
        </p:spPr>
        <p:txBody>
          <a:bodyPr wrap="none" anchor="ctr"/>
          <a:lstStyle/>
          <a:p>
            <a:pPr algn="ctr"/>
            <a:endParaRPr lang="en-US">
              <a:solidFill>
                <a:prstClr val="black"/>
              </a:solidFill>
              <a:latin typeface="Lucida Sans Unicode"/>
            </a:endParaRPr>
          </a:p>
        </p:txBody>
      </p:sp>
      <p:sp>
        <p:nvSpPr>
          <p:cNvPr id="40" name="Oval 27"/>
          <p:cNvSpPr>
            <a:spLocks noChangeArrowheads="1"/>
          </p:cNvSpPr>
          <p:nvPr/>
        </p:nvSpPr>
        <p:spPr bwMode="auto">
          <a:xfrm>
            <a:off x="5981556"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1" name="Oval 28"/>
          <p:cNvSpPr>
            <a:spLocks noChangeArrowheads="1"/>
          </p:cNvSpPr>
          <p:nvPr/>
        </p:nvSpPr>
        <p:spPr bwMode="auto">
          <a:xfrm>
            <a:off x="6346727"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2" name="Oval 29"/>
          <p:cNvSpPr>
            <a:spLocks noChangeArrowheads="1"/>
          </p:cNvSpPr>
          <p:nvPr/>
        </p:nvSpPr>
        <p:spPr bwMode="auto">
          <a:xfrm>
            <a:off x="6711898"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3" name="Oval 30"/>
          <p:cNvSpPr>
            <a:spLocks noChangeArrowheads="1"/>
          </p:cNvSpPr>
          <p:nvPr/>
        </p:nvSpPr>
        <p:spPr bwMode="auto">
          <a:xfrm>
            <a:off x="7086150" y="3205731"/>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4" name="Oval 31"/>
          <p:cNvSpPr>
            <a:spLocks noChangeArrowheads="1"/>
          </p:cNvSpPr>
          <p:nvPr/>
        </p:nvSpPr>
        <p:spPr bwMode="auto">
          <a:xfrm>
            <a:off x="9306694" y="3205888"/>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5" name="Rectangle 32"/>
          <p:cNvSpPr>
            <a:spLocks noChangeArrowheads="1"/>
          </p:cNvSpPr>
          <p:nvPr/>
        </p:nvSpPr>
        <p:spPr bwMode="auto">
          <a:xfrm>
            <a:off x="6871063" y="4391300"/>
            <a:ext cx="1524000" cy="366767"/>
          </a:xfrm>
          <a:prstGeom prst="rect">
            <a:avLst/>
          </a:prstGeom>
          <a:solidFill>
            <a:srgbClr val="FFFFCC"/>
          </a:solidFill>
          <a:ln w="12700">
            <a:solidFill>
              <a:sysClr val="windowText" lastClr="000000"/>
            </a:solidFill>
            <a:miter lim="800000"/>
            <a:headEnd/>
            <a:tailEnd/>
          </a:ln>
          <a:effectLst/>
        </p:spPr>
        <p:txBody>
          <a:bodyPr lIns="90488" tIns="44450" rIns="90488" bIns="4445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Lucida Sans Unicode"/>
              </a:rPr>
              <a:t>Mean = 4</a:t>
            </a:r>
          </a:p>
        </p:txBody>
      </p:sp>
      <p:graphicFrame>
        <p:nvGraphicFramePr>
          <p:cNvPr id="46" name="Object 35"/>
          <p:cNvGraphicFramePr>
            <a:graphicFrameLocks noChangeAspect="1"/>
          </p:cNvGraphicFramePr>
          <p:nvPr/>
        </p:nvGraphicFramePr>
        <p:xfrm>
          <a:off x="1613263" y="5107263"/>
          <a:ext cx="3022600" cy="731837"/>
        </p:xfrm>
        <a:graphic>
          <a:graphicData uri="http://schemas.openxmlformats.org/presentationml/2006/ole">
            <mc:AlternateContent xmlns:mc="http://schemas.openxmlformats.org/markup-compatibility/2006">
              <mc:Choice xmlns:v="urn:schemas-microsoft-com:vml" Requires="v">
                <p:oleObj name="Equation" r:id="rId2" imgW="1625600" imgH="393700" progId="Equation.3">
                  <p:embed/>
                </p:oleObj>
              </mc:Choice>
              <mc:Fallback>
                <p:oleObj name="Equation" r:id="rId2" imgW="1625600" imgH="393700" progId="Equation.3">
                  <p:embed/>
                  <p:pic>
                    <p:nvPicPr>
                      <p:cNvPr id="46"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263" y="5107263"/>
                        <a:ext cx="3022600"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6"/>
          <p:cNvGraphicFramePr>
            <a:graphicFrameLocks noChangeAspect="1"/>
          </p:cNvGraphicFramePr>
          <p:nvPr/>
        </p:nvGraphicFramePr>
        <p:xfrm>
          <a:off x="6051913" y="5107263"/>
          <a:ext cx="3187700" cy="731837"/>
        </p:xfrm>
        <a:graphic>
          <a:graphicData uri="http://schemas.openxmlformats.org/presentationml/2006/ole">
            <mc:AlternateContent xmlns:mc="http://schemas.openxmlformats.org/markup-compatibility/2006">
              <mc:Choice xmlns:v="urn:schemas-microsoft-com:vml" Requires="v">
                <p:oleObj name="Equation" r:id="rId4" imgW="1714500" imgH="393700" progId="Equation.3">
                  <p:embed/>
                </p:oleObj>
              </mc:Choice>
              <mc:Fallback>
                <p:oleObj name="Equation" r:id="rId4" imgW="1714500" imgH="393700" progId="Equation.3">
                  <p:embed/>
                  <p:pic>
                    <p:nvPicPr>
                      <p:cNvPr id="47"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913" y="5107263"/>
                        <a:ext cx="3187700"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227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Effect on the Median</a:t>
            </a:r>
          </a:p>
        </p:txBody>
      </p:sp>
      <p:sp>
        <p:nvSpPr>
          <p:cNvPr id="3" name="Content Placeholder 2"/>
          <p:cNvSpPr>
            <a:spLocks noGrp="1"/>
          </p:cNvSpPr>
          <p:nvPr>
            <p:ph idx="1"/>
          </p:nvPr>
        </p:nvSpPr>
        <p:spPr/>
        <p:txBody>
          <a:bodyPr/>
          <a:lstStyle/>
          <a:p>
            <a:pPr marL="0" indent="0">
              <a:buNone/>
            </a:pPr>
            <a:r>
              <a:rPr lang="en-US" dirty="0"/>
              <a:t>Outliers do not influence the Median!</a:t>
            </a:r>
          </a:p>
        </p:txBody>
      </p:sp>
      <p:sp>
        <p:nvSpPr>
          <p:cNvPr id="26" name="AutoShape 5"/>
          <p:cNvSpPr>
            <a:spLocks noChangeArrowheads="1"/>
          </p:cNvSpPr>
          <p:nvPr/>
        </p:nvSpPr>
        <p:spPr bwMode="auto">
          <a:xfrm rot="16200000">
            <a:off x="6521398" y="3905805"/>
            <a:ext cx="609600" cy="228600"/>
          </a:xfrm>
          <a:prstGeom prst="rightArrow">
            <a:avLst>
              <a:gd name="adj1" fmla="val 50000"/>
              <a:gd name="adj2" fmla="val 67160"/>
            </a:avLst>
          </a:prstGeom>
          <a:solidFill>
            <a:srgbClr val="FF0000"/>
          </a:solidFill>
          <a:ln w="12700">
            <a:solidFill>
              <a:sysClr val="windowText" lastClr="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27" name="Line 6"/>
          <p:cNvSpPr>
            <a:spLocks noChangeShapeType="1"/>
          </p:cNvSpPr>
          <p:nvPr/>
        </p:nvSpPr>
        <p:spPr bwMode="auto">
          <a:xfrm>
            <a:off x="1478329" y="3476897"/>
            <a:ext cx="3354387" cy="0"/>
          </a:xfrm>
          <a:prstGeom prst="line">
            <a:avLst/>
          </a:prstGeom>
          <a:noFill/>
          <a:ln w="1270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28" name="Rectangle 8"/>
          <p:cNvSpPr>
            <a:spLocks noChangeArrowheads="1"/>
          </p:cNvSpPr>
          <p:nvPr/>
        </p:nvSpPr>
        <p:spPr bwMode="auto">
          <a:xfrm>
            <a:off x="1232263" y="3481807"/>
            <a:ext cx="4038606" cy="366767"/>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prstClr val="black"/>
                </a:solidFill>
                <a:latin typeface="Lucida Sans Unicode"/>
              </a:rPr>
              <a:t>0  1   2   3   4   5   6   7   8   9   10</a:t>
            </a:r>
          </a:p>
        </p:txBody>
      </p:sp>
      <p:sp>
        <p:nvSpPr>
          <p:cNvPr id="29" name="Rectangle 10"/>
          <p:cNvSpPr>
            <a:spLocks noChangeArrowheads="1"/>
          </p:cNvSpPr>
          <p:nvPr/>
        </p:nvSpPr>
        <p:spPr bwMode="auto">
          <a:xfrm>
            <a:off x="1384663" y="3248297"/>
            <a:ext cx="3143250" cy="457200"/>
          </a:xfrm>
          <a:prstGeom prst="rect">
            <a:avLst/>
          </a:prstGeom>
          <a:noFill/>
          <a:ln w="12700">
            <a:noFill/>
            <a:miter lim="800000"/>
            <a:headEnd/>
            <a:tailEnd/>
          </a:ln>
          <a:effectLst/>
        </p:spPr>
        <p:txBody>
          <a:bodyPr wrap="none" anchor="ctr"/>
          <a:lstStyle/>
          <a:p>
            <a:pPr algn="ctr"/>
            <a:endParaRPr lang="en-US">
              <a:solidFill>
                <a:prstClr val="black"/>
              </a:solidFill>
              <a:latin typeface="Lucida Sans Unicode"/>
            </a:endParaRPr>
          </a:p>
        </p:txBody>
      </p:sp>
      <p:sp>
        <p:nvSpPr>
          <p:cNvPr id="30" name="Oval 11"/>
          <p:cNvSpPr>
            <a:spLocks noChangeArrowheads="1"/>
          </p:cNvSpPr>
          <p:nvPr/>
        </p:nvSpPr>
        <p:spPr bwMode="auto">
          <a:xfrm>
            <a:off x="1593876" y="318799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1" name="Oval 12"/>
          <p:cNvSpPr>
            <a:spLocks noChangeArrowheads="1"/>
          </p:cNvSpPr>
          <p:nvPr/>
        </p:nvSpPr>
        <p:spPr bwMode="auto">
          <a:xfrm>
            <a:off x="1953787" y="318082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2" name="Oval 13"/>
          <p:cNvSpPr>
            <a:spLocks noChangeArrowheads="1"/>
          </p:cNvSpPr>
          <p:nvPr/>
        </p:nvSpPr>
        <p:spPr bwMode="auto">
          <a:xfrm>
            <a:off x="2332344" y="318012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3" name="Oval 14"/>
          <p:cNvSpPr>
            <a:spLocks noChangeArrowheads="1"/>
          </p:cNvSpPr>
          <p:nvPr/>
        </p:nvSpPr>
        <p:spPr bwMode="auto">
          <a:xfrm>
            <a:off x="2684877" y="3179859"/>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4" name="Oval 15"/>
          <p:cNvSpPr>
            <a:spLocks noChangeArrowheads="1"/>
          </p:cNvSpPr>
          <p:nvPr/>
        </p:nvSpPr>
        <p:spPr bwMode="auto">
          <a:xfrm>
            <a:off x="3033713" y="318012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5" name="AutoShape 21"/>
          <p:cNvSpPr>
            <a:spLocks noChangeArrowheads="1"/>
          </p:cNvSpPr>
          <p:nvPr/>
        </p:nvSpPr>
        <p:spPr bwMode="auto">
          <a:xfrm rot="16200000">
            <a:off x="2107188" y="3927804"/>
            <a:ext cx="609600" cy="228600"/>
          </a:xfrm>
          <a:prstGeom prst="rightArrow">
            <a:avLst>
              <a:gd name="adj1" fmla="val 50000"/>
              <a:gd name="adj2" fmla="val 67160"/>
            </a:avLst>
          </a:prstGeom>
          <a:solidFill>
            <a:srgbClr val="FF0000"/>
          </a:solidFill>
          <a:ln w="12700">
            <a:solidFill>
              <a:sysClr val="windowText" lastClr="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6" name="Rectangle 22"/>
          <p:cNvSpPr>
            <a:spLocks noChangeArrowheads="1"/>
          </p:cNvSpPr>
          <p:nvPr/>
        </p:nvSpPr>
        <p:spPr bwMode="auto">
          <a:xfrm>
            <a:off x="2151477" y="4395926"/>
            <a:ext cx="1524000" cy="366767"/>
          </a:xfrm>
          <a:prstGeom prst="rect">
            <a:avLst/>
          </a:prstGeom>
          <a:solidFill>
            <a:srgbClr val="FFFFCC"/>
          </a:solidFill>
          <a:ln w="12700">
            <a:solidFill>
              <a:sysClr val="windowText" lastClr="000000"/>
            </a:solidFill>
            <a:miter lim="800000"/>
            <a:headEnd/>
            <a:tailEnd/>
          </a:ln>
          <a:effectLst/>
        </p:spPr>
        <p:txBody>
          <a:bodyPr lIns="90488" tIns="44450" rIns="90488" bIns="4445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Lucida Sans Unicode"/>
              </a:rPr>
              <a:t>Median = 3</a:t>
            </a:r>
          </a:p>
        </p:txBody>
      </p:sp>
      <p:sp>
        <p:nvSpPr>
          <p:cNvPr id="37" name="Line 24"/>
          <p:cNvSpPr>
            <a:spLocks noChangeShapeType="1"/>
          </p:cNvSpPr>
          <p:nvPr/>
        </p:nvSpPr>
        <p:spPr bwMode="auto">
          <a:xfrm>
            <a:off x="5821729" y="3476897"/>
            <a:ext cx="3354387" cy="0"/>
          </a:xfrm>
          <a:prstGeom prst="line">
            <a:avLst/>
          </a:prstGeom>
          <a:noFill/>
          <a:ln w="12700">
            <a:solidFill>
              <a:sysClr val="windowText" lastClr="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38" name="Rectangle 25"/>
          <p:cNvSpPr>
            <a:spLocks noChangeArrowheads="1"/>
          </p:cNvSpPr>
          <p:nvPr/>
        </p:nvSpPr>
        <p:spPr bwMode="auto">
          <a:xfrm>
            <a:off x="5509016" y="3444296"/>
            <a:ext cx="4225925" cy="366767"/>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b="1" dirty="0">
                <a:solidFill>
                  <a:prstClr val="black"/>
                </a:solidFill>
                <a:latin typeface="Lucida Sans Unicode"/>
              </a:rPr>
              <a:t>  0  1   2   3   4   5   6   7   8   9   10</a:t>
            </a:r>
          </a:p>
        </p:txBody>
      </p:sp>
      <p:sp>
        <p:nvSpPr>
          <p:cNvPr id="39" name="Rectangle 26"/>
          <p:cNvSpPr>
            <a:spLocks noChangeArrowheads="1"/>
          </p:cNvSpPr>
          <p:nvPr/>
        </p:nvSpPr>
        <p:spPr bwMode="auto">
          <a:xfrm>
            <a:off x="5728063" y="3248297"/>
            <a:ext cx="3143250" cy="457200"/>
          </a:xfrm>
          <a:prstGeom prst="rect">
            <a:avLst/>
          </a:prstGeom>
          <a:noFill/>
          <a:ln w="12700">
            <a:noFill/>
            <a:miter lim="800000"/>
            <a:headEnd/>
            <a:tailEnd/>
          </a:ln>
          <a:effectLst/>
        </p:spPr>
        <p:txBody>
          <a:bodyPr wrap="none" anchor="ctr"/>
          <a:lstStyle/>
          <a:p>
            <a:pPr algn="ctr"/>
            <a:endParaRPr lang="en-US">
              <a:solidFill>
                <a:prstClr val="black"/>
              </a:solidFill>
              <a:latin typeface="Lucida Sans Unicode"/>
            </a:endParaRPr>
          </a:p>
        </p:txBody>
      </p:sp>
      <p:sp>
        <p:nvSpPr>
          <p:cNvPr id="40" name="Oval 27"/>
          <p:cNvSpPr>
            <a:spLocks noChangeArrowheads="1"/>
          </p:cNvSpPr>
          <p:nvPr/>
        </p:nvSpPr>
        <p:spPr bwMode="auto">
          <a:xfrm>
            <a:off x="5981556"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1" name="Oval 28"/>
          <p:cNvSpPr>
            <a:spLocks noChangeArrowheads="1"/>
          </p:cNvSpPr>
          <p:nvPr/>
        </p:nvSpPr>
        <p:spPr bwMode="auto">
          <a:xfrm>
            <a:off x="6346727"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2" name="Oval 29"/>
          <p:cNvSpPr>
            <a:spLocks noChangeArrowheads="1"/>
          </p:cNvSpPr>
          <p:nvPr/>
        </p:nvSpPr>
        <p:spPr bwMode="auto">
          <a:xfrm>
            <a:off x="6711898" y="3204642"/>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3" name="Oval 30"/>
          <p:cNvSpPr>
            <a:spLocks noChangeArrowheads="1"/>
          </p:cNvSpPr>
          <p:nvPr/>
        </p:nvSpPr>
        <p:spPr bwMode="auto">
          <a:xfrm>
            <a:off x="7086150" y="3205731"/>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4" name="Oval 31"/>
          <p:cNvSpPr>
            <a:spLocks noChangeArrowheads="1"/>
          </p:cNvSpPr>
          <p:nvPr/>
        </p:nvSpPr>
        <p:spPr bwMode="auto">
          <a:xfrm>
            <a:off x="9306694" y="3205888"/>
            <a:ext cx="228600" cy="228600"/>
          </a:xfrm>
          <a:prstGeom prst="ellipse">
            <a:avLst/>
          </a:prstGeom>
          <a:solidFill>
            <a:srgbClr val="464646"/>
          </a:solidFill>
          <a:ln w="12700">
            <a:solidFill>
              <a:sysClr val="windowText" lastClr="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Lucida Sans Unicode"/>
            </a:endParaRPr>
          </a:p>
        </p:txBody>
      </p:sp>
      <p:sp>
        <p:nvSpPr>
          <p:cNvPr id="45" name="Rectangle 32"/>
          <p:cNvSpPr>
            <a:spLocks noChangeArrowheads="1"/>
          </p:cNvSpPr>
          <p:nvPr/>
        </p:nvSpPr>
        <p:spPr bwMode="auto">
          <a:xfrm>
            <a:off x="6575327" y="4362675"/>
            <a:ext cx="1524000" cy="366767"/>
          </a:xfrm>
          <a:prstGeom prst="rect">
            <a:avLst/>
          </a:prstGeom>
          <a:solidFill>
            <a:srgbClr val="FFFFCC"/>
          </a:solidFill>
          <a:ln w="12700">
            <a:solidFill>
              <a:sysClr val="windowText" lastClr="000000"/>
            </a:solidFill>
            <a:miter lim="800000"/>
            <a:headEnd/>
            <a:tailEnd/>
          </a:ln>
          <a:effectLst/>
        </p:spPr>
        <p:txBody>
          <a:bodyPr lIns="90488" tIns="44450" rIns="90488" bIns="4445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Lucida Sans Unicode"/>
              </a:rPr>
              <a:t>Median = 3</a:t>
            </a:r>
          </a:p>
        </p:txBody>
      </p:sp>
    </p:spTree>
    <p:extLst>
      <p:ext uri="{BB962C8B-B14F-4D97-AF65-F5344CB8AC3E}">
        <p14:creationId xmlns:p14="http://schemas.microsoft.com/office/powerpoint/2010/main" val="117747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of Distribution</a:t>
            </a:r>
          </a:p>
        </p:txBody>
      </p:sp>
      <p:sp>
        <p:nvSpPr>
          <p:cNvPr id="3" name="Content Placeholder 2"/>
          <p:cNvSpPr>
            <a:spLocks noGrp="1"/>
          </p:cNvSpPr>
          <p:nvPr>
            <p:ph idx="1"/>
          </p:nvPr>
        </p:nvSpPr>
        <p:spPr/>
        <p:txBody>
          <a:bodyPr/>
          <a:lstStyle/>
          <a:p>
            <a:pPr marL="0" indent="0">
              <a:buNone/>
            </a:pPr>
            <a:r>
              <a:rPr lang="en-US" dirty="0"/>
              <a:t>Describes what the data looks like (how it is distributed)</a:t>
            </a:r>
          </a:p>
          <a:p>
            <a:pPr marL="0" indent="0">
              <a:buNone/>
            </a:pPr>
            <a:r>
              <a:rPr lang="en-US" dirty="0"/>
              <a:t>Symmetrical or skewed</a:t>
            </a:r>
          </a:p>
          <a:p>
            <a:pPr marL="457200" lvl="1" indent="0">
              <a:buNone/>
            </a:pPr>
            <a:r>
              <a:rPr lang="en-US" dirty="0"/>
              <a:t>Changes the place of the median and mean</a:t>
            </a:r>
          </a:p>
        </p:txBody>
      </p:sp>
      <p:pic>
        <p:nvPicPr>
          <p:cNvPr id="5" name="Picture 4"/>
          <p:cNvPicPr>
            <a:picLocks noChangeAspect="1"/>
          </p:cNvPicPr>
          <p:nvPr/>
        </p:nvPicPr>
        <p:blipFill>
          <a:blip r:embed="rId2"/>
          <a:stretch>
            <a:fillRect/>
          </a:stretch>
        </p:blipFill>
        <p:spPr>
          <a:xfrm>
            <a:off x="723292" y="3372259"/>
            <a:ext cx="8986283" cy="3109229"/>
          </a:xfrm>
          <a:prstGeom prst="rect">
            <a:avLst/>
          </a:prstGeom>
        </p:spPr>
      </p:pic>
    </p:spTree>
    <p:extLst>
      <p:ext uri="{BB962C8B-B14F-4D97-AF65-F5344CB8AC3E}">
        <p14:creationId xmlns:p14="http://schemas.microsoft.com/office/powerpoint/2010/main" val="366865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Measure to use? </a:t>
            </a:r>
          </a:p>
        </p:txBody>
      </p:sp>
      <p:sp>
        <p:nvSpPr>
          <p:cNvPr id="3" name="Content Placeholder 2"/>
          <p:cNvSpPr>
            <a:spLocks noGrp="1"/>
          </p:cNvSpPr>
          <p:nvPr>
            <p:ph idx="1"/>
          </p:nvPr>
        </p:nvSpPr>
        <p:spPr>
          <a:xfrm>
            <a:off x="838200" y="1825625"/>
            <a:ext cx="5056573" cy="4351338"/>
          </a:xfrm>
        </p:spPr>
        <p:txBody>
          <a:bodyPr/>
          <a:lstStyle/>
          <a:p>
            <a:pPr marL="0" indent="0">
              <a:buNone/>
            </a:pPr>
            <a:r>
              <a:rPr lang="en-US" dirty="0"/>
              <a:t>Mean is mostly used</a:t>
            </a:r>
          </a:p>
          <a:p>
            <a:pPr marL="457200" lvl="1" indent="0">
              <a:buNone/>
            </a:pPr>
            <a:r>
              <a:rPr lang="en-US" dirty="0"/>
              <a:t>Unless there are extreme outliers, or your data is skewed</a:t>
            </a:r>
          </a:p>
          <a:p>
            <a:pPr marL="457200" lvl="1" indent="0">
              <a:buNone/>
            </a:pPr>
            <a:r>
              <a:rPr lang="en-US" dirty="0"/>
              <a:t>Then: Use the median</a:t>
            </a:r>
          </a:p>
          <a:p>
            <a:pPr marL="0" indent="0">
              <a:buNone/>
            </a:pPr>
            <a:endParaRPr lang="en-US" dirty="0"/>
          </a:p>
          <a:p>
            <a:pPr marL="0" indent="0">
              <a:buNone/>
            </a:pPr>
            <a:r>
              <a:rPr lang="en-US" dirty="0"/>
              <a:t>Example is Income in countries</a:t>
            </a:r>
          </a:p>
        </p:txBody>
      </p:sp>
      <p:pic>
        <p:nvPicPr>
          <p:cNvPr id="5" name="Picture 4">
            <a:extLst>
              <a:ext uri="{FF2B5EF4-FFF2-40B4-BE49-F238E27FC236}">
                <a16:creationId xmlns:a16="http://schemas.microsoft.com/office/drawing/2014/main" id="{B01B818E-37FB-F3E0-13C6-E5922B3B306A}"/>
              </a:ext>
            </a:extLst>
          </p:cNvPr>
          <p:cNvPicPr>
            <a:picLocks noChangeAspect="1"/>
          </p:cNvPicPr>
          <p:nvPr/>
        </p:nvPicPr>
        <p:blipFill>
          <a:blip r:embed="rId3"/>
          <a:stretch>
            <a:fillRect/>
          </a:stretch>
        </p:blipFill>
        <p:spPr>
          <a:xfrm>
            <a:off x="6932978" y="905522"/>
            <a:ext cx="4506369" cy="1055546"/>
          </a:xfrm>
          <a:prstGeom prst="rect">
            <a:avLst/>
          </a:prstGeom>
        </p:spPr>
      </p:pic>
      <p:pic>
        <p:nvPicPr>
          <p:cNvPr id="7" name="Picture 6">
            <a:extLst>
              <a:ext uri="{FF2B5EF4-FFF2-40B4-BE49-F238E27FC236}">
                <a16:creationId xmlns:a16="http://schemas.microsoft.com/office/drawing/2014/main" id="{E0F8FA6F-6633-D044-7AEF-9C941ABD085E}"/>
              </a:ext>
            </a:extLst>
          </p:cNvPr>
          <p:cNvPicPr>
            <a:picLocks noChangeAspect="1"/>
          </p:cNvPicPr>
          <p:nvPr/>
        </p:nvPicPr>
        <p:blipFill>
          <a:blip r:embed="rId4"/>
          <a:stretch>
            <a:fillRect/>
          </a:stretch>
        </p:blipFill>
        <p:spPr>
          <a:xfrm>
            <a:off x="6932978" y="2231085"/>
            <a:ext cx="4285005" cy="4452151"/>
          </a:xfrm>
          <a:prstGeom prst="rect">
            <a:avLst/>
          </a:prstGeom>
        </p:spPr>
      </p:pic>
      <p:sp>
        <p:nvSpPr>
          <p:cNvPr id="8" name="TextBox 7">
            <a:extLst>
              <a:ext uri="{FF2B5EF4-FFF2-40B4-BE49-F238E27FC236}">
                <a16:creationId xmlns:a16="http://schemas.microsoft.com/office/drawing/2014/main" id="{46CF3400-824C-CD19-8088-6ED9A46EF981}"/>
              </a:ext>
            </a:extLst>
          </p:cNvPr>
          <p:cNvSpPr txBox="1"/>
          <p:nvPr/>
        </p:nvSpPr>
        <p:spPr>
          <a:xfrm>
            <a:off x="6932978" y="6581001"/>
            <a:ext cx="4879019" cy="276999"/>
          </a:xfrm>
          <a:prstGeom prst="rect">
            <a:avLst/>
          </a:prstGeom>
          <a:noFill/>
        </p:spPr>
        <p:txBody>
          <a:bodyPr wrap="square" rtlCol="0">
            <a:spAutoFit/>
          </a:bodyPr>
          <a:lstStyle/>
          <a:p>
            <a:r>
              <a:rPr lang="en-US" sz="1200" dirty="0"/>
              <a:t>https://www.cbs.nl/en-gb/visualisations/income-distribution</a:t>
            </a:r>
          </a:p>
        </p:txBody>
      </p:sp>
    </p:spTree>
    <p:extLst>
      <p:ext uri="{BB962C8B-B14F-4D97-AF65-F5344CB8AC3E}">
        <p14:creationId xmlns:p14="http://schemas.microsoft.com/office/powerpoint/2010/main" val="15064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FBFC-3864-4692-9B48-2DC3AA5423AC}"/>
              </a:ext>
            </a:extLst>
          </p:cNvPr>
          <p:cNvSpPr>
            <a:spLocks noGrp="1"/>
          </p:cNvSpPr>
          <p:nvPr>
            <p:ph type="title"/>
          </p:nvPr>
        </p:nvSpPr>
        <p:spPr/>
        <p:txBody>
          <a:bodyPr/>
          <a:lstStyle/>
          <a:p>
            <a:r>
              <a:rPr lang="en-US" dirty="0"/>
              <a:t>Mean and Median in Python</a:t>
            </a:r>
          </a:p>
        </p:txBody>
      </p:sp>
      <p:sp>
        <p:nvSpPr>
          <p:cNvPr id="3" name="Content Placeholder 2">
            <a:extLst>
              <a:ext uri="{FF2B5EF4-FFF2-40B4-BE49-F238E27FC236}">
                <a16:creationId xmlns:a16="http://schemas.microsoft.com/office/drawing/2014/main" id="{15900EC2-1696-5082-3304-D5E5CED27F50}"/>
              </a:ext>
            </a:extLst>
          </p:cNvPr>
          <p:cNvSpPr>
            <a:spLocks noGrp="1"/>
          </p:cNvSpPr>
          <p:nvPr>
            <p:ph idx="1"/>
          </p:nvPr>
        </p:nvSpPr>
        <p:spPr/>
        <p:txBody>
          <a:bodyPr/>
          <a:lstStyle/>
          <a:p>
            <a:pPr marL="0" indent="0">
              <a:buNone/>
            </a:pPr>
            <a:r>
              <a:rPr lang="en-US" dirty="0"/>
              <a:t>&lt; Screenshot here of how to calculate mean and median in Python &gt;</a:t>
            </a:r>
          </a:p>
          <a:p>
            <a:pPr marL="0" indent="0">
              <a:buNone/>
            </a:pPr>
            <a:endParaRPr lang="en-US" dirty="0"/>
          </a:p>
          <a:p>
            <a:pPr marL="0" indent="0">
              <a:buNone/>
            </a:pPr>
            <a:r>
              <a:rPr lang="en-US" dirty="0"/>
              <a:t>&lt; The book writes some fancy code, but I would suggest simply using the </a:t>
            </a:r>
            <a:r>
              <a:rPr lang="en-US" dirty="0" err="1"/>
              <a:t>numpy</a:t>
            </a:r>
            <a:r>
              <a:rPr lang="en-US" dirty="0"/>
              <a:t> package &gt;</a:t>
            </a:r>
          </a:p>
        </p:txBody>
      </p:sp>
    </p:spTree>
    <p:extLst>
      <p:ext uri="{BB962C8B-B14F-4D97-AF65-F5344CB8AC3E}">
        <p14:creationId xmlns:p14="http://schemas.microsoft.com/office/powerpoint/2010/main" val="26218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5A37-F943-B464-14DB-E128123316CA}"/>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5495226B-CBE9-8E38-E4FC-800DB3EEC465}"/>
              </a:ext>
            </a:extLst>
          </p:cNvPr>
          <p:cNvSpPr>
            <a:spLocks noGrp="1"/>
          </p:cNvSpPr>
          <p:nvPr>
            <p:ph idx="1"/>
          </p:nvPr>
        </p:nvSpPr>
        <p:spPr/>
        <p:txBody>
          <a:bodyPr/>
          <a:lstStyle/>
          <a:p>
            <a:pPr marL="0" indent="0">
              <a:buNone/>
            </a:pPr>
            <a:r>
              <a:rPr lang="en-US" dirty="0"/>
              <a:t>Open the file insurance.csv</a:t>
            </a:r>
          </a:p>
          <a:p>
            <a:pPr marL="0" indent="0">
              <a:buNone/>
            </a:pPr>
            <a:endParaRPr lang="en-US" dirty="0"/>
          </a:p>
          <a:p>
            <a:pPr marL="0" indent="0">
              <a:buNone/>
            </a:pPr>
            <a:r>
              <a:rPr lang="en-US" dirty="0"/>
              <a:t>Calculate the mean and median for the ‘charges’ and ‘</a:t>
            </a:r>
            <a:r>
              <a:rPr lang="en-US" dirty="0" err="1"/>
              <a:t>bmi</a:t>
            </a:r>
            <a:r>
              <a:rPr lang="en-US" dirty="0"/>
              <a:t>’ variables</a:t>
            </a:r>
          </a:p>
          <a:p>
            <a:pPr marL="0" indent="0">
              <a:buNone/>
            </a:pPr>
            <a:endParaRPr lang="en-US" dirty="0"/>
          </a:p>
          <a:p>
            <a:pPr marL="0" indent="0">
              <a:buNone/>
            </a:pPr>
            <a:r>
              <a:rPr lang="en-US" dirty="0"/>
              <a:t>What do mean and median tell you about the distribution of these variables? </a:t>
            </a:r>
          </a:p>
          <a:p>
            <a:pPr marL="0" indent="0">
              <a:buNone/>
            </a:pPr>
            <a:endParaRPr lang="en-US" dirty="0"/>
          </a:p>
          <a:p>
            <a:pPr marL="0" indent="0">
              <a:buNone/>
            </a:pPr>
            <a:r>
              <a:rPr lang="en-US" dirty="0"/>
              <a:t>Would you use the mean or median to describe the center of the data?</a:t>
            </a:r>
          </a:p>
        </p:txBody>
      </p:sp>
    </p:spTree>
    <p:extLst>
      <p:ext uri="{BB962C8B-B14F-4D97-AF65-F5344CB8AC3E}">
        <p14:creationId xmlns:p14="http://schemas.microsoft.com/office/powerpoint/2010/main" val="276957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 Today</a:t>
            </a:r>
          </a:p>
        </p:txBody>
      </p:sp>
      <p:sp>
        <p:nvSpPr>
          <p:cNvPr id="3" name="Content Placeholder 2"/>
          <p:cNvSpPr>
            <a:spLocks noGrp="1"/>
          </p:cNvSpPr>
          <p:nvPr>
            <p:ph idx="1"/>
          </p:nvPr>
        </p:nvSpPr>
        <p:spPr/>
        <p:txBody>
          <a:bodyPr>
            <a:normAutofit/>
          </a:bodyPr>
          <a:lstStyle/>
          <a:p>
            <a:pPr marL="0" indent="0">
              <a:buNone/>
            </a:pPr>
            <a:r>
              <a:rPr lang="en-US" dirty="0"/>
              <a:t>After today you should understand:</a:t>
            </a:r>
          </a:p>
          <a:p>
            <a:pPr marL="0" indent="0">
              <a:buNone/>
            </a:pPr>
            <a:r>
              <a:rPr lang="en-US" dirty="0"/>
              <a:t>	1. The difference between descriptive and inferential statistics</a:t>
            </a:r>
          </a:p>
          <a:p>
            <a:pPr marL="0" indent="0">
              <a:buNone/>
            </a:pPr>
            <a:r>
              <a:rPr lang="en-US" dirty="0"/>
              <a:t>	2. Measures of center</a:t>
            </a:r>
          </a:p>
          <a:p>
            <a:pPr marL="0" indent="0">
              <a:buNone/>
            </a:pPr>
            <a:r>
              <a:rPr lang="en-US" dirty="0"/>
              <a:t>	3. Measures of variation</a:t>
            </a:r>
          </a:p>
          <a:p>
            <a:pPr marL="0" indent="0">
              <a:buNone/>
            </a:pPr>
            <a:r>
              <a:rPr lang="en-US" dirty="0"/>
              <a:t>	4. The normal distribution</a:t>
            </a:r>
          </a:p>
          <a:p>
            <a:pPr marL="0" indent="0">
              <a:buNone/>
            </a:pPr>
            <a:r>
              <a:rPr lang="en-US" dirty="0"/>
              <a:t>	5. Z-scores</a:t>
            </a:r>
          </a:p>
          <a:p>
            <a:pPr marL="0" indent="0">
              <a:buNone/>
            </a:pPr>
            <a:endParaRPr lang="en-US" dirty="0"/>
          </a:p>
        </p:txBody>
      </p:sp>
      <p:sp>
        <p:nvSpPr>
          <p:cNvPr id="4" name="Slide Number Placeholder 3"/>
          <p:cNvSpPr>
            <a:spLocks noGrp="1"/>
          </p:cNvSpPr>
          <p:nvPr>
            <p:ph type="sldNum" sz="quarter" idx="12"/>
          </p:nvPr>
        </p:nvSpPr>
        <p:spPr/>
        <p:txBody>
          <a:bodyPr/>
          <a:lstStyle/>
          <a:p>
            <a:fld id="{C354AA53-3646-43ED-AC62-CEEAA715FB64}" type="slidenum">
              <a:rPr lang="en-US" smtClean="0"/>
              <a:t>2</a:t>
            </a:fld>
            <a:endParaRPr lang="en-US"/>
          </a:p>
        </p:txBody>
      </p:sp>
    </p:spTree>
    <p:extLst>
      <p:ext uri="{BB962C8B-B14F-4D97-AF65-F5344CB8AC3E}">
        <p14:creationId xmlns:p14="http://schemas.microsoft.com/office/powerpoint/2010/main" val="87755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76B-4C9B-1CBF-956B-08C9AC00D6A8}"/>
              </a:ext>
            </a:extLst>
          </p:cNvPr>
          <p:cNvSpPr>
            <a:spLocks noGrp="1"/>
          </p:cNvSpPr>
          <p:nvPr>
            <p:ph type="title"/>
          </p:nvPr>
        </p:nvSpPr>
        <p:spPr/>
        <p:txBody>
          <a:bodyPr/>
          <a:lstStyle/>
          <a:p>
            <a:r>
              <a:rPr lang="en-US" dirty="0"/>
              <a:t>Exercise 1 Solution</a:t>
            </a:r>
          </a:p>
        </p:txBody>
      </p:sp>
      <p:sp>
        <p:nvSpPr>
          <p:cNvPr id="3" name="Content Placeholder 2">
            <a:extLst>
              <a:ext uri="{FF2B5EF4-FFF2-40B4-BE49-F238E27FC236}">
                <a16:creationId xmlns:a16="http://schemas.microsoft.com/office/drawing/2014/main" id="{B01B98D5-91B6-DD37-08AC-BB872631F36E}"/>
              </a:ext>
            </a:extLst>
          </p:cNvPr>
          <p:cNvSpPr>
            <a:spLocks noGrp="1"/>
          </p:cNvSpPr>
          <p:nvPr>
            <p:ph idx="1"/>
          </p:nvPr>
        </p:nvSpPr>
        <p:spPr/>
        <p:txBody>
          <a:bodyPr>
            <a:normAutofit fontScale="92500" lnSpcReduction="10000"/>
          </a:bodyPr>
          <a:lstStyle/>
          <a:p>
            <a:pPr marL="0" indent="0">
              <a:buNone/>
            </a:pPr>
            <a:r>
              <a:rPr lang="en-US" dirty="0"/>
              <a:t>Mean Charges: 13,270</a:t>
            </a:r>
          </a:p>
          <a:p>
            <a:pPr marL="0" indent="0">
              <a:buNone/>
            </a:pPr>
            <a:r>
              <a:rPr lang="en-US" dirty="0"/>
              <a:t>Median Charges: 9,382</a:t>
            </a:r>
          </a:p>
          <a:p>
            <a:pPr>
              <a:buFont typeface="Wingdings" panose="05000000000000000000" pitchFamily="2" charset="2"/>
              <a:buChar char="à"/>
            </a:pPr>
            <a:r>
              <a:rPr lang="en-US" dirty="0">
                <a:sym typeface="Wingdings" panose="05000000000000000000" pitchFamily="2" charset="2"/>
              </a:rPr>
              <a:t>So it is right-skewed</a:t>
            </a:r>
          </a:p>
          <a:p>
            <a:pPr marL="0" indent="0">
              <a:buNone/>
            </a:pPr>
            <a:r>
              <a:rPr lang="en-US" dirty="0">
                <a:sym typeface="Wingdings" panose="05000000000000000000" pitchFamily="2" charset="2"/>
              </a:rPr>
              <a:t>Mean BMI: 30.7</a:t>
            </a:r>
          </a:p>
          <a:p>
            <a:pPr marL="0" indent="0">
              <a:buNone/>
            </a:pPr>
            <a:r>
              <a:rPr lang="en-US" dirty="0">
                <a:sym typeface="Wingdings" panose="05000000000000000000" pitchFamily="2" charset="2"/>
              </a:rPr>
              <a:t>Median BMI: 30.4</a:t>
            </a:r>
          </a:p>
          <a:p>
            <a:pPr>
              <a:buFont typeface="Wingdings" panose="05000000000000000000" pitchFamily="2" charset="2"/>
              <a:buChar char="à"/>
            </a:pPr>
            <a:r>
              <a:rPr lang="en-US" dirty="0">
                <a:sym typeface="Wingdings" panose="05000000000000000000" pitchFamily="2" charset="2"/>
              </a:rPr>
              <a:t>So it is (mostly) symmetrical</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Conclusion: median is better for charges, mean is better for </a:t>
            </a:r>
            <a:r>
              <a:rPr lang="en-US" dirty="0" err="1">
                <a:sym typeface="Wingdings" panose="05000000000000000000" pitchFamily="2" charset="2"/>
              </a:rPr>
              <a:t>bmi</a:t>
            </a:r>
            <a:r>
              <a:rPr lang="en-US" dirty="0">
                <a:sym typeface="Wingdings" panose="05000000000000000000" pitchFamily="2" charset="2"/>
              </a:rPr>
              <a:t>. </a:t>
            </a:r>
          </a:p>
          <a:p>
            <a:pPr marL="0" indent="0">
              <a:buNone/>
            </a:pPr>
            <a:r>
              <a:rPr lang="en-US" dirty="0">
                <a:sym typeface="Wingdings" panose="05000000000000000000" pitchFamily="2" charset="2"/>
              </a:rPr>
              <a:t>&lt;This whole section needs to be made with python code. Preferably also include histograms of the variables&gt;</a:t>
            </a:r>
          </a:p>
        </p:txBody>
      </p:sp>
    </p:spTree>
    <p:extLst>
      <p:ext uri="{BB962C8B-B14F-4D97-AF65-F5344CB8AC3E}">
        <p14:creationId xmlns:p14="http://schemas.microsoft.com/office/powerpoint/2010/main" val="969615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12A1-D5AE-B7DF-6813-A719CBE962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CC639-116E-66C3-0537-E6B6CA1C40FC}"/>
              </a:ext>
            </a:extLst>
          </p:cNvPr>
          <p:cNvSpPr>
            <a:spLocks noGrp="1"/>
          </p:cNvSpPr>
          <p:nvPr>
            <p:ph idx="1"/>
          </p:nvPr>
        </p:nvSpPr>
        <p:spPr/>
        <p:txBody>
          <a:bodyPr/>
          <a:lstStyle/>
          <a:p>
            <a:pPr marL="0" indent="0">
              <a:buNone/>
            </a:pPr>
            <a:r>
              <a:rPr lang="en-US" dirty="0"/>
              <a:t>&lt; I am skipping the mode and the weighted mean because I think the classes will be too full otherwise &gt;</a:t>
            </a:r>
          </a:p>
        </p:txBody>
      </p:sp>
    </p:spTree>
    <p:extLst>
      <p:ext uri="{BB962C8B-B14F-4D97-AF65-F5344CB8AC3E}">
        <p14:creationId xmlns:p14="http://schemas.microsoft.com/office/powerpoint/2010/main" val="1272019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026ED7-F8C1-FABB-EE57-DBFBE2F16DAA}"/>
              </a:ext>
            </a:extLst>
          </p:cNvPr>
          <p:cNvSpPr>
            <a:spLocks noGrp="1"/>
          </p:cNvSpPr>
          <p:nvPr>
            <p:ph type="ctrTitle"/>
          </p:nvPr>
        </p:nvSpPr>
        <p:spPr/>
        <p:txBody>
          <a:bodyPr/>
          <a:lstStyle/>
          <a:p>
            <a:r>
              <a:rPr lang="en-US" dirty="0"/>
              <a:t>Measures of Variation</a:t>
            </a:r>
          </a:p>
        </p:txBody>
      </p:sp>
      <p:sp>
        <p:nvSpPr>
          <p:cNvPr id="5" name="Subtitle 4">
            <a:extLst>
              <a:ext uri="{FF2B5EF4-FFF2-40B4-BE49-F238E27FC236}">
                <a16:creationId xmlns:a16="http://schemas.microsoft.com/office/drawing/2014/main" id="{0343A19F-95C7-14F3-537D-9C0E1EB257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129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a:t>
            </a:r>
          </a:p>
        </p:txBody>
      </p:sp>
      <p:sp>
        <p:nvSpPr>
          <p:cNvPr id="3" name="Content Placeholder 2"/>
          <p:cNvSpPr>
            <a:spLocks noGrp="1"/>
          </p:cNvSpPr>
          <p:nvPr>
            <p:ph idx="1"/>
          </p:nvPr>
        </p:nvSpPr>
        <p:spPr/>
        <p:txBody>
          <a:bodyPr/>
          <a:lstStyle/>
          <a:p>
            <a:pPr marL="0" indent="0">
              <a:buNone/>
            </a:pPr>
            <a:r>
              <a:rPr lang="en-US" dirty="0"/>
              <a:t>I ask 7 students how many cups of coffee they drink per day</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9238749"/>
              </p:ext>
            </p:extLst>
          </p:nvPr>
        </p:nvGraphicFramePr>
        <p:xfrm>
          <a:off x="838200" y="2814496"/>
          <a:ext cx="3470189" cy="2966720"/>
        </p:xfrm>
        <a:graphic>
          <a:graphicData uri="http://schemas.openxmlformats.org/drawingml/2006/table">
            <a:tbl>
              <a:tblPr firstRow="1" bandRow="1">
                <a:tableStyleId>{073A0DAA-6AF3-43AB-8588-CEC1D06C72B9}</a:tableStyleId>
              </a:tblPr>
              <a:tblGrid>
                <a:gridCol w="1666103">
                  <a:extLst>
                    <a:ext uri="{9D8B030D-6E8A-4147-A177-3AD203B41FA5}">
                      <a16:colId xmlns:a16="http://schemas.microsoft.com/office/drawing/2014/main" val="20000"/>
                    </a:ext>
                  </a:extLst>
                </a:gridCol>
                <a:gridCol w="1804086">
                  <a:extLst>
                    <a:ext uri="{9D8B030D-6E8A-4147-A177-3AD203B41FA5}">
                      <a16:colId xmlns:a16="http://schemas.microsoft.com/office/drawing/2014/main" val="20001"/>
                    </a:ext>
                  </a:extLst>
                </a:gridCol>
              </a:tblGrid>
              <a:tr h="370840">
                <a:tc>
                  <a:txBody>
                    <a:bodyPr/>
                    <a:lstStyle/>
                    <a:p>
                      <a:r>
                        <a:rPr lang="en-US" dirty="0"/>
                        <a:t>Student</a:t>
                      </a:r>
                    </a:p>
                  </a:txBody>
                  <a:tcPr/>
                </a:tc>
                <a:tc>
                  <a:txBody>
                    <a:bodyPr/>
                    <a:lstStyle/>
                    <a:p>
                      <a:r>
                        <a:rPr lang="en-US" dirty="0"/>
                        <a:t>Cups of coffee</a:t>
                      </a:r>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4602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1: Range</a:t>
            </a:r>
          </a:p>
        </p:txBody>
      </p:sp>
      <p:sp>
        <p:nvSpPr>
          <p:cNvPr id="3" name="Content Placeholder 2"/>
          <p:cNvSpPr>
            <a:spLocks noGrp="1"/>
          </p:cNvSpPr>
          <p:nvPr>
            <p:ph idx="1"/>
          </p:nvPr>
        </p:nvSpPr>
        <p:spPr/>
        <p:txBody>
          <a:bodyPr/>
          <a:lstStyle/>
          <a:p>
            <a:pPr marL="0" indent="0">
              <a:buNone/>
            </a:pPr>
            <a:r>
              <a:rPr lang="en-US" dirty="0"/>
              <a:t>Simplest measure of variation</a:t>
            </a:r>
          </a:p>
          <a:p>
            <a:pPr marL="457200" lvl="1" indent="0">
              <a:buNone/>
            </a:pPr>
            <a:r>
              <a:rPr lang="en-US" dirty="0">
                <a:sym typeface="Wingdings" panose="05000000000000000000" pitchFamily="2" charset="2"/>
              </a:rPr>
              <a:t> Difference between the largest and smallest observation</a:t>
            </a:r>
            <a:endParaRPr lang="en-US" dirty="0"/>
          </a:p>
          <a:p>
            <a:pPr marL="0" indent="0">
              <a:buNone/>
            </a:pPr>
            <a:endParaRPr lang="en-US" dirty="0"/>
          </a:p>
          <a:p>
            <a:pPr marL="0" indent="0">
              <a:buNone/>
            </a:pPr>
            <a:endParaRPr lang="en-US" dirty="0"/>
          </a:p>
        </p:txBody>
      </p:sp>
      <p:sp>
        <p:nvSpPr>
          <p:cNvPr id="6" name="TextBox 5"/>
          <p:cNvSpPr txBox="1"/>
          <p:nvPr/>
        </p:nvSpPr>
        <p:spPr>
          <a:xfrm>
            <a:off x="4662615" y="3031524"/>
            <a:ext cx="5591093" cy="1661993"/>
          </a:xfrm>
          <a:prstGeom prst="rect">
            <a:avLst/>
          </a:prstGeom>
          <a:noFill/>
        </p:spPr>
        <p:txBody>
          <a:bodyPr wrap="square" rtlCol="0">
            <a:spAutoFit/>
          </a:bodyPr>
          <a:lstStyle/>
          <a:p>
            <a:r>
              <a:rPr lang="en-US" dirty="0"/>
              <a:t>In this case the highest (Matilda’s) – the lowest (Omar’s)</a:t>
            </a:r>
          </a:p>
          <a:p>
            <a:endParaRPr lang="en-US" sz="2800" dirty="0"/>
          </a:p>
          <a:p>
            <a:endParaRPr lang="en-US" sz="2800" dirty="0"/>
          </a:p>
          <a:p>
            <a:r>
              <a:rPr lang="en-US" sz="2800" dirty="0"/>
              <a:t>Range = 6-0 = </a:t>
            </a:r>
            <a:r>
              <a:rPr lang="en-US" sz="2800" b="1" dirty="0"/>
              <a:t>6</a:t>
            </a:r>
            <a:endParaRPr lang="en-US" sz="2800" dirty="0"/>
          </a:p>
        </p:txBody>
      </p:sp>
      <p:graphicFrame>
        <p:nvGraphicFramePr>
          <p:cNvPr id="5" name="Table 4">
            <a:extLst>
              <a:ext uri="{FF2B5EF4-FFF2-40B4-BE49-F238E27FC236}">
                <a16:creationId xmlns:a16="http://schemas.microsoft.com/office/drawing/2014/main" id="{9626FDAE-4CFD-E3EF-6E12-D38C99A9431F}"/>
              </a:ext>
            </a:extLst>
          </p:cNvPr>
          <p:cNvGraphicFramePr>
            <a:graphicFrameLocks noGrp="1"/>
          </p:cNvGraphicFramePr>
          <p:nvPr>
            <p:extLst>
              <p:ext uri="{D42A27DB-BD31-4B8C-83A1-F6EECF244321}">
                <p14:modId xmlns:p14="http://schemas.microsoft.com/office/powerpoint/2010/main" val="3590484919"/>
              </p:ext>
            </p:extLst>
          </p:nvPr>
        </p:nvGraphicFramePr>
        <p:xfrm>
          <a:off x="838200" y="2814496"/>
          <a:ext cx="3470189" cy="2966720"/>
        </p:xfrm>
        <a:graphic>
          <a:graphicData uri="http://schemas.openxmlformats.org/drawingml/2006/table">
            <a:tbl>
              <a:tblPr firstRow="1" bandRow="1">
                <a:tableStyleId>{073A0DAA-6AF3-43AB-8588-CEC1D06C72B9}</a:tableStyleId>
              </a:tblPr>
              <a:tblGrid>
                <a:gridCol w="1666103">
                  <a:extLst>
                    <a:ext uri="{9D8B030D-6E8A-4147-A177-3AD203B41FA5}">
                      <a16:colId xmlns:a16="http://schemas.microsoft.com/office/drawing/2014/main" val="20000"/>
                    </a:ext>
                  </a:extLst>
                </a:gridCol>
                <a:gridCol w="1804086">
                  <a:extLst>
                    <a:ext uri="{9D8B030D-6E8A-4147-A177-3AD203B41FA5}">
                      <a16:colId xmlns:a16="http://schemas.microsoft.com/office/drawing/2014/main" val="20001"/>
                    </a:ext>
                  </a:extLst>
                </a:gridCol>
              </a:tblGrid>
              <a:tr h="370840">
                <a:tc>
                  <a:txBody>
                    <a:bodyPr/>
                    <a:lstStyle/>
                    <a:p>
                      <a:r>
                        <a:rPr lang="en-US" dirty="0"/>
                        <a:t>Student</a:t>
                      </a:r>
                    </a:p>
                  </a:txBody>
                  <a:tcPr/>
                </a:tc>
                <a:tc>
                  <a:txBody>
                    <a:bodyPr/>
                    <a:lstStyle/>
                    <a:p>
                      <a:r>
                        <a:rPr lang="en-US" dirty="0"/>
                        <a:t>Cups of coffee</a:t>
                      </a:r>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756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 Range</a:t>
            </a:r>
          </a:p>
        </p:txBody>
      </p:sp>
      <p:sp>
        <p:nvSpPr>
          <p:cNvPr id="3" name="Content Placeholder 2"/>
          <p:cNvSpPr>
            <a:spLocks noGrp="1"/>
          </p:cNvSpPr>
          <p:nvPr>
            <p:ph idx="1"/>
          </p:nvPr>
        </p:nvSpPr>
        <p:spPr/>
        <p:txBody>
          <a:bodyPr/>
          <a:lstStyle/>
          <a:p>
            <a:pPr marL="0" indent="0">
              <a:buNone/>
            </a:pPr>
            <a:r>
              <a:rPr lang="en-US" dirty="0"/>
              <a:t>Simplest measure of variation</a:t>
            </a:r>
          </a:p>
          <a:p>
            <a:pPr marL="457200" lvl="1" indent="0">
              <a:buNone/>
            </a:pPr>
            <a:r>
              <a:rPr lang="en-US" dirty="0">
                <a:sym typeface="Wingdings" panose="05000000000000000000" pitchFamily="2" charset="2"/>
              </a:rPr>
              <a:t> Difference between the largest and smallest observation</a:t>
            </a:r>
            <a:endParaRPr lang="en-US" dirty="0"/>
          </a:p>
        </p:txBody>
      </p:sp>
      <p:sp>
        <p:nvSpPr>
          <p:cNvPr id="4" name="Rectangle 4125"/>
          <p:cNvSpPr>
            <a:spLocks noChangeArrowheads="1"/>
          </p:cNvSpPr>
          <p:nvPr/>
        </p:nvSpPr>
        <p:spPr bwMode="auto">
          <a:xfrm>
            <a:off x="1981201" y="3124206"/>
            <a:ext cx="5105400" cy="904875"/>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algn="ctr" eaLnBrk="0" hangingPunct="0">
              <a:lnSpc>
                <a:spcPct val="140000"/>
              </a:lnSpc>
              <a:spcBef>
                <a:spcPct val="50000"/>
              </a:spcBef>
            </a:pPr>
            <a:r>
              <a:rPr lang="en-US" sz="2800"/>
              <a:t>Range = x</a:t>
            </a:r>
            <a:r>
              <a:rPr lang="en-US" sz="2800" baseline="-25000"/>
              <a:t>maximum</a:t>
            </a:r>
            <a:r>
              <a:rPr lang="en-US" sz="2800"/>
              <a:t> –  x</a:t>
            </a:r>
            <a:r>
              <a:rPr lang="en-US" sz="2800" baseline="-25000"/>
              <a:t>minimum</a:t>
            </a:r>
          </a:p>
          <a:p>
            <a:pPr algn="ctr" eaLnBrk="0" hangingPunct="0">
              <a:spcBef>
                <a:spcPct val="50000"/>
              </a:spcBef>
            </a:pPr>
            <a:endParaRPr lang="en-US" sz="1400" baseline="-25000"/>
          </a:p>
        </p:txBody>
      </p:sp>
      <p:sp>
        <p:nvSpPr>
          <p:cNvPr id="5" name="Line 4126"/>
          <p:cNvSpPr>
            <a:spLocks noChangeShapeType="1"/>
          </p:cNvSpPr>
          <p:nvPr/>
        </p:nvSpPr>
        <p:spPr bwMode="auto">
          <a:xfrm>
            <a:off x="2149479" y="5029200"/>
            <a:ext cx="3355974" cy="1588"/>
          </a:xfrm>
          <a:prstGeom prst="line">
            <a:avLst/>
          </a:prstGeom>
          <a:noFill/>
          <a:ln w="12700">
            <a:solidFill>
              <a:srgbClr val="FFFFCC"/>
            </a:solidFill>
            <a:round/>
            <a:headEnd/>
            <a:tailEnd/>
          </a:ln>
          <a:effectLst/>
        </p:spPr>
        <p:txBody>
          <a:bodyPr wrap="none" anchor="ctr"/>
          <a:lstStyle/>
          <a:p>
            <a:endParaRPr lang="en-GB"/>
          </a:p>
        </p:txBody>
      </p:sp>
      <p:sp>
        <p:nvSpPr>
          <p:cNvPr id="6" name="Oval 4127"/>
          <p:cNvSpPr>
            <a:spLocks noChangeArrowheads="1"/>
          </p:cNvSpPr>
          <p:nvPr/>
        </p:nvSpPr>
        <p:spPr bwMode="auto">
          <a:xfrm>
            <a:off x="2286001"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7" name="Oval 4128"/>
          <p:cNvSpPr>
            <a:spLocks noChangeArrowheads="1"/>
          </p:cNvSpPr>
          <p:nvPr/>
        </p:nvSpPr>
        <p:spPr bwMode="auto">
          <a:xfrm>
            <a:off x="2895600"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8" name="Oval 4129"/>
          <p:cNvSpPr>
            <a:spLocks noChangeArrowheads="1"/>
          </p:cNvSpPr>
          <p:nvPr/>
        </p:nvSpPr>
        <p:spPr bwMode="auto">
          <a:xfrm>
            <a:off x="3429000"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9" name="Oval 4130"/>
          <p:cNvSpPr>
            <a:spLocks noChangeArrowheads="1"/>
          </p:cNvSpPr>
          <p:nvPr/>
        </p:nvSpPr>
        <p:spPr bwMode="auto">
          <a:xfrm>
            <a:off x="4038601"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0" name="Oval 4131"/>
          <p:cNvSpPr>
            <a:spLocks noChangeArrowheads="1"/>
          </p:cNvSpPr>
          <p:nvPr/>
        </p:nvSpPr>
        <p:spPr bwMode="auto">
          <a:xfrm>
            <a:off x="3429000" y="45720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1" name="Oval 4132"/>
          <p:cNvSpPr>
            <a:spLocks noChangeArrowheads="1"/>
          </p:cNvSpPr>
          <p:nvPr/>
        </p:nvSpPr>
        <p:spPr bwMode="auto">
          <a:xfrm>
            <a:off x="4571999"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2" name="Oval 4133"/>
          <p:cNvSpPr>
            <a:spLocks noChangeArrowheads="1"/>
          </p:cNvSpPr>
          <p:nvPr/>
        </p:nvSpPr>
        <p:spPr bwMode="auto">
          <a:xfrm>
            <a:off x="4571999" y="45720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3" name="Oval 4135"/>
          <p:cNvSpPr>
            <a:spLocks noChangeArrowheads="1"/>
          </p:cNvSpPr>
          <p:nvPr/>
        </p:nvSpPr>
        <p:spPr bwMode="auto">
          <a:xfrm>
            <a:off x="4953000"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4" name="Line 4136"/>
          <p:cNvSpPr>
            <a:spLocks noChangeShapeType="1"/>
          </p:cNvSpPr>
          <p:nvPr/>
        </p:nvSpPr>
        <p:spPr bwMode="auto">
          <a:xfrm>
            <a:off x="5349878" y="5029200"/>
            <a:ext cx="1298575" cy="1588"/>
          </a:xfrm>
          <a:prstGeom prst="line">
            <a:avLst/>
          </a:prstGeom>
          <a:noFill/>
          <a:ln w="12700">
            <a:solidFill>
              <a:srgbClr val="FFFFCC"/>
            </a:solidFill>
            <a:round/>
            <a:headEnd/>
            <a:tailEnd/>
          </a:ln>
          <a:effectLst/>
        </p:spPr>
        <p:txBody>
          <a:bodyPr wrap="none" anchor="ctr"/>
          <a:lstStyle/>
          <a:p>
            <a:endParaRPr lang="en-GB"/>
          </a:p>
        </p:txBody>
      </p:sp>
      <p:sp>
        <p:nvSpPr>
          <p:cNvPr id="15" name="Oval 4137"/>
          <p:cNvSpPr>
            <a:spLocks noChangeArrowheads="1"/>
          </p:cNvSpPr>
          <p:nvPr/>
        </p:nvSpPr>
        <p:spPr bwMode="auto">
          <a:xfrm>
            <a:off x="5715000"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6" name="Oval 4138"/>
          <p:cNvSpPr>
            <a:spLocks noChangeArrowheads="1"/>
          </p:cNvSpPr>
          <p:nvPr/>
        </p:nvSpPr>
        <p:spPr bwMode="auto">
          <a:xfrm>
            <a:off x="5715000" y="45720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7" name="Oval 4139"/>
          <p:cNvSpPr>
            <a:spLocks noChangeArrowheads="1"/>
          </p:cNvSpPr>
          <p:nvPr/>
        </p:nvSpPr>
        <p:spPr bwMode="auto">
          <a:xfrm>
            <a:off x="6172200"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8" name="Oval 4140"/>
          <p:cNvSpPr>
            <a:spLocks noChangeArrowheads="1"/>
          </p:cNvSpPr>
          <p:nvPr/>
        </p:nvSpPr>
        <p:spPr bwMode="auto">
          <a:xfrm>
            <a:off x="6553201" y="4800600"/>
            <a:ext cx="228600" cy="228600"/>
          </a:xfrm>
          <a:prstGeom prst="ellipse">
            <a:avLst/>
          </a:prstGeom>
          <a:solidFill>
            <a:schemeClr val="accent1"/>
          </a:solidFill>
          <a:ln w="12700">
            <a:solidFill>
              <a:schemeClr val="tx1"/>
            </a:solidFill>
            <a:round/>
            <a:headEnd/>
            <a:tailEnd/>
          </a:ln>
          <a:effectLst/>
        </p:spPr>
        <p:txBody>
          <a:bodyPr wrap="none" anchor="ctr"/>
          <a:lstStyle/>
          <a:p>
            <a:endParaRPr lang="en-GB"/>
          </a:p>
        </p:txBody>
      </p:sp>
      <p:sp>
        <p:nvSpPr>
          <p:cNvPr id="19" name="Rectangle 4141"/>
          <p:cNvSpPr>
            <a:spLocks noChangeArrowheads="1"/>
          </p:cNvSpPr>
          <p:nvPr/>
        </p:nvSpPr>
        <p:spPr bwMode="auto">
          <a:xfrm>
            <a:off x="2072104" y="5072074"/>
            <a:ext cx="5648325" cy="363538"/>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1800" dirty="0">
                <a:latin typeface="Times New Roman" pitchFamily="18" charset="0"/>
              </a:rPr>
              <a:t>0   1   2   3   4   5   6   7   8   9   10   11   12   13   14   </a:t>
            </a:r>
          </a:p>
        </p:txBody>
      </p:sp>
      <p:sp>
        <p:nvSpPr>
          <p:cNvPr id="20" name="Line 4142"/>
          <p:cNvSpPr>
            <a:spLocks noChangeShapeType="1"/>
          </p:cNvSpPr>
          <p:nvPr/>
        </p:nvSpPr>
        <p:spPr bwMode="auto">
          <a:xfrm>
            <a:off x="2362200" y="5791200"/>
            <a:ext cx="4267201" cy="0"/>
          </a:xfrm>
          <a:prstGeom prst="line">
            <a:avLst/>
          </a:prstGeom>
          <a:noFill/>
          <a:ln w="9525">
            <a:solidFill>
              <a:schemeClr val="tx1"/>
            </a:solidFill>
            <a:round/>
            <a:headEnd/>
            <a:tailEnd/>
          </a:ln>
          <a:effectLst/>
        </p:spPr>
        <p:txBody>
          <a:bodyPr wrap="none" anchor="ctr"/>
          <a:lstStyle/>
          <a:p>
            <a:endParaRPr lang="en-GB"/>
          </a:p>
        </p:txBody>
      </p:sp>
      <p:sp>
        <p:nvSpPr>
          <p:cNvPr id="21" name="Line 4143"/>
          <p:cNvSpPr>
            <a:spLocks noChangeShapeType="1"/>
          </p:cNvSpPr>
          <p:nvPr/>
        </p:nvSpPr>
        <p:spPr bwMode="auto">
          <a:xfrm flipV="1">
            <a:off x="2362200" y="5638800"/>
            <a:ext cx="0" cy="152400"/>
          </a:xfrm>
          <a:prstGeom prst="line">
            <a:avLst/>
          </a:prstGeom>
          <a:noFill/>
          <a:ln w="9525">
            <a:solidFill>
              <a:schemeClr val="tx1"/>
            </a:solidFill>
            <a:round/>
            <a:headEnd/>
            <a:tailEnd/>
          </a:ln>
          <a:effectLst/>
        </p:spPr>
        <p:txBody>
          <a:bodyPr wrap="none" anchor="ctr"/>
          <a:lstStyle/>
          <a:p>
            <a:endParaRPr lang="en-GB"/>
          </a:p>
        </p:txBody>
      </p:sp>
      <p:sp>
        <p:nvSpPr>
          <p:cNvPr id="22" name="Line 4144"/>
          <p:cNvSpPr>
            <a:spLocks noChangeShapeType="1"/>
          </p:cNvSpPr>
          <p:nvPr/>
        </p:nvSpPr>
        <p:spPr bwMode="auto">
          <a:xfrm flipV="1">
            <a:off x="6629400" y="5638800"/>
            <a:ext cx="0" cy="152400"/>
          </a:xfrm>
          <a:prstGeom prst="line">
            <a:avLst/>
          </a:prstGeom>
          <a:noFill/>
          <a:ln w="9525">
            <a:solidFill>
              <a:schemeClr val="tx1"/>
            </a:solidFill>
            <a:round/>
            <a:headEnd/>
            <a:tailEnd/>
          </a:ln>
          <a:effectLst/>
        </p:spPr>
        <p:txBody>
          <a:bodyPr wrap="none" anchor="ctr"/>
          <a:lstStyle/>
          <a:p>
            <a:endParaRPr lang="en-GB"/>
          </a:p>
        </p:txBody>
      </p:sp>
      <p:sp>
        <p:nvSpPr>
          <p:cNvPr id="23" name="Text Box 4145"/>
          <p:cNvSpPr txBox="1">
            <a:spLocks noChangeArrowheads="1"/>
          </p:cNvSpPr>
          <p:nvPr/>
        </p:nvSpPr>
        <p:spPr bwMode="auto">
          <a:xfrm>
            <a:off x="3048002" y="5791200"/>
            <a:ext cx="4114800" cy="369332"/>
          </a:xfrm>
          <a:prstGeom prst="rect">
            <a:avLst/>
          </a:prstGeom>
          <a:noFill/>
          <a:ln w="9525">
            <a:noFill/>
            <a:miter lim="800000"/>
            <a:headEnd/>
            <a:tailEnd/>
          </a:ln>
          <a:effectLst/>
        </p:spPr>
        <p:txBody>
          <a:bodyPr>
            <a:spAutoFit/>
          </a:bodyPr>
          <a:lstStyle/>
          <a:p>
            <a:pPr eaLnBrk="0" hangingPunct="0">
              <a:spcBef>
                <a:spcPct val="50000"/>
              </a:spcBef>
            </a:pPr>
            <a:r>
              <a:rPr lang="en-US" b="1"/>
              <a:t>Range = 14 - 1 = 13</a:t>
            </a:r>
            <a:endParaRPr lang="en-US">
              <a:latin typeface="Times New Roman" pitchFamily="18" charset="0"/>
            </a:endParaRPr>
          </a:p>
        </p:txBody>
      </p:sp>
      <p:sp>
        <p:nvSpPr>
          <p:cNvPr id="24" name="Line 4146"/>
          <p:cNvSpPr>
            <a:spLocks noChangeShapeType="1"/>
          </p:cNvSpPr>
          <p:nvPr/>
        </p:nvSpPr>
        <p:spPr bwMode="auto">
          <a:xfrm>
            <a:off x="1981201" y="5105400"/>
            <a:ext cx="4953000" cy="0"/>
          </a:xfrm>
          <a:prstGeom prst="line">
            <a:avLst/>
          </a:prstGeom>
          <a:noFill/>
          <a:ln w="19050">
            <a:solidFill>
              <a:schemeClr val="tx1"/>
            </a:solidFill>
            <a:round/>
            <a:headEnd/>
            <a:tailEnd/>
          </a:ln>
          <a:effectLst/>
        </p:spPr>
        <p:txBody>
          <a:bodyPr wrap="none" anchor="ctr"/>
          <a:lstStyle/>
          <a:p>
            <a:endParaRPr lang="en-GB"/>
          </a:p>
        </p:txBody>
      </p:sp>
    </p:spTree>
    <p:extLst>
      <p:ext uri="{BB962C8B-B14F-4D97-AF65-F5344CB8AC3E}">
        <p14:creationId xmlns:p14="http://schemas.microsoft.com/office/powerpoint/2010/main" val="120957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Range (1)</a:t>
            </a:r>
          </a:p>
        </p:txBody>
      </p:sp>
      <p:sp>
        <p:nvSpPr>
          <p:cNvPr id="3" name="Content Placeholder 2"/>
          <p:cNvSpPr>
            <a:spLocks noGrp="1"/>
          </p:cNvSpPr>
          <p:nvPr>
            <p:ph idx="1"/>
          </p:nvPr>
        </p:nvSpPr>
        <p:spPr/>
        <p:txBody>
          <a:bodyPr/>
          <a:lstStyle/>
          <a:p>
            <a:pPr marL="0" indent="0">
              <a:buNone/>
            </a:pPr>
            <a:r>
              <a:rPr lang="en-US" dirty="0"/>
              <a:t>The range ignores how the data is distributed</a:t>
            </a:r>
          </a:p>
        </p:txBody>
      </p:sp>
      <p:pic>
        <p:nvPicPr>
          <p:cNvPr id="26" name="Picture 25"/>
          <p:cNvPicPr>
            <a:picLocks noChangeAspect="1"/>
          </p:cNvPicPr>
          <p:nvPr/>
        </p:nvPicPr>
        <p:blipFill>
          <a:blip r:embed="rId2"/>
          <a:stretch>
            <a:fillRect/>
          </a:stretch>
        </p:blipFill>
        <p:spPr>
          <a:xfrm>
            <a:off x="686289" y="2739008"/>
            <a:ext cx="10667511" cy="2253122"/>
          </a:xfrm>
          <a:prstGeom prst="rect">
            <a:avLst/>
          </a:prstGeom>
        </p:spPr>
      </p:pic>
    </p:spTree>
    <p:extLst>
      <p:ext uri="{BB962C8B-B14F-4D97-AF65-F5344CB8AC3E}">
        <p14:creationId xmlns:p14="http://schemas.microsoft.com/office/powerpoint/2010/main" val="3988840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Range (2)</a:t>
            </a:r>
          </a:p>
        </p:txBody>
      </p:sp>
      <p:sp>
        <p:nvSpPr>
          <p:cNvPr id="3" name="Content Placeholder 2"/>
          <p:cNvSpPr>
            <a:spLocks noGrp="1"/>
          </p:cNvSpPr>
          <p:nvPr>
            <p:ph idx="1"/>
          </p:nvPr>
        </p:nvSpPr>
        <p:spPr/>
        <p:txBody>
          <a:bodyPr/>
          <a:lstStyle/>
          <a:p>
            <a:pPr marL="0" indent="0">
              <a:buNone/>
            </a:pPr>
            <a:r>
              <a:rPr lang="en-US" dirty="0"/>
              <a:t>Sensitive to Outliers</a:t>
            </a:r>
          </a:p>
        </p:txBody>
      </p:sp>
      <p:sp>
        <p:nvSpPr>
          <p:cNvPr id="4" name="Text Box 1052"/>
          <p:cNvSpPr txBox="1">
            <a:spLocks noChangeArrowheads="1"/>
          </p:cNvSpPr>
          <p:nvPr/>
        </p:nvSpPr>
        <p:spPr bwMode="auto">
          <a:xfrm>
            <a:off x="1464276" y="2973860"/>
            <a:ext cx="8338751" cy="369332"/>
          </a:xfrm>
          <a:prstGeom prst="rect">
            <a:avLst/>
          </a:prstGeom>
          <a:noFill/>
          <a:ln w="9525">
            <a:noFill/>
            <a:miter lim="800000"/>
            <a:headEnd/>
            <a:tailEnd/>
          </a:ln>
          <a:effectLst/>
        </p:spPr>
        <p:txBody>
          <a:bodyPr wrap="square">
            <a:spAutoFit/>
          </a:bodyPr>
          <a:lstStyle/>
          <a:p>
            <a:pPr eaLnBrk="0" hangingPunct="0">
              <a:spcBef>
                <a:spcPct val="50000"/>
              </a:spcBef>
            </a:pPr>
            <a:r>
              <a:rPr lang="en-US" dirty="0">
                <a:solidFill>
                  <a:schemeClr val="folHlink"/>
                </a:solidFill>
              </a:rPr>
              <a:t>	</a:t>
            </a:r>
            <a:r>
              <a:rPr lang="en-US" dirty="0">
                <a:solidFill>
                  <a:schemeClr val="hlink"/>
                </a:solidFill>
              </a:rPr>
              <a:t>1</a:t>
            </a:r>
            <a:r>
              <a:rPr lang="en-US" dirty="0"/>
              <a:t>, 1, 1, 1, 1, 1, 1, 1, 1, 1, 1, 2, 2, 2, 2, 2, 2, 2, 2, 3, 3, 3, 3, 4, </a:t>
            </a:r>
            <a:r>
              <a:rPr lang="en-US" dirty="0">
                <a:solidFill>
                  <a:schemeClr val="hlink"/>
                </a:solidFill>
              </a:rPr>
              <a:t>5</a:t>
            </a:r>
            <a:endParaRPr lang="en-US" dirty="0">
              <a:solidFill>
                <a:schemeClr val="hlink"/>
              </a:solidFill>
              <a:latin typeface="Times New Roman" pitchFamily="18" charset="0"/>
            </a:endParaRPr>
          </a:p>
        </p:txBody>
      </p:sp>
      <p:sp>
        <p:nvSpPr>
          <p:cNvPr id="5" name="Text Box 1053"/>
          <p:cNvSpPr txBox="1">
            <a:spLocks noChangeArrowheads="1"/>
          </p:cNvSpPr>
          <p:nvPr/>
        </p:nvSpPr>
        <p:spPr bwMode="auto">
          <a:xfrm>
            <a:off x="1464276" y="4116860"/>
            <a:ext cx="8229601" cy="369332"/>
          </a:xfrm>
          <a:prstGeom prst="rect">
            <a:avLst/>
          </a:prstGeom>
          <a:noFill/>
          <a:ln w="9525">
            <a:noFill/>
            <a:miter lim="800000"/>
            <a:headEnd/>
            <a:tailEnd/>
          </a:ln>
          <a:effectLst/>
        </p:spPr>
        <p:txBody>
          <a:bodyPr>
            <a:spAutoFit/>
          </a:bodyPr>
          <a:lstStyle/>
          <a:p>
            <a:pPr eaLnBrk="0" hangingPunct="0">
              <a:spcBef>
                <a:spcPct val="50000"/>
              </a:spcBef>
            </a:pPr>
            <a:r>
              <a:rPr lang="en-US" dirty="0">
                <a:solidFill>
                  <a:schemeClr val="folHlink"/>
                </a:solidFill>
              </a:rPr>
              <a:t>	</a:t>
            </a:r>
            <a:r>
              <a:rPr lang="en-US" dirty="0">
                <a:solidFill>
                  <a:schemeClr val="hlink"/>
                </a:solidFill>
              </a:rPr>
              <a:t>1</a:t>
            </a:r>
            <a:r>
              <a:rPr lang="en-US" dirty="0"/>
              <a:t>, 1, 1, 1, 1, 1, 1, 1, 1, 1, 1, 2, 2, 2, 2, 2, 2, 2, 2, 3, 3, 3, 3, 4, </a:t>
            </a:r>
            <a:r>
              <a:rPr lang="en-US" dirty="0">
                <a:solidFill>
                  <a:schemeClr val="hlink"/>
                </a:solidFill>
              </a:rPr>
              <a:t>120</a:t>
            </a:r>
            <a:endParaRPr lang="en-US" dirty="0">
              <a:solidFill>
                <a:schemeClr val="hlink"/>
              </a:solidFill>
              <a:latin typeface="Times New Roman" pitchFamily="18" charset="0"/>
            </a:endParaRPr>
          </a:p>
        </p:txBody>
      </p:sp>
      <p:sp>
        <p:nvSpPr>
          <p:cNvPr id="6" name="Rectangle 1054"/>
          <p:cNvSpPr>
            <a:spLocks noChangeArrowheads="1"/>
          </p:cNvSpPr>
          <p:nvPr/>
        </p:nvSpPr>
        <p:spPr bwMode="auto">
          <a:xfrm>
            <a:off x="4207478" y="3431060"/>
            <a:ext cx="2895600" cy="406400"/>
          </a:xfrm>
          <a:prstGeom prst="rect">
            <a:avLst/>
          </a:prstGeom>
          <a:solidFill>
            <a:srgbClr val="E5FFFF"/>
          </a:solidFill>
          <a:ln w="12700">
            <a:solidFill>
              <a:schemeClr val="tx1"/>
            </a:solidFill>
            <a:miter lim="800000"/>
            <a:headEnd/>
            <a:tailEnd/>
          </a:ln>
          <a:effectLst/>
        </p:spPr>
        <p:txBody>
          <a:bodyPr lIns="90488" tIns="44450" rIns="90488" bIns="44450">
            <a:spAutoFit/>
          </a:bodyPr>
          <a:lstStyle/>
          <a:p>
            <a:pPr algn="ctr" eaLnBrk="0" hangingPunct="0">
              <a:spcBef>
                <a:spcPct val="50000"/>
              </a:spcBef>
            </a:pPr>
            <a:r>
              <a:rPr lang="en-US" sz="2000" b="1"/>
              <a:t>Range = 5 - 1 = 4</a:t>
            </a:r>
          </a:p>
        </p:txBody>
      </p:sp>
      <p:sp>
        <p:nvSpPr>
          <p:cNvPr id="7" name="Rectangle 1055"/>
          <p:cNvSpPr>
            <a:spLocks noChangeArrowheads="1"/>
          </p:cNvSpPr>
          <p:nvPr/>
        </p:nvSpPr>
        <p:spPr bwMode="auto">
          <a:xfrm>
            <a:off x="4207478" y="4574063"/>
            <a:ext cx="3455638" cy="397545"/>
          </a:xfrm>
          <a:prstGeom prst="rect">
            <a:avLst/>
          </a:prstGeom>
          <a:solidFill>
            <a:srgbClr val="E5FFFF"/>
          </a:solidFill>
          <a:ln w="12700">
            <a:solidFill>
              <a:schemeClr val="tx1"/>
            </a:solidFill>
            <a:miter lim="800000"/>
            <a:headEnd/>
            <a:tailEnd/>
          </a:ln>
          <a:effectLst/>
        </p:spPr>
        <p:txBody>
          <a:bodyPr wrap="square" lIns="90488" tIns="44450" rIns="90488" bIns="44450">
            <a:spAutoFit/>
          </a:bodyPr>
          <a:lstStyle/>
          <a:p>
            <a:pPr algn="ctr" eaLnBrk="0" hangingPunct="0">
              <a:spcBef>
                <a:spcPct val="50000"/>
              </a:spcBef>
            </a:pPr>
            <a:r>
              <a:rPr lang="en-US" sz="2000" b="1" dirty="0"/>
              <a:t>Range = 120 - 1 = 119</a:t>
            </a:r>
          </a:p>
        </p:txBody>
      </p:sp>
      <p:sp>
        <p:nvSpPr>
          <p:cNvPr id="8" name="Down Arrow 7"/>
          <p:cNvSpPr/>
          <p:nvPr/>
        </p:nvSpPr>
        <p:spPr>
          <a:xfrm rot="8583951">
            <a:off x="8454317" y="4391872"/>
            <a:ext cx="206869" cy="1159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487034" y="5665569"/>
            <a:ext cx="2413686" cy="646331"/>
          </a:xfrm>
          <a:prstGeom prst="rect">
            <a:avLst/>
          </a:prstGeom>
          <a:noFill/>
          <a:ln>
            <a:solidFill>
              <a:schemeClr val="tx1"/>
            </a:solidFill>
          </a:ln>
        </p:spPr>
        <p:txBody>
          <a:bodyPr wrap="square" rtlCol="0">
            <a:spAutoFit/>
          </a:bodyPr>
          <a:lstStyle/>
          <a:p>
            <a:r>
              <a:rPr lang="en-US" dirty="0"/>
              <a:t>This number severely distorts the range &gt;:(</a:t>
            </a:r>
          </a:p>
        </p:txBody>
      </p:sp>
    </p:spTree>
    <p:extLst>
      <p:ext uri="{BB962C8B-B14F-4D97-AF65-F5344CB8AC3E}">
        <p14:creationId xmlns:p14="http://schemas.microsoft.com/office/powerpoint/2010/main" val="26988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4662616" y="2608550"/>
                <a:ext cx="6582746" cy="3711209"/>
              </a:xfrm>
              <a:prstGeom prst="rect">
                <a:avLst/>
              </a:prstGeom>
              <a:noFill/>
            </p:spPr>
            <p:txBody>
              <a:bodyPr wrap="square" rtlCol="0">
                <a:spAutoFit/>
              </a:bodyPr>
              <a:lstStyle/>
              <a:p>
                <a:r>
                  <a:rPr lang="en-US" sz="2800" dirty="0"/>
                  <a:t>Let’s first calculate the mean cups of coffee: </a:t>
                </a:r>
                <a14:m>
                  <m:oMath xmlns:m="http://schemas.openxmlformats.org/officeDocument/2006/math">
                    <m:r>
                      <m:rPr>
                        <m:sty m:val="p"/>
                      </m:rPr>
                      <a:rPr lang="en-US" sz="3200" i="0" smtClean="0">
                        <a:latin typeface="Cambria Math" panose="02040503050406030204" pitchFamily="18" charset="0"/>
                        <a:ea typeface="Cambria Math" panose="02040503050406030204" pitchFamily="18" charset="0"/>
                      </a:rPr>
                      <m:t>μ</m:t>
                    </m:r>
                    <m:r>
                      <a:rPr lang="en-US" sz="3200">
                        <a:latin typeface="Cambria Math" panose="02040503050406030204" pitchFamily="18" charset="0"/>
                      </a:rPr>
                      <m:t>= </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m:rPr>
                                <m:sty m:val="p"/>
                              </m:rPr>
                              <a:rPr lang="en-US" sz="3200">
                                <a:latin typeface="Cambria Math" panose="02040503050406030204" pitchFamily="18" charset="0"/>
                              </a:rPr>
                              <m:t>x</m:t>
                            </m:r>
                          </m:e>
                          <m:sub>
                            <m:r>
                              <a:rPr lang="en-US" sz="3200">
                                <a:latin typeface="Cambria Math" panose="02040503050406030204" pitchFamily="18" charset="0"/>
                              </a:rPr>
                              <m:t>1</m:t>
                            </m:r>
                          </m:sub>
                        </m:sSub>
                        <m:r>
                          <a:rPr lang="en-US" sz="3200">
                            <a:latin typeface="Cambria Math" panose="02040503050406030204" pitchFamily="18" charset="0"/>
                          </a:rPr>
                          <m:t>+ </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x</m:t>
                            </m:r>
                          </m:e>
                          <m:sub>
                            <m:r>
                              <a:rPr lang="en-US" sz="3200">
                                <a:latin typeface="Cambria Math" panose="02040503050406030204" pitchFamily="18" charset="0"/>
                              </a:rPr>
                              <m:t>2</m:t>
                            </m:r>
                          </m:sub>
                        </m:sSub>
                        <m:r>
                          <a:rPr lang="en-US" sz="3200">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x</m:t>
                            </m:r>
                          </m:e>
                          <m:sub>
                            <m:r>
                              <m:rPr>
                                <m:sty m:val="p"/>
                              </m:rPr>
                              <a:rPr lang="en-US" sz="3200" b="0" i="0" smtClean="0">
                                <a:latin typeface="Cambria Math" panose="02040503050406030204" pitchFamily="18" charset="0"/>
                              </a:rPr>
                              <m:t>N</m:t>
                            </m:r>
                          </m:sub>
                        </m:sSub>
                      </m:num>
                      <m:den>
                        <m:r>
                          <m:rPr>
                            <m:sty m:val="p"/>
                          </m:rPr>
                          <a:rPr lang="en-US" sz="3200" b="0" i="0" smtClean="0">
                            <a:latin typeface="Cambria Math" panose="02040503050406030204" pitchFamily="18" charset="0"/>
                          </a:rPr>
                          <m:t>N</m:t>
                        </m:r>
                      </m:den>
                    </m:f>
                    <m:r>
                      <m:rPr>
                        <m:nor/>
                      </m:rPr>
                      <a:rPr lang="en-US" sz="3200" dirty="0"/>
                      <m:t> </m:t>
                    </m:r>
                    <m:r>
                      <m:rPr>
                        <m:nor/>
                      </m:rPr>
                      <a:rPr lang="en-US" sz="3200" b="0" i="0" dirty="0" smtClean="0"/>
                      <m:t>=</m:t>
                    </m:r>
                    <m:r>
                      <a:rPr lang="en-US" sz="3200" i="1">
                        <a:latin typeface="Cambria Math" panose="02040503050406030204" pitchFamily="18" charset="0"/>
                        <a:ea typeface="Cambria Math" panose="02040503050406030204" pitchFamily="18" charset="0"/>
                      </a:rPr>
                      <m:t> </m:t>
                    </m:r>
                    <m:f>
                      <m:fPr>
                        <m:ctrlPr>
                          <a:rPr lang="en-US" sz="3200" i="1">
                            <a:latin typeface="Cambria Math" panose="02040503050406030204" pitchFamily="18" charset="0"/>
                            <a:ea typeface="Cambria Math" panose="02040503050406030204" pitchFamily="18" charset="0"/>
                          </a:rPr>
                        </m:ctrlPr>
                      </m:fPr>
                      <m:num>
                        <m:nary>
                          <m:naryPr>
                            <m:chr m:val="∑"/>
                            <m:subHide m:val="on"/>
                            <m:supHide m:val="on"/>
                            <m:ctrlPr>
                              <a:rPr lang="en-US" sz="3200" i="1">
                                <a:latin typeface="Cambria Math" panose="02040503050406030204" pitchFamily="18" charset="0"/>
                                <a:ea typeface="Cambria Math" panose="02040503050406030204" pitchFamily="18" charset="0"/>
                              </a:rPr>
                            </m:ctrlPr>
                          </m:naryPr>
                          <m:sub/>
                          <m:sup/>
                          <m:e>
                            <m:sSub>
                              <m:sSubPr>
                                <m:ctrlPr>
                                  <a:rPr lang="en-US" sz="3200" i="1">
                                    <a:latin typeface="Cambria Math" panose="02040503050406030204" pitchFamily="18" charset="0"/>
                                    <a:ea typeface="Cambria Math" panose="02040503050406030204" pitchFamily="18" charset="0"/>
                                  </a:rPr>
                                </m:ctrlPr>
                              </m:sSubPr>
                              <m:e>
                                <m:r>
                                  <m:rPr>
                                    <m:sty m:val="p"/>
                                  </m:rPr>
                                  <a:rPr lang="en-US" sz="3200">
                                    <a:latin typeface="Cambria Math" panose="02040503050406030204" pitchFamily="18" charset="0"/>
                                    <a:ea typeface="Cambria Math" panose="02040503050406030204" pitchFamily="18" charset="0"/>
                                  </a:rPr>
                                  <m:t>x</m:t>
                                </m:r>
                              </m:e>
                              <m:sub>
                                <m:r>
                                  <m:rPr>
                                    <m:sty m:val="p"/>
                                  </m:rPr>
                                  <a:rPr lang="en-US" sz="3200">
                                    <a:latin typeface="Cambria Math" panose="02040503050406030204" pitchFamily="18" charset="0"/>
                                    <a:ea typeface="Cambria Math" panose="02040503050406030204" pitchFamily="18" charset="0"/>
                                  </a:rPr>
                                  <m:t>i</m:t>
                                </m:r>
                              </m:sub>
                            </m:sSub>
                          </m:e>
                        </m:nary>
                      </m:num>
                      <m:den>
                        <m:r>
                          <m:rPr>
                            <m:sty m:val="p"/>
                          </m:rPr>
                          <a:rPr lang="en-US" sz="3200">
                            <a:latin typeface="Cambria Math" panose="02040503050406030204" pitchFamily="18" charset="0"/>
                            <a:ea typeface="Cambria Math" panose="02040503050406030204" pitchFamily="18" charset="0"/>
                          </a:rPr>
                          <m:t>N</m:t>
                        </m:r>
                      </m:den>
                    </m:f>
                    <m:r>
                      <m:rPr>
                        <m:nor/>
                      </m:rPr>
                      <a:rPr lang="en-US" sz="3200" dirty="0"/>
                      <m:t> </m:t>
                    </m:r>
                  </m:oMath>
                </a14:m>
                <a:r>
                  <a:rPr lang="en-US" sz="3200" dirty="0"/>
                  <a:t>=</a:t>
                </a:r>
              </a:p>
              <a:p>
                <a:endParaRPr lang="en-US" sz="3200" dirty="0"/>
              </a:p>
              <a:p>
                <a:r>
                  <a:rPr lang="en-US" sz="3200" dirty="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4+1+2+3+6+0+5</m:t>
                        </m:r>
                      </m:num>
                      <m:den>
                        <m:r>
                          <a:rPr lang="en-US" sz="3200" b="0" i="1" smtClean="0">
                            <a:latin typeface="Cambria Math" panose="02040503050406030204" pitchFamily="18" charset="0"/>
                          </a:rPr>
                          <m:t>7</m:t>
                        </m:r>
                      </m:den>
                    </m:f>
                    <m:r>
                      <a:rPr lang="en-US" sz="3200" b="0" i="1" smtClean="0">
                        <a:latin typeface="Cambria Math" panose="02040503050406030204" pitchFamily="18" charset="0"/>
                      </a:rPr>
                      <m:t>=</m:t>
                    </m:r>
                    <m:r>
                      <a:rPr lang="en-US" sz="3200" b="0" i="1" smtClean="0">
                        <a:latin typeface="Cambria Math" panose="02040503050406030204" pitchFamily="18" charset="0"/>
                      </a:rPr>
                      <m:t>3</m:t>
                    </m:r>
                  </m:oMath>
                </a14:m>
                <a:endParaRPr lang="en-US" sz="3200" dirty="0"/>
              </a:p>
              <a:p>
                <a:endParaRPr lang="en-US" sz="3200" dirty="0"/>
              </a:p>
              <a:p>
                <a:r>
                  <a:rPr lang="en-US" sz="3200" dirty="0"/>
                  <a:t>So </a:t>
                </a:r>
                <a14:m>
                  <m:oMath xmlns:m="http://schemas.openxmlformats.org/officeDocument/2006/math">
                    <m:r>
                      <m:rPr>
                        <m:sty m:val="p"/>
                      </m:rPr>
                      <a:rPr lang="en-US" sz="3200">
                        <a:latin typeface="Cambria Math" panose="02040503050406030204" pitchFamily="18" charset="0"/>
                        <a:ea typeface="Cambria Math" panose="02040503050406030204" pitchFamily="18" charset="0"/>
                      </a:rPr>
                      <m:t>μ</m:t>
                    </m:r>
                    <m:r>
                      <a:rPr lang="en-US" sz="3200" i="1">
                        <a:latin typeface="Cambria Math" panose="02040503050406030204" pitchFamily="18" charset="0"/>
                        <a:ea typeface="Cambria Math" panose="02040503050406030204" pitchFamily="18" charset="0"/>
                      </a:rPr>
                      <m:t>=</m:t>
                    </m:r>
                    <m:r>
                      <a:rPr lang="en-US" sz="3200" b="0" i="0" smtClean="0">
                        <a:latin typeface="Cambria Math" panose="02040503050406030204" pitchFamily="18" charset="0"/>
                        <a:ea typeface="Cambria Math" panose="02040503050406030204" pitchFamily="18" charset="0"/>
                      </a:rPr>
                      <m:t>3</m:t>
                    </m:r>
                  </m:oMath>
                </a14:m>
                <a:endParaRPr lang="en-US" sz="3200" dirty="0"/>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662616" y="2608550"/>
                <a:ext cx="6582746" cy="3711209"/>
              </a:xfrm>
              <a:prstGeom prst="rect">
                <a:avLst/>
              </a:prstGeom>
              <a:blipFill>
                <a:blip r:embed="rId2"/>
                <a:stretch>
                  <a:fillRect l="-2407" t="-1642" r="-1759"/>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6162585B-BC5E-52CE-44A6-A72EA6661D65}"/>
              </a:ext>
            </a:extLst>
          </p:cNvPr>
          <p:cNvGraphicFramePr>
            <a:graphicFrameLocks noGrp="1"/>
          </p:cNvGraphicFramePr>
          <p:nvPr>
            <p:extLst>
              <p:ext uri="{D42A27DB-BD31-4B8C-83A1-F6EECF244321}">
                <p14:modId xmlns:p14="http://schemas.microsoft.com/office/powerpoint/2010/main" val="710392324"/>
              </p:ext>
            </p:extLst>
          </p:nvPr>
        </p:nvGraphicFramePr>
        <p:xfrm>
          <a:off x="838200" y="2814496"/>
          <a:ext cx="3470189" cy="2966720"/>
        </p:xfrm>
        <a:graphic>
          <a:graphicData uri="http://schemas.openxmlformats.org/drawingml/2006/table">
            <a:tbl>
              <a:tblPr firstRow="1" bandRow="1">
                <a:tableStyleId>{073A0DAA-6AF3-43AB-8588-CEC1D06C72B9}</a:tableStyleId>
              </a:tblPr>
              <a:tblGrid>
                <a:gridCol w="1666103">
                  <a:extLst>
                    <a:ext uri="{9D8B030D-6E8A-4147-A177-3AD203B41FA5}">
                      <a16:colId xmlns:a16="http://schemas.microsoft.com/office/drawing/2014/main" val="20000"/>
                    </a:ext>
                  </a:extLst>
                </a:gridCol>
                <a:gridCol w="1804086">
                  <a:extLst>
                    <a:ext uri="{9D8B030D-6E8A-4147-A177-3AD203B41FA5}">
                      <a16:colId xmlns:a16="http://schemas.microsoft.com/office/drawing/2014/main" val="20001"/>
                    </a:ext>
                  </a:extLst>
                </a:gridCol>
              </a:tblGrid>
              <a:tr h="370840">
                <a:tc>
                  <a:txBody>
                    <a:bodyPr/>
                    <a:lstStyle/>
                    <a:p>
                      <a:r>
                        <a:rPr lang="en-US" dirty="0"/>
                        <a:t>Student</a:t>
                      </a:r>
                    </a:p>
                  </a:txBody>
                  <a:tcPr/>
                </a:tc>
                <a:tc>
                  <a:txBody>
                    <a:bodyPr/>
                    <a:lstStyle/>
                    <a:p>
                      <a:r>
                        <a:rPr lang="en-US" dirty="0"/>
                        <a:t>Cups of coffee</a:t>
                      </a:r>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1460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4662616" y="2608550"/>
                <a:ext cx="5906530" cy="3742115"/>
              </a:xfrm>
              <a:prstGeom prst="rect">
                <a:avLst/>
              </a:prstGeom>
              <a:noFill/>
            </p:spPr>
            <p:txBody>
              <a:bodyPr wrap="square" rtlCol="0">
                <a:spAutoFit/>
              </a:bodyPr>
              <a:lstStyle/>
              <a:p>
                <a:r>
                  <a:rPr lang="en-US" sz="2400" dirty="0"/>
                  <a:t>Now for every student let’s calculate how much higher or lower they scored compared to the mean</a:t>
                </a:r>
              </a:p>
              <a:p>
                <a:endParaRPr lang="en-US" sz="2400" dirty="0"/>
              </a:p>
              <a:p>
                <a:r>
                  <a:rPr lang="en-US" sz="2400" dirty="0"/>
                  <a:t>In other words: if </a:t>
                </a:r>
                <a14:m>
                  <m:oMath xmlns:m="http://schemas.openxmlformats.org/officeDocument/2006/math">
                    <m:sSub>
                      <m:sSubPr>
                        <m:ctrlPr>
                          <a:rPr lang="en-US" sz="2400" i="1" smtClean="0">
                            <a:latin typeface="Cambria Math" panose="02040503050406030204" pitchFamily="18" charset="0"/>
                          </a:rPr>
                        </m:ctrlPr>
                      </m:sSubPr>
                      <m:e>
                        <m:r>
                          <m:rPr>
                            <m:sty m:val="p"/>
                          </m:rPr>
                          <a:rPr lang="en-US" sz="2400" b="0" i="0" smtClean="0">
                            <a:latin typeface="Cambria Math" panose="02040503050406030204" pitchFamily="18" charset="0"/>
                          </a:rPr>
                          <m:t>x</m:t>
                        </m:r>
                      </m:e>
                      <m:sub>
                        <m:r>
                          <m:rPr>
                            <m:sty m:val="p"/>
                          </m:rPr>
                          <a:rPr lang="en-US" sz="2400" b="0" i="0" smtClean="0">
                            <a:latin typeface="Cambria Math" panose="02040503050406030204" pitchFamily="18" charset="0"/>
                          </a:rPr>
                          <m:t>i</m:t>
                        </m:r>
                      </m:sub>
                    </m:sSub>
                  </m:oMath>
                </a14:m>
                <a:r>
                  <a:rPr lang="en-US" sz="2800" dirty="0"/>
                  <a:t> = </a:t>
                </a:r>
                <a:r>
                  <a:rPr lang="en-US" sz="2400" dirty="0"/>
                  <a:t>one person’s amount, and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μ</m:t>
                    </m:r>
                  </m:oMath>
                </a14:m>
                <a:r>
                  <a:rPr lang="en-US" sz="2400" dirty="0"/>
                  <a:t> = the mean amount, we want to know:</a:t>
                </a:r>
              </a:p>
              <a:p>
                <a14:m>
                  <m:oMath xmlns:m="http://schemas.openxmlformats.org/officeDocument/2006/math">
                    <m:sSub>
                      <m:sSubPr>
                        <m:ctrlPr>
                          <a:rPr lang="en-US" sz="3600" i="1">
                            <a:latin typeface="Cambria Math" panose="02040503050406030204" pitchFamily="18" charset="0"/>
                          </a:rPr>
                        </m:ctrlPr>
                      </m:sSubPr>
                      <m:e>
                        <m:r>
                          <m:rPr>
                            <m:sty m:val="p"/>
                          </m:rPr>
                          <a:rPr lang="en-US" sz="3600" b="0" i="0">
                            <a:latin typeface="Cambria Math" panose="02040503050406030204" pitchFamily="18" charset="0"/>
                          </a:rPr>
                          <m:t>x</m:t>
                        </m:r>
                      </m:e>
                      <m:sub>
                        <m:r>
                          <m:rPr>
                            <m:sty m:val="p"/>
                          </m:rPr>
                          <a:rPr lang="en-US" sz="3600" b="0" i="0">
                            <a:latin typeface="Cambria Math" panose="02040503050406030204" pitchFamily="18" charset="0"/>
                          </a:rPr>
                          <m:t>i</m:t>
                        </m:r>
                      </m:sub>
                    </m:sSub>
                  </m:oMath>
                </a14:m>
                <a:r>
                  <a:rPr lang="en-US" sz="3600" dirty="0"/>
                  <a:t> - </a:t>
                </a:r>
                <a14:m>
                  <m:oMath xmlns:m="http://schemas.openxmlformats.org/officeDocument/2006/math">
                    <m:r>
                      <m:rPr>
                        <m:sty m:val="p"/>
                      </m:rPr>
                      <a:rPr lang="en-US" sz="3200" b="0" i="0">
                        <a:latin typeface="Cambria Math" panose="02040503050406030204" pitchFamily="18" charset="0"/>
                        <a:ea typeface="Cambria Math" panose="02040503050406030204" pitchFamily="18" charset="0"/>
                      </a:rPr>
                      <m:t>μ</m:t>
                    </m:r>
                  </m:oMath>
                </a14:m>
                <a:endParaRPr lang="en-US" sz="3600" dirty="0"/>
              </a:p>
              <a:p>
                <a:r>
                  <a:rPr lang="en-US" sz="3600" dirty="0"/>
                  <a:t> </a:t>
                </a:r>
              </a:p>
              <a:p>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662616" y="2608550"/>
                <a:ext cx="5906530" cy="3742115"/>
              </a:xfrm>
              <a:prstGeom prst="rect">
                <a:avLst/>
              </a:prstGeom>
              <a:blipFill>
                <a:blip r:embed="rId2"/>
                <a:stretch>
                  <a:fillRect l="-1651" t="-1303"/>
                </a:stretch>
              </a:blipFill>
            </p:spPr>
            <p:txBody>
              <a:bodyPr/>
              <a:lstStyle/>
              <a:p>
                <a:r>
                  <a:rPr lang="en-US">
                    <a:noFill/>
                  </a:rPr>
                  <a:t> </a:t>
                </a:r>
              </a:p>
            </p:txBody>
          </p:sp>
        </mc:Fallback>
      </mc:AlternateContent>
      <p:sp>
        <p:nvSpPr>
          <p:cNvPr id="5" name="TextBox 4"/>
          <p:cNvSpPr txBox="1"/>
          <p:nvPr/>
        </p:nvSpPr>
        <p:spPr>
          <a:xfrm>
            <a:off x="979251" y="1825625"/>
            <a:ext cx="5972783" cy="461665"/>
          </a:xfrm>
          <a:prstGeom prst="rect">
            <a:avLst/>
          </a:prstGeom>
          <a:noFill/>
        </p:spPr>
        <p:txBody>
          <a:bodyPr wrap="square" rtlCol="0">
            <a:spAutoFit/>
          </a:bodyPr>
          <a:lstStyle/>
          <a:p>
            <a:r>
              <a:rPr lang="en-US" sz="2400" dirty="0"/>
              <a:t>Difference From the Mean</a:t>
            </a:r>
            <a:endParaRPr lang="nl-NL" sz="2400" dirty="0"/>
          </a:p>
        </p:txBody>
      </p:sp>
      <p:graphicFrame>
        <p:nvGraphicFramePr>
          <p:cNvPr id="6" name="Table 5">
            <a:extLst>
              <a:ext uri="{FF2B5EF4-FFF2-40B4-BE49-F238E27FC236}">
                <a16:creationId xmlns:a16="http://schemas.microsoft.com/office/drawing/2014/main" id="{1197DD37-7564-6DA4-DE58-AC7EE10A2BB5}"/>
              </a:ext>
            </a:extLst>
          </p:cNvPr>
          <p:cNvGraphicFramePr>
            <a:graphicFrameLocks noGrp="1"/>
          </p:cNvGraphicFramePr>
          <p:nvPr>
            <p:extLst>
              <p:ext uri="{D42A27DB-BD31-4B8C-83A1-F6EECF244321}">
                <p14:modId xmlns:p14="http://schemas.microsoft.com/office/powerpoint/2010/main" val="2796835508"/>
              </p:ext>
            </p:extLst>
          </p:nvPr>
        </p:nvGraphicFramePr>
        <p:xfrm>
          <a:off x="838200" y="2814496"/>
          <a:ext cx="3470189" cy="2966720"/>
        </p:xfrm>
        <a:graphic>
          <a:graphicData uri="http://schemas.openxmlformats.org/drawingml/2006/table">
            <a:tbl>
              <a:tblPr firstRow="1" bandRow="1">
                <a:tableStyleId>{073A0DAA-6AF3-43AB-8588-CEC1D06C72B9}</a:tableStyleId>
              </a:tblPr>
              <a:tblGrid>
                <a:gridCol w="1666103">
                  <a:extLst>
                    <a:ext uri="{9D8B030D-6E8A-4147-A177-3AD203B41FA5}">
                      <a16:colId xmlns:a16="http://schemas.microsoft.com/office/drawing/2014/main" val="20000"/>
                    </a:ext>
                  </a:extLst>
                </a:gridCol>
                <a:gridCol w="1804086">
                  <a:extLst>
                    <a:ext uri="{9D8B030D-6E8A-4147-A177-3AD203B41FA5}">
                      <a16:colId xmlns:a16="http://schemas.microsoft.com/office/drawing/2014/main" val="20001"/>
                    </a:ext>
                  </a:extLst>
                </a:gridCol>
              </a:tblGrid>
              <a:tr h="370840">
                <a:tc>
                  <a:txBody>
                    <a:bodyPr/>
                    <a:lstStyle/>
                    <a:p>
                      <a:r>
                        <a:rPr lang="en-US" dirty="0"/>
                        <a:t>Student</a:t>
                      </a:r>
                    </a:p>
                  </a:txBody>
                  <a:tcPr/>
                </a:tc>
                <a:tc>
                  <a:txBody>
                    <a:bodyPr/>
                    <a:lstStyle/>
                    <a:p>
                      <a:r>
                        <a:rPr lang="en-US" dirty="0"/>
                        <a:t>Cups of coffee</a:t>
                      </a:r>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617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of Statistics: </a:t>
            </a:r>
          </a:p>
        </p:txBody>
      </p:sp>
      <p:sp>
        <p:nvSpPr>
          <p:cNvPr id="3" name="Content Placeholder 2"/>
          <p:cNvSpPr>
            <a:spLocks noGrp="1"/>
          </p:cNvSpPr>
          <p:nvPr>
            <p:ph idx="1"/>
          </p:nvPr>
        </p:nvSpPr>
        <p:spPr/>
        <p:txBody>
          <a:bodyPr>
            <a:normAutofit/>
          </a:bodyPr>
          <a:lstStyle/>
          <a:p>
            <a:pPr marL="0" indent="0">
              <a:buNone/>
            </a:pPr>
            <a:r>
              <a:rPr lang="en-US" sz="3600" b="1" dirty="0"/>
              <a:t>Descriptive Statistics </a:t>
            </a:r>
          </a:p>
          <a:p>
            <a:pPr marL="457200" lvl="1" indent="0">
              <a:buNone/>
            </a:pPr>
            <a:r>
              <a:rPr lang="en-US" sz="3200" dirty="0"/>
              <a:t>Presenting, and describing your data</a:t>
            </a:r>
          </a:p>
          <a:p>
            <a:pPr marL="0" indent="0">
              <a:buNone/>
            </a:pPr>
            <a:r>
              <a:rPr lang="en-US" sz="3600" b="1" dirty="0"/>
              <a:t>Inferential Statistics</a:t>
            </a:r>
          </a:p>
          <a:p>
            <a:pPr marL="457200" lvl="1" indent="0">
              <a:buNone/>
            </a:pPr>
            <a:r>
              <a:rPr lang="en-US" sz="3200" dirty="0"/>
              <a:t>Drawing conclusions about the world based on a small part (sample) of data. </a:t>
            </a:r>
          </a:p>
          <a:p>
            <a:endParaRPr lang="en-US" sz="3600" dirty="0"/>
          </a:p>
          <a:p>
            <a:pPr marL="0" indent="0">
              <a:buNone/>
            </a:pPr>
            <a:r>
              <a:rPr lang="en-US" sz="3600" dirty="0"/>
              <a:t>Goal: Converting data into meaningful information!</a:t>
            </a:r>
          </a:p>
        </p:txBody>
      </p:sp>
    </p:spTree>
    <p:extLst>
      <p:ext uri="{BB962C8B-B14F-4D97-AF65-F5344CB8AC3E}">
        <p14:creationId xmlns:p14="http://schemas.microsoft.com/office/powerpoint/2010/main" val="3000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Remember: </a:t>
                </a:r>
                <a14:m>
                  <m:oMath xmlns:m="http://schemas.openxmlformats.org/officeDocument/2006/math">
                    <m:r>
                      <m:rPr>
                        <m:sty m:val="p"/>
                      </m:rPr>
                      <a:rPr lang="en-US">
                        <a:latin typeface="Cambria Math" panose="02040503050406030204" pitchFamily="18" charset="0"/>
                        <a:ea typeface="Cambria Math" panose="02040503050406030204" pitchFamily="18" charset="0"/>
                      </a:rPr>
                      <m:t>μ</m:t>
                    </m:r>
                    <m:r>
                      <a:rPr lang="en-US" i="1">
                        <a:latin typeface="Cambria Math" panose="02040503050406030204" pitchFamily="18" charset="0"/>
                        <a:ea typeface="Cambria Math" panose="02040503050406030204" pitchFamily="18" charset="0"/>
                      </a:rPr>
                      <m:t>= </m:t>
                    </m:r>
                  </m:oMath>
                </a14:m>
                <a:r>
                  <a:rPr lang="en-US" dirty="0"/>
                  <a:t>3</a:t>
                </a:r>
              </a:p>
              <a:p>
                <a:pPr marL="0" indent="0">
                  <a:buNone/>
                </a:pPr>
                <a:r>
                  <a:rPr lang="en-US" dirty="0"/>
                  <a:t> </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5" name="TextBox 4"/>
          <p:cNvSpPr txBox="1"/>
          <p:nvPr/>
        </p:nvSpPr>
        <p:spPr>
          <a:xfrm>
            <a:off x="4637903" y="2669059"/>
            <a:ext cx="5972432" cy="2308324"/>
          </a:xfrm>
          <a:prstGeom prst="rect">
            <a:avLst/>
          </a:prstGeom>
          <a:noFill/>
        </p:spPr>
        <p:txBody>
          <a:bodyPr wrap="square" rtlCol="0">
            <a:spAutoFit/>
          </a:bodyPr>
          <a:lstStyle/>
          <a:p>
            <a:r>
              <a:rPr lang="en-US" sz="2400" dirty="0"/>
              <a:t>So now we have a measurement of variation</a:t>
            </a:r>
          </a:p>
          <a:p>
            <a:endParaRPr lang="en-US" sz="2400" dirty="0"/>
          </a:p>
          <a:p>
            <a:r>
              <a:rPr lang="en-US" sz="2400" dirty="0"/>
              <a:t>Because we measured how the grades vary compared to the mean grade!</a:t>
            </a:r>
          </a:p>
          <a:p>
            <a:endParaRPr lang="en-US" sz="2400" dirty="0"/>
          </a:p>
          <a:p>
            <a:r>
              <a:rPr lang="en-US" sz="2400" dirty="0"/>
              <a:t>Is this a good measurement? </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81C3D2FF-F3F9-F457-6E16-3D7261EC68CE}"/>
                  </a:ext>
                </a:extLst>
              </p:cNvPr>
              <p:cNvGraphicFramePr>
                <a:graphicFrameLocks noGrp="1"/>
              </p:cNvGraphicFramePr>
              <p:nvPr>
                <p:extLst>
                  <p:ext uri="{D42A27DB-BD31-4B8C-83A1-F6EECF244321}">
                    <p14:modId xmlns:p14="http://schemas.microsoft.com/office/powerpoint/2010/main" val="3306163730"/>
                  </p:ext>
                </p:extLst>
              </p:nvPr>
            </p:nvGraphicFramePr>
            <p:xfrm>
              <a:off x="838200" y="2814496"/>
              <a:ext cx="3056237" cy="2966720"/>
            </p:xfrm>
            <a:graphic>
              <a:graphicData uri="http://schemas.openxmlformats.org/drawingml/2006/table">
                <a:tbl>
                  <a:tblPr firstRow="1" bandRow="1">
                    <a:tableStyleId>{073A0DAA-6AF3-43AB-8588-CEC1D06C72B9}</a:tableStyleId>
                  </a:tblPr>
                  <a:tblGrid>
                    <a:gridCol w="965441">
                      <a:extLst>
                        <a:ext uri="{9D8B030D-6E8A-4147-A177-3AD203B41FA5}">
                          <a16:colId xmlns:a16="http://schemas.microsoft.com/office/drawing/2014/main" val="20000"/>
                        </a:ext>
                      </a:extLst>
                    </a:gridCol>
                    <a:gridCol w="1045398">
                      <a:extLst>
                        <a:ext uri="{9D8B030D-6E8A-4147-A177-3AD203B41FA5}">
                          <a16:colId xmlns:a16="http://schemas.microsoft.com/office/drawing/2014/main" val="20001"/>
                        </a:ext>
                      </a:extLst>
                    </a:gridCol>
                    <a:gridCol w="1045398">
                      <a:extLst>
                        <a:ext uri="{9D8B030D-6E8A-4147-A177-3AD203B41FA5}">
                          <a16:colId xmlns:a16="http://schemas.microsoft.com/office/drawing/2014/main" val="4243866184"/>
                        </a:ext>
                      </a:extLst>
                    </a:gridCol>
                  </a:tblGrid>
                  <a:tr h="370840">
                    <a:tc>
                      <a:txBody>
                        <a:bodyPr/>
                        <a:lstStyle/>
                        <a:p>
                          <a:r>
                            <a:rPr lang="en-US" dirty="0"/>
                            <a:t>Student</a:t>
                          </a:r>
                        </a:p>
                      </a:txBody>
                      <a:tcPr/>
                    </a:tc>
                    <a:tc>
                      <a:txBody>
                        <a:bodyPr/>
                        <a:lstStyle/>
                        <a:p>
                          <a:r>
                            <a:rPr lang="en-US" dirty="0"/>
                            <a:t>Cups</a:t>
                          </a:r>
                        </a:p>
                      </a:txBody>
                      <a:tcPr/>
                    </a:tc>
                    <a:tc>
                      <a:txBody>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oMath>
                          </a14:m>
                          <a:r>
                            <a:rPr lang="en-US" sz="1800" b="1" dirty="0"/>
                            <a:t> - </a:t>
                          </a:r>
                          <a14:m>
                            <m:oMath xmlns:m="http://schemas.openxmlformats.org/officeDocument/2006/math">
                              <m:r>
                                <a:rPr lang="en-US" sz="1600" b="1" i="1" smtClean="0">
                                  <a:latin typeface="Cambria Math" panose="02040503050406030204" pitchFamily="18" charset="0"/>
                                  <a:ea typeface="Cambria Math" panose="02040503050406030204" pitchFamily="18" charset="0"/>
                                </a:rPr>
                                <m:t>𝛍</m:t>
                              </m:r>
                            </m:oMath>
                          </a14:m>
                          <a:endParaRPr lang="en-US" dirty="0"/>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Choice>
        <mc:Fallback>
          <p:graphicFrame>
            <p:nvGraphicFramePr>
              <p:cNvPr id="6" name="Table 5">
                <a:extLst>
                  <a:ext uri="{FF2B5EF4-FFF2-40B4-BE49-F238E27FC236}">
                    <a16:creationId xmlns:a16="http://schemas.microsoft.com/office/drawing/2014/main" id="{81C3D2FF-F3F9-F457-6E16-3D7261EC68CE}"/>
                  </a:ext>
                </a:extLst>
              </p:cNvPr>
              <p:cNvGraphicFramePr>
                <a:graphicFrameLocks noGrp="1"/>
              </p:cNvGraphicFramePr>
              <p:nvPr>
                <p:extLst>
                  <p:ext uri="{D42A27DB-BD31-4B8C-83A1-F6EECF244321}">
                    <p14:modId xmlns:p14="http://schemas.microsoft.com/office/powerpoint/2010/main" val="3306163730"/>
                  </p:ext>
                </p:extLst>
              </p:nvPr>
            </p:nvGraphicFramePr>
            <p:xfrm>
              <a:off x="838200" y="2814496"/>
              <a:ext cx="3056237" cy="2966720"/>
            </p:xfrm>
            <a:graphic>
              <a:graphicData uri="http://schemas.openxmlformats.org/drawingml/2006/table">
                <a:tbl>
                  <a:tblPr firstRow="1" bandRow="1">
                    <a:tableStyleId>{073A0DAA-6AF3-43AB-8588-CEC1D06C72B9}</a:tableStyleId>
                  </a:tblPr>
                  <a:tblGrid>
                    <a:gridCol w="965441">
                      <a:extLst>
                        <a:ext uri="{9D8B030D-6E8A-4147-A177-3AD203B41FA5}">
                          <a16:colId xmlns:a16="http://schemas.microsoft.com/office/drawing/2014/main" val="20000"/>
                        </a:ext>
                      </a:extLst>
                    </a:gridCol>
                    <a:gridCol w="1045398">
                      <a:extLst>
                        <a:ext uri="{9D8B030D-6E8A-4147-A177-3AD203B41FA5}">
                          <a16:colId xmlns:a16="http://schemas.microsoft.com/office/drawing/2014/main" val="20001"/>
                        </a:ext>
                      </a:extLst>
                    </a:gridCol>
                    <a:gridCol w="1045398">
                      <a:extLst>
                        <a:ext uri="{9D8B030D-6E8A-4147-A177-3AD203B41FA5}">
                          <a16:colId xmlns:a16="http://schemas.microsoft.com/office/drawing/2014/main" val="4243866184"/>
                        </a:ext>
                      </a:extLst>
                    </a:gridCol>
                  </a:tblGrid>
                  <a:tr h="370840">
                    <a:tc>
                      <a:txBody>
                        <a:bodyPr/>
                        <a:lstStyle/>
                        <a:p>
                          <a:r>
                            <a:rPr lang="en-US" dirty="0"/>
                            <a:t>Student</a:t>
                          </a:r>
                        </a:p>
                      </a:txBody>
                      <a:tcPr/>
                    </a:tc>
                    <a:tc>
                      <a:txBody>
                        <a:bodyPr/>
                        <a:lstStyle/>
                        <a:p>
                          <a:r>
                            <a:rPr lang="en-US" dirty="0"/>
                            <a:t>Cups</a:t>
                          </a:r>
                        </a:p>
                      </a:txBody>
                      <a:tcPr/>
                    </a:tc>
                    <a:tc>
                      <a:txBody>
                        <a:bodyPr/>
                        <a:lstStyle/>
                        <a:p>
                          <a:endParaRPr lang="en-US"/>
                        </a:p>
                      </a:txBody>
                      <a:tcPr>
                        <a:blipFill>
                          <a:blip r:embed="rId3"/>
                          <a:stretch>
                            <a:fillRect l="-192442" t="-8197" r="-2907" b="-732787"/>
                          </a:stretch>
                        </a:blipFill>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101842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p:sp>
        <p:nvSpPr>
          <p:cNvPr id="3" name="Content Placeholder 2"/>
          <p:cNvSpPr>
            <a:spLocks noGrp="1"/>
          </p:cNvSpPr>
          <p:nvPr>
            <p:ph idx="1"/>
          </p:nvPr>
        </p:nvSpPr>
        <p:spPr/>
        <p:txBody>
          <a:bodyPr/>
          <a:lstStyle/>
          <a:p>
            <a:pPr marL="0" indent="0">
              <a:buNone/>
            </a:pPr>
            <a:r>
              <a:rPr lang="en-US" dirty="0"/>
              <a:t>There is a big problem though:</a:t>
            </a:r>
          </a:p>
          <a:p>
            <a:pPr marL="0" indent="0">
              <a:buNone/>
            </a:pPr>
            <a:r>
              <a:rPr lang="en-US" dirty="0"/>
              <a:t> </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637903" y="2669059"/>
                <a:ext cx="5972432" cy="3569888"/>
              </a:xfrm>
              <a:prstGeom prst="rect">
                <a:avLst/>
              </a:prstGeom>
              <a:noFill/>
            </p:spPr>
            <p:txBody>
              <a:bodyPr wrap="square" rtlCol="0">
                <a:spAutoFit/>
              </a:bodyPr>
              <a:lstStyle/>
              <a:p>
                <a:r>
                  <a:rPr lang="en-US" sz="2400" dirty="0"/>
                  <a:t>If we calculate the average distance from the mean, you would get: </a:t>
                </a:r>
              </a:p>
              <a:p>
                <a:endParaRPr lang="en-US" sz="2400" dirty="0"/>
              </a:p>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3−2−1+0+3−3+2</m:t>
                        </m:r>
                      </m:num>
                      <m:den>
                        <m:r>
                          <a:rPr lang="en-US" sz="2400" b="0" i="1" smtClean="0">
                            <a:latin typeface="Cambria Math" panose="02040503050406030204" pitchFamily="18" charset="0"/>
                          </a:rPr>
                          <m:t>7</m:t>
                        </m:r>
                      </m:den>
                    </m:f>
                  </m:oMath>
                </a14:m>
                <a:r>
                  <a:rPr lang="en-US" sz="2400" dirty="0"/>
                  <a:t> = 0 </a:t>
                </a:r>
              </a:p>
              <a:p>
                <a:endParaRPr lang="en-US" sz="2400" dirty="0"/>
              </a:p>
              <a:p>
                <a:r>
                  <a:rPr lang="en-US" sz="2400" dirty="0"/>
                  <a:t>That doesn’t sound right…</a:t>
                </a:r>
              </a:p>
              <a:p>
                <a:endParaRPr lang="en-US" sz="2400" dirty="0"/>
              </a:p>
              <a:p>
                <a:r>
                  <a:rPr lang="en-US" sz="2400" dirty="0"/>
                  <a:t>The positives and the negatives cancel each other out! </a:t>
                </a:r>
              </a:p>
            </p:txBody>
          </p:sp>
        </mc:Choice>
        <mc:Fallback xmlns="">
          <p:sp>
            <p:nvSpPr>
              <p:cNvPr id="5" name="TextBox 4"/>
              <p:cNvSpPr txBox="1">
                <a:spLocks noRot="1" noChangeAspect="1" noMove="1" noResize="1" noEditPoints="1" noAdjustHandles="1" noChangeArrowheads="1" noChangeShapeType="1" noTextEdit="1"/>
              </p:cNvSpPr>
              <p:nvPr/>
            </p:nvSpPr>
            <p:spPr>
              <a:xfrm>
                <a:off x="4637903" y="2669059"/>
                <a:ext cx="5972432" cy="3569888"/>
              </a:xfrm>
              <a:prstGeom prst="rect">
                <a:avLst/>
              </a:prstGeom>
              <a:blipFill>
                <a:blip r:embed="rId3"/>
                <a:stretch>
                  <a:fillRect l="-1633" t="-1368" b="-3077"/>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5E729974-64C6-EA0B-78DD-A06F0D499982}"/>
                  </a:ext>
                </a:extLst>
              </p:cNvPr>
              <p:cNvGraphicFramePr>
                <a:graphicFrameLocks noGrp="1"/>
              </p:cNvGraphicFramePr>
              <p:nvPr>
                <p:extLst>
                  <p:ext uri="{D42A27DB-BD31-4B8C-83A1-F6EECF244321}">
                    <p14:modId xmlns:p14="http://schemas.microsoft.com/office/powerpoint/2010/main" val="983152628"/>
                  </p:ext>
                </p:extLst>
              </p:nvPr>
            </p:nvGraphicFramePr>
            <p:xfrm>
              <a:off x="838200" y="2814496"/>
              <a:ext cx="3056237" cy="2966720"/>
            </p:xfrm>
            <a:graphic>
              <a:graphicData uri="http://schemas.openxmlformats.org/drawingml/2006/table">
                <a:tbl>
                  <a:tblPr firstRow="1" bandRow="1">
                    <a:tableStyleId>{073A0DAA-6AF3-43AB-8588-CEC1D06C72B9}</a:tableStyleId>
                  </a:tblPr>
                  <a:tblGrid>
                    <a:gridCol w="965441">
                      <a:extLst>
                        <a:ext uri="{9D8B030D-6E8A-4147-A177-3AD203B41FA5}">
                          <a16:colId xmlns:a16="http://schemas.microsoft.com/office/drawing/2014/main" val="20000"/>
                        </a:ext>
                      </a:extLst>
                    </a:gridCol>
                    <a:gridCol w="1045398">
                      <a:extLst>
                        <a:ext uri="{9D8B030D-6E8A-4147-A177-3AD203B41FA5}">
                          <a16:colId xmlns:a16="http://schemas.microsoft.com/office/drawing/2014/main" val="20001"/>
                        </a:ext>
                      </a:extLst>
                    </a:gridCol>
                    <a:gridCol w="1045398">
                      <a:extLst>
                        <a:ext uri="{9D8B030D-6E8A-4147-A177-3AD203B41FA5}">
                          <a16:colId xmlns:a16="http://schemas.microsoft.com/office/drawing/2014/main" val="4243866184"/>
                        </a:ext>
                      </a:extLst>
                    </a:gridCol>
                  </a:tblGrid>
                  <a:tr h="370840">
                    <a:tc>
                      <a:txBody>
                        <a:bodyPr/>
                        <a:lstStyle/>
                        <a:p>
                          <a:r>
                            <a:rPr lang="en-US" dirty="0"/>
                            <a:t>Student</a:t>
                          </a:r>
                        </a:p>
                      </a:txBody>
                      <a:tcPr/>
                    </a:tc>
                    <a:tc>
                      <a:txBody>
                        <a:bodyPr/>
                        <a:lstStyle/>
                        <a:p>
                          <a:r>
                            <a:rPr lang="en-US" dirty="0"/>
                            <a:t>Cups</a:t>
                          </a:r>
                        </a:p>
                      </a:txBody>
                      <a:tcPr/>
                    </a:tc>
                    <a:tc>
                      <a:txBody>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oMath>
                          </a14:m>
                          <a:r>
                            <a:rPr lang="en-US" sz="1800" b="1" dirty="0"/>
                            <a:t> - </a:t>
                          </a:r>
                          <a14:m>
                            <m:oMath xmlns:m="http://schemas.openxmlformats.org/officeDocument/2006/math">
                              <m:r>
                                <a:rPr lang="en-US" sz="1600" b="1" i="1" smtClean="0">
                                  <a:latin typeface="Cambria Math" panose="02040503050406030204" pitchFamily="18" charset="0"/>
                                  <a:ea typeface="Cambria Math" panose="02040503050406030204" pitchFamily="18" charset="0"/>
                                </a:rPr>
                                <m:t>𝛍</m:t>
                              </m:r>
                            </m:oMath>
                          </a14:m>
                          <a:endParaRPr lang="en-US" dirty="0"/>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Choice>
        <mc:Fallback>
          <p:graphicFrame>
            <p:nvGraphicFramePr>
              <p:cNvPr id="6" name="Table 5">
                <a:extLst>
                  <a:ext uri="{FF2B5EF4-FFF2-40B4-BE49-F238E27FC236}">
                    <a16:creationId xmlns:a16="http://schemas.microsoft.com/office/drawing/2014/main" id="{5E729974-64C6-EA0B-78DD-A06F0D499982}"/>
                  </a:ext>
                </a:extLst>
              </p:cNvPr>
              <p:cNvGraphicFramePr>
                <a:graphicFrameLocks noGrp="1"/>
              </p:cNvGraphicFramePr>
              <p:nvPr>
                <p:extLst>
                  <p:ext uri="{D42A27DB-BD31-4B8C-83A1-F6EECF244321}">
                    <p14:modId xmlns:p14="http://schemas.microsoft.com/office/powerpoint/2010/main" val="983152628"/>
                  </p:ext>
                </p:extLst>
              </p:nvPr>
            </p:nvGraphicFramePr>
            <p:xfrm>
              <a:off x="838200" y="2814496"/>
              <a:ext cx="3056237" cy="2966720"/>
            </p:xfrm>
            <a:graphic>
              <a:graphicData uri="http://schemas.openxmlformats.org/drawingml/2006/table">
                <a:tbl>
                  <a:tblPr firstRow="1" bandRow="1">
                    <a:tableStyleId>{073A0DAA-6AF3-43AB-8588-CEC1D06C72B9}</a:tableStyleId>
                  </a:tblPr>
                  <a:tblGrid>
                    <a:gridCol w="965441">
                      <a:extLst>
                        <a:ext uri="{9D8B030D-6E8A-4147-A177-3AD203B41FA5}">
                          <a16:colId xmlns:a16="http://schemas.microsoft.com/office/drawing/2014/main" val="20000"/>
                        </a:ext>
                      </a:extLst>
                    </a:gridCol>
                    <a:gridCol w="1045398">
                      <a:extLst>
                        <a:ext uri="{9D8B030D-6E8A-4147-A177-3AD203B41FA5}">
                          <a16:colId xmlns:a16="http://schemas.microsoft.com/office/drawing/2014/main" val="20001"/>
                        </a:ext>
                      </a:extLst>
                    </a:gridCol>
                    <a:gridCol w="1045398">
                      <a:extLst>
                        <a:ext uri="{9D8B030D-6E8A-4147-A177-3AD203B41FA5}">
                          <a16:colId xmlns:a16="http://schemas.microsoft.com/office/drawing/2014/main" val="4243866184"/>
                        </a:ext>
                      </a:extLst>
                    </a:gridCol>
                  </a:tblGrid>
                  <a:tr h="370840">
                    <a:tc>
                      <a:txBody>
                        <a:bodyPr/>
                        <a:lstStyle/>
                        <a:p>
                          <a:r>
                            <a:rPr lang="en-US" dirty="0"/>
                            <a:t>Student</a:t>
                          </a:r>
                        </a:p>
                      </a:txBody>
                      <a:tcPr/>
                    </a:tc>
                    <a:tc>
                      <a:txBody>
                        <a:bodyPr/>
                        <a:lstStyle/>
                        <a:p>
                          <a:r>
                            <a:rPr lang="en-US" dirty="0"/>
                            <a:t>Cups</a:t>
                          </a:r>
                        </a:p>
                      </a:txBody>
                      <a:tcPr/>
                    </a:tc>
                    <a:tc>
                      <a:txBody>
                        <a:bodyPr/>
                        <a:lstStyle/>
                        <a:p>
                          <a:endParaRPr lang="en-US"/>
                        </a:p>
                      </a:txBody>
                      <a:tcPr>
                        <a:blipFill>
                          <a:blip r:embed="rId4"/>
                          <a:stretch>
                            <a:fillRect l="-192442" t="-8197" r="-2907" b="-732787"/>
                          </a:stretch>
                        </a:blipFill>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334678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p:sp>
        <p:nvSpPr>
          <p:cNvPr id="3" name="Content Placeholder 2"/>
          <p:cNvSpPr>
            <a:spLocks noGrp="1"/>
          </p:cNvSpPr>
          <p:nvPr>
            <p:ph idx="1"/>
          </p:nvPr>
        </p:nvSpPr>
        <p:spPr/>
        <p:txBody>
          <a:bodyPr/>
          <a:lstStyle/>
          <a:p>
            <a:pPr marL="0" indent="0">
              <a:buNone/>
            </a:pPr>
            <a:r>
              <a:rPr lang="en-US" dirty="0"/>
              <a:t>The solution is simple: </a:t>
            </a:r>
          </a:p>
          <a:p>
            <a:pPr marL="0" indent="0">
              <a:buNone/>
            </a:pPr>
            <a:r>
              <a:rPr lang="en-US" dirty="0"/>
              <a:t> </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338119" y="2669059"/>
                <a:ext cx="5272216" cy="3569888"/>
              </a:xfrm>
              <a:prstGeom prst="rect">
                <a:avLst/>
              </a:prstGeom>
              <a:noFill/>
            </p:spPr>
            <p:txBody>
              <a:bodyPr wrap="square" rtlCol="0">
                <a:spAutoFit/>
              </a:bodyPr>
              <a:lstStyle/>
              <a:p>
                <a:r>
                  <a:rPr lang="en-US" sz="2400" dirty="0"/>
                  <a:t>If we square all of the differences we make them all positive! </a:t>
                </a:r>
              </a:p>
              <a:p>
                <a:endParaRPr lang="en-US" sz="2400" dirty="0"/>
              </a:p>
              <a:p>
                <a:r>
                  <a:rPr lang="en-US" sz="2400" dirty="0"/>
                  <a:t>Now let’s calculate the average of all of these squared differences: </a:t>
                </a:r>
              </a:p>
              <a:p>
                <a:endParaRPr lang="en-US" sz="2400" dirty="0"/>
              </a:p>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1+4+1+0+9+9+4</m:t>
                        </m:r>
                      </m:num>
                      <m:den>
                        <m:r>
                          <a:rPr lang="en-US" sz="2400" b="0" i="1" smtClean="0">
                            <a:latin typeface="Cambria Math" panose="02040503050406030204" pitchFamily="18" charset="0"/>
                          </a:rPr>
                          <m:t>7</m:t>
                        </m:r>
                      </m:den>
                    </m:f>
                  </m:oMath>
                </a14:m>
                <a:r>
                  <a:rPr lang="en-US" sz="2400" dirty="0"/>
                  <a:t> = 4</a:t>
                </a:r>
              </a:p>
              <a:p>
                <a:endParaRPr lang="en-US" sz="2400" dirty="0"/>
              </a:p>
              <a:p>
                <a:r>
                  <a:rPr lang="en-US" sz="2400" dirty="0"/>
                  <a:t>This calculation is called the Variance</a:t>
                </a:r>
              </a:p>
            </p:txBody>
          </p:sp>
        </mc:Choice>
        <mc:Fallback xmlns="">
          <p:sp>
            <p:nvSpPr>
              <p:cNvPr id="5" name="TextBox 4"/>
              <p:cNvSpPr txBox="1">
                <a:spLocks noRot="1" noChangeAspect="1" noMove="1" noResize="1" noEditPoints="1" noAdjustHandles="1" noChangeArrowheads="1" noChangeShapeType="1" noTextEdit="1"/>
              </p:cNvSpPr>
              <p:nvPr/>
            </p:nvSpPr>
            <p:spPr>
              <a:xfrm>
                <a:off x="5338119" y="2669059"/>
                <a:ext cx="5272216" cy="3569888"/>
              </a:xfrm>
              <a:prstGeom prst="rect">
                <a:avLst/>
              </a:prstGeom>
              <a:blipFill>
                <a:blip r:embed="rId3"/>
                <a:stretch>
                  <a:fillRect l="-1850" t="-1368" b="-3077"/>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7B00C278-5ABD-C1F9-452F-BA18E9F97FEC}"/>
                  </a:ext>
                </a:extLst>
              </p:cNvPr>
              <p:cNvGraphicFramePr>
                <a:graphicFrameLocks noGrp="1"/>
              </p:cNvGraphicFramePr>
              <p:nvPr>
                <p:extLst>
                  <p:ext uri="{D42A27DB-BD31-4B8C-83A1-F6EECF244321}">
                    <p14:modId xmlns:p14="http://schemas.microsoft.com/office/powerpoint/2010/main" val="380224611"/>
                  </p:ext>
                </p:extLst>
              </p:nvPr>
            </p:nvGraphicFramePr>
            <p:xfrm>
              <a:off x="838200" y="2814496"/>
              <a:ext cx="4085493" cy="2967800"/>
            </p:xfrm>
            <a:graphic>
              <a:graphicData uri="http://schemas.openxmlformats.org/drawingml/2006/table">
                <a:tbl>
                  <a:tblPr firstRow="1" bandRow="1">
                    <a:tableStyleId>{073A0DAA-6AF3-43AB-8588-CEC1D06C72B9}</a:tableStyleId>
                  </a:tblPr>
                  <a:tblGrid>
                    <a:gridCol w="961641">
                      <a:extLst>
                        <a:ext uri="{9D8B030D-6E8A-4147-A177-3AD203B41FA5}">
                          <a16:colId xmlns:a16="http://schemas.microsoft.com/office/drawing/2014/main" val="20000"/>
                        </a:ext>
                      </a:extLst>
                    </a:gridCol>
                    <a:gridCol w="1041284">
                      <a:extLst>
                        <a:ext uri="{9D8B030D-6E8A-4147-A177-3AD203B41FA5}">
                          <a16:colId xmlns:a16="http://schemas.microsoft.com/office/drawing/2014/main" val="20001"/>
                        </a:ext>
                      </a:extLst>
                    </a:gridCol>
                    <a:gridCol w="1041284">
                      <a:extLst>
                        <a:ext uri="{9D8B030D-6E8A-4147-A177-3AD203B41FA5}">
                          <a16:colId xmlns:a16="http://schemas.microsoft.com/office/drawing/2014/main" val="4243866184"/>
                        </a:ext>
                      </a:extLst>
                    </a:gridCol>
                    <a:gridCol w="1041284">
                      <a:extLst>
                        <a:ext uri="{9D8B030D-6E8A-4147-A177-3AD203B41FA5}">
                          <a16:colId xmlns:a16="http://schemas.microsoft.com/office/drawing/2014/main" val="1504619037"/>
                        </a:ext>
                      </a:extLst>
                    </a:gridCol>
                  </a:tblGrid>
                  <a:tr h="370840">
                    <a:tc>
                      <a:txBody>
                        <a:bodyPr/>
                        <a:lstStyle/>
                        <a:p>
                          <a:r>
                            <a:rPr lang="en-US" dirty="0"/>
                            <a:t>Student</a:t>
                          </a:r>
                        </a:p>
                      </a:txBody>
                      <a:tcPr/>
                    </a:tc>
                    <a:tc>
                      <a:txBody>
                        <a:bodyPr/>
                        <a:lstStyle/>
                        <a:p>
                          <a:r>
                            <a:rPr lang="en-US" dirty="0"/>
                            <a:t>Cups</a:t>
                          </a:r>
                        </a:p>
                      </a:txBody>
                      <a:tcPr/>
                    </a:tc>
                    <a:tc>
                      <a:txBody>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oMath>
                          </a14:m>
                          <a:r>
                            <a:rPr lang="en-US" sz="1800" b="1" dirty="0"/>
                            <a:t> - </a:t>
                          </a:r>
                          <a14:m>
                            <m:oMath xmlns:m="http://schemas.openxmlformats.org/officeDocument/2006/math">
                              <m:r>
                                <a:rPr lang="en-US" sz="1600" b="1" i="1" smtClean="0">
                                  <a:latin typeface="Cambria Math" panose="02040503050406030204" pitchFamily="18" charset="0"/>
                                  <a:ea typeface="Cambria Math" panose="02040503050406030204" pitchFamily="18" charset="0"/>
                                </a:rPr>
                                <m:t>𝛍</m:t>
                              </m:r>
                            </m:oMath>
                          </a14:m>
                          <a:endParaRPr lang="en-US"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m:t>
                                    </m:r>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r>
                                      <m:rPr>
                                        <m:nor/>
                                      </m:rPr>
                                      <a:rPr lang="en-US" b="1" dirty="0" smtClean="0"/>
                                      <m:t> − </m:t>
                                    </m:r>
                                    <m:r>
                                      <a:rPr lang="en-US" sz="1600" b="1" i="1" smtClean="0">
                                        <a:latin typeface="Cambria Math" panose="02040503050406030204" pitchFamily="18" charset="0"/>
                                        <a:ea typeface="Cambria Math" panose="02040503050406030204" pitchFamily="18" charset="0"/>
                                      </a:rPr>
                                      <m:t>𝛍</m:t>
                                    </m:r>
                                    <m:r>
                                      <m:rPr>
                                        <m:nor/>
                                      </m:rPr>
                                      <a:rPr lang="en-US" b="1" dirty="0"/>
                                      <m:t> </m:t>
                                    </m:r>
                                    <m:r>
                                      <a:rPr lang="en-US" sz="1600" b="1" i="1" smtClean="0">
                                        <a:latin typeface="Cambria Math" panose="02040503050406030204" pitchFamily="18" charset="0"/>
                                      </a:rPr>
                                      <m:t>)</m:t>
                                    </m:r>
                                    <m:r>
                                      <m:rPr>
                                        <m:nor/>
                                      </m:rPr>
                                      <a:rPr lang="en-US" b="1" dirty="0"/>
                                      <m:t> </m:t>
                                    </m:r>
                                  </m:e>
                                  <m:sup>
                                    <m:r>
                                      <a:rPr lang="en-US" b="1" i="1" smtClean="0">
                                        <a:latin typeface="Cambria Math" panose="02040503050406030204" pitchFamily="18" charset="0"/>
                                      </a:rPr>
                                      <m:t>𝟐</m:t>
                                    </m:r>
                                  </m:sup>
                                </m:sSup>
                              </m:oMath>
                            </m:oMathPara>
                          </a14:m>
                          <a:endParaRPr lang="en-US" dirty="0"/>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Choice>
        <mc:Fallback>
          <p:graphicFrame>
            <p:nvGraphicFramePr>
              <p:cNvPr id="6" name="Table 5">
                <a:extLst>
                  <a:ext uri="{FF2B5EF4-FFF2-40B4-BE49-F238E27FC236}">
                    <a16:creationId xmlns:a16="http://schemas.microsoft.com/office/drawing/2014/main" id="{7B00C278-5ABD-C1F9-452F-BA18E9F97FEC}"/>
                  </a:ext>
                </a:extLst>
              </p:cNvPr>
              <p:cNvGraphicFramePr>
                <a:graphicFrameLocks noGrp="1"/>
              </p:cNvGraphicFramePr>
              <p:nvPr>
                <p:extLst>
                  <p:ext uri="{D42A27DB-BD31-4B8C-83A1-F6EECF244321}">
                    <p14:modId xmlns:p14="http://schemas.microsoft.com/office/powerpoint/2010/main" val="380224611"/>
                  </p:ext>
                </p:extLst>
              </p:nvPr>
            </p:nvGraphicFramePr>
            <p:xfrm>
              <a:off x="838200" y="2814496"/>
              <a:ext cx="4085493" cy="2967800"/>
            </p:xfrm>
            <a:graphic>
              <a:graphicData uri="http://schemas.openxmlformats.org/drawingml/2006/table">
                <a:tbl>
                  <a:tblPr firstRow="1" bandRow="1">
                    <a:tableStyleId>{073A0DAA-6AF3-43AB-8588-CEC1D06C72B9}</a:tableStyleId>
                  </a:tblPr>
                  <a:tblGrid>
                    <a:gridCol w="961641">
                      <a:extLst>
                        <a:ext uri="{9D8B030D-6E8A-4147-A177-3AD203B41FA5}">
                          <a16:colId xmlns:a16="http://schemas.microsoft.com/office/drawing/2014/main" val="20000"/>
                        </a:ext>
                      </a:extLst>
                    </a:gridCol>
                    <a:gridCol w="1041284">
                      <a:extLst>
                        <a:ext uri="{9D8B030D-6E8A-4147-A177-3AD203B41FA5}">
                          <a16:colId xmlns:a16="http://schemas.microsoft.com/office/drawing/2014/main" val="20001"/>
                        </a:ext>
                      </a:extLst>
                    </a:gridCol>
                    <a:gridCol w="1041284">
                      <a:extLst>
                        <a:ext uri="{9D8B030D-6E8A-4147-A177-3AD203B41FA5}">
                          <a16:colId xmlns:a16="http://schemas.microsoft.com/office/drawing/2014/main" val="4243866184"/>
                        </a:ext>
                      </a:extLst>
                    </a:gridCol>
                    <a:gridCol w="1041284">
                      <a:extLst>
                        <a:ext uri="{9D8B030D-6E8A-4147-A177-3AD203B41FA5}">
                          <a16:colId xmlns:a16="http://schemas.microsoft.com/office/drawing/2014/main" val="1504619037"/>
                        </a:ext>
                      </a:extLst>
                    </a:gridCol>
                  </a:tblGrid>
                  <a:tr h="371920">
                    <a:tc>
                      <a:txBody>
                        <a:bodyPr/>
                        <a:lstStyle/>
                        <a:p>
                          <a:r>
                            <a:rPr lang="en-US" dirty="0"/>
                            <a:t>Student</a:t>
                          </a:r>
                        </a:p>
                      </a:txBody>
                      <a:tcPr/>
                    </a:tc>
                    <a:tc>
                      <a:txBody>
                        <a:bodyPr/>
                        <a:lstStyle/>
                        <a:p>
                          <a:r>
                            <a:rPr lang="en-US" dirty="0"/>
                            <a:t>Cups</a:t>
                          </a:r>
                        </a:p>
                      </a:txBody>
                      <a:tcPr/>
                    </a:tc>
                    <a:tc>
                      <a:txBody>
                        <a:bodyPr/>
                        <a:lstStyle/>
                        <a:p>
                          <a:endParaRPr lang="en-US"/>
                        </a:p>
                      </a:txBody>
                      <a:tcPr>
                        <a:blipFill>
                          <a:blip r:embed="rId4"/>
                          <a:stretch>
                            <a:fillRect l="-192982" t="-8197" r="-102339" b="-732787"/>
                          </a:stretch>
                        </a:blipFill>
                      </a:tcPr>
                    </a:tc>
                    <a:tc>
                      <a:txBody>
                        <a:bodyPr/>
                        <a:lstStyle/>
                        <a:p>
                          <a:endParaRPr lang="en-US"/>
                        </a:p>
                      </a:txBody>
                      <a:tcPr>
                        <a:blipFill>
                          <a:blip r:embed="rId4"/>
                          <a:stretch>
                            <a:fillRect l="-292982" t="-8197" r="-2339" b="-732787"/>
                          </a:stretch>
                        </a:blipFill>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35303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So the variance is a useful measure</a:t>
                </a:r>
              </a:p>
              <a:p>
                <a:pPr marL="0" indent="0">
                  <a:buNone/>
                </a:pPr>
                <a:endParaRPr lang="en-US" dirty="0"/>
              </a:p>
              <a:p>
                <a:pPr marL="0" indent="0">
                  <a:buNone/>
                </a:pPr>
                <a:r>
                  <a:rPr lang="en-US" dirty="0"/>
                  <a:t>We give it this symbol: </a:t>
                </a:r>
                <a14:m>
                  <m:oMath xmlns:m="http://schemas.openxmlformats.org/officeDocument/2006/math">
                    <m:sSup>
                      <m:sSupPr>
                        <m:ctrlPr>
                          <a:rPr lang="en-US" i="1" smtClean="0">
                            <a:latin typeface="Cambria Math" panose="02040503050406030204" pitchFamily="18" charset="0"/>
                          </a:rPr>
                        </m:ctrlPr>
                      </m:sSupPr>
                      <m:e>
                        <m:r>
                          <m:rPr>
                            <m:sty m:val="p"/>
                          </m:rPr>
                          <a:rPr lang="en-US" i="0" smtClean="0">
                            <a:latin typeface="Cambria Math" panose="02040503050406030204" pitchFamily="18" charset="0"/>
                            <a:ea typeface="Cambria Math" panose="02040503050406030204" pitchFamily="18" charset="0"/>
                          </a:rPr>
                          <m:t>σ</m:t>
                        </m:r>
                      </m:e>
                      <m:sup>
                        <m:r>
                          <a:rPr lang="en-US" b="0" i="0" smtClean="0">
                            <a:latin typeface="Cambria Math" panose="02040503050406030204" pitchFamily="18" charset="0"/>
                          </a:rPr>
                          <m:t>2</m:t>
                        </m:r>
                      </m:sup>
                    </m:sSup>
                  </m:oMath>
                </a14:m>
                <a:r>
                  <a:rPr lang="en-US" dirty="0"/>
                  <a:t> </a:t>
                </a:r>
              </a:p>
              <a:p>
                <a:pPr marL="0" indent="0">
                  <a:buNone/>
                </a:pPr>
                <a:endParaRPr lang="en-US" dirty="0"/>
              </a:p>
              <a:p>
                <a:pPr marL="0" indent="0">
                  <a:buNone/>
                </a:pPr>
                <a:r>
                  <a:rPr lang="en-US" dirty="0"/>
                  <a:t>The formula is this: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σ</m:t>
                        </m:r>
                      </m:e>
                      <m:sup>
                        <m:r>
                          <a:rPr lang="en-US">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ea typeface="Cambria Math" panose="02040503050406030204" pitchFamily="18" charset="0"/>
                                  </a:rPr>
                                </m:ctrlPr>
                              </m:sSupPr>
                              <m:e>
                                <m:r>
                                  <a:rPr lang="en-US" i="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x</m:t>
                                    </m:r>
                                  </m:e>
                                  <m:sub>
                                    <m:r>
                                      <m:rPr>
                                        <m:sty m:val="p"/>
                                      </m:rPr>
                                      <a:rPr lang="en-US">
                                        <a:latin typeface="Cambria Math" panose="02040503050406030204" pitchFamily="18" charset="0"/>
                                        <a:ea typeface="Cambria Math" panose="02040503050406030204" pitchFamily="18" charset="0"/>
                                      </a:rPr>
                                      <m:t>i</m:t>
                                    </m:r>
                                  </m:sub>
                                </m:sSub>
                                <m:r>
                                  <a:rPr lang="en-US" i="0">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μ</m:t>
                                </m:r>
                                <m:r>
                                  <a:rPr lang="en-US" i="0">
                                    <a:latin typeface="Cambria Math" panose="02040503050406030204" pitchFamily="18" charset="0"/>
                                    <a:ea typeface="Cambria Math" panose="02040503050406030204" pitchFamily="18" charset="0"/>
                                  </a:rPr>
                                  <m:t>)</m:t>
                                </m:r>
                              </m:e>
                              <m:sup>
                                <m:r>
                                  <a:rPr lang="en-US" b="0" i="0" smtClean="0">
                                    <a:latin typeface="Cambria Math" panose="02040503050406030204" pitchFamily="18" charset="0"/>
                                    <a:ea typeface="Cambria Math" panose="02040503050406030204" pitchFamily="18" charset="0"/>
                                  </a:rPr>
                                  <m:t>2</m:t>
                                </m:r>
                              </m:sup>
                            </m:sSup>
                          </m:e>
                        </m:nary>
                      </m:num>
                      <m:den>
                        <m:r>
                          <m:rPr>
                            <m:sty m:val="p"/>
                          </m:rPr>
                          <a:rPr lang="en-US" b="0" i="0" smtClean="0">
                            <a:latin typeface="Cambria Math" panose="02040503050406030204" pitchFamily="18" charset="0"/>
                          </a:rPr>
                          <m:t>N</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44046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p:sp>
        <p:nvSpPr>
          <p:cNvPr id="3" name="Content Placeholder 2"/>
          <p:cNvSpPr>
            <a:spLocks noGrp="1"/>
          </p:cNvSpPr>
          <p:nvPr>
            <p:ph idx="1"/>
          </p:nvPr>
        </p:nvSpPr>
        <p:spPr/>
        <p:txBody>
          <a:bodyPr/>
          <a:lstStyle/>
          <a:p>
            <a:pPr marL="0" indent="0">
              <a:buNone/>
            </a:pPr>
            <a:r>
              <a:rPr lang="en-US" dirty="0"/>
              <a:t>The problem though is that the numbers are still squared.</a:t>
            </a:r>
          </a:p>
          <a:p>
            <a:pPr marL="0" indent="0">
              <a:buNone/>
            </a:pPr>
            <a:endParaRPr lang="en-US" dirty="0"/>
          </a:p>
          <a:p>
            <a:pPr marL="0" indent="0">
              <a:buNone/>
            </a:pPr>
            <a:r>
              <a:rPr lang="en-US" dirty="0"/>
              <a:t>So… we now have a measurement of the </a:t>
            </a:r>
            <a:r>
              <a:rPr lang="en-US" i="1" dirty="0"/>
              <a:t>squared </a:t>
            </a:r>
            <a:r>
              <a:rPr lang="en-US" dirty="0"/>
              <a:t>variation</a:t>
            </a:r>
          </a:p>
          <a:p>
            <a:pPr>
              <a:buFont typeface="Wingdings" panose="05000000000000000000" pitchFamily="2" charset="2"/>
              <a:buChar char="à"/>
            </a:pPr>
            <a:r>
              <a:rPr lang="en-US" dirty="0">
                <a:sym typeface="Wingdings" panose="05000000000000000000" pitchFamily="2" charset="2"/>
              </a:rPr>
              <a:t>This makes it hard to interpret</a:t>
            </a:r>
          </a:p>
          <a:p>
            <a:pPr>
              <a:buFont typeface="Wingdings" panose="05000000000000000000" pitchFamily="2" charset="2"/>
              <a:buChar char="à"/>
            </a:pPr>
            <a:endParaRPr lang="en-US" dirty="0">
              <a:sym typeface="Wingdings" panose="05000000000000000000" pitchFamily="2" charset="2"/>
            </a:endParaRPr>
          </a:p>
          <a:p>
            <a:pPr marL="0" indent="0">
              <a:buNone/>
            </a:pPr>
            <a:r>
              <a:rPr lang="en-US" dirty="0">
                <a:sym typeface="Wingdings" panose="05000000000000000000" pitchFamily="2" charset="2"/>
              </a:rPr>
              <a:t>Solution: Take the Square Root of the Variance</a:t>
            </a:r>
          </a:p>
        </p:txBody>
      </p:sp>
    </p:spTree>
    <p:extLst>
      <p:ext uri="{BB962C8B-B14F-4D97-AF65-F5344CB8AC3E}">
        <p14:creationId xmlns:p14="http://schemas.microsoft.com/office/powerpoint/2010/main" val="2244544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endParaRPr lang="en-US" dirty="0"/>
              </a:p>
              <a:p>
                <a:pPr marL="457200" lvl="1" indent="0">
                  <a:buNone/>
                </a:pPr>
                <a14:m>
                  <m:oMathPara xmlns:m="http://schemas.openxmlformats.org/officeDocument/2006/math">
                    <m:oMathParaPr>
                      <m:jc m:val="left"/>
                    </m:oMathParaPr>
                    <m:oMath xmlns:m="http://schemas.openxmlformats.org/officeDocument/2006/math">
                      <m:rad>
                        <m:radPr>
                          <m:degHide m:val="on"/>
                          <m:ctrlPr>
                            <a:rPr lang="en-US" sz="4000" i="1">
                              <a:latin typeface="Cambria Math" panose="02040503050406030204" pitchFamily="18" charset="0"/>
                            </a:rPr>
                          </m:ctrlPr>
                        </m:radPr>
                        <m:deg/>
                        <m:e>
                          <m:sSup>
                            <m:sSupPr>
                              <m:ctrlPr>
                                <a:rPr lang="en-US" sz="4000" i="1">
                                  <a:latin typeface="Cambria Math" panose="02040503050406030204" pitchFamily="18" charset="0"/>
                                </a:rPr>
                              </m:ctrlPr>
                            </m:sSupPr>
                            <m:e>
                              <m:r>
                                <m:rPr>
                                  <m:sty m:val="p"/>
                                </m:rPr>
                                <a:rPr lang="en-US" sz="4000">
                                  <a:latin typeface="Cambria Math" panose="02040503050406030204" pitchFamily="18" charset="0"/>
                                  <a:ea typeface="Cambria Math" panose="02040503050406030204" pitchFamily="18" charset="0"/>
                                </a:rPr>
                                <m:t>σ</m:t>
                              </m:r>
                            </m:e>
                            <m:sup>
                              <m:r>
                                <a:rPr lang="en-US" sz="4000">
                                  <a:latin typeface="Cambria Math" panose="02040503050406030204" pitchFamily="18" charset="0"/>
                                </a:rPr>
                                <m:t>2</m:t>
                              </m:r>
                            </m:sup>
                          </m:sSup>
                        </m:e>
                      </m:rad>
                      <m:r>
                        <a:rPr lang="en-US" sz="4000">
                          <a:latin typeface="Cambria Math" panose="02040503050406030204" pitchFamily="18" charset="0"/>
                        </a:rPr>
                        <m:t>= </m:t>
                      </m:r>
                      <m:r>
                        <m:rPr>
                          <m:sty m:val="p"/>
                        </m:rPr>
                        <a:rPr lang="en-US" sz="4000">
                          <a:latin typeface="Cambria Math" panose="02040503050406030204" pitchFamily="18" charset="0"/>
                          <a:ea typeface="Cambria Math" panose="02040503050406030204" pitchFamily="18" charset="0"/>
                        </a:rPr>
                        <m:t>σ</m:t>
                      </m:r>
                    </m:oMath>
                  </m:oMathPara>
                </a14:m>
                <a:endParaRPr lang="en-US" sz="4000" dirty="0"/>
              </a:p>
              <a:p>
                <a:pPr marL="457200" lvl="1" indent="0">
                  <a:buNone/>
                </a:pPr>
                <a:endParaRPr lang="en-US" sz="4000" dirty="0">
                  <a:latin typeface="Cambria Math" panose="02040503050406030204" pitchFamily="18" charset="0"/>
                  <a:ea typeface="Cambria Math" panose="02040503050406030204" pitchFamily="18" charset="0"/>
                </a:endParaRPr>
              </a:p>
              <a:p>
                <a:pPr marL="457200" lvl="1" indent="0">
                  <a:buNone/>
                </a:pPr>
                <a14:m>
                  <m:oMath xmlns:m="http://schemas.openxmlformats.org/officeDocument/2006/math">
                    <m:r>
                      <m:rPr>
                        <m:sty m:val="p"/>
                      </m:rPr>
                      <a:rPr lang="en-US" sz="4000">
                        <a:latin typeface="Cambria Math" panose="02040503050406030204" pitchFamily="18" charset="0"/>
                        <a:ea typeface="Cambria Math" panose="02040503050406030204" pitchFamily="18" charset="0"/>
                      </a:rPr>
                      <m:t>σ</m:t>
                    </m:r>
                  </m:oMath>
                </a14:m>
                <a:r>
                  <a:rPr lang="en-US" sz="4000" dirty="0"/>
                  <a:t> = </a:t>
                </a:r>
                <a:r>
                  <a:rPr lang="en-US" sz="4000" u="sng" dirty="0"/>
                  <a:t>Standard Deviation</a:t>
                </a:r>
              </a:p>
              <a:p>
                <a:pPr marL="457200" lvl="1" indent="0">
                  <a:buNone/>
                </a:pPr>
                <a:endParaRPr lang="en-US" sz="4000" u="sng" dirty="0"/>
              </a:p>
              <a:p>
                <a:pPr marL="457200" lvl="1" indent="0">
                  <a:buNone/>
                </a:pPr>
                <a:endParaRPr lang="en-US" sz="40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668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Variation Option 2</a:t>
            </a:r>
          </a:p>
        </p:txBody>
      </p:sp>
      <p:sp>
        <p:nvSpPr>
          <p:cNvPr id="3" name="Content Placeholder 2"/>
          <p:cNvSpPr>
            <a:spLocks noGrp="1"/>
          </p:cNvSpPr>
          <p:nvPr>
            <p:ph idx="1"/>
          </p:nvPr>
        </p:nvSpPr>
        <p:spPr/>
        <p:txBody>
          <a:bodyPr/>
          <a:lstStyle/>
          <a:p>
            <a:pPr marL="0" indent="0">
              <a:buNone/>
            </a:pPr>
            <a:r>
              <a:rPr lang="en-US" dirty="0"/>
              <a:t>So finally the standard deviation: </a:t>
            </a:r>
          </a:p>
          <a:p>
            <a:pPr marL="0" indent="0">
              <a:buNone/>
            </a:pPr>
            <a:r>
              <a:rPr lang="en-US" dirty="0"/>
              <a:t> </a:t>
            </a:r>
          </a:p>
          <a:p>
            <a:pPr marL="0" indent="0">
              <a:buNone/>
            </a:pPr>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127104" y="3402623"/>
                <a:ext cx="5889658" cy="1344984"/>
              </a:xfrm>
              <a:prstGeom prst="rect">
                <a:avLst/>
              </a:prstGeom>
              <a:noFill/>
            </p:spPr>
            <p:txBody>
              <a:bodyPr wrap="square" rtlCol="0">
                <a:spAutoFit/>
              </a:bodyPr>
              <a:lstStyle/>
              <a:p>
                <a:pPr/>
                <a14:m>
                  <m:oMath xmlns:m="http://schemas.openxmlformats.org/officeDocument/2006/math">
                    <m:rad>
                      <m:radPr>
                        <m:degHide m:val="on"/>
                        <m:ctrlPr>
                          <a:rPr lang="en-US" sz="4000" i="1" smtClean="0">
                            <a:latin typeface="Cambria Math" panose="02040503050406030204" pitchFamily="18" charset="0"/>
                          </a:rPr>
                        </m:ctrlPr>
                      </m:radPr>
                      <m:deg/>
                      <m:e>
                        <m:f>
                          <m:fPr>
                            <m:ctrlPr>
                              <a:rPr lang="en-US" sz="4000" i="1" smtClean="0">
                                <a:latin typeface="Cambria Math" panose="02040503050406030204" pitchFamily="18" charset="0"/>
                              </a:rPr>
                            </m:ctrlPr>
                          </m:fPr>
                          <m:num>
                            <m:nary>
                              <m:naryPr>
                                <m:chr m:val="∑"/>
                                <m:subHide m:val="on"/>
                                <m:supHide m:val="on"/>
                                <m:ctrlPr>
                                  <a:rPr lang="en-US" sz="4000" i="1" smtClean="0">
                                    <a:latin typeface="Cambria Math" panose="02040503050406030204" pitchFamily="18" charset="0"/>
                                  </a:rPr>
                                </m:ctrlPr>
                              </m:naryPr>
                              <m:sub/>
                              <m:sup/>
                              <m:e>
                                <m:sSup>
                                  <m:sSupPr>
                                    <m:ctrlPr>
                                      <a:rPr lang="en-US" sz="4000" b="0" i="1" smtClean="0">
                                        <a:latin typeface="Cambria Math" panose="02040503050406030204" pitchFamily="18" charset="0"/>
                                        <a:ea typeface="Cambria Math" panose="02040503050406030204" pitchFamily="18" charset="0"/>
                                      </a:rPr>
                                    </m:ctrlPr>
                                  </m:sSupPr>
                                  <m:e>
                                    <m:r>
                                      <a:rPr lang="en-US" sz="4000" i="0">
                                        <a:latin typeface="Cambria Math" panose="02040503050406030204" pitchFamily="18" charset="0"/>
                                      </a:rPr>
                                      <m:t>(</m:t>
                                    </m:r>
                                    <m:sSub>
                                      <m:sSubPr>
                                        <m:ctrlPr>
                                          <a:rPr lang="en-US" sz="4000" i="1">
                                            <a:latin typeface="Cambria Math" panose="02040503050406030204" pitchFamily="18" charset="0"/>
                                          </a:rPr>
                                        </m:ctrlPr>
                                      </m:sSubPr>
                                      <m:e>
                                        <m:r>
                                          <m:rPr>
                                            <m:sty m:val="p"/>
                                          </m:rPr>
                                          <a:rPr lang="en-US" sz="4000" i="0">
                                            <a:latin typeface="Cambria Math" panose="02040503050406030204" pitchFamily="18" charset="0"/>
                                          </a:rPr>
                                          <m:t>x</m:t>
                                        </m:r>
                                      </m:e>
                                      <m:sub>
                                        <m:r>
                                          <m:rPr>
                                            <m:sty m:val="p"/>
                                          </m:rPr>
                                          <a:rPr lang="en-US" sz="4000" i="0">
                                            <a:latin typeface="Cambria Math" panose="02040503050406030204" pitchFamily="18" charset="0"/>
                                          </a:rPr>
                                          <m:t>i</m:t>
                                        </m:r>
                                      </m:sub>
                                    </m:sSub>
                                    <m:r>
                                      <a:rPr lang="en-US" sz="4000" i="0">
                                        <a:latin typeface="Cambria Math" panose="02040503050406030204" pitchFamily="18" charset="0"/>
                                      </a:rPr>
                                      <m:t>−</m:t>
                                    </m:r>
                                    <m:r>
                                      <m:rPr>
                                        <m:sty m:val="p"/>
                                      </m:rPr>
                                      <a:rPr lang="en-US" sz="4000" i="0">
                                        <a:latin typeface="Cambria Math" panose="02040503050406030204" pitchFamily="18" charset="0"/>
                                        <a:ea typeface="Cambria Math" panose="02040503050406030204" pitchFamily="18" charset="0"/>
                                      </a:rPr>
                                      <m:t>μ</m:t>
                                    </m:r>
                                    <m:r>
                                      <a:rPr lang="en-US" sz="4000" i="0">
                                        <a:latin typeface="Cambria Math" panose="02040503050406030204" pitchFamily="18" charset="0"/>
                                        <a:ea typeface="Cambria Math" panose="02040503050406030204" pitchFamily="18" charset="0"/>
                                      </a:rPr>
                                      <m:t>)</m:t>
                                    </m:r>
                                  </m:e>
                                  <m:sup>
                                    <m:r>
                                      <a:rPr lang="en-US" sz="4000" b="0" i="0" smtClean="0">
                                        <a:latin typeface="Cambria Math" panose="02040503050406030204" pitchFamily="18" charset="0"/>
                                        <a:ea typeface="Cambria Math" panose="02040503050406030204" pitchFamily="18" charset="0"/>
                                      </a:rPr>
                                      <m:t>2</m:t>
                                    </m:r>
                                  </m:sup>
                                </m:sSup>
                              </m:e>
                            </m:nary>
                          </m:num>
                          <m:den>
                            <m:r>
                              <m:rPr>
                                <m:sty m:val="p"/>
                              </m:rPr>
                              <a:rPr lang="en-US" sz="4000" b="0" i="0" smtClean="0">
                                <a:latin typeface="Cambria Math" panose="02040503050406030204" pitchFamily="18" charset="0"/>
                              </a:rPr>
                              <m:t>N</m:t>
                            </m:r>
                          </m:den>
                        </m:f>
                      </m:e>
                    </m:rad>
                    <m:r>
                      <a:rPr lang="en-US" sz="4000" b="0" i="1" smtClean="0">
                        <a:latin typeface="Cambria Math" panose="02040503050406030204" pitchFamily="18" charset="0"/>
                      </a:rPr>
                      <m:t>=2</m:t>
                    </m:r>
                  </m:oMath>
                </a14:m>
                <a:r>
                  <a:rPr lang="en-US" sz="2400" dirty="0"/>
                  <a:t> </a:t>
                </a:r>
                <a:r>
                  <a:rPr lang="en-US" sz="3600" dirty="0"/>
                  <a:t>cups of coffee</a:t>
                </a:r>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127104" y="3402623"/>
                <a:ext cx="5889658" cy="1344984"/>
              </a:xfrm>
              <a:prstGeom prst="rect">
                <a:avLst/>
              </a:prstGeom>
              <a:blipFill>
                <a:blip r:embed="rId2"/>
                <a:stretch>
                  <a:fillRect r="-9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5A8008EC-7F7A-D8FD-FCB9-AFE19F032BCA}"/>
                  </a:ext>
                </a:extLst>
              </p:cNvPr>
              <p:cNvGraphicFramePr>
                <a:graphicFrameLocks noGrp="1"/>
              </p:cNvGraphicFramePr>
              <p:nvPr>
                <p:extLst>
                  <p:ext uri="{D42A27DB-BD31-4B8C-83A1-F6EECF244321}">
                    <p14:modId xmlns:p14="http://schemas.microsoft.com/office/powerpoint/2010/main" val="3179766075"/>
                  </p:ext>
                </p:extLst>
              </p:nvPr>
            </p:nvGraphicFramePr>
            <p:xfrm>
              <a:off x="838200" y="2814496"/>
              <a:ext cx="4085493" cy="2967800"/>
            </p:xfrm>
            <a:graphic>
              <a:graphicData uri="http://schemas.openxmlformats.org/drawingml/2006/table">
                <a:tbl>
                  <a:tblPr firstRow="1" bandRow="1">
                    <a:tableStyleId>{073A0DAA-6AF3-43AB-8588-CEC1D06C72B9}</a:tableStyleId>
                  </a:tblPr>
                  <a:tblGrid>
                    <a:gridCol w="961641">
                      <a:extLst>
                        <a:ext uri="{9D8B030D-6E8A-4147-A177-3AD203B41FA5}">
                          <a16:colId xmlns:a16="http://schemas.microsoft.com/office/drawing/2014/main" val="20000"/>
                        </a:ext>
                      </a:extLst>
                    </a:gridCol>
                    <a:gridCol w="1041284">
                      <a:extLst>
                        <a:ext uri="{9D8B030D-6E8A-4147-A177-3AD203B41FA5}">
                          <a16:colId xmlns:a16="http://schemas.microsoft.com/office/drawing/2014/main" val="20001"/>
                        </a:ext>
                      </a:extLst>
                    </a:gridCol>
                    <a:gridCol w="1041284">
                      <a:extLst>
                        <a:ext uri="{9D8B030D-6E8A-4147-A177-3AD203B41FA5}">
                          <a16:colId xmlns:a16="http://schemas.microsoft.com/office/drawing/2014/main" val="4243866184"/>
                        </a:ext>
                      </a:extLst>
                    </a:gridCol>
                    <a:gridCol w="1041284">
                      <a:extLst>
                        <a:ext uri="{9D8B030D-6E8A-4147-A177-3AD203B41FA5}">
                          <a16:colId xmlns:a16="http://schemas.microsoft.com/office/drawing/2014/main" val="1504619037"/>
                        </a:ext>
                      </a:extLst>
                    </a:gridCol>
                  </a:tblGrid>
                  <a:tr h="370840">
                    <a:tc>
                      <a:txBody>
                        <a:bodyPr/>
                        <a:lstStyle/>
                        <a:p>
                          <a:r>
                            <a:rPr lang="en-US" dirty="0"/>
                            <a:t>Student</a:t>
                          </a:r>
                        </a:p>
                      </a:txBody>
                      <a:tcPr/>
                    </a:tc>
                    <a:tc>
                      <a:txBody>
                        <a:bodyPr/>
                        <a:lstStyle/>
                        <a:p>
                          <a:r>
                            <a:rPr lang="en-US" dirty="0"/>
                            <a:t>Cups</a:t>
                          </a:r>
                        </a:p>
                      </a:txBody>
                      <a:tcPr/>
                    </a:tc>
                    <a:tc>
                      <a:txBody>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oMath>
                          </a14:m>
                          <a:r>
                            <a:rPr lang="en-US" sz="1800" b="1" dirty="0"/>
                            <a:t> - </a:t>
                          </a:r>
                          <a14:m>
                            <m:oMath xmlns:m="http://schemas.openxmlformats.org/officeDocument/2006/math">
                              <m:r>
                                <a:rPr lang="en-US" sz="1600" b="1" i="1" smtClean="0">
                                  <a:latin typeface="Cambria Math" panose="02040503050406030204" pitchFamily="18" charset="0"/>
                                  <a:ea typeface="Cambria Math" panose="02040503050406030204" pitchFamily="18" charset="0"/>
                                </a:rPr>
                                <m:t>𝛍</m:t>
                              </m:r>
                            </m:oMath>
                          </a14:m>
                          <a:endParaRPr lang="en-US"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sz="1600" b="1" i="1" smtClean="0">
                                        <a:latin typeface="Cambria Math" panose="02040503050406030204" pitchFamily="18" charset="0"/>
                                        <a:ea typeface="Cambria Math" panose="02040503050406030204" pitchFamily="18" charset="0"/>
                                      </a:rPr>
                                      <m:t>(</m:t>
                                    </m:r>
                                    <m:sSub>
                                      <m:sSubPr>
                                        <m:ctrlPr>
                                          <a:rPr lang="en-US" sz="1800" b="1" i="1" smtClean="0">
                                            <a:latin typeface="Cambria Math" panose="02040503050406030204" pitchFamily="18" charset="0"/>
                                          </a:rPr>
                                        </m:ctrlPr>
                                      </m:sSubPr>
                                      <m:e>
                                        <m:r>
                                          <a:rPr lang="en-US" sz="1800" b="1" i="0">
                                            <a:latin typeface="Cambria Math" panose="02040503050406030204" pitchFamily="18" charset="0"/>
                                          </a:rPr>
                                          <m:t>𝐱</m:t>
                                        </m:r>
                                      </m:e>
                                      <m:sub>
                                        <m:r>
                                          <a:rPr lang="en-US" sz="1800" b="1" i="0">
                                            <a:latin typeface="Cambria Math" panose="02040503050406030204" pitchFamily="18" charset="0"/>
                                          </a:rPr>
                                          <m:t>𝐢</m:t>
                                        </m:r>
                                      </m:sub>
                                    </m:sSub>
                                    <m:r>
                                      <m:rPr>
                                        <m:nor/>
                                      </m:rPr>
                                      <a:rPr lang="en-US" b="1" dirty="0" smtClean="0"/>
                                      <m:t> − </m:t>
                                    </m:r>
                                    <m:r>
                                      <a:rPr lang="en-US" sz="1600" b="1" i="1" smtClean="0">
                                        <a:latin typeface="Cambria Math" panose="02040503050406030204" pitchFamily="18" charset="0"/>
                                        <a:ea typeface="Cambria Math" panose="02040503050406030204" pitchFamily="18" charset="0"/>
                                      </a:rPr>
                                      <m:t>𝛍</m:t>
                                    </m:r>
                                    <m:r>
                                      <m:rPr>
                                        <m:nor/>
                                      </m:rPr>
                                      <a:rPr lang="en-US" b="1" dirty="0"/>
                                      <m:t> </m:t>
                                    </m:r>
                                    <m:r>
                                      <a:rPr lang="en-US" sz="1600" b="1" i="1" smtClean="0">
                                        <a:latin typeface="Cambria Math" panose="02040503050406030204" pitchFamily="18" charset="0"/>
                                      </a:rPr>
                                      <m:t>)</m:t>
                                    </m:r>
                                    <m:r>
                                      <m:rPr>
                                        <m:nor/>
                                      </m:rPr>
                                      <a:rPr lang="en-US" b="1" dirty="0"/>
                                      <m:t> </m:t>
                                    </m:r>
                                  </m:e>
                                  <m:sup>
                                    <m:r>
                                      <a:rPr lang="en-US" b="1" i="1" smtClean="0">
                                        <a:latin typeface="Cambria Math" panose="02040503050406030204" pitchFamily="18" charset="0"/>
                                      </a:rPr>
                                      <m:t>𝟐</m:t>
                                    </m:r>
                                  </m:sup>
                                </m:sSup>
                              </m:oMath>
                            </m:oMathPara>
                          </a14:m>
                          <a:endParaRPr lang="en-US" dirty="0"/>
                        </a:p>
                      </a:txBody>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Choice>
        <mc:Fallback>
          <p:graphicFrame>
            <p:nvGraphicFramePr>
              <p:cNvPr id="6" name="Table 5">
                <a:extLst>
                  <a:ext uri="{FF2B5EF4-FFF2-40B4-BE49-F238E27FC236}">
                    <a16:creationId xmlns:a16="http://schemas.microsoft.com/office/drawing/2014/main" id="{5A8008EC-7F7A-D8FD-FCB9-AFE19F032BCA}"/>
                  </a:ext>
                </a:extLst>
              </p:cNvPr>
              <p:cNvGraphicFramePr>
                <a:graphicFrameLocks noGrp="1"/>
              </p:cNvGraphicFramePr>
              <p:nvPr>
                <p:extLst>
                  <p:ext uri="{D42A27DB-BD31-4B8C-83A1-F6EECF244321}">
                    <p14:modId xmlns:p14="http://schemas.microsoft.com/office/powerpoint/2010/main" val="3179766075"/>
                  </p:ext>
                </p:extLst>
              </p:nvPr>
            </p:nvGraphicFramePr>
            <p:xfrm>
              <a:off x="838200" y="2814496"/>
              <a:ext cx="4085493" cy="2967800"/>
            </p:xfrm>
            <a:graphic>
              <a:graphicData uri="http://schemas.openxmlformats.org/drawingml/2006/table">
                <a:tbl>
                  <a:tblPr firstRow="1" bandRow="1">
                    <a:tableStyleId>{073A0DAA-6AF3-43AB-8588-CEC1D06C72B9}</a:tableStyleId>
                  </a:tblPr>
                  <a:tblGrid>
                    <a:gridCol w="961641">
                      <a:extLst>
                        <a:ext uri="{9D8B030D-6E8A-4147-A177-3AD203B41FA5}">
                          <a16:colId xmlns:a16="http://schemas.microsoft.com/office/drawing/2014/main" val="20000"/>
                        </a:ext>
                      </a:extLst>
                    </a:gridCol>
                    <a:gridCol w="1041284">
                      <a:extLst>
                        <a:ext uri="{9D8B030D-6E8A-4147-A177-3AD203B41FA5}">
                          <a16:colId xmlns:a16="http://schemas.microsoft.com/office/drawing/2014/main" val="20001"/>
                        </a:ext>
                      </a:extLst>
                    </a:gridCol>
                    <a:gridCol w="1041284">
                      <a:extLst>
                        <a:ext uri="{9D8B030D-6E8A-4147-A177-3AD203B41FA5}">
                          <a16:colId xmlns:a16="http://schemas.microsoft.com/office/drawing/2014/main" val="4243866184"/>
                        </a:ext>
                      </a:extLst>
                    </a:gridCol>
                    <a:gridCol w="1041284">
                      <a:extLst>
                        <a:ext uri="{9D8B030D-6E8A-4147-A177-3AD203B41FA5}">
                          <a16:colId xmlns:a16="http://schemas.microsoft.com/office/drawing/2014/main" val="1504619037"/>
                        </a:ext>
                      </a:extLst>
                    </a:gridCol>
                  </a:tblGrid>
                  <a:tr h="371920">
                    <a:tc>
                      <a:txBody>
                        <a:bodyPr/>
                        <a:lstStyle/>
                        <a:p>
                          <a:r>
                            <a:rPr lang="en-US" dirty="0"/>
                            <a:t>Student</a:t>
                          </a:r>
                        </a:p>
                      </a:txBody>
                      <a:tcPr/>
                    </a:tc>
                    <a:tc>
                      <a:txBody>
                        <a:bodyPr/>
                        <a:lstStyle/>
                        <a:p>
                          <a:r>
                            <a:rPr lang="en-US" dirty="0"/>
                            <a:t>Cups</a:t>
                          </a:r>
                        </a:p>
                      </a:txBody>
                      <a:tcPr/>
                    </a:tc>
                    <a:tc>
                      <a:txBody>
                        <a:bodyPr/>
                        <a:lstStyle/>
                        <a:p>
                          <a:endParaRPr lang="en-US"/>
                        </a:p>
                      </a:txBody>
                      <a:tcPr>
                        <a:blipFill>
                          <a:blip r:embed="rId3"/>
                          <a:stretch>
                            <a:fillRect l="-192982" t="-8197" r="-102339" b="-732787"/>
                          </a:stretch>
                        </a:blipFill>
                      </a:tcPr>
                    </a:tc>
                    <a:tc>
                      <a:txBody>
                        <a:bodyPr/>
                        <a:lstStyle/>
                        <a:p>
                          <a:endParaRPr lang="en-US"/>
                        </a:p>
                      </a:txBody>
                      <a:tcPr>
                        <a:blipFill>
                          <a:blip r:embed="rId3"/>
                          <a:stretch>
                            <a:fillRect l="-292982" t="-8197" r="-2339" b="-732787"/>
                          </a:stretch>
                        </a:blipFill>
                      </a:tcPr>
                    </a:tc>
                    <a:extLst>
                      <a:ext uri="{0D108BD9-81ED-4DB2-BD59-A6C34878D82A}">
                        <a16:rowId xmlns:a16="http://schemas.microsoft.com/office/drawing/2014/main" val="10000"/>
                      </a:ext>
                    </a:extLst>
                  </a:tr>
                  <a:tr h="370840">
                    <a:tc>
                      <a:txBody>
                        <a:bodyPr/>
                        <a:lstStyle/>
                        <a:p>
                          <a:r>
                            <a:rPr lang="en-US" dirty="0"/>
                            <a:t>Sofia</a:t>
                          </a:r>
                        </a:p>
                      </a:txBody>
                      <a:tcPr/>
                    </a:tc>
                    <a:tc>
                      <a:txBody>
                        <a:bodyPr/>
                        <a:lstStyle/>
                        <a:p>
                          <a:pPr algn="l" fontAlgn="b"/>
                          <a:r>
                            <a:rPr lang="en-US" sz="2000" b="0" i="0" u="none" strike="noStrike" dirty="0">
                              <a:solidFill>
                                <a:srgbClr val="000000"/>
                              </a:solidFill>
                              <a:effectLst/>
                              <a:latin typeface="Calibri" panose="020F0502020204030204" pitchFamily="34" charset="0"/>
                            </a:rPr>
                            <a:t> 4</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1"/>
                      </a:ext>
                    </a:extLst>
                  </a:tr>
                  <a:tr h="370840">
                    <a:tc>
                      <a:txBody>
                        <a:bodyPr/>
                        <a:lstStyle/>
                        <a:p>
                          <a:r>
                            <a:rPr lang="en-US" dirty="0"/>
                            <a:t>Diego</a:t>
                          </a:r>
                        </a:p>
                      </a:txBody>
                      <a:tcPr/>
                    </a:tc>
                    <a:tc>
                      <a:txBody>
                        <a:bodyPr/>
                        <a:lstStyle/>
                        <a:p>
                          <a:pPr algn="l" fontAlgn="b"/>
                          <a:r>
                            <a:rPr lang="en-US" sz="2000" b="0" i="0" u="none" strike="noStrike" dirty="0">
                              <a:solidFill>
                                <a:srgbClr val="000000"/>
                              </a:solidFill>
                              <a:effectLst/>
                              <a:latin typeface="Calibri" panose="020F0502020204030204" pitchFamily="34" charset="0"/>
                            </a:rPr>
                            <a:t> 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2"/>
                      </a:ext>
                    </a:extLst>
                  </a:tr>
                  <a:tr h="370840">
                    <a:tc>
                      <a:txBody>
                        <a:bodyPr/>
                        <a:lstStyle/>
                        <a:p>
                          <a:r>
                            <a:rPr lang="en-US" dirty="0"/>
                            <a:t>Aisha</a:t>
                          </a:r>
                        </a:p>
                      </a:txBody>
                      <a:tcPr/>
                    </a:tc>
                    <a:tc>
                      <a:txBody>
                        <a:bodyPr/>
                        <a:lstStyle/>
                        <a:p>
                          <a:pPr algn="l" fontAlgn="b"/>
                          <a:r>
                            <a:rPr lang="en-US" sz="2000" b="0" i="0" u="none" strike="noStrike" dirty="0">
                              <a:solidFill>
                                <a:srgbClr val="000000"/>
                              </a:solidFill>
                              <a:effectLst/>
                              <a:latin typeface="Calibri" panose="020F0502020204030204" pitchFamily="34" charset="0"/>
                            </a:rPr>
                            <a:t> 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1</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3"/>
                      </a:ext>
                    </a:extLst>
                  </a:tr>
                  <a:tr h="370840">
                    <a:tc>
                      <a:txBody>
                        <a:bodyPr/>
                        <a:lstStyle/>
                        <a:p>
                          <a:r>
                            <a:rPr lang="en-US" dirty="0"/>
                            <a:t>Hiroshi</a:t>
                          </a:r>
                        </a:p>
                      </a:txBody>
                      <a:tcPr/>
                    </a:tc>
                    <a:tc>
                      <a:txBody>
                        <a:bodyPr/>
                        <a:lstStyle/>
                        <a:p>
                          <a:pPr algn="l" fontAlgn="b"/>
                          <a:r>
                            <a:rPr lang="en-US" sz="2000" b="0" i="0" u="none" strike="noStrike" dirty="0">
                              <a:solidFill>
                                <a:srgbClr val="000000"/>
                              </a:solidFill>
                              <a:effectLst/>
                              <a:latin typeface="Calibri" panose="020F0502020204030204" pitchFamily="34" charset="0"/>
                            </a:rPr>
                            <a:t> 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0</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4"/>
                      </a:ext>
                    </a:extLst>
                  </a:tr>
                  <a:tr h="370840">
                    <a:tc>
                      <a:txBody>
                        <a:bodyPr/>
                        <a:lstStyle/>
                        <a:p>
                          <a:r>
                            <a:rPr lang="en-US" dirty="0"/>
                            <a:t>Matilda</a:t>
                          </a:r>
                        </a:p>
                      </a:txBody>
                      <a:tcPr/>
                    </a:tc>
                    <a:tc>
                      <a:txBody>
                        <a:bodyPr/>
                        <a:lstStyle/>
                        <a:p>
                          <a:pPr algn="l" fontAlgn="b"/>
                          <a:r>
                            <a:rPr lang="en-US" sz="2000" b="0" i="0" u="none" strike="noStrike" dirty="0">
                              <a:solidFill>
                                <a:srgbClr val="000000"/>
                              </a:solidFill>
                              <a:effectLst/>
                              <a:latin typeface="Calibri" panose="020F0502020204030204" pitchFamily="34" charset="0"/>
                            </a:rPr>
                            <a:t> 6</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5"/>
                      </a:ext>
                    </a:extLst>
                  </a:tr>
                  <a:tr h="370840">
                    <a:tc>
                      <a:txBody>
                        <a:bodyPr/>
                        <a:lstStyle/>
                        <a:p>
                          <a:r>
                            <a:rPr lang="en-US" dirty="0"/>
                            <a:t>Omar</a:t>
                          </a:r>
                        </a:p>
                      </a:txBody>
                      <a:tcPr/>
                    </a:tc>
                    <a:tc>
                      <a:txBody>
                        <a:bodyPr/>
                        <a:lstStyle/>
                        <a:p>
                          <a:pPr algn="l" fontAlgn="b"/>
                          <a:r>
                            <a:rPr lang="en-US" sz="2000" b="0" i="0" u="none" strike="noStrike" dirty="0">
                              <a:solidFill>
                                <a:srgbClr val="000000"/>
                              </a:solidFill>
                              <a:effectLst/>
                              <a:latin typeface="Calibri" panose="020F0502020204030204" pitchFamily="34" charset="0"/>
                            </a:rPr>
                            <a:t> 0</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-3</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9</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6"/>
                      </a:ext>
                    </a:extLst>
                  </a:tr>
                  <a:tr h="370840">
                    <a:tc>
                      <a:txBody>
                        <a:bodyPr/>
                        <a:lstStyle/>
                        <a:p>
                          <a:r>
                            <a:rPr lang="en-US" dirty="0"/>
                            <a:t>Tim</a:t>
                          </a:r>
                        </a:p>
                      </a:txBody>
                      <a:tcPr/>
                    </a:tc>
                    <a:tc>
                      <a:txBody>
                        <a:bodyPr/>
                        <a:lstStyle/>
                        <a:p>
                          <a:pPr algn="l" fontAlgn="b"/>
                          <a:r>
                            <a:rPr lang="en-US" sz="2000" b="0" i="0" u="none" strike="noStrike" dirty="0">
                              <a:solidFill>
                                <a:srgbClr val="000000"/>
                              </a:solidFill>
                              <a:effectLst/>
                              <a:latin typeface="Calibri" panose="020F0502020204030204" pitchFamily="34" charset="0"/>
                            </a:rPr>
                            <a:t> 5</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2</a:t>
                          </a:r>
                          <a:endParaRPr lang="en-NL"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2000" b="0" i="0" u="none" strike="noStrike" dirty="0">
                              <a:solidFill>
                                <a:srgbClr val="000000"/>
                              </a:solidFill>
                              <a:effectLst/>
                              <a:latin typeface="Calibri" panose="020F0502020204030204" pitchFamily="34" charset="0"/>
                            </a:rPr>
                            <a:t>4</a:t>
                          </a:r>
                          <a:endParaRPr lang="en-NL"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07"/>
                      </a:ext>
                    </a:extLst>
                  </a:tr>
                </a:tbl>
              </a:graphicData>
            </a:graphic>
          </p:graphicFrame>
        </mc:Fallback>
      </mc:AlternateContent>
    </p:spTree>
    <p:extLst>
      <p:ext uri="{BB962C8B-B14F-4D97-AF65-F5344CB8AC3E}">
        <p14:creationId xmlns:p14="http://schemas.microsoft.com/office/powerpoint/2010/main" val="151911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Standard Deviations</a:t>
            </a:r>
          </a:p>
        </p:txBody>
      </p:sp>
      <p:sp>
        <p:nvSpPr>
          <p:cNvPr id="3" name="Content Placeholder 2"/>
          <p:cNvSpPr>
            <a:spLocks noGrp="1"/>
          </p:cNvSpPr>
          <p:nvPr>
            <p:ph idx="1"/>
          </p:nvPr>
        </p:nvSpPr>
        <p:spPr/>
        <p:txBody>
          <a:bodyPr/>
          <a:lstStyle/>
          <a:p>
            <a:endParaRPr lang="en-US" dirty="0"/>
          </a:p>
        </p:txBody>
      </p:sp>
      <p:graphicFrame>
        <p:nvGraphicFramePr>
          <p:cNvPr id="4" name="Object 3">
            <a:hlinkClick r:id="" action="ppaction://ole?verb=0"/>
          </p:cNvPr>
          <p:cNvGraphicFramePr>
            <a:graphicFrameLocks/>
          </p:cNvGraphicFramePr>
          <p:nvPr/>
        </p:nvGraphicFramePr>
        <p:xfrm>
          <a:off x="4503739" y="3476626"/>
          <a:ext cx="430212" cy="544513"/>
        </p:xfrm>
        <a:graphic>
          <a:graphicData uri="http://schemas.openxmlformats.org/presentationml/2006/ole">
            <mc:AlternateContent xmlns:mc="http://schemas.openxmlformats.org/markup-compatibility/2006">
              <mc:Choice xmlns:v="urn:schemas-microsoft-com:vml" Requires="v">
                <p:oleObj name="Equation" r:id="rId2" imgW="428724" imgH="542628" progId="">
                  <p:embed/>
                </p:oleObj>
              </mc:Choice>
              <mc:Fallback>
                <p:oleObj name="Equation" r:id="rId2" imgW="428724" imgH="542628" progId="">
                  <p:embed/>
                  <p:pic>
                    <p:nvPicPr>
                      <p:cNvPr id="4" name="Object 3">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739" y="3476626"/>
                        <a:ext cx="430212"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5" name="Rectangle 4"/>
              <p:cNvSpPr>
                <a:spLocks noChangeArrowheads="1"/>
              </p:cNvSpPr>
              <p:nvPr/>
            </p:nvSpPr>
            <p:spPr bwMode="auto">
              <a:xfrm>
                <a:off x="6934201" y="2330456"/>
                <a:ext cx="1981200" cy="711477"/>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0" hangingPunct="0">
                  <a:spcBef>
                    <a:spcPct val="50000"/>
                  </a:spcBef>
                </a:pPr>
                <a:r>
                  <a:rPr lang="en-US" dirty="0"/>
                  <a:t>Mean = 15.5</a:t>
                </a:r>
              </a:p>
              <a:p>
                <a:pPr eaLnBrk="0" hangingPunct="0">
                  <a:lnSpc>
                    <a:spcPct val="30000"/>
                  </a:lnSpc>
                  <a:spcBef>
                    <a:spcPct val="50000"/>
                  </a:spcBef>
                </a:pPr>
                <a:r>
                  <a:rPr lang="en-US" sz="2800" dirty="0"/>
                  <a:t>  </a:t>
                </a:r>
                <a14:m>
                  <m:oMath xmlns:m="http://schemas.openxmlformats.org/officeDocument/2006/math">
                    <m:r>
                      <m:rPr>
                        <m:sty m:val="p"/>
                      </m:rPr>
                      <a:rPr lang="en-US" sz="2800" i="0" smtClean="0">
                        <a:latin typeface="Cambria Math" panose="02040503050406030204" pitchFamily="18" charset="0"/>
                        <a:ea typeface="Cambria Math" panose="02040503050406030204" pitchFamily="18" charset="0"/>
                      </a:rPr>
                      <m:t>σ</m:t>
                    </m:r>
                  </m:oMath>
                </a14:m>
                <a:r>
                  <a:rPr lang="en-US" sz="2800" dirty="0"/>
                  <a:t>  = </a:t>
                </a:r>
                <a:r>
                  <a:rPr lang="en-US" dirty="0"/>
                  <a:t>3.338</a:t>
                </a:r>
                <a:r>
                  <a:rPr lang="en-US" sz="2800" dirty="0"/>
                  <a:t>         </a:t>
                </a:r>
              </a:p>
            </p:txBody>
          </p:sp>
        </mc:Choice>
        <mc:Fallback xmlns="">
          <p:sp>
            <p:nvSpPr>
              <p:cNvPr id="5" name="Rectangle 4"/>
              <p:cNvSpPr>
                <a:spLocks noRot="1" noChangeAspect="1" noMove="1" noResize="1" noEditPoints="1" noAdjustHandles="1" noChangeArrowheads="1" noChangeShapeType="1" noTextEdit="1"/>
              </p:cNvSpPr>
              <p:nvPr/>
            </p:nvSpPr>
            <p:spPr bwMode="auto">
              <a:xfrm>
                <a:off x="6934201" y="2330456"/>
                <a:ext cx="1981200" cy="711477"/>
              </a:xfrm>
              <a:prstGeom prst="rect">
                <a:avLst/>
              </a:prstGeom>
              <a:blipFill rotWithShape="0">
                <a:blip r:embed="rId5"/>
                <a:stretch>
                  <a:fillRect l="-2446" t="-3361" b="-31092"/>
                </a:stretch>
              </a:blipFill>
              <a:ln w="12700">
                <a:solidFill>
                  <a:schemeClr val="tx1"/>
                </a:solidFill>
                <a:miter lim="800000"/>
                <a:headEnd/>
                <a:tailEnd/>
              </a:ln>
              <a:effectLst/>
            </p:spPr>
            <p:txBody>
              <a:bodyPr/>
              <a:lstStyle/>
              <a:p>
                <a:r>
                  <a:rPr lang="en-US">
                    <a:noFill/>
                  </a:rPr>
                  <a:t> </a:t>
                </a:r>
              </a:p>
            </p:txBody>
          </p:sp>
        </mc:Fallback>
      </mc:AlternateContent>
      <p:sp>
        <p:nvSpPr>
          <p:cNvPr id="6" name="Line 5"/>
          <p:cNvSpPr>
            <a:spLocks noChangeShapeType="1"/>
          </p:cNvSpPr>
          <p:nvPr/>
        </p:nvSpPr>
        <p:spPr bwMode="auto">
          <a:xfrm>
            <a:off x="1179514" y="2835275"/>
            <a:ext cx="5183187" cy="0"/>
          </a:xfrm>
          <a:prstGeom prst="line">
            <a:avLst/>
          </a:prstGeom>
          <a:noFill/>
          <a:ln w="19050">
            <a:solidFill>
              <a:schemeClr val="tx1"/>
            </a:solidFill>
            <a:round/>
            <a:headEnd/>
            <a:tailEnd/>
          </a:ln>
          <a:effectLst/>
        </p:spPr>
        <p:txBody>
          <a:bodyPr/>
          <a:lstStyle/>
          <a:p>
            <a:endParaRPr lang="en-GB"/>
          </a:p>
        </p:txBody>
      </p:sp>
      <p:sp>
        <p:nvSpPr>
          <p:cNvPr id="7" name="Rectangle 6"/>
          <p:cNvSpPr>
            <a:spLocks noChangeArrowheads="1"/>
          </p:cNvSpPr>
          <p:nvPr/>
        </p:nvSpPr>
        <p:spPr bwMode="auto">
          <a:xfrm>
            <a:off x="928662" y="2822576"/>
            <a:ext cx="5929354" cy="335989"/>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sz="1600" b="1" dirty="0">
                <a:latin typeface="+mj-lt"/>
                <a:cs typeface="Arial" pitchFamily="34" charset="0"/>
              </a:rPr>
              <a:t>11    12    13    14    15    16    17    18    19    20   21</a:t>
            </a:r>
          </a:p>
        </p:txBody>
      </p:sp>
      <p:sp>
        <p:nvSpPr>
          <p:cNvPr id="8" name="Oval 7"/>
          <p:cNvSpPr>
            <a:spLocks noChangeArrowheads="1"/>
          </p:cNvSpPr>
          <p:nvPr/>
        </p:nvSpPr>
        <p:spPr bwMode="auto">
          <a:xfrm>
            <a:off x="1062039"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9" name="Oval 8"/>
          <p:cNvSpPr>
            <a:spLocks noChangeArrowheads="1"/>
          </p:cNvSpPr>
          <p:nvPr/>
        </p:nvSpPr>
        <p:spPr bwMode="auto">
          <a:xfrm>
            <a:off x="1595438"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0" name="Oval 9"/>
          <p:cNvSpPr>
            <a:spLocks noChangeArrowheads="1"/>
          </p:cNvSpPr>
          <p:nvPr/>
        </p:nvSpPr>
        <p:spPr bwMode="auto">
          <a:xfrm>
            <a:off x="2128838"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1" name="Oval 10"/>
          <p:cNvSpPr>
            <a:spLocks noChangeArrowheads="1"/>
          </p:cNvSpPr>
          <p:nvPr/>
        </p:nvSpPr>
        <p:spPr bwMode="auto">
          <a:xfrm>
            <a:off x="3652838"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2" name="Oval 11"/>
          <p:cNvSpPr>
            <a:spLocks noChangeArrowheads="1"/>
          </p:cNvSpPr>
          <p:nvPr/>
        </p:nvSpPr>
        <p:spPr bwMode="auto">
          <a:xfrm>
            <a:off x="3652838" y="23780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3" name="Oval 12"/>
          <p:cNvSpPr>
            <a:spLocks noChangeArrowheads="1"/>
          </p:cNvSpPr>
          <p:nvPr/>
        </p:nvSpPr>
        <p:spPr bwMode="auto">
          <a:xfrm>
            <a:off x="4110038"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4" name="Oval 13"/>
          <p:cNvSpPr>
            <a:spLocks noChangeArrowheads="1"/>
          </p:cNvSpPr>
          <p:nvPr/>
        </p:nvSpPr>
        <p:spPr bwMode="auto">
          <a:xfrm>
            <a:off x="4643439"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5" name="Oval 14"/>
          <p:cNvSpPr>
            <a:spLocks noChangeArrowheads="1"/>
          </p:cNvSpPr>
          <p:nvPr/>
        </p:nvSpPr>
        <p:spPr bwMode="auto">
          <a:xfrm>
            <a:off x="6091238" y="26066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16" name="Rectangle 15"/>
          <p:cNvSpPr>
            <a:spLocks noChangeArrowheads="1"/>
          </p:cNvSpPr>
          <p:nvPr/>
        </p:nvSpPr>
        <p:spPr bwMode="auto">
          <a:xfrm>
            <a:off x="1481118" y="4250409"/>
            <a:ext cx="5715039" cy="335989"/>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pPr>
            <a:r>
              <a:rPr lang="en-US" sz="1600" b="1" dirty="0"/>
              <a:t>11    12    13    14    15    16    17    18    19    20   21</a:t>
            </a:r>
          </a:p>
        </p:txBody>
      </p:sp>
      <p:sp>
        <p:nvSpPr>
          <p:cNvPr id="17" name="Rectangle 16"/>
          <p:cNvSpPr>
            <a:spLocks noChangeArrowheads="1"/>
          </p:cNvSpPr>
          <p:nvPr/>
        </p:nvSpPr>
        <p:spPr bwMode="auto">
          <a:xfrm>
            <a:off x="1063626" y="3522668"/>
            <a:ext cx="1292225" cy="366767"/>
          </a:xfrm>
          <a:prstGeom prst="rect">
            <a:avLst/>
          </a:prstGeom>
          <a:solidFill>
            <a:srgbClr val="FDE0BD"/>
          </a:solidFill>
          <a:ln w="12700">
            <a:solidFill>
              <a:schemeClr val="tx1"/>
            </a:solidFill>
            <a:miter lim="800000"/>
            <a:headEnd/>
            <a:tailEnd/>
          </a:ln>
          <a:effectLst/>
        </p:spPr>
        <p:txBody>
          <a:bodyPr lIns="90488" tIns="44450" rIns="90488" bIns="44450">
            <a:spAutoFit/>
          </a:bodyPr>
          <a:lstStyle/>
          <a:p>
            <a:pPr eaLnBrk="0" hangingPunct="0">
              <a:spcBef>
                <a:spcPct val="50000"/>
              </a:spcBef>
            </a:pPr>
            <a:r>
              <a:rPr lang="en-US"/>
              <a:t>Data B</a:t>
            </a:r>
          </a:p>
        </p:txBody>
      </p:sp>
      <p:sp>
        <p:nvSpPr>
          <p:cNvPr id="18" name="Rectangle 17"/>
          <p:cNvSpPr>
            <a:spLocks noChangeArrowheads="1"/>
          </p:cNvSpPr>
          <p:nvPr/>
        </p:nvSpPr>
        <p:spPr bwMode="auto">
          <a:xfrm>
            <a:off x="1063626" y="1998669"/>
            <a:ext cx="1292225" cy="366767"/>
          </a:xfrm>
          <a:prstGeom prst="rect">
            <a:avLst/>
          </a:prstGeom>
          <a:solidFill>
            <a:srgbClr val="FFFFCC"/>
          </a:solidFill>
          <a:ln w="12700">
            <a:solidFill>
              <a:schemeClr val="tx1"/>
            </a:solidFill>
            <a:miter lim="800000"/>
            <a:headEnd/>
            <a:tailEnd/>
          </a:ln>
          <a:effectLst/>
        </p:spPr>
        <p:txBody>
          <a:bodyPr lIns="90488" tIns="44450" rIns="90488" bIns="44450">
            <a:spAutoFit/>
          </a:bodyPr>
          <a:lstStyle/>
          <a:p>
            <a:pPr eaLnBrk="0" hangingPunct="0">
              <a:spcBef>
                <a:spcPct val="50000"/>
              </a:spcBef>
            </a:pPr>
            <a:r>
              <a:rPr lang="en-US"/>
              <a:t>Data A</a:t>
            </a:r>
          </a:p>
        </p:txBody>
      </p:sp>
      <p:sp>
        <p:nvSpPr>
          <p:cNvPr id="19" name="Line 18"/>
          <p:cNvSpPr>
            <a:spLocks noChangeShapeType="1"/>
          </p:cNvSpPr>
          <p:nvPr/>
        </p:nvSpPr>
        <p:spPr bwMode="auto">
          <a:xfrm>
            <a:off x="979285" y="4283075"/>
            <a:ext cx="5183188" cy="0"/>
          </a:xfrm>
          <a:prstGeom prst="line">
            <a:avLst/>
          </a:prstGeom>
          <a:noFill/>
          <a:ln w="19050">
            <a:solidFill>
              <a:schemeClr val="tx1"/>
            </a:solidFill>
            <a:round/>
            <a:headEnd/>
            <a:tailEnd/>
          </a:ln>
          <a:effectLst/>
        </p:spPr>
        <p:txBody>
          <a:bodyPr/>
          <a:lstStyle/>
          <a:p>
            <a:endParaRPr lang="en-GB"/>
          </a:p>
        </p:txBody>
      </p:sp>
      <p:sp>
        <p:nvSpPr>
          <p:cNvPr id="20" name="Oval 19"/>
          <p:cNvSpPr>
            <a:spLocks noChangeArrowheads="1"/>
          </p:cNvSpPr>
          <p:nvPr/>
        </p:nvSpPr>
        <p:spPr bwMode="auto">
          <a:xfrm>
            <a:off x="3119439" y="4054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1" name="Oval 20"/>
          <p:cNvSpPr>
            <a:spLocks noChangeArrowheads="1"/>
          </p:cNvSpPr>
          <p:nvPr/>
        </p:nvSpPr>
        <p:spPr bwMode="auto">
          <a:xfrm>
            <a:off x="3652838" y="4054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2" name="Oval 21"/>
          <p:cNvSpPr>
            <a:spLocks noChangeArrowheads="1"/>
          </p:cNvSpPr>
          <p:nvPr/>
        </p:nvSpPr>
        <p:spPr bwMode="auto">
          <a:xfrm>
            <a:off x="3119439" y="38258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3" name="Oval 22"/>
          <p:cNvSpPr>
            <a:spLocks noChangeArrowheads="1"/>
          </p:cNvSpPr>
          <p:nvPr/>
        </p:nvSpPr>
        <p:spPr bwMode="auto">
          <a:xfrm>
            <a:off x="3652838" y="38258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4" name="Oval 23"/>
          <p:cNvSpPr>
            <a:spLocks noChangeArrowheads="1"/>
          </p:cNvSpPr>
          <p:nvPr/>
        </p:nvSpPr>
        <p:spPr bwMode="auto">
          <a:xfrm>
            <a:off x="3119439" y="35972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5" name="Oval 24"/>
          <p:cNvSpPr>
            <a:spLocks noChangeArrowheads="1"/>
          </p:cNvSpPr>
          <p:nvPr/>
        </p:nvSpPr>
        <p:spPr bwMode="auto">
          <a:xfrm>
            <a:off x="3652838" y="35972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6" name="Oval 25"/>
          <p:cNvSpPr>
            <a:spLocks noChangeArrowheads="1"/>
          </p:cNvSpPr>
          <p:nvPr/>
        </p:nvSpPr>
        <p:spPr bwMode="auto">
          <a:xfrm>
            <a:off x="2662239" y="4054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27" name="Oval 26"/>
          <p:cNvSpPr>
            <a:spLocks noChangeArrowheads="1"/>
          </p:cNvSpPr>
          <p:nvPr/>
        </p:nvSpPr>
        <p:spPr bwMode="auto">
          <a:xfrm>
            <a:off x="4110038" y="4054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mc:AlternateContent xmlns:mc="http://schemas.openxmlformats.org/markup-compatibility/2006" xmlns:a14="http://schemas.microsoft.com/office/drawing/2010/main">
        <mc:Choice Requires="a14">
          <p:sp>
            <p:nvSpPr>
              <p:cNvPr id="28" name="Rectangle 27"/>
              <p:cNvSpPr>
                <a:spLocks noChangeArrowheads="1"/>
              </p:cNvSpPr>
              <p:nvPr/>
            </p:nvSpPr>
            <p:spPr bwMode="auto">
              <a:xfrm>
                <a:off x="6938964" y="3825875"/>
                <a:ext cx="1976438" cy="797654"/>
              </a:xfrm>
              <a:prstGeom prst="rect">
                <a:avLst/>
              </a:prstGeom>
              <a:solidFill>
                <a:srgbClr val="FDE0BD"/>
              </a:solidFill>
              <a:ln w="12700">
                <a:solidFill>
                  <a:schemeClr val="tx1"/>
                </a:solidFill>
                <a:miter lim="800000"/>
                <a:headEnd/>
                <a:tailEnd/>
              </a:ln>
              <a:effectLst/>
            </p:spPr>
            <p:txBody>
              <a:bodyPr lIns="90488" tIns="44450" rIns="90488" bIns="44450">
                <a:spAutoFit/>
              </a:bodyPr>
              <a:lstStyle/>
              <a:p>
                <a:pPr eaLnBrk="0" hangingPunct="0">
                  <a:spcBef>
                    <a:spcPct val="50000"/>
                  </a:spcBef>
                </a:pPr>
                <a:r>
                  <a:rPr lang="en-US" dirty="0"/>
                  <a:t>Mean = 15.5</a:t>
                </a:r>
              </a:p>
              <a:p>
                <a:pPr eaLnBrk="0" hangingPunct="0">
                  <a:lnSpc>
                    <a:spcPct val="50000"/>
                  </a:lnSpc>
                  <a:spcBef>
                    <a:spcPct val="50000"/>
                  </a:spcBef>
                </a:pPr>
                <a:r>
                  <a:rPr lang="en-US" sz="2800" dirty="0"/>
                  <a:t> </a:t>
                </a:r>
                <a14:m>
                  <m:oMath xmlns:m="http://schemas.openxmlformats.org/officeDocument/2006/math">
                    <m:r>
                      <m:rPr>
                        <m:sty m:val="p"/>
                      </m:rPr>
                      <a:rPr lang="en-US" sz="2800" i="0" smtClean="0">
                        <a:latin typeface="Cambria Math" panose="02040503050406030204" pitchFamily="18" charset="0"/>
                        <a:ea typeface="Cambria Math" panose="02040503050406030204" pitchFamily="18" charset="0"/>
                      </a:rPr>
                      <m:t>σ</m:t>
                    </m:r>
                  </m:oMath>
                </a14:m>
                <a:r>
                  <a:rPr lang="en-US" sz="2800" dirty="0"/>
                  <a:t> = </a:t>
                </a:r>
                <a:r>
                  <a:rPr lang="en-US" dirty="0"/>
                  <a:t>.9258</a:t>
                </a:r>
              </a:p>
            </p:txBody>
          </p:sp>
        </mc:Choice>
        <mc:Fallback xmlns="">
          <p:sp>
            <p:nvSpPr>
              <p:cNvPr id="28" name="Rectangle 27"/>
              <p:cNvSpPr>
                <a:spLocks noRot="1" noChangeAspect="1" noMove="1" noResize="1" noEditPoints="1" noAdjustHandles="1" noChangeArrowheads="1" noChangeShapeType="1" noTextEdit="1"/>
              </p:cNvSpPr>
              <p:nvPr/>
            </p:nvSpPr>
            <p:spPr bwMode="auto">
              <a:xfrm>
                <a:off x="6938964" y="3825875"/>
                <a:ext cx="1976438" cy="797654"/>
              </a:xfrm>
              <a:prstGeom prst="rect">
                <a:avLst/>
              </a:prstGeom>
              <a:blipFill rotWithShape="0">
                <a:blip r:embed="rId6"/>
                <a:stretch>
                  <a:fillRect l="-2141" t="-3788" b="-25000"/>
                </a:stretch>
              </a:blipFill>
              <a:ln w="12700">
                <a:solidFill>
                  <a:schemeClr val="tx1"/>
                </a:solidFill>
                <a:miter lim="800000"/>
                <a:headEnd/>
                <a:tailEnd/>
              </a:ln>
              <a:effectLst/>
            </p:spPr>
            <p:txBody>
              <a:bodyPr/>
              <a:lstStyle/>
              <a:p>
                <a:r>
                  <a:rPr lang="en-US">
                    <a:noFill/>
                  </a:rPr>
                  <a:t> </a:t>
                </a:r>
              </a:p>
            </p:txBody>
          </p:sp>
        </mc:Fallback>
      </mc:AlternateContent>
      <p:sp>
        <p:nvSpPr>
          <p:cNvPr id="29" name="Rectangle 28"/>
          <p:cNvSpPr>
            <a:spLocks noChangeArrowheads="1"/>
          </p:cNvSpPr>
          <p:nvPr/>
        </p:nvSpPr>
        <p:spPr bwMode="auto">
          <a:xfrm>
            <a:off x="981078" y="5807075"/>
            <a:ext cx="5724525" cy="643766"/>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1800" b="1" dirty="0"/>
              <a:t>11    12    13    14    15    16    17    18    19    20   21</a:t>
            </a:r>
          </a:p>
        </p:txBody>
      </p:sp>
      <p:sp>
        <p:nvSpPr>
          <p:cNvPr id="30" name="Line 29"/>
          <p:cNvSpPr>
            <a:spLocks noChangeShapeType="1"/>
          </p:cNvSpPr>
          <p:nvPr/>
        </p:nvSpPr>
        <p:spPr bwMode="auto">
          <a:xfrm>
            <a:off x="1155701" y="5807075"/>
            <a:ext cx="5183188" cy="0"/>
          </a:xfrm>
          <a:prstGeom prst="line">
            <a:avLst/>
          </a:prstGeom>
          <a:noFill/>
          <a:ln w="19050">
            <a:solidFill>
              <a:schemeClr val="tx1"/>
            </a:solidFill>
            <a:round/>
            <a:headEnd/>
            <a:tailEnd/>
          </a:ln>
          <a:effectLst/>
        </p:spPr>
        <p:txBody>
          <a:bodyPr/>
          <a:lstStyle/>
          <a:p>
            <a:endParaRPr lang="en-GB"/>
          </a:p>
        </p:txBody>
      </p:sp>
      <p:sp>
        <p:nvSpPr>
          <p:cNvPr id="31" name="Oval 30"/>
          <p:cNvSpPr>
            <a:spLocks noChangeArrowheads="1"/>
          </p:cNvSpPr>
          <p:nvPr/>
        </p:nvSpPr>
        <p:spPr bwMode="auto">
          <a:xfrm>
            <a:off x="1062039" y="5578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2" name="Oval 31"/>
          <p:cNvSpPr>
            <a:spLocks noChangeArrowheads="1"/>
          </p:cNvSpPr>
          <p:nvPr/>
        </p:nvSpPr>
        <p:spPr bwMode="auto">
          <a:xfrm>
            <a:off x="1062039" y="53498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3" name="Oval 32"/>
          <p:cNvSpPr>
            <a:spLocks noChangeArrowheads="1"/>
          </p:cNvSpPr>
          <p:nvPr/>
        </p:nvSpPr>
        <p:spPr bwMode="auto">
          <a:xfrm>
            <a:off x="1062039" y="51212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4" name="Oval 33"/>
          <p:cNvSpPr>
            <a:spLocks noChangeArrowheads="1"/>
          </p:cNvSpPr>
          <p:nvPr/>
        </p:nvSpPr>
        <p:spPr bwMode="auto">
          <a:xfrm>
            <a:off x="5634038" y="5578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5" name="Oval 34"/>
          <p:cNvSpPr>
            <a:spLocks noChangeArrowheads="1"/>
          </p:cNvSpPr>
          <p:nvPr/>
        </p:nvSpPr>
        <p:spPr bwMode="auto">
          <a:xfrm>
            <a:off x="5634038" y="53498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6" name="Oval 35"/>
          <p:cNvSpPr>
            <a:spLocks noChangeArrowheads="1"/>
          </p:cNvSpPr>
          <p:nvPr/>
        </p:nvSpPr>
        <p:spPr bwMode="auto">
          <a:xfrm>
            <a:off x="5634038" y="51212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7" name="Oval 36"/>
          <p:cNvSpPr>
            <a:spLocks noChangeArrowheads="1"/>
          </p:cNvSpPr>
          <p:nvPr/>
        </p:nvSpPr>
        <p:spPr bwMode="auto">
          <a:xfrm>
            <a:off x="1595438" y="5578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p:sp>
        <p:nvSpPr>
          <p:cNvPr id="38" name="Oval 37"/>
          <p:cNvSpPr>
            <a:spLocks noChangeArrowheads="1"/>
          </p:cNvSpPr>
          <p:nvPr/>
        </p:nvSpPr>
        <p:spPr bwMode="auto">
          <a:xfrm>
            <a:off x="5176838" y="5578475"/>
            <a:ext cx="228600" cy="228600"/>
          </a:xfrm>
          <a:prstGeom prst="ellipse">
            <a:avLst/>
          </a:prstGeom>
          <a:solidFill>
            <a:schemeClr val="hlink"/>
          </a:solidFill>
          <a:ln w="12700">
            <a:solidFill>
              <a:schemeClr val="tx1"/>
            </a:solidFill>
            <a:round/>
            <a:headEnd/>
            <a:tailEnd/>
          </a:ln>
          <a:effectLst/>
        </p:spPr>
        <p:txBody>
          <a:bodyPr wrap="none" anchor="ctr"/>
          <a:lstStyle/>
          <a:p>
            <a:endParaRPr lang="en-GB"/>
          </a:p>
        </p:txBody>
      </p:sp>
      <mc:AlternateContent xmlns:mc="http://schemas.openxmlformats.org/markup-compatibility/2006" xmlns:a14="http://schemas.microsoft.com/office/drawing/2010/main">
        <mc:Choice Requires="a14">
          <p:sp>
            <p:nvSpPr>
              <p:cNvPr id="39" name="Rectangle 38"/>
              <p:cNvSpPr>
                <a:spLocks noChangeArrowheads="1"/>
              </p:cNvSpPr>
              <p:nvPr/>
            </p:nvSpPr>
            <p:spPr bwMode="auto">
              <a:xfrm>
                <a:off x="6938964" y="5349876"/>
                <a:ext cx="1976438" cy="742254"/>
              </a:xfrm>
              <a:prstGeom prst="rect">
                <a:avLst/>
              </a:prstGeom>
              <a:solidFill>
                <a:srgbClr val="E5FFFF"/>
              </a:solidFill>
              <a:ln w="12700">
                <a:solidFill>
                  <a:schemeClr val="tx1"/>
                </a:solidFill>
                <a:miter lim="800000"/>
                <a:headEnd/>
                <a:tailEnd/>
              </a:ln>
              <a:effectLst/>
            </p:spPr>
            <p:txBody>
              <a:bodyPr lIns="90488" tIns="44450" rIns="90488" bIns="44450">
                <a:spAutoFit/>
              </a:bodyPr>
              <a:lstStyle/>
              <a:p>
                <a:pPr eaLnBrk="0" hangingPunct="0">
                  <a:lnSpc>
                    <a:spcPct val="80000"/>
                  </a:lnSpc>
                  <a:spcBef>
                    <a:spcPct val="50000"/>
                  </a:spcBef>
                </a:pPr>
                <a:r>
                  <a:rPr lang="en-US" dirty="0"/>
                  <a:t>Mean = 15.5</a:t>
                </a:r>
              </a:p>
              <a:p>
                <a:pPr eaLnBrk="0" hangingPunct="0">
                  <a:lnSpc>
                    <a:spcPct val="50000"/>
                  </a:lnSpc>
                  <a:spcBef>
                    <a:spcPct val="50000"/>
                  </a:spcBef>
                </a:pPr>
                <a:r>
                  <a:rPr lang="en-US" sz="2800" dirty="0"/>
                  <a:t> </a:t>
                </a:r>
                <a14:m>
                  <m:oMath xmlns:m="http://schemas.openxmlformats.org/officeDocument/2006/math">
                    <m:r>
                      <m:rPr>
                        <m:sty m:val="p"/>
                      </m:rPr>
                      <a:rPr lang="en-US" sz="2800" i="0" smtClean="0">
                        <a:latin typeface="Cambria Math" panose="02040503050406030204" pitchFamily="18" charset="0"/>
                        <a:ea typeface="Cambria Math" panose="02040503050406030204" pitchFamily="18" charset="0"/>
                      </a:rPr>
                      <m:t>σ</m:t>
                    </m:r>
                  </m:oMath>
                </a14:m>
                <a:r>
                  <a:rPr lang="en-US" sz="2800" dirty="0"/>
                  <a:t> = </a:t>
                </a:r>
                <a:r>
                  <a:rPr lang="en-US" dirty="0"/>
                  <a:t>4.57</a:t>
                </a:r>
              </a:p>
            </p:txBody>
          </p:sp>
        </mc:Choice>
        <mc:Fallback xmlns="">
          <p:sp>
            <p:nvSpPr>
              <p:cNvPr id="39" name="Rectangle 38"/>
              <p:cNvSpPr>
                <a:spLocks noRot="1" noChangeAspect="1" noMove="1" noResize="1" noEditPoints="1" noAdjustHandles="1" noChangeArrowheads="1" noChangeShapeType="1" noTextEdit="1"/>
              </p:cNvSpPr>
              <p:nvPr/>
            </p:nvSpPr>
            <p:spPr bwMode="auto">
              <a:xfrm>
                <a:off x="6938964" y="5349876"/>
                <a:ext cx="1976438" cy="742254"/>
              </a:xfrm>
              <a:prstGeom prst="rect">
                <a:avLst/>
              </a:prstGeom>
              <a:blipFill rotWithShape="0">
                <a:blip r:embed="rId7"/>
                <a:stretch>
                  <a:fillRect l="-2141" t="-10569" b="-26829"/>
                </a:stretch>
              </a:blipFill>
              <a:ln w="12700">
                <a:solidFill>
                  <a:schemeClr val="tx1"/>
                </a:solidFill>
                <a:miter lim="800000"/>
                <a:headEnd/>
                <a:tailEnd/>
              </a:ln>
              <a:effectLst/>
            </p:spPr>
            <p:txBody>
              <a:bodyPr/>
              <a:lstStyle/>
              <a:p>
                <a:r>
                  <a:rPr lang="en-US">
                    <a:noFill/>
                  </a:rPr>
                  <a:t> </a:t>
                </a:r>
              </a:p>
            </p:txBody>
          </p:sp>
        </mc:Fallback>
      </mc:AlternateContent>
      <p:sp>
        <p:nvSpPr>
          <p:cNvPr id="40" name="Rectangle 39"/>
          <p:cNvSpPr>
            <a:spLocks noChangeArrowheads="1"/>
          </p:cNvSpPr>
          <p:nvPr/>
        </p:nvSpPr>
        <p:spPr bwMode="auto">
          <a:xfrm>
            <a:off x="1520826" y="4970469"/>
            <a:ext cx="1292225" cy="366767"/>
          </a:xfrm>
          <a:prstGeom prst="rect">
            <a:avLst/>
          </a:prstGeom>
          <a:solidFill>
            <a:srgbClr val="E5FFFF"/>
          </a:solidFill>
          <a:ln w="12700">
            <a:solidFill>
              <a:schemeClr val="tx1"/>
            </a:solidFill>
            <a:miter lim="800000"/>
            <a:headEnd/>
            <a:tailEnd/>
          </a:ln>
          <a:effectLst/>
        </p:spPr>
        <p:txBody>
          <a:bodyPr lIns="90488" tIns="44450" rIns="90488" bIns="44450">
            <a:spAutoFit/>
          </a:bodyPr>
          <a:lstStyle/>
          <a:p>
            <a:pPr eaLnBrk="0" hangingPunct="0">
              <a:spcBef>
                <a:spcPct val="50000"/>
              </a:spcBef>
            </a:pPr>
            <a:r>
              <a:rPr lang="en-US"/>
              <a:t>Data C</a:t>
            </a:r>
          </a:p>
        </p:txBody>
      </p:sp>
      <p:sp>
        <p:nvSpPr>
          <p:cNvPr id="41" name="Line 40"/>
          <p:cNvSpPr>
            <a:spLocks noChangeShapeType="1"/>
          </p:cNvSpPr>
          <p:nvPr/>
        </p:nvSpPr>
        <p:spPr bwMode="auto">
          <a:xfrm>
            <a:off x="3495367" y="2062163"/>
            <a:ext cx="0" cy="4114800"/>
          </a:xfrm>
          <a:prstGeom prst="line">
            <a:avLst/>
          </a:prstGeom>
          <a:noFill/>
          <a:ln w="9525" cap="rnd">
            <a:solidFill>
              <a:schemeClr val="tx1"/>
            </a:solidFill>
            <a:prstDash val="sysDot"/>
            <a:miter lim="800000"/>
            <a:headEnd/>
            <a:tailEnd/>
          </a:ln>
          <a:effectLst/>
        </p:spPr>
        <p:txBody>
          <a:bodyPr wrap="none"/>
          <a:lstStyle/>
          <a:p>
            <a:endParaRPr lang="en-GB"/>
          </a:p>
        </p:txBody>
      </p:sp>
      <p:sp>
        <p:nvSpPr>
          <p:cNvPr id="42" name="Text Box 41"/>
          <p:cNvSpPr txBox="1">
            <a:spLocks noChangeArrowheads="1"/>
          </p:cNvSpPr>
          <p:nvPr/>
        </p:nvSpPr>
        <p:spPr bwMode="auto">
          <a:xfrm>
            <a:off x="5291137" y="1439566"/>
            <a:ext cx="5343911" cy="784830"/>
          </a:xfrm>
          <a:prstGeom prst="rect">
            <a:avLst/>
          </a:prstGeom>
          <a:noFill/>
          <a:ln w="9525">
            <a:solidFill>
              <a:schemeClr val="tx1"/>
            </a:solidFill>
            <a:miter lim="800000"/>
            <a:headEnd/>
            <a:tailEnd/>
          </a:ln>
          <a:effectLst/>
        </p:spPr>
        <p:txBody>
          <a:bodyPr wrap="square">
            <a:spAutoFit/>
          </a:bodyPr>
          <a:lstStyle/>
          <a:p>
            <a:pPr>
              <a:spcBef>
                <a:spcPct val="50000"/>
              </a:spcBef>
            </a:pPr>
            <a:r>
              <a:rPr lang="en-US" dirty="0"/>
              <a:t>Same mean, but different standard deviations:</a:t>
            </a:r>
          </a:p>
          <a:p>
            <a:pPr>
              <a:spcBef>
                <a:spcPct val="50000"/>
              </a:spcBef>
            </a:pPr>
            <a:r>
              <a:rPr lang="en-US" dirty="0">
                <a:sym typeface="Wingdings" panose="05000000000000000000" pitchFamily="2" charset="2"/>
              </a:rPr>
              <a:t> Bigger Average Spread = Higher Standard Deviation</a:t>
            </a:r>
            <a:endParaRPr lang="en-US" dirty="0"/>
          </a:p>
        </p:txBody>
      </p:sp>
    </p:spTree>
    <p:extLst>
      <p:ext uri="{BB962C8B-B14F-4D97-AF65-F5344CB8AC3E}">
        <p14:creationId xmlns:p14="http://schemas.microsoft.com/office/powerpoint/2010/main" val="388274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Sample Standard Deviation</a:t>
            </a:r>
            <a:endParaRPr lang="nl-N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Formulas for the standard deviations are also slightly different:</a:t>
                </a:r>
                <a:r>
                  <a:rPr lang="en-US" baseline="30000" dirty="0"/>
                  <a:t>1</a:t>
                </a:r>
              </a:p>
              <a:p>
                <a:pPr marL="0" indent="0">
                  <a:buNone/>
                </a:pPr>
                <a:endParaRPr lang="en-US" b="1" dirty="0"/>
              </a:p>
              <a:p>
                <a:pPr marL="0" indent="0">
                  <a:buNone/>
                </a:pPr>
                <a:r>
                  <a:rPr lang="en-US" dirty="0"/>
                  <a:t>Population Standard Deviation:		Sample Standard Deviation:</a:t>
                </a:r>
              </a:p>
              <a:p>
                <a:pPr marL="0" indent="0">
                  <a:buNone/>
                </a:pPr>
                <a14:m>
                  <m:oMath xmlns:m="http://schemas.openxmlformats.org/officeDocument/2006/math">
                    <m:r>
                      <m:rPr>
                        <m:sty m:val="p"/>
                      </m:rPr>
                      <a:rPr lang="en-US" sz="4000">
                        <a:latin typeface="Cambria Math" panose="02040503050406030204" pitchFamily="18" charset="0"/>
                        <a:ea typeface="Cambria Math" panose="02040503050406030204" pitchFamily="18" charset="0"/>
                      </a:rPr>
                      <m:t>σ</m:t>
                    </m:r>
                    <m:r>
                      <a:rPr lang="en-US" sz="4000" i="1">
                        <a:latin typeface="Cambria Math" panose="02040503050406030204" pitchFamily="18" charset="0"/>
                        <a:ea typeface="Cambria Math" panose="02040503050406030204" pitchFamily="18" charset="0"/>
                      </a:rPr>
                      <m:t>= </m:t>
                    </m:r>
                    <m:rad>
                      <m:radPr>
                        <m:degHide m:val="on"/>
                        <m:ctrlPr>
                          <a:rPr lang="en-US" sz="4000" i="1">
                            <a:latin typeface="Cambria Math" panose="02040503050406030204" pitchFamily="18" charset="0"/>
                            <a:ea typeface="Cambria Math" panose="02040503050406030204" pitchFamily="18" charset="0"/>
                          </a:rPr>
                        </m:ctrlPr>
                      </m:radPr>
                      <m:deg/>
                      <m:e>
                        <m:f>
                          <m:fPr>
                            <m:ctrlPr>
                              <a:rPr lang="en-US" sz="4000" i="1" dirty="0">
                                <a:latin typeface="Cambria Math" panose="02040503050406030204" pitchFamily="18" charset="0"/>
                              </a:rPr>
                            </m:ctrlPr>
                          </m:fPr>
                          <m:num>
                            <m:nary>
                              <m:naryPr>
                                <m:chr m:val="∑"/>
                                <m:subHide m:val="on"/>
                                <m:supHide m:val="on"/>
                                <m:ctrlPr>
                                  <a:rPr lang="en-US" sz="4000" i="1" dirty="0">
                                    <a:latin typeface="Cambria Math" panose="02040503050406030204" pitchFamily="18" charset="0"/>
                                  </a:rPr>
                                </m:ctrlPr>
                              </m:naryPr>
                              <m:sub/>
                              <m:sup/>
                              <m:e>
                                <m:sSup>
                                  <m:sSupPr>
                                    <m:ctrlPr>
                                      <a:rPr lang="en-US" sz="4000" i="1" dirty="0">
                                        <a:latin typeface="Cambria Math" panose="02040503050406030204" pitchFamily="18" charset="0"/>
                                        <a:ea typeface="Cambria Math" panose="02040503050406030204" pitchFamily="18" charset="0"/>
                                      </a:rPr>
                                    </m:ctrlPr>
                                  </m:sSupPr>
                                  <m:e>
                                    <m:r>
                                      <a:rPr lang="en-US" sz="4000" i="1" dirty="0">
                                        <a:latin typeface="Cambria Math" panose="02040503050406030204" pitchFamily="18" charset="0"/>
                                      </a:rPr>
                                      <m:t>(</m:t>
                                    </m:r>
                                    <m:sSub>
                                      <m:sSubPr>
                                        <m:ctrlPr>
                                          <a:rPr lang="en-US" sz="4000" i="1" dirty="0">
                                            <a:latin typeface="Cambria Math" panose="02040503050406030204" pitchFamily="18" charset="0"/>
                                          </a:rPr>
                                        </m:ctrlPr>
                                      </m:sSubPr>
                                      <m:e>
                                        <m:r>
                                          <m:rPr>
                                            <m:sty m:val="p"/>
                                          </m:rPr>
                                          <a:rPr lang="en-US" sz="4000" dirty="0">
                                            <a:latin typeface="Cambria Math" panose="02040503050406030204" pitchFamily="18" charset="0"/>
                                          </a:rPr>
                                          <m:t>X</m:t>
                                        </m:r>
                                      </m:e>
                                      <m:sub>
                                        <m:r>
                                          <m:rPr>
                                            <m:sty m:val="p"/>
                                          </m:rPr>
                                          <a:rPr lang="en-US" sz="4000" dirty="0">
                                            <a:latin typeface="Cambria Math" panose="02040503050406030204" pitchFamily="18" charset="0"/>
                                          </a:rPr>
                                          <m:t>i</m:t>
                                        </m:r>
                                      </m:sub>
                                    </m:sSub>
                                    <m:r>
                                      <a:rPr lang="en-US" sz="4000" dirty="0">
                                        <a:latin typeface="Cambria Math" panose="02040503050406030204" pitchFamily="18" charset="0"/>
                                      </a:rPr>
                                      <m:t> − </m:t>
                                    </m:r>
                                    <m:r>
                                      <m:rPr>
                                        <m:sty m:val="p"/>
                                      </m:rPr>
                                      <a:rPr lang="en-US" sz="4000" dirty="0">
                                        <a:latin typeface="Cambria Math" panose="02040503050406030204" pitchFamily="18" charset="0"/>
                                        <a:ea typeface="Cambria Math" panose="02040503050406030204" pitchFamily="18" charset="0"/>
                                      </a:rPr>
                                      <m:t>μ</m:t>
                                    </m:r>
                                    <m:r>
                                      <a:rPr lang="en-US" sz="4000" dirty="0">
                                        <a:latin typeface="Cambria Math" panose="02040503050406030204" pitchFamily="18" charset="0"/>
                                        <a:ea typeface="Cambria Math" panose="02040503050406030204" pitchFamily="18" charset="0"/>
                                      </a:rPr>
                                      <m:t>)</m:t>
                                    </m:r>
                                  </m:e>
                                  <m:sup>
                                    <m:r>
                                      <a:rPr lang="en-US" sz="4000" i="1" dirty="0">
                                        <a:latin typeface="Cambria Math" panose="02040503050406030204" pitchFamily="18" charset="0"/>
                                        <a:ea typeface="Cambria Math" panose="02040503050406030204" pitchFamily="18" charset="0"/>
                                      </a:rPr>
                                      <m:t>2</m:t>
                                    </m:r>
                                  </m:sup>
                                </m:sSup>
                              </m:e>
                            </m:nary>
                          </m:num>
                          <m:den>
                            <m:r>
                              <m:rPr>
                                <m:sty m:val="p"/>
                              </m:rPr>
                              <a:rPr lang="en-US" sz="4000" dirty="0">
                                <a:latin typeface="Cambria Math" panose="02040503050406030204" pitchFamily="18" charset="0"/>
                              </a:rPr>
                              <m:t>N</m:t>
                            </m:r>
                          </m:den>
                        </m:f>
                      </m:e>
                    </m:rad>
                  </m:oMath>
                </a14:m>
                <a:r>
                  <a:rPr lang="en-US" sz="4000" dirty="0"/>
                  <a:t> 	</a:t>
                </a:r>
                <a:r>
                  <a:rPr lang="en-US" dirty="0"/>
                  <a:t>		</a:t>
                </a:r>
                <a14:m>
                  <m:oMath xmlns:m="http://schemas.openxmlformats.org/officeDocument/2006/math">
                    <m:r>
                      <m:rPr>
                        <m:sty m:val="p"/>
                      </m:rPr>
                      <a:rPr lang="en-US" sz="4000" dirty="0" smtClean="0">
                        <a:latin typeface="Cambria Math" panose="02040503050406030204" pitchFamily="18" charset="0"/>
                        <a:ea typeface="Cambria Math" panose="02040503050406030204" pitchFamily="18" charset="0"/>
                      </a:rPr>
                      <m:t>s</m:t>
                    </m:r>
                    <m:r>
                      <a:rPr lang="en-US" sz="4000" i="1">
                        <a:latin typeface="Cambria Math" panose="02040503050406030204" pitchFamily="18" charset="0"/>
                        <a:ea typeface="Cambria Math" panose="02040503050406030204" pitchFamily="18" charset="0"/>
                      </a:rPr>
                      <m:t>= </m:t>
                    </m:r>
                    <m:rad>
                      <m:radPr>
                        <m:degHide m:val="on"/>
                        <m:ctrlPr>
                          <a:rPr lang="en-US" sz="4000" i="1">
                            <a:latin typeface="Cambria Math" panose="02040503050406030204" pitchFamily="18" charset="0"/>
                            <a:ea typeface="Cambria Math" panose="02040503050406030204" pitchFamily="18" charset="0"/>
                          </a:rPr>
                        </m:ctrlPr>
                      </m:radPr>
                      <m:deg/>
                      <m:e>
                        <m:f>
                          <m:fPr>
                            <m:ctrlPr>
                              <a:rPr lang="en-US" sz="4000" i="1" dirty="0">
                                <a:latin typeface="Cambria Math" panose="02040503050406030204" pitchFamily="18" charset="0"/>
                              </a:rPr>
                            </m:ctrlPr>
                          </m:fPr>
                          <m:num>
                            <m:nary>
                              <m:naryPr>
                                <m:chr m:val="∑"/>
                                <m:subHide m:val="on"/>
                                <m:supHide m:val="on"/>
                                <m:ctrlPr>
                                  <a:rPr lang="en-US" sz="4000" i="1" dirty="0">
                                    <a:latin typeface="Cambria Math" panose="02040503050406030204" pitchFamily="18" charset="0"/>
                                  </a:rPr>
                                </m:ctrlPr>
                              </m:naryPr>
                              <m:sub/>
                              <m:sup/>
                              <m:e>
                                <m:sSup>
                                  <m:sSupPr>
                                    <m:ctrlPr>
                                      <a:rPr lang="en-US" sz="4000" i="1" dirty="0">
                                        <a:latin typeface="Cambria Math" panose="02040503050406030204" pitchFamily="18" charset="0"/>
                                        <a:ea typeface="Cambria Math" panose="02040503050406030204" pitchFamily="18" charset="0"/>
                                      </a:rPr>
                                    </m:ctrlPr>
                                  </m:sSupPr>
                                  <m:e>
                                    <m:r>
                                      <a:rPr lang="en-US" sz="4000" i="1" dirty="0">
                                        <a:latin typeface="Cambria Math" panose="02040503050406030204" pitchFamily="18" charset="0"/>
                                      </a:rPr>
                                      <m:t>(</m:t>
                                    </m:r>
                                    <m:sSub>
                                      <m:sSubPr>
                                        <m:ctrlPr>
                                          <a:rPr lang="en-US" sz="4000" i="1" dirty="0">
                                            <a:latin typeface="Cambria Math" panose="02040503050406030204" pitchFamily="18" charset="0"/>
                                          </a:rPr>
                                        </m:ctrlPr>
                                      </m:sSubPr>
                                      <m:e>
                                        <m:r>
                                          <m:rPr>
                                            <m:sty m:val="p"/>
                                          </m:rPr>
                                          <a:rPr lang="en-US" sz="4000" dirty="0">
                                            <a:latin typeface="Cambria Math" panose="02040503050406030204" pitchFamily="18" charset="0"/>
                                          </a:rPr>
                                          <m:t>X</m:t>
                                        </m:r>
                                      </m:e>
                                      <m:sub>
                                        <m:r>
                                          <m:rPr>
                                            <m:sty m:val="p"/>
                                          </m:rPr>
                                          <a:rPr lang="en-US" sz="4000" dirty="0">
                                            <a:latin typeface="Cambria Math" panose="02040503050406030204" pitchFamily="18" charset="0"/>
                                          </a:rPr>
                                          <m:t>i</m:t>
                                        </m:r>
                                      </m:sub>
                                    </m:sSub>
                                    <m:r>
                                      <a:rPr lang="en-US" sz="4000" dirty="0">
                                        <a:latin typeface="Cambria Math" panose="02040503050406030204" pitchFamily="18" charset="0"/>
                                      </a:rPr>
                                      <m:t> −</m:t>
                                    </m:r>
                                    <m:acc>
                                      <m:accPr>
                                        <m:chr m:val="̅"/>
                                        <m:ctrlPr>
                                          <a:rPr lang="en-US" sz="4000" i="1" dirty="0" smtClean="0">
                                            <a:latin typeface="Cambria Math" panose="02040503050406030204" pitchFamily="18" charset="0"/>
                                            <a:ea typeface="Cambria Math" panose="02040503050406030204" pitchFamily="18" charset="0"/>
                                          </a:rPr>
                                        </m:ctrlPr>
                                      </m:accPr>
                                      <m:e>
                                        <m:r>
                                          <m:rPr>
                                            <m:sty m:val="p"/>
                                          </m:rPr>
                                          <a:rPr lang="en-US" sz="4000" b="0" i="0" dirty="0" smtClean="0">
                                            <a:latin typeface="Cambria Math" panose="02040503050406030204" pitchFamily="18" charset="0"/>
                                            <a:ea typeface="Cambria Math" panose="02040503050406030204" pitchFamily="18" charset="0"/>
                                          </a:rPr>
                                          <m:t>x</m:t>
                                        </m:r>
                                      </m:e>
                                    </m:acc>
                                    <m:r>
                                      <a:rPr lang="en-US" sz="4000" dirty="0">
                                        <a:latin typeface="Cambria Math" panose="02040503050406030204" pitchFamily="18" charset="0"/>
                                        <a:ea typeface="Cambria Math" panose="02040503050406030204" pitchFamily="18" charset="0"/>
                                      </a:rPr>
                                      <m:t>)</m:t>
                                    </m:r>
                                  </m:e>
                                  <m:sup>
                                    <m:r>
                                      <a:rPr lang="en-US" sz="4000" i="1" dirty="0">
                                        <a:latin typeface="Cambria Math" panose="02040503050406030204" pitchFamily="18" charset="0"/>
                                        <a:ea typeface="Cambria Math" panose="02040503050406030204" pitchFamily="18" charset="0"/>
                                      </a:rPr>
                                      <m:t>2</m:t>
                                    </m:r>
                                  </m:sup>
                                </m:sSup>
                              </m:e>
                            </m:nary>
                          </m:num>
                          <m:den>
                            <m:r>
                              <m:rPr>
                                <m:sty m:val="p"/>
                              </m:rPr>
                              <a:rPr lang="en-US" sz="4000" b="0" i="0" dirty="0" smtClean="0">
                                <a:latin typeface="Cambria Math" panose="02040503050406030204" pitchFamily="18" charset="0"/>
                                <a:ea typeface="Cambria Math" panose="02040503050406030204" pitchFamily="18" charset="0"/>
                              </a:rPr>
                              <m:t>n</m:t>
                            </m:r>
                            <m:r>
                              <a:rPr lang="en-US" sz="4000" b="0" i="0" dirty="0" smtClean="0">
                                <a:latin typeface="Cambria Math" panose="02040503050406030204" pitchFamily="18" charset="0"/>
                                <a:ea typeface="Cambria Math" panose="02040503050406030204" pitchFamily="18" charset="0"/>
                              </a:rPr>
                              <m:t>−1</m:t>
                            </m:r>
                          </m:den>
                        </m:f>
                      </m:e>
                    </m:rad>
                  </m:oMath>
                </a14:m>
                <a:endParaRPr lang="en-US" dirty="0"/>
              </a:p>
              <a:p>
                <a:pPr marL="0" indent="0">
                  <a:buNone/>
                </a:pPr>
                <a:endParaRPr lang="en-US" dirty="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nl-NL">
                    <a:noFill/>
                  </a:rPr>
                  <a:t> </a:t>
                </a:r>
              </a:p>
            </p:txBody>
          </p:sp>
        </mc:Fallback>
      </mc:AlternateContent>
      <p:sp>
        <p:nvSpPr>
          <p:cNvPr id="5" name="Footer Placeholder 4"/>
          <p:cNvSpPr>
            <a:spLocks noGrp="1"/>
          </p:cNvSpPr>
          <p:nvPr>
            <p:ph type="ftr" sz="quarter" idx="11"/>
          </p:nvPr>
        </p:nvSpPr>
        <p:spPr>
          <a:xfrm>
            <a:off x="838200" y="5811838"/>
            <a:ext cx="9745494" cy="500062"/>
          </a:xfrm>
        </p:spPr>
        <p:txBody>
          <a:bodyPr/>
          <a:lstStyle/>
          <a:p>
            <a:r>
              <a:rPr lang="en-US" dirty="0"/>
              <a:t>1 There is a good reason why we divide by n-1. This is called Bessel's correction. You can find more information here: https://www.khanacademy.org/computer-programming/fishy-statistics-unbiased-estimate-of-population-variance/1183564841</a:t>
            </a:r>
          </a:p>
        </p:txBody>
      </p:sp>
    </p:spTree>
    <p:extLst>
      <p:ext uri="{BB962C8B-B14F-4D97-AF65-F5344CB8AC3E}">
        <p14:creationId xmlns:p14="http://schemas.microsoft.com/office/powerpoint/2010/main" val="2260569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p:sp>
        <p:nvSpPr>
          <p:cNvPr id="3" name="Content Placeholder 2"/>
          <p:cNvSpPr>
            <a:spLocks noGrp="1"/>
          </p:cNvSpPr>
          <p:nvPr>
            <p:ph idx="1"/>
          </p:nvPr>
        </p:nvSpPr>
        <p:spPr/>
        <p:txBody>
          <a:bodyPr/>
          <a:lstStyle/>
          <a:p>
            <a:pPr marL="0" indent="0">
              <a:buNone/>
            </a:pPr>
            <a:r>
              <a:rPr lang="en-US" dirty="0"/>
              <a:t>What if you want to compare the distribution of two pieces of data?</a:t>
            </a:r>
          </a:p>
          <a:p>
            <a:pPr marL="457200" lvl="1" indent="0">
              <a:buNone/>
            </a:pPr>
            <a:r>
              <a:rPr lang="en-US" dirty="0"/>
              <a:t>But the data is not measured in the same units (e.g. height and weight)?</a:t>
            </a:r>
          </a:p>
          <a:p>
            <a:pPr marL="457200" lvl="1" indent="0">
              <a:buNone/>
            </a:pPr>
            <a:r>
              <a:rPr lang="en-US" dirty="0"/>
              <a:t>Or it does not have the same mean? </a:t>
            </a:r>
          </a:p>
          <a:p>
            <a:endParaRPr lang="en-US" dirty="0"/>
          </a:p>
          <a:p>
            <a:pPr marL="0" indent="0">
              <a:buNone/>
            </a:pPr>
            <a:r>
              <a:rPr lang="en-US" dirty="0"/>
              <a:t>Answer: Use Coefficient of Variation</a:t>
            </a:r>
          </a:p>
          <a:p>
            <a:pPr>
              <a:buFont typeface="Wingdings" panose="05000000000000000000" pitchFamily="2" charset="2"/>
              <a:buChar char="à"/>
            </a:pPr>
            <a:r>
              <a:rPr lang="en-US" dirty="0">
                <a:sym typeface="Wingdings" panose="05000000000000000000" pitchFamily="2" charset="2"/>
              </a:rPr>
              <a:t>This shows relative variation to the mean</a:t>
            </a:r>
          </a:p>
          <a:p>
            <a:pPr>
              <a:buFont typeface="Wingdings" panose="05000000000000000000" pitchFamily="2" charset="2"/>
              <a:buChar char="à"/>
            </a:pPr>
            <a:endParaRPr lang="en-US" dirty="0">
              <a:sym typeface="Wingdings" panose="05000000000000000000" pitchFamily="2" charset="2"/>
            </a:endParaRPr>
          </a:p>
        </p:txBody>
      </p:sp>
    </p:spTree>
    <p:extLst>
      <p:ext uri="{BB962C8B-B14F-4D97-AF65-F5344CB8AC3E}">
        <p14:creationId xmlns:p14="http://schemas.microsoft.com/office/powerpoint/2010/main" val="332244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a:xfrm>
            <a:off x="838200" y="1825625"/>
            <a:ext cx="8190390" cy="4351338"/>
          </a:xfrm>
        </p:spPr>
        <p:txBody>
          <a:bodyPr/>
          <a:lstStyle/>
          <a:p>
            <a:pPr marL="0" indent="0">
              <a:buNone/>
            </a:pPr>
            <a:r>
              <a:rPr lang="en-US" dirty="0"/>
              <a:t>Presenting Data (e.g. Charts and Graphs)</a:t>
            </a:r>
          </a:p>
          <a:p>
            <a:endParaRPr lang="en-US" dirty="0"/>
          </a:p>
          <a:p>
            <a:pPr marL="0" indent="0">
              <a:buNone/>
            </a:pPr>
            <a:endParaRPr lang="en-US" dirty="0"/>
          </a:p>
          <a:p>
            <a:pPr marL="0" indent="0">
              <a:buNone/>
            </a:pPr>
            <a:endParaRPr lang="en-US" dirty="0"/>
          </a:p>
          <a:p>
            <a:pPr marL="0" indent="0">
              <a:buNone/>
            </a:pPr>
            <a:r>
              <a:rPr lang="en-US" dirty="0"/>
              <a:t>Describing Data (e.g. Averages, Correlations)</a:t>
            </a:r>
          </a:p>
        </p:txBody>
      </p:sp>
      <p:pic>
        <p:nvPicPr>
          <p:cNvPr id="4" name="Picture 2" descr="https://qph.ec.quoracdn.net/main-qimg-6b32f6ded1a0ec77ed603b01aa2632a0?convert_to_webp=true">
            <a:extLst>
              <a:ext uri="{FF2B5EF4-FFF2-40B4-BE49-F238E27FC236}">
                <a16:creationId xmlns:a16="http://schemas.microsoft.com/office/drawing/2014/main" id="{EEEB9BD5-E5AE-C635-9899-EBBD57709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242" y="394398"/>
            <a:ext cx="4359228" cy="3034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with low confidence">
            <a:extLst>
              <a:ext uri="{FF2B5EF4-FFF2-40B4-BE49-F238E27FC236}">
                <a16:creationId xmlns:a16="http://schemas.microsoft.com/office/drawing/2014/main" id="{32886B32-100B-8B0C-B09F-F4732B18C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900" y="3930519"/>
            <a:ext cx="4447570" cy="2865337"/>
          </a:xfrm>
          <a:prstGeom prst="rect">
            <a:avLst/>
          </a:prstGeom>
        </p:spPr>
      </p:pic>
    </p:spTree>
    <p:extLst>
      <p:ext uri="{BB962C8B-B14F-4D97-AF65-F5344CB8AC3E}">
        <p14:creationId xmlns:p14="http://schemas.microsoft.com/office/powerpoint/2010/main" val="187609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27E7E"/>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27E7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p:sp>
        <p:nvSpPr>
          <p:cNvPr id="3" name="Content Placeholder 2"/>
          <p:cNvSpPr>
            <a:spLocks noGrp="1"/>
          </p:cNvSpPr>
          <p:nvPr>
            <p:ph idx="1"/>
          </p:nvPr>
        </p:nvSpPr>
        <p:spPr/>
        <p:txBody>
          <a:bodyPr/>
          <a:lstStyle/>
          <a:p>
            <a:pPr marL="0" indent="0">
              <a:buNone/>
            </a:pPr>
            <a:r>
              <a:rPr lang="en-US" dirty="0"/>
              <a:t>The Coefficient of Variation (CV) measure </a:t>
            </a:r>
            <a:r>
              <a:rPr lang="en-US" u="sng" dirty="0"/>
              <a:t>relative variation</a:t>
            </a:r>
            <a:endParaRPr lang="en-US" dirty="0"/>
          </a:p>
          <a:p>
            <a:pPr marL="457200" lvl="1" indent="0">
              <a:buNone/>
            </a:pPr>
            <a:r>
              <a:rPr lang="en-US" dirty="0"/>
              <a:t>Variation relative to the mean</a:t>
            </a:r>
          </a:p>
          <a:p>
            <a:pPr marL="457200" lvl="1" indent="0">
              <a:buNone/>
            </a:pPr>
            <a:r>
              <a:rPr lang="en-US" dirty="0"/>
              <a:t>Expressed in percentage</a:t>
            </a:r>
          </a:p>
        </p:txBody>
      </p:sp>
      <p:sp>
        <p:nvSpPr>
          <p:cNvPr id="4" name="Text Box 8"/>
          <p:cNvSpPr txBox="1">
            <a:spLocks noChangeArrowheads="1"/>
          </p:cNvSpPr>
          <p:nvPr/>
        </p:nvSpPr>
        <p:spPr bwMode="auto">
          <a:xfrm>
            <a:off x="1933834" y="3723503"/>
            <a:ext cx="5867400" cy="369332"/>
          </a:xfrm>
          <a:prstGeom prst="rect">
            <a:avLst/>
          </a:prstGeom>
          <a:noFill/>
          <a:ln w="9525">
            <a:noFill/>
            <a:miter lim="800000"/>
            <a:headEnd/>
            <a:tailEnd/>
          </a:ln>
          <a:effectLst/>
        </p:spPr>
        <p:txBody>
          <a:bodyPr>
            <a:spAutoFit/>
          </a:bodyPr>
          <a:lstStyle/>
          <a:p>
            <a:pPr>
              <a:spcBef>
                <a:spcPct val="50000"/>
              </a:spcBef>
            </a:pPr>
            <a:r>
              <a:rPr lang="en-US" dirty="0">
                <a:solidFill>
                  <a:schemeClr val="accent1">
                    <a:lumMod val="50000"/>
                  </a:schemeClr>
                </a:solidFill>
              </a:rPr>
              <a:t>Population                                    	Sample</a:t>
            </a:r>
          </a:p>
        </p:txBody>
      </p:sp>
      <p:graphicFrame>
        <p:nvGraphicFramePr>
          <p:cNvPr id="5" name="Object 5"/>
          <p:cNvGraphicFramePr>
            <a:graphicFrameLocks noChangeAspect="1"/>
          </p:cNvGraphicFramePr>
          <p:nvPr/>
        </p:nvGraphicFramePr>
        <p:xfrm>
          <a:off x="1819883" y="4223577"/>
          <a:ext cx="2051726" cy="917242"/>
        </p:xfrm>
        <a:graphic>
          <a:graphicData uri="http://schemas.openxmlformats.org/presentationml/2006/ole">
            <mc:AlternateContent xmlns:mc="http://schemas.openxmlformats.org/markup-compatibility/2006">
              <mc:Choice xmlns:v="urn:schemas-microsoft-com:vml" Requires="v">
                <p:oleObj name="Vergelijking" r:id="rId2" imgW="1079280" imgH="482400" progId="Equation.3">
                  <p:embed/>
                </p:oleObj>
              </mc:Choice>
              <mc:Fallback>
                <p:oleObj name="Vergelijking" r:id="rId2" imgW="1079280" imgH="482400" progId="Equation.3">
                  <p:embed/>
                  <p:pic>
                    <p:nvPicPr>
                      <p:cNvPr id="5" name="Object 5"/>
                      <p:cNvPicPr>
                        <a:picLocks noChangeAspect="1" noChangeArrowheads="1"/>
                      </p:cNvPicPr>
                      <p:nvPr/>
                    </p:nvPicPr>
                    <p:blipFill>
                      <a:blip r:embed="rId3"/>
                      <a:srcRect/>
                      <a:stretch>
                        <a:fillRect/>
                      </a:stretch>
                    </p:blipFill>
                    <p:spPr bwMode="auto">
                      <a:xfrm>
                        <a:off x="1819883" y="4223577"/>
                        <a:ext cx="2051726" cy="917242"/>
                      </a:xfrm>
                      <a:prstGeom prst="rect">
                        <a:avLst/>
                      </a:prstGeom>
                      <a:noFill/>
                      <a:ln>
                        <a:noFill/>
                      </a:ln>
                      <a:effectLst/>
                    </p:spPr>
                  </p:pic>
                </p:oleObj>
              </mc:Fallback>
            </mc:AlternateContent>
          </a:graphicData>
        </a:graphic>
      </p:graphicFrame>
      <p:graphicFrame>
        <p:nvGraphicFramePr>
          <p:cNvPr id="6" name="Object 6"/>
          <p:cNvGraphicFramePr>
            <a:graphicFrameLocks noChangeAspect="1"/>
          </p:cNvGraphicFramePr>
          <p:nvPr/>
        </p:nvGraphicFramePr>
        <p:xfrm>
          <a:off x="5343785" y="4223577"/>
          <a:ext cx="2082800" cy="838200"/>
        </p:xfrm>
        <a:graphic>
          <a:graphicData uri="http://schemas.openxmlformats.org/presentationml/2006/ole">
            <mc:AlternateContent xmlns:mc="http://schemas.openxmlformats.org/markup-compatibility/2006">
              <mc:Choice xmlns:v="urn:schemas-microsoft-com:vml" Requires="v">
                <p:oleObj name="Vergelijking" r:id="rId4" imgW="2082800" imgH="838200" progId="Equation.3">
                  <p:embed/>
                </p:oleObj>
              </mc:Choice>
              <mc:Fallback>
                <p:oleObj name="Vergelijking" r:id="rId4" imgW="2082800" imgH="838200" progId="Equation.3">
                  <p:embed/>
                  <p:pic>
                    <p:nvPicPr>
                      <p:cNvPr id="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785" y="4223577"/>
                        <a:ext cx="208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46986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p:sp>
        <p:nvSpPr>
          <p:cNvPr id="10" name="Rectangle 3"/>
          <p:cNvSpPr txBox="1">
            <a:spLocks noChangeArrowheads="1"/>
          </p:cNvSpPr>
          <p:nvPr/>
        </p:nvSpPr>
        <p:spPr>
          <a:xfrm>
            <a:off x="1929715" y="1581137"/>
            <a:ext cx="8077200" cy="4532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dirty="0">
                <a:solidFill>
                  <a:schemeClr val="tx2">
                    <a:lumMod val="50000"/>
                  </a:schemeClr>
                </a:solidFill>
              </a:rPr>
              <a:t>Stock A:</a:t>
            </a:r>
          </a:p>
          <a:p>
            <a:pPr marL="457200" lvl="1" indent="0">
              <a:buNone/>
            </a:pPr>
            <a:r>
              <a:rPr lang="en-US" sz="2300" dirty="0">
                <a:solidFill>
                  <a:schemeClr val="tx2">
                    <a:lumMod val="50000"/>
                  </a:schemeClr>
                </a:solidFill>
              </a:rPr>
              <a:t>Average price last year = $50</a:t>
            </a:r>
          </a:p>
          <a:p>
            <a:pPr marL="457200" lvl="1" indent="0">
              <a:buNone/>
            </a:pPr>
            <a:r>
              <a:rPr lang="en-US" sz="2300" dirty="0">
                <a:solidFill>
                  <a:schemeClr val="tx2">
                    <a:lumMod val="50000"/>
                  </a:schemeClr>
                </a:solidFill>
              </a:rPr>
              <a:t>Standard deviation = $5</a:t>
            </a:r>
          </a:p>
          <a:p>
            <a:endParaRPr lang="en-US" sz="2300" dirty="0">
              <a:solidFill>
                <a:schemeClr val="tx2">
                  <a:lumMod val="50000"/>
                </a:schemeClr>
              </a:solidFill>
            </a:endParaRPr>
          </a:p>
          <a:p>
            <a:endParaRPr lang="en-US" sz="2300" dirty="0">
              <a:solidFill>
                <a:schemeClr val="tx2">
                  <a:lumMod val="50000"/>
                </a:schemeClr>
              </a:solidFill>
            </a:endParaRPr>
          </a:p>
          <a:p>
            <a:pPr marL="0" indent="0">
              <a:lnSpc>
                <a:spcPct val="150000"/>
              </a:lnSpc>
              <a:buNone/>
            </a:pPr>
            <a:r>
              <a:rPr lang="en-US" sz="2300" dirty="0">
                <a:solidFill>
                  <a:schemeClr val="tx2">
                    <a:lumMod val="50000"/>
                  </a:schemeClr>
                </a:solidFill>
              </a:rPr>
              <a:t>Stock B:</a:t>
            </a:r>
          </a:p>
          <a:p>
            <a:pPr marL="457200" lvl="1" indent="0">
              <a:buNone/>
            </a:pPr>
            <a:r>
              <a:rPr lang="en-US" sz="2300" dirty="0">
                <a:solidFill>
                  <a:schemeClr val="tx2">
                    <a:lumMod val="50000"/>
                  </a:schemeClr>
                </a:solidFill>
              </a:rPr>
              <a:t>Average price last year = $100</a:t>
            </a:r>
          </a:p>
          <a:p>
            <a:pPr marL="457200" lvl="1" indent="0">
              <a:buNone/>
            </a:pPr>
            <a:r>
              <a:rPr lang="en-US" sz="2300" dirty="0">
                <a:solidFill>
                  <a:schemeClr val="tx2">
                    <a:lumMod val="50000"/>
                  </a:schemeClr>
                </a:solidFill>
              </a:rPr>
              <a:t>Standard deviation = $5</a:t>
            </a:r>
          </a:p>
        </p:txBody>
      </p:sp>
      <p:sp>
        <p:nvSpPr>
          <p:cNvPr id="11" name="Text Box 8"/>
          <p:cNvSpPr txBox="1">
            <a:spLocks noChangeArrowheads="1"/>
          </p:cNvSpPr>
          <p:nvPr/>
        </p:nvSpPr>
        <p:spPr bwMode="auto">
          <a:xfrm>
            <a:off x="8406715" y="3486141"/>
            <a:ext cx="1828800" cy="2308324"/>
          </a:xfrm>
          <a:prstGeom prst="rect">
            <a:avLst/>
          </a:prstGeom>
          <a:solidFill>
            <a:srgbClr val="FFFFCC"/>
          </a:solidFill>
          <a:ln w="9525">
            <a:solidFill>
              <a:schemeClr val="tx1"/>
            </a:solidFill>
            <a:miter lim="800000"/>
            <a:headEnd/>
            <a:tailEnd/>
          </a:ln>
          <a:effectLst/>
        </p:spPr>
        <p:txBody>
          <a:bodyPr>
            <a:spAutoFit/>
          </a:bodyPr>
          <a:lstStyle/>
          <a:p>
            <a:pPr>
              <a:spcBef>
                <a:spcPct val="50000"/>
              </a:spcBef>
            </a:pPr>
            <a:r>
              <a:rPr lang="en-US" sz="1800" dirty="0"/>
              <a:t>Both stocks have the same standard deviation, but stock B is less variable relative to its price</a:t>
            </a:r>
          </a:p>
        </p:txBody>
      </p:sp>
      <p:sp>
        <p:nvSpPr>
          <p:cNvPr id="12" name="Oval 9"/>
          <p:cNvSpPr>
            <a:spLocks noChangeArrowheads="1"/>
          </p:cNvSpPr>
          <p:nvPr/>
        </p:nvSpPr>
        <p:spPr bwMode="auto">
          <a:xfrm>
            <a:off x="7496273" y="2967818"/>
            <a:ext cx="762001" cy="762000"/>
          </a:xfrm>
          <a:prstGeom prst="ellipse">
            <a:avLst/>
          </a:prstGeom>
          <a:noFill/>
          <a:ln w="28575">
            <a:solidFill>
              <a:schemeClr val="hlink"/>
            </a:solidFill>
            <a:miter lim="800000"/>
            <a:headEnd/>
            <a:tailEnd/>
          </a:ln>
          <a:effectLst/>
        </p:spPr>
        <p:txBody>
          <a:bodyPr wrap="none" anchor="ctr"/>
          <a:lstStyle/>
          <a:p>
            <a:endParaRPr lang="en-GB"/>
          </a:p>
        </p:txBody>
      </p:sp>
      <p:sp>
        <p:nvSpPr>
          <p:cNvPr id="13" name="Oval 10"/>
          <p:cNvSpPr>
            <a:spLocks noChangeArrowheads="1"/>
          </p:cNvSpPr>
          <p:nvPr/>
        </p:nvSpPr>
        <p:spPr bwMode="auto">
          <a:xfrm>
            <a:off x="7568512" y="5391137"/>
            <a:ext cx="762001" cy="762000"/>
          </a:xfrm>
          <a:prstGeom prst="ellipse">
            <a:avLst/>
          </a:prstGeom>
          <a:noFill/>
          <a:ln w="28575">
            <a:solidFill>
              <a:schemeClr val="hlink"/>
            </a:solidFill>
            <a:miter lim="800000"/>
            <a:headEnd/>
            <a:tailEnd/>
          </a:ln>
          <a:effectLst/>
        </p:spPr>
        <p:txBody>
          <a:bodyPr wrap="none" anchor="ctr"/>
          <a:lstStyle/>
          <a:p>
            <a:endParaRPr lang="en-GB"/>
          </a:p>
        </p:txBody>
      </p:sp>
      <p:graphicFrame>
        <p:nvGraphicFramePr>
          <p:cNvPr id="5" name="Object 4"/>
          <p:cNvGraphicFramePr>
            <a:graphicFrameLocks noChangeAspect="1"/>
          </p:cNvGraphicFramePr>
          <p:nvPr/>
        </p:nvGraphicFramePr>
        <p:xfrm>
          <a:off x="3139992" y="5292815"/>
          <a:ext cx="4963695" cy="1003300"/>
        </p:xfrm>
        <a:graphic>
          <a:graphicData uri="http://schemas.openxmlformats.org/presentationml/2006/ole">
            <mc:AlternateContent xmlns:mc="http://schemas.openxmlformats.org/markup-compatibility/2006">
              <mc:Choice xmlns:v="urn:schemas-microsoft-com:vml" Requires="v">
                <p:oleObj name="Vergelijking" r:id="rId3" imgW="2387520" imgH="482400" progId="Equation.3">
                  <p:embed/>
                </p:oleObj>
              </mc:Choice>
              <mc:Fallback>
                <p:oleObj name="Vergelijking" r:id="rId3" imgW="2387520" imgH="482400" progId="Equation.3">
                  <p:embed/>
                  <p:pic>
                    <p:nvPicPr>
                      <p:cNvPr id="5" name="Object 4"/>
                      <p:cNvPicPr/>
                      <p:nvPr/>
                    </p:nvPicPr>
                    <p:blipFill>
                      <a:blip r:embed="rId4"/>
                      <a:stretch>
                        <a:fillRect/>
                      </a:stretch>
                    </p:blipFill>
                    <p:spPr>
                      <a:xfrm>
                        <a:off x="3139992" y="5292815"/>
                        <a:ext cx="4963695" cy="10033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139991" y="2808174"/>
          <a:ext cx="5041737" cy="1024524"/>
        </p:xfrm>
        <a:graphic>
          <a:graphicData uri="http://schemas.openxmlformats.org/presentationml/2006/ole">
            <mc:AlternateContent xmlns:mc="http://schemas.openxmlformats.org/markup-compatibility/2006">
              <mc:Choice xmlns:v="urn:schemas-microsoft-com:vml" Requires="v">
                <p:oleObj name="Vergelijking" r:id="rId5" imgW="2374560" imgH="482400" progId="Equation.3">
                  <p:embed/>
                </p:oleObj>
              </mc:Choice>
              <mc:Fallback>
                <p:oleObj name="Vergelijking" r:id="rId5" imgW="2374560" imgH="482400" progId="Equation.3">
                  <p:embed/>
                  <p:pic>
                    <p:nvPicPr>
                      <p:cNvPr id="7" name="Object 6"/>
                      <p:cNvPicPr/>
                      <p:nvPr/>
                    </p:nvPicPr>
                    <p:blipFill>
                      <a:blip r:embed="rId6"/>
                      <a:stretch>
                        <a:fillRect/>
                      </a:stretch>
                    </p:blipFill>
                    <p:spPr>
                      <a:xfrm>
                        <a:off x="3139991" y="2808174"/>
                        <a:ext cx="5041737" cy="1024524"/>
                      </a:xfrm>
                      <a:prstGeom prst="rect">
                        <a:avLst/>
                      </a:prstGeom>
                    </p:spPr>
                  </p:pic>
                </p:oleObj>
              </mc:Fallback>
            </mc:AlternateContent>
          </a:graphicData>
        </a:graphic>
      </p:graphicFrame>
    </p:spTree>
    <p:extLst>
      <p:ext uri="{BB962C8B-B14F-4D97-AF65-F5344CB8AC3E}">
        <p14:creationId xmlns:p14="http://schemas.microsoft.com/office/powerpoint/2010/main" val="375632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0A5E-7805-0595-CD65-C15A60EDD84E}"/>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B0F1AB19-A996-EE30-1967-28584D858D76}"/>
              </a:ext>
            </a:extLst>
          </p:cNvPr>
          <p:cNvSpPr>
            <a:spLocks noGrp="1"/>
          </p:cNvSpPr>
          <p:nvPr>
            <p:ph idx="1"/>
          </p:nvPr>
        </p:nvSpPr>
        <p:spPr/>
        <p:txBody>
          <a:bodyPr/>
          <a:lstStyle/>
          <a:p>
            <a:pPr marL="0" indent="0">
              <a:buNone/>
            </a:pPr>
            <a:r>
              <a:rPr lang="en-US" dirty="0"/>
              <a:t>Open the file insurance.csv again</a:t>
            </a:r>
          </a:p>
          <a:p>
            <a:pPr marL="0" indent="0">
              <a:buNone/>
            </a:pPr>
            <a:endParaRPr lang="en-US" dirty="0"/>
          </a:p>
          <a:p>
            <a:pPr marL="0" indent="0">
              <a:buNone/>
            </a:pPr>
            <a:r>
              <a:rPr lang="en-US" dirty="0"/>
              <a:t>Calculate the coefficient of variation for </a:t>
            </a:r>
            <a:r>
              <a:rPr lang="en-US" u="sng" dirty="0"/>
              <a:t>age</a:t>
            </a:r>
            <a:r>
              <a:rPr lang="en-US" dirty="0"/>
              <a:t> and </a:t>
            </a:r>
            <a:r>
              <a:rPr lang="en-US" u="sng" dirty="0" err="1"/>
              <a:t>bmi</a:t>
            </a:r>
            <a:endParaRPr lang="en-US" dirty="0"/>
          </a:p>
          <a:p>
            <a:pPr marL="0" indent="0">
              <a:buNone/>
            </a:pPr>
            <a:endParaRPr lang="en-US" dirty="0"/>
          </a:p>
          <a:p>
            <a:pPr marL="0" indent="0">
              <a:buNone/>
            </a:pPr>
            <a:r>
              <a:rPr lang="en-US" dirty="0"/>
              <a:t>Which of the two shows more variation?</a:t>
            </a:r>
          </a:p>
        </p:txBody>
      </p:sp>
    </p:spTree>
    <p:extLst>
      <p:ext uri="{BB962C8B-B14F-4D97-AF65-F5344CB8AC3E}">
        <p14:creationId xmlns:p14="http://schemas.microsoft.com/office/powerpoint/2010/main" val="1713894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50CD-3D8F-A9D0-080F-C4677346A4CF}"/>
              </a:ext>
            </a:extLst>
          </p:cNvPr>
          <p:cNvSpPr>
            <a:spLocks noGrp="1"/>
          </p:cNvSpPr>
          <p:nvPr>
            <p:ph type="title"/>
          </p:nvPr>
        </p:nvSpPr>
        <p:spPr/>
        <p:txBody>
          <a:bodyPr/>
          <a:lstStyle/>
          <a:p>
            <a:r>
              <a:rPr lang="en-US" dirty="0"/>
              <a:t>Exercise 2 solution</a:t>
            </a:r>
          </a:p>
        </p:txBody>
      </p:sp>
      <p:sp>
        <p:nvSpPr>
          <p:cNvPr id="3" name="Content Placeholder 2">
            <a:extLst>
              <a:ext uri="{FF2B5EF4-FFF2-40B4-BE49-F238E27FC236}">
                <a16:creationId xmlns:a16="http://schemas.microsoft.com/office/drawing/2014/main" id="{83B078F4-9384-3103-905C-057E7B7D84B6}"/>
              </a:ext>
            </a:extLst>
          </p:cNvPr>
          <p:cNvSpPr>
            <a:spLocks noGrp="1"/>
          </p:cNvSpPr>
          <p:nvPr>
            <p:ph idx="1"/>
          </p:nvPr>
        </p:nvSpPr>
        <p:spPr/>
        <p:txBody>
          <a:bodyPr/>
          <a:lstStyle/>
          <a:p>
            <a:pPr marL="0" indent="0">
              <a:buNone/>
            </a:pPr>
            <a:r>
              <a:rPr lang="en-US" dirty="0"/>
              <a:t>&lt; Again I wouldn’t use the script of the book, just use the std function in the </a:t>
            </a:r>
            <a:r>
              <a:rPr lang="en-US" dirty="0" err="1"/>
              <a:t>numpy</a:t>
            </a:r>
            <a:r>
              <a:rPr lang="en-US" dirty="0"/>
              <a:t> package &gt;</a:t>
            </a:r>
          </a:p>
          <a:p>
            <a:pPr marL="0" indent="0">
              <a:buNone/>
            </a:pPr>
            <a:endParaRPr lang="en-US" dirty="0"/>
          </a:p>
          <a:p>
            <a:pPr marL="0" indent="0">
              <a:buNone/>
            </a:pPr>
            <a:r>
              <a:rPr lang="en-US" dirty="0"/>
              <a:t>CV age = 35.8%</a:t>
            </a:r>
          </a:p>
          <a:p>
            <a:pPr marL="0" indent="0">
              <a:buNone/>
            </a:pPr>
            <a:r>
              <a:rPr lang="en-US" dirty="0"/>
              <a:t>CV </a:t>
            </a:r>
            <a:r>
              <a:rPr lang="en-US" dirty="0" err="1"/>
              <a:t>bmi</a:t>
            </a:r>
            <a:r>
              <a:rPr lang="en-US" dirty="0"/>
              <a:t> = 19.9%</a:t>
            </a:r>
          </a:p>
          <a:p>
            <a:pPr marL="0" indent="0">
              <a:buNone/>
            </a:pPr>
            <a:endParaRPr lang="en-US" dirty="0"/>
          </a:p>
          <a:p>
            <a:pPr marL="0" indent="0">
              <a:buNone/>
            </a:pPr>
            <a:r>
              <a:rPr lang="en-US" dirty="0"/>
              <a:t>So age shows more variation</a:t>
            </a:r>
          </a:p>
        </p:txBody>
      </p:sp>
    </p:spTree>
    <p:extLst>
      <p:ext uri="{BB962C8B-B14F-4D97-AF65-F5344CB8AC3E}">
        <p14:creationId xmlns:p14="http://schemas.microsoft.com/office/powerpoint/2010/main" val="1649350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2096F-A8DE-84C5-2AD5-1B83CF34D0E5}"/>
              </a:ext>
            </a:extLst>
          </p:cNvPr>
          <p:cNvSpPr>
            <a:spLocks noGrp="1"/>
          </p:cNvSpPr>
          <p:nvPr>
            <p:ph type="ctrTitle"/>
          </p:nvPr>
        </p:nvSpPr>
        <p:spPr/>
        <p:txBody>
          <a:bodyPr/>
          <a:lstStyle/>
          <a:p>
            <a:r>
              <a:rPr lang="en-US" dirty="0"/>
              <a:t>The Normal Distribution</a:t>
            </a:r>
          </a:p>
        </p:txBody>
      </p:sp>
      <p:sp>
        <p:nvSpPr>
          <p:cNvPr id="5" name="Subtitle 4">
            <a:extLst>
              <a:ext uri="{FF2B5EF4-FFF2-40B4-BE49-F238E27FC236}">
                <a16:creationId xmlns:a16="http://schemas.microsoft.com/office/drawing/2014/main" id="{3C179127-6D80-3990-8F42-21264F8562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3523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7A6D-7320-B941-412B-06D080E1D8AD}"/>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86489970-69F6-442B-85EA-3514458F18A3}"/>
              </a:ext>
            </a:extLst>
          </p:cNvPr>
          <p:cNvSpPr>
            <a:spLocks noGrp="1"/>
          </p:cNvSpPr>
          <p:nvPr>
            <p:ph idx="1"/>
          </p:nvPr>
        </p:nvSpPr>
        <p:spPr/>
        <p:txBody>
          <a:bodyPr/>
          <a:lstStyle/>
          <a:p>
            <a:pPr marL="0" indent="0">
              <a:buNone/>
            </a:pPr>
            <a:r>
              <a:rPr lang="en-US" dirty="0"/>
              <a:t>Last week we discussed the Binomial Distribution</a:t>
            </a:r>
          </a:p>
          <a:p>
            <a:pPr marL="0" indent="0">
              <a:buNone/>
            </a:pPr>
            <a:endParaRPr lang="en-US" dirty="0"/>
          </a:p>
          <a:p>
            <a:pPr marL="0" indent="0">
              <a:buNone/>
            </a:pPr>
            <a:r>
              <a:rPr lang="en-US" dirty="0"/>
              <a:t>Another very common distribution used to calculate probabilities is the </a:t>
            </a:r>
          </a:p>
          <a:p>
            <a:pPr marL="0" indent="0">
              <a:buNone/>
            </a:pPr>
            <a:r>
              <a:rPr lang="en-US" u="sng" dirty="0"/>
              <a:t>Normal Distribution</a:t>
            </a:r>
          </a:p>
          <a:p>
            <a:pPr marL="0" indent="0">
              <a:buNone/>
            </a:pPr>
            <a:endParaRPr lang="en-US" dirty="0"/>
          </a:p>
        </p:txBody>
      </p:sp>
    </p:spTree>
    <p:extLst>
      <p:ext uri="{BB962C8B-B14F-4D97-AF65-F5344CB8AC3E}">
        <p14:creationId xmlns:p14="http://schemas.microsoft.com/office/powerpoint/2010/main" val="214657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Random Variable</a:t>
            </a:r>
          </a:p>
        </p:txBody>
      </p:sp>
      <p:sp>
        <p:nvSpPr>
          <p:cNvPr id="3" name="Content Placeholder 2"/>
          <p:cNvSpPr>
            <a:spLocks noGrp="1"/>
          </p:cNvSpPr>
          <p:nvPr>
            <p:ph idx="1"/>
          </p:nvPr>
        </p:nvSpPr>
        <p:spPr/>
        <p:txBody>
          <a:bodyPr/>
          <a:lstStyle/>
          <a:p>
            <a:pPr marL="0" indent="0">
              <a:buNone/>
            </a:pPr>
            <a:r>
              <a:rPr lang="en-US" dirty="0"/>
              <a:t>If we go back: </a:t>
            </a:r>
          </a:p>
          <a:p>
            <a:pPr marL="457200" lvl="1" indent="0">
              <a:buNone/>
            </a:pPr>
            <a:r>
              <a:rPr lang="en-US" dirty="0"/>
              <a:t>Discrete Variable = countable</a:t>
            </a:r>
          </a:p>
          <a:p>
            <a:pPr marL="457200" lvl="1" indent="0">
              <a:buNone/>
            </a:pPr>
            <a:r>
              <a:rPr lang="en-US" dirty="0"/>
              <a:t>Continuous = uncountable</a:t>
            </a:r>
          </a:p>
          <a:p>
            <a:pPr lvl="1"/>
            <a:endParaRPr lang="en-US" dirty="0"/>
          </a:p>
          <a:p>
            <a:pPr lvl="1"/>
            <a:endParaRPr lang="en-US" dirty="0"/>
          </a:p>
          <a:p>
            <a:pPr marL="457200" lvl="1" indent="0">
              <a:buNone/>
            </a:pPr>
            <a:r>
              <a:rPr lang="en-US" dirty="0"/>
              <a:t>Discrete </a:t>
            </a:r>
            <a:r>
              <a:rPr lang="en-US" dirty="0">
                <a:sym typeface="Wingdings" panose="05000000000000000000" pitchFamily="2" charset="2"/>
              </a:rPr>
              <a:t> Binomial Distributions</a:t>
            </a:r>
          </a:p>
          <a:p>
            <a:pPr marL="457200" lvl="1" indent="0">
              <a:buNone/>
            </a:pPr>
            <a:r>
              <a:rPr lang="en-US" dirty="0">
                <a:sym typeface="Wingdings" panose="05000000000000000000" pitchFamily="2" charset="2"/>
              </a:rPr>
              <a:t>Continuous  Normal Distributions</a:t>
            </a:r>
            <a:endParaRPr lang="en-US" dirty="0"/>
          </a:p>
        </p:txBody>
      </p:sp>
      <p:sp>
        <p:nvSpPr>
          <p:cNvPr id="4" name="object 2"/>
          <p:cNvSpPr/>
          <p:nvPr/>
        </p:nvSpPr>
        <p:spPr>
          <a:xfrm>
            <a:off x="6766560" y="1441577"/>
            <a:ext cx="5276088" cy="451510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9454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r>
              <a:rPr lang="en-US" dirty="0"/>
              <a:t>Parameters</a:t>
            </a:r>
          </a:p>
          <a:p>
            <a:endParaRPr lang="en-US" dirty="0"/>
          </a:p>
          <a:p>
            <a:pPr marL="0" indent="0">
              <a:buNone/>
            </a:pPr>
            <a:r>
              <a:rPr lang="en-US" dirty="0"/>
              <a:t>µ = Mean (Mu)</a:t>
            </a:r>
          </a:p>
          <a:p>
            <a:pPr marL="0" indent="0">
              <a:buNone/>
            </a:pPr>
            <a:r>
              <a:rPr lang="en-US" dirty="0"/>
              <a:t>σ = Standard Deviation (Sigma)</a:t>
            </a:r>
          </a:p>
        </p:txBody>
      </p:sp>
      <p:pic>
        <p:nvPicPr>
          <p:cNvPr id="4" name="Picture 3"/>
          <p:cNvPicPr>
            <a:picLocks noChangeAspect="1"/>
          </p:cNvPicPr>
          <p:nvPr/>
        </p:nvPicPr>
        <p:blipFill>
          <a:blip r:embed="rId2"/>
          <a:stretch>
            <a:fillRect/>
          </a:stretch>
        </p:blipFill>
        <p:spPr>
          <a:xfrm>
            <a:off x="4724219" y="1690688"/>
            <a:ext cx="6376597" cy="3626458"/>
          </a:xfrm>
          <a:prstGeom prst="rect">
            <a:avLst/>
          </a:prstGeom>
        </p:spPr>
      </p:pic>
    </p:spTree>
    <p:extLst>
      <p:ext uri="{BB962C8B-B14F-4D97-AF65-F5344CB8AC3E}">
        <p14:creationId xmlns:p14="http://schemas.microsoft.com/office/powerpoint/2010/main" val="1155015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Distributions</a:t>
            </a:r>
          </a:p>
        </p:txBody>
      </p:sp>
      <p:sp>
        <p:nvSpPr>
          <p:cNvPr id="3" name="Content Placeholder 2"/>
          <p:cNvSpPr>
            <a:spLocks noGrp="1"/>
          </p:cNvSpPr>
          <p:nvPr>
            <p:ph idx="1"/>
          </p:nvPr>
        </p:nvSpPr>
        <p:spPr/>
        <p:txBody>
          <a:bodyPr/>
          <a:lstStyle/>
          <a:p>
            <a:pPr marL="0" indent="0">
              <a:buNone/>
            </a:pPr>
            <a:r>
              <a:rPr lang="en-US" dirty="0"/>
              <a:t>When using the normal distribution to calculate probability we have to assume that it is: </a:t>
            </a:r>
          </a:p>
          <a:p>
            <a:pPr marL="457200" lvl="1" indent="0">
              <a:buNone/>
            </a:pPr>
            <a:r>
              <a:rPr lang="en-US" dirty="0"/>
              <a:t>Bell-Shaped</a:t>
            </a:r>
          </a:p>
          <a:p>
            <a:pPr marL="457200" lvl="1" indent="0">
              <a:buNone/>
            </a:pPr>
            <a:r>
              <a:rPr lang="en-US" dirty="0"/>
              <a:t>Symmetrical (Mean = Median)</a:t>
            </a:r>
          </a:p>
          <a:p>
            <a:pPr lvl="1"/>
            <a:endParaRPr lang="en-US" dirty="0"/>
          </a:p>
        </p:txBody>
      </p:sp>
      <p:pic>
        <p:nvPicPr>
          <p:cNvPr id="4" name="Picture 3"/>
          <p:cNvPicPr>
            <a:picLocks noChangeAspect="1"/>
          </p:cNvPicPr>
          <p:nvPr/>
        </p:nvPicPr>
        <p:blipFill>
          <a:blip r:embed="rId2"/>
          <a:stretch>
            <a:fillRect/>
          </a:stretch>
        </p:blipFill>
        <p:spPr>
          <a:xfrm>
            <a:off x="5478780" y="3320605"/>
            <a:ext cx="5251696" cy="2348675"/>
          </a:xfrm>
          <a:prstGeom prst="rect">
            <a:avLst/>
          </a:prstGeom>
        </p:spPr>
      </p:pic>
      <p:sp>
        <p:nvSpPr>
          <p:cNvPr id="5" name="TextBox 4"/>
          <p:cNvSpPr txBox="1"/>
          <p:nvPr/>
        </p:nvSpPr>
        <p:spPr>
          <a:xfrm>
            <a:off x="5478780" y="5669280"/>
            <a:ext cx="4553712" cy="246221"/>
          </a:xfrm>
          <a:prstGeom prst="rect">
            <a:avLst/>
          </a:prstGeom>
          <a:noFill/>
        </p:spPr>
        <p:txBody>
          <a:bodyPr wrap="square" rtlCol="0">
            <a:spAutoFit/>
          </a:bodyPr>
          <a:lstStyle/>
          <a:p>
            <a:r>
              <a:rPr lang="en-US" sz="1000" dirty="0"/>
              <a:t>Image Source: http://www.psychstat.missouristate.edu/introbook/sbk11m.htm</a:t>
            </a:r>
          </a:p>
        </p:txBody>
      </p:sp>
    </p:spTree>
    <p:extLst>
      <p:ext uri="{BB962C8B-B14F-4D97-AF65-F5344CB8AC3E}">
        <p14:creationId xmlns:p14="http://schemas.microsoft.com/office/powerpoint/2010/main" val="146489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Probabilities in Normal Distributions</a:t>
            </a:r>
          </a:p>
        </p:txBody>
      </p:sp>
      <p:sp>
        <p:nvSpPr>
          <p:cNvPr id="3" name="Content Placeholder 2"/>
          <p:cNvSpPr>
            <a:spLocks noGrp="1"/>
          </p:cNvSpPr>
          <p:nvPr>
            <p:ph idx="1"/>
          </p:nvPr>
        </p:nvSpPr>
        <p:spPr/>
        <p:txBody>
          <a:bodyPr/>
          <a:lstStyle/>
          <a:p>
            <a:pPr marL="0" indent="0">
              <a:buNone/>
            </a:pPr>
            <a:r>
              <a:rPr lang="en-US" dirty="0"/>
              <a:t>With a normal distribution we cannot find “points” but can only find “areas”</a:t>
            </a:r>
          </a:p>
          <a:p>
            <a:pPr marL="0" indent="0">
              <a:buNone/>
            </a:pPr>
            <a:r>
              <a:rPr lang="en-US" dirty="0">
                <a:sym typeface="Wingdings" panose="05000000000000000000" pitchFamily="2" charset="2"/>
              </a:rPr>
              <a:t> Probability is measured with the area</a:t>
            </a:r>
            <a:endParaRPr lang="en-US" dirty="0"/>
          </a:p>
        </p:txBody>
      </p:sp>
      <p:sp>
        <p:nvSpPr>
          <p:cNvPr id="4" name="object 3"/>
          <p:cNvSpPr/>
          <p:nvPr/>
        </p:nvSpPr>
        <p:spPr>
          <a:xfrm>
            <a:off x="6105144" y="4113275"/>
            <a:ext cx="870585" cy="2040889"/>
          </a:xfrm>
          <a:custGeom>
            <a:avLst/>
            <a:gdLst/>
            <a:ahLst/>
            <a:cxnLst/>
            <a:rect l="l" t="t" r="r" b="b"/>
            <a:pathLst>
              <a:path w="870585" h="2040889">
                <a:moveTo>
                  <a:pt x="0" y="0"/>
                </a:moveTo>
                <a:lnTo>
                  <a:pt x="0" y="2040636"/>
                </a:lnTo>
                <a:lnTo>
                  <a:pt x="870203" y="2040636"/>
                </a:lnTo>
                <a:lnTo>
                  <a:pt x="862202" y="1075817"/>
                </a:lnTo>
                <a:lnTo>
                  <a:pt x="766952" y="928243"/>
                </a:lnTo>
                <a:lnTo>
                  <a:pt x="647826" y="709295"/>
                </a:lnTo>
                <a:lnTo>
                  <a:pt x="504951" y="456946"/>
                </a:lnTo>
                <a:lnTo>
                  <a:pt x="385825" y="276098"/>
                </a:lnTo>
                <a:lnTo>
                  <a:pt x="238251" y="95250"/>
                </a:lnTo>
                <a:lnTo>
                  <a:pt x="138175" y="42799"/>
                </a:lnTo>
                <a:lnTo>
                  <a:pt x="0" y="0"/>
                </a:lnTo>
                <a:close/>
              </a:path>
            </a:pathLst>
          </a:custGeom>
          <a:solidFill>
            <a:srgbClr val="33CCCC"/>
          </a:solidFill>
        </p:spPr>
        <p:txBody>
          <a:bodyPr wrap="square" lIns="0" tIns="0" rIns="0" bIns="0" rtlCol="0"/>
          <a:lstStyle/>
          <a:p>
            <a:endParaRPr/>
          </a:p>
        </p:txBody>
      </p:sp>
      <p:sp>
        <p:nvSpPr>
          <p:cNvPr id="5" name="object 4"/>
          <p:cNvSpPr txBox="1"/>
          <p:nvPr/>
        </p:nvSpPr>
        <p:spPr>
          <a:xfrm>
            <a:off x="6031483" y="6075273"/>
            <a:ext cx="216535" cy="421005"/>
          </a:xfrm>
          <a:prstGeom prst="rect">
            <a:avLst/>
          </a:prstGeom>
        </p:spPr>
        <p:txBody>
          <a:bodyPr vert="horz" wrap="square" lIns="0" tIns="0" rIns="0" bIns="0" rtlCol="0">
            <a:spAutoFit/>
          </a:bodyPr>
          <a:lstStyle/>
          <a:p>
            <a:pPr marL="12700">
              <a:lnSpc>
                <a:spcPct val="100000"/>
              </a:lnSpc>
            </a:pPr>
            <a:r>
              <a:rPr sz="2700" b="1" spc="-5" dirty="0">
                <a:solidFill>
                  <a:srgbClr val="33CC33"/>
                </a:solidFill>
                <a:latin typeface="Arial"/>
                <a:cs typeface="Arial"/>
              </a:rPr>
              <a:t>a</a:t>
            </a:r>
            <a:endParaRPr sz="2700">
              <a:latin typeface="Arial"/>
              <a:cs typeface="Arial"/>
            </a:endParaRPr>
          </a:p>
        </p:txBody>
      </p:sp>
      <p:sp>
        <p:nvSpPr>
          <p:cNvPr id="6" name="object 5"/>
          <p:cNvSpPr/>
          <p:nvPr/>
        </p:nvSpPr>
        <p:spPr>
          <a:xfrm>
            <a:off x="6124956" y="4110228"/>
            <a:ext cx="320040" cy="207645"/>
          </a:xfrm>
          <a:custGeom>
            <a:avLst/>
            <a:gdLst/>
            <a:ahLst/>
            <a:cxnLst/>
            <a:rect l="l" t="t" r="r" b="b"/>
            <a:pathLst>
              <a:path w="320039" h="207645">
                <a:moveTo>
                  <a:pt x="0" y="3175"/>
                </a:moveTo>
                <a:lnTo>
                  <a:pt x="42798" y="0"/>
                </a:lnTo>
                <a:lnTo>
                  <a:pt x="85597" y="4699"/>
                </a:lnTo>
                <a:lnTo>
                  <a:pt x="125094" y="22098"/>
                </a:lnTo>
                <a:lnTo>
                  <a:pt x="160019" y="44323"/>
                </a:lnTo>
                <a:lnTo>
                  <a:pt x="191642" y="71120"/>
                </a:lnTo>
                <a:lnTo>
                  <a:pt x="213867" y="105918"/>
                </a:lnTo>
                <a:lnTo>
                  <a:pt x="320039" y="207264"/>
                </a:lnTo>
              </a:path>
            </a:pathLst>
          </a:custGeom>
          <a:ln w="12192">
            <a:solidFill>
              <a:srgbClr val="000000"/>
            </a:solidFill>
          </a:ln>
        </p:spPr>
        <p:txBody>
          <a:bodyPr wrap="square" lIns="0" tIns="0" rIns="0" bIns="0" rtlCol="0"/>
          <a:lstStyle/>
          <a:p>
            <a:endParaRPr/>
          </a:p>
        </p:txBody>
      </p:sp>
      <p:sp>
        <p:nvSpPr>
          <p:cNvPr id="7" name="object 6"/>
          <p:cNvSpPr txBox="1"/>
          <p:nvPr/>
        </p:nvSpPr>
        <p:spPr>
          <a:xfrm>
            <a:off x="6869938" y="6075273"/>
            <a:ext cx="234950" cy="421005"/>
          </a:xfrm>
          <a:prstGeom prst="rect">
            <a:avLst/>
          </a:prstGeom>
        </p:spPr>
        <p:txBody>
          <a:bodyPr vert="horz" wrap="square" lIns="0" tIns="0" rIns="0" bIns="0" rtlCol="0">
            <a:spAutoFit/>
          </a:bodyPr>
          <a:lstStyle/>
          <a:p>
            <a:pPr marL="12700">
              <a:lnSpc>
                <a:spcPct val="100000"/>
              </a:lnSpc>
            </a:pPr>
            <a:r>
              <a:rPr sz="2700" b="1" dirty="0">
                <a:solidFill>
                  <a:srgbClr val="FF6600"/>
                </a:solidFill>
                <a:latin typeface="Arial"/>
                <a:cs typeface="Arial"/>
              </a:rPr>
              <a:t>b</a:t>
            </a:r>
            <a:endParaRPr sz="2700">
              <a:latin typeface="Arial"/>
              <a:cs typeface="Arial"/>
            </a:endParaRPr>
          </a:p>
        </p:txBody>
      </p:sp>
      <p:sp>
        <p:nvSpPr>
          <p:cNvPr id="8" name="object 7"/>
          <p:cNvSpPr txBox="1"/>
          <p:nvPr/>
        </p:nvSpPr>
        <p:spPr>
          <a:xfrm>
            <a:off x="8735694" y="6044184"/>
            <a:ext cx="280035" cy="556895"/>
          </a:xfrm>
          <a:prstGeom prst="rect">
            <a:avLst/>
          </a:prstGeom>
        </p:spPr>
        <p:txBody>
          <a:bodyPr vert="horz" wrap="square" lIns="0" tIns="0" rIns="0" bIns="0" rtlCol="0">
            <a:spAutoFit/>
          </a:bodyPr>
          <a:lstStyle/>
          <a:p>
            <a:pPr marL="12700">
              <a:lnSpc>
                <a:spcPct val="100000"/>
              </a:lnSpc>
            </a:pPr>
            <a:r>
              <a:rPr sz="3600" b="1" i="1" dirty="0">
                <a:latin typeface="Arial"/>
                <a:cs typeface="Arial"/>
              </a:rPr>
              <a:t>x</a:t>
            </a:r>
            <a:endParaRPr sz="3600">
              <a:latin typeface="Arial"/>
              <a:cs typeface="Arial"/>
            </a:endParaRPr>
          </a:p>
        </p:txBody>
      </p:sp>
      <p:sp>
        <p:nvSpPr>
          <p:cNvPr id="9" name="object 8"/>
          <p:cNvSpPr/>
          <p:nvPr/>
        </p:nvSpPr>
        <p:spPr>
          <a:xfrm>
            <a:off x="6125718" y="4114037"/>
            <a:ext cx="2152015" cy="1979930"/>
          </a:xfrm>
          <a:custGeom>
            <a:avLst/>
            <a:gdLst/>
            <a:ahLst/>
            <a:cxnLst/>
            <a:rect l="l" t="t" r="r" b="b"/>
            <a:pathLst>
              <a:path w="2152015" h="1979929">
                <a:moveTo>
                  <a:pt x="2151888" y="1979612"/>
                </a:moveTo>
                <a:lnTo>
                  <a:pt x="1924939" y="1955799"/>
                </a:lnTo>
                <a:lnTo>
                  <a:pt x="1810639" y="1933574"/>
                </a:lnTo>
                <a:lnTo>
                  <a:pt x="1697989" y="1903348"/>
                </a:lnTo>
                <a:lnTo>
                  <a:pt x="1586864" y="1857374"/>
                </a:lnTo>
                <a:lnTo>
                  <a:pt x="1471040" y="1797049"/>
                </a:lnTo>
                <a:lnTo>
                  <a:pt x="1359915" y="1714499"/>
                </a:lnTo>
                <a:lnTo>
                  <a:pt x="1133093" y="1484248"/>
                </a:lnTo>
                <a:lnTo>
                  <a:pt x="906144" y="1160398"/>
                </a:lnTo>
                <a:lnTo>
                  <a:pt x="679195" y="773048"/>
                </a:lnTo>
                <a:lnTo>
                  <a:pt x="564895" y="576198"/>
                </a:lnTo>
                <a:lnTo>
                  <a:pt x="453897" y="392048"/>
                </a:lnTo>
                <a:lnTo>
                  <a:pt x="337946" y="230123"/>
                </a:lnTo>
                <a:lnTo>
                  <a:pt x="226948" y="106298"/>
                </a:lnTo>
                <a:lnTo>
                  <a:pt x="111125" y="26923"/>
                </a:lnTo>
                <a:lnTo>
                  <a:pt x="0" y="0"/>
                </a:lnTo>
              </a:path>
            </a:pathLst>
          </a:custGeom>
          <a:ln w="50292">
            <a:solidFill>
              <a:srgbClr val="008000"/>
            </a:solidFill>
          </a:ln>
        </p:spPr>
        <p:txBody>
          <a:bodyPr wrap="square" lIns="0" tIns="0" rIns="0" bIns="0" rtlCol="0"/>
          <a:lstStyle/>
          <a:p>
            <a:endParaRPr/>
          </a:p>
        </p:txBody>
      </p:sp>
      <p:sp>
        <p:nvSpPr>
          <p:cNvPr id="10" name="object 9"/>
          <p:cNvSpPr/>
          <p:nvPr/>
        </p:nvSpPr>
        <p:spPr>
          <a:xfrm>
            <a:off x="3972306" y="4114037"/>
            <a:ext cx="2138680" cy="1964689"/>
          </a:xfrm>
          <a:custGeom>
            <a:avLst/>
            <a:gdLst/>
            <a:ahLst/>
            <a:cxnLst/>
            <a:rect l="l" t="t" r="r" b="b"/>
            <a:pathLst>
              <a:path w="2138679" h="1964689">
                <a:moveTo>
                  <a:pt x="0" y="1964435"/>
                </a:moveTo>
                <a:lnTo>
                  <a:pt x="226949" y="1940686"/>
                </a:lnTo>
                <a:lnTo>
                  <a:pt x="338074" y="1918461"/>
                </a:lnTo>
                <a:lnTo>
                  <a:pt x="452374" y="1888235"/>
                </a:lnTo>
                <a:lnTo>
                  <a:pt x="565150" y="1842261"/>
                </a:lnTo>
                <a:lnTo>
                  <a:pt x="679450" y="1781936"/>
                </a:lnTo>
                <a:lnTo>
                  <a:pt x="792099" y="1699386"/>
                </a:lnTo>
                <a:lnTo>
                  <a:pt x="1019048" y="1469389"/>
                </a:lnTo>
                <a:lnTo>
                  <a:pt x="1244472" y="1145666"/>
                </a:lnTo>
                <a:lnTo>
                  <a:pt x="1471421" y="758443"/>
                </a:lnTo>
                <a:lnTo>
                  <a:pt x="1587372" y="561720"/>
                </a:lnTo>
                <a:lnTo>
                  <a:pt x="1698497" y="377697"/>
                </a:lnTo>
                <a:lnTo>
                  <a:pt x="1811146" y="215772"/>
                </a:lnTo>
                <a:lnTo>
                  <a:pt x="1925446" y="92074"/>
                </a:lnTo>
                <a:lnTo>
                  <a:pt x="2038222" y="12699"/>
                </a:lnTo>
                <a:lnTo>
                  <a:pt x="2138172" y="0"/>
                </a:lnTo>
              </a:path>
            </a:pathLst>
          </a:custGeom>
          <a:ln w="50292">
            <a:solidFill>
              <a:srgbClr val="008000"/>
            </a:solidFill>
          </a:ln>
        </p:spPr>
        <p:txBody>
          <a:bodyPr wrap="square" lIns="0" tIns="0" rIns="0" bIns="0" rtlCol="0"/>
          <a:lstStyle/>
          <a:p>
            <a:endParaRPr/>
          </a:p>
        </p:txBody>
      </p:sp>
      <p:sp>
        <p:nvSpPr>
          <p:cNvPr id="11" name="object 10"/>
          <p:cNvSpPr/>
          <p:nvPr/>
        </p:nvSpPr>
        <p:spPr>
          <a:xfrm>
            <a:off x="3627881" y="4161281"/>
            <a:ext cx="5179695" cy="1979930"/>
          </a:xfrm>
          <a:custGeom>
            <a:avLst/>
            <a:gdLst/>
            <a:ahLst/>
            <a:cxnLst/>
            <a:rect l="l" t="t" r="r" b="b"/>
            <a:pathLst>
              <a:path w="5179695" h="1979929">
                <a:moveTo>
                  <a:pt x="0" y="0"/>
                </a:moveTo>
                <a:lnTo>
                  <a:pt x="0" y="1979612"/>
                </a:lnTo>
                <a:lnTo>
                  <a:pt x="5179695" y="1979612"/>
                </a:lnTo>
              </a:path>
            </a:pathLst>
          </a:custGeom>
          <a:ln w="25908">
            <a:solidFill>
              <a:srgbClr val="003366"/>
            </a:solidFill>
          </a:ln>
        </p:spPr>
        <p:txBody>
          <a:bodyPr wrap="square" lIns="0" tIns="0" rIns="0" bIns="0" rtlCol="0"/>
          <a:lstStyle/>
          <a:p>
            <a:endParaRPr/>
          </a:p>
        </p:txBody>
      </p:sp>
      <p:sp>
        <p:nvSpPr>
          <p:cNvPr id="12" name="object 11"/>
          <p:cNvSpPr/>
          <p:nvPr/>
        </p:nvSpPr>
        <p:spPr>
          <a:xfrm>
            <a:off x="3946397" y="4114037"/>
            <a:ext cx="1905" cy="0"/>
          </a:xfrm>
          <a:custGeom>
            <a:avLst/>
            <a:gdLst/>
            <a:ahLst/>
            <a:cxnLst/>
            <a:rect l="l" t="t" r="r" b="b"/>
            <a:pathLst>
              <a:path w="1905">
                <a:moveTo>
                  <a:pt x="762" y="-12954"/>
                </a:moveTo>
                <a:lnTo>
                  <a:pt x="762" y="12953"/>
                </a:lnTo>
              </a:path>
            </a:pathLst>
          </a:custGeom>
          <a:ln w="3175">
            <a:solidFill>
              <a:srgbClr val="CDCDCD"/>
            </a:solidFill>
          </a:ln>
        </p:spPr>
        <p:txBody>
          <a:bodyPr wrap="square" lIns="0" tIns="0" rIns="0" bIns="0" rtlCol="0"/>
          <a:lstStyle/>
          <a:p>
            <a:endParaRPr/>
          </a:p>
        </p:txBody>
      </p:sp>
      <p:sp>
        <p:nvSpPr>
          <p:cNvPr id="13" name="object 12"/>
          <p:cNvSpPr/>
          <p:nvPr/>
        </p:nvSpPr>
        <p:spPr>
          <a:xfrm>
            <a:off x="3946397" y="4310634"/>
            <a:ext cx="1905" cy="0"/>
          </a:xfrm>
          <a:custGeom>
            <a:avLst/>
            <a:gdLst/>
            <a:ahLst/>
            <a:cxnLst/>
            <a:rect l="l" t="t" r="r" b="b"/>
            <a:pathLst>
              <a:path w="1905">
                <a:moveTo>
                  <a:pt x="762" y="-12954"/>
                </a:moveTo>
                <a:lnTo>
                  <a:pt x="762" y="12954"/>
                </a:lnTo>
              </a:path>
            </a:pathLst>
          </a:custGeom>
          <a:ln w="3175">
            <a:solidFill>
              <a:srgbClr val="CDCDCD"/>
            </a:solidFill>
          </a:ln>
        </p:spPr>
        <p:txBody>
          <a:bodyPr wrap="square" lIns="0" tIns="0" rIns="0" bIns="0" rtlCol="0"/>
          <a:lstStyle/>
          <a:p>
            <a:endParaRPr/>
          </a:p>
        </p:txBody>
      </p:sp>
      <p:sp>
        <p:nvSpPr>
          <p:cNvPr id="14" name="object 13"/>
          <p:cNvSpPr/>
          <p:nvPr/>
        </p:nvSpPr>
        <p:spPr>
          <a:xfrm>
            <a:off x="3946397" y="4507229"/>
            <a:ext cx="1905" cy="0"/>
          </a:xfrm>
          <a:custGeom>
            <a:avLst/>
            <a:gdLst/>
            <a:ahLst/>
            <a:cxnLst/>
            <a:rect l="l" t="t" r="r" b="b"/>
            <a:pathLst>
              <a:path w="1905">
                <a:moveTo>
                  <a:pt x="762" y="-12954"/>
                </a:moveTo>
                <a:lnTo>
                  <a:pt x="762" y="12954"/>
                </a:lnTo>
              </a:path>
            </a:pathLst>
          </a:custGeom>
          <a:ln w="3175">
            <a:solidFill>
              <a:srgbClr val="CDCDCD"/>
            </a:solidFill>
          </a:ln>
        </p:spPr>
        <p:txBody>
          <a:bodyPr wrap="square" lIns="0" tIns="0" rIns="0" bIns="0" rtlCol="0"/>
          <a:lstStyle/>
          <a:p>
            <a:endParaRPr/>
          </a:p>
        </p:txBody>
      </p:sp>
      <p:sp>
        <p:nvSpPr>
          <p:cNvPr id="15" name="object 14"/>
          <p:cNvSpPr/>
          <p:nvPr/>
        </p:nvSpPr>
        <p:spPr>
          <a:xfrm>
            <a:off x="3946397" y="4705349"/>
            <a:ext cx="1905" cy="0"/>
          </a:xfrm>
          <a:custGeom>
            <a:avLst/>
            <a:gdLst/>
            <a:ahLst/>
            <a:cxnLst/>
            <a:rect l="l" t="t" r="r" b="b"/>
            <a:pathLst>
              <a:path w="1905">
                <a:moveTo>
                  <a:pt x="762" y="-12953"/>
                </a:moveTo>
                <a:lnTo>
                  <a:pt x="762" y="12954"/>
                </a:lnTo>
              </a:path>
            </a:pathLst>
          </a:custGeom>
          <a:ln w="3175">
            <a:solidFill>
              <a:srgbClr val="CDCDCD"/>
            </a:solidFill>
          </a:ln>
        </p:spPr>
        <p:txBody>
          <a:bodyPr wrap="square" lIns="0" tIns="0" rIns="0" bIns="0" rtlCol="0"/>
          <a:lstStyle/>
          <a:p>
            <a:endParaRPr/>
          </a:p>
        </p:txBody>
      </p:sp>
      <p:sp>
        <p:nvSpPr>
          <p:cNvPr id="16" name="object 15"/>
          <p:cNvSpPr/>
          <p:nvPr/>
        </p:nvSpPr>
        <p:spPr>
          <a:xfrm>
            <a:off x="3946397" y="4901946"/>
            <a:ext cx="1905" cy="0"/>
          </a:xfrm>
          <a:custGeom>
            <a:avLst/>
            <a:gdLst/>
            <a:ahLst/>
            <a:cxnLst/>
            <a:rect l="l" t="t" r="r" b="b"/>
            <a:pathLst>
              <a:path w="1905">
                <a:moveTo>
                  <a:pt x="762" y="-12954"/>
                </a:moveTo>
                <a:lnTo>
                  <a:pt x="762" y="12954"/>
                </a:lnTo>
              </a:path>
            </a:pathLst>
          </a:custGeom>
          <a:ln w="3175">
            <a:solidFill>
              <a:srgbClr val="CDCDCD"/>
            </a:solidFill>
          </a:ln>
        </p:spPr>
        <p:txBody>
          <a:bodyPr wrap="square" lIns="0" tIns="0" rIns="0" bIns="0" rtlCol="0"/>
          <a:lstStyle/>
          <a:p>
            <a:endParaRPr/>
          </a:p>
        </p:txBody>
      </p:sp>
      <p:sp>
        <p:nvSpPr>
          <p:cNvPr id="17" name="object 16"/>
          <p:cNvSpPr/>
          <p:nvPr/>
        </p:nvSpPr>
        <p:spPr>
          <a:xfrm>
            <a:off x="3946397" y="5101590"/>
            <a:ext cx="1905" cy="0"/>
          </a:xfrm>
          <a:custGeom>
            <a:avLst/>
            <a:gdLst/>
            <a:ahLst/>
            <a:cxnLst/>
            <a:rect l="l" t="t" r="r" b="b"/>
            <a:pathLst>
              <a:path w="1905">
                <a:moveTo>
                  <a:pt x="762" y="-12954"/>
                </a:moveTo>
                <a:lnTo>
                  <a:pt x="762" y="12953"/>
                </a:lnTo>
              </a:path>
            </a:pathLst>
          </a:custGeom>
          <a:ln w="3175">
            <a:solidFill>
              <a:srgbClr val="CDCDCD"/>
            </a:solidFill>
          </a:ln>
        </p:spPr>
        <p:txBody>
          <a:bodyPr wrap="square" lIns="0" tIns="0" rIns="0" bIns="0" rtlCol="0"/>
          <a:lstStyle/>
          <a:p>
            <a:endParaRPr/>
          </a:p>
        </p:txBody>
      </p:sp>
      <p:sp>
        <p:nvSpPr>
          <p:cNvPr id="18" name="object 17"/>
          <p:cNvSpPr/>
          <p:nvPr/>
        </p:nvSpPr>
        <p:spPr>
          <a:xfrm>
            <a:off x="3946397" y="5298185"/>
            <a:ext cx="1905" cy="0"/>
          </a:xfrm>
          <a:custGeom>
            <a:avLst/>
            <a:gdLst/>
            <a:ahLst/>
            <a:cxnLst/>
            <a:rect l="l" t="t" r="r" b="b"/>
            <a:pathLst>
              <a:path w="1905">
                <a:moveTo>
                  <a:pt x="762" y="-12954"/>
                </a:moveTo>
                <a:lnTo>
                  <a:pt x="762" y="12953"/>
                </a:lnTo>
              </a:path>
            </a:pathLst>
          </a:custGeom>
          <a:ln w="3175">
            <a:solidFill>
              <a:srgbClr val="CDCDCD"/>
            </a:solidFill>
          </a:ln>
        </p:spPr>
        <p:txBody>
          <a:bodyPr wrap="square" lIns="0" tIns="0" rIns="0" bIns="0" rtlCol="0"/>
          <a:lstStyle/>
          <a:p>
            <a:endParaRPr/>
          </a:p>
        </p:txBody>
      </p:sp>
      <p:sp>
        <p:nvSpPr>
          <p:cNvPr id="19" name="object 18"/>
          <p:cNvSpPr/>
          <p:nvPr/>
        </p:nvSpPr>
        <p:spPr>
          <a:xfrm>
            <a:off x="3946397" y="5496305"/>
            <a:ext cx="1905" cy="0"/>
          </a:xfrm>
          <a:custGeom>
            <a:avLst/>
            <a:gdLst/>
            <a:ahLst/>
            <a:cxnLst/>
            <a:rect l="l" t="t" r="r" b="b"/>
            <a:pathLst>
              <a:path w="1905">
                <a:moveTo>
                  <a:pt x="762" y="-12954"/>
                </a:moveTo>
                <a:lnTo>
                  <a:pt x="762" y="12954"/>
                </a:lnTo>
              </a:path>
            </a:pathLst>
          </a:custGeom>
          <a:ln w="3175">
            <a:solidFill>
              <a:srgbClr val="CDCDCD"/>
            </a:solidFill>
          </a:ln>
        </p:spPr>
        <p:txBody>
          <a:bodyPr wrap="square" lIns="0" tIns="0" rIns="0" bIns="0" rtlCol="0"/>
          <a:lstStyle/>
          <a:p>
            <a:endParaRPr/>
          </a:p>
        </p:txBody>
      </p:sp>
      <p:sp>
        <p:nvSpPr>
          <p:cNvPr id="20" name="object 19"/>
          <p:cNvSpPr/>
          <p:nvPr/>
        </p:nvSpPr>
        <p:spPr>
          <a:xfrm>
            <a:off x="3946397" y="5692902"/>
            <a:ext cx="1905" cy="0"/>
          </a:xfrm>
          <a:custGeom>
            <a:avLst/>
            <a:gdLst/>
            <a:ahLst/>
            <a:cxnLst/>
            <a:rect l="l" t="t" r="r" b="b"/>
            <a:pathLst>
              <a:path w="1905">
                <a:moveTo>
                  <a:pt x="762" y="-12953"/>
                </a:moveTo>
                <a:lnTo>
                  <a:pt x="762" y="12954"/>
                </a:lnTo>
              </a:path>
            </a:pathLst>
          </a:custGeom>
          <a:ln w="3175">
            <a:solidFill>
              <a:srgbClr val="CDCDCD"/>
            </a:solidFill>
          </a:ln>
        </p:spPr>
        <p:txBody>
          <a:bodyPr wrap="square" lIns="0" tIns="0" rIns="0" bIns="0" rtlCol="0"/>
          <a:lstStyle/>
          <a:p>
            <a:endParaRPr/>
          </a:p>
        </p:txBody>
      </p:sp>
      <p:sp>
        <p:nvSpPr>
          <p:cNvPr id="21" name="object 20"/>
          <p:cNvSpPr/>
          <p:nvPr/>
        </p:nvSpPr>
        <p:spPr>
          <a:xfrm>
            <a:off x="3946397" y="5889498"/>
            <a:ext cx="1905" cy="0"/>
          </a:xfrm>
          <a:custGeom>
            <a:avLst/>
            <a:gdLst/>
            <a:ahLst/>
            <a:cxnLst/>
            <a:rect l="l" t="t" r="r" b="b"/>
            <a:pathLst>
              <a:path w="1905">
                <a:moveTo>
                  <a:pt x="762" y="-12953"/>
                </a:moveTo>
                <a:lnTo>
                  <a:pt x="762" y="12954"/>
                </a:lnTo>
              </a:path>
            </a:pathLst>
          </a:custGeom>
          <a:ln w="3175">
            <a:solidFill>
              <a:srgbClr val="CDCDCD"/>
            </a:solidFill>
          </a:ln>
        </p:spPr>
        <p:txBody>
          <a:bodyPr wrap="square" lIns="0" tIns="0" rIns="0" bIns="0" rtlCol="0"/>
          <a:lstStyle/>
          <a:p>
            <a:endParaRPr/>
          </a:p>
        </p:txBody>
      </p:sp>
      <p:sp>
        <p:nvSpPr>
          <p:cNvPr id="22" name="object 21"/>
          <p:cNvSpPr/>
          <p:nvPr/>
        </p:nvSpPr>
        <p:spPr>
          <a:xfrm>
            <a:off x="8358378"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3" name="object 22"/>
          <p:cNvSpPr/>
          <p:nvPr/>
        </p:nvSpPr>
        <p:spPr>
          <a:xfrm>
            <a:off x="7919465"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4" name="object 23"/>
          <p:cNvSpPr/>
          <p:nvPr/>
        </p:nvSpPr>
        <p:spPr>
          <a:xfrm>
            <a:off x="7479029"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5" name="object 24"/>
          <p:cNvSpPr/>
          <p:nvPr/>
        </p:nvSpPr>
        <p:spPr>
          <a:xfrm>
            <a:off x="7043165"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6" name="object 25"/>
          <p:cNvSpPr/>
          <p:nvPr/>
        </p:nvSpPr>
        <p:spPr>
          <a:xfrm>
            <a:off x="6604253"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7" name="object 26"/>
          <p:cNvSpPr/>
          <p:nvPr/>
        </p:nvSpPr>
        <p:spPr>
          <a:xfrm>
            <a:off x="6165341"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8" name="object 27"/>
          <p:cNvSpPr/>
          <p:nvPr/>
        </p:nvSpPr>
        <p:spPr>
          <a:xfrm>
            <a:off x="5726429"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29" name="object 28"/>
          <p:cNvSpPr/>
          <p:nvPr/>
        </p:nvSpPr>
        <p:spPr>
          <a:xfrm>
            <a:off x="5287518" y="6110478"/>
            <a:ext cx="0" cy="1905"/>
          </a:xfrm>
          <a:custGeom>
            <a:avLst/>
            <a:gdLst/>
            <a:ahLst/>
            <a:cxnLst/>
            <a:rect l="l" t="t" r="r" b="b"/>
            <a:pathLst>
              <a:path h="1904">
                <a:moveTo>
                  <a:pt x="-12953" y="761"/>
                </a:moveTo>
                <a:lnTo>
                  <a:pt x="12953" y="761"/>
                </a:lnTo>
              </a:path>
            </a:pathLst>
          </a:custGeom>
          <a:ln w="3175">
            <a:solidFill>
              <a:srgbClr val="CDCDCD"/>
            </a:solidFill>
          </a:ln>
        </p:spPr>
        <p:txBody>
          <a:bodyPr wrap="square" lIns="0" tIns="0" rIns="0" bIns="0" rtlCol="0"/>
          <a:lstStyle/>
          <a:p>
            <a:endParaRPr/>
          </a:p>
        </p:txBody>
      </p:sp>
      <p:sp>
        <p:nvSpPr>
          <p:cNvPr id="30" name="object 29"/>
          <p:cNvSpPr/>
          <p:nvPr/>
        </p:nvSpPr>
        <p:spPr>
          <a:xfrm>
            <a:off x="4850129" y="6110478"/>
            <a:ext cx="0" cy="1905"/>
          </a:xfrm>
          <a:custGeom>
            <a:avLst/>
            <a:gdLst/>
            <a:ahLst/>
            <a:cxnLst/>
            <a:rect l="l" t="t" r="r" b="b"/>
            <a:pathLst>
              <a:path h="1904">
                <a:moveTo>
                  <a:pt x="-12954" y="761"/>
                </a:moveTo>
                <a:lnTo>
                  <a:pt x="12954" y="761"/>
                </a:lnTo>
              </a:path>
            </a:pathLst>
          </a:custGeom>
          <a:ln w="3175">
            <a:solidFill>
              <a:srgbClr val="CDCDCD"/>
            </a:solidFill>
          </a:ln>
        </p:spPr>
        <p:txBody>
          <a:bodyPr wrap="square" lIns="0" tIns="0" rIns="0" bIns="0" rtlCol="0"/>
          <a:lstStyle/>
          <a:p>
            <a:endParaRPr/>
          </a:p>
        </p:txBody>
      </p:sp>
      <p:sp>
        <p:nvSpPr>
          <p:cNvPr id="31" name="object 30"/>
          <p:cNvSpPr/>
          <p:nvPr/>
        </p:nvSpPr>
        <p:spPr>
          <a:xfrm>
            <a:off x="4411218" y="6110478"/>
            <a:ext cx="0" cy="1905"/>
          </a:xfrm>
          <a:custGeom>
            <a:avLst/>
            <a:gdLst/>
            <a:ahLst/>
            <a:cxnLst/>
            <a:rect l="l" t="t" r="r" b="b"/>
            <a:pathLst>
              <a:path h="1904">
                <a:moveTo>
                  <a:pt x="-12954" y="761"/>
                </a:moveTo>
                <a:lnTo>
                  <a:pt x="12954" y="761"/>
                </a:lnTo>
              </a:path>
            </a:pathLst>
          </a:custGeom>
          <a:ln w="3175">
            <a:solidFill>
              <a:srgbClr val="CDCDCD"/>
            </a:solidFill>
          </a:ln>
        </p:spPr>
        <p:txBody>
          <a:bodyPr wrap="square" lIns="0" tIns="0" rIns="0" bIns="0" rtlCol="0"/>
          <a:lstStyle/>
          <a:p>
            <a:endParaRPr/>
          </a:p>
        </p:txBody>
      </p:sp>
      <p:sp>
        <p:nvSpPr>
          <p:cNvPr id="32" name="object 31"/>
          <p:cNvSpPr txBox="1"/>
          <p:nvPr/>
        </p:nvSpPr>
        <p:spPr>
          <a:xfrm>
            <a:off x="3248406" y="3605148"/>
            <a:ext cx="737235" cy="556895"/>
          </a:xfrm>
          <a:prstGeom prst="rect">
            <a:avLst/>
          </a:prstGeom>
        </p:spPr>
        <p:txBody>
          <a:bodyPr vert="horz" wrap="square" lIns="0" tIns="0" rIns="0" bIns="0" rtlCol="0">
            <a:spAutoFit/>
          </a:bodyPr>
          <a:lstStyle/>
          <a:p>
            <a:pPr marL="12700">
              <a:lnSpc>
                <a:spcPct val="100000"/>
              </a:lnSpc>
            </a:pPr>
            <a:r>
              <a:rPr sz="3600" b="1" dirty="0">
                <a:solidFill>
                  <a:srgbClr val="339933"/>
                </a:solidFill>
                <a:latin typeface="Arial"/>
                <a:cs typeface="Arial"/>
              </a:rPr>
              <a:t>f(x)</a:t>
            </a:r>
            <a:endParaRPr sz="3600">
              <a:latin typeface="Arial"/>
              <a:cs typeface="Arial"/>
            </a:endParaRPr>
          </a:p>
        </p:txBody>
      </p:sp>
      <p:sp>
        <p:nvSpPr>
          <p:cNvPr id="33" name="object 32"/>
          <p:cNvSpPr txBox="1"/>
          <p:nvPr/>
        </p:nvSpPr>
        <p:spPr>
          <a:xfrm>
            <a:off x="7174738" y="3712972"/>
            <a:ext cx="2237740" cy="447675"/>
          </a:xfrm>
          <a:prstGeom prst="rect">
            <a:avLst/>
          </a:prstGeom>
        </p:spPr>
        <p:txBody>
          <a:bodyPr vert="horz" wrap="square" lIns="0" tIns="0" rIns="0" bIns="0" rtlCol="0">
            <a:spAutoFit/>
          </a:bodyPr>
          <a:lstStyle/>
          <a:p>
            <a:pPr marL="12700">
              <a:lnSpc>
                <a:spcPct val="100000"/>
              </a:lnSpc>
              <a:tabLst>
                <a:tab pos="1155700" algn="l"/>
                <a:tab pos="1536700" algn="l"/>
              </a:tabLst>
            </a:pPr>
            <a:r>
              <a:rPr sz="2900" b="1" dirty="0">
                <a:latin typeface="Arial"/>
                <a:cs typeface="Arial"/>
              </a:rPr>
              <a:t>P</a:t>
            </a:r>
            <a:r>
              <a:rPr sz="2900" b="1" spc="-345" dirty="0">
                <a:latin typeface="Arial"/>
                <a:cs typeface="Arial"/>
              </a:rPr>
              <a:t> </a:t>
            </a:r>
            <a:r>
              <a:rPr sz="2900" b="1" spc="114" dirty="0">
                <a:latin typeface="Arial"/>
                <a:cs typeface="Arial"/>
              </a:rPr>
              <a:t>(</a:t>
            </a:r>
            <a:r>
              <a:rPr sz="2900" b="1" spc="114" dirty="0">
                <a:solidFill>
                  <a:srgbClr val="33CC33"/>
                </a:solidFill>
                <a:latin typeface="Arial"/>
                <a:cs typeface="Arial"/>
              </a:rPr>
              <a:t>a</a:t>
            </a:r>
            <a:r>
              <a:rPr sz="2900" b="1" spc="-25" dirty="0">
                <a:solidFill>
                  <a:srgbClr val="33CC33"/>
                </a:solidFill>
                <a:latin typeface="Arial"/>
                <a:cs typeface="Arial"/>
              </a:rPr>
              <a:t> </a:t>
            </a:r>
            <a:r>
              <a:rPr sz="2900" b="1" dirty="0">
                <a:latin typeface="Symbol"/>
                <a:cs typeface="Symbol"/>
              </a:rPr>
              <a:t></a:t>
            </a:r>
            <a:r>
              <a:rPr sz="2900" dirty="0">
                <a:latin typeface="Times New Roman"/>
                <a:cs typeface="Times New Roman"/>
              </a:rPr>
              <a:t>	</a:t>
            </a:r>
            <a:r>
              <a:rPr sz="2900" b="1" dirty="0">
                <a:latin typeface="Arial"/>
                <a:cs typeface="Arial"/>
              </a:rPr>
              <a:t>x	</a:t>
            </a:r>
            <a:r>
              <a:rPr sz="2900" b="1" dirty="0">
                <a:latin typeface="Symbol"/>
                <a:cs typeface="Symbol"/>
              </a:rPr>
              <a:t></a:t>
            </a:r>
            <a:r>
              <a:rPr sz="2900" b="1" spc="-20" dirty="0">
                <a:latin typeface="Times New Roman"/>
                <a:cs typeface="Times New Roman"/>
              </a:rPr>
              <a:t> </a:t>
            </a:r>
            <a:r>
              <a:rPr sz="2900" b="1" spc="135" dirty="0">
                <a:solidFill>
                  <a:srgbClr val="FF6600"/>
                </a:solidFill>
                <a:latin typeface="Arial"/>
                <a:cs typeface="Arial"/>
              </a:rPr>
              <a:t>b</a:t>
            </a:r>
            <a:r>
              <a:rPr sz="4350" b="1" spc="202" baseline="7662" dirty="0">
                <a:latin typeface="Arial"/>
                <a:cs typeface="Arial"/>
              </a:rPr>
              <a:t>)</a:t>
            </a:r>
            <a:endParaRPr sz="4350" baseline="7662">
              <a:latin typeface="Arial"/>
              <a:cs typeface="Arial"/>
            </a:endParaRPr>
          </a:p>
        </p:txBody>
      </p:sp>
      <p:sp>
        <p:nvSpPr>
          <p:cNvPr id="34" name="object 34"/>
          <p:cNvSpPr/>
          <p:nvPr/>
        </p:nvSpPr>
        <p:spPr>
          <a:xfrm>
            <a:off x="6563106" y="4016502"/>
            <a:ext cx="541655" cy="692150"/>
          </a:xfrm>
          <a:custGeom>
            <a:avLst/>
            <a:gdLst/>
            <a:ahLst/>
            <a:cxnLst/>
            <a:rect l="l" t="t" r="r" b="b"/>
            <a:pathLst>
              <a:path w="541654" h="692150">
                <a:moveTo>
                  <a:pt x="16763" y="608329"/>
                </a:moveTo>
                <a:lnTo>
                  <a:pt x="0" y="691895"/>
                </a:lnTo>
                <a:lnTo>
                  <a:pt x="76834" y="655192"/>
                </a:lnTo>
                <a:lnTo>
                  <a:pt x="67392" y="647826"/>
                </a:lnTo>
                <a:lnTo>
                  <a:pt x="46862" y="647826"/>
                </a:lnTo>
                <a:lnTo>
                  <a:pt x="31114" y="635634"/>
                </a:lnTo>
                <a:lnTo>
                  <a:pt x="38913" y="625609"/>
                </a:lnTo>
                <a:lnTo>
                  <a:pt x="16763" y="608329"/>
                </a:lnTo>
                <a:close/>
              </a:path>
              <a:path w="541654" h="692150">
                <a:moveTo>
                  <a:pt x="38913" y="625609"/>
                </a:moveTo>
                <a:lnTo>
                  <a:pt x="31114" y="635634"/>
                </a:lnTo>
                <a:lnTo>
                  <a:pt x="46862" y="647826"/>
                </a:lnTo>
                <a:lnTo>
                  <a:pt x="54616" y="637859"/>
                </a:lnTo>
                <a:lnTo>
                  <a:pt x="38913" y="625609"/>
                </a:lnTo>
                <a:close/>
              </a:path>
              <a:path w="541654" h="692150">
                <a:moveTo>
                  <a:pt x="54616" y="637859"/>
                </a:moveTo>
                <a:lnTo>
                  <a:pt x="46862" y="647826"/>
                </a:lnTo>
                <a:lnTo>
                  <a:pt x="67392" y="647826"/>
                </a:lnTo>
                <a:lnTo>
                  <a:pt x="54616" y="637859"/>
                </a:lnTo>
                <a:close/>
              </a:path>
              <a:path w="541654" h="692150">
                <a:moveTo>
                  <a:pt x="525526" y="0"/>
                </a:moveTo>
                <a:lnTo>
                  <a:pt x="38913" y="625609"/>
                </a:lnTo>
                <a:lnTo>
                  <a:pt x="54616" y="637859"/>
                </a:lnTo>
                <a:lnTo>
                  <a:pt x="541273" y="12191"/>
                </a:lnTo>
                <a:lnTo>
                  <a:pt x="525526" y="0"/>
                </a:lnTo>
                <a:close/>
              </a:path>
            </a:pathLst>
          </a:custGeom>
          <a:solidFill>
            <a:srgbClr val="003366"/>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35" name="TextBox 34"/>
              <p:cNvSpPr txBox="1"/>
              <p:nvPr/>
            </p:nvSpPr>
            <p:spPr>
              <a:xfrm>
                <a:off x="272157" y="6430827"/>
                <a:ext cx="9417058" cy="369332"/>
              </a:xfrm>
              <a:prstGeom prst="rect">
                <a:avLst/>
              </a:prstGeom>
              <a:noFill/>
            </p:spPr>
            <p:txBody>
              <a:bodyPr wrap="square" rtlCol="0">
                <a:spAutoFit/>
              </a:bodyPr>
              <a:lstStyle/>
              <a:p>
                <a:r>
                  <a:rPr lang="en-US" b="1" dirty="0">
                    <a:cs typeface="Arial"/>
                  </a:rPr>
                  <a:t>P</a:t>
                </a:r>
                <a:r>
                  <a:rPr lang="en-US" b="1" spc="-345" dirty="0">
                    <a:cs typeface="Arial"/>
                  </a:rPr>
                  <a:t> </a:t>
                </a:r>
                <a:r>
                  <a:rPr lang="en-US" b="1" spc="114" dirty="0">
                    <a:cs typeface="Arial"/>
                  </a:rPr>
                  <a:t>(a</a:t>
                </a:r>
                <a:r>
                  <a:rPr lang="en-US" b="1" spc="-25" dirty="0">
                    <a:cs typeface="Arial"/>
                  </a:rPr>
                  <a:t> </a:t>
                </a:r>
                <a14:m>
                  <m:oMath xmlns:m="http://schemas.openxmlformats.org/officeDocument/2006/math">
                    <m:r>
                      <a:rPr lang="en-US" b="1" i="1" spc="-25" smtClean="0">
                        <a:latin typeface="Cambria Math" panose="02040503050406030204" pitchFamily="18" charset="0"/>
                        <a:ea typeface="Cambria Math" panose="02040503050406030204" pitchFamily="18" charset="0"/>
                        <a:cs typeface="Arial"/>
                      </a:rPr>
                      <m:t>≤</m:t>
                    </m:r>
                  </m:oMath>
                </a14:m>
                <a:r>
                  <a:rPr lang="en-US" b="1" dirty="0">
                    <a:cs typeface="Symbol"/>
                  </a:rPr>
                  <a:t> </a:t>
                </a:r>
                <a:r>
                  <a:rPr lang="en-US" b="1" dirty="0">
                    <a:cs typeface="Arial"/>
                  </a:rPr>
                  <a:t>x </a:t>
                </a:r>
                <a14:m>
                  <m:oMath xmlns:m="http://schemas.openxmlformats.org/officeDocument/2006/math">
                    <m:r>
                      <a:rPr lang="en-US" b="1" i="1" smtClean="0">
                        <a:latin typeface="Cambria Math" panose="02040503050406030204" pitchFamily="18" charset="0"/>
                        <a:ea typeface="Cambria Math" panose="02040503050406030204" pitchFamily="18" charset="0"/>
                        <a:cs typeface="Arial"/>
                      </a:rPr>
                      <m:t>≤</m:t>
                    </m:r>
                  </m:oMath>
                </a14:m>
                <a:r>
                  <a:rPr lang="en-US" b="1" spc="-20" dirty="0">
                    <a:cs typeface="Times New Roman"/>
                  </a:rPr>
                  <a:t> </a:t>
                </a:r>
                <a:r>
                  <a:rPr lang="en-US" b="1" spc="135" dirty="0">
                    <a:cs typeface="Arial"/>
                  </a:rPr>
                  <a:t>b) is math language for “The probability that it is in between a and b”</a:t>
                </a:r>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72157" y="6430827"/>
                <a:ext cx="9417058" cy="369332"/>
              </a:xfrm>
              <a:prstGeom prst="rect">
                <a:avLst/>
              </a:prstGeom>
              <a:blipFill rotWithShape="0">
                <a:blip r:embed="rId2"/>
                <a:stretch>
                  <a:fillRect l="-583"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382959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Inferential Statistics</a:t>
            </a:r>
          </a:p>
        </p:txBody>
      </p:sp>
      <p:sp>
        <p:nvSpPr>
          <p:cNvPr id="3" name="Content Placeholder 2"/>
          <p:cNvSpPr>
            <a:spLocks noGrp="1"/>
          </p:cNvSpPr>
          <p:nvPr>
            <p:ph idx="1"/>
          </p:nvPr>
        </p:nvSpPr>
        <p:spPr>
          <a:xfrm>
            <a:off x="767725" y="1690688"/>
            <a:ext cx="10515600" cy="4351338"/>
          </a:xfrm>
        </p:spPr>
        <p:txBody>
          <a:bodyPr/>
          <a:lstStyle/>
          <a:p>
            <a:pPr marL="0" indent="0">
              <a:buNone/>
            </a:pPr>
            <a:r>
              <a:rPr lang="en-US" dirty="0"/>
              <a:t>Inferential statistics = using a small(</a:t>
            </a:r>
            <a:r>
              <a:rPr lang="en-US" dirty="0" err="1"/>
              <a:t>er</a:t>
            </a:r>
            <a:r>
              <a:rPr lang="en-US" dirty="0"/>
              <a:t>) amount of data (sample) to </a:t>
            </a:r>
            <a:r>
              <a:rPr lang="en-US" i="1" dirty="0"/>
              <a:t>infer </a:t>
            </a:r>
            <a:r>
              <a:rPr lang="en-US" dirty="0"/>
              <a:t>information about the larger context (population)</a:t>
            </a:r>
          </a:p>
        </p:txBody>
      </p:sp>
      <p:sp>
        <p:nvSpPr>
          <p:cNvPr id="4" name="object 3"/>
          <p:cNvSpPr txBox="1"/>
          <p:nvPr/>
        </p:nvSpPr>
        <p:spPr>
          <a:xfrm>
            <a:off x="767725" y="2742896"/>
            <a:ext cx="2400300" cy="803275"/>
          </a:xfrm>
          <a:prstGeom prst="rect">
            <a:avLst/>
          </a:prstGeom>
        </p:spPr>
        <p:txBody>
          <a:bodyPr vert="horz" wrap="square" lIns="0" tIns="0" rIns="0" bIns="0" rtlCol="0">
            <a:spAutoFit/>
          </a:bodyPr>
          <a:lstStyle/>
          <a:p>
            <a:pPr algn="ctr">
              <a:lnSpc>
                <a:spcPct val="100000"/>
              </a:lnSpc>
            </a:pPr>
            <a:r>
              <a:rPr sz="2300" spc="-5" dirty="0">
                <a:solidFill>
                  <a:srgbClr val="FF8118"/>
                </a:solidFill>
                <a:latin typeface="Lucida Sans Unicode"/>
                <a:cs typeface="Lucida Sans Unicode"/>
              </a:rPr>
              <a:t>Sample</a:t>
            </a:r>
            <a:r>
              <a:rPr sz="2300" spc="-65" dirty="0">
                <a:solidFill>
                  <a:srgbClr val="FF8118"/>
                </a:solidFill>
                <a:latin typeface="Lucida Sans Unicode"/>
                <a:cs typeface="Lucida Sans Unicode"/>
              </a:rPr>
              <a:t> </a:t>
            </a:r>
            <a:r>
              <a:rPr sz="2300" dirty="0">
                <a:solidFill>
                  <a:srgbClr val="FF8118"/>
                </a:solidFill>
                <a:latin typeface="Lucida Sans Unicode"/>
                <a:cs typeface="Lucida Sans Unicode"/>
              </a:rPr>
              <a:t>statistics</a:t>
            </a:r>
            <a:endParaRPr sz="2300" dirty="0">
              <a:latin typeface="Lucida Sans Unicode"/>
              <a:cs typeface="Lucida Sans Unicode"/>
            </a:endParaRPr>
          </a:p>
          <a:p>
            <a:pPr marR="26670" algn="ctr">
              <a:lnSpc>
                <a:spcPct val="100000"/>
              </a:lnSpc>
              <a:spcBef>
                <a:spcPts val="890"/>
              </a:spcBef>
            </a:pPr>
            <a:r>
              <a:rPr sz="2000" dirty="0">
                <a:solidFill>
                  <a:srgbClr val="FF8118"/>
                </a:solidFill>
                <a:latin typeface="Lucida Sans Unicode"/>
                <a:cs typeface="Lucida Sans Unicode"/>
              </a:rPr>
              <a:t>(known)</a:t>
            </a:r>
            <a:endParaRPr sz="2000" dirty="0">
              <a:latin typeface="Lucida Sans Unicode"/>
              <a:cs typeface="Lucida Sans Unicode"/>
            </a:endParaRPr>
          </a:p>
        </p:txBody>
      </p:sp>
      <p:sp>
        <p:nvSpPr>
          <p:cNvPr id="5" name="object 4"/>
          <p:cNvSpPr txBox="1"/>
          <p:nvPr/>
        </p:nvSpPr>
        <p:spPr>
          <a:xfrm>
            <a:off x="3784219" y="3343606"/>
            <a:ext cx="1397000" cy="405130"/>
          </a:xfrm>
          <a:prstGeom prst="rect">
            <a:avLst/>
          </a:prstGeom>
        </p:spPr>
        <p:txBody>
          <a:bodyPr vert="horz" wrap="square" lIns="0" tIns="0" rIns="0" bIns="0" rtlCol="0">
            <a:spAutoFit/>
          </a:bodyPr>
          <a:lstStyle/>
          <a:p>
            <a:pPr marL="12700">
              <a:lnSpc>
                <a:spcPct val="100000"/>
              </a:lnSpc>
            </a:pPr>
            <a:r>
              <a:rPr sz="2400" b="1" spc="-5" dirty="0">
                <a:latin typeface="Lucida Sans Unicode"/>
                <a:cs typeface="Lucida Sans Unicode"/>
              </a:rPr>
              <a:t>Inference</a:t>
            </a:r>
            <a:endParaRPr sz="2400">
              <a:latin typeface="Lucida Sans Unicode"/>
              <a:cs typeface="Lucida Sans Unicode"/>
            </a:endParaRPr>
          </a:p>
        </p:txBody>
      </p:sp>
      <p:sp>
        <p:nvSpPr>
          <p:cNvPr id="6" name="object 5"/>
          <p:cNvSpPr txBox="1"/>
          <p:nvPr/>
        </p:nvSpPr>
        <p:spPr>
          <a:xfrm>
            <a:off x="6096000" y="2742896"/>
            <a:ext cx="3503929" cy="1532255"/>
          </a:xfrm>
          <a:prstGeom prst="rect">
            <a:avLst/>
          </a:prstGeom>
        </p:spPr>
        <p:txBody>
          <a:bodyPr vert="horz" wrap="square" lIns="0" tIns="0" rIns="0" bIns="0" rtlCol="0">
            <a:spAutoFit/>
          </a:bodyPr>
          <a:lstStyle/>
          <a:p>
            <a:pPr marL="12700">
              <a:lnSpc>
                <a:spcPct val="100000"/>
              </a:lnSpc>
            </a:pPr>
            <a:r>
              <a:rPr sz="2300" dirty="0">
                <a:solidFill>
                  <a:srgbClr val="44B8E8"/>
                </a:solidFill>
                <a:latin typeface="Lucida Sans Unicode"/>
                <a:cs typeface="Lucida Sans Unicode"/>
              </a:rPr>
              <a:t>Population</a:t>
            </a:r>
            <a:r>
              <a:rPr sz="2300" spc="-85" dirty="0">
                <a:solidFill>
                  <a:srgbClr val="44B8E8"/>
                </a:solidFill>
                <a:latin typeface="Lucida Sans Unicode"/>
                <a:cs typeface="Lucida Sans Unicode"/>
              </a:rPr>
              <a:t> </a:t>
            </a:r>
            <a:r>
              <a:rPr sz="2300" spc="-5" dirty="0">
                <a:solidFill>
                  <a:srgbClr val="44B8E8"/>
                </a:solidFill>
                <a:latin typeface="Lucida Sans Unicode"/>
                <a:cs typeface="Lucida Sans Unicode"/>
              </a:rPr>
              <a:t>parameters</a:t>
            </a:r>
            <a:endParaRPr sz="2300" dirty="0">
              <a:latin typeface="Lucida Sans Unicode"/>
              <a:cs typeface="Lucida Sans Unicode"/>
            </a:endParaRPr>
          </a:p>
          <a:p>
            <a:pPr marL="1224280" marR="5080" indent="-128270">
              <a:lnSpc>
                <a:spcPct val="119500"/>
              </a:lnSpc>
              <a:spcBef>
                <a:spcPts val="420"/>
              </a:spcBef>
            </a:pPr>
            <a:r>
              <a:rPr sz="2000" spc="-5" dirty="0">
                <a:solidFill>
                  <a:srgbClr val="44B8E8"/>
                </a:solidFill>
                <a:latin typeface="Lucida Sans Unicode"/>
                <a:cs typeface="Lucida Sans Unicode"/>
              </a:rPr>
              <a:t>(unknown, but can  be estimated</a:t>
            </a:r>
            <a:r>
              <a:rPr sz="2000" spc="-50" dirty="0">
                <a:solidFill>
                  <a:srgbClr val="44B8E8"/>
                </a:solidFill>
                <a:latin typeface="Lucida Sans Unicode"/>
                <a:cs typeface="Lucida Sans Unicode"/>
              </a:rPr>
              <a:t> </a:t>
            </a:r>
            <a:r>
              <a:rPr sz="2000" spc="-5" dirty="0">
                <a:solidFill>
                  <a:srgbClr val="44B8E8"/>
                </a:solidFill>
                <a:latin typeface="Lucida Sans Unicode"/>
                <a:cs typeface="Lucida Sans Unicode"/>
              </a:rPr>
              <a:t>from  </a:t>
            </a:r>
            <a:r>
              <a:rPr sz="2000" dirty="0">
                <a:solidFill>
                  <a:srgbClr val="44B8E8"/>
                </a:solidFill>
                <a:latin typeface="Lucida Sans Unicode"/>
                <a:cs typeface="Lucida Sans Unicode"/>
              </a:rPr>
              <a:t>sample</a:t>
            </a:r>
            <a:r>
              <a:rPr sz="2000" spc="-85" dirty="0">
                <a:solidFill>
                  <a:srgbClr val="44B8E8"/>
                </a:solidFill>
                <a:latin typeface="Lucida Sans Unicode"/>
                <a:cs typeface="Lucida Sans Unicode"/>
              </a:rPr>
              <a:t> </a:t>
            </a:r>
            <a:r>
              <a:rPr sz="2000" spc="-5" dirty="0">
                <a:solidFill>
                  <a:srgbClr val="44B8E8"/>
                </a:solidFill>
                <a:latin typeface="Lucida Sans Unicode"/>
                <a:cs typeface="Lucida Sans Unicode"/>
              </a:rPr>
              <a:t>evidence)</a:t>
            </a:r>
            <a:endParaRPr sz="2000" dirty="0">
              <a:latin typeface="Lucida Sans Unicode"/>
              <a:cs typeface="Lucida Sans Unicode"/>
            </a:endParaRPr>
          </a:p>
        </p:txBody>
      </p:sp>
      <p:sp>
        <p:nvSpPr>
          <p:cNvPr id="7" name="object 19"/>
          <p:cNvSpPr/>
          <p:nvPr/>
        </p:nvSpPr>
        <p:spPr>
          <a:xfrm>
            <a:off x="4081975" y="2750821"/>
            <a:ext cx="914400" cy="265430"/>
          </a:xfrm>
          <a:custGeom>
            <a:avLst/>
            <a:gdLst/>
            <a:ahLst/>
            <a:cxnLst/>
            <a:rect l="l" t="t" r="r" b="b"/>
            <a:pathLst>
              <a:path w="914400" h="265430">
                <a:moveTo>
                  <a:pt x="649224" y="0"/>
                </a:moveTo>
                <a:lnTo>
                  <a:pt x="649224" y="265175"/>
                </a:lnTo>
                <a:lnTo>
                  <a:pt x="826007" y="176784"/>
                </a:lnTo>
                <a:lnTo>
                  <a:pt x="693420" y="176784"/>
                </a:lnTo>
                <a:lnTo>
                  <a:pt x="693420" y="88391"/>
                </a:lnTo>
                <a:lnTo>
                  <a:pt x="826007" y="88391"/>
                </a:lnTo>
                <a:lnTo>
                  <a:pt x="649224" y="0"/>
                </a:lnTo>
                <a:close/>
              </a:path>
              <a:path w="914400" h="265430">
                <a:moveTo>
                  <a:pt x="649224" y="88391"/>
                </a:moveTo>
                <a:lnTo>
                  <a:pt x="0" y="88391"/>
                </a:lnTo>
                <a:lnTo>
                  <a:pt x="0" y="176784"/>
                </a:lnTo>
                <a:lnTo>
                  <a:pt x="649224" y="176784"/>
                </a:lnTo>
                <a:lnTo>
                  <a:pt x="649224" y="88391"/>
                </a:lnTo>
                <a:close/>
              </a:path>
              <a:path w="914400" h="265430">
                <a:moveTo>
                  <a:pt x="826007" y="88391"/>
                </a:moveTo>
                <a:lnTo>
                  <a:pt x="693420" y="88391"/>
                </a:lnTo>
                <a:lnTo>
                  <a:pt x="693420" y="176784"/>
                </a:lnTo>
                <a:lnTo>
                  <a:pt x="826007" y="176784"/>
                </a:lnTo>
                <a:lnTo>
                  <a:pt x="914400" y="132587"/>
                </a:lnTo>
                <a:lnTo>
                  <a:pt x="826007" y="88391"/>
                </a:lnTo>
                <a:close/>
              </a:path>
            </a:pathLst>
          </a:custGeom>
          <a:solidFill>
            <a:srgbClr val="000000"/>
          </a:solidFill>
        </p:spPr>
        <p:txBody>
          <a:bodyPr wrap="square" lIns="0" tIns="0" rIns="0" bIns="0" rtlCol="0"/>
          <a:lstStyle/>
          <a:p>
            <a:endParaRPr/>
          </a:p>
        </p:txBody>
      </p:sp>
      <p:sp>
        <p:nvSpPr>
          <p:cNvPr id="11" name="Oval 10"/>
          <p:cNvSpPr/>
          <p:nvPr/>
        </p:nvSpPr>
        <p:spPr>
          <a:xfrm>
            <a:off x="1754155" y="4383174"/>
            <a:ext cx="7725747" cy="207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817845" y="4879910"/>
            <a:ext cx="1264130" cy="8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2071396" y="3650689"/>
            <a:ext cx="1096629" cy="1548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flipV="1">
            <a:off x="5570376" y="3209731"/>
            <a:ext cx="1315616" cy="19500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901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We have a population of adult women with: </a:t>
            </a:r>
          </a:p>
          <a:p>
            <a:pPr marL="457200" lvl="1" indent="0">
              <a:buNone/>
            </a:pPr>
            <a:r>
              <a:rPr lang="en-US" dirty="0"/>
              <a:t>Mean height = 170 cm</a:t>
            </a:r>
          </a:p>
          <a:p>
            <a:pPr marL="457200" lvl="1" indent="0">
              <a:buNone/>
            </a:pPr>
            <a:r>
              <a:rPr lang="en-US" dirty="0"/>
              <a:t>Standard Deviation = 7 cm</a:t>
            </a:r>
          </a:p>
          <a:p>
            <a:pPr marL="457200" lvl="1" indent="0">
              <a:buNone/>
            </a:pPr>
            <a:endParaRPr lang="en-US" dirty="0"/>
          </a:p>
          <a:p>
            <a:pPr marL="514350" indent="-514350">
              <a:buAutoNum type="alphaLcPeriod"/>
            </a:pPr>
            <a:r>
              <a:rPr lang="en-US" dirty="0"/>
              <a:t>What is P(x &lt; 165 cm)? </a:t>
            </a:r>
          </a:p>
          <a:p>
            <a:pPr marL="514350" indent="-514350">
              <a:buAutoNum type="alphaLcPeriod"/>
            </a:pPr>
            <a:r>
              <a:rPr lang="en-US" dirty="0"/>
              <a:t>What is P (165 &lt; x &lt; 170)?</a:t>
            </a:r>
          </a:p>
          <a:p>
            <a:pPr marL="514350" indent="-514350">
              <a:buAutoNum type="alphaLcPeriod"/>
            </a:pPr>
            <a:r>
              <a:rPr lang="en-US" dirty="0"/>
              <a:t>How tall are the tallest 10% of the population?</a:t>
            </a:r>
          </a:p>
        </p:txBody>
      </p:sp>
    </p:spTree>
    <p:extLst>
      <p:ext uri="{BB962C8B-B14F-4D97-AF65-F5344CB8AC3E}">
        <p14:creationId xmlns:p14="http://schemas.microsoft.com/office/powerpoint/2010/main" val="2812323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Use PQRS!</a:t>
            </a:r>
          </a:p>
        </p:txBody>
      </p:sp>
      <p:sp>
        <p:nvSpPr>
          <p:cNvPr id="3" name="Content Placeholder 2"/>
          <p:cNvSpPr>
            <a:spLocks noGrp="1"/>
          </p:cNvSpPr>
          <p:nvPr>
            <p:ph idx="1"/>
          </p:nvPr>
        </p:nvSpPr>
        <p:spPr/>
        <p:txBody>
          <a:bodyPr/>
          <a:lstStyle/>
          <a:p>
            <a:pPr marL="0" indent="0">
              <a:buNone/>
            </a:pPr>
            <a:r>
              <a:rPr lang="en-US" dirty="0"/>
              <a:t>a. p(x &lt; 165) = 0.2375</a:t>
            </a:r>
          </a:p>
        </p:txBody>
      </p:sp>
      <p:pic>
        <p:nvPicPr>
          <p:cNvPr id="4" name="Picture 3">
            <a:extLst>
              <a:ext uri="{FF2B5EF4-FFF2-40B4-BE49-F238E27FC236}">
                <a16:creationId xmlns:a16="http://schemas.microsoft.com/office/drawing/2014/main" id="{CF1FC6BA-15DA-48C0-B110-7FCC7A18E2E7}"/>
              </a:ext>
            </a:extLst>
          </p:cNvPr>
          <p:cNvPicPr>
            <a:picLocks noChangeAspect="1"/>
          </p:cNvPicPr>
          <p:nvPr/>
        </p:nvPicPr>
        <p:blipFill>
          <a:blip r:embed="rId3"/>
          <a:stretch>
            <a:fillRect/>
          </a:stretch>
        </p:blipFill>
        <p:spPr>
          <a:xfrm>
            <a:off x="3394953" y="2406784"/>
            <a:ext cx="8797047" cy="3455983"/>
          </a:xfrm>
          <a:prstGeom prst="rect">
            <a:avLst/>
          </a:prstGeom>
        </p:spPr>
      </p:pic>
    </p:spTree>
    <p:extLst>
      <p:ext uri="{BB962C8B-B14F-4D97-AF65-F5344CB8AC3E}">
        <p14:creationId xmlns:p14="http://schemas.microsoft.com/office/powerpoint/2010/main" val="277418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PQRS</a:t>
            </a:r>
          </a:p>
        </p:txBody>
      </p:sp>
      <p:sp>
        <p:nvSpPr>
          <p:cNvPr id="3" name="Content Placeholder 2"/>
          <p:cNvSpPr>
            <a:spLocks noGrp="1"/>
          </p:cNvSpPr>
          <p:nvPr>
            <p:ph idx="1"/>
          </p:nvPr>
        </p:nvSpPr>
        <p:spPr/>
        <p:txBody>
          <a:bodyPr/>
          <a:lstStyle/>
          <a:p>
            <a:pPr marL="0" indent="0">
              <a:buNone/>
            </a:pPr>
            <a:r>
              <a:rPr lang="en-US" dirty="0"/>
              <a:t>b. P (165 &lt; x &lt; 170) = 0.2625</a:t>
            </a:r>
          </a:p>
          <a:p>
            <a:pPr marL="0" indent="0">
              <a:buNone/>
            </a:pPr>
            <a:r>
              <a:rPr lang="en-US" dirty="0"/>
              <a:t>= P(x &lt; 170) – P(x &lt; 165) = 0.5 – 0.2375 = 0.2625 </a:t>
            </a:r>
          </a:p>
        </p:txBody>
      </p:sp>
      <p:pic>
        <p:nvPicPr>
          <p:cNvPr id="6" name="Picture 5">
            <a:extLst>
              <a:ext uri="{FF2B5EF4-FFF2-40B4-BE49-F238E27FC236}">
                <a16:creationId xmlns:a16="http://schemas.microsoft.com/office/drawing/2014/main" id="{2648EF31-4947-46C3-96A1-32147017FB93}"/>
              </a:ext>
            </a:extLst>
          </p:cNvPr>
          <p:cNvPicPr>
            <a:picLocks noChangeAspect="1"/>
          </p:cNvPicPr>
          <p:nvPr/>
        </p:nvPicPr>
        <p:blipFill>
          <a:blip r:embed="rId3"/>
          <a:stretch>
            <a:fillRect/>
          </a:stretch>
        </p:blipFill>
        <p:spPr>
          <a:xfrm>
            <a:off x="6210274" y="3512802"/>
            <a:ext cx="5981725" cy="2349964"/>
          </a:xfrm>
          <a:prstGeom prst="rect">
            <a:avLst/>
          </a:prstGeom>
        </p:spPr>
      </p:pic>
      <p:pic>
        <p:nvPicPr>
          <p:cNvPr id="7" name="Picture 6">
            <a:extLst>
              <a:ext uri="{FF2B5EF4-FFF2-40B4-BE49-F238E27FC236}">
                <a16:creationId xmlns:a16="http://schemas.microsoft.com/office/drawing/2014/main" id="{3313FEC5-F573-4CA6-B608-747AB2E0B4E2}"/>
              </a:ext>
            </a:extLst>
          </p:cNvPr>
          <p:cNvPicPr>
            <a:picLocks noChangeAspect="1"/>
          </p:cNvPicPr>
          <p:nvPr/>
        </p:nvPicPr>
        <p:blipFill>
          <a:blip r:embed="rId4"/>
          <a:stretch>
            <a:fillRect/>
          </a:stretch>
        </p:blipFill>
        <p:spPr>
          <a:xfrm>
            <a:off x="114275" y="3512802"/>
            <a:ext cx="6085696" cy="2349964"/>
          </a:xfrm>
          <a:prstGeom prst="rect">
            <a:avLst/>
          </a:prstGeom>
        </p:spPr>
      </p:pic>
    </p:spTree>
    <p:extLst>
      <p:ext uri="{BB962C8B-B14F-4D97-AF65-F5344CB8AC3E}">
        <p14:creationId xmlns:p14="http://schemas.microsoft.com/office/powerpoint/2010/main" val="3936343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PQRS</a:t>
            </a:r>
          </a:p>
        </p:txBody>
      </p:sp>
      <p:sp>
        <p:nvSpPr>
          <p:cNvPr id="3" name="Content Placeholder 2"/>
          <p:cNvSpPr>
            <a:spLocks noGrp="1"/>
          </p:cNvSpPr>
          <p:nvPr>
            <p:ph idx="1"/>
          </p:nvPr>
        </p:nvSpPr>
        <p:spPr/>
        <p:txBody>
          <a:bodyPr/>
          <a:lstStyle/>
          <a:p>
            <a:pPr marL="0" indent="0">
              <a:buNone/>
            </a:pPr>
            <a:r>
              <a:rPr lang="en-US" dirty="0"/>
              <a:t>c. tallest 10% = 178.97 cm or taller</a:t>
            </a:r>
          </a:p>
          <a:p>
            <a:pPr marL="0" indent="0">
              <a:buNone/>
            </a:pPr>
            <a:endParaRPr lang="en-US" dirty="0"/>
          </a:p>
        </p:txBody>
      </p:sp>
      <p:pic>
        <p:nvPicPr>
          <p:cNvPr id="5" name="Picture 4">
            <a:extLst>
              <a:ext uri="{FF2B5EF4-FFF2-40B4-BE49-F238E27FC236}">
                <a16:creationId xmlns:a16="http://schemas.microsoft.com/office/drawing/2014/main" id="{AA5BDA32-38DE-41A7-85DD-0C6D78FAA18B}"/>
              </a:ext>
            </a:extLst>
          </p:cNvPr>
          <p:cNvPicPr>
            <a:picLocks noChangeAspect="1"/>
          </p:cNvPicPr>
          <p:nvPr/>
        </p:nvPicPr>
        <p:blipFill>
          <a:blip r:embed="rId3"/>
          <a:stretch>
            <a:fillRect/>
          </a:stretch>
        </p:blipFill>
        <p:spPr>
          <a:xfrm>
            <a:off x="544749" y="2411391"/>
            <a:ext cx="11102502" cy="4300694"/>
          </a:xfrm>
          <a:prstGeom prst="rect">
            <a:avLst/>
          </a:prstGeom>
        </p:spPr>
      </p:pic>
    </p:spTree>
    <p:extLst>
      <p:ext uri="{BB962C8B-B14F-4D97-AF65-F5344CB8AC3E}">
        <p14:creationId xmlns:p14="http://schemas.microsoft.com/office/powerpoint/2010/main" val="789228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8926-213A-A027-228C-828F264FF22C}"/>
              </a:ext>
            </a:extLst>
          </p:cNvPr>
          <p:cNvSpPr>
            <a:spLocks noGrp="1"/>
          </p:cNvSpPr>
          <p:nvPr>
            <p:ph type="title"/>
          </p:nvPr>
        </p:nvSpPr>
        <p:spPr/>
        <p:txBody>
          <a:bodyPr/>
          <a:lstStyle/>
          <a:p>
            <a:r>
              <a:rPr lang="en-US" dirty="0"/>
              <a:t>Final Exercise</a:t>
            </a:r>
          </a:p>
        </p:txBody>
      </p:sp>
      <p:sp>
        <p:nvSpPr>
          <p:cNvPr id="3" name="Content Placeholder 2">
            <a:extLst>
              <a:ext uri="{FF2B5EF4-FFF2-40B4-BE49-F238E27FC236}">
                <a16:creationId xmlns:a16="http://schemas.microsoft.com/office/drawing/2014/main" id="{42FD2C35-F841-DEC3-1A09-96DFED3FE7BC}"/>
              </a:ext>
            </a:extLst>
          </p:cNvPr>
          <p:cNvSpPr>
            <a:spLocks noGrp="1"/>
          </p:cNvSpPr>
          <p:nvPr>
            <p:ph idx="1"/>
          </p:nvPr>
        </p:nvSpPr>
        <p:spPr/>
        <p:txBody>
          <a:bodyPr/>
          <a:lstStyle/>
          <a:p>
            <a:pPr marL="0" indent="0">
              <a:buNone/>
            </a:pPr>
            <a:r>
              <a:rPr lang="en-US" dirty="0"/>
              <a:t>In file insurance.csv, the variable </a:t>
            </a:r>
            <a:r>
              <a:rPr lang="en-US" dirty="0" err="1"/>
              <a:t>bmi</a:t>
            </a:r>
            <a:r>
              <a:rPr lang="en-US" dirty="0"/>
              <a:t> follows an approximate normal distribution. This means we can use the normal distribution to model the </a:t>
            </a:r>
            <a:r>
              <a:rPr lang="en-US" dirty="0" err="1"/>
              <a:t>bmi</a:t>
            </a:r>
            <a:r>
              <a:rPr lang="en-US" dirty="0"/>
              <a:t> of new patients.</a:t>
            </a:r>
          </a:p>
          <a:p>
            <a:pPr marL="0" indent="0">
              <a:buNone/>
            </a:pPr>
            <a:endParaRPr lang="en-US" dirty="0"/>
          </a:p>
          <a:p>
            <a:pPr marL="0" indent="0">
              <a:buNone/>
            </a:pPr>
            <a:r>
              <a:rPr lang="en-US" dirty="0"/>
              <a:t>Based on this data and the normal distribution, calculate the probability that:</a:t>
            </a:r>
          </a:p>
          <a:p>
            <a:pPr marL="514350" indent="-514350">
              <a:buAutoNum type="arabicPeriod"/>
            </a:pPr>
            <a:r>
              <a:rPr lang="en-US" dirty="0"/>
              <a:t>A new patient is underweight (</a:t>
            </a:r>
            <a:r>
              <a:rPr lang="en-US" dirty="0" err="1"/>
              <a:t>bmi</a:t>
            </a:r>
            <a:r>
              <a:rPr lang="en-US" dirty="0"/>
              <a:t> &lt; 18.5)</a:t>
            </a:r>
          </a:p>
          <a:p>
            <a:pPr marL="514350" indent="-514350">
              <a:buAutoNum type="arabicPeriod"/>
            </a:pPr>
            <a:r>
              <a:rPr lang="en-US" dirty="0"/>
              <a:t>A new patient has a normal weight (</a:t>
            </a:r>
            <a:r>
              <a:rPr lang="en-US" dirty="0" err="1"/>
              <a:t>bmi</a:t>
            </a:r>
            <a:r>
              <a:rPr lang="en-US" dirty="0"/>
              <a:t> in between 18.5 and 25)</a:t>
            </a:r>
          </a:p>
          <a:p>
            <a:pPr marL="514350" indent="-514350">
              <a:buAutoNum type="arabicPeriod"/>
            </a:pPr>
            <a:r>
              <a:rPr lang="en-US" dirty="0"/>
              <a:t>What BMI does a patient need to have to be in the top 20%?</a:t>
            </a:r>
          </a:p>
        </p:txBody>
      </p:sp>
    </p:spTree>
    <p:extLst>
      <p:ext uri="{BB962C8B-B14F-4D97-AF65-F5344CB8AC3E}">
        <p14:creationId xmlns:p14="http://schemas.microsoft.com/office/powerpoint/2010/main" val="3559444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BCCD-0E52-779B-3597-E6E44DE81613}"/>
              </a:ext>
            </a:extLst>
          </p:cNvPr>
          <p:cNvSpPr>
            <a:spLocks noGrp="1"/>
          </p:cNvSpPr>
          <p:nvPr>
            <p:ph type="title"/>
          </p:nvPr>
        </p:nvSpPr>
        <p:spPr/>
        <p:txBody>
          <a:bodyPr/>
          <a:lstStyle/>
          <a:p>
            <a:r>
              <a:rPr lang="en-US" dirty="0"/>
              <a:t>Final Exercise Solutions</a:t>
            </a:r>
          </a:p>
        </p:txBody>
      </p:sp>
      <p:sp>
        <p:nvSpPr>
          <p:cNvPr id="3" name="Content Placeholder 2">
            <a:extLst>
              <a:ext uri="{FF2B5EF4-FFF2-40B4-BE49-F238E27FC236}">
                <a16:creationId xmlns:a16="http://schemas.microsoft.com/office/drawing/2014/main" id="{50CA5625-0BEE-E3C4-323D-9A849EEC9583}"/>
              </a:ext>
            </a:extLst>
          </p:cNvPr>
          <p:cNvSpPr>
            <a:spLocks noGrp="1"/>
          </p:cNvSpPr>
          <p:nvPr>
            <p:ph idx="1"/>
          </p:nvPr>
        </p:nvSpPr>
        <p:spPr/>
        <p:txBody>
          <a:bodyPr/>
          <a:lstStyle/>
          <a:p>
            <a:pPr marL="0" indent="0">
              <a:buNone/>
            </a:pPr>
            <a:r>
              <a:rPr lang="en-US" dirty="0"/>
              <a:t>1. P(X&lt;18.5) = 0.0230</a:t>
            </a:r>
          </a:p>
          <a:p>
            <a:pPr marL="0" indent="0">
              <a:buNone/>
            </a:pPr>
            <a:r>
              <a:rPr lang="en-US" dirty="0"/>
              <a:t>2. P(18.5 &lt; x &lt; 25) = P(x&lt;25) – P(x&lt;18.5) = 0.1535</a:t>
            </a:r>
          </a:p>
          <a:p>
            <a:pPr marL="0" indent="0">
              <a:buNone/>
            </a:pPr>
            <a:r>
              <a:rPr lang="en-US" dirty="0"/>
              <a:t>3. </a:t>
            </a:r>
            <a:r>
              <a:rPr lang="en-US"/>
              <a:t>35.8</a:t>
            </a:r>
            <a:endParaRPr lang="en-US" dirty="0"/>
          </a:p>
          <a:p>
            <a:pPr marL="0" indent="0">
              <a:buNone/>
            </a:pPr>
            <a:endParaRPr lang="en-US" dirty="0"/>
          </a:p>
        </p:txBody>
      </p:sp>
    </p:spTree>
    <p:extLst>
      <p:ext uri="{BB962C8B-B14F-4D97-AF65-F5344CB8AC3E}">
        <p14:creationId xmlns:p14="http://schemas.microsoft.com/office/powerpoint/2010/main" val="98109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37A-51A0-0B13-07FE-42B2910C7A54}"/>
              </a:ext>
            </a:extLst>
          </p:cNvPr>
          <p:cNvSpPr>
            <a:spLocks noGrp="1"/>
          </p:cNvSpPr>
          <p:nvPr>
            <p:ph type="title"/>
          </p:nvPr>
        </p:nvSpPr>
        <p:spPr/>
        <p:txBody>
          <a:bodyPr/>
          <a:lstStyle/>
          <a:p>
            <a:r>
              <a:rPr lang="en-US" dirty="0"/>
              <a:t>Samples, Populations, and Bias</a:t>
            </a:r>
          </a:p>
        </p:txBody>
      </p:sp>
      <p:sp>
        <p:nvSpPr>
          <p:cNvPr id="3" name="Content Placeholder 2">
            <a:extLst>
              <a:ext uri="{FF2B5EF4-FFF2-40B4-BE49-F238E27FC236}">
                <a16:creationId xmlns:a16="http://schemas.microsoft.com/office/drawing/2014/main" id="{54357E63-B744-395F-2742-1BB02B9D3C00}"/>
              </a:ext>
            </a:extLst>
          </p:cNvPr>
          <p:cNvSpPr>
            <a:spLocks noGrp="1"/>
          </p:cNvSpPr>
          <p:nvPr>
            <p:ph idx="1"/>
          </p:nvPr>
        </p:nvSpPr>
        <p:spPr/>
        <p:txBody>
          <a:bodyPr/>
          <a:lstStyle/>
          <a:p>
            <a:pPr marL="0" indent="0">
              <a:buNone/>
            </a:pPr>
            <a:r>
              <a:rPr lang="en-US" dirty="0"/>
              <a:t>In order to make good inferences, the sample needs to be </a:t>
            </a:r>
            <a:r>
              <a:rPr lang="en-US" u="sng" dirty="0"/>
              <a:t>representative</a:t>
            </a:r>
            <a:r>
              <a:rPr lang="en-US" dirty="0"/>
              <a:t> of the population</a:t>
            </a:r>
          </a:p>
        </p:txBody>
      </p:sp>
      <p:pic>
        <p:nvPicPr>
          <p:cNvPr id="5" name="Picture 4">
            <a:extLst>
              <a:ext uri="{FF2B5EF4-FFF2-40B4-BE49-F238E27FC236}">
                <a16:creationId xmlns:a16="http://schemas.microsoft.com/office/drawing/2014/main" id="{32A8C2B4-1662-C804-729D-8071F06C3082}"/>
              </a:ext>
            </a:extLst>
          </p:cNvPr>
          <p:cNvPicPr>
            <a:picLocks noChangeAspect="1"/>
          </p:cNvPicPr>
          <p:nvPr/>
        </p:nvPicPr>
        <p:blipFill>
          <a:blip r:embed="rId3"/>
          <a:stretch>
            <a:fillRect/>
          </a:stretch>
        </p:blipFill>
        <p:spPr>
          <a:xfrm>
            <a:off x="907744" y="2771683"/>
            <a:ext cx="8583223" cy="1314633"/>
          </a:xfrm>
          <a:prstGeom prst="rect">
            <a:avLst/>
          </a:prstGeom>
        </p:spPr>
      </p:pic>
      <p:pic>
        <p:nvPicPr>
          <p:cNvPr id="7" name="Picture 6">
            <a:extLst>
              <a:ext uri="{FF2B5EF4-FFF2-40B4-BE49-F238E27FC236}">
                <a16:creationId xmlns:a16="http://schemas.microsoft.com/office/drawing/2014/main" id="{7A8CD708-6FF7-B8B0-214B-8CAD33CCE860}"/>
              </a:ext>
            </a:extLst>
          </p:cNvPr>
          <p:cNvPicPr>
            <a:picLocks noChangeAspect="1"/>
          </p:cNvPicPr>
          <p:nvPr/>
        </p:nvPicPr>
        <p:blipFill>
          <a:blip r:embed="rId4"/>
          <a:stretch>
            <a:fillRect/>
          </a:stretch>
        </p:blipFill>
        <p:spPr>
          <a:xfrm>
            <a:off x="907744" y="4407638"/>
            <a:ext cx="9326277" cy="724001"/>
          </a:xfrm>
          <a:prstGeom prst="rect">
            <a:avLst/>
          </a:prstGeom>
        </p:spPr>
      </p:pic>
      <p:sp>
        <p:nvSpPr>
          <p:cNvPr id="8" name="TextBox 7">
            <a:extLst>
              <a:ext uri="{FF2B5EF4-FFF2-40B4-BE49-F238E27FC236}">
                <a16:creationId xmlns:a16="http://schemas.microsoft.com/office/drawing/2014/main" id="{A674CD87-535F-E3FD-D20C-FB6EF04D1015}"/>
              </a:ext>
            </a:extLst>
          </p:cNvPr>
          <p:cNvSpPr txBox="1"/>
          <p:nvPr/>
        </p:nvSpPr>
        <p:spPr>
          <a:xfrm>
            <a:off x="838200" y="5610687"/>
            <a:ext cx="6924583" cy="276999"/>
          </a:xfrm>
          <a:prstGeom prst="rect">
            <a:avLst/>
          </a:prstGeom>
          <a:noFill/>
        </p:spPr>
        <p:txBody>
          <a:bodyPr wrap="square" rtlCol="0">
            <a:spAutoFit/>
          </a:bodyPr>
          <a:lstStyle/>
          <a:p>
            <a:r>
              <a:rPr lang="en-US" sz="1200" dirty="0"/>
              <a:t>https://www.nbcnews.com/feature/nbc-out/nearly-1-5-young-adults-say-they-re-not-straight-n1270003</a:t>
            </a:r>
          </a:p>
        </p:txBody>
      </p:sp>
    </p:spTree>
    <p:extLst>
      <p:ext uri="{BB962C8B-B14F-4D97-AF65-F5344CB8AC3E}">
        <p14:creationId xmlns:p14="http://schemas.microsoft.com/office/powerpoint/2010/main" val="12821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37A-51A0-0B13-07FE-42B2910C7A54}"/>
              </a:ext>
            </a:extLst>
          </p:cNvPr>
          <p:cNvSpPr>
            <a:spLocks noGrp="1"/>
          </p:cNvSpPr>
          <p:nvPr>
            <p:ph type="title"/>
          </p:nvPr>
        </p:nvSpPr>
        <p:spPr/>
        <p:txBody>
          <a:bodyPr/>
          <a:lstStyle/>
          <a:p>
            <a:r>
              <a:rPr lang="en-US" dirty="0"/>
              <a:t>Samples, Populations, and Bias</a:t>
            </a:r>
          </a:p>
        </p:txBody>
      </p:sp>
      <p:sp>
        <p:nvSpPr>
          <p:cNvPr id="3" name="Content Placeholder 2">
            <a:extLst>
              <a:ext uri="{FF2B5EF4-FFF2-40B4-BE49-F238E27FC236}">
                <a16:creationId xmlns:a16="http://schemas.microsoft.com/office/drawing/2014/main" id="{54357E63-B744-395F-2742-1BB02B9D3C00}"/>
              </a:ext>
            </a:extLst>
          </p:cNvPr>
          <p:cNvSpPr>
            <a:spLocks noGrp="1"/>
          </p:cNvSpPr>
          <p:nvPr>
            <p:ph idx="1"/>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6A0674CD-F2CD-67ED-DEE5-90E3BB382464}"/>
              </a:ext>
            </a:extLst>
          </p:cNvPr>
          <p:cNvPicPr>
            <a:picLocks noChangeAspect="1"/>
          </p:cNvPicPr>
          <p:nvPr/>
        </p:nvPicPr>
        <p:blipFill>
          <a:blip r:embed="rId3"/>
          <a:stretch>
            <a:fillRect/>
          </a:stretch>
        </p:blipFill>
        <p:spPr>
          <a:xfrm>
            <a:off x="497794" y="365125"/>
            <a:ext cx="7325747" cy="6058746"/>
          </a:xfrm>
          <a:prstGeom prst="rect">
            <a:avLst/>
          </a:prstGeom>
        </p:spPr>
      </p:pic>
      <p:sp>
        <p:nvSpPr>
          <p:cNvPr id="8" name="TextBox 7">
            <a:extLst>
              <a:ext uri="{FF2B5EF4-FFF2-40B4-BE49-F238E27FC236}">
                <a16:creationId xmlns:a16="http://schemas.microsoft.com/office/drawing/2014/main" id="{F15E71D5-E965-9F02-3171-158F5547D927}"/>
              </a:ext>
            </a:extLst>
          </p:cNvPr>
          <p:cNvSpPr txBox="1"/>
          <p:nvPr/>
        </p:nvSpPr>
        <p:spPr>
          <a:xfrm>
            <a:off x="497794" y="6423871"/>
            <a:ext cx="7696295" cy="369332"/>
          </a:xfrm>
          <a:prstGeom prst="rect">
            <a:avLst/>
          </a:prstGeom>
          <a:noFill/>
        </p:spPr>
        <p:txBody>
          <a:bodyPr wrap="square" rtlCol="0">
            <a:spAutoFit/>
          </a:bodyPr>
          <a:lstStyle/>
          <a:p>
            <a:r>
              <a:rPr lang="en-US" dirty="0"/>
              <a:t>https://www.ipsos.com/en-us/news-polls/ipsos-lgbt-pride-2021-global-survey</a:t>
            </a:r>
          </a:p>
        </p:txBody>
      </p:sp>
    </p:spTree>
    <p:extLst>
      <p:ext uri="{BB962C8B-B14F-4D97-AF65-F5344CB8AC3E}">
        <p14:creationId xmlns:p14="http://schemas.microsoft.com/office/powerpoint/2010/main" val="89147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F69293-546D-8ED6-AFCC-04B9F3CD475A}"/>
              </a:ext>
            </a:extLst>
          </p:cNvPr>
          <p:cNvSpPr>
            <a:spLocks noGrp="1"/>
          </p:cNvSpPr>
          <p:nvPr>
            <p:ph type="ctrTitle"/>
          </p:nvPr>
        </p:nvSpPr>
        <p:spPr/>
        <p:txBody>
          <a:bodyPr/>
          <a:lstStyle/>
          <a:p>
            <a:r>
              <a:rPr lang="en-US" dirty="0"/>
              <a:t>Measures of Central Tendency</a:t>
            </a:r>
          </a:p>
        </p:txBody>
      </p:sp>
      <p:sp>
        <p:nvSpPr>
          <p:cNvPr id="5" name="Subtitle 4">
            <a:extLst>
              <a:ext uri="{FF2B5EF4-FFF2-40B4-BE49-F238E27FC236}">
                <a16:creationId xmlns:a16="http://schemas.microsoft.com/office/drawing/2014/main" id="{CBF8EA38-5090-DC41-6D2B-764974C7DB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77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Mean is the same as the (arithmetic) average:</a:t>
                </a:r>
              </a:p>
              <a:p>
                <a:pPr marL="0" indent="0">
                  <a:buNone/>
                </a:pPr>
                <a:endParaRPr lang="en-US" dirty="0"/>
              </a:p>
              <a:p>
                <a:pPr marL="0" indent="0">
                  <a:buNone/>
                </a:pPr>
                <a:r>
                  <a:rPr lang="en-US" dirty="0"/>
                  <a:t>Formula for the Sample mean: </a:t>
                </a:r>
              </a:p>
              <a:p>
                <a:pPr marL="0" indent="0">
                  <a:buNone/>
                </a:pPr>
                <a:endParaRPr lang="en-US" dirty="0"/>
              </a:p>
              <a:p>
                <a:pPr marL="0" indent="0">
                  <a:buNone/>
                </a:pPr>
                <a14:m>
                  <m:oMath xmlns:m="http://schemas.openxmlformats.org/officeDocument/2006/math">
                    <m:acc>
                      <m:accPr>
                        <m:chr m:val="̅"/>
                        <m:ctrlPr>
                          <a:rPr lang="en-US" sz="4400" i="1" smtClean="0">
                            <a:latin typeface="Cambria Math" panose="02040503050406030204" pitchFamily="18" charset="0"/>
                          </a:rPr>
                        </m:ctrlPr>
                      </m:accPr>
                      <m:e>
                        <m:r>
                          <m:rPr>
                            <m:sty m:val="p"/>
                          </m:rPr>
                          <a:rPr lang="en-US" sz="4400" b="0" i="0" smtClean="0">
                            <a:latin typeface="Cambria Math" panose="02040503050406030204" pitchFamily="18" charset="0"/>
                          </a:rPr>
                          <m:t>x</m:t>
                        </m:r>
                      </m:e>
                    </m:acc>
                    <m:r>
                      <a:rPr lang="en-US" sz="4400" b="0" i="0" smtClean="0">
                        <a:latin typeface="Cambria Math" panose="02040503050406030204" pitchFamily="18" charset="0"/>
                      </a:rPr>
                      <m:t>= </m:t>
                    </m:r>
                    <m:f>
                      <m:fPr>
                        <m:ctrlPr>
                          <a:rPr lang="en-US" sz="4400" b="0" i="1" smtClean="0">
                            <a:latin typeface="Cambria Math" panose="02040503050406030204" pitchFamily="18" charset="0"/>
                          </a:rPr>
                        </m:ctrlPr>
                      </m:fPr>
                      <m:num>
                        <m:sSub>
                          <m:sSubPr>
                            <m:ctrlPr>
                              <a:rPr lang="en-US" sz="4400" b="0" i="1" smtClean="0">
                                <a:latin typeface="Cambria Math" panose="02040503050406030204" pitchFamily="18" charset="0"/>
                              </a:rPr>
                            </m:ctrlPr>
                          </m:sSubPr>
                          <m:e>
                            <m:r>
                              <m:rPr>
                                <m:sty m:val="p"/>
                              </m:rPr>
                              <a:rPr lang="en-US" sz="4400" b="0" i="0" smtClean="0">
                                <a:latin typeface="Cambria Math" panose="02040503050406030204" pitchFamily="18" charset="0"/>
                              </a:rPr>
                              <m:t>x</m:t>
                            </m:r>
                          </m:e>
                          <m:sub>
                            <m:r>
                              <a:rPr lang="en-US" sz="4400" b="0" i="0" smtClean="0">
                                <a:latin typeface="Cambria Math" panose="02040503050406030204" pitchFamily="18" charset="0"/>
                              </a:rPr>
                              <m:t>1</m:t>
                            </m:r>
                          </m:sub>
                        </m:sSub>
                        <m:r>
                          <a:rPr lang="en-US" sz="4400" b="0" i="0" smtClean="0">
                            <a:latin typeface="Cambria Math" panose="02040503050406030204" pitchFamily="18" charset="0"/>
                          </a:rPr>
                          <m:t>+ </m:t>
                        </m:r>
                        <m:sSub>
                          <m:sSubPr>
                            <m:ctrlPr>
                              <a:rPr lang="en-US" sz="4400" b="0" i="1" smtClean="0">
                                <a:latin typeface="Cambria Math" panose="02040503050406030204" pitchFamily="18" charset="0"/>
                              </a:rPr>
                            </m:ctrlPr>
                          </m:sSubPr>
                          <m:e>
                            <m:r>
                              <m:rPr>
                                <m:sty m:val="p"/>
                              </m:rPr>
                              <a:rPr lang="en-US" sz="4400" b="0" i="0" smtClean="0">
                                <a:latin typeface="Cambria Math" panose="02040503050406030204" pitchFamily="18" charset="0"/>
                              </a:rPr>
                              <m:t>x</m:t>
                            </m:r>
                          </m:e>
                          <m:sub>
                            <m:r>
                              <a:rPr lang="en-US" sz="4400" b="0" i="0" smtClean="0">
                                <a:latin typeface="Cambria Math" panose="02040503050406030204" pitchFamily="18" charset="0"/>
                              </a:rPr>
                              <m:t>2</m:t>
                            </m:r>
                          </m:sub>
                        </m:sSub>
                        <m:r>
                          <a:rPr lang="en-US" sz="4400" b="0" i="0" smtClean="0">
                            <a:latin typeface="Cambria Math" panose="02040503050406030204" pitchFamily="18" charset="0"/>
                          </a:rPr>
                          <m:t>+…+</m:t>
                        </m:r>
                        <m:sSub>
                          <m:sSubPr>
                            <m:ctrlPr>
                              <a:rPr lang="en-US" sz="4400" b="0" i="1" smtClean="0">
                                <a:latin typeface="Cambria Math" panose="02040503050406030204" pitchFamily="18" charset="0"/>
                              </a:rPr>
                            </m:ctrlPr>
                          </m:sSubPr>
                          <m:e>
                            <m:r>
                              <m:rPr>
                                <m:sty m:val="p"/>
                              </m:rPr>
                              <a:rPr lang="en-US" sz="4400" b="0" i="0" smtClean="0">
                                <a:latin typeface="Cambria Math" panose="02040503050406030204" pitchFamily="18" charset="0"/>
                              </a:rPr>
                              <m:t>x</m:t>
                            </m:r>
                          </m:e>
                          <m:sub>
                            <m:r>
                              <m:rPr>
                                <m:sty m:val="p"/>
                              </m:rPr>
                              <a:rPr lang="en-US" sz="4400" b="0" i="0" smtClean="0">
                                <a:latin typeface="Cambria Math" panose="02040503050406030204" pitchFamily="18" charset="0"/>
                              </a:rPr>
                              <m:t>n</m:t>
                            </m:r>
                          </m:sub>
                        </m:sSub>
                      </m:num>
                      <m:den>
                        <m:r>
                          <m:rPr>
                            <m:sty m:val="p"/>
                          </m:rPr>
                          <a:rPr lang="en-US" sz="4400" b="0" i="0" smtClean="0">
                            <a:latin typeface="Cambria Math" panose="02040503050406030204" pitchFamily="18" charset="0"/>
                          </a:rPr>
                          <m:t>n</m:t>
                        </m:r>
                      </m:den>
                    </m:f>
                  </m:oMath>
                </a14:m>
                <a:r>
                  <a:rPr lang="en-US" sz="4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832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2442</Words>
  <Application>Microsoft Office PowerPoint</Application>
  <PresentationFormat>Widescreen</PresentationFormat>
  <Paragraphs>517</Paragraphs>
  <Slides>55</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6" baseType="lpstr">
      <vt:lpstr>Arial</vt:lpstr>
      <vt:lpstr>Calibri</vt:lpstr>
      <vt:lpstr>Calibri Light</vt:lpstr>
      <vt:lpstr>Cambria Math</vt:lpstr>
      <vt:lpstr>Lucida Sans Unicode</vt:lpstr>
      <vt:lpstr>Symbol</vt:lpstr>
      <vt:lpstr>Times New Roman</vt:lpstr>
      <vt:lpstr>Wingdings</vt:lpstr>
      <vt:lpstr>Office Theme</vt:lpstr>
      <vt:lpstr>Equation</vt:lpstr>
      <vt:lpstr>Vergelijking</vt:lpstr>
      <vt:lpstr>Refresher Mathematics and Statistics in Python</vt:lpstr>
      <vt:lpstr>Learning Goals Today</vt:lpstr>
      <vt:lpstr>Tools of Statistics: </vt:lpstr>
      <vt:lpstr>Descriptive Statistics</vt:lpstr>
      <vt:lpstr>Inferential Statistics</vt:lpstr>
      <vt:lpstr>Samples, Populations, and Bias</vt:lpstr>
      <vt:lpstr>Samples, Populations, and Bias</vt:lpstr>
      <vt:lpstr>Measures of Central Tendency</vt:lpstr>
      <vt:lpstr>Mean</vt:lpstr>
      <vt:lpstr>Signs and Symbols</vt:lpstr>
      <vt:lpstr>Median</vt:lpstr>
      <vt:lpstr>Mean vs Median</vt:lpstr>
      <vt:lpstr>Outliers</vt:lpstr>
      <vt:lpstr>Outliers: Effect on the Mean</vt:lpstr>
      <vt:lpstr>Outliers: Effect on the Median</vt:lpstr>
      <vt:lpstr>Shape of Distribution</vt:lpstr>
      <vt:lpstr>Which Measure to use? </vt:lpstr>
      <vt:lpstr>Mean and Median in Python</vt:lpstr>
      <vt:lpstr>Exercise 1</vt:lpstr>
      <vt:lpstr>Exercise 1 Solution</vt:lpstr>
      <vt:lpstr>PowerPoint Presentation</vt:lpstr>
      <vt:lpstr>Measures of Variation</vt:lpstr>
      <vt:lpstr>Measuring Variation</vt:lpstr>
      <vt:lpstr>Measuring Variation Option 1: Range</vt:lpstr>
      <vt:lpstr>Option 1: Range</vt:lpstr>
      <vt:lpstr>Problems with Range (1)</vt:lpstr>
      <vt:lpstr>Problems with Range (2)</vt:lpstr>
      <vt:lpstr>Measuring Variation Option 2</vt:lpstr>
      <vt:lpstr>Measuring Variation Option 2</vt:lpstr>
      <vt:lpstr>Measuring Variation Option 2</vt:lpstr>
      <vt:lpstr>Measuring Variation Option 2</vt:lpstr>
      <vt:lpstr>Measuring Variation Option 2</vt:lpstr>
      <vt:lpstr>Variance</vt:lpstr>
      <vt:lpstr>Variance</vt:lpstr>
      <vt:lpstr>PowerPoint Presentation</vt:lpstr>
      <vt:lpstr>Measuring Variation Option 2</vt:lpstr>
      <vt:lpstr>Comparing Standard Deviations</vt:lpstr>
      <vt:lpstr>Population and Sample Standard Deviation</vt:lpstr>
      <vt:lpstr>Coefficient of Variation</vt:lpstr>
      <vt:lpstr>Coefficient of Variation</vt:lpstr>
      <vt:lpstr>Coefficient of Variation</vt:lpstr>
      <vt:lpstr>Exercise 2</vt:lpstr>
      <vt:lpstr>Exercise 2 solution</vt:lpstr>
      <vt:lpstr>The Normal Distribution</vt:lpstr>
      <vt:lpstr>Normal Distribution</vt:lpstr>
      <vt:lpstr>Continuous Random Variable</vt:lpstr>
      <vt:lpstr>Normal Distributions</vt:lpstr>
      <vt:lpstr>Normal Distributions</vt:lpstr>
      <vt:lpstr>Probabilities in Normal Distributions</vt:lpstr>
      <vt:lpstr>Example</vt:lpstr>
      <vt:lpstr>Solution: Use PQRS!</vt:lpstr>
      <vt:lpstr>PQRS</vt:lpstr>
      <vt:lpstr>PQRS</vt:lpstr>
      <vt:lpstr>Final Exercise</vt:lpstr>
      <vt:lpstr>Final Exercise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Mathematics and Statistics in Python</dc:title>
  <dc:creator>Tijmen Weber</dc:creator>
  <cp:lastModifiedBy>Tijmen Weber</cp:lastModifiedBy>
  <cp:revision>1</cp:revision>
  <dcterms:created xsi:type="dcterms:W3CDTF">2023-05-23T09:28:11Z</dcterms:created>
  <dcterms:modified xsi:type="dcterms:W3CDTF">2023-05-23T15:22:15Z</dcterms:modified>
</cp:coreProperties>
</file>