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77" r:id="rId10"/>
    <p:sldId id="261" r:id="rId11"/>
    <p:sldId id="266" r:id="rId12"/>
    <p:sldId id="267" r:id="rId13"/>
    <p:sldId id="268" r:id="rId14"/>
    <p:sldId id="269" r:id="rId15"/>
    <p:sldId id="270" r:id="rId16"/>
    <p:sldId id="278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33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09672C-2C42-4DB5-8748-113262DE0F21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977A9E-95CF-4D6C-B4AF-D13BE2156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45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977A9E-95CF-4D6C-B4AF-D13BE2156C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59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BF945-6885-7427-DBB3-93B0B1D65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FBAF36-BC6F-31C7-9891-860C78CAA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6DDA3-708A-9615-045E-FEA9D874E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6571B-DF0D-4DA1-A309-2F792CC6A737}" type="datetime1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EBF12-7A9E-31C2-5A43-0F80ECAD1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C9D93-AD53-D868-B189-BC1A6C6C9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9252-BB29-448E-ACDD-4CD1FEF83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74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7EC19-BEAA-DF53-4BC0-8F12FC21D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B71041-6AD2-3700-D880-C19F037CB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C037F-0648-E6EE-D3D6-FE94FDDCB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A8D2F-ED88-4852-BEAA-A353F0F21C2C}" type="datetime1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35FD4-F606-A80E-EA5B-AA54CB9D2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3ACD3-C6BA-C320-514D-EF37FC9AD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9252-BB29-448E-ACDD-4CD1FEF83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623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91FEBB-BF7B-56A7-F49B-B9CFDCA98A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F1F9A7-5A16-EB4E-756C-AB6EE8469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EB256-D859-0237-2D26-24784B4F1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68E1-071D-410B-9488-C1D7CC2B6E50}" type="datetime1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D697F-729B-A434-5692-8F9C8F05C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432BB-1F4C-F689-AEC6-600049942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9252-BB29-448E-ACDD-4CD1FEF83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176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1F152-FACB-DB7C-C3B2-DDA8D2ED9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6C22E-AA9A-7689-229A-E7EB76F0F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38F16-093C-0309-BD9E-C0E7D3652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05834-5598-4EF0-A2C8-EDDA690AE8F0}" type="datetime1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41842-766E-557F-0E14-DFAC31CB5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20064-6940-7D11-B39E-44B4F87AC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9252-BB29-448E-ACDD-4CD1FEF83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40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41733-5FC3-53A7-64B4-2484B5624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4E9BF-5114-78C0-AA8B-022DD8D5D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750EB-CB8A-1887-6C9F-110A92234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E80C-6AD3-4BD6-908B-64AAEBF49068}" type="datetime1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47A04-C73C-E297-72B6-40EBFFB80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74856-6E8A-D379-8704-9AFC5877A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9252-BB29-448E-ACDD-4CD1FEF83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196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129C3-C29D-3DA0-6546-6281FE319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59786-28FD-0848-652D-1FF555DAC8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0F7A2-51D9-4D7A-7D93-1E37C6D7E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F5DA0-BD3C-12E6-7DF8-FC358BEC9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AC0A-FCF6-49C6-85E8-7C498043BEE0}" type="datetime1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143FCE-5ACA-A943-8D6F-20CA3FDAF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26233E-39D8-FB4F-B68D-53F022A3C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9252-BB29-448E-ACDD-4CD1FEF83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521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BA13E-0340-E355-BC27-C9F239BCB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1E42D-F1A2-48D8-ADFC-A9CE48A80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764C92-8F36-5DDF-4241-BB891015D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F2D38C-7416-6FCC-1DFE-E21E5AF193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AF9000-D62B-8E81-1771-EAAAF808D3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11F7C4-75B9-90DD-2A8C-1CBAC584A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A5B5A-5CB2-465F-BEA4-95626BBD08D4}" type="datetime1">
              <a:rPr lang="en-US" smtClean="0"/>
              <a:t>9/14/2024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FAFA65-1CE4-F488-A2EC-977192210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432EA8-C0C8-57F9-F657-DADAD9EB9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9252-BB29-448E-ACDD-4CD1FEF83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25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96112-99C4-BA3F-49C3-2606180A5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03356-6517-25E9-1119-5B4CC75AE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F5898-A86D-46B1-9BE2-504FC3920DE4}" type="datetime1">
              <a:rPr lang="en-US" smtClean="0"/>
              <a:t>9/14/2024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A4E08C-A389-0E56-4E17-77D6EACF5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EDCBE2-1B5E-8F2B-8233-DE0B711CE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9252-BB29-448E-ACDD-4CD1FEF83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752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B731AA-87D5-E931-6857-6FC7EFBED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E431-45D2-4E74-9465-A0DF8CB080A3}" type="datetime1">
              <a:rPr lang="en-US" smtClean="0"/>
              <a:t>9/14/2024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9428F1-0F81-8139-07B3-3852BB1A4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939FF8-7279-0117-3630-78FAAEEE7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9252-BB29-448E-ACDD-4CD1FEF83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556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FFED2-C81D-4464-15ED-2C86C6718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3FE4E-61E4-0254-1F84-6BF314C6D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6DCD93-18E8-C98E-317A-A111A6382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CD1B9-9B49-A53D-916B-9AAD22666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FA4C-E2AB-4418-B18E-2DE64AA15E5D}" type="datetime1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4EF8E-8538-0DD4-BB69-A11DA8CCA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61E80-E2B2-E6FF-DA5B-8831E29A3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9252-BB29-448E-ACDD-4CD1FEF83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2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BACD4-AC9C-B6B8-DD58-853146138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ECD4E0-833B-025F-95CD-0817C41DC5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EF97C8-491E-6112-8095-2184B3AA4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196A9-BA8D-A548-BE70-CF1D6E269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D2CF4-49F9-4586-AB21-274D3570CA53}" type="datetime1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CC516E-3B16-65E6-C547-C410B2CC9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F1C7DF-71FA-F45C-E112-8D93C16D4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9252-BB29-448E-ACDD-4CD1FEF83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35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202704-9E1E-232C-3599-F8A2428CF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31483-006A-0F83-8A4E-C0552ABE1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8EF98-C97E-C798-558A-5C66A06AC4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1978A-84D7-4763-B47F-06A7845A7601}" type="datetime1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93084-3F48-DA8F-1900-37019AE30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B6FA9-06E7-49F9-C346-C96F93CA3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99252-BB29-448E-ACDD-4CD1FEF83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56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D73B57-581C-90C0-C87C-6466CFE2D927}"/>
              </a:ext>
            </a:extLst>
          </p:cNvPr>
          <p:cNvSpPr txBox="1"/>
          <p:nvPr/>
        </p:nvSpPr>
        <p:spPr>
          <a:xfrm>
            <a:off x="2486520" y="1375920"/>
            <a:ext cx="721895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5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60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Jewelry Palace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08E62D-DBFF-D72E-7D32-A746CE266724}"/>
              </a:ext>
            </a:extLst>
          </p:cNvPr>
          <p:cNvSpPr/>
          <p:nvPr/>
        </p:nvSpPr>
        <p:spPr>
          <a:xfrm>
            <a:off x="6003631" y="2967335"/>
            <a:ext cx="18473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4B4D2B-5F4C-A205-3980-2388C4D0FA93}"/>
              </a:ext>
            </a:extLst>
          </p:cNvPr>
          <p:cNvSpPr/>
          <p:nvPr/>
        </p:nvSpPr>
        <p:spPr>
          <a:xfrm>
            <a:off x="6003635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28BAE9-CCF9-E98E-E7F5-FB158DC4C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DB2BC-B2E7-4B96-BF51-A1914CD4855A}" type="datetime1">
              <a:rPr lang="en-US" smtClean="0"/>
              <a:t>9/14/2024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035DFA-0CA4-58B4-A9B1-1D047F8E3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9252-BB29-448E-ACDD-4CD1FEF83F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511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4398CB-466C-814F-1349-56B86048D9BD}"/>
              </a:ext>
            </a:extLst>
          </p:cNvPr>
          <p:cNvSpPr txBox="1"/>
          <p:nvPr/>
        </p:nvSpPr>
        <p:spPr>
          <a:xfrm>
            <a:off x="4444736" y="159227"/>
            <a:ext cx="3302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Cont’d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B742F2-54A6-A483-6B01-257DFC939DFC}"/>
              </a:ext>
            </a:extLst>
          </p:cNvPr>
          <p:cNvSpPr txBox="1"/>
          <p:nvPr/>
        </p:nvSpPr>
        <p:spPr>
          <a:xfrm>
            <a:off x="119406" y="1129777"/>
            <a:ext cx="59765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 </a:t>
            </a:r>
            <a:r>
              <a:rPr lang="en-US" sz="36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Resource Feasibility</a:t>
            </a:r>
            <a:endParaRPr lang="en-US" sz="36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36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BF8310-BCBB-CA81-F28D-4D5848E75655}"/>
              </a:ext>
            </a:extLst>
          </p:cNvPr>
          <p:cNvSpPr txBox="1"/>
          <p:nvPr/>
        </p:nvSpPr>
        <p:spPr>
          <a:xfrm>
            <a:off x="859410" y="1782395"/>
            <a:ext cx="1047317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45720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bg2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US" sz="22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Resource that are required for the JP project includes:</a:t>
            </a:r>
            <a:endParaRPr lang="en-US" sz="22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Programming device (Laptop)</a:t>
            </a:r>
            <a:endParaRPr lang="en-US" sz="22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Hosting space (freely available)</a:t>
            </a:r>
            <a:endParaRPr lang="en-US" sz="22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Programming tools (freely available)</a:t>
            </a:r>
            <a:endParaRPr lang="en-US" sz="22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Programming individuals</a:t>
            </a:r>
            <a:endParaRPr lang="en-US" sz="22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8967A9-3D66-3CD1-ED43-ABC68769B0F1}"/>
              </a:ext>
            </a:extLst>
          </p:cNvPr>
          <p:cNvSpPr txBox="1"/>
          <p:nvPr/>
        </p:nvSpPr>
        <p:spPr>
          <a:xfrm>
            <a:off x="0" y="4658342"/>
            <a:ext cx="12192000" cy="2040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ts val="1200"/>
              <a:tabLst>
                <a:tab pos="0" algn="l"/>
                <a:tab pos="5257800" algn="r"/>
              </a:tabLst>
            </a:pPr>
            <a:r>
              <a:rPr lang="en-US" sz="36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2.4</a:t>
            </a:r>
            <a:r>
              <a:rPr lang="en-US" sz="3600" b="1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Risk Feasibility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  <a:buSzPts val="1200"/>
              <a:tabLst>
                <a:tab pos="0" algn="l"/>
                <a:tab pos="5257800" algn="r"/>
              </a:tabLst>
            </a:pPr>
            <a:r>
              <a:rPr lang="en-US" sz="22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	                          Risk feasibility can be discussed under several context.</a:t>
            </a:r>
            <a:endParaRPr lang="en-US" sz="22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ts val="1200"/>
              <a:tabLst>
                <a:tab pos="0" algn="l"/>
                <a:tab pos="5257800" algn="r"/>
              </a:tabLst>
            </a:pPr>
            <a:endParaRPr lang="en-US" sz="22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D058576-0A1D-E147-13D3-BD07B43DC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28CA6-1A31-420E-962E-7D477CF9A300}" type="datetime1">
              <a:rPr lang="en-US" smtClean="0"/>
              <a:t>9/14/2024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A9863-591F-6ADF-1708-ED456ABE9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9252-BB29-448E-ACDD-4CD1FEF83FE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55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0D08BD-164E-4A53-2848-D5AB9D1BAB8A}"/>
              </a:ext>
            </a:extLst>
          </p:cNvPr>
          <p:cNvSpPr txBox="1"/>
          <p:nvPr/>
        </p:nvSpPr>
        <p:spPr>
          <a:xfrm>
            <a:off x="4587711" y="452485"/>
            <a:ext cx="30165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Cont’d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CFE4D8-D694-883A-148C-2C4323B61EDC}"/>
              </a:ext>
            </a:extLst>
          </p:cNvPr>
          <p:cNvSpPr txBox="1"/>
          <p:nvPr/>
        </p:nvSpPr>
        <p:spPr>
          <a:xfrm>
            <a:off x="0" y="1885361"/>
            <a:ext cx="1232083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2.4.1 </a:t>
            </a:r>
            <a:r>
              <a:rPr lang="en-US" sz="36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Risk Associated with Size</a:t>
            </a:r>
          </a:p>
          <a:p>
            <a:r>
              <a:rPr lang="en-US" sz="2200" dirty="0">
                <a:solidFill>
                  <a:schemeClr val="bg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2200" dirty="0">
              <a:solidFill>
                <a:schemeClr val="bg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200" dirty="0">
              <a:solidFill>
                <a:schemeClr val="bg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200" dirty="0">
              <a:solidFill>
                <a:schemeClr val="bg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200" dirty="0">
              <a:solidFill>
                <a:schemeClr val="bg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200" dirty="0">
              <a:solidFill>
                <a:schemeClr val="bg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36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B72785-423D-38EB-EDD2-81754DE6F5C6}"/>
              </a:ext>
            </a:extLst>
          </p:cNvPr>
          <p:cNvSpPr txBox="1"/>
          <p:nvPr/>
        </p:nvSpPr>
        <p:spPr>
          <a:xfrm>
            <a:off x="1055802" y="2541368"/>
            <a:ext cx="12192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Estimated size of the product in line of codes: </a:t>
            </a:r>
            <a:r>
              <a:rPr lang="en-US" sz="1800" b="1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 exceed 200 MB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Estimated size of product in number of programs: </a:t>
            </a:r>
            <a:r>
              <a:rPr lang="en-US" sz="1800" b="1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exceed 200MB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Size of database created or used by the product :</a:t>
            </a:r>
            <a:r>
              <a:rPr lang="en-US" sz="1800" b="1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10000 entries per table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Users of the product : </a:t>
            </a:r>
            <a:r>
              <a:rPr lang="en-US" sz="1800" b="1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 and user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Number of projected changes to the requirements for the product? Before delivery? After delivery?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Amount of reused software : </a:t>
            </a:r>
            <a:r>
              <a:rPr lang="en-US" sz="1800" b="1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Eclipse and MySQL Workbench</a:t>
            </a:r>
          </a:p>
          <a:p>
            <a:r>
              <a:rPr lang="en-US" sz="18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375B0C-F4D1-171D-832A-C37C78D8D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C256-1793-4CF8-95ED-AD2907070DF9}" type="datetime1">
              <a:rPr lang="en-US" smtClean="0"/>
              <a:t>9/14/2024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88512-7989-8C1E-AFBA-093765F9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9252-BB29-448E-ACDD-4CD1FEF83FE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43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C271EA-329B-D61C-7726-8575AB3483A8}"/>
              </a:ext>
            </a:extLst>
          </p:cNvPr>
          <p:cNvSpPr txBox="1"/>
          <p:nvPr/>
        </p:nvSpPr>
        <p:spPr>
          <a:xfrm>
            <a:off x="4502870" y="348792"/>
            <a:ext cx="3186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Cont’d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D47B71-154A-8EDC-240C-3ABA427D307F}"/>
              </a:ext>
            </a:extLst>
          </p:cNvPr>
          <p:cNvSpPr txBox="1"/>
          <p:nvPr/>
        </p:nvSpPr>
        <p:spPr>
          <a:xfrm>
            <a:off x="0" y="1366886"/>
            <a:ext cx="59294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2.4.2 </a:t>
            </a:r>
            <a:r>
              <a:rPr lang="en-US" sz="3600" b="1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Business Impact Risks</a:t>
            </a:r>
          </a:p>
          <a:p>
            <a:endParaRPr lang="en-US" sz="36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22E1C9-3D1B-775B-67F0-8C752AE8925F}"/>
              </a:ext>
            </a:extLst>
          </p:cNvPr>
          <p:cNvSpPr txBox="1"/>
          <p:nvPr/>
        </p:nvSpPr>
        <p:spPr>
          <a:xfrm>
            <a:off x="1065229" y="1891634"/>
            <a:ext cx="11126771" cy="5648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indent="-3429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tabLst>
                <a:tab pos="0" algn="l"/>
                <a:tab pos="5257800" algn="r"/>
              </a:tabLst>
            </a:pP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Effect of this product on company revenue : </a:t>
            </a:r>
            <a:r>
              <a:rPr lang="en-US" sz="2200" b="1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customer preferences</a:t>
            </a:r>
            <a:endParaRPr lang="en-US" sz="2200" b="1" dirty="0">
              <a:solidFill>
                <a:schemeClr val="bg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  <a:tabLst>
                <a:tab pos="0" algn="l"/>
                <a:tab pos="5257800" algn="r"/>
              </a:tabLst>
            </a:pP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Reasonableness of delivery deadlines :</a:t>
            </a:r>
            <a:r>
              <a:rPr lang="en-US" sz="2200" b="1" dirty="0">
                <a:solidFill>
                  <a:schemeClr val="bg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 weeks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  <a:tabLst>
                <a:tab pos="0" algn="l"/>
                <a:tab pos="5257800" algn="r"/>
              </a:tabLst>
            </a:pP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Number of customers who will use this product and consistency of their needs relative to the product: </a:t>
            </a:r>
            <a:r>
              <a:rPr lang="en-US" sz="2200" b="1" dirty="0">
                <a:solidFill>
                  <a:schemeClr val="bg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main categories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  <a:tabLst>
                <a:tab pos="0" algn="l"/>
                <a:tab pos="5257800" algn="r"/>
              </a:tabLst>
            </a:pP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Sophistication of end users : </a:t>
            </a:r>
            <a:r>
              <a:rPr lang="en-US" sz="2200" b="1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help documents and making GUIs </a:t>
            </a:r>
            <a:endParaRPr lang="en-US" sz="2200" b="1" dirty="0">
              <a:solidFill>
                <a:schemeClr val="bg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  <a:tabLst>
                <a:tab pos="0" algn="l"/>
                <a:tab pos="5257800" algn="r"/>
              </a:tabLst>
            </a:pP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Amount and quality of product documentation that must be produced and delivered to the customer : </a:t>
            </a:r>
            <a:r>
              <a:rPr lang="en-US" sz="2200" b="1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 freeware and opens source system</a:t>
            </a:r>
            <a:endParaRPr lang="en-US" sz="2200" b="1" dirty="0">
              <a:solidFill>
                <a:schemeClr val="bg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  <a:tabLst>
                <a:tab pos="0" algn="l"/>
                <a:tab pos="5257800" algn="r"/>
              </a:tabLst>
            </a:pP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Costs associated with delivery : </a:t>
            </a:r>
            <a:r>
              <a:rPr lang="en-US" sz="2200" b="1" dirty="0">
                <a:solidFill>
                  <a:schemeClr val="bg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hosting cost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  <a:tabLst>
                <a:tab pos="0" algn="l"/>
                <a:tab pos="5257800" algn="r"/>
              </a:tabLst>
            </a:pPr>
            <a:endParaRPr lang="en-US" sz="2200" dirty="0">
              <a:solidFill>
                <a:schemeClr val="bg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tabLst>
                <a:tab pos="0" algn="l"/>
                <a:tab pos="5257800" algn="r"/>
              </a:tabLst>
            </a:pPr>
            <a:endParaRPr lang="en-US" sz="2200" b="1" dirty="0">
              <a:solidFill>
                <a:schemeClr val="bg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ED760B-491A-A007-ABC3-F3657CAFC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80C60-7781-4C2E-BF7B-E8F849A4B6B7}" type="datetime1">
              <a:rPr lang="en-US" smtClean="0"/>
              <a:t>9/14/2024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CEBB3-BE1A-21B2-B184-B4C892955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9252-BB29-448E-ACDD-4CD1FEF83FE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18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1FB6F7-0659-60CD-1187-59DB3A5CD869}"/>
              </a:ext>
            </a:extLst>
          </p:cNvPr>
          <p:cNvSpPr txBox="1"/>
          <p:nvPr/>
        </p:nvSpPr>
        <p:spPr>
          <a:xfrm>
            <a:off x="4446309" y="443060"/>
            <a:ext cx="32993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Cont’d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67C5A9-7020-D760-795F-C2F13FA4D21F}"/>
              </a:ext>
            </a:extLst>
          </p:cNvPr>
          <p:cNvSpPr txBox="1"/>
          <p:nvPr/>
        </p:nvSpPr>
        <p:spPr>
          <a:xfrm>
            <a:off x="0" y="1517715"/>
            <a:ext cx="5731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2.4.3 </a:t>
            </a:r>
            <a:r>
              <a:rPr lang="en-US" sz="36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Customer Related Risks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0CDA64-9778-BEA6-4D2C-13176C0B92FF}"/>
              </a:ext>
            </a:extLst>
          </p:cNvPr>
          <p:cNvSpPr txBox="1"/>
          <p:nvPr/>
        </p:nvSpPr>
        <p:spPr>
          <a:xfrm>
            <a:off x="-65988" y="2358516"/>
            <a:ext cx="122579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Inefficient customer support can result in delayed responses to queries or issues, impacting the overall customer experience negatively.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/>
              <a:t>  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A6E1C7-1048-F43A-08E2-C3D4F59F9525}"/>
              </a:ext>
            </a:extLst>
          </p:cNvPr>
          <p:cNvSpPr txBox="1"/>
          <p:nvPr/>
        </p:nvSpPr>
        <p:spPr>
          <a:xfrm>
            <a:off x="37707" y="3525504"/>
            <a:ext cx="56560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2.4.4 </a:t>
            </a:r>
            <a:r>
              <a:rPr lang="en-US" sz="36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Process Issue Risks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A917B2-5FA9-3491-6263-FA57DE4EF1E5}"/>
              </a:ext>
            </a:extLst>
          </p:cNvPr>
          <p:cNvSpPr txBox="1"/>
          <p:nvPr/>
        </p:nvSpPr>
        <p:spPr>
          <a:xfrm>
            <a:off x="0" y="4492160"/>
            <a:ext cx="12154293" cy="1130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indent="-3429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JP will follow the RUP software development process. </a:t>
            </a:r>
          </a:p>
          <a:p>
            <a:pPr marL="342900" marR="0" indent="-3429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This provides the flexibility </a:t>
            </a:r>
            <a:r>
              <a:rPr lang="en-US" sz="2200" dirty="0">
                <a:solidFill>
                  <a:schemeClr val="bg2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to </a:t>
            </a:r>
            <a:r>
              <a:rPr lang="en-US" sz="22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accommodate changing software requirements of JP.</a:t>
            </a:r>
            <a:endParaRPr lang="en-US" sz="22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9A0E49-1B91-E72D-C3AA-BEEA50629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6CC79-2AC5-45BF-AD43-E384794C50BD}" type="datetime1">
              <a:rPr lang="en-US" smtClean="0"/>
              <a:t>9/14/2024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3082B4-D08B-FBF8-2035-94E996B12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9252-BB29-448E-ACDD-4CD1FEF83FE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051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E4D8EC-0506-3459-EDC0-5BC36EAA9803}"/>
              </a:ext>
            </a:extLst>
          </p:cNvPr>
          <p:cNvSpPr txBox="1"/>
          <p:nvPr/>
        </p:nvSpPr>
        <p:spPr>
          <a:xfrm>
            <a:off x="4017389" y="518474"/>
            <a:ext cx="41572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Cont’d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0F50CD-CE7E-2468-8A7B-B9D236DDD2CE}"/>
              </a:ext>
            </a:extLst>
          </p:cNvPr>
          <p:cNvSpPr txBox="1"/>
          <p:nvPr/>
        </p:nvSpPr>
        <p:spPr>
          <a:xfrm>
            <a:off x="0" y="1445860"/>
            <a:ext cx="65704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2.5 </a:t>
            </a:r>
            <a:r>
              <a:rPr lang="en-US" sz="3600" b="1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3600" b="1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ocial/ Legal Feasibility</a:t>
            </a:r>
            <a:endParaRPr lang="en-US" sz="36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1E5EA-6C79-BE17-3D29-C591DF933A4C}"/>
              </a:ext>
            </a:extLst>
          </p:cNvPr>
          <p:cNvSpPr txBox="1"/>
          <p:nvPr/>
        </p:nvSpPr>
        <p:spPr>
          <a:xfrm>
            <a:off x="688156" y="2369190"/>
            <a:ext cx="11503844" cy="3304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  <a:tabLst>
                <a:tab pos="0" algn="l"/>
                <a:tab pos="5257800" algn="r"/>
              </a:tabLst>
            </a:pPr>
            <a:r>
              <a:rPr lang="en-US" sz="22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JP can mitigate risks, build trust with customers, and establish a solid foundation for long-term success in the market. </a:t>
            </a:r>
          </a:p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  <a:tabLst>
                <a:tab pos="0" algn="l"/>
                <a:tab pos="5257800" algn="r"/>
              </a:tabLst>
            </a:pPr>
            <a:r>
              <a:rPr lang="en-US" sz="22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JSP software libraries that are used in this system are free open-source libraries. Since this system will greatly help the needs of eliminations and statistical distribution.</a:t>
            </a:r>
          </a:p>
          <a:p>
            <a:pPr marL="742950" marR="0" indent="-28575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514350" marR="0" indent="-28575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  <a:tabLst>
                <a:tab pos="0" algn="l"/>
                <a:tab pos="5257800" algn="r"/>
              </a:tabLst>
            </a:pP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A11355-908A-3FA5-20DE-56A42410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C911-72BA-4C9C-A81A-0BEA8BC17DCC}" type="datetime1">
              <a:rPr lang="en-US" smtClean="0"/>
              <a:t>9/14/2024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01FC3-02C7-02A2-FAB1-149F1C8AD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9252-BB29-448E-ACDD-4CD1FEF83FE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88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89CA05-BD85-4651-92E7-DB81CB8AD159}"/>
              </a:ext>
            </a:extLst>
          </p:cNvPr>
          <p:cNvSpPr txBox="1"/>
          <p:nvPr/>
        </p:nvSpPr>
        <p:spPr>
          <a:xfrm>
            <a:off x="2462063" y="194835"/>
            <a:ext cx="72678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Chapter3 Considerations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A18E18-5743-844E-BB80-177AD06357E3}"/>
              </a:ext>
            </a:extLst>
          </p:cNvPr>
          <p:cNvSpPr txBox="1"/>
          <p:nvPr/>
        </p:nvSpPr>
        <p:spPr>
          <a:xfrm>
            <a:off x="0" y="1391512"/>
            <a:ext cx="3809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 Performance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A2CB67-EB46-7CA7-FD10-C0D913825D28}"/>
              </a:ext>
            </a:extLst>
          </p:cNvPr>
          <p:cNvSpPr txBox="1"/>
          <p:nvPr/>
        </p:nvSpPr>
        <p:spPr>
          <a:xfrm>
            <a:off x="-515133" y="2443072"/>
            <a:ext cx="12192000" cy="2878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marR="0" indent="-34290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Response time: </a:t>
            </a:r>
            <a:r>
              <a:rPr lang="en-US" sz="2200" b="1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less than 2 seconds</a:t>
            </a:r>
          </a:p>
          <a:p>
            <a:pPr marL="800100" marR="0" indent="-34290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Processing time: </a:t>
            </a:r>
            <a:r>
              <a:rPr lang="en-US" sz="2200" b="1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less than 2 seconds (no batch processing involved)</a:t>
            </a:r>
          </a:p>
          <a:p>
            <a:pPr marL="800100" marR="0" indent="-34290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Query and reporting times: </a:t>
            </a:r>
            <a:r>
              <a:rPr lang="en-US" sz="2200" b="1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yet to be tested</a:t>
            </a:r>
          </a:p>
          <a:p>
            <a:pPr marL="800100" marR="0" indent="-34290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Throughput: </a:t>
            </a:r>
            <a:r>
              <a:rPr lang="en-US" sz="2200" b="1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yet to be tested</a:t>
            </a:r>
          </a:p>
          <a:p>
            <a:pPr marL="800100" marR="0" indent="-34290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Storage: </a:t>
            </a:r>
            <a:r>
              <a:rPr lang="en-US" sz="2200" b="1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yet to be tested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6393A-C1E1-BD54-61D3-EF0EF0C73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FDA8-3427-4E51-8515-EA9373DB7FE6}" type="datetime1">
              <a:rPr lang="en-US" smtClean="0"/>
              <a:t>9/14/2024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85B191C-5EC2-2118-E200-1EBA61A21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9252-BB29-448E-ACDD-4CD1FEF83FE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94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4A8DDA-5D6E-9A7D-AB17-F8E33C32D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E431-45D2-4E74-9465-A0DF8CB080A3}" type="datetime1">
              <a:rPr lang="en-US" smtClean="0"/>
              <a:t>9/14/2024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2AD7FB-9295-AE63-80CA-D6339CF8F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9252-BB29-448E-ACDD-4CD1FEF83FE5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CEE8D6-AEE0-0334-52CA-A119F1FFE026}"/>
              </a:ext>
            </a:extLst>
          </p:cNvPr>
          <p:cNvSpPr txBox="1"/>
          <p:nvPr/>
        </p:nvSpPr>
        <p:spPr>
          <a:xfrm>
            <a:off x="3047308" y="587463"/>
            <a:ext cx="60973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Cont’d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744662-A0E5-1690-1C6C-5630BAA21215}"/>
              </a:ext>
            </a:extLst>
          </p:cNvPr>
          <p:cNvSpPr txBox="1"/>
          <p:nvPr/>
        </p:nvSpPr>
        <p:spPr>
          <a:xfrm>
            <a:off x="0" y="1764261"/>
            <a:ext cx="69432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 Security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3B2F8F-B214-3149-CEAD-528083D0DFF5}"/>
              </a:ext>
            </a:extLst>
          </p:cNvPr>
          <p:cNvSpPr txBox="1"/>
          <p:nvPr/>
        </p:nvSpPr>
        <p:spPr>
          <a:xfrm>
            <a:off x="-74814" y="2992352"/>
            <a:ext cx="12192000" cy="1047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measures are provided in many aspects in this system.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will have to authenticate using the username and passwords. </a:t>
            </a:r>
          </a:p>
        </p:txBody>
      </p:sp>
    </p:spTree>
    <p:extLst>
      <p:ext uri="{BB962C8B-B14F-4D97-AF65-F5344CB8AC3E}">
        <p14:creationId xmlns:p14="http://schemas.microsoft.com/office/powerpoint/2010/main" val="1936121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0235EA3-28F2-4C21-874D-F4B7A590E889}"/>
              </a:ext>
            </a:extLst>
          </p:cNvPr>
          <p:cNvSpPr txBox="1"/>
          <p:nvPr/>
        </p:nvSpPr>
        <p:spPr>
          <a:xfrm>
            <a:off x="4323761" y="556182"/>
            <a:ext cx="35444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Cont’d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8A192D-5CB2-09F2-EA83-70A053347DC7}"/>
              </a:ext>
            </a:extLst>
          </p:cNvPr>
          <p:cNvSpPr txBox="1"/>
          <p:nvPr/>
        </p:nvSpPr>
        <p:spPr>
          <a:xfrm>
            <a:off x="0" y="1490873"/>
            <a:ext cx="6188696" cy="834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tabLst>
                <a:tab pos="0" algn="l"/>
                <a:tab pos="5257800" algn="r"/>
              </a:tabLst>
            </a:pPr>
            <a:r>
              <a:rPr lang="en-US" sz="36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3.3 Usability and Ease of Use</a:t>
            </a:r>
            <a:endParaRPr lang="en-US" sz="36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721CC7-7D82-71E4-1C8C-15C6A7815E45}"/>
              </a:ext>
            </a:extLst>
          </p:cNvPr>
          <p:cNvSpPr txBox="1"/>
          <p:nvPr/>
        </p:nvSpPr>
        <p:spPr>
          <a:xfrm>
            <a:off x="0" y="2499224"/>
            <a:ext cx="12192000" cy="1555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user is to provide with a complete user manual as a pdf file.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interfaces are designed to be easy and familiar to any potential user.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additional training is required to use the system.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41C525-19D3-90F2-422A-01CD676B7BB9}"/>
              </a:ext>
            </a:extLst>
          </p:cNvPr>
          <p:cNvSpPr txBox="1"/>
          <p:nvPr/>
        </p:nvSpPr>
        <p:spPr>
          <a:xfrm>
            <a:off x="0" y="4443797"/>
            <a:ext cx="6624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3.4 </a:t>
            </a:r>
            <a:r>
              <a:rPr lang="en-US" sz="36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Capacity and Scalability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E7EB67-D478-4BE0-3270-6125BD290F2E}"/>
              </a:ext>
            </a:extLst>
          </p:cNvPr>
          <p:cNvSpPr txBox="1"/>
          <p:nvPr/>
        </p:nvSpPr>
        <p:spPr>
          <a:xfrm>
            <a:off x="0" y="5367127"/>
            <a:ext cx="1219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Jewelry Palace can handle increasing traffic and scale effectively to meet the demands of users.</a:t>
            </a:r>
            <a:endParaRPr lang="en-US" sz="2200" dirty="0">
              <a:solidFill>
                <a:schemeClr val="bg2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901014-AD7F-82CF-29B3-39B3723C5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DC767-A642-4CFB-92F6-318CC8162A40}" type="datetime1">
              <a:rPr lang="en-US" smtClean="0"/>
              <a:t>9/14/2024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A7ABD-2A1A-2251-23FF-B4FD2B170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9252-BB29-448E-ACDD-4CD1FEF83FE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362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D0BE74-3431-A220-DA1D-DBF341F41769}"/>
              </a:ext>
            </a:extLst>
          </p:cNvPr>
          <p:cNvSpPr txBox="1"/>
          <p:nvPr/>
        </p:nvSpPr>
        <p:spPr>
          <a:xfrm>
            <a:off x="4155440" y="568960"/>
            <a:ext cx="3881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Cont’d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421518-131F-5BD1-E0E6-53D0C10FD3A1}"/>
              </a:ext>
            </a:extLst>
          </p:cNvPr>
          <p:cNvSpPr txBox="1"/>
          <p:nvPr/>
        </p:nvSpPr>
        <p:spPr>
          <a:xfrm>
            <a:off x="-30480" y="1656080"/>
            <a:ext cx="6126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3.5 </a:t>
            </a:r>
            <a:r>
              <a:rPr lang="en-US" sz="3600" b="1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Availability</a:t>
            </a:r>
            <a:endParaRPr lang="en-US" sz="3600" dirty="0">
              <a:solidFill>
                <a:schemeClr val="bg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46AA9E-470C-95D6-8998-B8AC835E8A0F}"/>
              </a:ext>
            </a:extLst>
          </p:cNvPr>
          <p:cNvSpPr txBox="1"/>
          <p:nvPr/>
        </p:nvSpPr>
        <p:spPr>
          <a:xfrm>
            <a:off x="0" y="2579410"/>
            <a:ext cx="1219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indent="-34290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Jewelry Palace will be available throughout the 24 hours.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F311E5-E728-575A-16FC-3600F07C0CFD}"/>
              </a:ext>
            </a:extLst>
          </p:cNvPr>
          <p:cNvSpPr txBox="1"/>
          <p:nvPr/>
        </p:nvSpPr>
        <p:spPr>
          <a:xfrm>
            <a:off x="-30480" y="3454924"/>
            <a:ext cx="5405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3.6  </a:t>
            </a:r>
            <a:r>
              <a:rPr lang="en-US" sz="36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Maintainability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20B1E0-A38C-CD7E-B17B-4A3F5EC7895F}"/>
              </a:ext>
            </a:extLst>
          </p:cNvPr>
          <p:cNvSpPr txBox="1"/>
          <p:nvPr/>
        </p:nvSpPr>
        <p:spPr>
          <a:xfrm>
            <a:off x="0" y="3881315"/>
            <a:ext cx="12192000" cy="2124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600"/>
              </a:spcAft>
            </a:pPr>
            <a:endParaRPr lang="en-US" sz="2200" dirty="0">
              <a:solidFill>
                <a:schemeClr val="bg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Automated Testing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Code Quality and Standards</a:t>
            </a:r>
          </a:p>
          <a:p>
            <a:pPr marL="457200" marR="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tabLst>
                <a:tab pos="0" algn="l"/>
                <a:tab pos="5257800" algn="r"/>
              </a:tabLst>
            </a:pPr>
            <a:r>
              <a:rPr lang="en-US" sz="22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781CDD-0C56-FC47-BD86-0BE1A6563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F4CBF-6AEE-48A0-BA02-0882AACB5C47}" type="datetime1">
              <a:rPr lang="en-US" smtClean="0"/>
              <a:t>9/14/2024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9071DB8-0D89-CFF9-A368-E32778193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9252-BB29-448E-ACDD-4CD1FEF83FE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62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57831A-DA25-76FC-923A-A090C8683575}"/>
              </a:ext>
            </a:extLst>
          </p:cNvPr>
          <p:cNvSpPr txBox="1"/>
          <p:nvPr/>
        </p:nvSpPr>
        <p:spPr>
          <a:xfrm>
            <a:off x="3495040" y="0"/>
            <a:ext cx="5201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Chapter4 Design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C8292A-A3F7-4F60-D375-D1B011FDB2EC}"/>
              </a:ext>
            </a:extLst>
          </p:cNvPr>
          <p:cNvSpPr txBox="1"/>
          <p:nvPr/>
        </p:nvSpPr>
        <p:spPr>
          <a:xfrm>
            <a:off x="0" y="1000420"/>
            <a:ext cx="7294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 </a:t>
            </a:r>
            <a:r>
              <a:rPr lang="en-US" sz="36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Entity Relationship Diagram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EDC987-AAFB-8F1E-E596-DAD2AE6FCC32}"/>
              </a:ext>
            </a:extLst>
          </p:cNvPr>
          <p:cNvSpPr txBox="1"/>
          <p:nvPr/>
        </p:nvSpPr>
        <p:spPr>
          <a:xfrm>
            <a:off x="6705600" y="3627727"/>
            <a:ext cx="5486400" cy="793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b="1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Entity Relationship Diagram for Jewelry Palace</a:t>
            </a:r>
            <a:endParaRPr lang="en-US" sz="22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EBCB352-7A75-046F-8DEC-59B0A6B72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D4357-98E8-4900-AD31-3A8BC1C4D33A}" type="datetime1">
              <a:rPr lang="en-US" smtClean="0"/>
              <a:t>9/14/2024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9DC283-5837-FA91-AEA4-07C68ED8F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9252-BB29-448E-ACDD-4CD1FEF83FE5}" type="slidenum">
              <a:rPr lang="en-US" smtClean="0"/>
              <a:t>19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C5DCD7-7018-D11D-A6F1-DBC343A667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90" y="1921020"/>
            <a:ext cx="5780820" cy="420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543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E1A558-2E5B-5C59-0F1F-74204B4D3602}"/>
              </a:ext>
            </a:extLst>
          </p:cNvPr>
          <p:cNvSpPr txBox="1"/>
          <p:nvPr/>
        </p:nvSpPr>
        <p:spPr>
          <a:xfrm>
            <a:off x="708822" y="3444111"/>
            <a:ext cx="43370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FF3EFA1-319C-634C-4649-5DD97513A31D}"/>
              </a:ext>
            </a:extLst>
          </p:cNvPr>
          <p:cNvCxnSpPr>
            <a:cxnSpLocks/>
          </p:cNvCxnSpPr>
          <p:nvPr/>
        </p:nvCxnSpPr>
        <p:spPr>
          <a:xfrm>
            <a:off x="5515896" y="1223107"/>
            <a:ext cx="0" cy="4835012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002ECB8-32C1-700F-513A-FE176C5D744C}"/>
              </a:ext>
            </a:extLst>
          </p:cNvPr>
          <p:cNvSpPr txBox="1"/>
          <p:nvPr/>
        </p:nvSpPr>
        <p:spPr>
          <a:xfrm>
            <a:off x="6194325" y="1223107"/>
            <a:ext cx="5997675" cy="4411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Mg Aung Thura Kyaw(KPTMYK-001253)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Mg Kyaw </a:t>
            </a:r>
            <a:r>
              <a:rPr lang="en-US" sz="2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Soe</a:t>
            </a: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Win(KPTMYK-001368)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Mg Nanda Tun(KPTMYK-001376)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 Kay </a:t>
            </a:r>
            <a:r>
              <a:rPr lang="en-US" sz="2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Thazin</a:t>
            </a: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Phoo</a:t>
            </a: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(KPTMYK-001378)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  Hsu Moe  Yu San(KPTMYK-001352)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 May </a:t>
            </a:r>
            <a:r>
              <a:rPr lang="en-US" sz="2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Thet</a:t>
            </a: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Paing</a:t>
            </a: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(KPTMYK-001370)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90A768-8E73-17B7-9C16-533B999E85E6}"/>
              </a:ext>
            </a:extLst>
          </p:cNvPr>
          <p:cNvSpPr txBox="1"/>
          <p:nvPr/>
        </p:nvSpPr>
        <p:spPr>
          <a:xfrm>
            <a:off x="-391141" y="2312728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Group-I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E4646C-5292-A63B-9BDE-4A48D1FA8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DCCE-1026-4415-8D85-A6CE860278BD}" type="datetime1">
              <a:rPr lang="en-US" smtClean="0"/>
              <a:t>9/14/2024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9D8CC2-1373-D4A9-1B74-F622E95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9252-BB29-448E-ACDD-4CD1FEF83F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52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10E5F0-1B2E-04FC-0087-6AD0FA59F699}"/>
              </a:ext>
            </a:extLst>
          </p:cNvPr>
          <p:cNvSpPr txBox="1"/>
          <p:nvPr/>
        </p:nvSpPr>
        <p:spPr>
          <a:xfrm>
            <a:off x="2798387" y="281709"/>
            <a:ext cx="6595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Chapter5 Conclusion</a:t>
            </a:r>
            <a:endParaRPr lang="en-US" sz="4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BCA519-E398-6FE5-612A-07E00AD9CFB4}"/>
              </a:ext>
            </a:extLst>
          </p:cNvPr>
          <p:cNvSpPr txBox="1"/>
          <p:nvPr/>
        </p:nvSpPr>
        <p:spPr>
          <a:xfrm>
            <a:off x="0" y="1757680"/>
            <a:ext cx="12192000" cy="545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indent="-34290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Due to the above topics, this project JP is feasible in terms of implementation.</a:t>
            </a:r>
            <a:endParaRPr lang="en-US" sz="22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042C0A-3B85-526B-094D-86B751A6B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5CC9D-5B20-4C9D-8C7A-674A56F303B8}" type="datetime1">
              <a:rPr lang="en-US" smtClean="0"/>
              <a:t>9/14/2024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669024-C847-4668-EA71-267A50677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9252-BB29-448E-ACDD-4CD1FEF83FE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8197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8C788E-A6EF-12AA-327B-ABF42E29D989}"/>
              </a:ext>
            </a:extLst>
          </p:cNvPr>
          <p:cNvSpPr txBox="1"/>
          <p:nvPr/>
        </p:nvSpPr>
        <p:spPr>
          <a:xfrm>
            <a:off x="4084320" y="325120"/>
            <a:ext cx="4023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1E87BE-78E0-7AB1-6486-BC928E0E6F2F}"/>
              </a:ext>
            </a:extLst>
          </p:cNvPr>
          <p:cNvSpPr txBox="1"/>
          <p:nvPr/>
        </p:nvSpPr>
        <p:spPr>
          <a:xfrm>
            <a:off x="254000" y="2113280"/>
            <a:ext cx="11724640" cy="1480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200" b="1" u="sng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https://www.google.com/</a:t>
            </a:r>
            <a:endParaRPr lang="en-US" sz="2200" dirty="0">
              <a:solidFill>
                <a:schemeClr val="bg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200" b="1" u="sng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https://shweshops.com/</a:t>
            </a:r>
            <a:endParaRPr lang="en-US" sz="2200" u="sng" dirty="0">
              <a:solidFill>
                <a:schemeClr val="bg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90DFFC-3EE8-130A-D821-688E07D00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47268-4EA8-470E-98E6-5DCEB08F2DF3}" type="datetime1">
              <a:rPr lang="en-US" smtClean="0"/>
              <a:t>9/14/2024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1A54A7-18B3-63DD-317A-3A5C99994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9252-BB29-448E-ACDD-4CD1FEF83FE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739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42A399-1589-462F-64B9-BF1A5A933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E431-45D2-4E74-9465-A0DF8CB080A3}" type="datetime1">
              <a:rPr lang="en-US" smtClean="0"/>
              <a:t>9/14/2024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4CA21B-93C4-45C1-94A6-81400F3B0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9252-BB29-448E-ACDD-4CD1FEF83FE5}" type="slidenum">
              <a:rPr lang="en-US" smtClean="0"/>
              <a:t>22</a:t>
            </a:fld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C9F9659-2122-4EA4-A6DC-BF8EA61E670B}"/>
              </a:ext>
            </a:extLst>
          </p:cNvPr>
          <p:cNvSpPr/>
          <p:nvPr/>
        </p:nvSpPr>
        <p:spPr>
          <a:xfrm>
            <a:off x="2209800" y="2208100"/>
            <a:ext cx="6947555" cy="1404594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b="1" i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5" name="Heart 4">
            <a:extLst>
              <a:ext uri="{FF2B5EF4-FFF2-40B4-BE49-F238E27FC236}">
                <a16:creationId xmlns:a16="http://schemas.microsoft.com/office/drawing/2014/main" id="{A65220D9-8A42-F43E-6B8E-59BD67AE9475}"/>
              </a:ext>
            </a:extLst>
          </p:cNvPr>
          <p:cNvSpPr/>
          <p:nvPr/>
        </p:nvSpPr>
        <p:spPr>
          <a:xfrm>
            <a:off x="8242955" y="2453197"/>
            <a:ext cx="914400" cy="914400"/>
          </a:xfrm>
          <a:prstGeom prst="hear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art 5">
            <a:extLst>
              <a:ext uri="{FF2B5EF4-FFF2-40B4-BE49-F238E27FC236}">
                <a16:creationId xmlns:a16="http://schemas.microsoft.com/office/drawing/2014/main" id="{CEBF153D-75DA-6785-FF2D-AFD8A23DE37C}"/>
              </a:ext>
            </a:extLst>
          </p:cNvPr>
          <p:cNvSpPr/>
          <p:nvPr/>
        </p:nvSpPr>
        <p:spPr>
          <a:xfrm>
            <a:off x="2310439" y="2453197"/>
            <a:ext cx="914400" cy="914400"/>
          </a:xfrm>
          <a:prstGeom prst="hear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554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E727B3-C0DF-4FDB-8CDE-25D2A3700A59}"/>
              </a:ext>
            </a:extLst>
          </p:cNvPr>
          <p:cNvSpPr txBox="1"/>
          <p:nvPr/>
        </p:nvSpPr>
        <p:spPr>
          <a:xfrm>
            <a:off x="3637935" y="428969"/>
            <a:ext cx="49161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F06DBB-161E-35E4-C40C-6DCDEE08B7C7}"/>
              </a:ext>
            </a:extLst>
          </p:cNvPr>
          <p:cNvSpPr txBox="1"/>
          <p:nvPr/>
        </p:nvSpPr>
        <p:spPr>
          <a:xfrm>
            <a:off x="4121745" y="1680505"/>
            <a:ext cx="510294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Chapter1 Introduction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Chapter2 Feasibility Study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Chapter3 Considerations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Chapter4 Design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Chapter5 Conclusion</a:t>
            </a: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30311A-050D-93DF-9ED7-CD072B11B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0B53-1BE2-4239-91B0-948260C2F486}" type="datetime1">
              <a:rPr lang="en-US" smtClean="0"/>
              <a:t>9/14/2024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DC4691-5AB4-5189-55EF-ACC7D6C41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9252-BB29-448E-ACDD-4CD1FEF83F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72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A79C9C-E321-E1B7-43C8-B1318C0E23F4}"/>
              </a:ext>
            </a:extLst>
          </p:cNvPr>
          <p:cNvSpPr txBox="1"/>
          <p:nvPr/>
        </p:nvSpPr>
        <p:spPr>
          <a:xfrm>
            <a:off x="4424515" y="273580"/>
            <a:ext cx="33429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43DCF4-CC11-4DA2-C3A5-5F8245A3192D}"/>
              </a:ext>
            </a:extLst>
          </p:cNvPr>
          <p:cNvSpPr txBox="1"/>
          <p:nvPr/>
        </p:nvSpPr>
        <p:spPr>
          <a:xfrm>
            <a:off x="-1" y="2965672"/>
            <a:ext cx="12192000" cy="3618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tabLst>
                <a:tab pos="0" algn="l"/>
                <a:tab pos="5257800" algn="r"/>
              </a:tabLst>
            </a:pPr>
            <a:r>
              <a:rPr lang="en-US" sz="24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 create a seamless and user-friendly online shopping experience for customers.</a:t>
            </a:r>
            <a:endParaRPr lang="en-US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0" algn="l"/>
                <a:tab pos="5257800" algn="r"/>
              </a:tabLst>
            </a:pPr>
            <a:r>
              <a:rPr lang="en-US" sz="24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 include personalized services, such as custom designs and engraving, to enhance customer satisfaction.</a:t>
            </a:r>
            <a:endParaRPr lang="en-US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0" algn="l"/>
                <a:tab pos="5257800" algn="r"/>
              </a:tabLst>
            </a:pPr>
            <a:r>
              <a:rPr lang="en-US" sz="24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 increase international business or improve business markets by selling online</a:t>
            </a:r>
            <a:endParaRPr lang="en-US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85800" marR="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tabLst>
                <a:tab pos="0" algn="l"/>
                <a:tab pos="5257800" algn="r"/>
              </a:tabLst>
            </a:pPr>
            <a:r>
              <a:rPr lang="en-US" sz="24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US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D457D2-92CB-9E80-A589-3904CA8B76D1}"/>
              </a:ext>
            </a:extLst>
          </p:cNvPr>
          <p:cNvSpPr txBox="1"/>
          <p:nvPr/>
        </p:nvSpPr>
        <p:spPr>
          <a:xfrm>
            <a:off x="-408037" y="2225478"/>
            <a:ext cx="5653548" cy="587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marR="0" indent="4000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5257800" algn="r"/>
              </a:tabLst>
            </a:pPr>
            <a:r>
              <a:rPr lang="en-US" sz="24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objectives of Jewelry Palace:</a:t>
            </a:r>
            <a:endParaRPr lang="en-US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3F072-B087-3203-0BF3-513109715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18314-C455-490F-B7BC-688361518B99}" type="datetime1">
              <a:rPr lang="en-US" smtClean="0"/>
              <a:t>9/14/2024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30727-F209-E8F1-F7F5-7D7B02DD1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9252-BB29-448E-ACDD-4CD1FEF83F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45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284443-54D8-0EC3-D4E3-927EA6201944}"/>
              </a:ext>
            </a:extLst>
          </p:cNvPr>
          <p:cNvSpPr txBox="1"/>
          <p:nvPr/>
        </p:nvSpPr>
        <p:spPr>
          <a:xfrm>
            <a:off x="3271745" y="269673"/>
            <a:ext cx="63272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Chapter1 Introduction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2796FB-F6D2-C34B-691C-96152F038699}"/>
              </a:ext>
            </a:extLst>
          </p:cNvPr>
          <p:cNvSpPr txBox="1"/>
          <p:nvPr/>
        </p:nvSpPr>
        <p:spPr>
          <a:xfrm>
            <a:off x="0" y="2274838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 Overview of the project</a:t>
            </a:r>
          </a:p>
          <a:p>
            <a:endParaRPr lang="en-US" sz="36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BDEE23-5DF1-5193-CB72-CE84496BFBC0}"/>
              </a:ext>
            </a:extLst>
          </p:cNvPr>
          <p:cNvSpPr txBox="1"/>
          <p:nvPr/>
        </p:nvSpPr>
        <p:spPr>
          <a:xfrm>
            <a:off x="678731" y="3059668"/>
            <a:ext cx="11513270" cy="2697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Jewelry Palace (JP) project aims to create an innovative platform that connects jewelry designers and artisans with customers seeking unique and high-quality pieces.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will feature an online marketplace where users can explore a diverse range of handcrafted and bespoke jewelry items.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29E500-55CC-F23C-DCAF-F0EB20A8B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1497-5046-4CED-B469-E3CCC716D46D}" type="datetime1">
              <a:rPr lang="en-US" smtClean="0"/>
              <a:t>9/14/2024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CE893-4AF5-E1A8-AEC4-279AA7AFA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9252-BB29-448E-ACDD-4CD1FEF83FE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84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95993D-D613-1C7F-8D7F-96ADAE655F4A}"/>
              </a:ext>
            </a:extLst>
          </p:cNvPr>
          <p:cNvSpPr txBox="1"/>
          <p:nvPr/>
        </p:nvSpPr>
        <p:spPr>
          <a:xfrm>
            <a:off x="4408602" y="123962"/>
            <a:ext cx="33747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Cont’d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ACC710-CD50-151B-A96F-B1EE4730386D}"/>
              </a:ext>
            </a:extLst>
          </p:cNvPr>
          <p:cNvSpPr txBox="1"/>
          <p:nvPr/>
        </p:nvSpPr>
        <p:spPr>
          <a:xfrm>
            <a:off x="0" y="1300899"/>
            <a:ext cx="5797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 The need for the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4C294D-E83E-4B2D-C1F3-E74273B4F8B3}"/>
              </a:ext>
            </a:extLst>
          </p:cNvPr>
          <p:cNvSpPr txBox="1"/>
          <p:nvPr/>
        </p:nvSpPr>
        <p:spPr>
          <a:xfrm>
            <a:off x="763571" y="2012746"/>
            <a:ext cx="11428429" cy="3374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Despite the proliferation of online and jewelry stores, many customers find the lack of product variety.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 faces problems such as inconsistent pricing and inadequate customer service. 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goal is to address these challenges by creating a jewelry selling platform that offers a variety of high-quality, perfectly crafted jewelry pieces. </a:t>
            </a:r>
            <a:endParaRPr lang="en-US" sz="2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EC4CF-E644-DC4C-A8CD-18D3F0373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0442D-3D51-498C-960B-D0B5FABF100F}" type="datetime1">
              <a:rPr lang="en-US" smtClean="0"/>
              <a:t>9/14/2024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76BD3-BB10-3CA5-DFB7-E1E0A85E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9252-BB29-448E-ACDD-4CD1FEF83F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29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3E731E-2C21-CBBE-4473-01BE8AE547FE}"/>
              </a:ext>
            </a:extLst>
          </p:cNvPr>
          <p:cNvSpPr txBox="1"/>
          <p:nvPr/>
        </p:nvSpPr>
        <p:spPr>
          <a:xfrm>
            <a:off x="4648985" y="171308"/>
            <a:ext cx="28940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Cont’d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379EE8-AF11-4FD0-7D4B-F8F5E068591C}"/>
              </a:ext>
            </a:extLst>
          </p:cNvPr>
          <p:cNvSpPr txBox="1"/>
          <p:nvPr/>
        </p:nvSpPr>
        <p:spPr>
          <a:xfrm>
            <a:off x="0" y="1593129"/>
            <a:ext cx="110859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 </a:t>
            </a:r>
            <a:r>
              <a:rPr lang="en-US" sz="3600" dirty="0">
                <a:solidFill>
                  <a:schemeClr val="bg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36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verview of Existing System and Technologies</a:t>
            </a:r>
          </a:p>
          <a:p>
            <a:endParaRPr lang="en-US" sz="36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1AC527-C41E-E948-F582-32B7976DAD6F}"/>
              </a:ext>
            </a:extLst>
          </p:cNvPr>
          <p:cNvSpPr txBox="1"/>
          <p:nvPr/>
        </p:nvSpPr>
        <p:spPr>
          <a:xfrm>
            <a:off x="1" y="2448965"/>
            <a:ext cx="12191999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US" sz="22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There are two existing system: Switzerland and Online Car Ticket Selling System. Jewelry</a:t>
            </a:r>
            <a:r>
              <a:rPr lang="en-US" sz="22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2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Palace Project is a sales project like an online car ticket selling system.</a:t>
            </a:r>
            <a:r>
              <a:rPr lang="en-US" sz="22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2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But Jewelry Palace is mainly to sell high quality and perfectly designed jewelry</a:t>
            </a:r>
            <a:r>
              <a:rPr lang="en-US" sz="24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3600" dirty="0">
                <a:solidFill>
                  <a:schemeClr val="bg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1.4 </a:t>
            </a:r>
            <a:r>
              <a:rPr lang="en-US" sz="36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Deliverables</a:t>
            </a:r>
          </a:p>
          <a:p>
            <a:pPr algn="just"/>
            <a:endParaRPr lang="en-US" sz="3600" dirty="0">
              <a:solidFill>
                <a:schemeClr val="bg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JP is a web based on software system that contains a central database and functionalities for various stakeholders.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Since many numbers of users have involved different services will be provided to different users.</a:t>
            </a:r>
            <a:endParaRPr lang="en-US" sz="22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200" dirty="0">
              <a:solidFill>
                <a:schemeClr val="bg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EC63A7-BE5A-B3CF-A0EE-2BC7172A1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9D6-F86C-4A5A-B28C-AA34C6A52247}" type="datetime1">
              <a:rPr lang="en-US" smtClean="0"/>
              <a:t>9/14/2024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3D33F-3764-E945-CCA9-73021A34B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9252-BB29-448E-ACDD-4CD1FEF83FE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62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B68AA8-924A-81E9-3A5F-7C076224CFAC}"/>
              </a:ext>
            </a:extLst>
          </p:cNvPr>
          <p:cNvSpPr txBox="1"/>
          <p:nvPr/>
        </p:nvSpPr>
        <p:spPr>
          <a:xfrm>
            <a:off x="2885387" y="318859"/>
            <a:ext cx="72193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Chapter2 Feasibility Study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2DBDE2-2053-3A2F-2C5C-D27CAFCC1D55}"/>
              </a:ext>
            </a:extLst>
          </p:cNvPr>
          <p:cNvSpPr txBox="1"/>
          <p:nvPr/>
        </p:nvSpPr>
        <p:spPr>
          <a:xfrm>
            <a:off x="113121" y="2080889"/>
            <a:ext cx="6381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</a:t>
            </a:r>
            <a:r>
              <a:rPr lang="en-US" sz="36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Financial Feasibility</a:t>
            </a:r>
          </a:p>
          <a:p>
            <a:endParaRPr lang="en-US" sz="36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F2A52E-3979-173F-E80B-73FFDF4A295D}"/>
              </a:ext>
            </a:extLst>
          </p:cNvPr>
          <p:cNvSpPr txBox="1"/>
          <p:nvPr/>
        </p:nvSpPr>
        <p:spPr>
          <a:xfrm>
            <a:off x="0" y="3281218"/>
            <a:ext cx="12192000" cy="2062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detailed financial plan should include cash flow projections and a break-even analysis to determine how long it will take to recoup the initial investment and achieve profitability.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carefully examining these points, the viability and long-term success of an online jewelry business can be measured.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AB0CA5-955D-094A-8466-D7DED3A50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E035B-7D56-43E4-94A4-0F70C90EC024}" type="datetime1">
              <a:rPr lang="en-US" smtClean="0"/>
              <a:t>9/14/2024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39FD5AF-F171-D13F-95C9-AFA82568A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9252-BB29-448E-ACDD-4CD1FEF83FE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944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153967-C3C8-A77F-CF72-51F609192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E431-45D2-4E74-9465-A0DF8CB080A3}" type="datetime1">
              <a:rPr lang="en-US" smtClean="0"/>
              <a:t>9/14/2024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A41E06-8288-FF8C-C588-2151B2864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9252-BB29-448E-ACDD-4CD1FEF83FE5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39DB9B-7C07-0838-7A88-7D55D535E746}"/>
              </a:ext>
            </a:extLst>
          </p:cNvPr>
          <p:cNvSpPr txBox="1"/>
          <p:nvPr/>
        </p:nvSpPr>
        <p:spPr>
          <a:xfrm>
            <a:off x="3047308" y="401381"/>
            <a:ext cx="60973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Cont’d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1AF3EE-B131-B7D9-5928-109CDE3890CC}"/>
              </a:ext>
            </a:extLst>
          </p:cNvPr>
          <p:cNvSpPr txBox="1"/>
          <p:nvPr/>
        </p:nvSpPr>
        <p:spPr>
          <a:xfrm>
            <a:off x="4850" y="1947549"/>
            <a:ext cx="60973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 </a:t>
            </a:r>
            <a:r>
              <a:rPr lang="en-US" sz="36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Technical Feasibility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3442BE-9F14-CE67-E4BA-C3C91E0AA174}"/>
              </a:ext>
            </a:extLst>
          </p:cNvPr>
          <p:cNvSpPr txBox="1"/>
          <p:nvPr/>
        </p:nvSpPr>
        <p:spPr>
          <a:xfrm>
            <a:off x="-47104" y="3001095"/>
            <a:ext cx="12239104" cy="1638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34290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Project JP is a complete web-based application.</a:t>
            </a:r>
          </a:p>
          <a:p>
            <a:pPr marL="342900" marR="0" indent="-34290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The main technologies and tools that are associated with OSSS are </a:t>
            </a:r>
            <a:r>
              <a:rPr lang="en-US" sz="2200" b="1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HTML, CSS, JS, JSP, MySQL, Diagram tools (MYSQL Workbench).</a:t>
            </a:r>
            <a:endParaRPr lang="en-US" sz="2200" b="1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856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996</Words>
  <Application>Microsoft Office PowerPoint</Application>
  <PresentationFormat>Widescreen</PresentationFormat>
  <Paragraphs>170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Shein Bo</dc:creator>
  <cp:lastModifiedBy>Shein Bo</cp:lastModifiedBy>
  <cp:revision>79</cp:revision>
  <dcterms:created xsi:type="dcterms:W3CDTF">2024-08-24T15:13:46Z</dcterms:created>
  <dcterms:modified xsi:type="dcterms:W3CDTF">2024-09-14T06:28:36Z</dcterms:modified>
</cp:coreProperties>
</file>