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/>
    <p:restoredTop sz="94689"/>
  </p:normalViewPr>
  <p:slideViewPr>
    <p:cSldViewPr snapToGrid="0" snapToObjects="1">
      <p:cViewPr>
        <p:scale>
          <a:sx n="100" d="100"/>
          <a:sy n="100" d="100"/>
        </p:scale>
        <p:origin x="8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AF2C-8C0A-3545-A2E7-90FECA0B6C09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34ACE-C3FA-4440-BD2A-B0DBAD9C3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7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3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9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82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61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5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0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91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56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34ACE-C3FA-4440-BD2A-B0DBAD9C37B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00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9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63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47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4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0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92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5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6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42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6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F506-B30A-5F4E-A219-6A72A141AA3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8E23-4D06-1647-A030-0D3F077B6D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5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成组"/>
          <p:cNvGrpSpPr/>
          <p:nvPr/>
        </p:nvGrpSpPr>
        <p:grpSpPr>
          <a:xfrm>
            <a:off x="4219575" y="933858"/>
            <a:ext cx="3400425" cy="5232400"/>
            <a:chOff x="0" y="-1"/>
            <a:chExt cx="4889500" cy="8549642"/>
          </a:xfrm>
        </p:grpSpPr>
        <p:sp>
          <p:nvSpPr>
            <p:cNvPr id="11" name="矩形"/>
            <p:cNvSpPr/>
            <p:nvPr/>
          </p:nvSpPr>
          <p:spPr>
            <a:xfrm>
              <a:off x="0" y="-1"/>
              <a:ext cx="4889500" cy="8549642"/>
            </a:xfrm>
            <a:prstGeom prst="rect">
              <a:avLst/>
            </a:prstGeom>
            <a:noFill/>
            <a:ln w="317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" name="成组"/>
            <p:cNvGrpSpPr/>
            <p:nvPr/>
          </p:nvGrpSpPr>
          <p:grpSpPr>
            <a:xfrm>
              <a:off x="0" y="-1"/>
              <a:ext cx="4889500" cy="862149"/>
              <a:chOff x="0" y="0"/>
              <a:chExt cx="4889500" cy="862147"/>
            </a:xfrm>
          </p:grpSpPr>
          <p:sp>
            <p:nvSpPr>
              <p:cNvPr id="13" name="矩形"/>
              <p:cNvSpPr/>
              <p:nvPr/>
            </p:nvSpPr>
            <p:spPr>
              <a:xfrm>
                <a:off x="0" y="0"/>
                <a:ext cx="4889500" cy="862147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教材或课程展示页"/>
              <p:cNvSpPr txBox="1"/>
              <p:nvPr/>
            </p:nvSpPr>
            <p:spPr>
              <a:xfrm>
                <a:off x="0" y="79045"/>
                <a:ext cx="4889500" cy="7040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sz="2200" dirty="0"/>
                  <a:t>本节内容</a:t>
                </a:r>
                <a:endParaRPr sz="2200" dirty="0"/>
              </a:p>
            </p:txBody>
          </p:sp>
        </p:grpSp>
      </p:grpSp>
      <p:sp>
        <p:nvSpPr>
          <p:cNvPr id="24" name="课程或教材介绍页"/>
          <p:cNvSpPr txBox="1"/>
          <p:nvPr/>
        </p:nvSpPr>
        <p:spPr>
          <a:xfrm>
            <a:off x="4348162" y="1959973"/>
            <a:ext cx="314325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600"/>
            </a:lvl1pPr>
          </a:lstStyle>
          <a:p>
            <a:r>
              <a:rPr lang="zh-CN" altLang="en-US" sz="4600" dirty="0" smtClean="0"/>
              <a:t>矩阵</a:t>
            </a:r>
            <a:endParaRPr lang="en-US" altLang="zh-CN" sz="4600" dirty="0"/>
          </a:p>
        </p:txBody>
      </p:sp>
      <p:sp>
        <p:nvSpPr>
          <p:cNvPr id="32" name="页脚占位符 29"/>
          <p:cNvSpPr txBox="1">
            <a:spLocks/>
          </p:cNvSpPr>
          <p:nvPr/>
        </p:nvSpPr>
        <p:spPr>
          <a:xfrm>
            <a:off x="8720919" y="6492875"/>
            <a:ext cx="3471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3A09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73A09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A73A09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对称矩阵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9371" y="1018167"/>
            <a:ext cx="1102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对称矩阵</a:t>
            </a:r>
            <a:r>
              <a:rPr lang="zh-CN" altLang="en-US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：</a:t>
            </a:r>
            <a:r>
              <a:rPr lang="zh-CN" altLang="zh-CN" dirty="0"/>
              <a:t>若一个</a:t>
            </a:r>
            <a:r>
              <a:rPr lang="en-US" altLang="zh-CN" dirty="0"/>
              <a:t>n</a:t>
            </a:r>
            <a:r>
              <a:rPr lang="zh-CN" altLang="zh-CN" dirty="0"/>
              <a:t>阶方阵</a:t>
            </a:r>
            <a:r>
              <a:rPr lang="en-US" altLang="zh-CN" dirty="0"/>
              <a:t>A[1</a:t>
            </a:r>
            <a:r>
              <a:rPr lang="zh-CN" altLang="zh-CN" dirty="0"/>
              <a:t>…</a:t>
            </a:r>
            <a:r>
              <a:rPr lang="en-US" altLang="zh-CN" dirty="0"/>
              <a:t>n][1</a:t>
            </a:r>
            <a:r>
              <a:rPr lang="zh-CN" altLang="zh-CN" dirty="0"/>
              <a:t>…</a:t>
            </a:r>
            <a:r>
              <a:rPr lang="en-US" altLang="zh-CN" dirty="0"/>
              <a:t>n]</a:t>
            </a:r>
            <a:r>
              <a:rPr lang="zh-CN" altLang="zh-CN" dirty="0"/>
              <a:t>中的任一个元素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zh-CN" altLang="zh-CN" dirty="0"/>
              <a:t>，都有</a:t>
            </a:r>
            <a:r>
              <a:rPr lang="en-US" altLang="zh-CN" dirty="0" err="1">
                <a:solidFill>
                  <a:schemeClr val="accent1"/>
                </a:solidFill>
              </a:rPr>
              <a:t>a</a:t>
            </a:r>
            <a:r>
              <a:rPr lang="en-US" altLang="zh-CN" baseline="-25000" dirty="0" err="1">
                <a:solidFill>
                  <a:schemeClr val="accent1"/>
                </a:solidFill>
              </a:rPr>
              <a:t>i,j</a:t>
            </a:r>
            <a:r>
              <a:rPr lang="en-US" altLang="zh-CN" baseline="-25000" dirty="0">
                <a:solidFill>
                  <a:schemeClr val="accent1"/>
                </a:solidFill>
              </a:rPr>
              <a:t>=</a:t>
            </a:r>
            <a:r>
              <a:rPr lang="en-US" altLang="zh-CN" dirty="0" err="1">
                <a:solidFill>
                  <a:schemeClr val="accent1"/>
                </a:solidFill>
              </a:rPr>
              <a:t>a</a:t>
            </a:r>
            <a:r>
              <a:rPr lang="en-US" altLang="zh-CN" baseline="-25000" dirty="0" err="1">
                <a:solidFill>
                  <a:schemeClr val="accent1"/>
                </a:solidFill>
              </a:rPr>
              <a:t>j,i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 err="1"/>
              <a:t>i</a:t>
            </a:r>
            <a:r>
              <a:rPr lang="zh-CN" altLang="zh-CN" dirty="0"/>
              <a:t>，</a:t>
            </a:r>
            <a:r>
              <a:rPr lang="en-US" altLang="zh-CN" dirty="0"/>
              <a:t>j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），则称其为对称矩阵。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47677" y="2288996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7" y="2288996"/>
                <a:ext cx="2025836" cy="1465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1488453" y="2024483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55428" y="2483763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8226" y="4376736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3586" y="4318335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13" name="直线箭头连接符 12"/>
          <p:cNvCxnSpPr>
            <a:stCxn id="7" idx="1"/>
            <a:endCxn id="10" idx="3"/>
          </p:cNvCxnSpPr>
          <p:nvPr/>
        </p:nvCxnSpPr>
        <p:spPr>
          <a:xfrm flipH="1">
            <a:off x="3673513" y="2668429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1193755" y="3924534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73461" y="1927566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623120" y="3014968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36516" y="2867330"/>
            <a:ext cx="4763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对于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n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阶对称矩阵，上三角区所有元素和下三角区对应元素相同</a:t>
            </a:r>
            <a:r>
              <a:rPr lang="zh-CN" altLang="en-US" dirty="0" smtClean="0"/>
              <a:t>，所以我们只需要存储对角线上的元素和下三角区的元素。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4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28" grpId="0"/>
      <p:bldP spid="29" grpId="0"/>
      <p:bldP spid="15" grpId="0"/>
      <p:bldP spid="3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对称矩阵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87035" y="1333588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35" y="1333588"/>
                <a:ext cx="2025836" cy="1465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1327811" y="1069075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94786" y="1528355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57584" y="3421328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2944" y="3362927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13" name="直线箭头连接符 12"/>
          <p:cNvCxnSpPr>
            <a:stCxn id="7" idx="1"/>
            <a:endCxn id="10" idx="3"/>
          </p:cNvCxnSpPr>
          <p:nvPr/>
        </p:nvCxnSpPr>
        <p:spPr>
          <a:xfrm flipH="1">
            <a:off x="3512871" y="1713021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1033113" y="2969126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12819" y="972158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462478" y="2059560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39317" y="848229"/>
            <a:ext cx="5178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effectLst/>
                <a:ea typeface="宋体" charset="-122"/>
                <a:cs typeface="Times New Roman" charset="0"/>
              </a:rPr>
              <a:t>将矩阵中关键字存储到一维数组</a:t>
            </a:r>
            <a:r>
              <a:rPr lang="en-US" altLang="zh-CN" dirty="0" smtClean="0"/>
              <a:t>B[n(n+1)/2]</a:t>
            </a:r>
            <a:r>
              <a:rPr lang="zh-CN" altLang="en-US" kern="100" dirty="0" smtClean="0">
                <a:effectLst/>
                <a:ea typeface="宋体" charset="-122"/>
                <a:cs typeface="Times New Roman" charset="0"/>
              </a:rPr>
              <a:t>中</a:t>
            </a:r>
            <a:endParaRPr lang="en-US" altLang="zh-CN" kern="100" dirty="0" smtClean="0">
              <a:effectLst/>
              <a:ea typeface="宋体" charset="-122"/>
              <a:cs typeface="Times New Roman" charset="0"/>
            </a:endParaRPr>
          </a:p>
          <a:p>
            <a:endParaRPr lang="en-US" altLang="zh-CN" kern="100" dirty="0" smtClean="0">
              <a:ea typeface="宋体" charset="-122"/>
              <a:cs typeface="Times New Roman" charset="0"/>
            </a:endParaRPr>
          </a:p>
          <a:p>
            <a:r>
              <a:rPr lang="zh-CN" altLang="en-US" kern="100" dirty="0" smtClean="0">
                <a:ea typeface="宋体" charset="-122"/>
                <a:cs typeface="Times New Roman" charset="0"/>
              </a:rPr>
              <a:t>矩阵中元素</a:t>
            </a:r>
            <a:r>
              <a:rPr lang="en-US" altLang="zh-CN" kern="100" dirty="0" err="1" smtClean="0">
                <a:ea typeface="宋体" charset="-122"/>
                <a:cs typeface="Times New Roman" charset="0"/>
              </a:rPr>
              <a:t>a</a:t>
            </a:r>
            <a:r>
              <a:rPr lang="en-US" altLang="zh-CN" kern="100" baseline="-25000" dirty="0" err="1" smtClean="0">
                <a:ea typeface="宋体" charset="-122"/>
                <a:cs typeface="Times New Roman" charset="0"/>
              </a:rPr>
              <a:t>i,j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对应数组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B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中下标为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k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的元素</a:t>
            </a:r>
            <a:endParaRPr lang="zh-CN" altLang="en-US" baseline="-25000" dirty="0"/>
          </a:p>
        </p:txBody>
      </p:sp>
      <p:sp>
        <p:nvSpPr>
          <p:cNvPr id="3" name="文本框 2"/>
          <p:cNvSpPr txBox="1"/>
          <p:nvPr/>
        </p:nvSpPr>
        <p:spPr>
          <a:xfrm>
            <a:off x="5507074" y="2208765"/>
            <a:ext cx="6199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存储下三角区和对角线上元素</a:t>
            </a:r>
            <a:r>
              <a:rPr kumimoji="1" lang="en-US" altLang="zh-CN" dirty="0" err="1" smtClean="0"/>
              <a:t>a</a:t>
            </a:r>
            <a:r>
              <a:rPr kumimoji="1" lang="en-US" altLang="zh-CN" baseline="-25000" dirty="0" err="1" smtClean="0"/>
              <a:t>ij</a:t>
            </a:r>
            <a:endParaRPr kumimoji="1" lang="en-US" altLang="zh-CN" baseline="-2500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第一行存储元素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一共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endParaRPr kumimoji="1" lang="en-US" altLang="zh-CN" dirty="0"/>
          </a:p>
          <a:p>
            <a:r>
              <a:rPr kumimoji="1" lang="zh-CN" altLang="en-US" dirty="0" smtClean="0"/>
              <a:t>第二行存储元素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一共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第三行存储元素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 一共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i-1</a:t>
            </a:r>
            <a:r>
              <a:rPr kumimoji="1" lang="zh-CN" altLang="en-US" dirty="0" smtClean="0"/>
              <a:t>行存储</a:t>
            </a:r>
            <a:r>
              <a:rPr kumimoji="1" lang="en-US" altLang="zh-CN" dirty="0" smtClean="0"/>
              <a:t>i-1</a:t>
            </a:r>
            <a:r>
              <a:rPr kumimoji="1" lang="zh-CN" altLang="en-US" dirty="0" smtClean="0"/>
              <a:t>个元素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行存储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个元素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31406" y="4907778"/>
                <a:ext cx="10015822" cy="10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所以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r>
                  <a:rPr kumimoji="1" lang="zh-CN" altLang="en-US" dirty="0" smtClean="0"/>
                  <a:t>是数组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中第</a:t>
                </a:r>
                <a:r>
                  <a:rPr kumimoji="1" lang="en-US" altLang="zh-CN" dirty="0" smtClean="0"/>
                  <a:t>1+2+3+……+(i-1)+j=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40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zh-CN" altLang="en-US" dirty="0" smtClean="0"/>
                  <a:t>个元素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如果数组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中下标从</a:t>
                </a:r>
                <a:r>
                  <a:rPr kumimoji="1" lang="en-US" altLang="zh-CN" dirty="0" smtClean="0"/>
                  <a:t>0</a:t>
                </a:r>
                <a:r>
                  <a:rPr kumimoji="1" lang="zh-CN" altLang="en-US" dirty="0" smtClean="0"/>
                  <a:t>开始，那么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r>
                  <a:rPr kumimoji="1" lang="zh-CN" altLang="en-US" dirty="0" smtClean="0"/>
                  <a:t>元素存在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  <a:r>
                  <a:rPr kumimoji="1" lang="zh-CN" altLang="en-US" dirty="0" smtClean="0"/>
                  <a:t>的位置 即</a:t>
                </a:r>
                <a:r>
                  <a:rPr kumimoji="1" lang="en-US" altLang="zh-CN" dirty="0" smtClean="0"/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06" y="4907778"/>
                <a:ext cx="10015822" cy="1035092"/>
              </a:xfrm>
              <a:prstGeom prst="rect">
                <a:avLst/>
              </a:prstGeom>
              <a:blipFill rotWithShape="0">
                <a:blip r:embed="rId3"/>
                <a:stretch>
                  <a:fillRect l="-487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对称矩阵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42486" y="1021097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86" y="1021097"/>
                <a:ext cx="2025836" cy="146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1083262" y="756584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50237" y="1215864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13035" y="3108837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8395" y="3050436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13" name="直线箭头连接符 12"/>
          <p:cNvCxnSpPr>
            <a:stCxn id="7" idx="1"/>
            <a:endCxn id="10" idx="3"/>
          </p:cNvCxnSpPr>
          <p:nvPr/>
        </p:nvCxnSpPr>
        <p:spPr>
          <a:xfrm flipH="1">
            <a:off x="3268322" y="1400530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788564" y="2656635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68270" y="65966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217929" y="1747069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607723" y="1308739"/>
                <a:ext cx="4226392" cy="117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如果数组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中下标从</a:t>
                </a:r>
                <a:r>
                  <a:rPr kumimoji="1" lang="en-US" altLang="zh-CN" dirty="0" smtClean="0"/>
                  <a:t>0</a:t>
                </a:r>
                <a:r>
                  <a:rPr kumimoji="1" lang="zh-CN" altLang="en-US" dirty="0" smtClean="0"/>
                  <a:t>开始，那么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r>
                  <a:rPr kumimoji="1" lang="zh-CN" altLang="en-US" dirty="0" smtClean="0"/>
                  <a:t>元素存在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  <a:r>
                  <a:rPr kumimoji="1" lang="zh-CN" altLang="en-US" dirty="0" smtClean="0"/>
                  <a:t>的位置 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即</a:t>
                </a:r>
                <a:r>
                  <a:rPr kumimoji="1" lang="en-US" altLang="zh-CN" dirty="0" smtClean="0"/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723" y="1308739"/>
                <a:ext cx="4226392" cy="1177374"/>
              </a:xfrm>
              <a:prstGeom prst="rect">
                <a:avLst/>
              </a:prstGeom>
              <a:blipFill rotWithShape="0">
                <a:blip r:embed="rId4"/>
                <a:stretch>
                  <a:fillRect l="-1299" t="-3109" b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68846" y="3665829"/>
                <a:ext cx="8813107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 smtClean="0"/>
                  <a:t>Eg</a:t>
                </a:r>
                <a:r>
                  <a:rPr kumimoji="1" lang="zh-CN" altLang="en-US" dirty="0" smtClean="0"/>
                  <a:t>：矩阵中第二行第二列号元素</a:t>
                </a:r>
                <a:r>
                  <a:rPr kumimoji="1" lang="en-US" altLang="zh-CN" dirty="0" smtClean="0"/>
                  <a:t>5</a:t>
                </a:r>
                <a:r>
                  <a:rPr kumimoji="1" lang="zh-CN" altLang="en-US" dirty="0" smtClean="0"/>
                  <a:t>  经过计算在数组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中下标应该为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zh-CN" alt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(2−1)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+2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-1=2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46" y="3665829"/>
                <a:ext cx="8813107" cy="496354"/>
              </a:xfrm>
              <a:prstGeom prst="rect">
                <a:avLst/>
              </a:prstGeom>
              <a:blipFill rotWithShape="0">
                <a:blip r:embed="rId5"/>
                <a:stretch>
                  <a:fillRect l="-622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03688"/>
              </p:ext>
            </p:extLst>
          </p:nvPr>
        </p:nvGraphicFramePr>
        <p:xfrm>
          <a:off x="968846" y="466665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9650"/>
              </p:ext>
            </p:extLst>
          </p:nvPr>
        </p:nvGraphicFramePr>
        <p:xfrm>
          <a:off x="968846" y="5965189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8395" y="4231504"/>
            <a:ext cx="67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下标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83489" y="4223578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766987" y="4223578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53308" y="4225131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33984" y="4223578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920305" y="4225576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300981" y="4224003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237762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3821" y="5621371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049880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954952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859082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763212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667342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571472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475602" y="5617564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20150" y="5617564"/>
            <a:ext cx="67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下标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0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对称矩阵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42486" y="1021097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86" y="1021097"/>
                <a:ext cx="2025836" cy="146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1083262" y="756584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50237" y="1215864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13035" y="3108837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8395" y="3050436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13" name="直线箭头连接符 12"/>
          <p:cNvCxnSpPr>
            <a:stCxn id="7" idx="1"/>
            <a:endCxn id="10" idx="3"/>
          </p:cNvCxnSpPr>
          <p:nvPr/>
        </p:nvCxnSpPr>
        <p:spPr>
          <a:xfrm flipH="1">
            <a:off x="3268322" y="1400530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788564" y="2656635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68270" y="65966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217929" y="1747069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68846" y="466665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8395" y="4231504"/>
            <a:ext cx="67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下标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83489" y="4223578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766987" y="4223578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53308" y="4225131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33984" y="4223578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920305" y="4225576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300981" y="4224003"/>
            <a:ext cx="30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059305" y="979397"/>
                <a:ext cx="5252287" cy="160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对于</a:t>
                </a:r>
                <a:r>
                  <a:rPr kumimoji="1" lang="zh-CN" altLang="en-US" dirty="0" smtClean="0">
                    <a:solidFill>
                      <a:schemeClr val="accent1"/>
                    </a:solidFill>
                  </a:rPr>
                  <a:t>上三角区</a:t>
                </a:r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(</a:t>
                </a:r>
                <a:r>
                  <a:rPr kumimoji="1" lang="en-US" altLang="zh-CN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&lt;j)</a:t>
                </a:r>
                <a:r>
                  <a:rPr kumimoji="1" lang="zh-CN" altLang="en-US" dirty="0" smtClean="0"/>
                  <a:t>部分的元素：</a:t>
                </a:r>
                <a:endParaRPr kumimoji="1" lang="en-US" altLang="zh-CN" dirty="0" smtClean="0"/>
              </a:p>
              <a:p>
                <a:endParaRPr kumimoji="1" lang="zh-CN" altLang="en-US" dirty="0" smtClean="0"/>
              </a:p>
              <a:p>
                <a:r>
                  <a:rPr kumimoji="1" lang="zh-CN" altLang="en-US" dirty="0" smtClean="0"/>
                  <a:t>如果数组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中下标从</a:t>
                </a:r>
                <a:r>
                  <a:rPr kumimoji="1" lang="en-US" altLang="zh-CN" dirty="0" smtClean="0"/>
                  <a:t>0</a:t>
                </a:r>
                <a:r>
                  <a:rPr kumimoji="1" lang="zh-CN" altLang="en-US" dirty="0" smtClean="0"/>
                  <a:t>开始，那么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r>
                  <a:rPr kumimoji="1" lang="zh-CN" altLang="en-US" dirty="0" smtClean="0"/>
                  <a:t>元素存在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  <a:r>
                  <a:rPr kumimoji="1" lang="zh-CN" altLang="en-US" dirty="0" smtClean="0"/>
                  <a:t>的位置 即</a:t>
                </a:r>
                <a:r>
                  <a:rPr kumimoji="1" lang="en-US" altLang="zh-CN" dirty="0" smtClean="0"/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</a:p>
              <a:p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（只需要交换</a:t>
                </a:r>
                <a:r>
                  <a:rPr kumimoji="1" lang="en-US" altLang="zh-CN" dirty="0" err="1" smtClean="0">
                    <a:solidFill>
                      <a:srgbClr val="FF0000"/>
                    </a:solidFill>
                  </a:rPr>
                  <a:t>i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和</a:t>
                </a:r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j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的值带入即可）</a:t>
                </a:r>
                <a:endParaRPr kumimoji="1"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05" y="979397"/>
                <a:ext cx="5252287" cy="1604350"/>
              </a:xfrm>
              <a:prstGeom prst="rect">
                <a:avLst/>
              </a:prstGeom>
              <a:blipFill rotWithShape="0">
                <a:blip r:embed="rId4"/>
                <a:stretch>
                  <a:fillRect l="-1044" t="-2281" b="-5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059305" y="2768622"/>
                <a:ext cx="3645684" cy="1050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Eg</a:t>
                </a:r>
                <a:r>
                  <a:rPr kumimoji="1" lang="zh-CN" altLang="en-US" dirty="0" smtClean="0"/>
                  <a:t>：矩阵中第二行第三列号元素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  经过计算在数组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中下标应该为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kumimoji="1" lang="zh-CN" alt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(3−1)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+2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-1=4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05" y="2768622"/>
                <a:ext cx="3645684" cy="1050352"/>
              </a:xfrm>
              <a:prstGeom prst="rect">
                <a:avLst/>
              </a:prstGeom>
              <a:blipFill rotWithShape="0">
                <a:blip r:embed="rId5"/>
                <a:stretch>
                  <a:fillRect l="-1505" t="-2907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34" grpId="0"/>
      <p:bldP spid="35" grpId="0"/>
      <p:bldP spid="36" grpId="0"/>
      <p:bldP spid="37" grpId="0"/>
      <p:bldP spid="38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三角矩阵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42325" y="1027459"/>
            <a:ext cx="907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三角</a:t>
            </a:r>
            <a:r>
              <a:rPr lang="zh-CN" altLang="zh-CN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矩阵</a:t>
            </a:r>
            <a:r>
              <a:rPr lang="zh-CN" altLang="en-US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：下三角矩阵的上三角区都是同一常数，上三角矩阵的下三角区都是同一常数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47677" y="2288996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7" y="2288996"/>
                <a:ext cx="2025836" cy="146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1488453" y="2024483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55428" y="2483763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8226" y="4376736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3586" y="4318335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13" name="直线箭头连接符 12"/>
          <p:cNvCxnSpPr>
            <a:stCxn id="7" idx="1"/>
            <a:endCxn id="10" idx="3"/>
          </p:cNvCxnSpPr>
          <p:nvPr/>
        </p:nvCxnSpPr>
        <p:spPr>
          <a:xfrm flipH="1">
            <a:off x="3673513" y="2668429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1193755" y="3924534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73461" y="1927566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623120" y="3014968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6976" y="5673807"/>
            <a:ext cx="10675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accent2"/>
                </a:solidFill>
              </a:rPr>
              <a:t>存储</a:t>
            </a:r>
            <a:r>
              <a:rPr lang="zh-CN" altLang="zh-CN" dirty="0" smtClean="0">
                <a:solidFill>
                  <a:schemeClr val="accent2"/>
                </a:solidFill>
              </a:rPr>
              <a:t>思想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与</a:t>
            </a:r>
            <a:r>
              <a:rPr lang="zh-CN" altLang="zh-CN" dirty="0"/>
              <a:t>对称矩阵类似，不同之处在于存储完下三角区和主对角线上的元素之后，紧接着存储对角线上方的常量一次，故可以将下三角矩阵</a:t>
            </a:r>
            <a:r>
              <a:rPr lang="en-US" altLang="zh-CN" dirty="0"/>
              <a:t>A[1</a:t>
            </a:r>
            <a:r>
              <a:rPr lang="zh-CN" altLang="zh-CN" dirty="0"/>
              <a:t>…</a:t>
            </a:r>
            <a:r>
              <a:rPr lang="en-US" altLang="zh-CN" dirty="0"/>
              <a:t>n][1</a:t>
            </a:r>
            <a:r>
              <a:rPr lang="zh-CN" altLang="zh-CN" dirty="0"/>
              <a:t>…</a:t>
            </a:r>
            <a:r>
              <a:rPr lang="en-US" altLang="zh-CN" dirty="0"/>
              <a:t>n]</a:t>
            </a:r>
            <a:r>
              <a:rPr lang="zh-CN" altLang="zh-CN" dirty="0"/>
              <a:t>压缩存储在</a:t>
            </a:r>
            <a:r>
              <a:rPr lang="en-US" altLang="zh-CN" dirty="0"/>
              <a:t>B[n(n+1)/2+1]</a:t>
            </a:r>
            <a:r>
              <a:rPr lang="zh-CN" altLang="zh-CN" dirty="0"/>
              <a:t>中。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892930" y="2288996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30" y="2288996"/>
                <a:ext cx="2025836" cy="1465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连接符 32"/>
          <p:cNvCxnSpPr/>
          <p:nvPr/>
        </p:nvCxnSpPr>
        <p:spPr>
          <a:xfrm>
            <a:off x="6733706" y="2024483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600681" y="2483763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763479" y="4376736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68839" y="4318335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37" name="直线箭头连接符 36"/>
          <p:cNvCxnSpPr>
            <a:stCxn id="37" idx="1"/>
            <a:endCxn id="40" idx="3"/>
          </p:cNvCxnSpPr>
          <p:nvPr/>
        </p:nvCxnSpPr>
        <p:spPr>
          <a:xfrm flipH="1">
            <a:off x="8918766" y="2668429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6439008" y="3924534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18714" y="1927566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5400000">
            <a:off x="5868373" y="3014968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1181" y="49494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ffectLst/>
                <a:ea typeface="宋体" charset="-122"/>
                <a:cs typeface="Times New Roman" charset="0"/>
              </a:rPr>
              <a:t>下三角矩阵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24651" y="49494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ffectLst/>
                <a:ea typeface="宋体" charset="-122"/>
                <a:cs typeface="Times New Roman" charset="0"/>
              </a:rPr>
              <a:t>上三角矩阵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28" grpId="0"/>
      <p:bldP spid="29" grpId="0"/>
      <p:bldP spid="15" grpId="0"/>
      <p:bldP spid="31" grpId="0"/>
      <p:bldP spid="18" grpId="0"/>
      <p:bldP spid="32" grpId="0"/>
      <p:bldP spid="34" grpId="0"/>
      <p:bldP spid="35" grpId="0"/>
      <p:bldP spid="36" grpId="0"/>
      <p:bldP spid="39" grpId="0"/>
      <p:bldP spid="40" grpId="0"/>
      <p:bldP spid="3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三角矩阵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47677" y="1637940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7" y="1637940"/>
                <a:ext cx="2025836" cy="146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1488453" y="1373427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55428" y="1832707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8226" y="3725680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3586" y="3667279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13" name="直线箭头连接符 12"/>
          <p:cNvCxnSpPr>
            <a:stCxn id="7" idx="1"/>
            <a:endCxn id="10" idx="3"/>
          </p:cNvCxnSpPr>
          <p:nvPr/>
        </p:nvCxnSpPr>
        <p:spPr>
          <a:xfrm flipH="1">
            <a:off x="3673513" y="2017373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1193755" y="3273478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73461" y="1276510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623120" y="2363912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517758" y="1276510"/>
                <a:ext cx="4114800" cy="311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对于下三角区和对角线上的元素存储和对称矩阵是一样的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即</a:t>
                </a:r>
                <a:r>
                  <a:rPr kumimoji="1" lang="zh-CN" altLang="en-US" dirty="0" smtClean="0">
                    <a:solidFill>
                      <a:schemeClr val="accent1"/>
                    </a:solidFill>
                  </a:rPr>
                  <a:t>对于下三角元素</a:t>
                </a:r>
                <a:endParaRPr kumimoji="1"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kumimoji="1" lang="zh-CN" altLang="en-US" dirty="0" smtClean="0"/>
                  <a:t>如果数组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中下标从</a:t>
                </a:r>
                <a:r>
                  <a:rPr kumimoji="1" lang="en-US" altLang="zh-CN" dirty="0" smtClean="0"/>
                  <a:t>0</a:t>
                </a:r>
                <a:r>
                  <a:rPr kumimoji="1" lang="zh-CN" altLang="en-US" dirty="0" smtClean="0"/>
                  <a:t>开始，那么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r>
                  <a:rPr kumimoji="1" lang="zh-CN" altLang="en-US" dirty="0" smtClean="0"/>
                  <a:t>元素存在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  <a:r>
                  <a:rPr kumimoji="1" lang="zh-CN" altLang="en-US" dirty="0" smtClean="0"/>
                  <a:t>的位置 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即</a:t>
                </a:r>
                <a:r>
                  <a:rPr kumimoji="1" lang="en-US" altLang="zh-CN" dirty="0" smtClean="0"/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 -1</a:t>
                </a:r>
                <a:endParaRPr kumimoji="1" lang="en-US" altLang="zh-CN" dirty="0" smtClean="0"/>
              </a:p>
              <a:p>
                <a:r>
                  <a:rPr kumimoji="1" lang="zh-CN" altLang="en-US" dirty="0" smtClean="0">
                    <a:solidFill>
                      <a:schemeClr val="accent1"/>
                    </a:solidFill>
                  </a:rPr>
                  <a:t>对于上三角元素</a:t>
                </a:r>
                <a:endParaRPr kumimoji="1"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kumimoji="1" lang="zh-CN" altLang="en-US" dirty="0" smtClean="0"/>
                  <a:t>只用存储一个即可，存在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中下标为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n(n+1)/2</a:t>
                </a:r>
                <a:r>
                  <a:rPr lang="zh-CN" altLang="en-US" dirty="0" smtClean="0"/>
                  <a:t>的位置即可</a:t>
                </a:r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8" y="1276510"/>
                <a:ext cx="4114800" cy="3116366"/>
              </a:xfrm>
              <a:prstGeom prst="rect">
                <a:avLst/>
              </a:prstGeom>
              <a:blipFill rotWithShape="0">
                <a:blip r:embed="rId4"/>
                <a:stretch>
                  <a:fillRect l="-1185" t="-977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2065948" y="43024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ffectLst/>
                <a:ea typeface="宋体" charset="-122"/>
                <a:cs typeface="Times New Roman" charset="0"/>
              </a:rPr>
              <a:t>下三角矩阵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三角矩阵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17758" y="127651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对于上三角矩阵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647677" y="1637940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7" y="1637940"/>
                <a:ext cx="2025836" cy="146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连接符 32"/>
          <p:cNvCxnSpPr/>
          <p:nvPr/>
        </p:nvCxnSpPr>
        <p:spPr>
          <a:xfrm>
            <a:off x="1488453" y="1373427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55428" y="1832707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18226" y="3725680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3586" y="3667279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3673513" y="2017373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1193755" y="3273478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3461" y="1276510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5400000">
            <a:off x="623120" y="2363912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65948" y="42984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ffectLst/>
                <a:ea typeface="宋体" charset="-122"/>
                <a:cs typeface="Times New Roman" charset="0"/>
              </a:rPr>
              <a:t>上三角矩阵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12865" y="1948794"/>
                <a:ext cx="4895869" cy="4224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 smtClean="0"/>
                  <a:t>对于</a:t>
                </a:r>
                <a:r>
                  <a:rPr kumimoji="1" lang="zh-CN" altLang="en-US" dirty="0" smtClean="0">
                    <a:solidFill>
                      <a:schemeClr val="accent1"/>
                    </a:solidFill>
                  </a:rPr>
                  <a:t>上三角区和对角线上</a:t>
                </a:r>
                <a:r>
                  <a:rPr kumimoji="1" lang="zh-CN" altLang="en-US" dirty="0" smtClean="0"/>
                  <a:t>元素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第一行存储关键字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和</a:t>
                </a:r>
                <a:r>
                  <a:rPr kumimoji="1" lang="en-US" altLang="zh-CN" dirty="0" smtClean="0"/>
                  <a:t>2</a:t>
                </a:r>
                <a:r>
                  <a:rPr kumimoji="1" lang="zh-CN" altLang="en-US" dirty="0" smtClean="0"/>
                  <a:t>和</a:t>
                </a:r>
                <a:r>
                  <a:rPr kumimoji="1" lang="en-US" altLang="zh-CN" dirty="0" smtClean="0"/>
                  <a:t>3</a:t>
                </a:r>
                <a:r>
                  <a:rPr kumimoji="1" lang="zh-CN" altLang="en-US" dirty="0" smtClean="0"/>
                  <a:t> 一共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个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第二行存储关键字</a:t>
                </a:r>
                <a:r>
                  <a:rPr kumimoji="1" lang="en-US" altLang="zh-CN" dirty="0"/>
                  <a:t>5</a:t>
                </a:r>
                <a:r>
                  <a:rPr kumimoji="1" lang="zh-CN" altLang="en-US" dirty="0" smtClean="0"/>
                  <a:t>和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 smtClean="0"/>
                  <a:t> 一共</a:t>
                </a:r>
                <a:r>
                  <a:rPr kumimoji="1" lang="en-US" altLang="zh-CN" dirty="0" smtClean="0"/>
                  <a:t>n-1</a:t>
                </a:r>
                <a:r>
                  <a:rPr kumimoji="1" lang="zh-CN" altLang="en-US" dirty="0" smtClean="0"/>
                  <a:t>个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第三行存储关键字</a:t>
                </a:r>
                <a:r>
                  <a:rPr kumimoji="1" lang="en-US" altLang="zh-CN" dirty="0" smtClean="0"/>
                  <a:t>8</a:t>
                </a:r>
                <a:r>
                  <a:rPr kumimoji="1" lang="zh-CN" altLang="en-US" dirty="0" smtClean="0"/>
                  <a:t> 一共</a:t>
                </a:r>
                <a:r>
                  <a:rPr kumimoji="1" lang="en-US" altLang="zh-CN" dirty="0" smtClean="0"/>
                  <a:t>n-2</a:t>
                </a:r>
                <a:r>
                  <a:rPr kumimoji="1" lang="zh-CN" altLang="en-US" dirty="0" smtClean="0"/>
                  <a:t>个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……</a:t>
                </a:r>
              </a:p>
              <a:p>
                <a:r>
                  <a:rPr kumimoji="1" lang="zh-CN" altLang="en-US" dirty="0" smtClean="0"/>
                  <a:t>第</a:t>
                </a:r>
                <a:r>
                  <a:rPr kumimoji="1" lang="en-US" altLang="zh-CN" dirty="0" smtClean="0"/>
                  <a:t>i-1</a:t>
                </a:r>
                <a:r>
                  <a:rPr kumimoji="1" lang="zh-CN" altLang="en-US" dirty="0" smtClean="0"/>
                  <a:t>行存储</a:t>
                </a:r>
                <a:r>
                  <a:rPr kumimoji="1" lang="en-US" altLang="zh-CN" dirty="0" smtClean="0"/>
                  <a:t>n-(i-2)</a:t>
                </a:r>
                <a:r>
                  <a:rPr kumimoji="1" lang="zh-CN" altLang="en-US" dirty="0" smtClean="0"/>
                  <a:t>个关键字</a:t>
                </a:r>
                <a:endParaRPr kumimoji="1" lang="en-US" altLang="zh-CN" dirty="0" smtClean="0"/>
              </a:p>
              <a:p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r>
                  <a:rPr kumimoji="1" lang="zh-CN" altLang="en-US" dirty="0" smtClean="0"/>
                  <a:t>在第</a:t>
                </a:r>
                <a:r>
                  <a:rPr kumimoji="1" lang="en-US" altLang="zh-CN" dirty="0" err="1" smtClean="0"/>
                  <a:t>i</a:t>
                </a:r>
                <a:r>
                  <a:rPr kumimoji="1" lang="zh-CN" altLang="en-US" dirty="0" smtClean="0"/>
                  <a:t>行是第</a:t>
                </a:r>
                <a:r>
                  <a:rPr kumimoji="1" lang="en-US" altLang="zh-CN" dirty="0" smtClean="0">
                    <a:solidFill>
                      <a:schemeClr val="accent1"/>
                    </a:solidFill>
                  </a:rPr>
                  <a:t>j-i+1</a:t>
                </a:r>
                <a:r>
                  <a:rPr kumimoji="1" lang="zh-CN" altLang="en-US" dirty="0" smtClean="0"/>
                  <a:t>个关键字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所以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i,j</a:t>
                </a:r>
                <a:r>
                  <a:rPr kumimoji="1" lang="zh-CN" altLang="en-US" dirty="0" smtClean="0"/>
                  <a:t>是数组</a:t>
                </a:r>
                <a:r>
                  <a:rPr kumimoji="1" lang="en-US" altLang="zh-CN" dirty="0" smtClean="0"/>
                  <a:t>B</a:t>
                </a:r>
                <a:r>
                  <a:rPr kumimoji="1" lang="zh-CN" altLang="en-US" dirty="0" smtClean="0"/>
                  <a:t>中第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n+n-1+n-2+……+n-(i-2)+j-i+1</a:t>
                </a:r>
              </a:p>
              <a:p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(2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+2)(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endParaRPr kumimoji="1" lang="en-US" altLang="zh-CN" dirty="0" smtClean="0"/>
              </a:p>
              <a:p>
                <a:r>
                  <a:rPr kumimoji="1" lang="zh-CN" altLang="en-US" dirty="0" smtClean="0"/>
                  <a:t>个元素，所以下标</a:t>
                </a:r>
                <a:r>
                  <a:rPr kumimoji="1" lang="en-US" altLang="zh-CN" dirty="0" smtClean="0"/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(2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+2)(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865" y="1948794"/>
                <a:ext cx="4895869" cy="4224362"/>
              </a:xfrm>
              <a:prstGeom prst="rect">
                <a:avLst/>
              </a:prstGeom>
              <a:blipFill rotWithShape="0">
                <a:blip r:embed="rId4"/>
                <a:stretch>
                  <a:fillRect l="-995" t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41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三角矩阵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17758" y="127651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对于上三角矩阵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647677" y="1637940"/>
                <a:ext cx="202583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sz="360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3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3600" b="0" i="1" smtClean="0"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7" y="1637940"/>
                <a:ext cx="2025836" cy="146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连接符 32"/>
          <p:cNvCxnSpPr/>
          <p:nvPr/>
        </p:nvCxnSpPr>
        <p:spPr>
          <a:xfrm>
            <a:off x="1488453" y="1373427"/>
            <a:ext cx="2493818" cy="212568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55428" y="1832707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上三角区：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&lt;j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18226" y="3725680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主对角线：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=j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3586" y="3667279"/>
            <a:ext cx="19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4"/>
                </a:solidFill>
              </a:rPr>
              <a:t>下三角区</a:t>
            </a:r>
            <a:r>
              <a:rPr kumimoji="1" lang="zh-CN" altLang="en-US" smtClean="0">
                <a:solidFill>
                  <a:schemeClr val="accent4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accent4"/>
                </a:solidFill>
              </a:rPr>
              <a:t>i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&gt;j</a:t>
            </a:r>
            <a:endParaRPr kumimoji="1" lang="zh-CN" altLang="en-US" dirty="0">
              <a:solidFill>
                <a:schemeClr val="accent4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3673513" y="2017373"/>
            <a:ext cx="681915" cy="3530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1193755" y="3273478"/>
            <a:ext cx="1173472" cy="3556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3461" y="1276510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5400000">
            <a:off x="623120" y="2363912"/>
            <a:ext cx="16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65948" y="42984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ffectLst/>
                <a:ea typeface="宋体" charset="-122"/>
                <a:cs typeface="Times New Roman" charset="0"/>
              </a:rPr>
              <a:t>上三角矩阵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12865" y="1948794"/>
            <a:ext cx="4895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对于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下三角区</a:t>
            </a:r>
            <a:r>
              <a:rPr kumimoji="1" lang="zh-CN" altLang="en-US" dirty="0" smtClean="0"/>
              <a:t>元素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只用存储一个即可，存在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中下标为</a:t>
            </a:r>
            <a:r>
              <a:rPr lang="en-US" altLang="zh-CN" dirty="0" smtClean="0">
                <a:solidFill>
                  <a:schemeClr val="accent1"/>
                </a:solidFill>
              </a:rPr>
              <a:t>n(n+1)/2</a:t>
            </a:r>
            <a:r>
              <a:rPr lang="zh-CN" altLang="en-US" dirty="0" smtClean="0"/>
              <a:t>的位置即可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30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三对角矩阵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2381" y="1138812"/>
            <a:ext cx="1002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三对角矩阵</a:t>
            </a:r>
            <a:r>
              <a:rPr lang="zh-CN" altLang="en-US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：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对角矩阵也称为带状矩阵。对于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n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阶方阵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A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中的任一元素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a</a:t>
            </a:r>
            <a:r>
              <a:rPr lang="en-US" altLang="zh-CN" kern="100" baseline="-25000" dirty="0" err="1" smtClean="0">
                <a:effectLst/>
                <a:latin typeface="Times New Roman" charset="0"/>
                <a:ea typeface="宋体" charset="-122"/>
              </a:rPr>
              <a:t>i,j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，当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|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i</a:t>
            </a:r>
            <a:r>
              <a:rPr lang="en-US" altLang="zh-CN" kern="100" dirty="0" smtClean="0">
                <a:effectLst/>
                <a:latin typeface="宋体" charset="-122"/>
                <a:cs typeface="Times New Roman" charset="0"/>
              </a:rPr>
              <a:t>-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j|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＞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1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时，有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a</a:t>
            </a:r>
            <a:r>
              <a:rPr lang="en-US" altLang="zh-CN" kern="100" baseline="-25000" dirty="0" err="1" smtClean="0">
                <a:effectLst/>
                <a:latin typeface="Times New Roman" charset="0"/>
                <a:ea typeface="宋体" charset="-122"/>
              </a:rPr>
              <a:t>i,j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=0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（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1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≤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i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，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j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≤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n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），则称为三对角矩阵，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2382" y="2105233"/>
                <a:ext cx="90890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2" y="2105233"/>
                <a:ext cx="908903" cy="7326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98921" y="2105233"/>
                <a:ext cx="90890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21" y="2105233"/>
                <a:ext cx="908903" cy="7325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2381" y="2938116"/>
                <a:ext cx="908903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1" y="2938116"/>
                <a:ext cx="908903" cy="7381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798921" y="2938116"/>
                <a:ext cx="90890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21" y="2938116"/>
                <a:ext cx="908903" cy="732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246618" y="2081280"/>
            <a:ext cx="697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accent2"/>
                </a:solidFill>
              </a:rPr>
              <a:t>存储思想</a:t>
            </a:r>
            <a:r>
              <a:rPr lang="zh-CN" altLang="en-US" dirty="0" smtClean="0"/>
              <a:t>：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将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3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条对角线上的元素按</a:t>
            </a:r>
            <a:r>
              <a:rPr lang="zh-CN" altLang="zh-CN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行优先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方式存放在一维数组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B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中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16152"/>
              </p:ext>
            </p:extLst>
          </p:nvPr>
        </p:nvGraphicFramePr>
        <p:xfrm>
          <a:off x="3299670" y="2822435"/>
          <a:ext cx="5004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40"/>
                <a:gridCol w="556040"/>
                <a:gridCol w="556040"/>
                <a:gridCol w="556040"/>
                <a:gridCol w="556040"/>
                <a:gridCol w="556040"/>
                <a:gridCol w="556040"/>
                <a:gridCol w="556040"/>
                <a:gridCol w="556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712381" y="3954343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宋体" charset="-122"/>
                <a:cs typeface="Times New Roman" charset="0"/>
              </a:rPr>
              <a:t>元素</a:t>
            </a:r>
            <a:r>
              <a:rPr lang="en-US" altLang="zh-CN" kern="100" dirty="0" err="1" smtClean="0">
                <a:ea typeface="宋体" charset="-122"/>
                <a:cs typeface="Times New Roman" charset="0"/>
              </a:rPr>
              <a:t>a</a:t>
            </a:r>
            <a:r>
              <a:rPr lang="en-US" altLang="zh-CN" kern="100" baseline="-25000" dirty="0" err="1" smtClean="0">
                <a:ea typeface="宋体" charset="-122"/>
                <a:cs typeface="Times New Roman" charset="0"/>
              </a:rPr>
              <a:t>i,j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对应数组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B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中的下标为</a:t>
            </a:r>
            <a:r>
              <a:rPr lang="en-US" altLang="zh-CN" dirty="0">
                <a:solidFill>
                  <a:schemeClr val="accent1"/>
                </a:solidFill>
              </a:rPr>
              <a:t>k=2i+j-3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12381" y="4431757"/>
            <a:ext cx="95718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宋体" charset="-122"/>
                <a:cs typeface="Times New Roman" charset="0"/>
              </a:rPr>
              <a:t>当</a:t>
            </a:r>
            <a:r>
              <a:rPr lang="en-US" altLang="zh-CN" kern="100" dirty="0" err="1" smtClean="0">
                <a:ea typeface="宋体" charset="-122"/>
                <a:cs typeface="Times New Roman" charset="0"/>
              </a:rPr>
              <a:t>i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=1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，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k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显然等于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j-1</a:t>
            </a:r>
          </a:p>
          <a:p>
            <a:r>
              <a:rPr lang="zh-CN" altLang="en-US" kern="100" dirty="0" smtClean="0">
                <a:ea typeface="宋体" charset="-122"/>
                <a:cs typeface="Times New Roman" charset="0"/>
              </a:rPr>
              <a:t>当</a:t>
            </a:r>
            <a:r>
              <a:rPr lang="en-US" altLang="zh-CN" kern="100" dirty="0" err="1" smtClean="0">
                <a:ea typeface="宋体" charset="-122"/>
                <a:cs typeface="Times New Roman" charset="0"/>
              </a:rPr>
              <a:t>i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&gt;1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时，第一行存储两个元素，接下来除去最后一行和第一行一共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i-2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行，每行都有三个元素</a:t>
            </a:r>
            <a:endParaRPr lang="en-US" altLang="zh-CN" kern="100" dirty="0" smtClean="0">
              <a:ea typeface="宋体" charset="-122"/>
              <a:cs typeface="Times New Roman" charset="0"/>
            </a:endParaRPr>
          </a:p>
          <a:p>
            <a:r>
              <a:rPr lang="en-US" altLang="zh-CN" kern="100" dirty="0" err="1" smtClean="0">
                <a:ea typeface="宋体" charset="-122"/>
                <a:cs typeface="Times New Roman" charset="0"/>
              </a:rPr>
              <a:t>a</a:t>
            </a:r>
            <a:r>
              <a:rPr lang="en-US" altLang="zh-CN" kern="100" baseline="-25000" dirty="0" err="1" smtClean="0">
                <a:ea typeface="宋体" charset="-122"/>
                <a:cs typeface="Times New Roman" charset="0"/>
              </a:rPr>
              <a:t>i,j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在最后一行是第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j-i+2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个元素</a:t>
            </a:r>
            <a:r>
              <a:rPr lang="zh-CN" altLang="en-US" dirty="0" smtClean="0"/>
              <a:t>。所以</a:t>
            </a:r>
            <a:r>
              <a:rPr lang="en-US" altLang="zh-CN" kern="100" dirty="0" err="1" smtClean="0">
                <a:ea typeface="宋体" charset="-122"/>
                <a:cs typeface="Times New Roman" charset="0"/>
              </a:rPr>
              <a:t>a</a:t>
            </a:r>
            <a:r>
              <a:rPr lang="en-US" altLang="zh-CN" kern="100" baseline="-25000" dirty="0" err="1" smtClean="0">
                <a:ea typeface="宋体" charset="-122"/>
                <a:cs typeface="Times New Roman" charset="0"/>
              </a:rPr>
              <a:t>i,j</a:t>
            </a:r>
            <a:r>
              <a:rPr lang="zh-CN" altLang="en-US" dirty="0" smtClean="0"/>
              <a:t>在数组中是第</a:t>
            </a:r>
            <a:r>
              <a:rPr lang="en-US" altLang="zh-CN" dirty="0" smtClean="0"/>
              <a:t>2+(i-2)*3+j-i+2=</a:t>
            </a:r>
            <a:r>
              <a:rPr lang="en-US" altLang="zh-CN" dirty="0" smtClean="0">
                <a:solidFill>
                  <a:schemeClr val="accent1"/>
                </a:solidFill>
              </a:rPr>
              <a:t>2i+j-2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r>
              <a:rPr lang="zh-CN" altLang="en-US" kern="100" dirty="0" smtClean="0">
                <a:ea typeface="宋体" charset="-122"/>
                <a:cs typeface="Times New Roman" charset="0"/>
              </a:rPr>
              <a:t>所以下标</a:t>
            </a:r>
            <a:r>
              <a:rPr lang="en-US" altLang="zh-CN" kern="100" dirty="0" smtClean="0">
                <a:solidFill>
                  <a:schemeClr val="accent1"/>
                </a:solidFill>
                <a:ea typeface="宋体" charset="-122"/>
                <a:cs typeface="Times New Roman" charset="0"/>
              </a:rPr>
              <a:t>k=</a:t>
            </a:r>
            <a:r>
              <a:rPr lang="en-US" altLang="zh-CN" dirty="0" smtClean="0">
                <a:solidFill>
                  <a:schemeClr val="accent1"/>
                </a:solidFill>
              </a:rPr>
              <a:t>2i+j-3</a:t>
            </a:r>
            <a:r>
              <a:rPr lang="zh-CN" altLang="en-US" kern="100" dirty="0">
                <a:solidFill>
                  <a:schemeClr val="accent1"/>
                </a:solidFill>
                <a:ea typeface="宋体" charset="-122"/>
                <a:cs typeface="Times New Roman" charset="0"/>
              </a:rPr>
              <a:t> 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检查</a:t>
            </a:r>
            <a:r>
              <a:rPr lang="en-US" altLang="zh-CN" kern="100" dirty="0" err="1" smtClean="0">
                <a:ea typeface="宋体" charset="-122"/>
                <a:cs typeface="Times New Roman" charset="0"/>
              </a:rPr>
              <a:t>i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=1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的情况，也满足这个式子。</a:t>
            </a:r>
            <a:endParaRPr lang="en-US" altLang="zh-CN" kern="100" dirty="0" smtClean="0">
              <a:ea typeface="宋体" charset="-122"/>
              <a:cs typeface="Times New Roman" charset="0"/>
            </a:endParaRPr>
          </a:p>
          <a:p>
            <a:r>
              <a:rPr lang="zh-CN" altLang="en-US" kern="100" dirty="0" smtClean="0">
                <a:ea typeface="宋体" charset="-122"/>
                <a:cs typeface="Times New Roman" charset="0"/>
              </a:rPr>
              <a:t>所以元素</a:t>
            </a:r>
            <a:r>
              <a:rPr lang="en-US" altLang="zh-CN" kern="100" dirty="0" err="1" smtClean="0">
                <a:ea typeface="宋体" charset="-122"/>
                <a:cs typeface="Times New Roman" charset="0"/>
              </a:rPr>
              <a:t>a</a:t>
            </a:r>
            <a:r>
              <a:rPr lang="en-US" altLang="zh-CN" kern="100" baseline="-25000" dirty="0" err="1" smtClean="0">
                <a:ea typeface="宋体" charset="-122"/>
                <a:cs typeface="Times New Roman" charset="0"/>
              </a:rPr>
              <a:t>i,j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对应数组</a:t>
            </a:r>
            <a:r>
              <a:rPr lang="en-US" altLang="zh-CN" kern="100" dirty="0" smtClean="0">
                <a:ea typeface="宋体" charset="-122"/>
                <a:cs typeface="Times New Roman" charset="0"/>
              </a:rPr>
              <a:t>B</a:t>
            </a:r>
            <a:r>
              <a:rPr lang="zh-CN" altLang="en-US" kern="100" dirty="0" smtClean="0">
                <a:ea typeface="宋体" charset="-122"/>
                <a:cs typeface="Times New Roman" charset="0"/>
              </a:rPr>
              <a:t>中的下标为</a:t>
            </a:r>
            <a:r>
              <a:rPr lang="en-US" altLang="zh-CN" dirty="0" smtClean="0">
                <a:solidFill>
                  <a:schemeClr val="accent1"/>
                </a:solidFill>
              </a:rPr>
              <a:t>k=2i+j-3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8" grpId="0"/>
      <p:bldP spid="29" grpId="0"/>
      <p:bldP spid="9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三对角矩阵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2381" y="1138812"/>
            <a:ext cx="1002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三对角矩阵</a:t>
            </a:r>
            <a:r>
              <a:rPr lang="zh-CN" altLang="en-US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：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对角矩阵也称为带状矩阵。对于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n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阶方阵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A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中的任一元素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a</a:t>
            </a:r>
            <a:r>
              <a:rPr lang="en-US" altLang="zh-CN" kern="100" baseline="-25000" dirty="0" err="1" smtClean="0">
                <a:effectLst/>
                <a:latin typeface="Times New Roman" charset="0"/>
                <a:ea typeface="宋体" charset="-122"/>
              </a:rPr>
              <a:t>i,j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，当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|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i</a:t>
            </a:r>
            <a:r>
              <a:rPr lang="en-US" altLang="zh-CN" kern="100" dirty="0" smtClean="0">
                <a:effectLst/>
                <a:latin typeface="宋体" charset="-122"/>
                <a:cs typeface="Times New Roman" charset="0"/>
              </a:rPr>
              <a:t>-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j|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＞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1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时，有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a</a:t>
            </a:r>
            <a:r>
              <a:rPr lang="en-US" altLang="zh-CN" kern="100" baseline="-25000" dirty="0" err="1" smtClean="0">
                <a:effectLst/>
                <a:latin typeface="Times New Roman" charset="0"/>
                <a:ea typeface="宋体" charset="-122"/>
              </a:rPr>
              <a:t>i,j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=0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（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1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≤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i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，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j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≤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n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），则称为三对角矩阵，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2382" y="2105233"/>
                <a:ext cx="90890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2" y="2105233"/>
                <a:ext cx="908903" cy="7326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98921" y="2105233"/>
                <a:ext cx="90890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21" y="2105233"/>
                <a:ext cx="908903" cy="7325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2381" y="2938116"/>
                <a:ext cx="908903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1" y="2938116"/>
                <a:ext cx="908903" cy="7381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798921" y="2938116"/>
                <a:ext cx="90890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uk-UA" altLang="zh-CN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21" y="2938116"/>
                <a:ext cx="908903" cy="732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246618" y="2081280"/>
            <a:ext cx="697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accent2"/>
                </a:solidFill>
              </a:rPr>
              <a:t>存储思想</a:t>
            </a:r>
            <a:r>
              <a:rPr lang="zh-CN" altLang="en-US" dirty="0" smtClean="0"/>
              <a:t>：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将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3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条对角线上的元素按</a:t>
            </a:r>
            <a:r>
              <a:rPr lang="zh-CN" altLang="zh-CN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行优先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方式存放在一维数组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B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中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299670" y="2822435"/>
          <a:ext cx="5004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40"/>
                <a:gridCol w="556040"/>
                <a:gridCol w="556040"/>
                <a:gridCol w="556040"/>
                <a:gridCol w="556040"/>
                <a:gridCol w="556040"/>
                <a:gridCol w="556040"/>
                <a:gridCol w="556040"/>
                <a:gridCol w="556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12381" y="4042264"/>
            <a:ext cx="10422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若已知三对角线矩阵中某元素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a</a:t>
            </a:r>
            <a:r>
              <a:rPr lang="en-US" altLang="zh-CN" kern="100" baseline="-25000" dirty="0" err="1" smtClean="0">
                <a:effectLst/>
                <a:latin typeface="Times New Roman" charset="0"/>
                <a:ea typeface="宋体" charset="-122"/>
              </a:rPr>
              <a:t>i,j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在一维数组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B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中存放于第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k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个位置，则可求得</a:t>
            </a:r>
            <a:r>
              <a:rPr lang="en-US" altLang="zh-CN" kern="100" dirty="0" err="1" smtClean="0">
                <a:effectLst/>
                <a:latin typeface="Times New Roman" charset="0"/>
                <a:ea typeface="宋体" charset="-122"/>
              </a:rPr>
              <a:t>i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=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  <a:sym typeface="Symbol" charset="2"/>
              </a:rPr>
              <a:t>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(k+1)/3+1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  <a:sym typeface="Symbol" charset="2"/>
              </a:rPr>
              <a:t></a:t>
            </a:r>
            <a:r>
              <a:rPr lang="zh-CN" altLang="zh-CN" kern="100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，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j=k</a:t>
            </a:r>
            <a:r>
              <a:rPr lang="en-US" altLang="zh-CN" kern="100" dirty="0" smtClean="0">
                <a:effectLst/>
                <a:latin typeface="宋体" charset="-122"/>
                <a:cs typeface="Times New Roman" charset="0"/>
              </a:rPr>
              <a:t>-</a:t>
            </a:r>
            <a:r>
              <a:rPr lang="en-US" altLang="zh-CN" kern="100" dirty="0" smtClean="0">
                <a:effectLst/>
                <a:latin typeface="Times New Roman" charset="0"/>
                <a:ea typeface="宋体" charset="-122"/>
              </a:rPr>
              <a:t>2i+3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2381" y="4488445"/>
            <a:ext cx="10324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位置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的元素的实际是第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个元素 前面一共有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除去第一行，还有</a:t>
            </a:r>
            <a:r>
              <a:rPr kumimoji="1" lang="en-US" altLang="zh-CN" dirty="0" smtClean="0"/>
              <a:t>k-2</a:t>
            </a:r>
            <a:r>
              <a:rPr kumimoji="1" lang="zh-CN" altLang="en-US" dirty="0" smtClean="0"/>
              <a:t>个元素，这</a:t>
            </a:r>
            <a:r>
              <a:rPr kumimoji="1" lang="en-US" altLang="zh-CN" dirty="0" smtClean="0"/>
              <a:t>k-2</a:t>
            </a:r>
            <a:r>
              <a:rPr kumimoji="1" lang="zh-CN" altLang="en-US" dirty="0" smtClean="0"/>
              <a:t>每达到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，那么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元素就进入下一行，所以它的行数便增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，而且是从第二行开始的。如果达不到三个，那第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个元素也到不了下一行，但是</a:t>
            </a:r>
            <a:r>
              <a:rPr kumimoji="1" lang="en-US" altLang="zh-CN" dirty="0" smtClean="0"/>
              <a:t>k-2</a:t>
            </a:r>
            <a:r>
              <a:rPr kumimoji="1" lang="zh-CN" altLang="en-US" dirty="0" smtClean="0"/>
              <a:t>不一定是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的整数，所以进行向下取整。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</a:t>
            </a:r>
            <a:r>
              <a:rPr lang="en-US" altLang="zh-CN" kern="100" dirty="0">
                <a:latin typeface="Times New Roman" charset="0"/>
                <a:ea typeface="宋体" charset="-122"/>
                <a:cs typeface="Times New Roman" charset="0"/>
                <a:sym typeface="Symbol" charset="2"/>
              </a:rPr>
              <a:t> 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(</a:t>
            </a:r>
            <a:r>
              <a:rPr lang="en-US" altLang="zh-CN" kern="100" dirty="0" smtClean="0">
                <a:latin typeface="Times New Roman" charset="0"/>
                <a:ea typeface="宋体" charset="-122"/>
              </a:rPr>
              <a:t>k-2)/3+2</a:t>
            </a:r>
            <a:r>
              <a:rPr lang="en-US" altLang="zh-CN" kern="100" dirty="0" smtClean="0">
                <a:latin typeface="Times New Roman" charset="0"/>
                <a:ea typeface="宋体" charset="-122"/>
                <a:cs typeface="Times New Roman" charset="0"/>
                <a:sym typeface="Symbol" charset="2"/>
              </a:rPr>
              <a:t>=</a:t>
            </a:r>
            <a:r>
              <a:rPr lang="en-US" altLang="zh-CN" kern="100" dirty="0">
                <a:latin typeface="Times New Roman" charset="0"/>
                <a:ea typeface="宋体" charset="-122"/>
                <a:cs typeface="Times New Roman" charset="0"/>
                <a:sym typeface="Symbol" charset="2"/>
              </a:rPr>
              <a:t> </a:t>
            </a:r>
            <a:r>
              <a:rPr lang="en-US" altLang="zh-CN" kern="100" dirty="0">
                <a:latin typeface="Times New Roman" charset="0"/>
                <a:ea typeface="宋体" charset="-122"/>
              </a:rPr>
              <a:t>(k+1)/3+1</a:t>
            </a:r>
            <a:r>
              <a:rPr lang="en-US" altLang="zh-CN" kern="100" dirty="0">
                <a:latin typeface="Times New Roman" charset="0"/>
                <a:ea typeface="宋体" charset="-122"/>
                <a:cs typeface="Times New Roman" charset="0"/>
                <a:sym typeface="Symbol" charset="2"/>
              </a:rPr>
              <a:t>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由于在第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行，前</a:t>
            </a:r>
            <a:r>
              <a:rPr kumimoji="1" lang="en-US" altLang="zh-CN" dirty="0" smtClean="0"/>
              <a:t>i-1</a:t>
            </a:r>
            <a:r>
              <a:rPr kumimoji="1" lang="zh-CN" altLang="en-US" dirty="0" smtClean="0"/>
              <a:t>行有</a:t>
            </a:r>
            <a:r>
              <a:rPr kumimoji="1" lang="en-US" altLang="zh-CN" dirty="0" smtClean="0"/>
              <a:t>2+3*(i-2)=3i-4</a:t>
            </a:r>
            <a:r>
              <a:rPr kumimoji="1" lang="zh-CN" altLang="en-US" dirty="0" smtClean="0"/>
              <a:t>个元素，所以是第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行非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元素的第</a:t>
            </a:r>
            <a:r>
              <a:rPr kumimoji="1" lang="en-US" altLang="zh-CN" dirty="0" smtClean="0"/>
              <a:t>k+1-(3i-4)=k-3i+5</a:t>
            </a:r>
            <a:r>
              <a:rPr kumimoji="1" lang="zh-CN" altLang="en-US" dirty="0" smtClean="0"/>
              <a:t>个关键字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行前面有</a:t>
            </a:r>
            <a:r>
              <a:rPr kumimoji="1" lang="en-US" altLang="zh-CN" dirty="0" smtClean="0"/>
              <a:t>i-2(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&gt;2)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，所以</a:t>
            </a:r>
            <a:r>
              <a:rPr kumimoji="1" lang="en-US" altLang="zh-CN" dirty="0" smtClean="0"/>
              <a:t>j=k-3i+5+i-2=k-2i+3</a:t>
            </a:r>
          </a:p>
        </p:txBody>
      </p:sp>
    </p:spTree>
    <p:extLst>
      <p:ext uri="{BB962C8B-B14F-4D97-AF65-F5344CB8AC3E}">
        <p14:creationId xmlns:p14="http://schemas.microsoft.com/office/powerpoint/2010/main" val="18753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7878DCC-701D-4343-A620-0273E2B7375E}"/>
              </a:ext>
            </a:extLst>
          </p:cNvPr>
          <p:cNvSpPr/>
          <p:nvPr/>
        </p:nvSpPr>
        <p:spPr>
          <a:xfrm>
            <a:off x="4894147" y="2150043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5A3B087-1D74-4E02-9CE1-256F87E07BEA}"/>
              </a:ext>
            </a:extLst>
          </p:cNvPr>
          <p:cNvSpPr/>
          <p:nvPr/>
        </p:nvSpPr>
        <p:spPr>
          <a:xfrm>
            <a:off x="4894146" y="2519375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6E98414-41DF-49B6-A6DB-BD5F03FB0403}"/>
              </a:ext>
            </a:extLst>
          </p:cNvPr>
          <p:cNvSpPr/>
          <p:nvPr/>
        </p:nvSpPr>
        <p:spPr>
          <a:xfrm>
            <a:off x="4894145" y="2884333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F207DBA-DD84-418A-82C3-2FD9ADF744EF}"/>
              </a:ext>
            </a:extLst>
          </p:cNvPr>
          <p:cNvSpPr/>
          <p:nvPr/>
        </p:nvSpPr>
        <p:spPr>
          <a:xfrm>
            <a:off x="5695183" y="2150043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EADEBFB8-F50E-4177-A704-3BD3C6349EDE}"/>
              </a:ext>
            </a:extLst>
          </p:cNvPr>
          <p:cNvSpPr/>
          <p:nvPr/>
        </p:nvSpPr>
        <p:spPr>
          <a:xfrm>
            <a:off x="5695183" y="2519375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501899E-A840-46B9-B3EC-9778BD376493}"/>
              </a:ext>
            </a:extLst>
          </p:cNvPr>
          <p:cNvSpPr/>
          <p:nvPr/>
        </p:nvSpPr>
        <p:spPr>
          <a:xfrm>
            <a:off x="5695183" y="2887473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3CA04DE-A691-4780-8DCC-54E19B562844}"/>
              </a:ext>
            </a:extLst>
          </p:cNvPr>
          <p:cNvSpPr/>
          <p:nvPr/>
        </p:nvSpPr>
        <p:spPr>
          <a:xfrm>
            <a:off x="6501924" y="2150043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68597C10-2C39-49C7-98E4-1BD05A28615F}"/>
              </a:ext>
            </a:extLst>
          </p:cNvPr>
          <p:cNvSpPr/>
          <p:nvPr/>
        </p:nvSpPr>
        <p:spPr>
          <a:xfrm>
            <a:off x="6501923" y="2519375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3AA7D9A8-CE46-4374-9C4A-30217B418F2A}"/>
              </a:ext>
            </a:extLst>
          </p:cNvPr>
          <p:cNvSpPr/>
          <p:nvPr/>
        </p:nvSpPr>
        <p:spPr>
          <a:xfrm>
            <a:off x="6501922" y="2887689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DEF72973-7F2C-41C1-A85B-B418A38CB8CA}"/>
              </a:ext>
            </a:extLst>
          </p:cNvPr>
          <p:cNvSpPr txBox="1"/>
          <p:nvPr/>
        </p:nvSpPr>
        <p:spPr>
          <a:xfrm>
            <a:off x="4213348" y="2176679"/>
            <a:ext cx="66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a[0]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DE611777-75BC-40A8-B2A3-AE7F5D277BA7}"/>
              </a:ext>
            </a:extLst>
          </p:cNvPr>
          <p:cNvSpPr txBox="1"/>
          <p:nvPr/>
        </p:nvSpPr>
        <p:spPr>
          <a:xfrm>
            <a:off x="4213348" y="2546011"/>
            <a:ext cx="66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a[1]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6C075370-BD02-428A-A780-8527AD4E4C46}"/>
              </a:ext>
            </a:extLst>
          </p:cNvPr>
          <p:cNvSpPr txBox="1"/>
          <p:nvPr/>
        </p:nvSpPr>
        <p:spPr>
          <a:xfrm>
            <a:off x="4213348" y="2916701"/>
            <a:ext cx="66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a[2]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87644A2E-41F1-4DBB-ABC4-AFBC0E40BE3A}"/>
              </a:ext>
            </a:extLst>
          </p:cNvPr>
          <p:cNvSpPr txBox="1"/>
          <p:nvPr/>
        </p:nvSpPr>
        <p:spPr>
          <a:xfrm>
            <a:off x="4953964" y="2202570"/>
            <a:ext cx="617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a[0][0]</a:t>
            </a: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BF3BB3E-0716-46A7-8651-5CB5E8238A7A}"/>
              </a:ext>
            </a:extLst>
          </p:cNvPr>
          <p:cNvSpPr txBox="1"/>
          <p:nvPr/>
        </p:nvSpPr>
        <p:spPr>
          <a:xfrm>
            <a:off x="5741609" y="2209710"/>
            <a:ext cx="73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a[0][1]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6C40BEE2-BE3D-490E-BB2F-AD6B41474B50}"/>
              </a:ext>
            </a:extLst>
          </p:cNvPr>
          <p:cNvSpPr txBox="1"/>
          <p:nvPr/>
        </p:nvSpPr>
        <p:spPr>
          <a:xfrm>
            <a:off x="6536843" y="2206541"/>
            <a:ext cx="68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a[0][2]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34290CE-1BD2-4837-A6C5-9B737D189BC4}"/>
              </a:ext>
            </a:extLst>
          </p:cNvPr>
          <p:cNvSpPr txBox="1"/>
          <p:nvPr/>
        </p:nvSpPr>
        <p:spPr>
          <a:xfrm>
            <a:off x="4971865" y="2559391"/>
            <a:ext cx="61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a[1][0]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00B4EB5-B6C5-4500-B5A3-F3A23E38668F}"/>
              </a:ext>
            </a:extLst>
          </p:cNvPr>
          <p:cNvSpPr txBox="1"/>
          <p:nvPr/>
        </p:nvSpPr>
        <p:spPr>
          <a:xfrm>
            <a:off x="5743354" y="2546000"/>
            <a:ext cx="64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a[1][1]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56E8C11B-47C3-4C46-8CA3-394B2EE9D8F2}"/>
              </a:ext>
            </a:extLst>
          </p:cNvPr>
          <p:cNvSpPr txBox="1"/>
          <p:nvPr/>
        </p:nvSpPr>
        <p:spPr>
          <a:xfrm>
            <a:off x="6562419" y="2542064"/>
            <a:ext cx="67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a[1][2]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124A6D42-71E6-4A6F-99EF-7A29F5D10F38}"/>
              </a:ext>
            </a:extLst>
          </p:cNvPr>
          <p:cNvSpPr txBox="1"/>
          <p:nvPr/>
        </p:nvSpPr>
        <p:spPr>
          <a:xfrm>
            <a:off x="4934828" y="2928513"/>
            <a:ext cx="68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a[2][0]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E9350E0F-BBB7-4AC1-929B-43C346D548EE}"/>
              </a:ext>
            </a:extLst>
          </p:cNvPr>
          <p:cNvSpPr txBox="1"/>
          <p:nvPr/>
        </p:nvSpPr>
        <p:spPr>
          <a:xfrm>
            <a:off x="5737886" y="2915332"/>
            <a:ext cx="66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a[2][1]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87EBD6F-B85D-44C5-A971-E38616CDF340}"/>
              </a:ext>
            </a:extLst>
          </p:cNvPr>
          <p:cNvSpPr txBox="1"/>
          <p:nvPr/>
        </p:nvSpPr>
        <p:spPr>
          <a:xfrm>
            <a:off x="6557008" y="2922506"/>
            <a:ext cx="68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a[2][2]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0621620A-FD1E-4106-818B-4832D6539680}"/>
              </a:ext>
            </a:extLst>
          </p:cNvPr>
          <p:cNvSpPr txBox="1"/>
          <p:nvPr/>
        </p:nvSpPr>
        <p:spPr>
          <a:xfrm>
            <a:off x="7639784" y="2495897"/>
            <a:ext cx="15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3*3 </a:t>
            </a:r>
            <a:r>
              <a:rPr lang="zh-CN" altLang="en-US" dirty="0"/>
              <a:t>二维数组</a:t>
            </a:r>
          </a:p>
        </p:txBody>
      </p:sp>
      <p:sp>
        <p:nvSpPr>
          <p:cNvPr id="5" name="矩形 4"/>
          <p:cNvSpPr/>
          <p:nvPr/>
        </p:nvSpPr>
        <p:spPr>
          <a:xfrm>
            <a:off x="238722" y="1178946"/>
            <a:ext cx="1177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数组是由n（n≥1）个相同类型的数据元素构成的有限序列，</a:t>
            </a:r>
            <a:r>
              <a:rPr lang="zh-CN" altLang="zh-CN" dirty="0"/>
              <a:t>一个数组的所有元素在内存中占用一段连续的</a:t>
            </a:r>
            <a:r>
              <a:rPr lang="zh-CN" altLang="zh-CN"/>
              <a:t>存储</a:t>
            </a:r>
            <a:r>
              <a:rPr lang="zh-CN" altLang="zh-CN" smtClean="0"/>
              <a:t>空间</a:t>
            </a:r>
            <a:r>
              <a:rPr lang="zh-CN" altLang="zh-CN" smtClean="0">
                <a:effectLst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61187" y="4032635"/>
                <a:ext cx="6553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是每个数组元素所占据的存储单元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87" y="4032635"/>
                <a:ext cx="655339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09" t="-148889" r="-1395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2298928" y="5268896"/>
            <a:ext cx="654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对于二维数组而言，</a:t>
            </a:r>
            <a:r>
              <a:rPr lang="zh-CN" altLang="zh-CN" dirty="0"/>
              <a:t>有两种映射方法：按</a:t>
            </a:r>
            <a:r>
              <a:rPr lang="zh-CN" altLang="zh-CN" dirty="0">
                <a:solidFill>
                  <a:schemeClr val="accent1"/>
                </a:solidFill>
              </a:rPr>
              <a:t>行优先</a:t>
            </a:r>
            <a:r>
              <a:rPr lang="zh-CN" altLang="zh-CN" dirty="0"/>
              <a:t>和按</a:t>
            </a:r>
            <a:r>
              <a:rPr lang="zh-CN" altLang="zh-CN" dirty="0">
                <a:solidFill>
                  <a:schemeClr val="accent1"/>
                </a:solidFill>
              </a:rPr>
              <a:t>列</a:t>
            </a:r>
            <a:r>
              <a:rPr lang="zh-CN" altLang="zh-CN" dirty="0" smtClean="0">
                <a:solidFill>
                  <a:schemeClr val="accent1"/>
                </a:solidFill>
              </a:rPr>
              <a:t>优先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" grpId="0"/>
      <p:bldP spid="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稀疏矩阵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656907" y="956930"/>
            <a:ext cx="887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稀疏矩阵</a:t>
            </a:r>
            <a:r>
              <a:rPr kumimoji="1" lang="zh-CN" altLang="en-US" dirty="0" smtClean="0"/>
              <a:t>：矩阵中元素个数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相对于矩阵中非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元素个数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来说非常多，即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远大于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的矩阵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56907" y="1722474"/>
            <a:ext cx="994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如果采用常规的存储办法存储稀疏矩阵，会浪费大量的存储空间。所以只存储非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的元素，但是非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元素分布又没有规律，所以光存储元素是不够的，还需要存储它的行列下标值</a:t>
            </a:r>
            <a:endParaRPr kumimoji="1"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5783189" y="2712575"/>
            <a:ext cx="484632" cy="753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3368" y="3625318"/>
            <a:ext cx="8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accent1"/>
                </a:solidFill>
              </a:rPr>
              <a:t>三元组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56907" y="4119984"/>
                <a:ext cx="2239396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uk-UA" altLang="zh-CN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3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uk-UA" altLang="zh-CN" sz="3200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uk-UA" altLang="zh-CN" sz="3200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uk-UA" altLang="zh-CN" sz="3200" i="1" smtClean="0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uk-UA" altLang="zh-CN" sz="3200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32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uk-UA" altLang="zh-CN" sz="3200" i="1" smtClean="0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zh-CN" sz="32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7" y="4119984"/>
                <a:ext cx="2239396" cy="1302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083981" y="5771222"/>
            <a:ext cx="167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20544"/>
              </p:ext>
            </p:extLst>
          </p:nvPr>
        </p:nvGraphicFramePr>
        <p:xfrm>
          <a:off x="7012631" y="4141249"/>
          <a:ext cx="44650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1479868"/>
                <a:gridCol w="1535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（行下标）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r>
                        <a:rPr lang="zh-CN" altLang="en-US" dirty="0" smtClean="0"/>
                        <a:t>（列下标）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r>
                        <a:rPr lang="zh-CN" altLang="en-US" dirty="0" smtClean="0"/>
                        <a:t>（元素值）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915900" y="3242930"/>
            <a:ext cx="261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失去了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随机存取</a:t>
            </a:r>
            <a:r>
              <a:rPr kumimoji="1" lang="zh-CN" altLang="en-US" dirty="0" smtClean="0"/>
              <a:t>的特点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1650" y="1310218"/>
            <a:ext cx="7995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chemeClr val="accent1"/>
                </a:solidFill>
              </a:rPr>
              <a:t>行优先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zh-CN" altLang="zh-CN" dirty="0">
                <a:solidFill>
                  <a:schemeClr val="accent1"/>
                </a:solidFill>
              </a:rPr>
              <a:t>先行后列</a:t>
            </a:r>
            <a:r>
              <a:rPr lang="zh-CN" altLang="zh-CN" dirty="0"/>
              <a:t>，先存储行号较小的元素，行号相等先存储列号较小的元素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57551" y="702966"/>
            <a:ext cx="798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设二维数组的行下标与列下标的范围分别为[l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]与[l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]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47878DCC-701D-4343-A620-0273E2B7375E}"/>
              </a:ext>
            </a:extLst>
          </p:cNvPr>
          <p:cNvSpPr/>
          <p:nvPr/>
        </p:nvSpPr>
        <p:spPr>
          <a:xfrm>
            <a:off x="4459880" y="224230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B5A3B087-1D74-4E02-9CE1-256F87E07BEA}"/>
              </a:ext>
            </a:extLst>
          </p:cNvPr>
          <p:cNvSpPr/>
          <p:nvPr/>
        </p:nvSpPr>
        <p:spPr>
          <a:xfrm>
            <a:off x="4459879" y="2611638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06E98414-41DF-49B6-A6DB-BD5F03FB0403}"/>
              </a:ext>
            </a:extLst>
          </p:cNvPr>
          <p:cNvSpPr/>
          <p:nvPr/>
        </p:nvSpPr>
        <p:spPr>
          <a:xfrm>
            <a:off x="4459878" y="297659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8F207DBA-DD84-418A-82C3-2FD9ADF744EF}"/>
              </a:ext>
            </a:extLst>
          </p:cNvPr>
          <p:cNvSpPr/>
          <p:nvPr/>
        </p:nvSpPr>
        <p:spPr>
          <a:xfrm>
            <a:off x="5260916" y="224230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EADEBFB8-F50E-4177-A704-3BD3C6349EDE}"/>
              </a:ext>
            </a:extLst>
          </p:cNvPr>
          <p:cNvSpPr/>
          <p:nvPr/>
        </p:nvSpPr>
        <p:spPr>
          <a:xfrm>
            <a:off x="5260916" y="2611638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3501899E-A840-46B9-B3EC-9778BD376493}"/>
              </a:ext>
            </a:extLst>
          </p:cNvPr>
          <p:cNvSpPr/>
          <p:nvPr/>
        </p:nvSpPr>
        <p:spPr>
          <a:xfrm>
            <a:off x="5260916" y="297973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23CA04DE-A691-4780-8DCC-54E19B562844}"/>
              </a:ext>
            </a:extLst>
          </p:cNvPr>
          <p:cNvSpPr/>
          <p:nvPr/>
        </p:nvSpPr>
        <p:spPr>
          <a:xfrm>
            <a:off x="6067657" y="224230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68597C10-2C39-49C7-98E4-1BD05A28615F}"/>
              </a:ext>
            </a:extLst>
          </p:cNvPr>
          <p:cNvSpPr/>
          <p:nvPr/>
        </p:nvSpPr>
        <p:spPr>
          <a:xfrm>
            <a:off x="6067656" y="2611638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AA7D9A8-CE46-4374-9C4A-30217B418F2A}"/>
              </a:ext>
            </a:extLst>
          </p:cNvPr>
          <p:cNvSpPr/>
          <p:nvPr/>
        </p:nvSpPr>
        <p:spPr>
          <a:xfrm>
            <a:off x="6067655" y="2979952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87644A2E-41F1-4DBB-ABC4-AFBC0E40BE3A}"/>
              </a:ext>
            </a:extLst>
          </p:cNvPr>
          <p:cNvSpPr txBox="1"/>
          <p:nvPr/>
        </p:nvSpPr>
        <p:spPr>
          <a:xfrm>
            <a:off x="4519697" y="2294833"/>
            <a:ext cx="617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a[0][0]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ABF3BB3E-0716-46A7-8651-5CB5E8238A7A}"/>
              </a:ext>
            </a:extLst>
          </p:cNvPr>
          <p:cNvSpPr txBox="1"/>
          <p:nvPr/>
        </p:nvSpPr>
        <p:spPr>
          <a:xfrm>
            <a:off x="5307342" y="2301973"/>
            <a:ext cx="73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a[0][1]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6C40BEE2-BE3D-490E-BB2F-AD6B41474B50}"/>
              </a:ext>
            </a:extLst>
          </p:cNvPr>
          <p:cNvSpPr txBox="1"/>
          <p:nvPr/>
        </p:nvSpPr>
        <p:spPr>
          <a:xfrm>
            <a:off x="6102576" y="2298804"/>
            <a:ext cx="68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a[0][2]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934290CE-1BD2-4837-A6C5-9B737D189BC4}"/>
              </a:ext>
            </a:extLst>
          </p:cNvPr>
          <p:cNvSpPr txBox="1"/>
          <p:nvPr/>
        </p:nvSpPr>
        <p:spPr>
          <a:xfrm>
            <a:off x="4537598" y="2651654"/>
            <a:ext cx="61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a[1][0]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B00B4EB5-B6C5-4500-B5A3-F3A23E38668F}"/>
              </a:ext>
            </a:extLst>
          </p:cNvPr>
          <p:cNvSpPr txBox="1"/>
          <p:nvPr/>
        </p:nvSpPr>
        <p:spPr>
          <a:xfrm>
            <a:off x="5309087" y="2638263"/>
            <a:ext cx="64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a[1][1]</a:t>
            </a:r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56E8C11B-47C3-4C46-8CA3-394B2EE9D8F2}"/>
              </a:ext>
            </a:extLst>
          </p:cNvPr>
          <p:cNvSpPr txBox="1"/>
          <p:nvPr/>
        </p:nvSpPr>
        <p:spPr>
          <a:xfrm>
            <a:off x="6128152" y="2634327"/>
            <a:ext cx="67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a[1][2]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124A6D42-71E6-4A6F-99EF-7A29F5D10F38}"/>
              </a:ext>
            </a:extLst>
          </p:cNvPr>
          <p:cNvSpPr txBox="1"/>
          <p:nvPr/>
        </p:nvSpPr>
        <p:spPr>
          <a:xfrm>
            <a:off x="4500561" y="3020776"/>
            <a:ext cx="68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a[2][0]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E9350E0F-BBB7-4AC1-929B-43C346D548EE}"/>
              </a:ext>
            </a:extLst>
          </p:cNvPr>
          <p:cNvSpPr txBox="1"/>
          <p:nvPr/>
        </p:nvSpPr>
        <p:spPr>
          <a:xfrm>
            <a:off x="5303619" y="3007595"/>
            <a:ext cx="66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a[2][1]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387EBD6F-B85D-44C5-A971-E38616CDF340}"/>
              </a:ext>
            </a:extLst>
          </p:cNvPr>
          <p:cNvSpPr txBox="1"/>
          <p:nvPr/>
        </p:nvSpPr>
        <p:spPr>
          <a:xfrm>
            <a:off x="6122741" y="3014769"/>
            <a:ext cx="68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a[2][2]</a:t>
            </a:r>
            <a:endParaRPr lang="zh-CN" alt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23306"/>
              </p:ext>
            </p:extLst>
          </p:nvPr>
        </p:nvGraphicFramePr>
        <p:xfrm>
          <a:off x="1996529" y="386285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00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55883" y="4571481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内存中的存放形式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8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1650" y="1310218"/>
            <a:ext cx="849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chemeClr val="accent1"/>
                </a:solidFill>
              </a:rPr>
              <a:t>行优先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zh-CN" altLang="zh-CN" dirty="0">
                <a:solidFill>
                  <a:schemeClr val="accent1"/>
                </a:solidFill>
              </a:rPr>
              <a:t>先行后列</a:t>
            </a:r>
            <a:r>
              <a:rPr lang="zh-CN" altLang="zh-CN" dirty="0"/>
              <a:t>，先存储行号较小的元素，行号相等先存储列号较小的元素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57551" y="702966"/>
            <a:ext cx="798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设二维数组的行下标与列下标的范围分别为[l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]与[l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89416" y="2072107"/>
                <a:ext cx="1035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是每个数组元素所占据的存储单元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16" y="2072107"/>
                <a:ext cx="103546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65" t="-146667" b="-1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/>
          <p:cNvCxnSpPr/>
          <p:nvPr/>
        </p:nvCxnSpPr>
        <p:spPr>
          <a:xfrm flipV="1">
            <a:off x="4130340" y="2507218"/>
            <a:ext cx="18216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5487075" y="2507218"/>
            <a:ext cx="308179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 flipV="1">
            <a:off x="6607425" y="2507218"/>
            <a:ext cx="45932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V="1">
            <a:off x="2729052" y="2507218"/>
            <a:ext cx="308758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29643" y="3000979"/>
            <a:ext cx="16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二维数组第一个元素的地址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374661" y="3000978"/>
            <a:ext cx="1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前面有几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整行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999880" y="3000978"/>
            <a:ext cx="16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整行</a:t>
            </a:r>
            <a:r>
              <a:rPr kumimoji="1" lang="zh-CN" altLang="en-US" smtClean="0">
                <a:solidFill>
                  <a:schemeClr val="accent1"/>
                </a:solidFill>
              </a:rPr>
              <a:t>的元素个数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93403" y="3000977"/>
            <a:ext cx="16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最后一行前面的元素数量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62376"/>
              </p:ext>
            </p:extLst>
          </p:nvPr>
        </p:nvGraphicFramePr>
        <p:xfrm>
          <a:off x="2039824" y="4832979"/>
          <a:ext cx="8128002" cy="11125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3,0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5,3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0" name="右大括号 79"/>
          <p:cNvSpPr/>
          <p:nvPr/>
        </p:nvSpPr>
        <p:spPr>
          <a:xfrm>
            <a:off x="10331535" y="4938484"/>
            <a:ext cx="153899" cy="57001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592791" y="5080988"/>
            <a:ext cx="14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5-3=2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整行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83" name="左大括号 82"/>
          <p:cNvSpPr/>
          <p:nvPr/>
        </p:nvSpPr>
        <p:spPr>
          <a:xfrm rot="5400000">
            <a:off x="5789518" y="440644"/>
            <a:ext cx="539572" cy="8038961"/>
          </a:xfrm>
          <a:prstGeom prst="leftBrace">
            <a:avLst>
              <a:gd name="adj1" fmla="val 0"/>
              <a:gd name="adj2" fmla="val 4767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632954" y="3823233"/>
            <a:ext cx="346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整行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5-0+1=6</a:t>
            </a:r>
            <a:r>
              <a:rPr kumimoji="1" lang="zh-CN" altLang="en-US" dirty="0" smtClean="0"/>
              <a:t>个元素</a:t>
            </a:r>
            <a:endParaRPr kumimoji="1"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792796" y="4476819"/>
            <a:ext cx="668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l</a:t>
            </a:r>
            <a:r>
              <a:rPr lang="zh-CN" altLang="en-US" baseline="-25000" dirty="0" smtClean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=3</a:t>
            </a:r>
          </a:p>
          <a:p>
            <a:endParaRPr lang="en-US" altLang="zh-CN" dirty="0">
              <a:solidFill>
                <a:schemeClr val="accent4"/>
              </a:solidFill>
            </a:endParaRPr>
          </a:p>
          <a:p>
            <a:r>
              <a:rPr lang="en-US" altLang="zh-CN" dirty="0" smtClean="0">
                <a:solidFill>
                  <a:schemeClr val="accent4"/>
                </a:solidFill>
              </a:rPr>
              <a:t>h</a:t>
            </a:r>
            <a:r>
              <a:rPr lang="zh-CN" altLang="en-US" baseline="-25000" dirty="0" smtClean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=5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2796" y="5580068"/>
            <a:ext cx="903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l</a:t>
            </a:r>
            <a:r>
              <a:rPr lang="en-US" altLang="zh-CN" baseline="-25000" dirty="0" smtClean="0">
                <a:solidFill>
                  <a:schemeClr val="accent4"/>
                </a:solidFill>
              </a:rPr>
              <a:t>2</a:t>
            </a:r>
            <a:r>
              <a:rPr lang="en-US" altLang="zh-CN" dirty="0" smtClean="0">
                <a:solidFill>
                  <a:schemeClr val="accent4"/>
                </a:solidFill>
              </a:rPr>
              <a:t>=0 </a:t>
            </a:r>
          </a:p>
          <a:p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en-US" altLang="zh-CN" dirty="0" smtClean="0">
                <a:solidFill>
                  <a:schemeClr val="accent4"/>
                </a:solidFill>
              </a:rPr>
              <a:t>h</a:t>
            </a:r>
            <a:r>
              <a:rPr lang="en-US" altLang="zh-CN" baseline="-25000" dirty="0" smtClean="0">
                <a:solidFill>
                  <a:schemeClr val="accent4"/>
                </a:solidFill>
              </a:rPr>
              <a:t>2</a:t>
            </a:r>
            <a:r>
              <a:rPr lang="en-US" altLang="zh-CN" dirty="0" smtClean="0">
                <a:solidFill>
                  <a:schemeClr val="accent4"/>
                </a:solidFill>
              </a:rPr>
              <a:t>=5</a:t>
            </a:r>
          </a:p>
        </p:txBody>
      </p:sp>
      <p:sp>
        <p:nvSpPr>
          <p:cNvPr id="87" name="右大括号 86"/>
          <p:cNvSpPr/>
          <p:nvPr/>
        </p:nvSpPr>
        <p:spPr>
          <a:xfrm rot="5400000">
            <a:off x="3898095" y="4211478"/>
            <a:ext cx="365125" cy="395729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4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62169" y="6434750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最后一行前面</a:t>
            </a:r>
            <a:r>
              <a:rPr kumimoji="1" lang="zh-CN" altLang="en-US" dirty="0" smtClean="0"/>
              <a:t>还有</a:t>
            </a:r>
            <a:r>
              <a:rPr kumimoji="1" lang="en-US" altLang="zh-CN" dirty="0" smtClean="0"/>
              <a:t>3-0=3</a:t>
            </a:r>
            <a:r>
              <a:rPr kumimoji="1" lang="zh-CN" altLang="en-US" dirty="0" smtClean="0"/>
              <a:t>个元素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/>
      <p:bldP spid="83" grpId="0" animBg="1"/>
      <p:bldP spid="84" grpId="0"/>
      <p:bldP spid="85" grpId="0"/>
      <p:bldP spid="86" grpId="0"/>
      <p:bldP spid="87" grpId="0" animBg="1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1650" y="1310218"/>
            <a:ext cx="849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chemeClr val="accent1"/>
                </a:solidFill>
              </a:rPr>
              <a:t>行优先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zh-CN" altLang="zh-CN" dirty="0">
                <a:solidFill>
                  <a:schemeClr val="accent1"/>
                </a:solidFill>
              </a:rPr>
              <a:t>先行后列</a:t>
            </a:r>
            <a:r>
              <a:rPr lang="zh-CN" altLang="zh-CN" dirty="0"/>
              <a:t>，先存储行号较小的元素，行号相等先存储列号较小的元素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57551" y="702966"/>
            <a:ext cx="798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设二维数组的行下标与列下标的范围分别为[l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]与[l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89416" y="2072107"/>
                <a:ext cx="1035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是每个数组元素所占据的存储单元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16" y="2072107"/>
                <a:ext cx="103546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65" t="-146667" b="-1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350176" y="3412337"/>
            <a:ext cx="53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更常见的就是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l</a:t>
            </a:r>
            <a:r>
              <a:rPr kumimoji="1" lang="en-US" altLang="zh-CN" baseline="-25000" dirty="0" smtClean="0">
                <a:solidFill>
                  <a:schemeClr val="accent1"/>
                </a:solidFill>
              </a:rPr>
              <a:t>1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=0,l</a:t>
            </a:r>
            <a:r>
              <a:rPr kumimoji="1" lang="en-US" altLang="zh-CN" baseline="-25000" dirty="0" smtClean="0">
                <a:solidFill>
                  <a:schemeClr val="accent1"/>
                </a:solidFill>
              </a:rPr>
              <a:t>2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=0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上式化为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50176" y="3959104"/>
                <a:ext cx="168361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0,0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j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是每个数组元素所占据的存储单元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76" y="3959104"/>
                <a:ext cx="1683618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1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1650" y="1310218"/>
            <a:ext cx="849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列</a:t>
            </a:r>
            <a:r>
              <a:rPr lang="zh-CN" altLang="zh-CN" dirty="0" smtClean="0">
                <a:solidFill>
                  <a:schemeClr val="accent1"/>
                </a:solidFill>
              </a:rPr>
              <a:t>优先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zh-CN" altLang="zh-CN" dirty="0" smtClean="0">
                <a:solidFill>
                  <a:schemeClr val="accent1"/>
                </a:solidFill>
              </a:rPr>
              <a:t>先</a:t>
            </a:r>
            <a:r>
              <a:rPr lang="zh-CN" altLang="en-US" dirty="0" smtClean="0">
                <a:solidFill>
                  <a:schemeClr val="accent1"/>
                </a:solidFill>
              </a:rPr>
              <a:t>列</a:t>
            </a:r>
            <a:r>
              <a:rPr lang="zh-CN" altLang="zh-CN" dirty="0" smtClean="0">
                <a:solidFill>
                  <a:schemeClr val="accent1"/>
                </a:solidFill>
              </a:rPr>
              <a:t>后</a:t>
            </a:r>
            <a:r>
              <a:rPr lang="zh-CN" altLang="en-US" dirty="0" smtClean="0">
                <a:solidFill>
                  <a:schemeClr val="accent1"/>
                </a:solidFill>
              </a:rPr>
              <a:t>行</a:t>
            </a:r>
            <a:r>
              <a:rPr lang="zh-CN" altLang="zh-CN" dirty="0" smtClean="0"/>
              <a:t>，</a:t>
            </a:r>
            <a:r>
              <a:rPr lang="zh-CN" altLang="zh-CN" dirty="0"/>
              <a:t>先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列</a:t>
            </a:r>
            <a:r>
              <a:rPr lang="zh-CN" altLang="zh-CN" dirty="0" smtClean="0"/>
              <a:t>号</a:t>
            </a:r>
            <a:r>
              <a:rPr lang="zh-CN" altLang="zh-CN" dirty="0"/>
              <a:t>较小的元素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列</a:t>
            </a:r>
            <a:r>
              <a:rPr lang="zh-CN" altLang="zh-CN" dirty="0" smtClean="0"/>
              <a:t>号</a:t>
            </a:r>
            <a:r>
              <a:rPr lang="zh-CN" altLang="zh-CN" dirty="0"/>
              <a:t>相等先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行</a:t>
            </a:r>
            <a:r>
              <a:rPr lang="zh-CN" altLang="zh-CN" dirty="0" smtClean="0"/>
              <a:t>号</a:t>
            </a:r>
            <a:r>
              <a:rPr lang="zh-CN" altLang="zh-CN" dirty="0"/>
              <a:t>较小的元素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57551" y="702966"/>
            <a:ext cx="798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设二维数组的行下标与列下标的范围分别为[l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]与[l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]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47878DCC-701D-4343-A620-0273E2B7375E}"/>
              </a:ext>
            </a:extLst>
          </p:cNvPr>
          <p:cNvSpPr/>
          <p:nvPr/>
        </p:nvSpPr>
        <p:spPr>
          <a:xfrm>
            <a:off x="4615001" y="205971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5A3B087-1D74-4E02-9CE1-256F87E07BEA}"/>
              </a:ext>
            </a:extLst>
          </p:cNvPr>
          <p:cNvSpPr/>
          <p:nvPr/>
        </p:nvSpPr>
        <p:spPr>
          <a:xfrm>
            <a:off x="4615000" y="2429048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06E98414-41DF-49B6-A6DB-BD5F03FB0403}"/>
              </a:ext>
            </a:extLst>
          </p:cNvPr>
          <p:cNvSpPr/>
          <p:nvPr/>
        </p:nvSpPr>
        <p:spPr>
          <a:xfrm>
            <a:off x="4614999" y="279400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F207DBA-DD84-418A-82C3-2FD9ADF744EF}"/>
              </a:ext>
            </a:extLst>
          </p:cNvPr>
          <p:cNvSpPr/>
          <p:nvPr/>
        </p:nvSpPr>
        <p:spPr>
          <a:xfrm>
            <a:off x="5416037" y="205971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ADEBFB8-F50E-4177-A704-3BD3C6349EDE}"/>
              </a:ext>
            </a:extLst>
          </p:cNvPr>
          <p:cNvSpPr/>
          <p:nvPr/>
        </p:nvSpPr>
        <p:spPr>
          <a:xfrm>
            <a:off x="5416037" y="2429048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3501899E-A840-46B9-B3EC-9778BD376493}"/>
              </a:ext>
            </a:extLst>
          </p:cNvPr>
          <p:cNvSpPr/>
          <p:nvPr/>
        </p:nvSpPr>
        <p:spPr>
          <a:xfrm>
            <a:off x="5416037" y="279714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23CA04DE-A691-4780-8DCC-54E19B562844}"/>
              </a:ext>
            </a:extLst>
          </p:cNvPr>
          <p:cNvSpPr/>
          <p:nvPr/>
        </p:nvSpPr>
        <p:spPr>
          <a:xfrm>
            <a:off x="6222778" y="2059716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68597C10-2C39-49C7-98E4-1BD05A28615F}"/>
              </a:ext>
            </a:extLst>
          </p:cNvPr>
          <p:cNvSpPr/>
          <p:nvPr/>
        </p:nvSpPr>
        <p:spPr>
          <a:xfrm>
            <a:off x="6222777" y="2429048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AA7D9A8-CE46-4374-9C4A-30217B418F2A}"/>
              </a:ext>
            </a:extLst>
          </p:cNvPr>
          <p:cNvSpPr/>
          <p:nvPr/>
        </p:nvSpPr>
        <p:spPr>
          <a:xfrm>
            <a:off x="6222776" y="2797362"/>
            <a:ext cx="80103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87644A2E-41F1-4DBB-ABC4-AFBC0E40BE3A}"/>
              </a:ext>
            </a:extLst>
          </p:cNvPr>
          <p:cNvSpPr txBox="1"/>
          <p:nvPr/>
        </p:nvSpPr>
        <p:spPr>
          <a:xfrm>
            <a:off x="4674818" y="2112243"/>
            <a:ext cx="617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a[0][0]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ABF3BB3E-0716-46A7-8651-5CB5E8238A7A}"/>
              </a:ext>
            </a:extLst>
          </p:cNvPr>
          <p:cNvSpPr txBox="1"/>
          <p:nvPr/>
        </p:nvSpPr>
        <p:spPr>
          <a:xfrm>
            <a:off x="5462463" y="2119383"/>
            <a:ext cx="73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a[0][1]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6C40BEE2-BE3D-490E-BB2F-AD6B41474B50}"/>
              </a:ext>
            </a:extLst>
          </p:cNvPr>
          <p:cNvSpPr txBox="1"/>
          <p:nvPr/>
        </p:nvSpPr>
        <p:spPr>
          <a:xfrm>
            <a:off x="6257697" y="2116214"/>
            <a:ext cx="68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a[0][2]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934290CE-1BD2-4837-A6C5-9B737D189BC4}"/>
              </a:ext>
            </a:extLst>
          </p:cNvPr>
          <p:cNvSpPr txBox="1"/>
          <p:nvPr/>
        </p:nvSpPr>
        <p:spPr>
          <a:xfrm>
            <a:off x="4692719" y="2469064"/>
            <a:ext cx="61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a[1][0]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B00B4EB5-B6C5-4500-B5A3-F3A23E38668F}"/>
              </a:ext>
            </a:extLst>
          </p:cNvPr>
          <p:cNvSpPr txBox="1"/>
          <p:nvPr/>
        </p:nvSpPr>
        <p:spPr>
          <a:xfrm>
            <a:off x="5464208" y="2455673"/>
            <a:ext cx="64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a[1][1]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56E8C11B-47C3-4C46-8CA3-394B2EE9D8F2}"/>
              </a:ext>
            </a:extLst>
          </p:cNvPr>
          <p:cNvSpPr txBox="1"/>
          <p:nvPr/>
        </p:nvSpPr>
        <p:spPr>
          <a:xfrm>
            <a:off x="6283273" y="2451737"/>
            <a:ext cx="67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a[1][2]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124A6D42-71E6-4A6F-99EF-7A29F5D10F38}"/>
              </a:ext>
            </a:extLst>
          </p:cNvPr>
          <p:cNvSpPr txBox="1"/>
          <p:nvPr/>
        </p:nvSpPr>
        <p:spPr>
          <a:xfrm>
            <a:off x="4655682" y="2838186"/>
            <a:ext cx="68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a[2][0]</a:t>
            </a:r>
            <a:endParaRPr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E9350E0F-BBB7-4AC1-929B-43C346D548EE}"/>
              </a:ext>
            </a:extLst>
          </p:cNvPr>
          <p:cNvSpPr txBox="1"/>
          <p:nvPr/>
        </p:nvSpPr>
        <p:spPr>
          <a:xfrm>
            <a:off x="5458740" y="2825005"/>
            <a:ext cx="66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a[2][1]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387EBD6F-B85D-44C5-A971-E38616CDF340}"/>
              </a:ext>
            </a:extLst>
          </p:cNvPr>
          <p:cNvSpPr txBox="1"/>
          <p:nvPr/>
        </p:nvSpPr>
        <p:spPr>
          <a:xfrm>
            <a:off x="6277862" y="2832179"/>
            <a:ext cx="68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a[2][2]</a:t>
            </a:r>
            <a:endParaRPr lang="zh-CN" altLang="en-US" sz="1200" dirty="0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5510"/>
              </p:ext>
            </p:extLst>
          </p:nvPr>
        </p:nvGraphicFramePr>
        <p:xfrm>
          <a:off x="2151650" y="368026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00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01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02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4552216" y="4544785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内存中的存放形式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5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1650" y="1310218"/>
            <a:ext cx="849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列</a:t>
            </a:r>
            <a:r>
              <a:rPr lang="zh-CN" altLang="zh-CN" dirty="0" smtClean="0">
                <a:solidFill>
                  <a:schemeClr val="accent1"/>
                </a:solidFill>
              </a:rPr>
              <a:t>优先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zh-CN" altLang="zh-CN" dirty="0" smtClean="0">
                <a:solidFill>
                  <a:schemeClr val="accent1"/>
                </a:solidFill>
              </a:rPr>
              <a:t>先</a:t>
            </a:r>
            <a:r>
              <a:rPr lang="zh-CN" altLang="en-US" dirty="0" smtClean="0">
                <a:solidFill>
                  <a:schemeClr val="accent1"/>
                </a:solidFill>
              </a:rPr>
              <a:t>列</a:t>
            </a:r>
            <a:r>
              <a:rPr lang="zh-CN" altLang="zh-CN" dirty="0" smtClean="0">
                <a:solidFill>
                  <a:schemeClr val="accent1"/>
                </a:solidFill>
              </a:rPr>
              <a:t>后</a:t>
            </a:r>
            <a:r>
              <a:rPr lang="zh-CN" altLang="en-US" dirty="0" smtClean="0">
                <a:solidFill>
                  <a:schemeClr val="accent1"/>
                </a:solidFill>
              </a:rPr>
              <a:t>行</a:t>
            </a:r>
            <a:r>
              <a:rPr lang="zh-CN" altLang="zh-CN" dirty="0" smtClean="0"/>
              <a:t>，</a:t>
            </a:r>
            <a:r>
              <a:rPr lang="zh-CN" altLang="zh-CN" dirty="0"/>
              <a:t>先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列</a:t>
            </a:r>
            <a:r>
              <a:rPr lang="zh-CN" altLang="zh-CN" dirty="0" smtClean="0"/>
              <a:t>号</a:t>
            </a:r>
            <a:r>
              <a:rPr lang="zh-CN" altLang="zh-CN" dirty="0"/>
              <a:t>较小的元素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列</a:t>
            </a:r>
            <a:r>
              <a:rPr lang="zh-CN" altLang="zh-CN" dirty="0" smtClean="0"/>
              <a:t>号</a:t>
            </a:r>
            <a:r>
              <a:rPr lang="zh-CN" altLang="zh-CN" dirty="0"/>
              <a:t>相等先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行</a:t>
            </a:r>
            <a:r>
              <a:rPr lang="zh-CN" altLang="zh-CN" dirty="0" smtClean="0"/>
              <a:t>号</a:t>
            </a:r>
            <a:r>
              <a:rPr lang="zh-CN" altLang="zh-CN" dirty="0"/>
              <a:t>较小的元素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57551" y="702966"/>
            <a:ext cx="798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设二维数组的行下标与列下标的范围分别为[l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]与[l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89416" y="2072107"/>
                <a:ext cx="1035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j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i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是每个数组元素所占据的存储单元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16" y="2072107"/>
                <a:ext cx="103546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65" t="-146667" b="-1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/>
          <p:cNvCxnSpPr/>
          <p:nvPr/>
        </p:nvCxnSpPr>
        <p:spPr>
          <a:xfrm flipV="1">
            <a:off x="4130340" y="2507218"/>
            <a:ext cx="18216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5487075" y="2507218"/>
            <a:ext cx="308179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 flipV="1">
            <a:off x="6607425" y="2507218"/>
            <a:ext cx="45932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V="1">
            <a:off x="2729052" y="2507218"/>
            <a:ext cx="308758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29643" y="3000979"/>
            <a:ext cx="16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二维数组第一个元素的地址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374661" y="3000978"/>
            <a:ext cx="1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前面有几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整列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999880" y="3000978"/>
            <a:ext cx="16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整列的元素个数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93403" y="3000977"/>
            <a:ext cx="16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最后一列前面的元素数量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3310"/>
              </p:ext>
            </p:extLst>
          </p:nvPr>
        </p:nvGraphicFramePr>
        <p:xfrm>
          <a:off x="2039824" y="4832979"/>
          <a:ext cx="8128002" cy="11125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3,0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5,3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0" name="右大括号 79"/>
          <p:cNvSpPr/>
          <p:nvPr/>
        </p:nvSpPr>
        <p:spPr>
          <a:xfrm>
            <a:off x="7540164" y="4918524"/>
            <a:ext cx="153899" cy="57001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611508" y="3340571"/>
            <a:ext cx="1400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最后一列前面</a:t>
            </a:r>
            <a:r>
              <a:rPr kumimoji="1" lang="zh-CN" altLang="en-US" dirty="0" smtClean="0"/>
              <a:t>还有</a:t>
            </a:r>
            <a:r>
              <a:rPr kumimoji="1" lang="en-US" altLang="zh-CN" dirty="0" smtClean="0"/>
              <a:t>5-3=2</a:t>
            </a:r>
            <a:r>
              <a:rPr kumimoji="1" lang="zh-CN" altLang="en-US" dirty="0" smtClean="0"/>
              <a:t>个元素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92796" y="4476819"/>
            <a:ext cx="668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l</a:t>
            </a:r>
            <a:r>
              <a:rPr lang="zh-CN" altLang="en-US" baseline="-25000" dirty="0" smtClean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=3</a:t>
            </a:r>
          </a:p>
          <a:p>
            <a:endParaRPr lang="en-US" altLang="zh-CN" dirty="0">
              <a:solidFill>
                <a:schemeClr val="accent4"/>
              </a:solidFill>
            </a:endParaRPr>
          </a:p>
          <a:p>
            <a:r>
              <a:rPr lang="en-US" altLang="zh-CN" dirty="0" smtClean="0">
                <a:solidFill>
                  <a:schemeClr val="accent4"/>
                </a:solidFill>
              </a:rPr>
              <a:t>h</a:t>
            </a:r>
            <a:r>
              <a:rPr lang="zh-CN" altLang="en-US" baseline="-25000" dirty="0" smtClean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=5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2796" y="5580068"/>
            <a:ext cx="903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l</a:t>
            </a:r>
            <a:r>
              <a:rPr lang="en-US" altLang="zh-CN" baseline="-25000" dirty="0" smtClean="0">
                <a:solidFill>
                  <a:schemeClr val="accent4"/>
                </a:solidFill>
              </a:rPr>
              <a:t>2</a:t>
            </a:r>
            <a:r>
              <a:rPr lang="en-US" altLang="zh-CN" dirty="0" smtClean="0">
                <a:solidFill>
                  <a:schemeClr val="accent4"/>
                </a:solidFill>
              </a:rPr>
              <a:t>=0 </a:t>
            </a:r>
          </a:p>
          <a:p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en-US" altLang="zh-CN" dirty="0" smtClean="0">
                <a:solidFill>
                  <a:schemeClr val="accent4"/>
                </a:solidFill>
              </a:rPr>
              <a:t>h</a:t>
            </a:r>
            <a:r>
              <a:rPr lang="en-US" altLang="zh-CN" baseline="-25000" dirty="0" smtClean="0">
                <a:solidFill>
                  <a:schemeClr val="accent4"/>
                </a:solidFill>
              </a:rPr>
              <a:t>2</a:t>
            </a:r>
            <a:r>
              <a:rPr lang="en-US" altLang="zh-CN" dirty="0" smtClean="0">
                <a:solidFill>
                  <a:schemeClr val="accent4"/>
                </a:solidFill>
              </a:rPr>
              <a:t>=5</a:t>
            </a:r>
          </a:p>
        </p:txBody>
      </p:sp>
      <p:cxnSp>
        <p:nvCxnSpPr>
          <p:cNvPr id="5" name="直线箭头连接符 4"/>
          <p:cNvCxnSpPr>
            <a:endCxn id="82" idx="1"/>
          </p:cNvCxnSpPr>
          <p:nvPr/>
        </p:nvCxnSpPr>
        <p:spPr>
          <a:xfrm flipV="1">
            <a:off x="7694063" y="3802236"/>
            <a:ext cx="917445" cy="140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0273922" y="4820398"/>
            <a:ext cx="375698" cy="112510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6081" y="4938484"/>
            <a:ext cx="1169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一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整列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5-3+1=3</a:t>
            </a:r>
            <a:r>
              <a:rPr kumimoji="1" lang="zh-CN" altLang="en-US" dirty="0" smtClean="0"/>
              <a:t>个元素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074420" y="6434750"/>
            <a:ext cx="31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前面还有</a:t>
            </a:r>
            <a:r>
              <a:rPr kumimoji="1" lang="en-US" altLang="zh-CN" dirty="0" smtClean="0"/>
              <a:t>3-0=3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整列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9" name="右大括号 38"/>
          <p:cNvSpPr/>
          <p:nvPr/>
        </p:nvSpPr>
        <p:spPr>
          <a:xfrm rot="5400000">
            <a:off x="3898095" y="4211478"/>
            <a:ext cx="365125" cy="395729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/>
      <p:bldP spid="32" grpId="0"/>
      <p:bldP spid="33" grpId="0"/>
      <p:bldP spid="36" grpId="0" animBg="1"/>
      <p:bldP spid="7" grpId="0"/>
      <p:bldP spid="38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1650" y="1310218"/>
            <a:ext cx="849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列</a:t>
            </a:r>
            <a:r>
              <a:rPr lang="zh-CN" altLang="zh-CN" dirty="0" smtClean="0">
                <a:solidFill>
                  <a:schemeClr val="accent1"/>
                </a:solidFill>
              </a:rPr>
              <a:t>优先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zh-CN" altLang="zh-CN" dirty="0" smtClean="0">
                <a:solidFill>
                  <a:schemeClr val="accent1"/>
                </a:solidFill>
              </a:rPr>
              <a:t>先</a:t>
            </a:r>
            <a:r>
              <a:rPr lang="zh-CN" altLang="en-US" dirty="0" smtClean="0">
                <a:solidFill>
                  <a:schemeClr val="accent1"/>
                </a:solidFill>
              </a:rPr>
              <a:t>列</a:t>
            </a:r>
            <a:r>
              <a:rPr lang="zh-CN" altLang="zh-CN" dirty="0" smtClean="0">
                <a:solidFill>
                  <a:schemeClr val="accent1"/>
                </a:solidFill>
              </a:rPr>
              <a:t>后</a:t>
            </a:r>
            <a:r>
              <a:rPr lang="zh-CN" altLang="en-US" dirty="0" smtClean="0">
                <a:solidFill>
                  <a:schemeClr val="accent1"/>
                </a:solidFill>
              </a:rPr>
              <a:t>行</a:t>
            </a:r>
            <a:r>
              <a:rPr lang="zh-CN" altLang="zh-CN" dirty="0" smtClean="0"/>
              <a:t>，</a:t>
            </a:r>
            <a:r>
              <a:rPr lang="zh-CN" altLang="zh-CN" dirty="0"/>
              <a:t>先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列</a:t>
            </a:r>
            <a:r>
              <a:rPr lang="zh-CN" altLang="zh-CN" dirty="0" smtClean="0"/>
              <a:t>号</a:t>
            </a:r>
            <a:r>
              <a:rPr lang="zh-CN" altLang="zh-CN" dirty="0"/>
              <a:t>较小的元素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列</a:t>
            </a:r>
            <a:r>
              <a:rPr lang="zh-CN" altLang="zh-CN" dirty="0" smtClean="0"/>
              <a:t>号</a:t>
            </a:r>
            <a:r>
              <a:rPr lang="zh-CN" altLang="zh-CN" dirty="0"/>
              <a:t>相等先</a:t>
            </a:r>
            <a:r>
              <a:rPr lang="zh-CN" altLang="zh-CN" dirty="0" smtClean="0"/>
              <a:t>存储</a:t>
            </a:r>
            <a:r>
              <a:rPr lang="zh-CN" altLang="en-US" dirty="0" smtClean="0"/>
              <a:t>行</a:t>
            </a:r>
            <a:r>
              <a:rPr lang="zh-CN" altLang="zh-CN" dirty="0" smtClean="0"/>
              <a:t>号</a:t>
            </a:r>
            <a:r>
              <a:rPr lang="zh-CN" altLang="zh-CN" dirty="0"/>
              <a:t>较小的元素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57551" y="702966"/>
            <a:ext cx="798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设二维数组的行下标与列下标的范围分别为[l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1</a:t>
            </a:r>
            <a:r>
              <a:rPr lang="zh-CN" altLang="en-US" dirty="0" smtClean="0"/>
              <a:t>]与[l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，h</a:t>
            </a:r>
            <a:r>
              <a:rPr lang="zh-CN" altLang="en-US" baseline="-25000" dirty="0" smtClean="0"/>
              <a:t>2</a:t>
            </a:r>
            <a:r>
              <a:rPr lang="zh-CN" altLang="en-US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576205" y="2739807"/>
                <a:ext cx="1035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j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i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是每个数组元素所占据的存储单元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05" y="2739807"/>
                <a:ext cx="103546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66" t="-143478" b="-17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1409941" y="3302015"/>
            <a:ext cx="34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更常见的就是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l</a:t>
            </a:r>
            <a:r>
              <a:rPr kumimoji="1" lang="en-US" altLang="zh-CN" baseline="-25000" dirty="0" smtClean="0">
                <a:solidFill>
                  <a:schemeClr val="accent1"/>
                </a:solidFill>
              </a:rPr>
              <a:t>1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=0,l</a:t>
            </a:r>
            <a:r>
              <a:rPr kumimoji="1" lang="en-US" altLang="zh-CN" baseline="-25000" dirty="0" smtClean="0">
                <a:solidFill>
                  <a:schemeClr val="accent1"/>
                </a:solidFill>
              </a:rPr>
              <a:t>2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=0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上式化为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409941" y="3848782"/>
                <a:ext cx="106531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𝐿𝑜𝑐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kumimoji="1" lang="en-US" altLang="zh-CN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0,0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  <m:r>
                              <a:rPr kumimoji="1" lang="en-US" altLang="zh-CN" b="0" i="1" baseline="-25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j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是每个数组元素所占据的存储单元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41" y="3848782"/>
                <a:ext cx="1065315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5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8720919" y="6492875"/>
            <a:ext cx="3471081" cy="365125"/>
          </a:xfrm>
        </p:spPr>
        <p:txBody>
          <a:bodyPr/>
          <a:lstStyle/>
          <a:p>
            <a:r>
              <a:rPr lang="zh-CN" altLang="en-US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王道考研</a:t>
            </a:r>
            <a:r>
              <a:rPr lang="en-US" altLang="zh-CN" sz="1600" dirty="0">
                <a:solidFill>
                  <a:srgbClr val="A73A0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/CSKAOYAN.COM</a:t>
            </a:r>
            <a:endParaRPr lang="zh-CN" altLang="en-US" sz="1600" dirty="0">
              <a:solidFill>
                <a:srgbClr val="A73A0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WRITE HERE A NEW TITLE…"/>
          <p:cNvSpPr txBox="1"/>
          <p:nvPr/>
        </p:nvSpPr>
        <p:spPr>
          <a:xfrm>
            <a:off x="3982271" y="2"/>
            <a:ext cx="4227458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1"/>
                </a:solidFill>
              </a:rPr>
              <a:t>矩阵的压缩存储</a:t>
            </a:r>
            <a:endParaRPr sz="2600" dirty="0"/>
          </a:p>
        </p:txBody>
      </p:sp>
      <p:grpSp>
        <p:nvGrpSpPr>
          <p:cNvPr id="2" name="成组"/>
          <p:cNvGrpSpPr/>
          <p:nvPr/>
        </p:nvGrpSpPr>
        <p:grpSpPr>
          <a:xfrm>
            <a:off x="4276101" y="391901"/>
            <a:ext cx="3639798" cy="60533"/>
            <a:chOff x="0" y="0"/>
            <a:chExt cx="4470478" cy="72013"/>
          </a:xfrm>
        </p:grpSpPr>
        <p:sp>
          <p:nvSpPr>
            <p:cNvPr id="22" name="矩形"/>
            <p:cNvSpPr/>
            <p:nvPr/>
          </p:nvSpPr>
          <p:spPr>
            <a:xfrm>
              <a:off x="0" y="0"/>
              <a:ext cx="678262" cy="720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矩形"/>
            <p:cNvSpPr/>
            <p:nvPr/>
          </p:nvSpPr>
          <p:spPr>
            <a:xfrm>
              <a:off x="742611" y="0"/>
              <a:ext cx="678262" cy="720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矩形"/>
            <p:cNvSpPr/>
            <p:nvPr/>
          </p:nvSpPr>
          <p:spPr>
            <a:xfrm>
              <a:off x="1511908" y="0"/>
              <a:ext cx="678262" cy="720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矩形"/>
            <p:cNvSpPr/>
            <p:nvPr/>
          </p:nvSpPr>
          <p:spPr>
            <a:xfrm>
              <a:off x="2270268" y="0"/>
              <a:ext cx="678262" cy="720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矩形"/>
            <p:cNvSpPr/>
            <p:nvPr/>
          </p:nvSpPr>
          <p:spPr>
            <a:xfrm>
              <a:off x="3021935" y="0"/>
              <a:ext cx="678262" cy="720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矩形"/>
            <p:cNvSpPr/>
            <p:nvPr/>
          </p:nvSpPr>
          <p:spPr>
            <a:xfrm>
              <a:off x="3792217" y="0"/>
              <a:ext cx="678262" cy="720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C7D711-7A3B-48FF-BFBF-7D2E110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17367" y="1060193"/>
            <a:ext cx="9166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矩阵的压缩存储：</a:t>
            </a:r>
            <a:r>
              <a:rPr lang="zh-CN" altLang="zh-CN" dirty="0"/>
              <a:t>指为多个</a:t>
            </a:r>
            <a:r>
              <a:rPr lang="zh-CN" altLang="zh-CN" dirty="0">
                <a:solidFill>
                  <a:schemeClr val="accent1"/>
                </a:solidFill>
              </a:rPr>
              <a:t>值相同</a:t>
            </a:r>
            <a:r>
              <a:rPr lang="zh-CN" altLang="zh-CN" dirty="0"/>
              <a:t>的元素只分配</a:t>
            </a:r>
            <a:r>
              <a:rPr lang="zh-CN" altLang="zh-CN" dirty="0">
                <a:solidFill>
                  <a:schemeClr val="accent1"/>
                </a:solidFill>
              </a:rPr>
              <a:t>一个存储空间</a:t>
            </a:r>
            <a:r>
              <a:rPr lang="zh-CN" altLang="zh-CN" dirty="0"/>
              <a:t>，对</a:t>
            </a:r>
            <a:r>
              <a:rPr lang="zh-CN" altLang="zh-CN" dirty="0">
                <a:solidFill>
                  <a:schemeClr val="accent1"/>
                </a:solidFill>
              </a:rPr>
              <a:t>零元素不分配</a:t>
            </a:r>
            <a:r>
              <a:rPr lang="zh-CN" altLang="zh-CN" dirty="0"/>
              <a:t>存储空间。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5725" y="2414092"/>
            <a:ext cx="1036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特殊矩阵：</a:t>
            </a:r>
            <a:r>
              <a:rPr lang="zh-CN" altLang="zh-CN" dirty="0"/>
              <a:t>指具有许多相同矩阵元素或零元素，并且这些相同矩阵元素或零元素的分布有一定规律性的矩阵</a:t>
            </a:r>
            <a:r>
              <a:rPr lang="zh-CN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。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1472540" y="1429525"/>
            <a:ext cx="3515096" cy="91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94916" y="4386429"/>
            <a:ext cx="440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solidFill>
                  <a:schemeClr val="accent1"/>
                </a:solidFill>
                <a:effectLst/>
                <a:latin typeface="Times New Roman" charset="0"/>
                <a:ea typeface="宋体" charset="-122"/>
                <a:cs typeface="Times New Roman" charset="0"/>
              </a:rPr>
              <a:t>对称矩阵、上（下）三角矩阵、对角矩阵</a:t>
            </a:r>
            <a:r>
              <a:rPr lang="zh-CN" altLang="zh-CN" dirty="0" smtClean="0">
                <a:solidFill>
                  <a:schemeClr val="accent1"/>
                </a:solidFill>
                <a:effectLst/>
              </a:rPr>
              <a:t>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2175</Words>
  <Application>Microsoft Macintosh PowerPoint</Application>
  <PresentationFormat>宽屏</PresentationFormat>
  <Paragraphs>371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Arial Unicode MS</vt:lpstr>
      <vt:lpstr>Cambria Math</vt:lpstr>
      <vt:lpstr>DengXian</vt:lpstr>
      <vt:lpstr>DengXian Light</vt:lpstr>
      <vt:lpstr>Mangal</vt:lpstr>
      <vt:lpstr>Symbol</vt:lpstr>
      <vt:lpstr>Times New Roman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 Kevin</dc:creator>
  <cp:lastModifiedBy>Bin Kevin</cp:lastModifiedBy>
  <cp:revision>61</cp:revision>
  <dcterms:created xsi:type="dcterms:W3CDTF">2018-09-28T00:47:41Z</dcterms:created>
  <dcterms:modified xsi:type="dcterms:W3CDTF">2018-10-07T13:50:56Z</dcterms:modified>
</cp:coreProperties>
</file>