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461" r:id="rId2"/>
    <p:sldId id="445" r:id="rId3"/>
    <p:sldId id="462" r:id="rId4"/>
    <p:sldId id="464" r:id="rId5"/>
    <p:sldId id="542" r:id="rId6"/>
    <p:sldId id="543" r:id="rId7"/>
    <p:sldId id="544" r:id="rId8"/>
    <p:sldId id="466" r:id="rId9"/>
    <p:sldId id="467" r:id="rId10"/>
    <p:sldId id="468" r:id="rId11"/>
    <p:sldId id="469" r:id="rId12"/>
    <p:sldId id="470" r:id="rId13"/>
    <p:sldId id="541" r:id="rId14"/>
    <p:sldId id="471" r:id="rId15"/>
    <p:sldId id="560" r:id="rId16"/>
    <p:sldId id="561" r:id="rId17"/>
    <p:sldId id="562" r:id="rId18"/>
    <p:sldId id="559" r:id="rId19"/>
    <p:sldId id="473" r:id="rId20"/>
    <p:sldId id="558" r:id="rId21"/>
    <p:sldId id="474" r:id="rId22"/>
    <p:sldId id="475" r:id="rId23"/>
    <p:sldId id="476" r:id="rId24"/>
    <p:sldId id="477" r:id="rId25"/>
    <p:sldId id="478" r:id="rId26"/>
    <p:sldId id="545" r:id="rId27"/>
    <p:sldId id="479" r:id="rId28"/>
    <p:sldId id="480" r:id="rId29"/>
    <p:sldId id="481" r:id="rId30"/>
    <p:sldId id="482" r:id="rId31"/>
    <p:sldId id="483" r:id="rId32"/>
    <p:sldId id="546" r:id="rId33"/>
    <p:sldId id="484" r:id="rId34"/>
    <p:sldId id="485" r:id="rId35"/>
    <p:sldId id="486" r:id="rId36"/>
    <p:sldId id="487" r:id="rId37"/>
    <p:sldId id="547" r:id="rId38"/>
    <p:sldId id="488" r:id="rId39"/>
    <p:sldId id="489" r:id="rId40"/>
    <p:sldId id="490" r:id="rId41"/>
    <p:sldId id="491" r:id="rId42"/>
    <p:sldId id="492" r:id="rId43"/>
    <p:sldId id="493" r:id="rId44"/>
    <p:sldId id="494" r:id="rId45"/>
    <p:sldId id="495" r:id="rId46"/>
    <p:sldId id="496" r:id="rId47"/>
    <p:sldId id="497" r:id="rId48"/>
    <p:sldId id="498" r:id="rId49"/>
    <p:sldId id="500" r:id="rId50"/>
    <p:sldId id="499" r:id="rId51"/>
    <p:sldId id="548" r:id="rId52"/>
    <p:sldId id="502" r:id="rId53"/>
    <p:sldId id="503" r:id="rId54"/>
    <p:sldId id="504" r:id="rId55"/>
    <p:sldId id="505" r:id="rId56"/>
    <p:sldId id="506" r:id="rId57"/>
    <p:sldId id="507" r:id="rId58"/>
    <p:sldId id="533" r:id="rId59"/>
    <p:sldId id="534" r:id="rId60"/>
    <p:sldId id="549" r:id="rId61"/>
    <p:sldId id="550" r:id="rId62"/>
    <p:sldId id="551" r:id="rId63"/>
    <p:sldId id="552" r:id="rId64"/>
    <p:sldId id="566" r:id="rId65"/>
    <p:sldId id="535" r:id="rId66"/>
    <p:sldId id="537" r:id="rId67"/>
    <p:sldId id="538" r:id="rId68"/>
    <p:sldId id="539" r:id="rId69"/>
    <p:sldId id="540" r:id="rId70"/>
    <p:sldId id="553" r:id="rId71"/>
    <p:sldId id="554" r:id="rId72"/>
    <p:sldId id="555" r:id="rId73"/>
    <p:sldId id="556" r:id="rId74"/>
    <p:sldId id="508" r:id="rId75"/>
    <p:sldId id="509" r:id="rId76"/>
    <p:sldId id="510" r:id="rId77"/>
    <p:sldId id="511" r:id="rId78"/>
    <p:sldId id="512" r:id="rId79"/>
    <p:sldId id="513" r:id="rId80"/>
    <p:sldId id="514" r:id="rId81"/>
    <p:sldId id="515" r:id="rId82"/>
    <p:sldId id="516" r:id="rId83"/>
    <p:sldId id="517" r:id="rId84"/>
    <p:sldId id="518" r:id="rId85"/>
    <p:sldId id="519" r:id="rId86"/>
    <p:sldId id="520" r:id="rId87"/>
    <p:sldId id="521" r:id="rId88"/>
    <p:sldId id="522" r:id="rId89"/>
    <p:sldId id="523" r:id="rId90"/>
    <p:sldId id="524" r:id="rId91"/>
    <p:sldId id="525" r:id="rId92"/>
    <p:sldId id="526" r:id="rId93"/>
    <p:sldId id="527" r:id="rId94"/>
    <p:sldId id="528" r:id="rId95"/>
    <p:sldId id="529" r:id="rId96"/>
    <p:sldId id="530" r:id="rId97"/>
    <p:sldId id="531" r:id="rId98"/>
    <p:sldId id="557" r:id="rId99"/>
    <p:sldId id="532" r:id="rId100"/>
    <p:sldId id="563" r:id="rId101"/>
    <p:sldId id="564" r:id="rId102"/>
    <p:sldId id="565"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47" autoAdjust="0"/>
    <p:restoredTop sz="94660"/>
  </p:normalViewPr>
  <p:slideViewPr>
    <p:cSldViewPr snapToGrid="0">
      <p:cViewPr varScale="1">
        <p:scale>
          <a:sx n="83" d="100"/>
          <a:sy n="83" d="100"/>
        </p:scale>
        <p:origin x="224" y="8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18-09-02T08:28:55.447"/>
    </inkml:context>
    <inkml:brush xml:id="br0">
      <inkml:brushProperty name="width" value="0.05292" units="cm"/>
      <inkml:brushProperty name="height" value="0.05292" units="cm"/>
      <inkml:brushProperty name="color" value="#FF0000"/>
    </inkml:brush>
  </inkml:definitions>
  <inkml:trace contextRef="#ctx0" brushRef="#br0">781 5421 59 0,'0'0'43'0,"1"0"26"0,-1 0 15 16,2 0 7-16,-2-2 3 0,0 2-2 0,0-3-2 0,0 2-4 15,0-1 0-15,0 0-2 0,0 0-2 0,0 0-5 16,0-1-7-16,0 0-7 0,0 0-5 0,0 0-5 0,0 0-4 16,0 0-3-16,0 1-1 0,0-1-2 0,0-1 1 15,0 0-3-15,0 1 0 0,0 0 0 0,0 0 3 0,-2-2 2 16,2 2 2-16,-1 0 2 0,1-1 4 0,0 1 1 15,-2 0 0-15,2 0-4 0,-1-2 0 0,-1 2-3 0,0 0-1 16,1 0-1-16,-1 0-1 0,0-1-4 0,1 1-1 0,-1 1-6 16,-1 0-2-16,0-1-3 0,1 2-4 0,-2-2-2 15,1 1-3-15,1 0-1 0,-3-1-2 0,2 3-1 16,0-2-1-16,-2 0 0 0,0 2 1 0,-1-1 0 0,3-1-1 16,-2 1 1-16,2 1-1 0,-2-2 0 0,0 2 0 0,2 0-2 15,-4 0-1-15,3 0-3 0,1 0-2 0,-3 2-2 16,1-1-1-16,-1 2-2 0,-2 1-1 0,0 1 1 0,0 4 1 15,-2 2-2-15,1 4 0 0,0 0-1 0,-1 3 0 16,1 3 0-16,1 0 0 0,1 2 0 0,-1 2 0 16,1 1 0-16,2 0 0 0,2-1 0 0,-2 1 0 0,3 0 0 15,1-1 0-15,-1-1 0 0,2-1 0 0,2-3 0 0,-1 0-2 16,1-1 1-16,3-3 1 0,-2-1 3 0,3-3 0 16,2 0 0-16,0-5 0 0,3 2 2 0,3-4-2 0,2-5-1 15,6-2 1-15,2-10-1 0,4-7 1 0,2-8 0 0,3-11 0 16,1-8-1-16,2-7-1 0,-4-8-1 0,1 0 0 15,-1-4 0-15,1-3 0 0,-1-4 0 0,-1-6 0 16,-2 2 0-16,-3-3 0 0,1 4 0 0,-3-1 0 0,-3 3 0 16,1 0 0-16,-4 6 0 0,-1 2 0 15,-2 4 0-15,-2 6 1 0,-3 2 2 0,2 1 1 0,-4 6 1 16,0 4 1-16,0 6 4 0,-5 4 6 0,2 8 5 16,-4 5 6-16,-1 5 5 0,0 4 1 0,0 2 0 15,0 1 2-15,-3-1-3 0,0 5-2 0,-5 6-1 16,0 7-2-16,-6 10 0 0,-3 10 3 0,-4 13 2 0,-1 12-1 15,-2 4-1-15,2 5-2 0,-2 1-2 0,0 3 1 16,1 2 3-16,1 5-1 0,1 1-1 0,2 7-2 16,2 0-3-16,4-2-3 0,2 2-3 0,2-2 2 0,2-8 1 15,4-8 1-15,3-9-3 0,2-7-5 0,3-8-1 16,-1-8-3-16,4-8-3 0,-2-5 0 0,4-3-1 0,2-4 1 16,0-4-2-16,2 0-2 0,3-5-4 0,4-1-15 15,-2-8-23-15,3-1-32 0,1-6-38 0,0-3-43 16,-3-4-41-16,1 1-43 0,-2-1-43 0,-2-1-42 15,-2 2-53-15,-3 0-60 0,-1 0-17 0,0 0 72 0,-3 1 100 16</inkml:trace>
  <inkml:trace contextRef="#ctx0" brushRef="#br0" timeOffset="407.907">1353 5143 15 0,'3'-14'56'0,"2"2"36"0,-2 1 19 0,-1 3 10 16,1 1-2-16,0 1-2 0,-2 1 0 0,1 1 3 16,-2 1 4-16,3 0 6 0,-1 0 1 0,-2 3-4 15,1 2-5-15,1 0-7 0,-2 5-10 0,-2 4-8 16,1 5-9-16,-1 5-10 0,-3 4-6 0,-1 7-4 16,0 6-1-16,-2 5 0 0,-2 5-1 0,1 4-5 15,-2-3-7-15,1 3-8 0,0 0-9 0,0-4-10 0,3-1-7 16,1-2-6-16,-2-1-4 0,5-5-8 0,-3-1-13 15,4-3-16-15,-1-6-18 0,1-1-27 0,1-5-26 16,1-5-31-16,0-4-30 0,1-3-30 0,1-2-32 16,-2-1-38-16,3-2-34 0,-1-2-34 0,1-3 38 15,2-5 72-15</inkml:trace>
  <inkml:trace contextRef="#ctx0" brushRef="#br0" timeOffset="711.093">1511 5460 43 0,'8'-12'117'0,"-2"1"57"16,-3 4 21-16,2 1 4 0,-3 0 0 0,-1 0-7 0,1 1-13 16,-2 0-19-16,0 0-22 0,-3 0-20 15,1 3-17-15,-3 1-13 0,-2 1-10 0,-1 1-7 0,1 1-5 16,-2 4-1-16,-4 0 2 0,2 1 4 0,0 1 0 16,0 3-1-16,1 0-2 0,0 0-3 0,0 2-3 15,2 1-1-15,0 3-1 0,2 1-2 0,1 2-1 0,2-1-5 16,3 1-6-16,0 0-9 0,3 0-6 0,0-1-5 15,3-2-3-15,1-3-1 0,1 1-2 0,0-2-1 16,3 0-2-16,-2-2-1 0,1-2-1 0,-1-1-4 16,1-1 0-16,-2-3-5 0,1 1-1 0,0 0 1 15,1-2-3-15,-2-1-11 0,1 1-21 0,-1-3-26 16,0 2-37-16,0-4-42 0,1 2-41 0,-2-1-42 0,-1-3-39 16,1 1-39-16,0-2-45 0,-2 0-48 15,0-1-14-15,-2-1 67 0,2-1 89 0</inkml:trace>
  <inkml:trace contextRef="#ctx0" brushRef="#br0" timeOffset="929.508">1794 5327 75 0,'5'-5'210'16,"1"2"107"-16,-3 1 22 0,-1-1-27 0,3 0-40 0,-2 0-33 15,0-1-23-15,0 4-18 0,0-3-16 0,1 3-17 0,0-2-15 16,1 0-18-16,1-1-20 0,1 2-21 15,1-2-19-15,1 0-17 0,2 0-16 0,-1-1-10 0,4 0-9 16,-1-2-10-16,0 2-20 0,-1-2-34 0,3 1-42 16,-5 1-45-16,0 0-49 0,-1 0-49 0,-1 1-40 15,-3 1-27-15,1 1-15 0,-3 0-8 0,2 1-13 16,1 0-7-16,-3 1 59 0,-3 3 80 0</inkml:trace>
  <inkml:trace contextRef="#ctx0" brushRef="#br0" timeOffset="1097.061">1914 5398 60 0,'-8'13'154'15,"2"0"79"-15,-2-3 22 0,4-2-9 0,0 0-18 16,1-1-15-16,0 1-15 0,1 2-16 0,2-1-15 16,0-1-17-16,0-1-18 0,2 1-13 0,1-2-14 15,0 0-12-15,4-1-14 0,2-2-14 0,2 0-13 16,2-3-13-16,1 0-10 0,2 0-9 0,3-5-14 16,-1 0-32-16,0-1-47 0,1-1-66 0,-3-1-84 0,1-2-96 15,-2-1-115-15,-1-2-42 0,-1 2 64 0,-1-2 103 16,-1-1 102-16</inkml:trace>
  <inkml:trace contextRef="#ctx0" brushRef="#br0" timeOffset="2631.956">2477 4894 83 0,'5'-9'77'0,"-2"1"34"0,0 2 7 0,-3-2-1 16,3 2 2-16,-1 2 4 0,1-2 12 0,-3 0 8 16,2 2 8-16,-1-2-2 0,1 1-2 0,0-1-3 15,-1 3 2-15,-1-3 1 0,2 1-4 0,-2 3-8 16,1-3-8-16,-1 1-10 0,2 0-6 0,-2 1-8 15,3 0-6-15,-3 2-6 0,0-2-4 0,0 1-5 0,-3 2-4 16,1 0-2-16,1 3-2 0,-4 5-3 0,0 4-3 16,-3 6-4-16,0 6-5 0,-4 6-8 0,-1 6-7 15,-3 9-7-15,0 5-7 0,1 2-7 0,0-4-6 16,1-5-5-16,3 0-2 0,1-3-2 0,3-2-4 16,-1-6-10-16,3 1-19 0,2-6-30 0,1-4-35 15,0-6-39-15,2-2-27 0,2-2-18 0,0-3-8 0,4 1-6 16,-1-2-9-16,6-1-14 0,-2-2-16 0,6-2-17 15,2-4-16-15,1-5-11 0,5-5-5 0,2-5-8 16,-1-3 16-16,1-7 58 0</inkml:trace>
  <inkml:trace contextRef="#ctx0" brushRef="#br0" timeOffset="2908.218">2784 4959 122 0,'8'-14'69'0,"-5"4"30"0,0 3 12 15,0 2 2-15,-1-1 3 0,1 1 1 0,-3 0-3 16,2 3-2-16,-2 0 1 0,1 1 2 0,-2 2-1 15,1 2-3-15,-2 3-4 0,-1 5-8 0,1 1-9 16,1 4-4-16,-1 2-4 0,2 3-8 0,0 0-4 16,0-1 4-16,2-2 11 0,1 0-4 0,0-2-9 15,2-4-10-15,0 1-1 0,4-3 4 0,-1-2 10 16,0-1 4-16,4-2 3 0,1-5-1 0,3-2-6 0,0-2-5 16,1-5-8-16,1-6-8 0,-1-2-7 0,-1-3-8 15,-2 1-7-15,-3-1-5 0,0 2-3 0,0 0-3 16,-5 2-2-16,1 1-3 0,-2-1-1 0,-1 2-3 0,-1 3-4 15,-1-1-7-15,-2 3-18 0,-2-3-27 16,-4 1-38-16,0 2-49 0,-1 0-60 0,-2 1-70 0,-5 1-77 16,-2 2-83-16,-6 3-83 0,-3 2 42 0,1 2 100 15,0 5 105-15</inkml:trace>
  <inkml:trace contextRef="#ctx0" brushRef="#br0" timeOffset="3493.652">3565 4621 36 0,'5'-7'159'0,"-2"1"82"0,0 0 20 0,-1 2-16 16,1-1-25-16,0 0-24 0,-1 2-8 0,-1 0-4 15,2 0-1-15,-1 0 3 0,-1 1 4 0,-1 1 0 16,0-2-4-16,0 3-8 0,-3 1-8 0,-3 2-7 0,-2 4-13 15,-3 5-14-15,-6 6-11 0,-3 5-9 16,-3 6-6-16,-7 9-2 0,-2 7-5 0,-6 9-6 0,-4 11-7 16,-1 10-9-16,-4 5-11 0,-1 5-14 0,-1-2-11 15,0 1-12-15,1-3-6 0,4-2-8 0,0-4-5 16,6-5-6-16,3-5-9 0,7-6-16 0,4-7-22 0,5-7-22 16,6-9-19-16,4-7-32 0,0-4-42 15,4-4-47-15,2-5-45 0,1 0-38 0,2-4-32 0,2-3-24 16,-1 0-25-16,2-2-28 0,1-1-27 0,5-3-22 15,-1 0 54-15,3-6 95 0,3-2 92 0</inkml:trace>
  <inkml:trace contextRef="#ctx0" brushRef="#br0" timeOffset="3829.758">3181 5581 106 0,'15'-16'185'0,"-2"1"71"16,1 3-2-16,-4 1-34 0,1 0-37 0,1 1-24 0,0 0-11 15,-3 3-4-15,2-1-1 0,-1 2-4 0,-2 1-7 16,1 0-9-16,1 2-12 0,-2 1-10 0,0-1-8 16,1 1-9-16,-1 2-6 0,0-1-4 0,-1-23-6 15,0 49-5-15,-1-23-3 0,1 1-2 0,-1 1-1 16,0 2-5-16,-1 5-6 0,0 4-9 0,-4 5-7 0,-1 2-9 16,-1 2-6-16,-4 5-2 0,0 2-4 0,-4 2 2 15,2-3 3-15,1 3 9 0,-2-5 13 0,0-1 17 16,4-1 15-16,-1-4 10 0,2-2 5 0,1-7 3 15,2-1 5-15,0-2 6 0,0 0 8 0,3 0-3 16,2-2-12-16,3-1-16 0,3-2-18 0,2-2-13 16,5-8-10-16,6-3-10 0,0-7-9 0,5-5-19 0,1-4-34 15,1-3-44-15,1-5-52 0,-2-1-57 0,0-3-58 16,-2 2-59-16,-1-2-53 0,-3-1-41 0,-1 4-33 16,-3-1-32-16,-3 3-25 0,-1-1 61 0,-1 2 102 15,-2 1 99-15</inkml:trace>
  <inkml:trace contextRef="#ctx0" brushRef="#br0" timeOffset="4058.143">3921 5020 129 0,'1'-5'227'0,"1"2"112"0,-2 1 11 0,0-1-42 16,2 1-50-16,-2 0-35 0,4-1-22 0,-1 3-16 15,2 0-14-15,0-2-14 0,1 2-12 0,3 0-16 16,1-2-10-16,3 2-16 0,1-3-16 0,2 0-17 15,3-1-17-15,0-2-12 0,0 1-12 0,-1-2-9 16,0 1-15-16,-2-2-27 0,0 2-31 0,-4 0-36 0,-2 1-38 16,-2 1-33-16,1 1-23 0,-4 1-19 0,0-1-29 15,-2 2-31-15,0 0-33 0,-1 1-41 0,-2 1-37 16,-2 3 24-16,-6 3 76 0,-3 7 83 0</inkml:trace>
  <inkml:trace contextRef="#ctx0" brushRef="#br0" timeOffset="4221.706">3995 5226 83 0,'-3'14'169'0,"-3"-2"77"0,4-4 8 0,0 1-20 0,1 0-21 16,1 0-18-16,0 0-11 0,1-1-7 0,1 3-13 16,0-4-16-16,2 2-17 0,1-2-15 0,0-1-16 15,1-1-12-15,4-1-16 0,0-2-14 0,2-1-14 16,2-4-11-16,0 0-13 0,2-3-22 0,0-3-36 16,1-2-45-16,-1-1-46 0,1-1-47 0,-2-3-44 0,2-1-44 15,-1 0-41-15,-1-1-42 0,0 0-18 0,-1-2 64 16,0 1 80-16</inkml:trace>
  <inkml:trace contextRef="#ctx0" brushRef="#br0" timeOffset="4618.645">4673 4767 39 0,'13'-13'162'16,"-1"2"92"-16,-2 2 26 0,-2 2-4 0,-2 0-16 15,0 3-17-15,-1-1-9 0,-2 3-4 0,1-1-1 16,-1-2 2-16,0 2 5 0,-1-1 1 0,1 1-11 0,-2 3-18 15,1 0-21-15,-2 0-20 0,-3 3-17 16,0 2-16-16,1 3-17 0,-4 1-16 0,1 3-17 0,0 2-14 16,-1 1-12-16,1 0-8 0,0 3-9 0,1 0-7 15,0 3-9-15,1 0-4 0,0 1-6 0,1 3-3 16,2 2-1-16,0 1-3 0,2 2-2 0,1-29-2 16,0 47 0-16,1-24-2 0,2-1-1 0,-1-1-1 0,2 1 0 15,-2-3 0-15,2-5 0 0,-1 4 0 0,-1-3 0 16,1 0 0-16,0-1 0 0,1-3 1 0,-3 1 2 15,0-2-2-15,-1-2 2 0,0-2 1 0,-1 1 1 16,-1 1 2-16,2-1-1 0,-1 2 0 0,-2 1 0 16,0 1-1-16,-2 0 0 0,-1 1-2 0,0 1-1 0,-3 0-1 15,1 0-1-15,-3 0 0 0,-1 1-1 0,-1 0-4 16,-1 0-8-16,-3-2-14 0,1 1-20 0,-1-2-22 16,-2-1-26-16,0-1-23 0,2-3-26 0,-2 3-32 15,2-5-33-15,1 1-38 0,-3-1-43 0,2-2-50 16,0-1-51-16,1-1-44 0,-2-4-42 0,2 0-14 0,0-5 86 15,2 0 106-15,3-7 96 0</inkml:trace>
  <inkml:trace contextRef="#ctx0" brushRef="#br0" timeOffset="4790.184">4801 4787 194 0,'16'-21'226'0,"0"3"117"0,-5 3 39 0,0 1 3 0,0 4-8 15,-1-2-13-15,-1 3-4 0,1 0-3 16,1 0-8-16,0 1-29 0,0 0-43 0,0-1-49 0,3 0-51 15,-1 0-43-15,1 1-36 0,-1 0-27 0,4-1-24 16,-1-2-37-16,1 1-62 0,-2-1-100 0,2 2-132 16,-4-1-166-16,-1 3-190 0,-4 0-150 0,-2 1 68 15,1-2 149-15,-2 1 159 0,-1-2 133 0</inkml:trace>
  <inkml:trace contextRef="#ctx0" brushRef="#br0" timeOffset="20716.456">9282 3218 10 0,'0'-7'33'16,"-1"3"26"-16,1 0 20 0,0-3 14 0,-2 4 8 15,1-4 4-15,1 2 7 0,0 0 3 0,0 0 1 0,0 1 0 16,0-2-1-16,0 0 0 0,0 1 3 0,1-1 0 15,1 0-3-15,-2-1-5 0,0 3-6 0,1-2-6 16,-1 2-6-16,2-3-8 0,-2 5-9 0,0-3-10 16,3 1-12-16,-3 1-11 0,0 0-9 0,0 0-8 15,0 0-1-15,0 1 1 0,0-1 3 0,0 3 4 16,0-1 3-16,0 2 2 0,0 1 3 0,0 3-1 0,0-1 0 16,0 5-1-16,-3 2 0 0,3 0 5 0,-3 5 5 15,0 3 5-15,1 3 4 0,-1 4 2 0,-1 5 3 16,0 2 1-16,-1 3 0 0,-3 7 1 0,2 4-2 0,-1 3-5 15,1 3-7-15,-2 4-7 0,1-2-3 16,-2 1-3-16,0-1-2 0,0 3 2 0,1-2 1 0,0 5 5 16,-2 2 6-16,1 0 5 0,1 2 4 0,-4 3 6 15,3 4 0-15,1-3-6 0,2-3-7 0,-2-5-6 16,2-5-6-16,1-6-3 0,2-5-5 0,-3 0-4 16,2 0 0-16,-1-1-4 0,2 2-3 0,-1-3-3 15,1-2-3-15,0-4-2 0,1-5-1 0,0-3 0 0,1 2-2 16,1-5 1-16,-2-1-1 0,2-3-2 0,0-4-2 15,-2-2-1-15,2-1 1 0,2-3 2 0,-2 0-1 16,2-1 2-16,-2-2 2 0,0 2 2 0,0 1 0 16,0-1 2-16,0 0 1 0,1 1 2 0,-1-3 2 0,0-1 2 15,2 2 1-15,-2 0 0 0,0 1 1 0,2 1 2 16,-2 0-2-16,0-1 1 0,1 0-2 0,-1 0-2 16,2-4-1-16,-2 3-2 0,0-3-2 0,1-1 1 15,-1 1-2-15,2 0-2 0,-2-2-2 0,0 1-2 16,3-2-3-16,-3 2 2 0,0-1-1 0,0-1 0 0,0-1 1 15,0 2-2-15,0-3-1 0,0 1 1 0,0 2 0 16,0-4-1-16,1 3-1 0,1-3 1 0,-2 1-2 16,0-2-1-16,1-2-6 0,-1-1-9 0,4-2-17 15,-3-1-30-15,1-4-41 0,0 0-50 0,-1-2-50 16,1 1-45-16,-2-1-46 0,3 1-40 0,-3-3-34 16,2 3-20-16,-2-4-9 0,3-4 0 0,-2-1 8 15,1-3 17-15,1-2 19 0,0-2 60 0,-2-1 78 16</inkml:trace>
  <inkml:trace contextRef="#ctx0" brushRef="#br0" timeOffset="21259.892">8906 4728 27 0,'-3'-3'33'0,"0"0"22"16,1 0 20-16,-1 0 15 0,-1-1 11 0,3 3 10 15,-2 0 9-15,0-2 4 0,0 2 1 0,0-1-4 16,1 0-5-16,-1 2-1 0,3-1-6 0,-4-1-5 0,3 2-7 15,-1 2-5-15,1-1-5 0,-1 3-7 0,2 0-6 16,-2 0-6-16,1 2-7 0,1 5-3 0,0 0-4 16,1 3-2-16,1 2 0 0,0 3 0 0,-1 2 1 15,2 2 0-15,1 2-2 0,-1 3-1 0,2 1-3 16,-2 3-4-16,4-1-1 0,-2-4-5 0,2 0-7 16,-2-3-3-16,1-2-2 0,1-1-4 0,0-2 2 0,-1-3 3 15,1-1 8-15,2 0 7 0,-3-1 7 16,2-2 7-16,0 1 4 0,3-5 6 0,-1 0 13 0,-1 2 20 15,7-4 13-15,-3-2 0 0,4-1-7 0,1-3-8 16,1-4-8-16,2-5-6 0,2-4-6 0,1-7-6 16,1-7-6-16,0-6-8 0,-1-4-7 0,-2-3-5 0,0-1-4 15,-3 1-4-15,-1 0-5 0,-3 6-5 0,-4 5-5 16,-1 4-3-16,-2 4-6 0,-2 2-1 0,-1 4-3 16,-2 5-2-16,-3 0-1 0,2 3-2 0,-1 1-4 15,1-1-4-15,-2 3-16 0,-2-3-26 0,1 2-38 16,-1 0-46-16,-1 0-49 0,-2 1-48 0,-1 1-48 0,-2-1-44 15,2 4-44-15,-2-1-50 0,-1 1-53 0,0 1-48 16,3-1 56-16,0 0 103 0,1 2 104 0</inkml:trace>
  <inkml:trace contextRef="#ctx0" brushRef="#br0" timeOffset="23723.389">19490 2846 37 0,'1'-2'34'15,"2"-1"25"-15,1 0 19 0,-1 0 13 0,0 0 8 16,-1 0 8-16,1 0 4 0,0 0 4 0,-2 0 2 0,2 2 3 16,-1-2 3-16,0 1 6 0,-1 0 3 15,1-1-1-15,0 3-6 0,-2-2-9 0,1 0-13 0,-1 2-11 16,2-1-7-16,-1 1-8 0,-1 1-5 0,0 1-5 16,-1 0-2-16,-1 3-4 0,1 1-2 0,-1 4-3 15,-1 3-1-15,-1 3-2 0,0 2-5 0,-2 6-1 0,-1 6-2 16,-1 1-1-16,0 5 2 0,-1 3 5 0,-1 6 2 15,-1 1 0-15,-1 9 3 0,-1 4 6 0,-3 3 0 16,4-1 1-16,-4-1 0 0,3-1 0 0,0-1-2 16,-1-3 1-16,1-1 2 0,0 1 0 0,-2-4-1 15,1 0-2-15,1 1 0 0,-1 0-1 0,1 0-1 16,2 0 0-16,-1 1-2 0,1-1 0 0,1-1-2 0,-1-4 4 16,2-2-1-16,2-1-5 0,2-4-7 0,-1 0-6 15,3-4-6-15,-2 0-4 0,2-3-3 0,0 0-5 16,0-3-3-16,1-2 1 0,0-1 3 0,-1 1 5 15,2-1 0-15,-2 1 1 0,1-2 1 0,1 0-2 16,-1 2-3-16,1-5-3 0,1-1-2 0,-2-1-2 0,0-4-1 16,1 1 2-16,1 1-4 0,0-6 0 0,-2 3-3 15,1-4-1-15,1 2 0 0,0-4-3 0,0-1 0 16,0 0-1-16,0 0 0 0,0-2-1 0,0 0 1 16,0 1 0-16,0-1-1 0,0-1 1 0,1 2-2 15,-1 0 1-15,0 1 0 0,2-3 0 0,-2 2 1 0,0-4 0 16,0 2-1-16,0-1 1 0,0 0-2 15,0-2-1-15,0 3-1 0,0-3 1 0,0 2 0 0,0-1-2 16,0 0 0-16,0-1-1 0,1-2 1 0,-1 2-1 16,0 0 0-16,0 0-1 0,0-1 0 0,2 0 2 15,-2-1 0-15,2 1-4 0,-2-2-10 0,0 0-16 16,0 0-24-16,0-2-38 0,0-3-52 0,0-1-60 16,-2-1-62-16,0-3-60 0,1-2-60 0,-6 0-53 15,2-1-36-15,2-2-24 0,-6 0-8 0,4-2 11 0,-3 1 94 16,0-4 109-16,1 2 94 0</inkml:trace>
  <inkml:trace contextRef="#ctx0" brushRef="#br0" timeOffset="24091.408">18951 4737 145 0,'-5'-1'82'0,"0"-2"37"15,0 1 14-15,0 2 3 0,1-2 1 0,-4 2 3 0,3 2-1 16,0 0-1-16,1 4 0 0,-3-2-4 15,4 6-8-15,-1-1-10 0,1 3-7 0,3 4-6 0,0 2-9 16,0 2-8-16,1 4-6 0,2 1-5 0,3 5-5 16,2-2-5-16,-1 2-4 0,2-2-2 0,4 0 0 15,0 1-1-15,-1-3-2 0,2-2 2 0,2-2 6 0,0-3 4 16,0-2 3-16,0-6 5 0,1 0 5 16,1-3 7-16,0-3 7 0,4-1 4 0,4-6 2 0,2-2-2 15,2-7-2-15,2-6-4 0,1-8-5 0,3-7-7 16,-3-4-8-16,-1-2-5 0,-5 4-9 0,-3 1-9 15,-2 1-9-15,-2 2-7 0,-3 2-7 0,0 2-7 16,-4 2-6-16,0-1-3 0,-3 4-4 0,-2 2-2 0,1 2-1 16,-2 3 0-16,-2 1-2 0,-2 3-1 0,0-2-3 15,0 4-5-15,-3 1-14 0,2 1-22 0,-1-1-28 16,-1 3-40-16,-1-2-47 0,-1 1-55 0,1-1-58 16,-3 3-60-16,1-2-63 0,-2 2-66 0,0 0-71 15,1 3 7-15,-4 0 93 0,3 0 113 0,1 0 102 0</inkml:trace>
  <inkml:trace contextRef="#ctx0" brushRef="#br0" timeOffset="34747.492">11240 2978 30 0,'0'-1'34'0,"0"1"24"15,0-2 16-15,0 0 10 0,0 1 7 0,0-1 4 16,0 2 3-16,0 0 3 0,0 0 1 0,0 0 2 16,0-3-1-16,0 3-2 0,0 0-3 0,0 0-5 15,0 0-7-15,0 0-9 0,0-3-9 0,0 3-8 16,0-1-5-16,0 1-1 0,0 0-3 0,0 0-4 16,0 0-2-16,0 0 0 0,0 0 0 0,0 0 1 15,0 1 6-15,0 2 5 0,0-3 3 0,0 3 0 16,0 0-1-16,0 2-4 0,0 0-2 0,0-1-2 0,0 3-1 15,0-2-2-15,-2 3-1 0,2 1-2 0,-2 0 0 16,1 1 1-16,1 2 4 0,-4 2 10 0,3 4 11 16,-2 3 7-16,-2 3-1 0,2 4-3 0,0 1-5 15,-3 5-5-15,2 2-1 0,-1 4-1 0,-4 8 0 16,5-1 1-16,-3 0 0 0,1 0-4 0,-1 1 0 0,0 0-4 16,2-4 0-16,-3 1-1 0,1 0 0 0,3-1 0 15,-2-3-1-15,1-4 0 0,2 0-3 0,-2-5-3 16,2 3 0-16,1 0-3 0,-1 3-1 0,0-1 1 0,-1-1-1 15,0 1 0-15,1-1 0 0,0-6-1 16,-1 4 0-16,3 1-3 0,-2 0-1 0,-1-2-4 0,3 3-4 16,-2-4-2-16,1 2-3 0,-2 1-1 0,0-1-4 15,3-1-2-15,-2 0 0 0,1 1-1 0,0-1-2 16,-1 0-1-16,2-1 0 0,-1-4-1 0,0-1 1 16,1-1 1-16,-3-1 4 0,3 3 4 0,-1-3 3 15,1 2 0-15,-2 3-1 0,0 1-1 0,1 0-3 16,1-2-3-16,-1-1-1 0,-1 1 1 0,1-1 1 0,1 0-4 15,-1 1-2-15,0-1 0 0,1-1-1 0,-1-1-1 16,0 0 1-16,1 0 0 0,1 2 1 0,-2 0 1 16,1 1-1-16,1 0 2 0,-3-1-1 0,1 1-2 0,2-1-1 15,0-2-1-15,0-2 1 0,0-1 1 0,0-1 1 16,0-1-2-16,0 1 0 0,0-2-3 0,0 0 0 16,2-3-3-16,1-3-2 0,-3-2-2 0,0-1 2 15,0 0-2-15,1-4 0 0,1 3 1 0,-2-2-1 16,0 0 0-16,0 0 0 0,1 0 0 0,-1-1 1 15,0 1 1-15,2-2 0 0,-2 2 0 0,2-1 1 0,-2 1 0 16,0-2-1-16,1 1 0 0,1 0 1 0,-2-1 1 16,0-1-1-16,0 0 1 0,2 0 1 0,-2 0 1 15,0 0-1-15,1-2 0 0,-1 3-1 0,2-3 1 16,-2 2 1-16,0-2-1 0,1 1 1 0,-1-1 0 16,0 2 1-16,0-2 1 0,2 0-1 0,-2 0 0 15,0 1 1-15,0-1 0 0,0 1-1 0,0-1 0 16,2-1-1-16,-2 3 1 0,0-2 0 0,0 0-3 0,1 1 0 15,-1-1-1-15,2 0-1 0,-2 1 1 0,0 0-2 16,0-1 1-16,1 0-2 0,-1 2 0 0,0-2-1 16,2 0 1-16,-2-1 0 0,3 3 1 0,-3-2 1 0,0 2-1 15,1-3 0-15,-1 3 1 0,2 0 0 16,-2-2-1-16,0 2 1 0,1 2-1 0,-1-3 1 0,2 2 2 16,-2-1-3-16,2 1 3 0,-2-2-1 0,0 1 0 15,1 0-2-15,-1-1 1 0,2 0 1 0,-2 0 0 16,0-1 0-16,2 0-1 0,-2 2-1 0,0-2 1 15,1 0-2-15,-1 0 0 0,2 0-1 0,-2 0 0 0,0 0 0 16,1-1 2-16,-1 1 0 0,0-2-1 16,0 1 2-16,0 1 0 0,0-3 0 0,0 3 0 0,0-1-1 15,0-2-1-15,0 1 1 0,0 1 0 0,0-2 1 16,0 1-1-16,0 1-1 0,0-2-3 0,0 1-4 16,0-1-8-16,0 2-15 0,0-2-21 0,0 0-22 15,0 0-28-15,0 0-40 0,0-2-62 0,0-1-74 16,-1 0-83-16,-1-3-84 0,1-1-87 0,-3-6-64 0,-1 2-52 15,1-6-21-15,-2-3 116 0,3-6 142 0,-2 1 125 16</inkml:trace>
  <inkml:trace contextRef="#ctx0" brushRef="#br0" timeOffset="35361.888">10781 5748 83 0,'-3'0'67'0,"1"-2"34"0,-1 1 15 15,1 1 9-15,-1-2 3 0,2 2 2 0,-1 0 2 16,-2-1 1-16,2 1-3 0,1-2-3 0,-1 2-3 16,2 0-5-16,-2 0-6 0,1 0 0 0,1 0 8 15,-2 0 4-15,2 2-2 0,0-1-4 0,0 1-5 0,0 1-3 16,0 2-5-16,2 2-6 0,-1 1-8 15,3 3-8-15,-1 5-6 0,1 0-7 0,1 4-7 0,0 5-4 16,-1 2-4-16,5 1-3 0,-2-2-6 0,-1 0-6 0,2-2-3 16,1 0-2-16,1-2 1 0,-2-1-3 15,2-4-3-15,-2 0 0 0,3-3 2 0,-3-2-1 0,0-2-1 16,3 1-4-16,0-2 1 0,-2-2 7 0,4 1 9 16,0-4 6-16,-1 1 5 0,1-2 5 0,1-2 4 15,2-1 6-15,3-3 7 0,-3-3 3 0,2-3 5 16,2-3 1-16,-1-4-4 0,1-4-7 0,-1-2-7 15,0-2-6-15,-1-2-6 0,-1-2-7 0,-3 4-3 16,-1 2-3-16,-2 3-4 0,-3 0-2 0,1 1-3 0,-2 5-3 16,-3-1-2-16,3 2-3 0,-1 0-3 0,-3 3-3 15,0 1-5-15,0 0-3 0,-1 3-3 0,0 1-2 16,-1-2-2-16,1 0-1 0,-1 1-2 0,-1 1-6 16,2-1-11-16,0 0-20 0,-2 1-33 0,0 1-62 15,0-2-92-15,0 2-113 0,-2-2-126 0,0 2-119 0,-2-1-96 16,0 1-54-16,-1 0 100 0,1 1 151 0,-4 0 142 15,2-1 118-15</inkml:trace>
  <inkml:trace contextRef="#ctx0" brushRef="#br0" timeOffset="37094.324">21271 3073 23 0,'2'-4'24'0,"0"-1"22"16,1 1 16-16,-1-3 15 0,1 2 12 0,2 0 9 15,-2-3 8-15,3 3 7 0,-2-3 11 0,1 1 6 0,0-1 1 16,2 0 3-16,-3 3 7 0,0-2 1 0,2 1-6 16,-5 3-10-16,4-2-9 0,-2 2-9 0,0-3-7 15,1 4-7-15,-1-1-5 0,0-1-2 0,-1 4 1 16,2-3 0-16,-2 3 2 0,1 0 2 0,-2 0 2 15,3 3-2-15,-4-1 0 0,1 4 0 0,-1 1-2 0,-1 4-2 16,-3 5-3-16,1 0-3 0,0 4-2 16,-5 0 3-16,4 6 4 0,-4 3 4 0,1 1 4 0,-2 9 0 15,-1 5-3-15,2-1-1 0,-1 4-5 0,-2 4-8 16,1 1-8-16,1-4-9 0,0 1-9 0,1-1-6 16,-1-1-7-16,0 0-4 0,1 0-2 0,2-5-1 0,-1-3 1 15,-2 3 0-15,3 1 0 0,-1 3 2 0,3-1-3 16,-3 1-2-16,0 0 0 0,0 1 0 0,1 0-2 15,-1-1-2-15,3-2-1 0,-4 1-3 0,2 0-1 16,-1-1-2-16,2-1-1 0,0 0-4 0,0-1 0 16,-2-1-2-16,4-1 0 0,-2-2 1 0,0-4 1 15,2 0 2-15,0-6 2 0,0 4 1 0,-2-2 1 0,2-2 1 16,0 6 3-16,-2 1 1 0,0 6 0 0,0 1-5 16,1 1-3-16,-2-4-3 0,3-2-4 0,-2-3-1 15,1-3-2-15,1-3-1 0,3-1 0 0,-1-5-1 16,-3 1 0-16,4-3 1 0,-1 0 1 0,-1 0 1 15,2-1-1-15,0 1 0 0,0 0 0 0,0-1 0 0,0 1 1 16,0-2 0-16,0 2-1 0,0-2 2 0,0-1-2 16,0 3 2-16,0 0 0 0,-1 0 2 0,1-2-1 15,0 4 0-15,-2-1-2 0,2-2-1 0,-3 2-1 16,3 0-1-16,0-3 0 0,0-2 0 0,0-1-1 16,0-2-1-16,0 0-1 0,0-3 1 0,0-1 1 15,0-1 0-15,0 1 0 0,0-2-1 0,0 2 1 0,0-1-2 16,3-2 1-16,-3 2 1 0,2-1 0 0,-2 1-1 15,0-2-1-15,1 1 1 0,-1-2 0 0,0 0 1 16,2 1-1-16,-2 0 0 0,0-1 1 0,1 0-1 16,-1-1 0-16,0 0 1 0,0 0-2 0,2-1 0 15,-2 1 1-15,0-1 0 0,0 0 0 0,0 0 0 0,0 0 1 16,0-1-2-16,0 1 1 0,0-1-1 0,0 0 1 16,0 0-1-16,0-1-1 0,0 2-1 0,0-3-2 15,0 2 0-15,0-1-1 0,0 1-2 0,0 0-1 0,0-2 0 16,0 0-2-16,2 3-1 0,-2-3 1 15,0 0 1-15,1 2-1 0,-1-1 1 0,0-1 1 0,0 2 1 16,2-2 0-16,-1 2 3 0,-1-1 1 0,0-1 0 16,0 0 1-16,0 2 0 0,0-2 2 0,0 1 1 15,0-1-2-15,0 2-5 0,0-2-12 0,0 1-16 16,0-1-24-16,-1 1-42 0,-1-1-75 0,1-1-102 16,-1-2-110-16,-1-1-103 0,0-3-87 0,-3-3-63 15,1-1-40-15,0-5 32 0,2 1 122 0,1 0 138 0,1-1 120 16</inkml:trace>
  <inkml:trace contextRef="#ctx0" brushRef="#br0" timeOffset="37730.6219">20861 5624 53 0,'0'-3'73'0,"-2"1"40"15,2-1 16-15,-1 2 4 0,1-2-1 0,-2 1 0 16,0-1 1-16,1 1-1 0,-1 0-1 0,2 1-6 16,-2-2-6-16,-1 1-5 0,2 1-3 0,1-2-3 0,-4 1-5 15,1 1-5-15,2 1-7 0,-4-2-9 0,5 2-9 16,-3 0-8-16,2 0-3 0,-3 2 0 0,3 1 0 16,-3 1 1-16,1 2 1 0,2 1-1 0,1 4-1 15,-2 3-2-15,2 0-3 0,0 2-3 0,2 2-2 16,-1 3-4-16,2 0-4 0,1 2-3 0,1-3-1 0,-1 5-2 15,2-2-2-15,1-1 1 0,-3 1 1 0,3-4-1 16,-1 1 2-16,2-3 2 0,0 0 0 0,-2 0 1 16,2-2 4-16,1-2 2 0,-2-2 1 0,1-1 1 15,0-1 2-15,3 1 6 0,-2-3 6 0,1 0 3 16,6-1 2-16,-4-4 3 0,6 0 0 0,-2-2-3 16,2-3-6-16,0-3-3 0,-1-2-6 0,2 1-6 0,0-4-4 15,-1-1-6-15,0-3-4 0,2-3-4 16,-2 0-5-16,-1 0-4 0,-2-2 0 0,1-1-1 0,-2 3-2 15,-3 1-2-15,2 1-2 0,-5 2-2 0,0 0-1 16,-2 3 0-16,2 1 1 0,-4 2-1 0,1-2 1 16,0 3-1-16,-2-1-3 0,1 3 0 0,-3-1-1 0,2 0 0 15,-1 0-2-15,0 0-2 0,0 0-2 0,2 1-2 16,-4 0-5-16,1-1-10 0,1 2-15 0,-2-1-23 16,1 2-32-16,-1-2-45 0,0 1-60 0,-1 1-78 15,1 1-90-15,-2-1-102 0,1 0-105 0,-3 0-98 16,0 1 56-16,1 0 126 0,0 1 133 0,-2-1 115 0</inkml:trace>
  <inkml:trace contextRef="#ctx0" brushRef="#br0" timeOffset="42482.301">13451 2952 32 0,'4'-3'46'0,"-1"-4"22"0,2 3 7 0,-2 1 3 15,-1-1 3-15,1-1 2 0,-2 1-1 0,4 1 2 16,-2-1 1-16,-2 1 2 0,3 0 0 0,-4-1 1 16,3 2-1-16,-2-1-4 0,1 0-2 0,0 0-5 15,-1 0-4-15,1 1-3 0,0 0-4 0,-2-1-6 0,1 3-4 16,1-2-4-16,-1 0 0 0,-1 1 5 0,2 1 5 15,-2 0 19-15,3 1 12 0,-3 3 3 0,-3 1-6 16,1 4-7-16,1 3-7 0,-2 7-6 0,-2 2-3 0,0 6-3 16,-3 6-1-16,-3 4 1 0,0 9 0 15,0 6-2-15,-3 6 1 0,1 0-2 0,0 4-2 0,1 0-3 16,-1 0 0-16,-1-1-1 0,1 3-2 0,1-1-5 16,-1-3-3-16,0 2-2 0,4-1-3 0,-3-1-3 15,3 3-4-15,0 0-2 0,1-6-2 0,3-3-2 16,-3-2-2-16,3-1-1 0,2-5 1 0,-2-2 3 0,2 3 3 15,0 3-2-15,0-2 0 0,1 0-2 16,-1-3 0-16,-1-1 0 0,0-3-1 0,3-1 2 0,-2-1 3 16,-1 2 2-16,3-2 2 0,-2 3 0 0,1 0 2 15,-1 1 2-15,0-1-2 0,1-1 2 0,-2 4 0 16,0-2 2-16,1-1-1 0,0 5 1 0,0 0 1 0,1-1 0 16,-1 2-5-16,0-4-5 0,-1-5-2 0,3-3-2 15,-2-3 0-15,-2-1-3 0,2 1 0 0,2 4-1 16,-3-2 1-16,4 5-1 0,-1-2-2 0,-2 5 0 15,1-4-1-15,-1 2 0 0,-1-2-2 0,3-3-3 16,-1-2-2-16,1 0-2 0,1-6 0 0,0-2-1 16,0-3 0-16,0-4 2 0,3 2 0 0,-3-1 1 0,0 0-1 15,1-1-3-15,1-1-2 0,0-1 1 0,-2-4-3 16,3 1-1-16,-3 0 3 0,2-2 0 0,-2 1 1 16,1 1-1-16,1-2 2 0,-1 0 0 0,1 0 1 15,0-2-1-15,-1-3 1 0,1 1 2 0,-2 0 2 16,1 1 1-16,-1 0 2 0,2-1-1 0,-2-1 2 0,3 2-1 15,-2 0 1-15,-1 0-3 0,2 1-1 16,-2 0-2-16,0-3-1 0,0 1-3 0,0-1-1 0,0 0-2 16,1-1-2-16,-1 1-1 0,0-2-1 0,0 0 0 15,0 0-2-15,0-1-3 0,0 0-4 0,0 1-8 16,0-2-12-16,0 1-16 0,0 0-19 0,0-1-27 0,0 0-34 16,0-1-41-16,2 1-53 0,-2-2-66 15,-2 1-70-15,2-2-69 0,-1-3-53 0,-2-2-30 0,-2-3-8 16,2-1-12-16,-2-3 77 0,1-1 111 0,-1-2 102 15</inkml:trace>
  <inkml:trace contextRef="#ctx0" brushRef="#br0" timeOffset="42895.1949">12783 6374 120 0,'-2'-3'90'0,"-1"0"43"0,1 0 13 0,1 1 0 16,1 0-1-16,-2-1-1 0,2 3-4 0,0 0-2 15,2 0 8-15,-1 3 8 0,3 2 1 0,0 3-6 16,3 3-10-16,2 4-11 0,-1 6-13 0,3 1-12 15,3 5-14-15,1 4-13 0,0 0-14 0,0 0-13 0,0-3-13 16,0-3-9-16,0-2-7 0,-4-5-7 0,2-1-6 16,3-4 2-16,-2 1 10 0,2-2 12 0,2 2 3 15,-1-4-2-15,0 0-4 0,-3-2-2 0,4-1-2 16,-2 1 0-16,1-3 8 0,-3-1 8 0,7-1 9 16,-4-1 11-16,4-4 7 0,1-1 2 0,-1-3 0 0,4-5-7 15,2-4-6-15,1-5-10 0,1-8-8 0,-1-4-9 16,0-5-6-16,-2-1-7 0,-6-4-11 0,2 1-24 15,-4 2-41-15,-6 3-57 0,0 3-83 0,-3 2-112 16,-4-1-145-16,-4 0-140 0,-2-2 28 0,-3-3 118 16,-5-3 126-16,0 0 108 0</inkml:trace>
  <inkml:trace contextRef="#ctx0" brushRef="#br0" timeOffset="44274.506">23256 2936 18 0,'8'-9'37'0,"1"0"24"0,-1 0 19 0,0 1 11 16,0-1 8-16,1 1 8 0,-1-1 3 0,1 1 1 15,0 0 0-15,-1 1-3 0,0-1-4 0,-2 1-4 16,3-1-2-16,-2 2-2 0,-1 0 0 0,-3 1 3 16,2 2 4-16,-2-2 9 0,3 2 9 0,-3 0 4 15,-1 0-2-15,1 0-4 0,-1 0-9 0,1 0-9 16,-1 1-7-16,-1 1-7 0,-1 1-5 0,0 1 0 0,0 4-3 15,-3 4-3-15,0 2-3 0,-2 6-6 0,-4 3-1 16,3 7 1-16,-2 3 0 0,-4 5 3 0,-2 5-2 16,0 7-3-16,-2 5 2 0,0 7 15 0,-3 8 18 0,3 4 2 15,-2 5-4-15,0 1-13 0,1-4-10 16,-2 4-10-16,4-6-4 0,-2-3 1 0,4-3 1 0,0 2 2 16,0-2 1-16,-1 2-2 0,2 2-6 0,1 0-4 15,0 0-8-15,3-1-8 0,0-3-6 0,2-2-4 16,-2 2-4-16,4-3-2 0,-4-2-1 0,1-3-2 15,-2 4 0-15,4 0-4 0,-1-4 0 0,1 2-1 16,-2 1-1-16,3-5 3 0,-2-1-2 0,3-5 0 16,-4 1-2-16,2-6-1 0,2-2 0 0,1-3 2 0,-1 0 0 15,0 2 0-15,-1-2 0 0,1 2 1 0,-1 0-1 16,1-1 0-16,1 5-3 0,1 4-1 0,1 3-4 16,-2 5 0-16,1-1-3 0,-1-6 1 0,0-4 0 15,1-2 0-15,-1-3 1 0,1-1-1 0,-1-3 0 16,-1-1 1-16,2-2 1 0,1 0-1 0,-2-3-1 0,2 1 1 15,0-3 0-15,0 1-1 0,0-2 0 0,0 0 1 16,0 1-2-16,0-3-1 0,0-1 0 0,0-2 2 16,0-1-2-16,0-2 0 0,0 0 1 0,0 1-1 0,0-1 0 15,2 0-1-15,-2 0 0 0,1 0 0 16,-1-3 0-16,0 3 0 0,3-2 0 0,-3 1 1 0,2-4 0 16,-2 1-1-16,0-1 0 0,1 0 0 0,-1 0 0 15,0 1 0-15,2-2 0 0,-2 0 2 0,1 0-1 16,-1-2 2-16,0 1-2 0,2 0 1 0,-2-1 1 15,2 1 0-15,-2-1 0 0,0-2 2 0,1 3-1 0,-1-3 0 16,0 2 0-16,2-2-1 0,-1 3 0 16,-1-3 1-16,2 1-1 0,-2 0 0 0,3 0-1 0,-3-1-1 15,2 0 1-15,0 0 0 0,-1 1-1 0,-1-2 0 16,2-1 1-16,-1-1-1 0,-1 0 0 0,0-3-1 16,0 2 0-16,3-2-3 0,-1 0-15 0,-2 1-1 0,0 0 4 15,1-1 3-15,-1 0 3 0,0 0-1 0,0 1-7 16,2-3-11-16,-2 0-18 0,0 1-31 0,0 0-58 15,0 0-73-15,-2-1-80 0,2-1-82 0,0-1-82 16,-3-1-70-16,-1-2-44 0,1-4-63 0,-4 0 44 16,2-7 124-16,0-2 127 0,-4-4 109 0</inkml:trace>
  <inkml:trace contextRef="#ctx0" brushRef="#br0" timeOffset="44621.578">22688 6651 156 0,'-9'0'81'0,"3"0"31"0,-2-1 5 16,1 1-6-16,1 0-7 0,-2 0-1 0,3 0 3 16,1 0 10-16,-1 0 12 0,1 0 15 0,1 1 5 15,-3 2-1-15,3 2-2 0,3 3-3 0,0 3-4 16,3 7-6-16,3 7-3 0,4 3-3 0,1 7-7 15,3 0-9-15,2 2-10 0,0 0-13 0,-2-2-12 0,3-5-12 16,-4-3-7-16,3-2-4 0,-2-4-3 16,0-4-3-16,-1 1 2 0,3-2 5 0,-2-2 2 0,-1-2-3 15,3-4-3-15,-2 0 1 0,3-1 5 0,4-2 2 0,-2-4 0 16,4-2-1-16,4-7-2 0,5-4-8 16,1-8-11-16,5-11-7 0,0-6-8 0,3-9-7 0,-3-4-15 15,0-8-34-15,-1-1-53 0,-3 0-69 0,-4 7-81 16,-4 5-96-16,-1 5-99 0,-3 1-108 0,-2 3-37 15,1 3 86-15,-2-3 123 0,-5 5 112 0,-1 1 91 16</inkml:trace>
  <inkml:trace contextRef="#ctx0" brushRef="#br0" timeOffset="46201.355">15606 2846 125 0,'4'-8'77'0,"-4"-3"34"0,1 3 12 16,2-2 3-16,-3 0 4 0,4 2 7 0,-4-2 3 15,1 3 0-15,1-1-3 0,0 2 2 0,-2 0 7 16,3-1 2-16,-3 1-5 0,0 2-8 0,0 0-12 16,1 0-11-16,-1-1-14 0,0 2-11 0,2 0-10 0,-2 0-2 15,0 1-1-15,-2 2-1 0,2 2-1 0,-1 2-2 16,-2 6 0-16,-1 2 0 0,-1 10 0 0,-3 7-1 15,-1 6-6-15,-4 11-4 0,1 10-7 0,-2 4-3 0,-1 3-2 16,0 5 1-16,2 5 2 0,-3 5 4 16,2 2-1-16,0 0-1 0,1 0-2 0,3 1 0 0,0 1-2 15,-2-4-4-15,3 2-3 0,-4 3 0 0,5 5 7 16,-1 5 5-16,-4 3-2 0,4 2-2 0,1 2-9 16,-2-2-7-16,4 0-6 0,0-2-6 0,1-6-4 15,2 1-2-15,-1-8-3 0,2-15-2 0,2-11-1 16,0-3 0-16,2-7 1 0,-2-1 2 0,0-1 0 15,0 3 1-15,2 2-1 0,0 0-1 0,-2-2 0 0,0 0-3 16,1-5 1-16,1 0-1 0,-2-4-2 0,0-1 2 16,0-1-1-16,0 4 1 0,0-3 1 0,0 1 2 15,0-1 1-15,-2 0 0 0,1-2-1 0,1-2 2 16,0-5-1-16,-4 2-1 0,4-2 2 0,-2 2-3 16,2-2 0-16,-4-2 0 0,3 0 0 0,1-3-2 0,-2 1 1 15,1 1 1-15,-1 0-2 0,0-1 0 0,2 2-1 16,-1 1-1-16,-1-2 1 0,2 2 0 0,-1-4-1 15,1-1-1-15,0 1-1 0,0-5 0 0,0 0 0 16,0 1-1-16,0-3 0 0,0-2 1 0,0-1-1 16,0 1 0-16,1-3-1 0,-1 0 0 0,2 1-1 0,-1-2-1 15,-1-1 4-15,2 0-1 0,0 1-1 0,-2-4 1 16,1 4 0-16,-1-1 0 0,2-3 0 0,-2 2 1 16,1 0-1-16,1 0 0 0,0-2 2 0,0 1 2 15,-2-2 4-15,0 2 5 0,4 0 2 0,-4 4-1 16,1-2 1-16,1 1-1 0,-1 4-3 0,1-2-2 15,0 4-1-15,1 1-1 0,-2-1-2 0,3 4-1 0,-3 1-2 16,1-2-1-16,1 0-2 0,1-2-1 0,-2 1 1 16,1-4-1-16,0 1 0 0,-1-3 1 0,1 1-1 15,-1-2 0-15,1 1 0 0,-1-3 0 0,-1-2-1 16,2 0 0-16,-3-1 2 0,2-2 1 0,0 1-1 16,-1 0-1-16,-1 1 0 0,3-1-1 0,-1 0 0 0,-1-2 1 15,1 1-1-15,-2 1 0 0,1-2 0 0,-1 1 2 16,4 0-1-16,-4-2 0 0,1 2 1 0,1 0-1 15,-2-3 1-15,0 3-1 0,1-2-1 0,-1 0 0 16,0 0 0-16,0 0-1 0,2 0-8 0,0 0-12 0,-2-1-11 16,0 0-15-16,0-1-20 0,0 1-24 0,0 1-34 15,0-3-38-15,0 1-52 0,0 0-57 0,-2-1-57 16,0 0-57-16,1-1-51 0,-2 0-42 0,-2-4-36 16,0 2-10-16,-1-5 92 0,0 1 112 0,-2-4 102 15</inkml:trace>
  <inkml:trace contextRef="#ctx0" brushRef="#br0" timeOffset="46509.53">15128 6948 173 0,'-4'-3'212'0,"1"3"76"0,-2-1-3 16,0 1-41-16,1 1-48 0,-2 1-39 0,1 4-25 15,0 1-8-15,2 6-1 0,0 4 1 0,3 5-6 16,0 2-9-16,3 6-12 0,2 5-13 0,3 3-14 15,2 1-11-15,2 3-10 0,1 2-11 0,4-3-8 0,-3-2-6 16,5-1-8-16,0-5-3 0,-3-3-4 16,3-6-3-16,-3-3 3 0,3-3 3 0,-2-3 6 0,0-1 6 15,1-5 8-15,1 0 14 0,1-4 10 0,4-3 23 16,3-2 19-16,4-4-1 0,2-5-7 0,2-6-10 16,-1-6-14-16,-3-2-14 0,-1-5-12 0,2-6-9 0,3-5-9 15,-2-5-6-15,-5-1-6 0,-2 0-10 0,-1-1-22 16,-6 5-34-16,0 1-43 0,0 3-50 0,-5-1-71 15,-3 4-111-15,2-1-147 0,-5 4-125 0,0 2 52 16,-3-2 117-16,-1 2 124 0,-4 1 107 0</inkml:trace>
  <inkml:trace contextRef="#ctx0" brushRef="#br0" timeOffset="47783.2239">25710 3013 90 0,'-2'-15'70'0,"0"1"33"16,1 0 9-16,-1 1-1 0,2 3-2 0,-1-2-3 0,-2 4 1 15,3 0 0-15,0 1-1 0,0 0 2 0,0 0 3 16,3 1 6-16,-2 1 1 0,-1-2 0 0,2 2-2 16,-1-1-5-16,1 1-3 0,0 0-7 0,-1 1-5 15,3 1-1-15,-3 0 23 0,1 0 15 0,-1 3-1 16,1 1-6-16,1 4-6 0,-3 6-5 0,0 2-6 0,-3 8-7 16,1 6-5-16,-4 9-4 0,-1 6-5 0,-3 9-2 15,-2 9 0-15,1 7-4 0,-3 4-3 0,1-3 1 16,0 4 2-16,-2-1 2 0,-1 4 0 0,2 0-4 15,-2 5-6-15,0 3-6 0,1 3-8 0,-1 7-7 16,0 2-7-16,2 2-9 0,-2 0-5 0,3 0-6 16,-2 2-5-16,3-2-3 0,0-2 1 0,-1 2-1 0,2 0 1 15,3-5 0-15,-3-4-1 0,5-7-2 0,-1-6 0 16,2-3 0-16,-4-1-1 0,3 1-1 0,0-4 1 16,-1 1-2-16,1-1-2 0,-2 1 0 0,2-3 0 0,-1-4 0 15,2-4 1-15,1 3 0 0,-1-4 1 16,1-5 1-16,-1 2-2 0,1-2-1 0,1-5-1 0,0-3-2 15,1-2-2-15,-1-4 0 0,0-1-1 0,0-4-1 16,2-1 0-16,-1-2-1 0,1-2 0 0,-3 4 1 16,1-1 1-16,1 2-1 0,-1 1-1 0,2 0 3 15,-3 3-2-15,1-3 0 0,2-2 0 0,-4 2 1 16,5 1 0-16,-3 0 0 0,3 0-1 0,0 1-1 16,-2-3 1-16,2-1 0 0,0-4-1 0,0-1 2 0,0-1-1 15,0-3 0-15,0 3 0 0,0 3 1 0,2 1-1 16,-2 1-1-16,0-3 3 0,0-1 0 0,0-1 0 15,0-3 1-15,2 3-1 0,-2 0 0 0,0-3 1 16,0 3 0-16,0 0 1 0,0 1-1 0,0-5 1 0,0 5-3 16,0-4-3-16,0 0 1 0,0-3 1 0,0-2-2 15,0-1-1-15,0-2 0 0,0-2 0 0,0-2 1 16,0-1 1-16,0-1 0 0,0-2 0 0,0 1 1 16,0 1 1-16,0-1-1 0,-2-3-1 0,2 3 1 15,0-2-2-15,0 0-1 0,-2 1-1 0,2-2-2 16,0 0-5-16,0 0-10 0,-1-2-10 0,-1 0-16 0,2 1-27 15,0-1-48-15,-3-2-67 0,1 1-69 0,-1-4-62 16,-2-2-52-16,1-3-54 0,-4 0-54 0,0-3-44 16,0-2-41-16,-2-4-4 0,1-1 108 0,1 2 121 15,0-2 109-15</inkml:trace>
  <inkml:trace contextRef="#ctx0" brushRef="#br0" timeOffset="48074.44">24966 7277 36 0,'-9'-14'153'0,"0"2"77"0,1 1 25 16,1 2-4-16,-2 3-22 0,4 0-26 16,0 1-19-16,1 0-14 0,0 2-10 0,0 1-9 0,-1 0-7 15,1 1-6-15,0 2-6 0,1 2-8 0,1 6-9 16,2 6-12-16,2 7-11 0,5 4-13 0,-1 3-14 16,6 5-12-16,1 3-7 0,4 0-3 0,1-2-2 0,1 3-7 15,1-3-8-15,-2-5-7 0,-1-2-1 16,2-5-2-16,0 0 2 0,0-4-1 0,-1-3 1 0,2-1 7 15,0-2 7-15,1-2-2 0,0-3-4 0,2-3-4 16,1 0-2-16,5-5-2 0,-1-5-3 0,5-3-3 16,3-8-1-16,4-7 0 0,-2-5-3 0,3-7-3 15,0-4-6-15,-3-5-18 0,-1-4-35 0,-2-4-57 16,-7-3-80-16,-3-5-103 0,-3-5-119 0,-7-1-119 16,-6-5-47-16,-8-1 89 0,-7-8 121 0,-10-2 114 0</inkml:trace>
  <inkml:trace contextRef="#ctx0" brushRef="#br0" timeOffset="48970.045">17791 2970 138 0,'-3'-10'86'0,"2"-1"33"15,-4 0 4-15,4 0-7 0,-1 2-10 0,1 1-4 16,-1 1 0-16,0 1 1 0,2 0 3 0,0-1 5 16,-1 3 3-16,1-1 3 0,0 0 3 0,-2 2-3 0,2-1-6 15,-2 0-8-15,2 1-2 0,0 1-1 0,-1 0 2 16,1 2 6-16,-2 3 4 0,2 5-3 0,-1 6-7 15,-3 13-12-15,0 11-14 0,-2 15-10 0,-1 8-11 16,-1 14-8-16,0 12-4 0,1 2-7 0,-3 7-8 16,2 1-4-16,-3 2-2 0,2-3 3 0,1 2 8 15,-2 3 13-15,-1 3 9 0,2 4 6 0,-3 2 0 0,2 1-5 16,-3 3-6-16,0 0-7 0,2 5-7 16,-2 6-6-16,3 4-5 0,-2-2-5 0,3-1-2 0,0-3-4 15,2 0-1-15,-1-5-2 0,0 2 3 0,-1-4 1 16,2-3 0-16,1-7 5 0,1 0 3 0,0-5 1 15,3-5-1-15,-2-1 0 0,3-3-2 0,-2-1-1 16,3-8 0-16,-4-3-4 0,4-10-2 0,0-5-2 0,0-8-1 16,0-5-3-16,0-4 1 0,0-1-1 15,0-2-2-15,2 1-2 0,0 0 0 0,-1 0-2 0,2-1 1 16,-1-1 1-16,2 2-1 0,0 1 1 0,-1-3 0 16,0-1-2-16,0 0 0 0,0 5-1 0,1-4-1 15,0 4 2-15,0 1 0 0,0-1-1 0,-1 1 2 0,-1-1 0 16,1-1 0-16,-1 2 0 0,1-1-1 0,0-2 0 15,0-3 1-15,-3-3 0 0,4-3 0 0,-4-4 0 16,3-5-1-16,-3-3 0 0,1-5-1 0,-1-5-1 16,0-2 0-16,0-4 0 0,0-1-1 0,3-1-1 15,-1 1-4-15,-2-4-6 0,0 0-18 0,-2-1-23 0,-1-3-32 16,-1-4-34-16,-1-6-37 0,-2-7-35 0,-1-3-36 16,-3-4-37-16,0-1-34 0,-2-3-31 0,-1 0-33 15,-2-2-41-15,-4-2-39 0,-4-1 53 0,1-2 92 16,-6-1 91-16</inkml:trace>
  <inkml:trace contextRef="#ctx0" brushRef="#br0" timeOffset="49235.336">17058 7673 87 0,'-7'-3'143'0,"3"2"60"0,-5 0 4 0,1 2-20 16,-1 5-29-16,2 3-20 0,1 5-14 0,1 6-10 16,2 3-3-16,-1 11 6 0,4 6 12 0,4 12 11 15,2 5-8-15,2 5-13 0,4 5-13 0,3 0-10 16,4 1-12-16,3-1-14 0,2-2-10 0,3-4-6 0,3-2-8 15,3-5-6-15,3-8-7 0,-3-11-1 0,-1-6-1 16,-2-8 2-16,0-6 5 0,-5-6 6 0,4-3 5 16,2-6 5-16,3-3 7 0,0-7 5 0,2-10 3 15,3-8-1-15,-3-10-5 0,0-12-6 0,-2-5-10 16,0-4-9-16,-7-5-8 0,2-1-7 0,-2 1-8 0,-1-2-4 16,0 0-3-16,-1 3-8 0,-3 1-21 15,0 4-32-15,0 1-49 0,-1 2-76 0,-2 1-104 0,0 4-125 16,-6 2-147-16,1 3-15 0,-2 2 87 0,-4 3 123 15,0 5 113-15</inkml:trace>
  <inkml:trace contextRef="#ctx0" brushRef="#br0" timeOffset="50366.315">28039 2957 122 0,'-2'-8'90'0,"1"0"46"0,-1 1 17 0,2 0 4 15,-1-1-1-15,-1 1-6 0,2 0-6 0,-2 2-4 0,2-3-7 16,0 3-4-16,-1 0 0 0,1 0-2 0,-2 1-4 16,2 0-9-16,0-1-9 0,-1 2-7 0,-1 0-5 15,0 1-3-15,-1 2 1 0,-2 7 2 0,-2 3 0 16,-3 9-3-16,-3 13-5 0,-2 11-4 0,-3 8-2 15,-1 9-1-15,0 7 2 0,0 9 3 0,-3 4 0 16,3 7-3-16,-2 4-4 0,1-1-2 0,0-1-1 0,0 8 0 16,-2-2-3-16,0 7-4 0,0 2-6 0,0 1-6 15,0-5-3-15,0 0 3 0,4-2 0 0,0-4-1 16,1 0-5-16,0 2-1 0,1 2-4 0,2 1-4 16,1-2-3-16,1 1 0 0,2-2 2 0,2 0-3 15,0 4-5-15,-1 3-3 0,4 3-5 0,1 3-3 0,0-5-4 16,1 1 18-16,6-5 9 0,9-2-3 0,3 5-6 15,4 5-7-15,-1 2-4 0,-4 1-3 0,0-5-1 16,-3 0-2-16,2-4-3 0,-2-2-4 0,3-2-1 16,5-3-2-16,3 6-1 0,-3 4-2 0,3-2 1 15,0 0 1-15,-2 2-5 0,-2-2 4 0,1-4 1 16,-6-2 3-16,0-7-1 0,1-2-2 0,-6-10 0 16,0-8 0-16,-2-9 0 0,-3-10-2 0,0-10 1 15,-1-4 0-15,1-8-1 0,-3-6 0 0,0-2 1 0,0-5-2 16,0-3-1-16,0-1-1 0,0 1-2 0,-3-1-1 15,3-2-1-15,-2-1 0 0,-1 2-1 0,1-3-1 16,-1 1-2-16,2-3-1 0,-2 1-4 0,0-2-5 0,1 2-6 16,-1-2-4-16,1-1-5 0,1-1-1 0,-3 0 1 15,1 0-2-15,0-1-2 0,1-1-5 0,-1 1-5 16,-1-2-7-16,2-2-8 0,-1 2-10 0,2-1-11 16,-1-1-15-16,0-1-25 0,-1 0-31 0,0 0-42 15,-2-1-43-15,2-3-43 0,-2 0-35 0,-4-3-24 16,2-1-20-16,-1-3-19 0,-1-2-31 0,-2-3-21 0,-2-2 76 15,-1 1 94-15,1-5 85 0</inkml:trace>
  <inkml:trace contextRef="#ctx0" brushRef="#br0" timeOffset="50735.326">27303 8017 80 0,'-4'-9'50'0,"2"2"22"0,-1 0 6 15,0 2 4-15,1-3 5 0,1 2 6 0,-1 1 10 16,-1-1 9-16,3 1 11 0,-2 1 7 0,1 0 0 16,-1 0-2-16,0 1-5 0,2 3-7 0,0 3-7 15,4 2-5-15,1 7-3 0,4 10-3 0,4 8 0 16,4 9-2-16,5 8-1 0,3 4-3 0,4 3-7 15,1 0-7-15,1 2-7 0,3-3-5 0,-3-6-4 16,1-1-6-16,-4-7-5 0,-1-7-7 0,-4-7-5 0,0-4-2 16,-1-4-3-16,0-5-3 0,-2-3-1 0,2-3-3 15,1-3 0-15,1-5 2 0,2-6 0 0,0-8 3 16,4-11-2-16,2-12-3 0,-4-10-6 0,2-8-4 0,-3-6-6 16,-2-6-12-16,2-6-24 0,-3-5-26 15,3-6-33-15,3-6-42 0,0-5-56 0,5-3-84 0,0 6-107 16,-1 6-136-16,0 8 13 0,0 9 96 0,-5 9 109 15,-5 10 94-15</inkml:trace>
  <inkml:trace contextRef="#ctx0" brushRef="#br0" timeOffset="65720.3">8284 5636 83 0,'2'-3'109'16,"0"-2"36"-16,-2 1-4 0,1-1-14 0,-1 2-13 16,0 0-10-16,0 0-4 0,0 3-3 0,-1-26 0 0,1 47-2 15,0-21-3-15,-2 0-6 0,0 2-2 0,1 1-1 16,-1 3 1-16,-1 2 2 0,0 3 4 0,0 4 3 15,-3 6 4-15,1 7 1 0,-2 9 2 0,1 8-6 16,0 8-9-16,-4 2-12 0,4 1-12 0,0-1-11 16,-1-3-11-16,2-4-10 0,-1-3-8 0,3-6-6 15,0-6-3-15,3-2-4 0,0-4-3 0,0-4-4 0,0-1-3 16,2-2-11-16,1-2-20 0,-2-1-24 0,5-3-30 16,-1 0-27-16,2-4-30 0,1 0-35 0,0-3-40 15,4-3-47-15,-1 0-51 0,3-6-43 0,2-4 31 16,3-4 75-16</inkml:trace>
  <inkml:trace contextRef="#ctx0" brushRef="#br0" timeOffset="66267.835">8936 5600 23 0,'2'-4'129'0,"2"-2"63"15,0 1 15-15,0-1-10 0,-2 2-13 0,1-1-12 16,0 0-12-16,-3 1-8 0,3 1-8 0,-1-2-11 16,1 2-9-16,2-2-10 0,0 2-8 0,1-1-10 0,2 1-8 15,0-2-8-15,0 2-7 0,4 1-8 16,1-1-13-16,-1 1-11 0,1 2-8 0,0 0-8 0,1 2-6 15,-1 1-4-15,-1-1-3 0,1 3 0 0,-1 3 0 16,-2 0 2-16,0 5 2 0,-2 5-1 0,-1 5 0 16,-2 5 0-16,-3 7 0 0,-4 8 0 0,-3 7 3 15,-2 2 6-15,-3 0 7 0,-5 0 16 0,2 2 17 16,-4-6 17-16,2-2 12 0,0-3 4 0,0-8 1 0,4-3 0 16,-2-3-7-16,5-5-5 0,2-4 1 0,1-5-2 15,3 0-9-15,1-2-10 0,4-1-7 0,0-1-8 16,4 1-9-16,2 0-8 0,5-1-7 0,2-4-5 15,5-2-6-15,2 2-5 0,2-4-3 0,2 0-2 16,-1-3-2-16,3 1 0 0,-1-2 0 0,-1 1-2 16,-2-1-1-16,-5-1 0 0,-2 4-1 0,1-1 1 0,-3 2 2 15,-2 1 0-15,-3 3 2 0,-1 0 8 0,-3 4 10 16,-2 7 11-16,-5 4 10 0,-3 7 8 0,-8 5 3 16,-3 6 1-16,-5 2-2 0,-2 2-1 0,-6 1-4 0,2-3-3 15,-2-3-6-15,2-3-9 0,0-5-8 16,4-3-6-16,-1-5-5 0,3-4-13 0,5-3-29 0,1-3-58 15,0-5-98-15,5-1-135 0,2-2-159 0,-3-4-181 16,2 1-144-16,1-4 84 0,3-7 161 0,-1-8 162 16,3-17 132-16</inkml:trace>
  <inkml:trace contextRef="#ctx0" brushRef="#br0" timeOffset="67343.976">18906 5588 8 0,'-5'-6'20'0,"2"0"15"0,-3 0 12 0,3 1 9 15,-2 1 10-15,4-1 11 0,-4-1 9 0,2 1 8 16,1 1 9-16,-1-2 10 0,1 1 13 0,-1 0 15 15,0 0 12-15,2 1 7 0,-3 0 2 0,1-1-5 16,2 2-9-16,-3-2-11 0,1 4-10 0,2-2-8 0,-6 3-9 16,1 0-8-16,-2 3-8 0,-3 3-6 0,-1 7-5 15,-3 2-2-15,1 6-3 0,-2 3 5 0,-1 4 9 16,-1 6 1-16,3 3-4 0,0 2-2 0,1 2-4 16,3 2-5-16,1-1-8 0,4-4-6 0,2-3-9 15,0 4-12-15,4-5-9 0,4-2-4 0,3-2 1 0,1-4 9 16,5-1 7-16,3-1-1 0,1-4-2 0,7-5-6 15,3-2-8-15,3-2-7 0,5-4-7 0,4-2-3 16,8-6-8-16,1-7-17 0,-2-1-26 0,3-5-30 16,-3-5-33-16,-2-5-35 0,-5-2-35 0,-4-1-32 15,-5-1-25-15,-3-3-19 0,-5 1-14 0,-4 2-10 16,-3-1-10-16,-3 2-1 0,-4 1 3 0,-2-1 10 0,0 0 26 16,-5-1 36-16,1 6 46 0,-4 0 46 15,-1 2 44-15,-1 3 37 0,-1 2 28 0,0 2 22 0,-1 3 17 16,-1 0 16-16,-2 3 13 0,-2 1 13 0,-2 1 13 15,-4 4 9-15,-2 4 8 0,0 3 9 0,-3 4 7 16,-3 6 2-16,1 4 1 0,-5 5-1 0,2 3-4 0,1 5-2 16,-3 4-6-16,6 1-12 0,1 1-18 0,2-4-15 15,3 3-17-15,3-2-14 0,0-2-10 0,3-2-10 16,2-1-12-16,0-3-27 0,5-3-30 0,-1 0-29 16,1-4-34-16,3-4-38 0,-1 2-32 0,2-4-27 15,2-1-17-15,-1-2-19 0,4 0-17 0,0-4 36 0,4 2 61 16</inkml:trace>
  <inkml:trace contextRef="#ctx0" brushRef="#br0" timeOffset="67755.857">19543 5839 113 0,'20'-28'165'0,"-2"2"65"0,-5 2 1 0,0 2-24 16,-4 1-24-16,-1-1-14 0,0 4 7 0,-2 2 14 15,-1-2 3-15,-2 1-1 0,0 0-4 0,1 0-7 16,-3 1-12-16,-1 0-17 0,-1 0-14 0,-1 3-5 15,-1 0-4-15,0 3-11 0,-1 0-15 0,0 1-17 16,-2 1-18-16,-1 3-15 0,-1-2-13 0,-1 4-10 0,-4 1-9 16,0 2-4-16,-2 5-4 0,-1 3-1 15,-1 3-2-15,0 2-1 0,0 2-4 0,3 2 0 0,-2 1-2 16,5 0 1-16,0-1 0 0,2-1-1 0,2-1-2 16,2 2 0-16,1-2-1 0,2-2 0 0,-1 1 0 15,3-1 0-15,3-2 0 0,0 1 0 0,0-1 0 16,4-2 0-16,-1-2 0 0,2-1 0 0,5-1 0 0,0-3 0 15,4-2 0-15,-3 0 2 0,5-2-1 16,0-3 0-16,-2-1 0 0,1 2 0 0,-2-4 1 0,-1 2 0 16,-2 2 4-16,-2-3 4 0,0 3 6 0,-3 1 6 15,-1 0 11-15,-3 1 16 0,2 1 20 0,1-1 20 16,-4 2 15-16,2 0 8 0,-4 0-1 0,3 5-6 0,-1 2-14 16,-3 7-12-16,-2 4-14 0,-4 9-12 0,-2 11-14 15,-6 8-9-15,-2 9-8 0,-3 5-8 0,0 3-15 16,-5 4-38-16,-1 0-75 0,-2 1-121 0,-3 1-154 15,-3 3-186-15,-5 2-220 0,-6 6-5 0,-2 5 137 16,-5-3 172-16,-7 1 152 0</inkml:trace>
  <inkml:trace contextRef="#ctx0" brushRef="#br0" timeOffset="72680.056">10289 6615 23 0,'0'-3'41'15,"2"-3"18"-15,-2-1 6 0,0 2 5 0,2-1-1 0,-1-1-3 16,1 5-4-16,-1-3-3 0,1 2-2 16,4 1 0-16,-1-1 4 0,0 0 3 0,3 0 2 0,0-1-3 15,2 3-2-15,2-1-7 0,0 2-3 0,1 0-1 16,1 0-3-16,2 3-7 0,-2-1-6 0,2 1-1 15,-2 2-1-15,2-1-3 0,-3 2-3 0,-1-1-2 0,-1 5 0 16,-1-2 0-16,1 6 3 0,-5 3 0 0,-1 3 0 16,0 2-1-16,-5 4-1 0,0 3 0 0,-7 3-2 15,1 3 1-15,-2 1 2 0,-3 1 0 0,2-3 3 16,-1-2 2-16,1-5 3 0,4-5 4 0,0-4 0 16,4-5 2-16,-1-3 6 0,2 0 12 0,0-3 14 15,2 1 9-15,1-2-1 0,3 1-6 0,5-3-11 0,3-3-10 16,7-2-9-16,0-5-11 0,6-5-9 0,3-3-6 15,3-4-5-15,-2-3-3 0,7-6-3 0,-3 1-3 16,-2-5-6-16,0 2-11 0,-1-1-18 0,-2 0-25 16,-3 1-23-16,0 1-25 0,-7 5-30 0,2 0-26 15,-4 3-22-15,-6 3-22 0,0 4-22 0,-2 1-25 16,-3 2-32-16,-1 1-3 0,1 0 54 0</inkml:trace>
  <inkml:trace contextRef="#ctx0" brushRef="#br0" timeOffset="72947.3429">11033 6549 33 0,'-4'1'121'0,"1"1"56"16,0-1 14-16,0-1-2 0,-1 0-11 0,3 2-21 16,-1-2-25-16,1 1-23 0,-2-1-16 0,1 2-6 0,4-2-1 15,1 2 0-15,0-2-1 0,5 1-2 0,0-1-4 16,6-1-6-16,0-1-8 0,7 0-6 0,2-1-9 16,3-1-7-16,4-1-7 0,3 0-6 0,2 0-5 15,-2 0-1-15,-1 3-4 0,-2-1-4 0,0 3-2 16,-6 0-3-16,1 2 1 0,-1 1-1 0,-1 3 1 15,-4 2 3-15,-1 2 3 0,-6 7 12 0,2 7 11 0,-7 11 3 16,-6 11-3-16,-5 7-2 0,-10 9-6 0,-6 4-6 16,-5 2-6-16,-3-2-4 0,-4-2-5 0,-1 0-3 15,1-2-2-15,1-3-6 0,4-6-18 0,2-1-37 16,4-2-58-16,2-6-83 0,2-4-102 0,5-9-139 0,4-6-41 16,2-9 61-16,2-4 104 0,-1-6 101 15</inkml:trace>
  <inkml:trace contextRef="#ctx0" brushRef="#br0" timeOffset="74191.0169">20528 6601 97 0,'-1'-2'69'0,"1"0"35"0,0-1 17 15,0 1 9-15,0-1 9 0,0 1 6 0,1-1 1 16,-1 0 0-16,3 0-3 0,-1-1 1 0,1 1 2 15,2 1 12-15,0-1 7 0,-2 1-10 0,4-1-15 0,0 2-18 16,0-1-19-16,-1 0-18 0,0 2-14 0,4 0-12 16,-2 0-9-16,0 0-7 0,-2 2-6 0,3 1-3 15,-2 0-2-15,-1 0 1 0,1 1-4 0,-4 3-1 16,3 2-4-16,-5 1-4 0,1 5-4 0,-4 3-4 16,-2 6-3-16,-2 3-2 0,-6 4 0 0,-2-1-2 15,1 4 0-15,-4 0-3 0,1-2-1 0,-1-3 0 0,3-3-1 16,1-3 1-16,-1-3 0 0,2-2-1 0,3-3 0 15,1-2 0-15,4-1 0 0,0-3 0 0,1-3 2 16,1 3 0-16,1-1 2 0,2-3 3 0,1 3 1 0,3 0-1 16,1-3-2-16,2 1-1 0,5 0-2 15,0 1-1-15,2-3-1 0,0 2 0 0,2-1 0 0,-1 1 2 16,1-4-1-16,-2 3 0 0,-2 1-1 0,-1-1 0 16,-3-1 1-16,2-1 2 0,-3 3 3 0,-1-2 4 15,-3 4 6-15,2-1 4 0,-6 4 4 0,-1 3 0 16,-5 2-1-16,-2 2-2 0,-4 0-3 0,-1 0-3 0,0-1-2 15,-3-1-4-15,2-2-3 0,-2-2 0 16,3 1-3-16,0-3-2 0,1-1 2 0,1-3-2 0,3-2-2 16,0 1-10-16,2-3-21 0,1 1-31 0,0 0-44 15,0-1-42-15,1 0-42 0,1-2-45 0,1 0-45 16,4-2-45-16,4-3-40 0,0 0-38 0,5-4 29 0,6-2 82 16,4-2 89-16</inkml:trace>
  <inkml:trace contextRef="#ctx0" brushRef="#br0" timeOffset="74721.598">21208 6960 51 0,'7'-5'150'0,"1"1"65"0,-2-5 11 16,2 0-12-16,-4-2-15 0,1 0-4 0,-1 1 15 16,-1-1 5-16,-2-2-11 0,3 1-21 0,-3-1-24 15,1-3-24-15,-1-3-21 0,4-1-17 0,-1-4-13 0,1 0-11 16,0-1-7-16,2-3-9 0,2-1-9 15,-3 3-9-15,4 0-7 0,-2 3-8 0,-1 2-6 0,1 2-6 16,-3 3-3-16,2 1-4 0,-3 3 0 0,0 4-1 16,0-1-1-16,-1 1-1 0,-1 2-1 0,-1-2-1 15,3 2 0-15,-4 2 0 0,1-1-1 0,-2 1 1 16,-1-1-2-16,-1 5 1 0,-5 2 2 0,0 2-2 0,0 4 0 16,-1 4-1-16,-5 2 3 0,2 1-1 15,0 5 0-15,-1-2 0 0,0 7 0 0,1 0-2 0,1 4 1 16,-2 1 3-16,4-1-1 0,1-2-1 0,1-1 2 15,1 0 0-15,3 4 2 0,2-2 1 0,-1 2 0 16,4-1 0-16,-2-1 1 0,3 3-2 0,3-3 0 0,-2-2-1 16,3 2-2-16,-1-1 0 0,2-3 1 15,1-1-1-15,1-2 1 0,0-2-1 0,0-2-1 0,0 0 0 16,-2-2 0-16,3-1-1 0,-5-3 1 0,2 1 1 16,-3 0-1-16,2-1 2 0,-1 0 0 0,-3-2 1 15,0 3 2-15,-1-2 0 0,-2 3 0 0,0 1-2 0,-5 1 1 16,-2 1-2-16,-2-1 0 0,1-1 1 15,-5 2-2-15,-2-2 0 0,0-4-1 0,-3 1 1 0,0-3 3 16,-1-2 8-16,-1-2 11 0,-1-1 12 0,2-1 19 16,0-4 21-16,1-1 20 0,3-3 15 0,2-1 5 15,1-3-10-15,5-4-17 0,4-5-20 0,6-8-17 16,10-6-13-16,9-7-9 0,8 0-11 0,8-5-27 0,11-1-53 16,6-4-77-16,9 3-99 0,4-5-132 0,3 1-181 15,0-5-155-15,-2 2 68 0,-4 3 140 0,-1-2 142 16,-8 0 121-16</inkml:trace>
  <inkml:trace contextRef="#ctx0" brushRef="#br0" timeOffset="79198.76">12658 7553 132 0,'5'-9'78'15,"-2"-1"29"-15,0-2 6 0,3-2-3 0,-1 1-2 16,0 3 0-16,-1 0-2 0,0 1-1 0,1 0-4 16,-1 1-1-16,1 1 0 0,-1 0 7 0,0 1 4 15,-1 2-4-15,-2-1-8 0,3 2-3 0,-4-2-2 0,3 2-3 16,-1 0-3-16,-2 1-4 0,0 2-4 0,-2 2-6 15,-1 4-6-15,-2 4-5 0,-3 3 0 0,-3 7 4 16,0 8 6-16,-5 7 0 0,2 5-3 0,1 2-6 16,-1-1-8-16,3-1-6 0,-2-3-6 0,5-2-5 15,4-3-5-15,-1-4-3 0,1 0-1 0,4-4-3 0,0-2-1 16,4-2 2-16,-1 0 6 0,3-3 3 0,4 0-1 16,1-2-1-16,2-1 1 0,4-2-1 0,-1-2-3 15,6 0-5-15,1-5-4 0,6 0-4 0,2-2-5 16,3-3-2-16,1-5-3 0,3 0-3 0,1-6-3 15,2-1-6-15,-1-3-11 0,-5-2-15 0,-1-2-22 0,0-4-25 16,-6 1-23-16,-1-5-23 0,-3 2-16 0,-4 1-6 16,-6 3-3-16,-2 0-5 0,-2 2-19 0,-2-2-30 15,-1-2-36-15,-4-1-30 0,0-4-15 0,-3 3 2 16,-1 0 15-16,-3-3 25 0,0 4 42 0,-3 3 48 16,1 1 43-16,-3 5 54 0,-1 0 28 0,0 5 30 15,0 3 26-15,-3-1 23 0,-2 5 18 0,-3 2 19 0,-4 5 18 16,-4 8 20-16,1 6 12 0,-4 11 8 0,1 5 5 15,-1 8 4-15,1 4-7 0,3 6-15 0,0 1-16 16,-1 2-17-16,5 1-17 0,1 2-16 0,4-2-17 16,-1-4-13-16,4 1-9 0,1-2-10 0,2-3-10 15,3-5-20-15,3-5-22 0,-1 1-29 0,4-7-30 0,1-3-34 16,1-4-30-16,4-2-29 0,-1-5-35 0,1-2-43 16,2-5-31-16,2-1 47 0,4-3 69 0</inkml:trace>
  <inkml:trace contextRef="#ctx0" brushRef="#br0" timeOffset="79599.688">13596 7738 70 0,'22'-41'119'15,"-5"2"52"-15,-4 7 15 0,-4 3 0 0,0 4 2 16,-2 5 8-16,-4 3 7 0,0 0-2 0,1 4-4 16,-4-2-7-16,0 2-5 0,0-1-10 0,-2 0-16 15,-1 2-16-15,-1 2-20 0,0 0-17 0,-1 0-17 0,-3 3-17 16,-1-1-16-16,-3 2-15 0,-2 2-10 0,0 1-9 15,-3 4-6-15,-3 3-3 0,-1 4-3 0,0 4-2 16,0 3-3-16,1 3-1 0,0 0-1 0,5 1-1 16,-1-1-1-16,7 1-1 0,-1-1-1 0,3-1 1 15,0-1 0-15,2 2-2 0,4-5 1 0,1 3 0 0,1-2 1 16,4-4 0-16,0 2 0 0,6-3 0 0,0-3 0 16,6-2 0-16,4-4-1 0,4-8-3 0,4-3 0 15,-2-2-1-15,1-2 0 0,0-2 0 0,-2-2 2 16,-4 5-1-16,-2-1 2 0,1 2 0 0,-7 3-1 15,-4 3 2-15,-1 2 0 0,-2 1 1 0,-3 0 2 0,1 1 3 16,-2 2 8-16,2-1 11 0,-1 4 10 0,-4 5 10 16,-3 8 11-16,-4 13 3 0,-6 6 1 0,-4 10 0 15,-1 7-3-15,-2 6-6 0,-5 3-8 0,2 3-8 16,-1 0-9-16,1 0-6 0,-2 0-7 0,4 0-12 16,0-1-28-16,3-5-48 0,1-2-58 0,4-4-67 15,0-1-76-15,3-5-87 0,1-2-99 0,1-3-99 0,0-3 39 16,5-5 107-16,-3-5 119 0</inkml:trace>
  <inkml:trace contextRef="#ctx0" brushRef="#br0" timeOffset="80732.66">22804 7620 78 0,'7'-8'52'15,"2"-1"28"-15,-1 1 18 0,-2-1 16 0,3 1 18 16,-2 2 19-16,-3-1 16 0,1 2 11 0,0-2 11 0,-1 1 9 16,0 2 4-16,-1 0 1 0,0-1-3 0,0 1-5 15,-1 0-12-15,-1 1-18 0,1-2-21 0,-2 2-24 16,0 1-23-16,0 0-19 0,-2 2-16 0,-2 0-11 0,-4 4-8 16,-6 7-5-16,-3 9-5 0,-8 9-5 15,-5 11-1-15,-1 8-3 0,-6 7-1 0,-2 3-2 0,1 6-1 16,0-2-4-16,0 5 0 0,3-1-2 0,-1 1-2 15,6 0-1-15,6-3-2 0,5-10-1 0,9-10-2 16,3-4-2-16,4-7-2 0,4-4 1 0,4-7 0 16,-1-3 0-16,5-4-2 0,3 1 0 0,4-4 1 0,0-3 0 15,4-1-1-15,6-4 0 0,2-4 1 16,2-5-1-16,5-8 0 0,-2-4-1 0,0 0 0 0,-6-1 0 16,0-2 0-16,-3-2 1 0,-5 2 0 0,-2 0 3 15,-2 0 4-15,-3 0 5 0,-4 2 4 0,-3 1 2 16,0 0 5-16,-4-1 7 0,-2 3 6 0,-3-1 8 0,0 2 4 15,-3 0 0-15,-5 2-1 0,-1 2 0 0,-3 0-3 16,-1 2-2-16,-7 0-2 0,0 4-6 0,-4-1-8 16,-2 5-7-16,3 0-3 0,-8 3-5 0,8 2-2 15,0 0-4-15,2 3-4 0,1-1-8 0,4 1-21 16,6-1-32-16,1 2-43 0,2-4-47 0,5 0-33 0,-1 0-22 16,5-1-24-16,2 0-22 0,5-1-19 0,7-3-20 15,6-4-25-15,11-5-22 0,7-6-23 0,7-5-21 16,6-3 30-16,1-5 79 0,4-2 82 0</inkml:trace>
  <inkml:trace contextRef="#ctx0" brushRef="#br0" timeOffset="81077.735">23416 7689 33 0,'15'-13'146'0,"-5"6"88"0,-2-1 35 16,0 3 1-16,-7 2-16 0,2-2-15 0,1 2-11 16,-4-1-3-16,-2 3-3 0,-1-1-7 0,-4 2-9 0,-2 3-16 15,0 2-13-15,-3 4-12 0,-2 2-17 0,-2-1-18 16,-1 7-13-16,0 3-8 0,-1 1-7 0,0 5-10 15,1 1-11-15,2-2-13 0,0 4-12 0,3-3-12 16,2 0-4-16,2 2-1 0,3 2 1 0,-2 1-2 16,5 4-6-16,1-2-8 0,2 1-6 0,1-3-2 0,2-1-4 15,-1 0-2-15,6-2-2 0,-3 2-2 0,2-5-2 16,0-1 1-16,-4-3 3 0,3-3 6 0,-1 2 4 16,-1-2 9-16,-2-3 7 0,2 0 13 0,-4-3 8 15,-1 1 3-15,0 1 0 0,-1-1-3 0,-7 1-2 16,3 0-7-16,-3-2-7 0,-1 3-5 0,-7-2-9 15,3 1-8-15,-2-2-3 0,-3-1-4 0,-1-3-2 0,0 3-2 16,0-4-5-16,-3 1-9 0,2-2-14 0,0-1-20 16,0 0-21-16,-2-1-22 0,4-1-33 0,-2 0-33 15,1-3-34-15,1 0-38 0,1-3-41 0,1 0-51 0,1-3-49 16,3 0-40-16,1-7-30 0,0-3-10 16,5-6 8-16,6-9 20 0,5-1 65 0,7-8 91 0,6-2 85 15</inkml:trace>
  <inkml:trace contextRef="#ctx0" brushRef="#br0" timeOffset="81198.4129">23275 8056 50 0,'46'-31'122'0,"-1"-1"83"0,-2 1 55 0,-1 3 32 16,-2 1 16-16,-5 2-1 0,-2 5-16 0,-6 1-22 16,0 3-28-16,-4 4-34 0,-1 1-37 0,-2 3-36 15,-1 0-34-15,0 3-30 0,1-2-47 0,0 3-84 16,-1-2-122-16,-5 3-171 0,-2 0-205 0,-2-1-13 16,-2 3 99-16,3-2 123 0,-3 0 113 0</inkml:trace>
  <inkml:trace contextRef="#ctx0" brushRef="#br0" timeOffset="85431.178">15038 8079 35 0,'4'-3'110'0,"1"-2"45"16,-2 3 0-16,0-2-17 0,0 1-20 0,-3 0-14 16,3 0-5-16,-3 2-1 0,4-1 5 0,-4 2 5 15,0 0 2-15,0 2 2 0,-4-1 0 0,4 4-2 16,-3-1 0-16,0 4 3 0,0 3 3 0,-2 2-4 16,-2 5-5-16,0 6-8 0,1 4-8 0,-1 0-10 15,0 4-9-15,2-3-9 0,2 2-11 0,-2-4-7 0,5-2-2 16,-2 1-1-16,4 1 0 0,-2 0-1 0,1 2-1 15,3 0-3-15,-1-3 3 0,2 2 7 0,-1 0 11 16,1-1 6-16,1 2 5 0,-1 1 1 0,0-4-1 16,0-2-1-16,-4-4-3 0,4-1 0 0,-4-4 5 15,1 0 6-15,-2 1 1 0,-2-1 1 0,-1 0 1 0,-1 4-2 16,-3-3-4-16,1 2-2 0,-4 2-3 0,-5 0-5 16,-1 1-7-16,-2-2-8 0,-4-1-11 0,5 1-10 15,-4-3-6-15,-4-1-6 0,-2 1-2 0,3 0-4 16,-3-4-2-16,1 0-4 0,0-3-16 0,3-1-28 15,3-1-33-15,2-5-39 0,-1 3-43 0,3-4-48 16,0 1-55-16,3-4-56 0,2-2-49 0,0-3-24 0,2-7-4 16,2-8 12-16,7-12 34 0,8-7 43 0,8-10 49 15,7-3 49-15,5-3 43 0,7-1 42 0,4 1 34 16,1 5 28-16,-1 0 28 0,4 2 28 0,-2 4 25 16,-3 6 21-16,0 2 28 0,-2 4 24 0,-1 0 14 15,-4 6 8-15,-2-1 8 0,-5 3 2 0,0 6 0 0,-6 0 0 16,-2 5 1-16,0-1 2 0,-5 4 19 0,2 2 18 15,-4 1-8-15,-1 2-22 0,0-1-28 0,1 2-26 16,-4 0-23-16,3 1-16 0,-1 0-12 0,3 0-17 16,-1-2-24-16,2 2-37 0,0 0-43 0,0 0-45 15,0-3-54-15,1 2-56 0,0 0-63 0,2-2-71 0,-3 1 10 16,2-1 72-16,2-1 86 0</inkml:trace>
  <inkml:trace contextRef="#ctx0" brushRef="#br0" timeOffset="85732.372">15700 7944 114 0,'3'8'140'0,"-3"-1"58"0,-3 6 11 0,-4 1-8 0,-3 2-9 16,-5 4-8-16,-4 7-8 0,3 0-8 0,-3 2-5 15,2 2 0-15,3 1-4 0,-3 2-9 0,4 1 31 16,0 1 12-16,2-1-14 0,2 2-21 0,2 1-20 16,1-4-21-16,1 3-21 0,4-5-15 0,-1-1-14 15,4-1-13-15,-1 2-10 0,4-2-9 0,-1-2-10 0,3-3-8 16,-2-3-3-16,1-4-4 0,-1 0-3 15,3-3-3-15,-4 1 0 0,3-2-1 0,-1 1 1 0,-3-3-1 16,2 3 0-16,0-1 2 0,-4 0-1 0,1 2 1 16,-2-1 1-16,-2-1 0 0,-1-1 2 0,-3 1-3 15,1 0-1-15,-1-1-2 0,-2-1 2 0,-5 2 0 16,2-1-4-16,-2-1-3 0,-2 1-7 0,0-3-17 0,1 0-27 16,1-1-35-16,-4 0-37 0,4-1-37 15,0-2-44-15,-2-3-60 0,-1 0-65 0,2-1-58 0,-2-2-46 16,2-3-30-16,0 0 62 0,1-2 98 0,2-1 96 15</inkml:trace>
  <inkml:trace contextRef="#ctx0" brushRef="#br0" timeOffset="85886.9599">15602 8502 134 0,'39'-44'177'0,"-2"3"65"0,-4 4 2 0,0 2-28 16,-3 5-31-16,-3 5-19 0,-3 6-10 0,-1 3-10 15,-2 3-13-15,-2 1-15 0,-1 1-19 0,-1 2-20 16,2-1-20-16,-3 3-18 0,1-1-32 0,1 1-55 0,0-1-74 15,-2 3-100-15,3-1-134 0,0 0-67 0,-1-2 46 16,0 0 91-16,0-2 92 0</inkml:trace>
  <inkml:trace contextRef="#ctx0" brushRef="#br0" timeOffset="86823.454">24943 8726 106 0,'2'-1'173'16,"-1"-1"61"-16,-1-1-7 0,2-2-35 0,-1-1-40 15,1 1-36-15,-2-2-25 0,2-1-10 0,-1-3 4 16,1-1 4-16,1-4 9 0,1-2 7 0,-1-2 5 0,1-3 2 15,1-1-3-15,-4 3-10 0,1 3-14 0,-1 0-13 16,-1 2-9-16,0 3-8 0,0 0-7 0,0 4-4 16,-1-2-5-16,-1 2 6 0,1 1 23 0,-4 2 6 0,0-1-3 15,-4 5-8-15,-2 2-5 0,-7 8-6 16,-4 10-7-16,-5 10-10 0,-1 6-4 0,-1 8-9 0,-1 3-5 16,0 3-3-16,5-1-2 0,1-2-3 0,7-4-1 15,1-5 1-15,6-7 1 0,4-4-1 0,1-5 1 16,4-3 2-16,-1-2 0 0,4-3 2 0,1-1-3 15,2-2 1-15,1 0 1 0,5-1-3 0,6-2 0 16,2-3 0-16,5-1-1 0,5-4-1 0,2-2-1 16,7-2-2-16,0-2 1 0,-2-3 0 0,1 1 0 0,-4 0 2 15,0-2 1-15,-2 0 2 0,-3-1 2 0,-5 4 0 16,-5 2 4-16,-5 1 3 0,-4 2 11 0,-1 1 22 16,-2 1 27-16,1 0 25 0,-3 1 18 0,1 2 7 15,-3 3-2-15,-4 4-13 0,-3 4-14 0,-3 10-16 16,-9 3-12-16,-2 6-14 0,-5 4-10 0,-3 1-8 0,1 1-7 15,0-3-9-15,2 1-6 0,1-1-4 0,2 0-5 16,1-1-4-16,4-3-1 0,2-4-2 0,4-3-4 16,2-1-7-16,2-6-15 0,3-2-24 0,-2-2-31 0,4-1-36 15,2-4-44-15,2 1-53 0,0-3-61 16,5-2-66-16,5-6-70 0,7-10-66 0,6-10-49 0,0-12-33 16,6-5 44-16,1-5 109 0,-1-3 116 0</inkml:trace>
  <inkml:trace contextRef="#ctx0" brushRef="#br0" timeOffset="87108.692">25501 8494 131 0,'13'-20'217'0,"-2"1"103"0,-3 1 17 0,-2 3-26 0,-1 1-32 15,1 4-24-15,-3 3-12 0,0-1-10 0,-1 2-6 16,1 0-11-16,0 0-15 0,-1 0-13 0,3 1-18 16,2-1-18-16,-2 0-14 0,5 2-14 0,-1-1-14 15,7 3-17-15,0-1-15 0,4 3-13 0,1 0-11 16,3 3-11-16,4 1-11 0,-1 0-7 0,3-1-8 15,-3 1-5-15,3 1-5 0,-2 3-1 0,-1-2-2 0,-2 2-2 16,-4-1 1-16,-2-1 0 0,-4 2 5 0,-1-1 12 16,-3 3 20-16,0 1 17 0,-2 4 12 0,-2 6 3 15,-4 7-3-15,-6 11-9 0,-5 5-8 0,-10 9-10 0,-2 3-8 16,-9 5-8-16,-6 1-7 0,-7 6-5 16,-3 4-6-16,-2 3-15 0,-1 5-32 0,-2 5-60 0,1 1-96 15,2-6-116-15,-1-3-128 0,6-5-135 0,0-6-139 16,1-8-15-16,8-3 119 0,2-10 153 0,2-9 140 15</inkml:trace>
  <inkml:trace contextRef="#ctx0" brushRef="#br0" timeOffset="87886.7">21680 3548 56 0</inkml:trace>
  <inkml:trace contextRef="#ctx0" brushRef="#br0" timeOffset="89809.783">17136 8967 30 0,'0'-4'104'16,"0"1"42"-16,0-1-1 0,1 0-18 15,-1 1-17-15,0 0-13 0,0 1-8 0,0-1-1 0,0 3-1 16,0-3 3-16,0 3 1 0,0-3-2 0,-1 2-8 16,1 1-6-16,-2 1-8 0,1 2-5 0,-4 2-6 15,1 2-2-15,0 4-2 0,-1 3 2 0,-3-1 10 0,3 5 19 16,-1 0 7-16,1 4 1 0,0 0-3 0,2 3-6 15,0 1-9-15,1 3-10 0,2-2-9 0,2-4-8 16,1-2-4-16,2-4-3 0,1-3 0 0,4-3 2 16,2-2 3-16,5-3 3 0,1-6 4 0,9-6 0 15,5-8-2-15,-1-6-5 0,4-6-4 0,-2-5-5 16,1 0-1-16,-4-2-4 0,-3-1-1 0,-2 3 1 0,-4 2 0 16,-4 3 1-16,-2-2 0 0,-2 4-1 0,-3 2 3 15,-4 1-1-15,2 1-4 0,-3 0-3 0,-4 2-3 16,-1-1-5-16,-3 1-3 0,-2 1-3 0,-2 1-3 15,-1 4-2-15,-2-1-1 0,-6 3-2 0,-1 0-6 16,-8 3-8-16,-1 2-16 0,1 5-21 0,-2 0-28 0,2 5-29 16,-1 1-29-16,3 2-25 0,2-1-28 0,4 3-29 15,0-1-23-15,4-2-26 0,2 1-23 0,3 0-22 16,1-1-25-16,3 0-14 0,0-1 61 0,4 1 79 16</inkml:trace>
  <inkml:trace contextRef="#ctx0" brushRef="#br0" timeOffset="90239.635">17809 8624 114 0,'16'-7'143'15,"-8"1"58"-15,-2 1 10 0,1 0-10 0,-1 2-15 0,-2 1-12 16,0-2-9-16,-1 3-7 0,0-1 13 0,-1 2 12 16,-2 2-7-16,-2 1-14 0,0 3-16 0,-2 3-19 15,-1 3-17-15,-2 6-16 0,-2 3-12 0,3 5-11 16,-2 3-8-16,0 2-5 0,0 1-5 0,3-1-6 15,4 0-1-15,1-2-1 0,1-1-2 0,4-1 2 16,4-2 2-16,1-2 2 0,1-2 2 0,6-1 1 0,-1-3-4 16,6-1-7-16,2-2-7 0,1-3-4 0,5-3-7 15,7-3-5-15,2 0-6 0,-1-5-3 0,3-3-1 16,1-2-6-16,-4-3-7 0,0-3-13 0,-2-1-19 16,-3-2-25-16,-5 1-25 0,-2-2-22 0,-2-2-25 15,-2 3-26-15,-4-3-22 0,-2 0-18 0,-3 2-10 0,0 0-3 16,-5-1 5-16,0 0 14 0,-2 1 20 0,-2-1 28 15,0 0 28-15,-4 2 28 0,0-1 24 0,0 1 23 16,-4 2 25-16,0 0 28 0,-1 5 27 0,-1-2 21 16,-1 2 19-16,-2 2 14 0,-4 1 12 0,-1 4 10 15,-5 5 13-15,-2 6 13 0,-6 5 7 0,-3 9 3 16,-4 10 1-16,-2 7-3 0,-1 7-11 0,-1 5-18 16,2 6-23-16,-2 7-19 0,2 6-20 0,2 2-16 0,3 3-18 15,4-3-34-15,3 1-55 0,3-9-73 0,4-10-90 16,8-11-104-16,1-9-121 0,1-11-81 0,6-2 69 15,-1-6 112-15,2-5 109 0</inkml:trace>
  <inkml:trace contextRef="#ctx0" brushRef="#br0" timeOffset="91293.826">27331 9219 181 0,'-10'0'189'0,"0"0"79"0,-2-2 13 16,4 2-33-16,0 0-46 0,0 0-45 0,0 2-38 15,2 0-25-15,0-1-10 0,-1 2-1 0,2 1 6 0,-1 2 2 16,3 1-1-16,3 1-10 0,3 1-14 0,2 1-14 16,4-1-13-16,3 0-8 0,3 0-4 0,4 1-4 15,7-2-1-15,2 0-2 0,2 0-2 0,2-4-2 16,1 1 1-16,2 0 0 0,0-4 2 0,1 2 2 0,-2-3 2 15,-2 0 0-15,-2 0 1 0,-3-1 0 16,-3 1 0-16,-2 0 0 0,-2 0 2 0,-5 1 3 0,2 1 8 16,-4 1 9-16,-1 0 11 0,-1 5 8 0,-1 2 3 15,-2 3 1-15,-5 5-1 0,-3 8-3 0,-8 5-4 16,-3 7-3-16,-6 3-4 0,-4 3-3 0,-4 0-3 0,-4 2-5 16,1-1-6-16,-2-1-6 0,0-2-8 0,3-3-5 15,0-1-4-15,6-4-4 0,4-4-1 0,4-7-4 16,5-3-2-16,-1-5-7 0,6-5-12 0,1 1-17 15,1-3-18-15,2-1-22 0,1-1-28 0,4-1-35 16,4-2-38-16,2-6-39 0,7-5-36 0,2-4-28 16,6-8-19-16,1-5-15 0,4-7-8 0,1-3-4 0,0-2-3 15,-1-2 24-15,1-2 66 0,3-1 70 0</inkml:trace>
  <inkml:trace contextRef="#ctx0" brushRef="#br0" timeOffset="91663.832">28311 9147 134 0,'28'-28'182'0,"-3"2"84"0,-1 3 18 0,-5 0-19 15,-1 3-33-15,-4 4-30 0,0 3-17 0,-3 0-2 0,2 3 3 16,-4 1 9-16,-2 3 8 0,-1-1-1 0,0 3-11 16,-1 1-12-16,0-2-11 0,-2 5-7 0,0-3-3 15,0 0-3-15,-1 6-10 0,1 0-7 0,-6 5-15 16,-2 4-20-16,-3 8-17 0,-8 7-17 0,-4 9-15 16,-7 6-14-16,-3 8-10 0,-4 7-9 0,1 3-5 15,-3 4-5-15,1 1-4 0,4-2-1 0,-1 2-2 16,2-4-2-16,6-4-1 0,4-4-1 0,4-6 0 15,3-9 0-15,7-4 0 0,-1-3 0 0,5-5 0 0,0-2 2 16,6-4-1-16,-2 1 0 0,6-3 1 0,0-1-1 16,2-4 0-16,4-1-1 0,2-2 0 0,7-7 0 15,4-1 1-15,6-7 2 0,5-5 0 0,3-6-1 16,-3-7 0-16,0-3-1 0,-1-5 2 0,-4-3 8 16,-1-1 3-16,-7 0 5 0,-2-1 4 0,-5 4 3 0,-9 4 8 15,-2 7 14-15,-4 2 5 0,-5 2-5 0,-3 6-6 16,-3-1-9-16,-7 3-9 0,-6 2-7 0,-15 5-5 15,-7 8-4-15,-10 8-11 0,0 7-20 0,-4 7-31 16,-1 1-57-16,1 5-87 0,0 0-112 0,-1 1-119 16,2-3-113-16,5-4-119 0,7-3-84 0,6-5 99 15,5-5 154-15,5-4 146 0,3-5 119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18-09-02T08:31:01.613"/>
    </inkml:context>
    <inkml:brush xml:id="br0">
      <inkml:brushProperty name="width" value="0.05292" units="cm"/>
      <inkml:brushProperty name="height" value="0.05292" units="cm"/>
      <inkml:brushProperty name="color" value="#FF0000"/>
    </inkml:brush>
  </inkml:definitions>
  <inkml:trace contextRef="#ctx0" brushRef="#br0">1639 5399 32 0</inkml:trace>
  <inkml:trace contextRef="#ctx0" brushRef="#br0" timeOffset="1205.775">924 5270 59 0,'4'-1'57'0,"-1"-4"28"0,0 1 9 15,0 0 1-15,0 2 2 0,0-1-1 0,-1-1-1 0,-1 1-4 16,1 0-5-16,-2 0-3 0,2 1-6 0,-1 0-4 16,-1-3-2-16,2 2-3 0,-2-2 0 0,0-1 2 15,0 1 1-15,0 0 1 0,0-2-2 0,-2 1-3 0,2 0-5 16,0 0-6-16,-1-2-3 0,1 2-3 0,-2 1-4 16,2-2-1-16,0-1-4 0,-2 3 2 0,2-1-1 0,-1 1 3 15,1 1-2-15,-2 0-5 0,1-1-4 0,-1 0-6 16,-2 1-5-16,-1 1-4 0,0-1-4 0,0 3-1 0,-3 1-3 15,-2 1-3-15,-2 3 1 0,-2 3 0 0,0 4 0 0,-1 2 0 16,-2 4-1-16,-2 5 2 0,2 4 3 0,-4 4 1 16,4 3 0-16,-2 4-1 0,0 0 1 0,3 2 0 15,0 5 0-15,2 0 2 0,0 4 1 0,3 0 1 0,1 1-3 16,1-4-4-16,4-1 0 0,2-3-2 0,3-3-1 16,2-5-2-16,1-6-2 0,0-4 1 0,4-5 0 0,0-3 3 15,3-3 0-15,0-2 2 0,5-2 3 0,5-5 2 0,3-8 3 16,8-10 2-16,7-12 0 0,2-14-2 0,2-10-2 15,4-10 0-15,-1-7-1 0,0-7 3 0,-5-7 4 16,-2-5 6-16,1-9 4 0,-1-5 3 0,0-2 1 16,0 2 0-16,-3 2-1 0,1 4-3 0,-4 3-2 0,-5 1 0 15,0 7 2-15,-5 4 0 0,0 3 4 0,-6 3 7 16,1 6 0-16,-2 8-3 0,-3 5-3 0,-3 8-2 16,-2 7-4-16,-2 9-1 0,-1 3 0 0,-1 9 3 15,-3 2 2-15,0 4-3 0,-3 4-4 0,0 0-3 16,-1 4-3-16,-3 7-2 0,-4 7 0 0,-6 13 1 0,-4 17 1 15,2 14-2-15,-6 10-2 0,1 12 1 0,-1 13-4 16,1 4 1-16,0 6-3 0,2-1-2 0,3 7-2 16,0 7-3-16,4-3-2 0,3-1 0 0,3-2-1 15,4-10 1-15,2-9 0 0,0-12-1 0,6-12 0 16,0-11-1-16,0-11-1 0,4-5-1 0,-1-8 0 16,2-6-2-16,1-4-4 0,1-4-11 0,1-3-18 0,3 0-26 15,1-6-30-15,5-2-41 0,0-7-46 0,3-3-46 16,4-7-49-16,1-5-50 0,-1-6-54 0,1-6-56 15,-1-4-57-15,0-3 46 0,0-3 98 0,-3-2 103 16</inkml:trace>
  <inkml:trace contextRef="#ctx0" brushRef="#br0" timeOffset="2210.2279">1653 5108 120 0,'3'-14'95'0,"2"3"41"15,-3-1 13-15,1 2 3 0,-1 3 1 0,1 1-1 16,-3 0 0-16,3 1-4 0,-3 0-9 0,2 1-10 15,-2 1-8-15,1-1-6 0,-1 3-4 0,0 1-5 0,-1 5-8 16,-1 5-12-16,-3 7-11 0,-1 7-10 0,-2 8-7 16,-3 11-6-16,-3 11-3 0,-4 7-5 0,1 7-2 15,-5 4-2-15,1 7-4 0,-1 8-6 0,0 1-4 16,0 3-4-16,1-3-7 0,2 0-2 0,0-6-4 16,7-9-3-16,2-15-3 0,1-9-11 0,4-10-21 0,2-4-27 15,1-10-28-15,1-4 37 0,2-4-71 0,-1-3-29 16,3-1-10-16,2-4-13 0,0-1-23 0,4-3-28 15,4-3-32-15,3-5-30 0,3-9-23 0,3-7 43 16,3-9 68-16</inkml:trace>
  <inkml:trace contextRef="#ctx0" brushRef="#br0" timeOffset="2510.426">1965 5605 143 0,'11'-17'93'0,"-5"2"47"15,0 1 22-15,-1 3 15 0,-3 1 10 0,-1 2 4 16,-1 2-8-16,-1-2-12 0,-1 2-13 0,-4-2-11 15,-2 2-12-15,-1 3-13 0,-7 0-9 0,0 5-8 16,-6 1-10-16,-2 3-9 0,0 5-10 0,-4 2-12 0,-2 3-9 16,0 2-7-16,1 5-3 0,1 0-3 0,-1 2-1 15,3 1-3-15,2-1 0 0,2 2 4 0,1 2 4 16,2-2 2-16,7-3 2 0,0-1-2 0,3-3-1 16,3-2 2-16,1 1-2 0,2-1 0 0,3-1 0 15,1-1-2-15,1 1-5 0,3-3-5 0,1 0-6 16,5 0-7-16,-1-2-5 0,1-2-2 0,3-2-4 0,0 0-4 15,3-1-1-15,3-4-1 0,0 0-4 16,4-1-10-16,1-4-22 0,-1-1-33 0,3-1-39 0,3-4-46 16,-2-2-43-16,4-4-34 0,1-2-24 0,-1-2-25 15,-4-1-27-15,1-2-29 0,-4-1-32 0,-3 1-17 16,-1-3 51-16,1 3 83 0</inkml:trace>
  <inkml:trace contextRef="#ctx0" brushRef="#br0" timeOffset="2702.91">2221 5545 70 0,'2'-8'146'0,"-1"1"68"0,1 1 20 16,-1 1 4-16,1 0-6 0,0 1-15 0,-2-2-18 16,1 3-13-16,2 0-15 0,-1 0-14 0,-1 0-11 15,2 0-10-15,1-1 9 0,0 1-5 0,3-1-18 0,-1 3-23 16,5-3-21-16,-1 0-19 0,5-1-17 16,0 1-12-16,2-1-10 0,-1 1-19 0,1 0-28 0,-1-2-35 15,3 1-39-15,-5 1-40 0,2 1-42 0,-5-2-38 16,2 2-37-16,-5 1-34 0,0-1-19 0,-2 2-14 15,0-1-7-15,2 2 31 0,-3 2 70 0</inkml:trace>
  <inkml:trace contextRef="#ctx0" brushRef="#br0" timeOffset="2854.504">2420 5542 138 0,'-12'16'189'0,"0"-2"85"16,0-2 17-16,1 0-14 0,1-1-19 0,-2 0-17 0,4 1-16 16,3-1-22-16,-2-2-26 0,3-2-25 15,-1 3-26-15,4-1-21 0,1-2-19 0,1 0-19 0,4-1-14 16,1 0-14-16,4-3-9 0,5-1-8 0,3-4-7 15,4-4-27-15,2-2-53 0,0-3-75 0,3-4-86 16,-2 0-92-16,0-5-92 0,-3 2-78 0,-3 0 45 16,-2 0 96-16,-2-2 103 0</inkml:trace>
  <inkml:trace contextRef="#ctx0" brushRef="#br0" timeOffset="6204.66">3565 4178 154 0,'1'-1'92'0,"1"-1"30"16,0 2 1-16,-2-1-9 0,0-1-9 0,0 2-5 15,0 2-5-15,-2-1-3 0,-1 2 2 0,0 2 2 16,-3 1 1-16,1 0-2 0,-2 3-4 0,1 2-5 16,-2-1-4-16,-3 4-5 0,3 1-2 0,-3 3 1 15,0 2 10-15,0 1 9 0,0 1-2 0,0 2-7 16,0 5-11-16,1-1-8 0,-2 4-8 0,4 1-8 16,-2 2-6-16,2 0-5 0,2-1-2 0,1 2-1 0,2-1-2 15,0 0-1-15,3 2-4 0,0-2-3 0,0-1-1 16,3 1-2-16,0-4-5 0,0-2-2 0,1-1-2 15,0-2-4-15,1-4 3 0,0-3 4 0,-2-1 6 0,0-2 8 16,0 0 10-16,0-4 12 0,-1 0 19 16,0 0 20-16,-1-2 21 0,1 1 12 0,-2 3 3 0,-2 0-8 15,-1 0-11-15,0 1-15 0,-2 3-16 0,-1 1-15 16,-2-2-16-16,0-1-12 0,-3 1-10 0,0 3-8 16,0-3-6-16,1-2-5 0,-2-1-15 0,2-1-28 15,-1 1-40-15,-1-1-53 0,-1-1-61 0,-1-1-68 0,1 1-68 16,0-2-67-16,1-1-71 0,-1-1-72 0,0-3-6 15,2 0 91-15,2-3 118 0,-4-2 106 0</inkml:trace>
  <inkml:trace contextRef="#ctx0" brushRef="#br0" timeOffset="6389.166">3429 4794 131 0,'19'-24'204'0,"-5"7"71"0,-1 1-10 0,-2 6-41 15,0-1-41-15,-2 2-27 0,1 1-14 0,2 0 2 16,1 1 3-16,0 2 1 0,4-1-5 0,-2-1-11 15,5 2-16-15,2-2-19 0,0 1-19 0,-1 0-18 16,3-2-15-16,1 2-10 0,0-1-9 0,-1 2-9 0,0-2-20 16,1 0-42-16,0 1-55 0,-6 0-63 0,2 0-65 15,-1 0-74-15,-4-1-81 0,1 1-60 0,-2-1 50 16,2 0 94-16,-4 0 95 0</inkml:trace>
  <inkml:trace contextRef="#ctx0" brushRef="#br0" timeOffset="6682.385">4261 4359 107 0,'9'-12'176'0,"-3"1"69"16,-1 5 9-16,-2-1-19 0,1 2-25 0,-3 1-23 15,1 0-20-15,-1-1-16 0,1 2-9 0,-4 1-7 16,-1 4-6-16,-3 4-2 0,-2 4-7 0,-6 10-10 0,-6 7-10 16,-3 9-12-16,-4 7-11 0,-6 8-11 15,-5 10-9-15,-3 7-11 0,-5 9-9 0,-5 9-7 0,-5 12-8 16,-3 7-6-16,-7 3-3 0,4 0-7 0,5-2-20 16,5-5-40-16,4-4-55 0,7-4-61 0,5-6-63 15,4-3-60-15,4-7-58 0,4-6-65 0,5-11-14 0,8-11 66 16,0-12 95-16</inkml:trace>
  <inkml:trace contextRef="#ctx0" brushRef="#br0" timeOffset="7097.274">3780 5514 99 0,'3'-1'209'0,"-3"0"91"15,2-1 3-15,-1-1-33 0,2 0-40 0,1 0-27 0,2-2-17 16,3 2-12-16,-2-3-11 0,4 0-11 16,1 2-8-16,3-3-8 0,-1-1-7 0,2 3-6 0,2-1-15 15,-1 0-16-15,-2 0-17 0,0 1-14 0,0 3-12 16,-2-1-10-16,1 1-9 0,-4-1-6 0,1 3-4 15,1 0 2-15,-2 2 12 0,0 1 18 0,-1 1 21 16,-1 5 22-16,0 4 4 0,-2 9-6 0,-3 3-14 16,-1 8-12-16,-5 2-15 0,1 2-10 0,-1 1-9 15,-2-3-5-15,0-2-4 0,2-4-4 0,1-7-6 0,1-4-2 16,1-5 1-16,1-3 7 0,1 1 18 0,1-1 21 16,4-2 13-16,2-1 0 0,7-3-8 0,4-7-11 15,6-8-12-15,7-7-11 0,5-10-8 0,0-4-8 16,0-6-17-16,2-4-36 0,-1-3-62 0,-1 2-88 15,-3-1-103-15,-2 2-108 0,-6 3-105 0,-4 5-112 0,-7-2-75 16,-3 7 85-16,-5-3 142 0,-5-1 138 0</inkml:trace>
  <inkml:trace contextRef="#ctx0" brushRef="#br0" timeOffset="7772.4729">2950 4825 33 0,'3'-6'153'0,"0"-2"76"0,-1 3 7 0,1 1-27 16,-3-1-38-16,2 2-39 0,-2-1-30 0,0 2-20 15,-2 2-14-15,-1 2-7 0,-2 5-1 0,-5 7-1 0,-4 7-3 16,-3 14-1-16,-4 10-2 0,-2 11 1 0,-1 8 1 16,3 5 0-16,-2 7-4 0,1 1-5 0,4 0-8 15,1-2-8-15,4 0-6 0,1-6-5 0,5-3-1 16,4-2 1-16,3-4 2 0,3-7 2 0,5-2 4 15,3-6-1-15,2-5-3 0,4-6-2 0,1-5-2 16,5-1-1-16,2-4-3 0,4-3-3 0,1-6-2 16,0-1-1-16,3-3-1 0,5-4-4 0,2-4-13 0,2-1-30 15,3-7-42-15,2-1-59 0,1-8-72 0,-1-3-90 16,-1-6-109-16,-1-6 10 0,0-7 79 0,-4-5 92 16</inkml:trace>
  <inkml:trace contextRef="#ctx0" brushRef="#br0" timeOffset="8303.048">4643 4709 10 0,'0'-3'107'0,"0"-1"52"0,-2 3 6 16,2-2-17-16,0 2-19 0,0-2-15 0,2 0-12 15,0 0-7-15,1-1-5 0,2-1-6 0,0 0-4 16,1-1-6-16,1-1-3 0,2-1-4 0,-3 2-3 0,2 0-3 15,0-1-3-15,-4 4-2 0,1-2-3 0,0 0-2 16,-2 3-2-16,0-1-1 0,1 3 7 0,0-2 13 16,-1 1 18-16,-1 1 14 0,1 1 21 0,-1 4 14 15,-2 0 1-15,0 5-11 0,0 4-16 0,-4 6-14 16,-2 6-13-16,-3 5-10 0,-1 7-10 0,-3 5-11 0,-2 8-10 16,0 6-7-16,-2 3-3 0,-3 4-2 0,4 3-6 15,-3-3-5-15,4 0-4 0,0-3-4 0,2-2-2 16,1-1-2-16,0-7 0 0,3-3-2 0,0-5 1 15,1 0-1-15,1-4 1 0,1-3 3 0,1-8 5 16,-4 1 6-16,4-1 6 0,0-3 8 0,-1-1 7 0,1-1 7 16,-4-2 4-16,2 1 6 0,1-2-2 0,-2 0-4 15,-1-3-8-15,-1 1-10 0,-1 2-9 0,-3-2-7 16,1 0-8-16,-4 0-21 0,1 1-36 0,-5-4-47 16,-2 2-62-16,-1-2-86 0,-3 1-111 0,-3-3-130 0,-2-1-125 15,-3 1 9-15,-1-5 103 0,-2-1 130 16,-3 1 117-16</inkml:trace>
  <inkml:trace contextRef="#ctx0" brushRef="#br0" timeOffset="9149.93">1753 6779 202 0,'0'-2'275'0,"-2"1"112"16,1 0 9-16,-1 1-51 0,0-2-72 0,1 2-65 0,1 2-51 15,-2-1-38-15,4 0-25 0,-1 3-19 16,3 2-15-16,2-2-12 0,2 4-11 0,3 0-6 0,2-1-7 15,4 1-6-15,2 0-4 0,5-2-3 0,1 0-2 16,5 1-2-16,0-4 0 0,2 0-1 0,1-2-3 16,-1-1-8-16,-4 0-21 0,-1 0-29 0,-3 0-34 15,0 0-39-15,-6-1-43 0,0 1-47 0,-4 0-41 0,-3 1-27 16,0-1-15-16,0 3-6 0,-3 2-3 0,-1 4 48 16,-3 6 71-16</inkml:trace>
  <inkml:trace contextRef="#ctx0" brushRef="#br0" timeOffset="9298.515">1905 7282 270 0,'-8'14'274'0,"2"-7"100"0,1 1-16 0,2 0-58 0,1-4-66 16,2 0-58-16,0 3-48 0,2-1-35 15,4-2-26-15,8-1-20 0,2-1-15 0,6-2-10 0,8-4-10 16,2-1-18-16,6-6-29 0,4-1-38 0,1-5-52 16,0-3-61-16,4-2-65 0,-2-3-66 0,-1-3-64 15,0-1 25-15,0-2 79 0,-6 0 87 0</inkml:trace>
  <inkml:trace contextRef="#ctx0" brushRef="#br0" timeOffset="9639.602">2801 6576 69 0,'5'-2'210'0,"-2"1"98"15,0 1-4-15,1-2-44 0,0 2-45 0,1-1-30 16,1 2-14-16,2-1-12 0,5 3-12 0,-2-1-12 15,0 3-13-15,3-2-12 0,-1 2-11 0,1 0-10 0,0 0-9 16,0 0-10-16,1 2-9 0,-2-2-9 16,2 2-9-16,-2 0-9 0,1 2-4 0,-1-1-3 0,-2 1-1 15,-2 4 1-15,1 3-2 0,-1 11-1 0,-3 3-5 16,-2 12-4-16,-6 6-2 0,-1 8-4 0,-6 3-1 16,-4 2-2-16,0 2-2 0,-6-1-2 0,0-6 2 15,3-5 4-15,1-6 10 0,2-4 16 0,2-7 15 16,2-8 11-16,4-8 3 0,2-5-2 0,1-5 9 0,2-1 18 15,2 1 22-15,4 0 14 0,5-6-6 0,3 0-17 16,8-6-21-16,8-9-19 0,2-3-17 0,4-6-12 16,4-4-13-16,0-4-35 0,2 0-68 0,-2-4-103 15,1-3-140-15,0-1-169 0,-3-4-180 0,0-2-42 16,-3-2 109-16,-5-7 150 0,-5 1 139 0</inkml:trace>
  <inkml:trace contextRef="#ctx0" brushRef="#br0" timeOffset="13881.553">9167 3115 57 0,'0'-2'51'0,"0"-1"34"16,1 1 18-16,-1 0 11 0,2-1 6 0,-2 2 4 15,0-2 0-15,1 0 1 0,-1 0-1 0,2 0 1 0,-2 2 1 16,2-1 0-16,-2-1-4 0,0 1-1 0,1-1-5 16,-1 2-7-16,0 0-12 0,0-1-8 0,0 0 11 15,0 1 8-15,0 1 0 0,0 1-6 0,-1 3-13 16,1 0-15-16,-2 2-10 0,-1 3-9 0,0 3-8 15,-1 1-6-15,-2 6-3 0,2 3-2 0,-1 4-3 16,0 5-2-16,-3 6-1 0,0 2-1 0,0 5-3 0,-1 5-2 16,1 4-3-16,-3 0-1 0,3 5-1 0,-2-1-4 15,1 2 1-15,-1-4-2 0,4-1-2 0,0-3-1 16,-2-1-2-16,5-2 2 0,-4-2 1 0,3 1 1 16,-1 2 13-16,2-7 13 0,-3 3 2 0,2-2-3 0,0 1-6 15,-1-5-4-15,0-2-6 0,2-2-3 16,0-5-4-16,-1 0 1 0,0-1-2 0,1-2-1 0,0 2 1 15,-1-2 1-15,1-1 1 0,0-1 0 0,0 1 0 16,0-1-2-16,1-1 1 0,-2-1-2 0,0-3 0 16,3 0-2-16,-2-1 0 0,1-1 0 0,-1-2 1 15,0 2 1-15,3-4-1 0,-2-1 2 0,2 1-2 0,-2 0-1 16,1-2-1-16,1-2 0 0,-2-3-2 16,2 1-1-16,-2 0-2 0,2-1 1 0,0 0 0 0,-1-1-1 15,1-2-1-15,0 1-2 0,-2-2-1 0,2 3 0 16,0-2-1-16,-1-1 1 0,1 2 2 0,0-2-2 15,-3 1 0-15,3-1-1 0,0 1-5 0,0-2-10 0,0 1-13 16,-2 0-21-16,2-1-38 0,-1-1-53 0,1 1-58 16,-3-1-56-16,1 1-54 0,-1-2-49 0,-2 0-46 15,0 0-44-15,-4-3-29 0,1-2 73 0,0 0 103 16,-3-1 98-16</inkml:trace>
  <inkml:trace contextRef="#ctx0" brushRef="#br0" timeOffset="14169.784">8746 4742 169 0,'-3'-3'99'0,"-4"-2"41"0,3 4 12 16,-2-25 3-16,-1 50-1 0,1-24-2 0,-1 3-8 15,0 2-8-15,2 2-10 0,0 4-10 0,0 2-10 0,2 5-7 16,0 2-4-16,3 7 2 0,2 5-2 0,1 4-15 16,2 1-17-16,3-2-15 0,2-2-12 0,2-4-9 15,-1-2-6-15,5-5 2 0,0-3 1 0,1-2 9 16,2-6 18-16,0 0 23 0,4-4 18 0,3-3 20 15,2-4 13-15,4-4 4 0,1-6-7 0,3-5-8 0,-1-5-11 16,-1-3-10-16,-1 0-11 0,-3-5-11 0,0-1-8 16,-5 1-10-16,-1-1-9 0,-2 0-9 0,-5 4-7 15,-1 1-9-15,-5 6-5 0,-1 2-5 0,-1 1-11 16,-4 2-28-16,0 1-50 0,-2 0-66 0,-2 2-81 16,1-2-94-16,-5 1-94 0,1 3-88 0,-1 0-73 15,-4 2 63-15,3-1 117 0,-5 4 118 0</inkml:trace>
  <inkml:trace contextRef="#ctx0" brushRef="#br0" timeOffset="15460.332">13434 2963 14 0,'3'-4'30'0,"1"0"22"0,0 1 17 0,-1-2 15 16,0 0 12-16,1 2 9 0,-3-1 7 0,2 1 5 0,-1 0 6 15,1-2 4-15,-1 2 4 0,0 1 2 0,1 0 0 16,-2-1-2-16,-1 1-7 0,3 0-6 0,-1 1-9 15,-2-1-7-15,0 0-6 0,0 2-7 0,0 0-6 16,0 2-6-16,-2 1-5 0,-1 2 17 0,0 1 20 16,0 5 0-16,-4-1-7 0,3 5-15 0,-1 3-14 0,-3 1-8 15,2 2-6-15,-1 4-3 0,-1 2-3 0,2 5-2 16,-3-3-2-16,1 8-4 0,0 2 2 0,-3 3-1 16,3-3 0-16,0 4 1 0,0 0 0 0,-1 0 1 15,1 4 1-15,0-3 2 0,0 0-1 0,-1-1-1 16,0 0-2-16,3-1-4 0,0-3 2 0,0-3 1 15,1 0 1-15,-2 1-1 0,-1-1 1 0,4 0-1 16,-2 2-1-16,1-1-1 0,-2 4-3 0,3-3-1 0,-1-3-1 16,0-3 1-16,1 0-2 0,0-2-1 0,3-1-5 15,-4 1-1-15,2 0-4 0,0-3-4 0,-1-1-3 16,3-1 0-16,-2 0 2 0,1-1 2 0,-2 1-1 16,2-1-2-16,0-1-2 0,1-1-2 0,-1-1 1 0,1-1 0 15,-1 0 1-15,0-1 2 0,1-1 1 16,-1 0-1-16,1-1-2 0,-3-1-1 0,4-1-4 0,-1-1-2 15,-1 0-3-15,0-2 0 0,2 3 1 0,-1-4 0 16,1 0-2-16,-2 1 0 0,2 1-1 0,-1-2-1 16,1-1 1-16,-3 3 0 0,1-1-3 0,2 0 0 0,-1 0 0 15,1 1-1-15,0-2 1 0,-2 1 0 0,2-2-1 16,-1 3 0-16,1-1 1 0,0-2-1 0,0 3-2 16,0-1 4-16,0-1 0 0,-2 0 1 0,2 1 1 15,0 1-3-15,0-2 2 0,0 2 0 0,0-2 0 16,0 0-1-16,0 1 0 0,-2-1-2 0,2 1 1 15,0-3 0-15,0 0-2 0,0 1 0 0,0-3 1 0,0 3-2 16,0-3 0-16,2 1 1 0,-2-2-1 0,2 0 0 16,-2 0-1-16,0-1 3 0,0-2 1 0,0 2-1 15,0-1 0-15,1 2 1 0,-1-4-1 0,0 1 0 16,0 0 1-16,0 0-1 0,0-1 0 0,0-1-1 16,0-1-6-16,0 0-11 0,0 0-17 0,0-3-22 0,-1 0-39 15,1 0-52-15,0-2-61 0,-2-3-63 0,0-1-65 16,-1-2-65-16,0-2-56 0,0-2-35 0,-1-1-7 15,0-2-8-15,-2-3 4 0,-1 0 89 0,4 0 109 16,-2 2 97-16</inkml:trace>
  <inkml:trace contextRef="#ctx0" brushRef="#br0" timeOffset="15783.468">13011 4819 35 0,'-5'-2'119'0,"-3"1"58"16,1-1 14-16,1 2-6 0,-3 0-13 0,1 0-14 15,1 2-14-15,1-1-15 0,-2 2-12 0,4 2-13 0,-1 1-6 16,-2 3 11-16,2 4 7 0,4 2-4 16,-2 5-7-16,3 2-11 0,3 3-11 0,2 2-7 0,-1 1-6 15,5-3-2-15,0 3-3 0,2-4 4 0,0 0 10 16,5-2 9-16,-3 0 5 0,4-4 4 0,-3-2 6 16,2-2 8-16,0-4 1 0,1 2-3 0,-1-5-2 0,3-1-1 15,0-3 6-15,2 2 4 0,1-5 4 0,3-5 0 16,0 2 0-16,-3-5-4 0,4-2-6 0,-3-4-6 15,1-3-9-15,-3 1-9 0,-2-4-14 0,-1 0-11 16,-3 1-13-16,-2 1-10 0,-3 3-9 0,-2 0-8 16,0 0-6-16,0-1-7 0,-3 4-12 0,0 2-21 15,-2 0-38-15,-2-1-68 0,1-1-91 0,0 1-98 0,-2 0-104 16,0 0-104-16,-4-1-98 0,3 2-68 0,-2-3 72 16,-1 3 136-16,1-1 136 0,0 0 116 0</inkml:trace>
  <inkml:trace contextRef="#ctx0" brushRef="#br0" timeOffset="17362.3289">17671 3007 122 0,'4'-5'71'0,"-4"2"32"0,1-1 17 0,-1-2 10 0,0 2 6 16,2 0 4-16,-1 1 1 0,-1-2-6 0,0 2-5 15,0 0 3-15,2 0 4 0,0 2 2 0,-2-2-3 16,0 2-5-16,0-1-5 0,0 2-8 0,0 0-7 16,0 2-6-16,0 1-1 0,-4 2-5 0,4 0-5 15,-3 4-2-15,2 2 0 0,-3 4-4 0,1 3-4 16,-2 2-7-16,-1 2-5 0,-2 4-5 0,2 5 0 16,-2 3 4-16,-4 4 5 0,-1 11 2 0,-3 4 2 0,3 0-2 15,-4 7-6-15,3-5-7 0,-3-2-5 0,2 0-5 16,-1-3-5-16,0-3-4 0,2 0-6 0,3-1 0 15,-2-2 0-15,-1 5 6 0,3-1 5 0,-4 6-4 16,-2 5-8-16,4-3-6 0,1-9-7 0,3-2-4 16,-2 2-2-16,4-4-1 0,1-1 1 0,0 0 0 15,1-3-2-15,-1 0-2 0,1 0-2 0,2-6-2 0,0 1 0 16,-2-1 1-16,2-3-2 0,-2-1 0 0,2 1-1 16,1-3 0-16,-1 1 0 0,2 0-1 0,-3-4 0 15,3-1-4-15,-1-2 0 0,-1 1 2 0,1 1 0 0,1-3 1 16,-2-5 1-16,1 2 3 0,0 1 3 0,0 2 2 15,-2 1 4-15,4-3 0 0,-3 0 0 0,2-2-3 16,-1 1 0-16,0 0-1 0,1-2-1 0,-1-1-3 16,1-2-3-16,1-1-1 0,0 0-3 0,-2-3-1 15,2-1-1-15,-2 1-1 0,2-2 1 0,0 0-2 16,0 0 1-16,0-1-1 0,0-1 1 0,0 0-1 0,0 0 1 16,0 1-1-16,2-2 1 0,-2 0-1 15,2 0-1-15,-2 0-1 0,0 0-2 0,1-1-4 0,1-1-13 16,-1 1-22-16,1-2-32 0,0-2-43 0,-1-1-55 15,1-1-55-15,-1-2-51 0,-1-4-50 0,-1 0-49 16,-1 0-39-16,1-3-30 0,-3-4-18 0,1 1-3 0,0 2 12 16,-2-3 75-16,0 2 97 0,1 0 88 0</inkml:trace>
  <inkml:trace contextRef="#ctx0" brushRef="#br0" timeOffset="17641.583">17128 4847 152 0,'-7'-5'80'0,"2"3"33"0,-4-3 9 0,3 2 2 15,-1 2 5-15,-1 1 6 0,0 1 4 0,-1 2-1 16,3 2-6-16,-1 0-8 0,-1 4-6 0,2 4-4 16,2 4-1-16,-1 4-6 0,3 4-9 0,1 7-8 15,2 1-9-15,2 4-9 0,4 2-8 0,2-1-6 16,1-1-3-16,1-3 4 0,3-5 13 0,0-4 9 16,3-3 2-16,0-5 0 0,0-1 4 0,3-6 5 0,-1-1 3 15,7-3-1-15,0-3-4 0,3-3-5 0,2-6-7 16,4-4-8-16,-2-4-7 0,-1-5-4 0,0-6-2 15,-1-2-3-15,-4-1-8 0,0-6-10 0,-5 0-7 16,-4 0-9-16,-3 9-5 0,-3 2-7 0,-4 3-10 16,1 2-25-16,-5 1-34 0,1 0-47 0,-1 2-69 15,-1-1-86-15,-3 1-94 0,0 0-95 0,-3-1-89 16,-1 2-3-16,-1 2 87 0,2 1 116 0,-3-1 109 0</inkml:trace>
  <inkml:trace contextRef="#ctx0" brushRef="#br0" timeOffset="18645.912">21861 3073 183 0,'0'-6'95'0,"2"1"31"16,0-1 2-16,-2 0-3 0,0 1 2 0,1 2 8 16,-1-4 5-16,0 2-2 0,2 2-4 0,-2 0-5 0,1-1-5 15,-1 0-7-15,0 1-10 0,0 0-10 16,0 0-11-16,0 2-3 0,0-3 3 0,0 4 0 0,0 0 0 15,0 4-5-15,-1 2-5 0,-1 4-4 0,1 3-6 16,-3 7-3-16,1 4-1 0,-2 7-1 0,-2 4 1 16,-1 8 1-16,0 4-1 0,-5 2 0 0,2 1-2 15,0 2-2-15,-3-1-3 0,1 3-2 0,-4 3-1 16,1 3 0-16,-1-1 1 0,-1-1-2 0,1 3 0 0,1-2 2 16,0-1 3-16,-1 0 0 0,1 5 2 15,-3 4-2-15,5-3-2 0,0-6-5 0,2-1-6 0,1-4-2 16,-1 1-5-16,4-3-5 0,1-3-3 0,1-5-5 15,0-1-2-15,1-1-2 0,2-4 0 0,-2-3-1 16,2-1 0-16,1-5 3 0,-1 1 0 0,1-1 1 16,1 0 0-16,-2-3 1 0,0 3-1 0,0 3 1 0,0-2-2 15,-1 1-3-15,1 0 0 0,2-1 0 0,-3 4 32 16,1-4 13-16,1-3-2 0,-1-2-8 0,3-2-9 16,-1-2-9-16,-4-3-10 0,5-3-5 0,0-4-6 15,-1 0-2-15,-1-3-1 0,2 0-1 0,0 0-1 16,0 0-1-16,-1-1 1 0,1 0-2 0,0-2-3 0,-2 1-2 15,2-2-1-15,-2 0-4 0,2-1-6 0,-3-2-10 16,3-2-11-16,-2-1-20 0,1-2-27 0,-1-2-37 16,-1-1-45-16,1 1-47 0,-1-3-48 0,0 2-50 15,-1-4-54-15,1 3-44 0,-2-2-30 0,1-2-16 16,0-3-4-16,-3 2 8 0,1-3 56 0,3 1 93 0,-2-3 88 16</inkml:trace>
  <inkml:trace contextRef="#ctx0" brushRef="#br0" timeOffset="18924.1529">21303 4906 59 0,'-5'-3'107'0,"-4"0"51"0,1 0 16 0,0 3-4 16,-1 2-7-16,-1 1-5 0,2 1-2 0,-1 4-3 15,0 1-3-15,0 3-3 0,1 2-7 0,-1 3-5 16,3 3-4-16,1-1-3 0,0 7 1 0,4 1-1 16,-3 1 18-16,6 4 13 0,1 1-6 0,2-3-10 15,2-2-15-15,2-3-12 0,0-1-10 0,3-2-6 16,1-5-3-16,4-3 3 0,-2-3 0 0,6-1 1 15,3-4-1-15,2-3-2 0,6-6-2 0,6-6-3 0,4-3-4 16,3-6-8-16,-1-9-7 0,0-5-13 0,-2-2-13 16,-2-4-11-16,-6-1-8 0,-3 2-8 0,-5 5-5 15,-7 1-5-15,-4 5-8 0,-3 6-14 0,-3 2-27 16,-1 2-35-16,-3 0-49 0,0 0-59 0,-4 4-64 16,2-2-78-16,-3-2-90 0,-1 1-90 0,-2-1-91 0,-1 1-41 15,-1 2 102-15,1 1 131 0,-4-1 123 0</inkml:trace>
  <inkml:trace contextRef="#ctx0" brushRef="#br0" timeOffset="20010.249">25869 3259 62 0,'0'-11'67'0,"2"2"24"16,-2-2 4-16,0 1-3 0,2-1 0 0,-2 3 4 0,1 2 10 16,-1-1 9-16,0 1 9 0,2 2 4 15,-2-2 5-15,0 0 1 0,2 0 1 0,-2 1 1 0,1-1-1 16,-1 1-1-16,0 1-4 0,0-1-6 0,0 0-2 16,0 3 12-16,0-1 8 0,-1 0-4 0,1 0-10 15,-2 1-9-15,2 0-10 0,-2 2-8 0,-1 2-2 16,1 1-2-16,-2 2 1 0,-1 3 1 0,-3 6-3 15,2 6-2-15,-2 4 2 0,0 5 3 0,-3 6 2 0,1 5-1 16,-1 6-1-16,-1 6-7 0,1 1-9 0,-1 0-13 16,0 2-12-16,-1 1-11 0,2-1-8 0,0-1-7 15,0-1-6-15,-1 2-5 0,0 0 0 0,1 3-1 16,-1 3 1-16,0 0 2 0,-1-3-2 0,3-2 0 0,-1 0-3 16,0-2-1-16,1-2 0 0,2-1-2 0,-1-5 1 15,1 1-3-15,3 1-4 0,-1 2 1 0,-1-5 0 16,1 0-1-16,0-2 0 0,1-3-1 0,2-4-1 15,-2-1 0-15,3-4 0 0,-1-2-2 0,-1 1 1 16,1 1 0-16,0-2 0 0,-1-1 1 0,1 1-1 16,0-1 0-16,-2-2 1 0,2 0 0 0,0-2 1 15,-2 1-1-15,2-2 1 0,0-3-1 0,0 0-2 0,1-4-1 16,-1 1 2-16,1-2-2 0,-1-1 0 0,1-3-2 16,2-1-1-16,-1-2-1 0,-1-1 2 0,1 0-1 15,-1 1 0-15,2-3-1 0,0 2 1 0,-3-3 0 16,3 1-2-16,0-1-6 0,-1 1-9 0,1-2-8 0,-2-1-10 15,1-1-14-15,1 0-22 0,-4-1-30 16,4-1-36-16,-3 0-44 0,1-1-45 0,-1 2-43 0,2-3-41 16,-3-2-38-16,1 2-30 0,0-1-23 0,-1-2-12 15,-1-2-4-15,0 1 3 0,0-3 14 0,0 0 69 16,1-2 86-16,-4-1 80 0</inkml:trace>
  <inkml:trace contextRef="#ctx0" brushRef="#br0" timeOffset="20350.3389">25221 5067 85 0,'-5'-4'129'0,"2"1"59"0,0-2 12 0,-3 2-9 15,3-1-20-15,0 1-17 0,-1 1-11 0,0 1-8 16,0-1-1-16,1 0 0 0,-2 2-1 0,-1 2 0 16,3 1 0-16,-2 2 15 0,2 4 8 0,0 1 1 15,1 3-5-15,-1 4-8 0,3 1-6 0,3 3-5 0,1 1-5 16,-1 5-1-16,3 1-4 0,3-1-4 15,1-1-3-15,0-2-6 0,2-2-6 0,-1 0-5 0,2-4-3 16,1 0-3-16,-1-4-6 0,2-1-6 0,-2-3-6 16,3-2-6-16,0-2-4 0,3 0-4 0,0-4-2 15,3-4-3-15,3-1-4 0,0-6-3 0,2-4-4 16,3-5-6-16,-1-2-4 0,-2-3-7 0,-2-3-5 0,2-2-6 16,-3-1-4-16,-4 4-3 0,-1-1-2 15,-2 2-2-15,-2-1-3 0,-1 5-5 0,-3 4-8 0,-3 0-11 16,1 2-17-16,-4 5-29 0,0 1-48 0,0 0-70 15,-2 2-92-15,-1 0-105 0,-1 1-112 0,1 0-114 16,-2-2-109-16,0 1 43 0,-2 2 136 0,1 1 145 0,-3-4 127 16</inkml:trace>
  <inkml:trace contextRef="#ctx0" brushRef="#br0" timeOffset="26711.778">11428 2859 23 0,'0'0'30'0,"1"0"26"16,-1 0 16-16,2 0 13 0,0 0 11 0,-2 0 6 15,1 0 6-15,-1 2 6 0,2-2 4 0,-2 0 5 16,0 0 1-16,1 0-2 0,-1 0-3 0,0 0-7 16,0 0-7-16,0 0-8 0,0 0-9 0,0 0-9 15,0 0-9-15,0 0-7 0,0 0-7 0,0 0-5 16,0 0-6-16,0 0-2 0,0 0-2 0,0 0-1 15,0 0 0-15,0 0 1 0,0 0 1 0,0 0 4 0,0 0 2 16,0 2 2-16,0-2 5 0,0 0 2 0,0 0 3 16,0 0 0-16,0 1 0 0,0-1-2 0,0 0 0 15,0 0-3-15,0 0-3 0,0 0-3 0,0 0-3 16,0 0-2-16,0 0 0 0,0 2-2 0,0-2-3 0,0 1 1 16,0-1-3-16,0 0 0 0,0 0-1 15,-1 2 1-15,1-2-1 0,0 0 1 0,0 1 1 0,-2 1-2 16,2-1-2-16,0 1-1 0,-1-2-2 0,1 1 1 15,0 0 0-15,-2 2-2 0,2-1-2 0,-2 0-2 16,2-2 0-16,-1 3 0 0,1 1 0 0,0-3-1 0,0 2 0 16,-2 0 1-16,1 0-2 0,-1 1-1 0,2 0-1 15,0-1 1-15,0 2-2 0,-3-1 0 0,3 2 3 16,0 1 0-16,-2-3-1 0,0 3-2 0,2 0-1 16,0 0-2-16,0 1-1 0,0 2 1 0,-1-3-1 15,1 3 2-15,-2-2-1 0,1 2 0 0,1-2-1 16,-3 2-2-16,1 3-1 0,1 2-2 0,-1-1 0 0,1 3-1 15,-3 0 1-15,3 1-1 0,-3 3 1 16,1 4-1-16,0 1 1 0,0 6 4 0,-3 0-2 0,3 1 0 16,0-1 0-16,-1-3-3 0,1 3-1 0,0 1-1 15,0-5-1-15,-1-3-1 0,1 0 1 0,0 3-1 16,-1-2 1-16,1-1-1 0,1 3-1 0,-1-2 2 0,-2 1 1 16,2 4 1-16,-2 1 1 0,0 2-1 15,-1 2-1-15,3 0 0 0,-4-1-1 0,4-1-1 0,0-2 0 16,0 1 0-16,-2 3-2 0,1 3-1 0,-1 1 1 15,0-3 0-15,2-2 0 0,0-2 0 0,-1-1 0 16,1 3 1-16,0 3 1 0,-3-1 1 0,3-1-1 0,0-4 0 16,-1 2-1-16,1-2 1 0,0-3 0 15,0 1-1-15,-1-1 1 0,1 0 0 0,-1 1-1 0,1-2-1 16,0 3-1-16,-2-4 0 0,2 1 1 0,1 3-1 16,-1-2 0-16,-1 2-1 0,1 1 1 0,-1-1 0 15,2 3 1-15,-1-1 0 0,0 1 0 0,1 1 0 16,-1 0 2-16,1-1-1 0,-1-1 0 0,2-1 0 0,-1-5 1 15,0 0 2-15,1-1 0 0,-2 0 1 16,1 0 0-16,2 2 0 0,-4-3-2 0,2 1 1 0,1-2 0 16,-1 1 1-16,-1 1-2 0,3-2-1 0,-4 0-2 15,4 0 1-15,-1-3 1 0,1-1-3 0,-2-1 2 16,1-1-2-16,1 1 0 0,0-3 0 0,-2 2 1 0,0-1 1 16,2-1 1-16,0 2 1 0,0 2 1 0,-1 1 1 15,1-1-2-15,0 1-1 0,-2 0-2 0,1 0 1 16,1 2 1-16,0-2-1 0,0 3 0 0,0 0-1 15,0-2 0-15,0 2-2 0,0-3 1 0,1-1 0 16,1-2-2-16,-2 0 0 0,0-2-1 0,1-3-1 16,-1-1 2-16,0-4 1 0,0 2-1 0,2-3-3 0,-2-1 0 15,0 2 1-15,2-2 2 0,-2 0 0 0,0-1 1 16,0 1-2-16,0-2 0 0,0 1-1 0,0-2 2 16,0 2-1-16,0-3-2 0,0 1-12 0,0 0-18 15,0-3-26-15,-2 0-41 0,0 0-59 0,1-3-74 16,-2-2-74-16,1-3-71 0,-2-4-67 0,-1-3-54 0,-2-4-49 15,1-2-51-15,0-1 32 0,-4-4 103 16,2 0 124-16,0-1 111 0</inkml:trace>
  <inkml:trace contextRef="#ctx0" brushRef="#br0" timeOffset="27018.959">10956 5676 46 0,'-4'0'134'0,"-2"0"56"0,1 0 8 15,-3 2-16-15,1 1-18 0,1 1-14 0,-3 4-8 16,2 0-3-16,1 2 2 0,1 4 4 0,0 3-4 0,1 4-5 16,1 2-8-16,3 5-9 0,0 2-7 0,1 3-8 15,5 4-4-15,1 0-4 0,1 1-3 0,1-2-6 16,4-1-6-16,-4-4-7 0,4-2-6 0,0-5-7 16,0-5-5-16,2 0 2 0,-2-4 3 0,2-4 4 15,0-2 1-15,4-3 3 0,-2-1 5 0,7-5 1 0,1-2-2 16,0-4 0-16,5-4-2 0,0-5-3 15,0-5-5-15,2-6-8 0,0-6-8 0,1-6-10 0,-1-4-8 16,-4-4-7-16,-3 5-6 0,-4 0-3 0,-2 2-3 16,-3 5-13-16,-4 6-36 0,-4 5-55 0,0 2-70 15,-4 3-87-15,0 4-97 0,-2 0-103 0,-2 1-123 16,-2 1-57-16,-4 2 87 0,3 0 133 0,-5 0 125 0</inkml:trace>
  <inkml:trace contextRef="#ctx0" brushRef="#br0" timeOffset="28648.698">15648 2964 40 0,'-2'-5'35'15,"0"-2"22"-15,2 4 17 0,-1-4 10 0,1 0 6 0,-2 1 7 16,2-2 3-16,0 1 2 0,0 0 2 0,2 1 4 16,-2 2 3-16,1-2 1 0,-1 2-3 0,0 1-5 15,2-2-4-15,-2 1-4 0,0 1-2 0,0 0 0 0,0 0 1 16,-2 0 7-16,2 1 9 0,0 0 3 15,-1 1-1-15,-1 1-5 0,1 1-5 0,-3 4-6 0,0 1-6 16,-4 4-3-16,2 5-4 0,-6 4-5 0,3 5 0 16,-2 5-2-16,0 2-1 0,-3 4-1 0,-1 5-1 15,1 7 0-15,-3 9 1 0,-2 4 3 0,1 0 1 16,1 3-3-16,-2 3-3 0,2 0-2 0,3-3-6 0,2-6-4 16,1-1-3-16,-3 0-4 0,5-4-3 15,1-2-2-15,-2-1-6 0,6 3-8 0,-3 2-5 0,2-2 1 16,1 3 6-16,0-1 4 0,-2 3 1 0,2 0-1 15,-1 3-8-15,0 0-5 0,2-7-4 0,-1-1-7 16,1-6-4-16,2-1-2 0,-2 0-1 0,1-2-1 0,1-3-1 16,1 2-1-16,-3-2-1 0,1 2 1 0,0 4-2 15,1 2-3-15,-2-2 1 0,3-4 1 0,-4-2-1 16,3-2 0-16,-3-1-1 0,4-6-1 0,-1-1-1 16,-1 1 2-16,1-3 0 0,-2 1 1 0,1-1 0 15,2 1 0-15,-1 0 1 0,1 0-1 0,-2 0 2 16,1 2 1-16,1-2-1 0,-2 4 0 0,0-2 1 0,2-1 2 15,0-1-1-15,0-4 0 0,0 1 0 0,0 0-1 16,0 0 0-16,-1 0 1 0,1 0 2 0,0 1-2 16,0-2 2-16,1 0-2 0,-1 3 0 0,0-1 0 15,4 1 0-15,-3-2-1 0,1-3 1 0,-1-1-2 16,1 0 1-16,1-1 0 0,-2-2-1 0,1-2 1 0,-1-3-2 16,-1 2 0-16,2-2 0 0,0-2-1 0,-2 0 2 15,0-4-1-15,0 0 0 0,1 1 0 0,-1-1-2 16,0-2 0-16,2 1-2 0,0 0 1 0,-2-2-1 15,0 0 0-15,0 0 0 0,0-2-1 0,0 1-4 16,0-1-11-16,0-2-16 0,0-1-16 0,0-1-29 0,0-3-36 16,-4-1-44-16,3-4-47 0,-3 0-45 15,3 0-48-15,-1 0-40 0,-2-2-34 0,1 0-28 0,0 1-26 16,-1-1-14-16,1-3-16 0,0 0 40 0,0 0 88 16,-1-1 97-16</inkml:trace>
  <inkml:trace contextRef="#ctx0" brushRef="#br0" timeOffset="28985.812">15072 5893 7 0,'-4'1'101'0,"-1"-1"52"16,1 0 8-16,0 2-8 0,-1-1-16 0,0 0-10 16,-1 1-8-16,1 1-4 0,0 0-2 0,2 2-4 15,-2-2-8-15,2 2-5 0,-3 3-4 0,5 2 0 16,-1 1 0-16,2 3 3 0,0 1 5 0,3 5 0 15,2 2-3-15,1 3-6 0,2 2-7 0,2 2-8 0,0 0-7 16,2-1-7-16,-3-1-7 0,4-1-7 0,0-1-6 16,-1-3-3-16,1-2-1 0,-2-2 3 0,3-2 14 15,0-1 32-15,2-1 38 0,0-2 24 0,3-3 11 16,-2 0-2-16,1-4-4 0,0 1-12 0,3-2-10 16,3-4-5-16,0-2 0 0,4-4-9 0,0-3-13 15,1-4-18-15,2-4-19 0,-1-6-16 0,0-1-13 0,-3-1-11 16,-6 1-7-16,1-3-6 0,-6 4-9 15,1 2-16-15,-5-2-31 0,-3 2-57 0,-3-1-84 0,1-1-108 16,-2 1-126-16,-4-1-134 0,-1-2-132 0,-3 0-33 16,-2 1 111-16,-1 0 148 0,-2-1 139 0</inkml:trace>
  <inkml:trace contextRef="#ctx0" brushRef="#br0" timeOffset="30182.614">19752 2989 45 0,'0'-8'38'0,"0"2"29"15,2-2 19-15,1 1 12 0,-2 2 9 0,1-1 3 16,-1-1 3-16,1 1 0 0,0 2 1 0,-1-1 1 15,-1 0 0-15,2 1 0 0,0 1 0 0,-1 0-5 16,-1 0-3-16,0-1 2 0,2 2 6 0,-2 0 4 0,1-1-3 16,-1 3-3-16,0-1-5 0,0 1-6 0,0 1-3 15,0 2-6-15,0 1-1 0,-1 5-4 0,-1 1-2 16,-1 5-5-16,0 3-6 0,-1 5-3 0,0 3-5 0,-2 3-7 16,-1 6-3-16,-1 5-7 0,0 6-4 15,-1 5-2-15,0 2 0 0,-3 5 0 0,-2 3 1 0,1 4-1 16,0 2 2-16,0-2-1 0,-1-1 1 0,-1 2 0 15,2-3-3-15,3 5-1 0,-3 1-4 0,0 2-3 16,4 3-2-16,1-7-5 0,0-5-1 0,0-2-2 16,3-4-2-16,1-2-1 0,0-4-1 0,-1-3-3 0,2-4-1 15,2-2-4-15,-2-5 0 0,3-1 0 0,-2 0 0 16,2 2 0-16,-3 0-2 0,2 3 1 0,-1-1-1 16,0 6-1-16,2 0 0 0,-1-2-2 0,-3 0 1 15,3-1 1-15,-1 0 0 0,-1 0 1 0,1-1 1 16,-1-2 0-16,2-2 2 0,-4-3 0 0,2-1-1 0,2-3 1 15,1 2-1-15,-4-3 1 0,3-1 0 16,-1-2-1-16,0 0-1 0,-1 0 1 0,2 0-3 0,1-1 0 16,-4-1 0-16,3 3 0 0,-1-3 0 0,1 1 0 15,-1 1 5-15,-1 0 14 0,3 2 3 0,-1 2-2 16,-1-3-1-16,0 2-5 0,2 1-5 0,-1-2-2 0,1-1-3 16,0-4-2-16,0-2-3 0,0 2-1 0,0-3-1 15,0-3 0-15,0-2-1 0,0 0-1 0,0 1 1 16,1-2 1-16,-1-2-1 0,0-1 0 0,2 2 0 15,-2-2 1-15,0-3 0 0,2 3-1 0,-2-1-1 16,0-1 1-16,1 0-1 0,-1-2-3 0,0 0-1 16,0-2 0-16,0 2-1 0,0-3 0 0,0 2-3 15,0-1-3-15,0 0-9 0,0-2-9 0,0-1-13 16,0 1-30-16,0-1-44 0,-1-4-49 0,-1-1-53 0,-1-1-49 16,0-2-42-16,-1-2-40 0,0 1-34 0,-3-3-34 15,0 1-28-15,0-1-26 0,1-1-5 0,-1 0 78 16,1-1 100-16,-2 0 93 0</inkml:trace>
  <inkml:trace contextRef="#ctx0" brushRef="#br0" timeOffset="30471.826">19270 5914 111 0,'-5'-5'169'16,"-1"-1"75"-16,1 1 10 0,0 1-22 0,2 1-33 16,-3 0-28-16,1 1-20 0,-3 1-12 0,4 1-2 0,-3 3-3 15,2 2-4-15,1 2-4 0,-2 4-9 16,2 2-11-16,1 4-10 0,2 4-9 0,2 6-6 0,1 1-4 15,3 4-1-15,-1 3-2 0,2 1-2 0,2-1-2 16,4 4-3-16,-2-5-4 0,3-2-2 0,0-4 1 16,-2-5 1-16,3 1 7 0,3-4 8 0,-2-4 1 0,1-2 4 15,1-4-1-15,-1 1-3 0,3-4-4 0,0-2-6 16,4-2-3-16,4-4-4 0,3-6-7 0,4-3-7 16,-1-8-8-16,3-6-9 0,1-7-7 0,-1-4-7 15,-2-3-4-15,-2-2-6 0,-4 0-10 0,1-2-23 16,-3-1-32-16,-6 3-43 0,0 0-54 0,-3 2-64 15,-4 1-72-15,0 1-85 0,-3 3-96 0,1 1-108 16,-5 1-18-16,2-3 94 0,1 3 126 0,-2-2 115 0</inkml:trace>
  <inkml:trace contextRef="#ctx0" brushRef="#br0" timeOffset="31782.356">23694 3152 6 0,'3'-7'105'0,"3"2"43"16,-3-4-1-16,-1 5-19 0,1 0-22 0,-3-1-19 16,3 2-15-16,-3 1-3 0,0-1 1 0,2 1 4 0,-2 2 0 15,0-2 1-15,-2 4-1 0,2 0-2 0,0 1-6 16,-3 2-4-16,3 4-5 0,-1 0-4 0,-1 5-2 15,0 1 3-15,-1 5 3 0,2 3 3 0,-4 5 7 0,2 4 8 16,-2 4 11-16,2 3 13 0,-2 8 9 16,-1 4 3-16,-2 2 1 0,0 8 2 0,-1 6 14 0,-1 3 7 15,-2 6-8-15,0-2-15 0,-2 2-16 0,3 2-12 16,1 1-11-16,-2-7-8 0,2-4-8 0,1-5-3 16,0-3-2-16,1 0-1 0,0-3 0 0,0-2 2 15,-1 0-1-15,0 1-3 0,0 2-3 0,-2-1-2 0,1-1-2 16,2 1 0-16,0 3-2 0,-4 2-1 15,6-4-2-15,-3-2 0 0,0-3-5 0,3-3-3 0,1-4-3 16,0-2-1-16,2-3-2 0,-2 1 0 0,1-4-2 16,-1 2 1-16,2-1 1 0,-2 3-3 0,2 0 0 15,-2 1 0-15,3-1 0 0,-2-1-2 0,1 1-1 16,1-1 2-16,1-4-1 0,1-4 1 0,1-1 1 16,-1-1-2-16,2-2-2 0,-2-3-2 0,3-6-2 0,-2 1-1 15,2 1-1-15,-1-1-2 0,1-3-2 0,-1-4-2 16,1 0 0-16,-3-3 0 0,3-2-2 0,-1-1 0 15,0-2 1-15,-1 0 1 0,2 0-1 0,-3-4-2 16,2 3-3-16,2-3-9 0,-2-1-16 0,-1-1-22 16,1-3-31-16,-2-2-35 0,0-5-37 0,-2 0-41 15,-1-1-46-15,-1-3-48 0,-1-1-43 0,0-2-33 0,-3-3-18 16,0-1-6-16,-1-4 2 0,-1 2 9 0,1-2 8 16,0 4 51-16,1 0 76 0,0 0 74 0</inkml:trace>
  <inkml:trace contextRef="#ctx0" brushRef="#br0" timeOffset="32050.6389">23125 5663 30 0,'-7'-3'131'0,"-2"3"63"15,1-1 13-15,0 2-15 0,-3 1-29 0,2 3-26 16,-1 2-13-16,2 4-7 0,-3 8-3 0,5 7 1 16,-1 5-3-16,4 7-7 0,1 2-10 0,4 4-8 0,1 0-11 15,2 0-5-15,3-4-4 0,3-2 0 0,0-1 5 16,2-3 11-16,4-6 5 0,-2-1 0 0,3-4 0 15,4-4-1-15,-1-1 4 0,3-4 3 0,0-3 3 16,-3-2 1-16,6-3-4 0,-1-3-5 0,6-3-7 16,1-3-5-16,3-5-8 0,4-7-11 0,-1-5-12 15,-1-7-12-15,3-6-8 0,-3-4-8 0,-3-2-12 0,-3-3-25 16,-4-1-34-16,-3 1-43 0,-4 2-49 0,-7 7-58 16,-1 2-69-16,-1 2-82 0,-4 4-103 0,0-1-89 15,-2 2 49-15,-1 3 106 0,-2-1 110 0,1-1 95 0</inkml:trace>
  <inkml:trace contextRef="#ctx0" brushRef="#br0" timeOffset="33119.7829">27930 3250 147 0,'3'-11'108'0,"0"0"45"0,0 4 7 15,-1-1-14-15,1 0-18 0,-1 2-15 0,-1 0-15 0,2 2-10 16,-1-2-8-16,-1 2-8 0,1 0-4 16,-1-1 0-16,-1 2 3 0,2 0 3 0,-2 1 6 0,2 4 6 15,-2-1 6-15,-2 7 7 0,0 0 0 0,1 7 0 16,-4 7-1-16,-1 3 4 0,1 6 5 0,-3 6 10 15,2 6 17-15,-5 3 14 0,3 2-4 0,-2 4-12 16,-2 3-14-16,2-1-14 0,-1 0-11 0,0 6-12 16,0 1-9-16,-2 3-8 0,1 0-7 0,-1 5-7 0,2 2-6 15,0-2-3-15,1-6-3 0,0-2-2 0,2-2-2 16,0-5-1-16,1-4-2 0,0 1-9 0,3-2-6 16,1 1-2-16,0 0 4 0,-2 0 4 0,2 2 2 15,-2-2-4-15,0-1-4 0,1-1-3 0,-1 1-1 16,2 0-1-16,-2 3 0 0,0-4 2 0,2-3-2 15,0-5-1-15,-3-3 0 0,3-1-1 0,-2-2-2 0,2-1 0 16,0-5 1-16,-1 2 1 0,1-2 4 0,-2-4-1 16,1 2 2-16,1-1 0 0,-2-2-2 0,0 2-1 15,2-2-1-15,0-1 0 0,-2 0 0 0,-1-1 0 16,1 1 2-16,2-3 0 0,-2-1-1 0,2 1 2 16,0 0 1-16,-1 0 2 0,1-1 0 0,0 3 1 0,-1-2-1 15,2-2-2-15,-1 1 0 0,1 3-1 0,-1-2 1 16,1-1-1-16,1 0-2 0,-1 2 0 0,-1-2-1 15,3-2 0-15,-2 1 0 0,1-5 0 0,-1 2 0 16,1-4 1-16,-1-1 0 0,2-1-1 0,-3-2 0 16,2 2-2-16,-1-2-2 0,2 2-1 0,0-2-1 15,-2 2 0-15,1 0-2 0,-1-3-1 0,2 1-1 0,-1 1 2 16,-1 0-1-16,2 0 1 0,-2 2-1 0,1 0-1 16,1-1 0-16,-2 0 0 0,2-2-1 0,-1 0-1 15,-1 0-1-15,0-2-2 0,2 2-3 0,-1-1-10 16,-1 0-15-16,-1-3-25 0,1 3-33 0,-2-3-33 15,-1 0-33-15,0-2-26 0,-3-3-24 0,2 0-25 0,-3 0-29 16,1-2-33-16,-2 0-36 0,1 0-33 0,1 1-26 16,0 0-11-16,1-1-1 0,0 3 24 0,1-1 77 15,1 2 83-15,1-1 71 0</inkml:trace>
  <inkml:trace contextRef="#ctx0" brushRef="#br0" timeOffset="33459.872">27185 5848 45 0,'-3'-7'103'15,"-2"0"53"-15,1-1 15 0,0 2-6 0,1 2-11 16,1-1-12-16,-1 1-9 0,2 0-6 0,-3 1-3 0,3 1-1 16,-1 0 0-16,-1 1 1 0,0 2 3 0,0 3 0 15,1-19 1-15,1 53 2 0,-1-17 3 0,4 6-2 16,-1 8-7-16,1 1-9 0,4 3-10 0,0 0-9 15,-1-2-10-15,3 2-6 0,0-3-5 0,3-5-6 16,-1 1 0-16,2-5 1 0,-1 0 3 0,2-4 3 16,1-4 4-16,1-1 3 0,0-2-1 0,1-4-1 15,0-3-4-15,3-2-7 0,3-2-8 0,6-5-10 16,2-5-10-16,4-5-8 0,1-7-9 0,5-9-7 0,0-8-6 16,3-6-4-16,-1-6-6 0,-2-4-7 0,1-6-13 15,-3-2-18-15,1 1-27 0,-4 2-41 0,-5 7-56 16,-4 9-70-16,-9 8-83 0,0 8-95 0,-5 3-100 0,-3 5-96 15,-1 2 49-15,-2 2 114 0,-1 3 119 16,-2 0 105-16</inkml:trace>
  <inkml:trace contextRef="#ctx0" brushRef="#br0" timeOffset="48757.5649">8306 5665 80 0,'2'-3'116'0,"0"-2"36"0,-2 3-7 16,0 0-20-16,-2-1-19 0,0 0-12 0,-1 1-9 16,-1 2-6-16,-2 2-3 0,1 1-3 0,-3 2-4 0,0 0-2 15,-3 6-1-15,0 1 1 0,-3 3 4 0,1 3 2 16,0 3 2-16,-1 2 1 0,0 1 0 0,1 2-1 16,2 0-2-16,0 0-3 0,0 0-2 0,3 0 0 0,1-3-2 15,3 2-6-15,-2-3-6 0,3-1-8 16,3-1-9-16,0-2-3 0,0-4-4 0,1 1 1 0,4 1 8 15,1-2 11-15,-1-4 11 0,6 2 3 0,0-1 0 16,2-4-7-16,5-1-5 0,2-3-5 0,5-6-4 16,3-3-3-16,4-6-6 0,0-6-5 0,1-6-5 15,0-3-6-15,-3-5-3 0,-2-3-1 0,-1 3-1 16,-3 1-1-16,-5 1 4 0,2 0-2 0,-7 0 0 16,2 0 1-16,-5 1 5 0,0 2 11 0,-5 4 8 0,-1 1 6 15,-4 3 0-15,-1 4-3 0,-1-2-2 0,-2 2-3 16,-4 1-6-16,0 0-7 0,-3 3-6 0,0 2-4 15,-2 1-4-15,-2 2-5 0,-2 1-6 0,-2 4-12 16,0 1-21-16,0 3-28 0,-3 2-33 0,1 1-32 16,1 4-33-16,2 2-30 0,0 1-33 0,4 0-42 0,3 1-48 15,2-4-52-15,2-1-57 0,1 0-2 0,4-1 72 16,1-1 93-16</inkml:trace>
  <inkml:trace contextRef="#ctx0" brushRef="#br0" timeOffset="49275.1919">9048 5457 120 0,'8'-3'196'16,"0"-1"70"-16,0-1-2 0,-5 2-29 0,0 0-29 15,-1 1-18-15,1-1-10 0,-1 2-7 0,-2 0-7 16,0 1-6-16,0-2-6 0,-2 4-6 0,-1-2-11 15,-1 2-14-15,0 1-17 0,-5 4-18 0,0 1-14 0,0 2-11 16,-3 1-11-16,0 5-7 0,-3 4-4 0,2 1-1 16,-4 5-1-16,1 3 1 0,0 2-2 0,5 0-1 15,1-1-1-15,1 1 1 0,4 3 2 0,4-2 2 0,2-1 4 16,4 2 0-16,1-3-4 0,4-1-7 16,1-2-5-16,6-5-7 0,-3-4-5 0,7-4-3 0,-1-3-3 15,4-3-1-15,3-1-1 0,2-3-2 0,2-6-2 16,4-4-4-16,1-4-2 0,-1-3-12 0,-2-4-12 15,-1-1-19-15,-2-2-17 0,-3-2-20 0,-3 1-21 0,-2 0-19 16,-2-2-19-16,-4 2-24 0,0 0-25 0,-5-1-17 16,0 4-8-16,-3 1-6 0,-3-1-5 0,-2-1 2 15,2 1 5-15,-4 0 17 0,1 0 27 0,-2 1 36 16,0 2 36-16,-3 2 37 0,3 1 35 0,-4 1 35 16,1 1 35-16,0 1 29 0,0 1 21 0,-2 0 16 15,-1 4 9-15,-2-2 9 0,-2 4 14 0,-1 2 13 0,-3 4 14 16,-2 4 17-16,-4 9 13 0,-4 6 9 0,-1 8 1 15,-5 12-3-15,0 3-9 0,0 10-13 0,0 5-10 16,-2 3-15-16,0 3-21 0,2 0-23 0,2 0-25 16,1-2-22-16,0 1-18 0,5-6-25 0,0-3-43 15,6-3-62-15,2-4-82 0,1-3-101 0,1-3-114 0,4-2-123 16,0-4-111-16,3-1 46 0,1-4 116 0,1-6 125 16,2-9 112-16</inkml:trace>
  <inkml:trace contextRef="#ctx0" brushRef="#br0" timeOffset="50952.7279">12708 5879 127 0,'3'-8'86'0,"4"2"39"16,-2-3 16-16,0 0 6 0,-1-2 6 0,4 3 0 16,-2-1 2-16,-1 0 1 0,0 1 8 0,0 1 9 15,1 0 1-15,-3 3-3 0,0-1-10 0,0 0-8 16,1-21-11-16,-3 46-7 0,2-23-6 0,-1 1-5 15,0 0-2-15,1-1 0 0,-2 3 5 0,-1-2 8 0,5 2 4 16,-4 2-1-16,1 1-8 0,-2 4-11 16,0 7-9-16,-6 6-7 0,0 9-9 0,-4 8-13 0,-1 6-12 15,-5 8-11-15,-1 6-13 0,1 4-11 0,-3 4-8 0,1-2-6 16,3-2-5-16,0-5-4 0,5-7-4 16,0-7-8-16,4-7-17 0,2-5-26 0,3-7-35 0,1-6-39 15,1-3-41-15,3-1-54 0,2-6-66 0,2-2-77 16,4-7-76-16,3-6-70 0,4-10-63 0,3-5 28 15,-1-3 101-15,2-6 119 0</inkml:trace>
  <inkml:trace contextRef="#ctx0" brushRef="#br0" timeOffset="51549.132">13309 5619 83 0,'2'-3'136'0,"-2"0"53"0,-2 0 8 0,2 0-7 16,0 1-4-16,-1 0-5 0,1-1-10 16,0 2-10-16,0-1-5 0,0 1-6 0,1-1-7 0,1 1-10 15,3-2-10-15,1 1-17 0,0 2-18 0,1-1-16 16,2-1-13-16,2 2-13 0,2 0-11 0,-2 0-11 16,1 2-7-16,1-1-5 0,0 2-3 0,-1 0-4 15,0 2 0-15,-2-1-2 0,0 0 2 0,-2 4 0 16,1-1 4-16,-2 1 3 0,-1 3 3 0,-1 3 6 0,-2 2 4 15,-1 3 6-15,-4 6 5 0,-3 3 7 0,-1 5 4 16,-2 4 4-16,-4-2 2 0,0 3-2 0,-2-2 1 16,3-2-3-16,0-4-3 0,-2-4-2 0,5 1-3 15,0-4-6-15,2-1-9 0,-2-4-7 0,4-3-4 16,0 1-5-16,3-4-3 0,1 2 0 0,1 1-1 16,3-2-1-16,0 3-1 0,5-2-2 0,3 1-1 0,1-1-1 15,1-1 0-15,2-3 0 0,1-1 2 0,2 1-1 16,-2-3 0-16,4 1 0 0,-4-2 2 0,1 0-1 15,-4 1 1-15,2-2 1 0,-4 0-1 0,1 3 1 16,-4-1 8-16,-1 1 8 0,2 2 12 0,-6 3 10 16,0 7 9-16,-6 5 10 0,-1 1 5 0,-8 3 2 0,-3 4-5 15,-5 4-9-15,-2-1-11 0,-3 3-11 0,-1 0-8 16,-3 3-8-16,1-4-23 0,-2-1-45 0,3-2-68 16,0-7-95-16,1-3-123 0,0-2-153 0,3-8-171 15,1-1 8-15,2-5 114 0,0-3 142 0,1-3 126 16</inkml:trace>
  <inkml:trace contextRef="#ctx0" brushRef="#br0" timeOffset="54482.577">16886 5716 48 0,'1'-1'151'0,"1"-1"54"0,0 0 1 0,-2 1-19 15,0-1-19-15,-2 1-13 0,2-1-12 0,-2 2-15 16,2-1-14-16,0 1-11 0,0 1-9 0,2-1-8 0,-2 2-11 15,2-1-12-15,0 2-10 0,2 1-11 16,-1-1-10-16,0 3-7 0,0 0-5 0,2 1-4 0,-2 2-4 16,4 0-3-16,-1 0-2 0,-3 1-2 0,0 1-1 15,0 3-1-15,-1 0-1 0,-1 4 1 0,-1 0 1 16,-3 6-1-16,-2 0 1 0,-1 1 0 0,-5 4 1 16,2-1 2-16,-3 1 1 0,-2 2 0 0,1-5 4 15,0-2 1-15,1-1 2 0,3-5 4 0,0 0 2 16,1-4 3-16,-1 1 3 0,5-5 2 0,-2 3 0 0,3-5 1 15,1 3 2-15,2-1-3 0,2 1-1 0,1-1-2 16,0 2-2-16,4-2-4 0,0 1-1 0,1-2-2 16,0 2-2-16,1-2-4 0,-2 2 0 0,1 0 0 0,-4-1 5 15,2 1 7-15,-1 0 6 0,-2 1 12 16,-1 3 7-16,-2 2 7 0,-2 1 6 0,-1 3 4 0,-3 0 0 16,-3 4-3-16,-3-2-5 0,3 0-7 15,-5 0-8-15,2 0-8 0,-1-4-8 0,1-2-7 0,3-1-5 16,-2-4-4-16,1 1-5 0,2-3-13 0,1-3-25 15,0-1-38-15,2-1-46 0,1-1-55 0,0-1-61 16,1 0-54-16,0-1-48 0,0 0-46 0,2-2-40 0,1-2-2 16,4-1 75-16,1-2 94 0</inkml:trace>
  <inkml:trace contextRef="#ctx0" brushRef="#br0" timeOffset="55012.16">17433 6212 40 0,'9'0'147'0,"1"-2"58"0,-4 0 5 0,0-1-14 16,2-1-14-16,2 0-12 0,-4-1-12 0,2-3-14 16,0 3-16-16,3-6-15 0,0-3-15 0,0-3-8 0,5 0-6 15,-2-4-5-15,0-3-7 0,1 0-10 0,0-1-11 16,-2-1-11-16,3 0-10 0,-3 0-8 0,1-1-5 15,-2 3-4-15,-4 3-5 0,2 1-3 0,-4 3 0 16,-3 4-2-16,0-2 1 0,1 3-2 0,-4-1-1 16,-2 3 0-16,-1 1-1 0,-2 0-2 0,-1 2 1 15,-5 1 0-15,0 1 0 0,-5 5 0 0,0 2-1 0,-3 4 1 16,1 4 2-16,0 5 1 0,-3 3 4 0,5 5 1 16,-2 4 5-16,5 3 4 0,-1 2 0 0,6 1-1 15,1-1-1-15,4 0 0 0,3 1 4 0,2-1 2 16,2-1-1-16,3-1-2 0,2-1-4 0,2-1-2 15,1-3-2-15,1-2-4 0,0-2-1 0,1-3 0 0,1 0-2 16,0-1-1-16,-2-2-1 0,0-1 0 0,-1-1 0 16,0-2 0-16,-2 2 0 0,-2-1-2 0,0 0 0 15,-1-1 1-15,-2 1 1 0,-4-2 0 0,2 3 0 16,-6 2-1-16,2 1 0 0,-7-1 1 0,-2 3 0 16,-4-2 0-16,-2 2 1 0,-3-1 0 0,-2-2 0 0,-1-2-1 15,-1 0 2-15,1-4 6 0,-1-3 16 0,0 0 21 16,1-3 24-16,2-3 18 0,5 0 7 0,0-3-2 15,5-3-11-15,2-2-13 0,3-4-14 0,5-7-12 16,8-4-10-16,7-3-8 0,8-5-8 0,7-1-5 16,5-2-12-16,5-1-39 0,3 1-57 0,3-2-79 15,-2-1-101-15,-1 2-120 0,-2 2-145 0,-4 3-2 0,-6 2 87 16,-6 4 118-16,-4-2 110 0</inkml:trace>
  <inkml:trace contextRef="#ctx0" brushRef="#br0" timeOffset="57216.381">21044 5959 43 0,'9'-5'125'0,"-1"-1"45"0,-1-1 1 15,-1 2-11-15,-3 2-6 0,3-2-2 0,-3 2 0 16,-1 0-2-16,1 2-8 0,-1-3-10 0,0 3-12 0,-1-1-11 16,-1 2-10-16,0-3-10 0,0 3-10 15,-1 0-11-15,-3 3-8 0,1-1-6 0,-3 4-8 0,-3 3-7 16,-3 3-6-16,0 4-7 0,-3 4-3 0,-2 3-2 15,1 4-1-15,-1 4 1 0,3-3 0 0,-2 1-1 16,6 2 2-16,1-2 3 0,2-1 2 0,1-1 1 0,3 0 1 16,5-3 3-16,3 1 2 0,2-3 2 15,3-2 2-15,1-2 0 0,6-1 1 0,-1-4-5 0,5-1-5 16,1-2-5-16,3-4-6 0,3-2-4 0,2-3-4 16,4-4-3-16,0 1-4 0,0-4-9 0,-1-4-18 15,0 0-22-15,-3-4-25 0,0 2-28 0,-5-4-28 0,-4 4-30 16,-2-2-22-16,0 2-20 0,-5-2-17 15,-1 3-17-15,-4-1-15 0,-1-2-8 0,-1 0-2 0,0-1 2 16,-4 0 28-16,1 0 54 0</inkml:trace>
  <inkml:trace contextRef="#ctx0" brushRef="#br0" timeOffset="57379.938">21483 6121 99 0,'-1'-6'71'0,"-5"2"40"0,1-2 18 16,-1 1 11-16,-1 2 7 0,-4 2-1 0,0 2 2 16,-2 4-5-16,-4 2-3 0,-2 5-5 0,2 4-5 15,-5 4-5-15,-4 5-6 0,4 1-6 0,-2 4-9 16,-1 1-10-16,3 1-11 0,1-1-13 0,2-2-13 15,2-1-13-15,1 1-11 0,3-4-9 0,1 2-8 0,2-4-5 16,4-2-11-16,-2 0-23 0,5-3-38 16,2-1-41-16,1-6-43 0,0 2-40 0,1-5-36 0,2 2-38 15,6-4-32-15,0 0-34 0,3-4 29 0,6-2 70 16</inkml:trace>
  <inkml:trace contextRef="#ctx0" brushRef="#br0" timeOffset="58478.997">21835 6223 62 0,'11'-11'127'0,"-1"-1"50"0,-1-1 4 15,-1 1-9-15,1-1-5 0,-5 2 0 0,1-3 0 16,2 1-5-16,-2 0-10 0,1-4-10 0,2-3-9 16,-2-2-5-16,0-1-2 0,2-2-2 0,-3 0-3 15,4 2-6-15,-2-2-7 0,-1 1-9 0,1 0-9 16,0 3-9-16,0 1-9 0,-1 3-7 0,-3 0-6 0,2 4-5 15,-2 2-4-15,2 1-4 0,-4 1-3 0,2 4-2 16,-3-2-4-16,0 0-6 0,2 1-8 0,-4 2-5 16,2-2-4-16,-4 0-4 0,-2 2-4 0,-1 3-1 15,-2 4-3-15,-7 3-1 0,2 5 1 0,-2 3-1 16,0 3-1-16,-3 4 0 0,3 2 0 0,1-1 0 16,0 3 0-16,3-6 0 0,2 2 0 0,2-3 0 0,-1 0 0 15,4-4 0-15,0-1 0 0,2 1 0 0,1-2 0 16,2-2 0-16,0-1 0 0,0 1-1 0,0-1-1 15,4-1-2-15,-3-1-1 0,4-1-1 0,-2-1 0 0,3 1 0 16,1-2-2-16,-1-1-1 0,1-2 2 16,2 0 2-16,0-1 1 0,1-1 1 0,1 0 1 0,-2-4 1 15,3 0 1-15,0-3 0 0,-1 0 0 0,0 1 0 16,0-1 0-16,-1 1 0 0,-2-1 0 0,1-1 0 16,-1 3 0-16,-2 0 0 0,-1 2 0 0,0-1 3 15,-2 2-1-15,3-1 4 0,-1-1 3 0,-2 2 4 16,2-1 10-16,-2 1 6 0,1-2 1 0,-1 2-1 0,0 0-2 15,1 0-1-15,-1 0-4 0,-1 0-5 0,1 1-3 16,-1 1-1-16,1-2-3 0,-1 1-2 0,-1 0-3 16,1 1 0-16,0 0 0 0,-1-1 0 0,2 2 0 15,-3-1 1-15,2-1 0 0,1 2 2 0,-2-1 0 16,-1 1 1-16,0-2 0 0,2 2 2 0,-1 0 0 16,-1 0 2-16,0 0 1 0,0 0-1 0,2 2 0 0,-2-2 0 15,0 1 0-15,2-1-1 0,-1 0 1 0,-1 2 0 16,0-2-1-16,0 1 1 0,0-1-2 0,0 0-1 15,0 2 0-15,0-2 1 0,0 1 0 0,0 0 0 16,0-1 2-16,0 2-1 0,0 0-1 0,0-2 0 16,0 1-2-16,0-1 1 0,0 2-2 0,-1-2 1 0,-1 0 0 15,2 1 1-15,0-1 0 0,0 0-1 0,0 0 0 16,0 0-1-16,0 2 1 0,-2-2-2 0,2 2-1 16,0-2-1-16,0 0-2 0,0 1 1 0,-1-1-1 15,-1 1-2-15,2-1 2 0,0 0 0 0,0 2-1 16,-1-2-1-16,1 0-1 0,0 1 0 0,0-1 1 0,-3 2 0 15,3-2-1-15,0 0 0 0,-2 0 2 0,2 2-1 16,0-2 1-16,-1 1-1 0,-1-1 1 0,2 0-1 16,0 2 2-16,0-2-1 0,0 1 1 0,-1-1 2 15,1 0-1-15,0 2-1 0,-2-2 1 0,2 0-1 16,-2 1 0-16,2-1 1 0,0 2-1 0,-1-2 0 16,1 0 1-16,-2 1-1 0,2 1 0 0,0-2-1 0,-1 1-1 15,1-1-1-15,0 1 0 0,-2-1 0 0,2 0 0 16,0 2 1-16,-2-2 0 0,2 0-1 0,0 2 0 15,0-2 0-15,0 0 2 0,-1 0-1 0,1 1 0 16,0-1 1-16,0 0 0 0,0 0 1 0,0 0-1 0,0 0 0 16,0 2-1-16,0-2 1 0,0 0-1 0,0 0 0 15,0 0-1-15,0 0 0 0,0 0 0 0,0 1 0 16,0-1 0-16,0 0 0 0,0 2 0 0,0-2 0 16,0 0 0-16,0 2 0 0,0-2 2 0,0 0 0 15,0 0 2-15,0 0 2 0,0 0 3 0,0 0 4 16,0 0 3-16,0 0 1 0,0 1 2 0,0-1 1 0,0 0 3 15,0 0 2-15,0 0 4 0,0 0 2 0,0 0 0 16,0 0 1-16,0 0 2 0,0 0 1 0,0 0-2 16,0 1 1-16,0-1-2 0,0 0-3 0,-2 0-1 15,2 0-2-15,0 0-3 0,0 1-3 0,-2-1-5 16,2 0-3-16,-1 2-1 0,-1 1-2 0,-4 3-2 16,2 6 2-16,-8 6 0 0,-2 9 1 0,-5 14 0 0,-6 8 0 15,-4 9-2-15,-2 7-2 0,-6 9-1 0,-1 10-2 16,-6 12-1-16,-2 8-6 0,-6 9-21 0,2 5-63 15,4 1-51-15,0 1-61 0,6-2-93 0,4 0-128 0,6-7-157 16,3-6-173-16,5-7 28 0,6-5 142 16,0-11 155-16,2-9 135 0</inkml:trace>
  <inkml:trace contextRef="#ctx0" brushRef="#br0" timeOffset="60844.848">25013 6278 92 0,'1'0'67'0,"1"0"30"0,-1 0 13 0,1 0 3 16,-2-1-1-16,2 1-1 0,-1 0-2 16,-1 0-3-16,5 0-2 0,-5 0-1 0,1 0-1 0,-1 0 0 15,3 0-4-15,-3 0-5 0,2 0-7 0,-2-2-8 16,2 2-8-16,-1 0-10 0,2-2-8 0,-1 2-7 15,1-3-7-15,1 2-7 0,0-2-6 0,2 0-4 0,1-1-5 16,-1-1-4-16,2-1-1 0,-2 1-1 16,2-1-2-16,-2 0 0 0,3-2 0 0,-5 0 1 0,4 1-1 15,-3 0 2-15,0 0 2 0,-1-1 3 0,1 1 3 16,-2-3 4-16,-1 1 2 0,2 1 1 0,-4-2 0 16,0 3 0-16,-1-2-5 0,-4 0-1 0,1 1-2 15,-3-1-3-15,-3 1 1 0,-2 4 0 0,-1 0-1 16,-2 0-1-16,-5 3-1 0,-2 2-2 0,0 4-1 15,-4 1-2-15,1 5 2 0,0 2-1 0,0 4 2 0,0 2 4 16,1 2 5-16,5 4 6 0,0 0-1 0,3-1-1 16,5 0-2-16,2-3-5 0,2 0-3 0,4-1-3 15,1-2-2-15,2-2-1 0,4-1-1 0,1 1-2 16,3-6 0-16,2 1-2 0,3-2-1 0,2-3 0 16,5-1-1-16,5-2 1 0,0-6 0 0,4-2-1 0,-1-2 0 15,2-4 0-15,-1-3 2 0,1-2-1 0,-3-3 0 16,-2 3-1-16,-4-2 0 0,-2-1 1 0,-2 4 5 15,-4 2 6-15,-2 3 12 0,-3 1 15 0,-3 3 7 16,-2 0 4-16,0 1 5 0,-1 1 5 0,-1 1 6 16,-2 3 7-16,-4 0 4 0,-3 4 6 0,-3 7 3 0,-7 2 0 15,-4 7-2-15,1 3-6 0,-1 2-9 0,-1 2-10 16,-1 0-13-16,5-1-10 0,2-3-8 0,1 0-8 16,0 2-5-16,7-5-2 0,-1 0-4 0,2 0-3 15,2 0-7-15,1-1-18 0,4-3-28 0,1-1-37 16,1 1-36-16,1-4-26 0,1 0-46 0,3-4-60 15,0 0-54-15,4-1-53 0,0-4-52 0,4-1-47 0,-2-4-14 16,7-4 81-16,-1-1 104 0</inkml:trace>
  <inkml:trace contextRef="#ctx0" brushRef="#br0" timeOffset="61184.959">25648 5877 131 0,'3'-4'203'0,"-3"1"70"16,2-4-6-16,-1 2-30 0,-1 0-32 0,0 1-29 0,0 2-24 16,2-1-12-16,-2 0-4 0,3 0-7 0,1 1-8 15,0 1-9-15,5 0-9 0,1 2-10 0,1 0-8 16,7 2-7-16,-1 0-4 0,2 2-9 0,1 1-6 15,1 2-10-15,1-1-6 0,2 4-7 0,-4 1-6 0,0-2-2 16,-3 3-4-16,-3 0 2 0,0-1 8 16,-3 3 11-16,-3 3 12 0,0 2 11 0,-6 8 14 0,-4 6 16 15,-10 8 12-15,-8 7 7 0,-10 7 0 0,-10 7-6 0,-10 7-10 16,-3 3-17-16,-6 9-20 0,-1 10-16 16,-5 4-24-16,0-1-60 0,-1 4-112 0,-3-2-151 0,1 1-146 15,-4-4-167-15,2-5-117 0,1-4 83 0,4-4 149 16,5-7 145-16,9-13 120 0</inkml:trace>
  <inkml:trace contextRef="#ctx0" brushRef="#br0" timeOffset="74230.353">10326 6850 9 0,'0'0'99'0,"0"-1"39"0,0-1 3 16,0-1-16-16,0 0-18 0,1 0-14 0,1 1-9 16,2 1-9-16,0-1-13 0,0 1-11 0,3-1-7 15,1 0-5-15,1 1-3 0,-1 1-4 0,2 0-4 0,4 1-4 16,-2 1-3-16,1 0 0 0,3-1-2 0,-2 2-3 16,0 0-1-16,-1 2 1 0,1 0 3 0,-3 1 3 15,1 1 6-15,-3 1 5 0,-1 2 3 0,0 3 1 16,-3 4 3-16,-1 5 0 0,-2 1 2 0,-7 6 4 15,-1 0 3-15,-2 3 3 0,-3 0 2 0,-2 2 1 0,2-3-1 16,-3 0-4-16,1-3-7 0,2-3-3 0,0-2-2 16,5-6-1-16,-1-3-3 0,2-3-2 0,2-2-6 15,-1-1-6-15,2-2 0 0,1-1 5 0,1 0 3 16,1 2-1-16,4-1-3 0,1-3-3 0,5-1-5 16,5-2-4-16,2-2-3 0,5-6-2 0,4-3-3 0,0-4-2 15,3-2-1-15,0-3-4 0,1-1-9 0,1-4-15 16,0 0-15-16,-2-2-18 0,0-2-18 0,0 2-15 15,-2-3-18-15,-4 1-11 0,2 4-12 0,-3-3-18 16,-2 4-21-16,-5 3-19 0,-2-1-21 0,-2 1-26 16,-2 1-20-16,-1 2 44 0</inkml:trace>
  <inkml:trace contextRef="#ctx0" brushRef="#br0" timeOffset="74490.655">10952 6704 4 0,'-2'0'97'0,"-1"-2"42"0,2 1 9 15,-1-2-10-15,0-2-12 0,4 1-11 0,0 0-7 0,2 1-6 16,1 0-4-16,0 1-2 0,3-1-2 0,1 0-5 16,4 1-8-16,0 0-7 0,0 2-4 0,4 2 1 15,0 0 4-15,0 2-1 0,4 0-8 0,-2 2-7 16,1 1-8-16,1 0-7 0,-2 1-5 0,2 4-2 16,-3-1 2-16,0 1 8 0,-1 2 20 0,0 3 22 15,-2 4 7-15,-6 3 16 0,4 5 5 0,-8 4-7 0,-2 6-11 16,-6 7-15-16,-5 5-14 0,-6 9-17 0,-6 1-12 15,-3 4-10-15,-4 4-9 0,-3 9-19 0,-3 5-37 16,-5 8-58-16,-2 1-88 0,1 0-112 0,1-3-123 16,1-9-125-16,4-9 27 0,3-10 102 0,1-16 115 15,8-13 99-15</inkml:trace>
  <inkml:trace contextRef="#ctx0" brushRef="#br0" timeOffset="79111.439">14392 7063 51 0,'14'-9'134'15,"-2"-1"49"-15,0 0 2 0,-2-1-19 0,-1 0-19 0,-1 1-9 16,-2 3-2-16,-1 0-2 0,-2 1-6 16,0 2-8-16,1-1-7 0,-3 2-4 0,3 1-3 0,-4-1-5 15,1 1-5-15,-1 0-5 0,-1 4-5 0,-4 3-10 16,-2 2-10-16,-1 4-11 0,-2 6-11 0,0 2-9 15,-1 2-7-15,-2 1-8 0,2 3-5 0,-1 0-5 16,2 2-1-16,0 1 0 0,0 1-2 0,2 1 0 16,3-2-2-16,0 1-1 0,2 1 0 0,3-4 1 15,1-2 0-15,3 2 2 0,0-1 1 0,4-4 0 0,2 0 1 16,2 0 2-16,1-4 1 0,4-2 2 0,2-1 2 16,1-1 2-16,3-5 0 0,6 0-1 0,2-5-4 15,6-1-2-15,1-5-2 0,2-4-2 0,2-2-5 16,-4-2-13-16,-1-2-22 0,-3-2-25 0,0-2-27 15,-4 1-27-15,0-4-30 0,-4 2-30 0,-4 1-26 0,-1 0-22 16,-5-1-17-16,-2 1-13 0,-1-1-8 0,-1 0 0 16,-4 0 5-16,-2-2 42 0,1 1 60 0</inkml:trace>
  <inkml:trace contextRef="#ctx0" brushRef="#br0" timeOffset="79259.045">15041 7136 104 0,'-7'-12'62'0,"2"3"30"0,-4 0 11 16,-3 1 5-16,-5 6 5 0,-1 3 4 0,-9 5 3 15,-2 6 5-15,-5 7 1 0,-1 9 1 0,-3 4-4 16,0 5-3-16,3 3-9 0,5 0-12 0,1 1-11 15,6-1-16-15,1-3-15 0,4 3-13 0,2-4-12 16,7-2-9-16,-2-3-8 0,5-3-17 0,2 0-20 16,3-6-24-16,1 2-28 0,3-4-32 0,3 1-40 0,4-3-38 15,-1-5-33-15,4 1-27 0,6-5-25 0,4 0 16 16,7-4 58-16</inkml:trace>
  <inkml:trace contextRef="#ctx0" brushRef="#br0" timeOffset="79650.995">15404 7372 50 0,'21'-25'128'16,"-4"-1"49"-16,1-1 2 0,-6 2-10 0,-3 1-7 16,0 1-1-16,-3 0 4 0,-1 4-1 0,-2 1-10 15,0-2-13-15,-2 2-12 0,-1 0-13 0,-1 2-8 16,-4 1-5-16,2-1-1 0,-2 2 0 0,1 3 3 0,-5 2-10 16,0 1-14-16,1 3-17 0,-3-2-14 0,-3 4-10 15,0 4-5-15,-3 3-2 0,-1 3 0 0,1 4 1 16,-1 0-1-16,1 6 0 0,2 0 1 0,0 1-2 15,2 2-4-15,1-1-5 0,2 0-4 0,3 1-3 16,3-2-5-16,-1-1-3 0,4-2-2 0,1 0-2 16,1-5-2-16,7 1-1 0,-2-2 0 0,4-1-2 0,4-3-2 15,2-2-7-15,4-3-6 0,4-3-5 0,0-4-2 16,1 0-1-16,2-4 3 0,0-1 3 0,0 0 5 16,-5 1 1-16,-1 1 5 0,1 0 2 0,-6 2 1 15,-1 0 2-15,-5 3 4 0,-1 0 5 0,-3 2 12 16,-1 1 13-16,2-23 16 0,-4 49 14 0,2-23 16 15,-5 7 13-15,-7 4 13 0,-2 7 1 0,-8 8 1 0,-4 11-1 16,-6 8-4-16,-5 6-10 0,-3 10-11 0,-1 3-18 16,2 7-15-16,-1-1-13 0,1-1-12 0,3 1-25 15,1 0-54-15,-2-2-90 0,4 1-122 0,1-1-141 0,2 1-152 16,-1 1-140-16,2 1 61 0,7-9 138 16,3-13 143-16,6-17 120 0</inkml:trace>
  <inkml:trace contextRef="#ctx0" brushRef="#br0" timeOffset="80897.008">18831 7141 64 0,'6'-10'157'0,"-2"3"63"0,0-1 5 16,-3 1-17-16,2-1-17 0,-3 4-8 0,0 0-6 16,0-1-11-16,0 0-11 0,0 2-13 0,-3 0-12 15,2 2-8-15,-4 1-5 0,0 1-8 0,-3 2-3 16,0 4-4-16,-1 0 0 0,-4 5 6 0,2 3 1 0,-2 6-7 15,-1 3-6-15,0 4-8 0,0 1-8 16,3 3-9-16,1 1-9 0,-1 3-11 0,6 2-10 0,1-2-7 16,0 1-8-16,4 3-5 0,2-3-6 0,1 0-3 15,4-3-1-15,1-3-3 0,-1-4-2 0,1-4-3 16,0 0-1-16,0-5-1 0,1-2 2 0,-4-2 2 16,2 0 2-16,-2-2 6 0,-2-1 10 0,0 0 15 0,0 0 12 15,-2 1 10-15,-2 1 7 0,-4 3 3 0,1-1-3 16,-4 0-6-16,-1-1-5 0,-3 0-9 0,1 0-10 15,-2-3-8-15,-3 1-6 0,4-3-7 0,-6-1-3 16,6-3-4-16,-4-1-4 0,3-1-3 0,-2 0-14 0,2-3-27 16,0 0-42-16,1-3-55 0,0-1-66 0,2 0-72 15,0-3-73-15,2-3-71 0,-1-1-71 0,2-5-67 16,4-4 13-16,1 0 95 0,6-4 118 0,-1-6 108 16</inkml:trace>
  <inkml:trace contextRef="#ctx0" brushRef="#br0" timeOffset="81365.769">18816 7357 127 0,'16'-15'195'16,"-3"2"78"-16,-1 1 9 0,-1 1-19 0,-1 1-24 0,-2 2-19 16,1 0-15-16,-3 2-18 0,2 1-20 0,1 0-22 15,1-1-28-15,5-1-25 0,2-1-22 0,1 1-19 16,4-3-15-16,3 1-17 0,2-2-22 0,1-1-32 16,-1 1-33-16,5-2-30 0,1-1-24 0,-2 0-18 15,1 0-12-15,0 1-5 0,-2 1 5 0,-3 0 13 16,1-2 16-16,-1 3 20 0,-2 1 24 0,-1 2 20 0,-5 0 17 15,0 2 14-15,-3-2 17 0,-4 4 20 0,-2 1 24 16,-1 0 20-16,-1 0 26 0,-3 2 31 0,2 1 22 16,-3-2 15-16,2 4 12 0,-3 0 8 0,1 3 6 0,-8 4 0 15,1 1-4-15,-4 5-6 0,-1 3-7 16,-2 4-3-16,-2-1-3 0,0 2-5 0,0 5-3 0,-1-2-4 16,4 3-11-16,-1-1-13 0,2-2-15 0,2 0-12 15,1 1-10-15,4 1-8 0,-3 0-9 0,4 1-7 16,2-1-7-16,0 1-7 0,2-1-8 0,1 0-5 15,2-1-5-15,0-1-5 0,0 1-5 0,2-2 0 0,-1-1-2 16,1-5-3-16,-1 1-1 0,1 0-3 16,-3-2-1-16,1-1 0 0,-2-5 1 0,0 0 0 0,-2-1 2 15,1-3 3-15,-1 2 4 0,-2-2 4 0,1 1 6 16,-2 2 2-16,-2 1 4 0,-1 0-1 0,0 0 0 16,-3 0-3-16,-1-2-3 0,-4 1-4 0,2 0-1 0,-3-2-5 15,-1 1-1-15,0-2-3 0,-3 0-1 16,0 2-3-16,-1-5-1 0,-1 3-5 0,1 0-13 0,-1-4-23 15,1 1-36-15,0-2-48 0,1-1-59 0,-1-1-65 16,1-1-73-16,2-1-76 0,-1-1-68 0,1-1-63 16,5-2-54-16,-1 1 18 0,2-4 104 0,0-3 121 15,4-1 112-15</inkml:trace>
  <inkml:trace contextRef="#ctx0" brushRef="#br0" timeOffset="81543.295">19638 7269 204 0,'11'-12'279'0,"-4"4"125"16,-1 0 30-16,0 1-21 0,-3 2-36 0,2 1-25 16,-2-1-16-16,1 1-18 0,1 0-28 0,1 0-37 0,3 0-43 15,1-1-45-15,4 0-43 0,2 0-34 0,6-1-26 16,1-1-44-16,3-1-78 0,3 0-130 0,1 1-178 16,-4-1-218-16,1 0-188 0,-2-1 46 0,-3 2 148 0,-4-3 158 15,-1-1 135-15</inkml:trace>
  <inkml:trace contextRef="#ctx0" brushRef="#br0" timeOffset="83378.428">23013 7174 22 0,'22'-24'117'0,"0"1"44"15,-5 1 0-15,2 2-18 0,-5 1-18 0,-3 4-11 0,-4 5-4 16,-1 3 3-16,-3 1 9 0,2 0 10 0,-2 1 6 16,0 1 0-16,-1 1-6 0,-2-2-11 0,0 2-10 15,-6 3-7-15,-2 1-12 0,-4 6-9 0,-5 3-10 16,-2 6-7-16,-6 7-6 0,-4 8-5 0,-1 3-2 16,-3 7 0-16,0 3-3 0,0 7-1 0,-1 5-2 0,4-1 3 15,3 5 3-15,2 4-1 0,3 1-3 0,9-7-8 16,3-7-8-16,7-7-8 0,3-5-4 0,4-6-5 15,5-6-2-15,1-4-2 0,6-4-2 0,1-4 0 16,5-5-2-16,5-2-1 0,5-3-1 0,3-8-3 16,4-5-1-16,4-4-1 0,-4-4 0 0,3-4 1 15,-4-2-1-15,-2-4 0 0,-6 2-1 0,-6-1 0 0,-5 5 0 16,-7 2 0-16,-3 1 0 0,-2 2 1 0,-5 3 0 16,-2-1 2-16,-4 2 5 0,-4 1 3 0,-2-1 4 15,-3 3 6-15,-4 2 3 0,-3 0 2 0,-2 2-1 16,-3 2 0-16,-2 2-5 0,-1 0-4 0,1 3-3 15,3-1-3-15,0 1-3 0,1 1-6 0,2-1-9 0,5 0-20 16,2-1-29-16,3 0-36 0,5-1-42 0,-2 0-47 16,0-1-46-16,3-1-44 0,4 0-43 0,2-6-31 15,4 0-24-15,6-4-17 0,7-5 39 0,7-5 81 16</inkml:trace>
  <inkml:trace contextRef="#ctx0" brushRef="#br0" timeOffset="83693.583">23563 7222 54 0,'18'-10'140'0,"-5"3"66"0,-3 1 18 15,-1 3 3-15,-4-2-5 0,0 3-6 0,-2 0-15 16,0 1-18-16,-1-1-15 0,-1 2-11 0,-2 2 3 16,-1-1 2-16,-3 3-5 0,1 4-12 0,-3-1-16 15,1 4-18-15,-3 1-14 0,1 4-14 0,-1 0-13 16,0 3-12-16,1 3-10 0,0 0-11 0,3 1-5 16,1 1 0-16,-1 2-2 0,4 4-3 0,-1 2-5 15,4 1-5-15,-1-2-4 0,5-2-3 0,-3-3-2 0,4-1-2 16,-1-1-3-16,-1-3-2 0,0-1 1 0,2-4-1 15,-2 0 1-15,0-3 0 0,-2 0 1 0,1-1 1 16,-3 2 1-16,-1-2 3 0,0 0 7 0,-1 2 10 16,-3 0 7-16,0 0 8 0,-5 0 0 0,-1 0 1 15,0-1-4-15,-4-1-7 0,-2 3-5 0,0-3-7 0,-1 0-5 16,-2-1-3-16,0-1-5 0,0-2-10 0,0 0-21 16,-2 0-31-16,1-2-34 0,1-2-37 0,0 1-35 15,2-3-37-15,1-2-43 0,0-2-46 0,3-3-43 16,0 1-44-16,1-3-58 0,2-3-25 0,2-6 79 0,4-2 100 15</inkml:trace>
  <inkml:trace contextRef="#ctx0" brushRef="#br0" timeOffset="83835.204">23583 7455 26 0,'30'-26'166'0,"-3"4"82"0,-8 4 20 16,0 1-16-16,-5 5-22 0,0 1-16 0,-4 3-11 16,1 2-9-16,-2 0-6 0,1 0-8 0,0 2-19 15,0-2-24-15,2 1-30 0,-1 0-26 0,5 1-22 16,-2 1-20-16,2-2-42 0,2 2-77 0,0-1-109 15,4-1-136-15,2 0-163 0,-2 0-20 0,7-3 82 0,-3-1 111 16</inkml:trace>
  <inkml:trace contextRef="#ctx0" brushRef="#br0" timeOffset="84621.104">27084 7334 183 0,'-8'-2'206'16,"-3"-1"84"-16,0 0 12 0,1 0-24 0,1 0-33 0,2 2-36 16,0-1-38-16,2-1-32 0,0 3-24 0,0-1-9 15,2-1-4-15,1 2-6 0,2 0-6 0,2 2-9 16,6-1-11-16,0-1-10 0,8 2-9 0,1-1-8 15,5 1-7-15,4-2-4 0,2 0-3 0,5 0-1 16,2 0-4-16,3 0-3 0,3-2-1 0,0-1-4 16,-1 2-2-16,-5-1-3 0,-2 2 0 0,-5 0-3 0,-1 3 1 15,-5 0 2-15,-1 0 6 0,-7 3 10 0,0 3 9 16,-3 1 13-16,-3 7 12 0,-8 4 11 0,-5 8 11 16,-12 8 4-16,-5 6 0 0,-7 6 3 0,-6 5 0 15,-4-1-4-15,0 2-8 0,-1-2-10 0,0 0-10 16,1-3-10-16,4-3-11 0,5-6-11 0,4-7-8 0,5-4-6 15,3-6-14-15,4-3-28 0,2-6-41 0,4-1-53 16,1-7-61-16,5 1-61 0,-1-3-59 0,2 0-54 16,2 0-54-16,4-5-51 0,3-6-44 0,7-8 19 15,7-5 94-15,4-10 108 0</inkml:trace>
  <inkml:trace contextRef="#ctx0" brushRef="#br0" timeOffset="84992.113">28158 7109 152 0,'18'-12'202'16,"-2"2"71"-16,-3 0-10 0,-4 3-36 0,-2 0-39 15,-1 3-18-15,-2 1-5 0,0 0 6 0,-1 1 1 16,0 2-2-16,0-3-1 0,-1 3 6 0,-4 3 1 16,-1 4-11-16,-3 1-12 0,-7 8-12 0,-3 5-11 15,-4 5-14-15,-5 10-12 0,-4 3-13 0,0 5-11 16,-5 4-9-16,2 5-3 0,1 2-4 0,1 3-1 0,1 0 4 15,5 0-2-15,2-4-7 0,7-8-7 0,3-6-4 16,6-6-5-16,1-3-4 0,2-3-6 0,3-4-3 16,3-3-6-16,0-3-4 0,2-2-3 0,3 0-3 0,1-4-4 15,1-3 0-15,4-2-4 0,2 0 0 16,3-4-1-16,5-5-2 0,1-4 0 0,2-3-1 0,0-6 2 16,0-2-1-16,-1-1 4 0,-3-3 5 0,-3-2 7 15,-4 2 7-15,-5 0 5 0,-3 2 3 0,-3-3 0 16,-2 4-2-16,-6 2-5 0,-4 1-5 0,-4 1-6 15,-6 3-4-15,-7 3-6 0,-6 4-5 0,-11 6-21 0,-11 5-52 16,-6 10-82-16,-6 4-117 0,-5 3-152 0,-6 5-178 16,-5 1-174-16,-1 0 35 0,2 2 148 0,3-2 160 15,5-6 140-15</inkml:trace>
  <inkml:trace contextRef="#ctx0" brushRef="#br0" timeOffset="94448.229">4768 8746 247 0,'-3'21'238'0,"1"-6"67"0,-4-5-9 16,5-2-44-16,1-2-53 0,0-2-49 15,4 3-42-15,2-1-30 0,4 1-22 0,6 3-16 0,1 0-13 16,7 2-9-16,6-1-5 0,2 2-4 0,6 1-2 16,6-1-3-16,5 0 0 0,8 2 0 0,6-3 3 15,13 2 3-15,3-1 0 0,5-3 5 0,4 1 2 16,1-4 2-16,2-2 5 0,4 1 1 0,7-1-2 0,11-3-2 15,5 1 0-15,2-2-1 0,5 1-1 16,4-2 3-16,4-2 1 0,11 1-2 0,1 1 3 0,4-2 3 16,0-1 5-16,1 0 7 0,9 0 10 0,8-2 4 15,5 1 6-15,-4 0 4 0,4 0 5 0,6-2 6 16,9-1 2-16,-2 3 0 0,2-2 7 0,4 0 2 0,13 0 2 16,-3 0 1-16,1-1 6 0,5 0 9 0,10 2 1 15,-1-3-8-15,1 1-10 0,4 0-8 0,10 0-5 16,2-2-7-16,4-1-10 0,12 1-4 0,0 0-3 15,-6 2-2-15,7-3-1 0,10-3-2 0,-2-2 20 16,16 0 24-16,6-3-2 0,-9-1-13 0,4-2-15 16,0 3 1-16,-2 2 12 0,15 0-1 0,8 1-7 15,-3 1-7-15,4 0-8 0,-2-1-6 0,-5 0-6 0,3 2-5 16,0 1-3-16,-5-1-2 0,1 1 0 0,1 2 2 16,-6 1 1-16,2 0-1 0,2 2-1 0,-10 1 0 15,8 0-2-15,1 0-2 0,-8 0-2 0,6 0-1 16,1 0-2-16,-8 1 0 0,5 0-3 0,-1 4 1 15,-5-2-1-15,2 1-1 0,0 2 0 0,-3 0 0 16,1 0 0-16,1 3 1 0,-7 0-3 0,2 3-1 16,-4 6 4-16,-6 1 2 0,-9 0 4 0,4 1 1 0,-9-3-1 15,-9 3 0-15,-2 1-1 0,-4 1 2 0,-11-1-1 16,-8 3 1-16,-1 1-1 0,-3 1-1 0,-8-2-1 16,-6 1-1-16,-4 1-4 0,0 1-2 0,-2-1-1 15,-13 0 0-15,-4 0-2 0,-7 0-2 0,1-1 3 16,-7 1 0-16,-4 1 0 0,-9-2 0 0,-3 4 0 0,-7 1 5 15,-2-1 4-15,-5-1 2 0,-9-2-3 0,-3 0 0 16,-10-2-4-16,-8-1-2 0,-5 0-1 0,-6 1 0 16,-5-2-4-16,-8-1-1 0,-8 1-1 0,-7-2-2 15,-8-2 1-15,-10-2-2 0,-9 1-1 0,-3-4-1 16,-9 0 0-16,-1 1 0 0,-6-3 0 0,-2-1-2 16,-4 0-7-16,-2 0-14 0,1-3-22 0,-4 2-30 0,0-1-38 15,0 0-53-15,-2-1-110 0,2 0-198 0,-3-1-261 16,-4-2-272-16,-3-6 35 0,-8-6 181 0,-14-8 209 15,-13-10 179-15,-15-7 141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18-09-02T08:32:59.906"/>
    </inkml:context>
    <inkml:brush xml:id="br0">
      <inkml:brushProperty name="width" value="0.05292" units="cm"/>
      <inkml:brushProperty name="height" value="0.05292" units="cm"/>
      <inkml:brushProperty name="color" value="#FF0000"/>
    </inkml:brush>
  </inkml:definitions>
  <inkml:trace contextRef="#ctx0" brushRef="#br0">1244 5573 2 0,'-3'4'101'0,"1"-2"45"0,-1-2 10 0,0-2-10 16,-2 0-16-16,2-3-12 0,-2 0-6 0,2 1-10 0,-3-1-12 16,1-1-14-16,0-2-10 0,2 3-7 0,-2-5-4 15,0 2-1-15,-2-1 0 0,-1-2 2 0,3 1 0 16,-2-1 0-16,0 3-2 0,1 0-4 0,-1 1-7 16,1 0-8-16,-1 3-7 0,-3-1-7 0,0 2-4 0,-1 1-5 15,-3 5-2-15,-4 5-1 0,-1 4 0 0,-3 8-2 16,1 5 2-16,-2 8-1 0,1 7 0 0,0 1 0 0,4 6 1 15,-1 5 0-15,3 1 1 0,2 0 0 0,5-3 1 16,1-5 1-16,2-4-2 0,2-8-1 0,3-6-3 16,1-4-2-16,1-6 1 0,1-2 1 0,4-1 1 0,-1-3 5 15,1 0 5-15,4-4 7 0,4-1 3 0,2-4 2 0,6-5-1 16,8-9-2-16,5-11-4 0,1-11-6 0,-1-15-3 16,3-8-4-16,-4-8-1 0,0-2-3 0,-1-6-1 15,0-7-2-15,-1-4-1 0,1-10 1 0,-1-8-1 16,1-12-1-16,0-4 0 0,-1 2 0 0,-2 1 2 15,-2 4-1-15,-1 4 1 0,-5 6 5 0,-4 2 10 0,-1 8 11 16,-4 8 6-16,-4 13 0 0,-3 16 0 0,-1 10 0 16,-5 8 1-16,2 9 4 0,-2 8 5 0,-2 2 2 15,1 5 0-15,-1 3-4 0,-3 1-1 0,0 3-3 16,-5 2 1-16,-2 9 2 0,-3 8 0 0,-3 17 0 16,-2 11-1-16,-2 8 3 0,1 15 11 0,-1 8 5 0,0 10 0 15,2 5-4-15,0 7-7 0,1 7-5 0,3 7-5 16,-1 12-7-16,6 2-5 0,1 2-5 0,3 0-4 15,2-3-4-15,7-4-1 0,1-6-3 0,6-10-4 16,-1-12 0-16,2-16-3 0,0-17-3 0,0-14-3 16,1-9-5-16,0-10-7 0,-3-5-7 0,3-3-13 15,0-4-23-15,2-2-25 0,0-2-23 0,2-2-23 0,4-5-28 16,2-5-24-16,1-4-30 0,0-9-33 0,0-7-30 16,2-7-19-16,-2-9-12 0,-2-3 0 0,-4 0 6 15,-4 3 14-15,0 0 53 0</inkml:trace>
  <inkml:trace contextRef="#ctx0" brushRef="#br0" timeOffset="226.392">1746 5437 57 0,'7'-24'80'0,"-2"3"48"16,-2 0 27-16,0 2 11 0,2 2 4 0,-2 1-2 0,-2 3-3 15,1 4-8-15,-1 2-8 0,1 0-8 16,-2 0-4-16,2 1-8 0,-2 2-2 0,0 1-3 0,0 0-2 16,-2 3-3-16,0 6 0 0,-2 6 4 15,-4 7-4-15,2 11-10 0,-6 9-12 0,2 6-12 0,-3 8-12 16,2 8-12-16,-3 5-10 0,1 5-11 0,0 4-7 15,4 1-9-15,1 0-7 0,-1-3-4 0,5-6-5 16,3-8-10-16,1-7-18 0,0-5-23 0,3-5-31 16,-1-5-36-16,4-8-37 0,-3-2-31 0,3-6-19 0,1-3-15 15,-1-4-13-15,0-3-7 0,2 0-7 0,0-3-6 16,2-4-1-16,4-3-7 0,-1-4-18 0,4-4 35 16</inkml:trace>
  <inkml:trace contextRef="#ctx0" brushRef="#br0" timeOffset="485.701">2047 5978 37 0,'21'-35'64'0,"-1"3"41"0,-4 1 26 16,0 4 17-16,-5 5 10 0,1 1 7 0,-5 2 8 0,-1 6 10 16,-3 0 11-16,1 3 6 0,-3 1 6 0,-1 2 1 15,-1 0-21-15,-3-1-28 0,-2 2-30 0,-2 1-30 16,-6 3-22-16,-4 2-19 0,-5 5-13 0,-1 1-10 16,-1 4-6-16,-2 1-7 0,0 4-3 0,1 0-3 15,5 2-1-15,0 0 0 0,5 1 2 0,-1 1 3 0,7-2 1 16,-1 1 2-16,3 0 0 0,4 1 1 0,0 2 1 15,3 2-1-15,4-1-5 0,0 0-3 0,5-1-2 16,3-2-4-16,4-1-3 0,2-3-1 0,2-1-3 16,5 0-1-16,1-5-12 0,0-2-20 0,7-2-20 15,-1-4-30-15,1-2-31 0,1-5-36 0,0-2-43 16,1-5-54-16,-4-4-52 0,0-5-47 0,-2-4-40 0,-4-4-12 16,-1 0 74-16,-5-1 91 0</inkml:trace>
  <inkml:trace contextRef="#ctx0" brushRef="#br0" timeOffset="672.214">2496 5562 65 0,'3'-10'168'0,"2"0"78"0,-3 5 17 0,-1-2-15 0,4 2-27 15,-2 0-22-15,-2-1-16 0,3 2-12 16,-1-2-10-16,2 1-10 0,0-1-12 0,1 0-18 0,3 0-17 16,-1 0-21-16,3-2-19 0,3 1-17 0,1-1-11 15,2-2-9-15,1 1-8 0,4 0-6 0,0 0-22 16,1 0-33-16,-3 0-42 0,2 1-51 0,-4 0-53 15,-3 4-49-15,0 0-46 0,-5 0-44 0,0 2-37 0,-4 1 7 16,3 1 69-16,-2 0 86 0</inkml:trace>
  <inkml:trace contextRef="#ctx0" brushRef="#br0" timeOffset="818.809">2738 5612 104 0,'-5'15'159'0,"0"-4"64"0,1-2 3 15,1-1-30-15,1-3-37 0,1 0-30 0,1 1-20 0,0-1-12 16,1 0-10-16,4-1-12 0,2-1-12 15,3-1-14-15,3-4-12 0,4-1-9 0,7-6-10 0,1-4-21 16,1 0-40-16,2-5-54 0,-1-2-63 0,0-1-66 16,-2-1-67-16,0-3-21 0,-2 1 54 0</inkml:trace>
  <inkml:trace contextRef="#ctx0" brushRef="#br0" timeOffset="1046.201">3445 4774 62 0,'6'-12'150'0,"-1"-1"67"0,0 5 16 15,-2 0-5-15,1 2-13 0,-2-1-11 0,1 3-10 16,-1-1-6-16,-1 3-1 0,1-1 4 0,-2-1-1 0,2 4-3 16,-1 4-9-16,-1 6-20 0,-1 10-25 0,-1 11-29 15,-3 19-25-15,-1 12-19 0,-2 16-16 0,0 10-11 16,0 8-12-16,0 9-38 0,-1 8-122 0,6 12-106 15,1 7-105-15,4 5-146 0,1-1-74 0,6-3 71 16,1-7 121-16,-2-10 115 0</inkml:trace>
  <inkml:trace contextRef="#ctx0" brushRef="#br0" timeOffset="6377.9779">6141 6052 169 0,'-3'2'87'0,"1"1"37"16,0 0 12-16,1-1-1 0,-1-2-12 0,2 2-17 0,-2-1-16 15,1 1-12-15,1-2-4 0,0 1 3 0,1 2 5 16,1 0 3-16,0 0 0 0,3 2-2 0,-1 1-1 16,2-2-2-16,2 3-8 0,2 0-8 0,1-1-8 15,0 2-8-15,2-1-7 0,4 1-7 0,-1-3-5 16,1 3-4-16,2-2-6 0,0 0 1 0,3-1 3 15,0-1 4-15,1 1 7 0,2-2 11 0,2-1 10 0,0-1 13 16,1 1 9-16,2-2 8 0,3-2 9 16,0 1 7-16,1-1 2 0,1-1 3 0,3-2 1 0,2 1-2 15,0-2-1-15,1 1 6 0,3 0 3 0,6-2-7 0,7 0-14 16,1-1-11-16,-1 0-7 0,0 0-8 16,1 0-6-16,1 1-6 0,1-3-3 0,3 1 0 0,2-1 9 15,0-3 13-15,6 3 18 0,3-3-6 0,2 1-13 16,3-3-10-16,0-2-7 0,0 1 5 0,0-1-4 15,3-1-7-15,-3-1-3 0,1 3 5 0,0-2 6 16,1 0 3-16,4 1 0 0,4 0-2 0,-1 3-1 0,-1 2-3 16,0 0-3-16,-4 3-4 0,-5 3-3 15,-3 1-2-15,-1 3-4 0,-1 2-1 0,1 3-2 0,4 2-3 16,4 1-1-16,-1 4 1 0,1 0 1 0,-1 1-1 16,1 1-3-16,-4 1-3 0,2 0-3 0,-1 1 3 15,-3-2-1-15,4 1-3 0,4-5-1 0,2 2 0 16,4-5 0-16,1-2-4 0,3-1-3 0,-3-4-4 15,4 0 0-15,5-1 0 0,1-7 0 0,13-3-1 0,1-5-1 16,6-4 0-16,-1-1-1 0,5-5-2 0,4-2-1 16,5 0 0-16,1-3 0 0,1 2 0 0,-2-1 1 15,-1 0-1-15,0 1 1 0,1 0 0 0,-1 3 0 16,0 2 0-16,-4 2-1 0,-5 2-2 0,-4 4-1 16,-8 4 0-16,4 2-1 0,1 3 1 0,-6 2 4 15,-4 4 2-15,-4 0 2 0,-2 3 2 0,-5 0 2 0,1 5 1 16,-4 1 5-16,2 1 15 0,5 3 21 0,1 1 19 15,0-1 6-15,-1 2 0 0,-1 0-6 0,-1 1-2 16,5 1-6-16,0-2-9 0,0 2-9 0,2 0-6 16,0-1-7-16,0 0-4 0,-2 1-3 0,-1-2-2 15,2-1-4-15,0-1-4 0,4 0-2 0,-1-1-3 16,2 0-3-16,-3-2-4 0,2-1-1 0,-4-2 0 0,1-2-1 16,5-1 0-16,2-1-2 0,3-3-1 0,-3 0 1 15,1-3 1-15,-2 0-2 0,0-2 0 0,1 1-1 16,4 0 0-16,1-2 2 0,-1 0 1 0,1-2 0 15,-1 0 2-15,-1 2 1 0,2 1 1 0,-1 1 1 16,-2 3 3-16,-1-1 2 0,1 5 4 0,-3 0 4 0,-2 3 3 16,-6 2 2-16,-2 0 0 0,2 6-3 15,-5 0 1-15,-2 4 6 0,-1 3 5 0,-1 0-1 0,-4 2 1 16,0 1-1-16,-2 0-3 0,2 0-5 0,2 2-3 16,5-2-2-16,1-2-6 0,1-1 1 0,5-2-1 15,3-3-3-15,1-1-1 0,9-4-1 0,8-5-3 16,8-2-1-16,3-5-1 0,7 1 0 0,3-6-1 0,9-5-2 15,8-1 0-15,0-1-1 0,1-2 2 16,0 1-2-16,-1-3 0 0,5 2-1 0,-5 0 0 0,-3 0 0 16,-5 2 0-16,-3 0 0 0,0 2 0 0,-1 2 0 15,-7 1 0-15,-4 0 0 0,-5 3 0 0,-2 1 0 16,0 1 0-16,0 1 2 0,-4 1-1 0,0 1 0 16,-9 1-1-16,-2 2 0 0,-2 2 2 0,-1 1-1 0,1 1 1 15,-3 1 1-15,-2 1 2 0,-4 1 3 16,0 1 1-16,-6 0 1 0,1 1 0 0,-2-1 1 0,3 1 0 15,-1 2-3-15,0-2-2 0,-7 2-1 16,-2-1 0-16,-1 0-1 0,-2-2-2 0,-2 2-1 0,-2-3 0 16,-1-1-5-16,2 1-7 0,-2 0-8 0,-1-4-16 0,-3-2-21 15,-5 0-31-15,-7-1-42 0,-2-1-47 16,-5 0-54-16,-4-2-53 0,-3-2-62 0,-3 0-102 0,-2-1-151 16,-2-3-177-16,-3-3-182 0,0-3-49 0,-6-1 161 15,-5-3 210-15,-4-4 188 0,-3-5 149 0</inkml:trace>
  <inkml:trace contextRef="#ctx0" brushRef="#br0" timeOffset="14155.903">8808 6409 15 0,'0'-2'46'0,"1"2"24"0,1-1 10 15,0 1 4-15,-2-1 3 0,3-1 3 0,-3 0 4 0,1 1 4 16,-1-1 6-16,2 1 7 0,0-1 7 0,-1 0 5 16,2 0 3-16,-3-1 0 0,0 0 0 0,2-1 0 15,-2 1 2-15,0 2 5 0,0-2 8 0,0 1-2 0,-2 0-12 16,2 0-14-16,-3 0-17 0,0 1-20 15,0 1-17-15,-4 1-14 0,-1 4-11 0,-4 4-6 0,-2 6-5 16,-4 6-4-16,1 6-4 0,-2 6-1 0,0 5-2 16,-2 6-2-16,3 4-2 0,1 3-1 0,4-1-2 15,1-2 1-15,4-3-2 0,5-4 0 0,-1-2-2 0,4-6 0 16,4-1-1-16,1-7-1 0,3-5 2 0,0-3-1 16,6-4 0-16,2-3-1 0,6-5 1 0,3-5 0 15,7-5-1-15,3-9 2 0,1-7-1 0,2-9 0 16,0-5-1-16,0-10 0 0,-5-4 0 0,-1 2 0 15,-7-2 0-15,-3 1 0 0,-1 4 0 0,-6 2 0 16,-3 3 1-16,-4 3 5 0,-2 3 8 0,-3 1 5 0,-3 4 3 16,-3 3 6-16,-2 3 4 0,-1 3 0 0,-2 2-3 15,-6 3-1-15,1 3-4 0,-4 1-4 0,-3 2-4 16,-3 4-3-16,-7 2-4 0,-2 4-2 0,1 2-3 16,0 4-3-16,3 2-10 0,3 1-17 0,6 1-25 15,0 0-31-15,6-2-34 0,1 0-40 0,4-3-38 0,3-1-41 16,1 2-41-16,4-4-45 0,0 1-51 0,7 0-36 15,1-2 55-15,4-2 89 0</inkml:trace>
  <inkml:trace contextRef="#ctx0" brushRef="#br0" timeOffset="14587.749">9459 6044 27 0,'4'0'127'0,"-1"2"60"0,0-2 14 0,0 0-6 0,-3 1-9 15,0-1-5-15,0 0-3 0,-3 2-5 0,1 1-5 16,-1-1-11-16,0 4-12 0,0-1-16 0,-2 1-14 16,-2 3-19-16,1 2-14 0,-1 1-13 0,-2 4-9 15,0 2-6-15,-3 7-7 0,2 0-1 0,-1 7-1 16,0 1-1-16,1 2-2 0,2 3-5 0,1-1-4 16,2 2-4-16,2 1-4 0,3-1-3 0,3-2-3 0,2-2-4 15,2-6-1-15,3-3-1 0,1-4 1 0,5-5-1 16,0-4 0-16,2-3-3 0,6-2 0 0,4-6-1 15,4-3 0-15,8-5-2 0,-2-6-2 0,3-4-1 16,-3-4-4-16,0-3-6 0,-3-2-15 0,-2-1-15 16,-3 0-17-16,-3 1-15 0,-2-1-14 0,-6 2-14 15,-2 1-11-15,-1 0-8 0,-6 1-7 0,-1 2-2 0,0 2 2 16,-4-2 14-16,0 2 20 0,-3 1 20 0,-1 1 19 16,-1 1 15-16,-1 3 16 0,-1 1 15 0,-1 3 10 15,-2 1 11-15,-4 3 9 0,-1 1 9 0,-4 10 10 16,-3 5 10-16,-5 11 7 0,-5 11 8 0,1 8 0 15,-4 9-2-15,-2 9-8 0,0 7-9 0,-2 9-9 0,3 4-11 16,-1 3-7-16,2 2-6 0,2 1-7 0,2-2-13 16,4-3-33-16,2-4-47 0,3-6-60 0,4-10-68 15,4-9-80-15,5-13-91 0,-1-5-26 0,3-8 63 16,1-6 89-16</inkml:trace>
  <inkml:trace contextRef="#ctx0" brushRef="#br0" timeOffset="17800.327">11006 6535 158 0,'3'-14'94'0,"3"-1"45"15,-3-1 16-15,2-2 7 0,0-2 5 0,0 2 4 16,-2 2 2-16,3-1 0 0,-3 2-2 0,0 3-3 15,0 3 2-15,-1-1 9 0,0 5 3 0,-1-1-2 16,1 0-3-16,-2 0-5 0,1 3-5 0,-1-1-10 0,0-1-19 16,0 2-21-16,0-1-19 0,-1 4-16 0,-4 2-12 15,0 6-12-15,-6 7-8 0,2 8-11 0,-6 8-9 16,0 10-7-16,-3 7-3 0,-1 5-7 0,0 7-3 16,5 2-2-16,0-4-4 0,3-5-5 0,4-8-11 15,1-4-21-15,2-9-26 0,0-1-30 0,4-5-34 16,0-7-34-16,4-4-25 0,0-1-20 0,1-4-21 0,0 0-24 15,3-4-25-15,4-3-25 0,1-3-25 0,4-6-28 16,1-7-29-16,4-5 39 0,0-6 81 0</inkml:trace>
  <inkml:trace contextRef="#ctx0" brushRef="#br0" timeOffset="18200.254">11493 6248 106 0,'14'-16'177'0,"-5"3"65"16,-1-1 1-16,0 3-26 0,0 0-32 0,-3 3-23 15,-1 2-8-15,0 0-4 0,1 2-2 0,-1-1 2 16,4-1 0-16,-2 2-4 0,2 0-6 0,0-1-4 16,1 0 3-16,0 2-7 0,0-1-11 0,2 1-13 0,-1 0-15 15,-1 1-17-15,4 1-11 0,-2-1-12 0,-2 4-9 16,4 1-5-16,-4 1-6 0,3 2-5 0,-3 4-3 16,-1 4-2-16,-2 6-4 0,-2 7-3 0,-3 6-2 0,-4 6-1 15,-4 6 0-15,-4 5 1 0,-1 3 1 16,-4-1 0-16,0 2 3 0,0-5 0 0,-1-1 4 0,2-5 4 15,2-3 6-15,5-5 3 0,-1-5 1 0,2-6 0 16,2-2 1-16,4-2-2 0,1-3-6 0,1-2-1 16,4 0-1-16,4 0-3 0,2-2-4 0,6 1-3 15,1-5-5-15,4 0-3 0,2 0-3 0,4-3-2 16,4 0 0-16,-2-4-1 0,1 1 1 0,3 1-2 16,-4-1-1-16,-3 1-1 0,-3 1 0 0,-2-1 2 15,-4 4 0-15,-1 1 2 0,-2 3 3 0,-4 6 4 0,-1 9 2 16,-4 8 0-16,-8 7 1 0,-8 10 1 0,-3 3 0 15,-8 2-3-15,-2 3-6 0,-3 1-15 0,-4 2-32 16,0 2-53-16,-4-2-71 0,2-3-78 0,0-3-101 16,5-8-126-16,2-12-158 0,4-8-22 0,7-8 104 0,2-8 139 15,2-4 126-15</inkml:trace>
  <inkml:trace contextRef="#ctx0" brushRef="#br0" timeOffset="19990.465">12976 6111 186 0,'-2'4'253'0,"-1"2"79"0,-2-3-7 0,2 0-45 15,-2 0-56-15,2-1-55 0,1-1-45 16,1 1-35-16,-2 0-24 0,3 1-13 0,3-1-1 0,0 4 4 15,3-2 3-15,4 3 1 0,2-1-2 0,3 0-9 16,0 0-10-16,1-1-8 0,3 0-6 0,0 2-6 16,2-1-4-16,-1-2-3 0,0 2 0 0,0-1-5 15,-4 3-1-15,3 0-1 0,-2 1-1 0,-4 1-2 16,0 3 2-16,-3 2 1 0,0 2 7 0,-4 10 5 0,-2 4 0 16,-4 9-1-16,-7 8 1 0,-4 10 3 0,-5 3 0 15,-1 0 0-15,-4-3 3 0,4-10 3 0,1-8 6 16,3-8 12-16,3-9 12 0,1-4 8 0,5-5 1 15,0-5-5-15,3-2-13 0,-1-1-10 0,1-1-9 16,1 1-5-16,1-2 0 0,2-1-2 0,7-3-2 16,6-5-4-16,6-9-4 0,8-13-10 0,3-8-21 0,2-6-31 15,3-4-35-15,0-4-38 0,-2 2-41 0,2-4-38 16,2-1-33-16,-2 3-29 0,-4-1-25 0,0 1-21 16,-4 3-28-16,-3 1-21 0,-2 3 47 0,-6 4 78 15</inkml:trace>
  <inkml:trace contextRef="#ctx0" brushRef="#br0" timeOffset="20223.842">13728 5979 99 0,'-2'-8'171'0,"1"0"77"16,-2 1 15-16,-2-1-12 0,2 1-17 0,0 2-18 0,0 2-23 16,-1-2-32-16,3 2-31 0,-1 0-25 0,1 2-11 15,1-1 10-15,3 2 1 0,-2 2-9 0,6-1-7 16,4 4-1-16,2-1-2 0,4 1-7 0,4 0-9 16,5-1-9-16,3 1-11 0,1-1-10 0,1-1-9 15,0-1-6-15,0 1-5 0,-2-2-4 0,-3 0-3 0,0 3-2 16,-5 0 2-16,0 1 9 0,0 2 17 0,-5 3 14 15,1 4 11-15,-4 9 4 0,-1 7-3 0,-4 11-8 16,-8 9-7-16,-6 10-11 0,-11 11-9 0,-5 7-9 16,-10 10-7-16,-8 13-19 0,-4 6-42 0,-5 1-61 15,-4 3-82-15,0-2-105 0,-1 2-120 0,1-3-128 16,1 2-60-16,4-5 89 0,2-4 126 0,7-12 120 0</inkml:trace>
  <inkml:trace contextRef="#ctx0" brushRef="#br0" timeOffset="22212.523">15233 6085 75 0,'0'-10'197'0,"0"2"84"0,2-2 14 0,-1-1-16 16,3-1-29-16,-1-2-30 0,3 2-28 0,1 3-25 15,-1 0-21-15,2 1-16 0,0 3-12 0,0 0-13 0,2 2-12 16,2 0-8-16,-3 1-10 0,2-21-6 16,0 48-7-16,-3-22-6 0,5 0-6 0,-5 2-9 0,1 0-7 15,1 3-8-15,-6-1-6 0,4 4-5 0,-4 1-3 16,1 2-3-16,-2 1-3 0,-2 4-1 0,-2 2-2 15,-2 2 1-15,-2 5-1 0,-3 1-2 0,-5 3 0 16,0 1 1-16,-1 0-1 0,-2 1 0 0,2-1-1 16,0-2 0-16,1-3 0 0,1-3 0 0,4-2 0 0,0-4 0 15,3-4 0-15,2 0 0 0,-2 0-2 0,4-2 1 16,-1 0 3-16,1 0-1 0,2 1-1 0,-1 1 0 16,2 0 0-16,-1-1 0 0,1 0 0 0,1 0 1 15,-2 2 0-15,1 0 1 0,-2 1-1 0,0 3 1 0,0 3-1 16,-3 2 1-16,-2-2-1 0,1 4 0 15,-3 3-3-15,-3-1-5 0,1 0-10 0,0 1-17 0,-3-1-20 16,-2-3-19-16,5-1-21 0,-2-3-25 0,0-1-26 16,1-3-24-16,4-1-29 0,-3-5-26 0,4-3-27 15,2-2-26-15,-1 0-21 0,3-1-10 0,1-2 8 0,1-3 56 16</inkml:trace>
  <inkml:trace contextRef="#ctx0" brushRef="#br0" timeOffset="22633.397">15687 6727 2 0,'51'-42'102'15,"-4"0"61"-15,-4-2 27 0,-3 1 6 0,-7 4 0 16,-3 2-2-16,-5 0 2 0,-3 6 4 0,-6 2 3 16,-2 4 1-16,-4 5-3 0,-5 2 6 0,-1 1 8 0,2 2-9 15,-4 0-19-15,-2 2-27 0,-2-2-29 16,1-1-27-16,-5 2-23 0,-1 3-18 0,-1-1-15 0,2 2-13 16,-6 2-9-16,0 0-7 0,-2 1-7 0,0 3-3 15,-3 1-2-15,-3 5-4 0,-2 1-3 0,5 3 0 16,-4 5 0-16,1 1-1 0,5 2 0 0,3-2-1 0,2 4 1 15,1 1 0-15,1 0 0 0,5 4-2 16,2 2 0-16,-1 1 0 0,4 1 0 0,5 0 0 0,3 5-1 16,-1-2-1-16,7 2-5 0,-3-3-6 0,2-1-7 15,1-1-9-15,1-1-8 0,0 0-7 0,-2 0-5 16,0-1 0-16,-1-2 3 0,-3-1 4 0,-2 0 3 16,1 0 5-16,-4 2 6 0,-3 1 6 0,0 1 7 0,-3 3 5 15,-3 4 1-15,-3 0 3 0,-5 2 3 0,-2 2 3 16,-4-5 1-16,-1 0 1 0,0-4 1 0,-3-1 0 15,0-2 5-15,-1-5 5 0,0-2 8 0,3-4 10 16,0-1 1-16,5-5 0 0,-2-1 0 0,2-2 1 16,1-5-2-16,2-1-5 0,5-6-4 0,1-6-5 15,8-8-4-15,7-8-2 0,9-8-2 0,5-7-3 16,7-3-2-16,7-4-11 0,2 0-26 0,1 0-40 0,4 3-56 16,3 0-73-16,1 2-91 0,1 0-101 0,0 5-115 15,-2 1 12-15,3 4 97 0,0 4 108 0,-2 1 100 16</inkml:trace>
  <inkml:trace contextRef="#ctx0" brushRef="#br0" timeOffset="24014.703">17361 6252 85 0,'12'-10'129'0,"-3"0"55"0,0 1 10 0,3-2-10 15,-6 4-17-15,3 0-17 0,-2-1-15 0,-1 2-11 0,-3 2-6 16,2-1 0-16,-2 1 5 0,1 1 7 0,0 0 8 15,-1 0 11-15,-1 0 11 0,-1-1 2 0,3 3 0 16,-4-1-8-16,1 1-18 0,1-2-24 0,-2 2-23 16,0-1-24-16,0 2-16 0,-2 0-15 0,-3 2-9 15,2 2-7-15,-4 0-6 0,-3 7-3 0,-3 2-4 16,-2 3 0-16,-5 4-3 0,1 3-1 0,-4 6 0 16,-1 2-1-16,2 3 0 0,-2 2 0 0,2 3 0 15,6-1 0-15,2-2 0 0,3-3 0 0,4-1 0 0,4-5 0 16,2-3 0-16,2 0 2 0,6-1 2 0,-1-5 4 15,5-1 8-15,7 0 5 0,2-1 4 0,2-6-1 16,8-2-2-16,2-6-5 0,6-2-4 0,0-4-3 16,1-3-2-16,1-5-7 0,-1-2-13 0,-1-2-17 0,-1 1-19 15,-6-2-19-15,-1-1-25 0,-3 1-27 0,-3-1-28 16,-3 2-19-16,-3 1-12 0,0 0-4 0,-4-1 0 16,-3 2 7-16,0 2 14 0,-4 1 21 0,-1-1 22 0,-1 1 23 15,0 0 23-15,-3-1 20 0,-2 4 19 16,0-3 19-16,-2 2 15 0,-2 1 13 0,0 1 14 0,-3-1 12 15,-3 3 10-15,-2 1 10 0,-2 3 9 0,-3 2 5 16,-4 3 3-16,-5 4-4 0,0 4-2 0,-4 6-1 16,-2 3-4-16,-1 7-4 0,-2 1-5 0,2 6-9 15,-3 2-10-15,4 1-11 0,0 5-8 0,2-1-4 16,5-2-5-16,3 0-7 0,1-5-8 0,7-1-13 16,0-5-16-16,6-7-19 0,3-2-21 0,2-2-24 0,1-3-22 15,4-2-17-15,1 1-9 0,3-3-3 0,6-4-2 16,5 1-3-16,5-6 2 0,5-4 9 0,6-8 17 15,7-5 23-15,2-5 24 0,6-6 25 0,-1-6 23 16,4-2 18-16,-4-6 21 0,1 0 19 0,2-3 19 16,-1 2 22-16,0-4 21 0,2-1 23 0,-5-1 14 0,-1 0 13 15,-2-2 11-15,-5 2 10 0,-3 4 8 0,-5 4 3 16,-6 1 4-16,-4 3 4 0,-4 4 3 0,-2 4 3 16,-6 2 1-16,-1 4-4 0,-3 3-8 0,-2 2-12 15,0 1-13-15,-4 0-9 0,-1-1-10 0,-2 2-11 16,-1 4-14-16,-2 2-17 0,-6-2-18 0,-2 4-18 0,-3 4-13 15,-5 3-12-15,-3 5-5 0,-3 5-6 0,-1 6-3 16,-3 6-4-16,1 4-2 0,2 4-3 0,2 1 0 16,5 0 0-16,2-2-2 0,3-2-1 0,5-4 0 15,-2 1-1-15,7-4 0 0,2-2-2 0,0-4-1 16,3-1 1-16,4 0-2 0,0-3-2 0,2-1-1 16,2-2-2-16,4 0 1 0,4-2 0 0,5-2 0 0,5-5 0 15,7-3-3-15,2-6-4 0,7-1-1 0,2-4 0 16,-1-3 2-16,-1-1 2 0,-2 2 1 0,-3-1 4 15,-2 2 2-15,-5 0 2 0,-3 3 1 0,-4 3 1 0,-5 2 1 16,-3 1 7-16,-3 3 16 0,0 1 17 16,-2 3 14-16,2 1 8 0,-3 7 5 0,-5 7-2 0,-4 8-6 15,-8 17-6-15,-6 7-11 0,-4 13-9 0,-9 9-8 16,-7 14-8-16,-6 9-6 0,-1 11-15 0,-4 5-33 16,-1 5-64-16,-1 4-86 0,1 9-106 0,0 4-122 15,3-4-130-15,4-8-141 0,4-8 1 0,3-11 110 16,-1-9 143-16,6-9 133 0</inkml:trace>
  <inkml:trace contextRef="#ctx0" brushRef="#br0" timeOffset="26056.245">19249 6412 15 0,'5'-9'126'0,"2"1"55"0,0-2 7 0,0-1-15 16,-1-1-20-16,1 0-14 0,0 2-13 0,-2 2-9 15,0 1-4-15,-2 0 1 0,-2 2 10 0,3 1 19 16,-3 1 13-16,-1-2-9 0,0 2-19 0,0 0-20 0,-1 0-21 16,-3 2-13-16,-2 1-11 0,-5 4-8 0,-3 4-6 15,-3 6-6-15,-6 6-1 0,0 5-5 0,-6 6-4 16,2 6-2-16,-1 3-3 0,0 4-3 0,2 3 0 15,9-2-4-15,-1 0 1 0,7-4-1 0,6-2 1 16,2-3 1-16,5-3 6 0,3-6 7 0,4-1 8 16,4-3 8-16,3-4 11 0,4-4 5 0,5-3-5 15,5-2-10-15,5-5-11 0,3-2-8 0,5-6-9 0,3-6-7 16,1-3-6-16,2-4-14 0,-4-4-21 0,0-1-23 16,-3-2-28-16,-2-3-31 0,-3 3-29 0,-2-5-30 15,-4 3-27-15,-1 0-22 0,-5-2-18 0,-5 4-7 16,-1 0 0-16,-7 2 9 0,1 0 15 0,-5 0 22 15,-3 3 29-15,-1-2 35 0,-4 3 31 0,-3 3 30 0,0 0 26 16,-3 4 21-16,-2 0 21 0,-5 3 19 0,-1 2 18 16,-7 2 16-16,-1 4 12 0,-6 6 12 0,-4 5 12 15,-3 5 10-15,-3 8 4 0,-1 6 2 0,-5 2-3 16,2 7-4-16,1 3-2 0,0 2-4 0,7-2-8 0,0-1-14 16,6-3-12-16,3-3-14 0,5-5-11 15,5-4-10-15,4-3-7 0,3-5-11 0,4-1-16 0,2-1-22 16,4-5-24-16,3 1-25 0,3-3-22 0,5-2-23 15,7-2-26-15,6-2-24 0,5-6-18 0,7-3-5 16,6-8 1-16,6-3 9 0,2-6 14 0,3-3 25 0,1-3 36 16</inkml:trace>
  <inkml:trace contextRef="#ctx0" brushRef="#br0" timeOffset="26398.3299">19841 6805 5 0,'57'-38'42'0,"0"-1"40"0,-5 0 31 0,-6 0 27 16,-5 2 18-16,-4 3 13 0,-6 3 10 0,-6-1 11 16,-3 3 8-16,-1 2 7 0,-8 3 5 0,-3 3 2 15,-2 1 2-15,-3 2 0 0,-2 2-5 0,1 2-9 0,-4-1-14 16,-4 1-15-16,1 4-20 0,-2-3-22 0,-3 5-22 15,-1 1-21-15,-4-1-18 0,-4 3-16 0,-1 4-13 16,-7 4-9-16,-5 6-4 0,-3 4-5 0,0 5-3 16,-2 3-2-16,2 4-4 0,-3 5-2 0,2 0-3 15,4 3-2-15,6-3-1 0,5-2-2 0,2-3 0 0,8-3-2 16,1-2-1-16,4-4-1 0,1-3-2 16,5 0 0-16,1 1-1 0,5-4 0 0,3-1 0 0,10-1 0 15,2-5-2-15,11-5-2 0,2-7-2 0,4-3 1 16,4-5-3-16,-1-3 1 0,0 2 1 0,-4-2 2 15,-1 0 0-15,-7 3 4 0,1-1-1 0,-4 4 2 16,-2 2 1-16,-6 1 3 0,-4 3 4 0,-4 3 9 0,-2 1 16 16,-2 3 20-16,0-1 19 0,0 5 18 15,-4 5 11-15,0 7 1 0,-9 13-6 0,-6 8-11 0,-7 13-14 16,-5 9-14-16,-6 5-14 0,-2 4-10 0,-4 4-9 16,-2 1-13-16,-2 2-28 0,3-1-55 0,-1 3-82 15,4-6-100-15,1-2-106 0,7-4-105 0,3-7-104 0,8-10-115 16,4-10 32-16,7-5 128 0,1-6 140 0,4-7 124 15</inkml:trace>
  <inkml:trace contextRef="#ctx0" brushRef="#br0" timeOffset="27213.241">21373 6290 106 0,'5'-7'194'0,"0"-1"79"0,-4-1 10 15,1 2-23-15,-1 0-32 0,-1 0-30 0,0 2-22 16,-1-1-19-16,-1 3-20 0,-1 0-14 0,0 0-14 16,-4 1-10-16,1 4-11 0,-3 2-8 0,-3 4-6 0,1 3-2 15,-3 4-2-15,1 5 0 0,-1 3-2 0,2 3-5 16,0 3-3-16,2 1-6 0,3-1-6 0,2-1-1 16,0 2 0-16,4 3 1 0,-1 2-1 0,5-2 0 15,1 1-3-15,1 3-3 0,3-5-6 0,1-2 0 16,0-2 0-16,1-3 0 0,2 0-1 0,0-5 0 15,-3-2 2-15,4-1 3 0,-4-1 1 0,-1-1 3 0,0-3 3 16,1 0 9-16,-4-4 14 0,0 3 13 0,-2-2 14 16,1 0 7-16,-3 2-1 0,-1 1-9 0,0 1-9 15,-3 0-13-15,-2 1-8 0,-3 2-11 0,-3-1-6 16,2-2-10-16,-3-1-7 0,-2 0-5 0,2-1-6 16,-6 0-4-16,2-3-3 0,-2 2-5 0,1-2-1 0,-1-1-2 15,0-2-2-15,-1 0-2 0,0-1-5 0,2 1-5 16,0-4-10-16,0 2-15 0,0-1-20 0,3-2-23 15,-2 0-27-15,3 0-33 0,1-3-37 0,2 1-41 16,-1 0-39-16,2-3-41 0,3-3-38 0,-1-1-28 16,2-4-13-16,4-2 2 0,2-5 19 0,6-6 30 15,3-2 31-15,5-4 34 0,3-5 28 0,4-4 27 0,1-1 42 16</inkml:trace>
  <inkml:trace contextRef="#ctx0" brushRef="#br0" timeOffset="27648.079">21219 6672 22 0,'22'-29'55'0,"-1"1"43"0,0 2 34 0,-3 3 28 15,-1 0 25-15,0 1 20 0,-3 5 17 16,0-1 18-16,-1 2 9 0,-2 2 3 0,3-1-4 0,-2 4-11 15,0-1-18-15,-1 0-21 0,2 1-29 0,1-1-29 16,0 1-27-16,4 1-22 0,-4 1-22 0,2 0-17 16,0 2-14-16,1 0-11 0,2-1-16 0,-2 1-23 15,5 1-33-15,-1-2-41 0,0 2-45 0,1 2-43 16,0-2-37-16,0 1-30 0,0 2-17 0,0-2-9 16,-3 0 0-16,3 1 8 0,0 0 16 0,-1 0 20 0,0-2 25 15,-3 3 30-15,0-1 35 0,-1 0 39 0,-1 0 36 16,-2 1 40-16,-2 0 41 0,-2 0 41 0,-2 1 43 15,-3 1 45-15,3-1 34 0,-5 1 13 0,3-1-5 16,-1 0-13-16,-2 2-12 0,-1 0-11 0,-2 4-7 16,-2-1-8-16,-1 3-5 0,-3 3-4 0,-2 3-4 0,0 2-2 15,-2 3-7-15,-2 1-5 0,1 4-5 0,1 1-7 16,-1-1-7-16,3 2-8 0,0 0-9 0,2-1-4 16,0-1-4-16,3 1-3 0,0 0-6 0,1 2-8 15,0 1-7-15,2 0-5 0,2 0-7 0,0 0-9 16,-1 1-3-16,2-3-6 0,1-2-4 0,2-1-3 0,-5-1-2 15,4-2-1-15,-2 1-1 0,-1-4-1 0,-1 0 4 16,3-1 3-16,-3 0 6 0,-1 1 5 0,0-1 4 16,0 0 0-16,-1 1-1 0,-3-2 0 0,1 1-3 15,2-1-4-15,-6 0-5 0,4-1-4 0,-5-1-3 16,2-1-4-16,-2 2-5 0,0-2-10 0,-1-1-23 16,-1 0-27-16,2-1-35 0,-3-2-39 0,3-1-46 0,-3 1-50 15,0-3-57-15,-2-1-61 0,1 0-59 0,-4-2-58 16,2-4-50-16,-4 1 55 0,6-5 105 0,-2-1 103 15</inkml:trace>
  <inkml:trace contextRef="#ctx0" brushRef="#br0" timeOffset="27795.684">21901 6550 154 0,'28'-29'216'0,"1"4"79"0,-2-1-1 16,-4 4-37-16,1 1-47 0,2 3-39 0,-3 2-30 0,-1 3-24 15,-1 3-20-15,3-2-20 0,-2 4-20 0,0-1-15 0,-1 0-15 16,1 2-27-16,-1-1-45 0,0 0-66 15,1 2-94-15,-3-2-118 0,0 3-93 0,-1-2 48 0,-5 4 86 16,0-4 87-16</inkml:trace>
  <inkml:trace contextRef="#ctx0" brushRef="#br0" timeOffset="28545.692">23651 6192 62 0,'8'-13'169'16,"0"-3"71"-16,1 2 8 0,-4 2-20 15,0-1-24-15,-2 1-9 0,0 5 6 0,-1-2 6 0,-2 4 0 16,2-1-10-16,-2 1-14 0,-2-1-21 0,2 0-19 15,-3 2-20-15,-2 0-20 0,-1 1-15 0,-2 3-14 16,-8 3-11-16,-2 5-9 0,-5 8-8 0,-6 8-8 0,-2 5-6 16,-4 9-9-16,-3 4-6 0,0 5-4 0,-1 2-3 15,-4 8-4-15,2 1-3 0,3 3-2 0,5 2 0 16,1 1-1-16,5-1 0 0,8-10 0 0,8-9 2 16,1-8-1-16,6-6 0 0,2-2-1 0,4-3 0 15,1-1 3-15,3-4 4 0,2-4 0 0,5-3 2 16,0 0-2-16,5-6 0 0,2 1-2 0,2-5-1 0,1-4 0 15,0-4-1-15,2-3 1 0,-2-4 0 0,-1-3-1 16,-2 1 1-16,-3-3 3 0,-3-2 5 0,-3 3 7 16,-3 0 8-16,-3-1 8 0,-2 3 3 0,0-1-3 15,-3 0-7-15,-4-1-6 0,-3 1-7 0,-3 0-4 16,-5-1-4-16,-3 2-6 0,-2 2-11 0,-2-1-7 0,1 5-8 16,1 1-10-16,-1 1-7 0,5 0-11 15,-1 3-17-15,4 0-27 0,4 0-31 0,-1 0-36 0,4 2-43 16,-1-1-38-16,3-1-27 0,-1-2-16 0,5 1-7 15,6-3-1-15,6-5 5 0,8-2 12 0,8-6 10 16,7 0 40-16,6-4 59 0</inkml:trace>
  <inkml:trace contextRef="#ctx0" brushRef="#br0" timeOffset="28845.882">23901 6267 85 0,'43'-25'79'0,"-4"2"47"0,-9 4 25 0,-5 3 12 16,-5 3 10-16,-5 4 6 0,-5 2 9 0,-4 1 8 0,1 2 2 15,-1 1-8-15,-5 1-12 0,2-1-16 0,-3 3-14 16,-3 3-10-16,-4 4-9 0,-3 3-12 0,-3 7-13 15,-2 3-16-15,-1 1-12 0,-2 6-14 0,2 1-11 16,-1 0-9-16,0 4-8 0,3 1-4 0,1 1-6 16,0-3-6-16,5 2-4 0,0 1-3 0,2-2-2 15,3-1-2-15,2 0 0 0,1 1-2 0,1-2-2 0,1-3 0 16,2-1 0-16,-1-3-2 0,0-3 2 0,1-2-2 16,-1-2 0-16,0 0-1 0,0-3 0 0,-3-4 3 15,4 0 8-15,-4-1 8 0,0 3 12 0,0-2 8 16,-4 4 4-16,1-2-2 0,-2 2-4 0,-1-1-8 15,-3 2-7-15,-1-1-6 0,-1 0-3 0,-2-1-4 0,1-1-4 16,-4-1-8-16,3-2-16 0,-2 1-26 0,0-2-31 16,2-1-38-16,-4-1-43 0,4-2-53 0,-4-2-58 15,3 1-65-15,-2-4-67 0,2 1-70 0,-2-2 19 0,3-3 88 16,1-1 101-16,2-2 90 0</inkml:trace>
  <inkml:trace contextRef="#ctx0" brushRef="#br0" timeOffset="28996.477">24088 6493 261 0,'41'-21'255'16,"-5"1"91"-16,-8 4-2 0,0 3-42 0,-3 0-47 0,-2 4-30 16,-4 3-18-16,1 0-15 0,0 0-26 15,-4 1-33-15,4 2-32 0,-1-1-26 0,0-1-28 0,3 2-39 16,-1-2-54-16,-2 0-76 0,3 2-106 0,-2-1-128 16,-2-1-148-16,3 1-7 0,-7-1 94 0,3 2 111 15,0-3 99-15</inkml:trace>
  <inkml:trace contextRef="#ctx0" brushRef="#br0" timeOffset="30278.052">25433 6264 6 0,'-2'-5'140'0,"-2"0"91"0,-1-1 39 0,0 0 7 0,2-1-6 15,0 3-12-15,0-1-14 0,0 1-24 16,-1-1-32-16,1 3-31 0,2-1-23 0,-1-1-12 0,0 1-5 16,2 1-3-16,2 0-6 0,1 1-12 0,4-1-13 15,2 2-14-15,4 0-12 0,-1 0-10 0,4 0-10 16,3 2-7-16,2-1-8 0,1 1-5 0,-1 0-3 0,2 1-3 15,2 1-2-15,-4 1-2 0,1 0-2 16,-3 1-1-16,-1 1-1 0,-3 3 0 0,0 4 1 0,-3 2-2 16,-5 6 1-16,-6 10-1 0,-6 7-2 0,-7 9 0 15,-6 4-2-15,-5 4-7 0,-6 4-13 0,-1 0-18 16,0-3-17-16,0-5-15 0,5-6-12 0,4-9-12 0,2-6-15 16,8-10-17-16,0-7-20 0,7-3-26 15,-3-4-28-15,5 0-29 0,-1-2-22 0,3-3-15 0,2-3-10 16,4-5-8-16,8-6-8 0,6-8 36 0,8-10 64 15</inkml:trace>
  <inkml:trace contextRef="#ctx0" brushRef="#br0" timeOffset="30668.008">26352 6174 80 0,'11'-9'73'0,"0"-1"33"0,-2 3 12 0,-1 1 5 0,0 1 5 16,-3 1 6-16,1 0 3 0,0 1 5 15,-2 0 5-15,0 0 5 0,0 0 5 0,-1 0 3 0,2 1 3 16,-1 1 1-16,-2-1-3 0,1-1-6 0,-2 3-10 16,1-1-14-16,0 1-14 0,-2 1-17 0,-2 2-15 15,0 2-16-15,-4 4-15 0,-5 5-12 0,-5 4-8 16,-3 6-10-16,-4 5-7 0,-4 6-4 0,-3 5-3 0,-5 2-2 16,0 5-3-16,-1 2 0 0,-1-1-3 15,-1 4-1-15,2 3 0 0,0 1-1 0,4 1 0 0,2-4-2 16,9-5 0-16,4-8-4 0,8-5-5 0,1-7-6 15,5-3-7-15,3-6-3 0,1-2 1 0,5-3 4 16,2-1 5-16,2-3 4 0,6-2 3 0,1-2 1 0,5-6-1 16,5-5 2-16,3-5 3 0,3-7 1 0,-1-3 2 15,-2-6 1-15,-2-3-1 0,-2-4 1 0,-5 1 4 16,-4 3 4-16,-6 2 6 0,-5 3 4 0,0 3 2 16,-6 3 1-16,-4 2-2 0,-2 0-5 0,-4 3-3 15,-4 3-3-15,-2 1-6 0,-6 2-15 0,-2 2-33 16,-3 3-46-16,-5 4-60 0,1 1-67 0,-2 3-67 0,9 1-67 15,2-1-75-15,6 1-18 0,5-3 73 0,3 0 95 16,3 0 91-16</inkml:trace>
  <inkml:trace contextRef="#ctx0" brushRef="#br0" timeOffset="31268.404">27819 6365 169 0,'5'-4'212'0,"-1"-2"71"0,-1-1-10 0,2-1-44 16,0-2-50-16,-2 0-43 0,2-1-32 0,-2-1-20 15,-1 2-9-15,2-4 3 0,-2 3 9 0,-1-5 9 0,1 1 8 16,-2-4 7-16,0 4 5 0,-3-3-1 0,-3 1-8 16,1 0-11-16,-3 4-12 0,-2 1-13 0,-2 3-12 15,-1 0-9-15,-7 3-8 0,-1 4-8 0,-6 4-4 16,-6 5-6-16,-6 7-3 0,-4 6-5 0,0 5-3 15,-1 5-2-15,4 0-1 0,2 3-1 0,4 0 3 16,5-1 3-16,5-2 3 0,2-3 0 0,8-1-2 0,0-2-1 16,6-5-3-16,2 1-1 0,2-2-3 0,4-3-2 15,4 0-2-15,2-2 1 0,5-4 1 0,8 1 2 16,9-6-1-16,7-4-2 0,10-4-1 0,5-6 0 16,2-5-2-16,2-1-1 0,0-3 2 0,-2-1 2 15,-6 0 3-15,-2 4 8 0,-6 1 6 0,-6 3 6 0,-4 2 4 16,-7 3 4-16,-4 4 10 0,-3 1 16 15,-3 2 23-15,-2 2 21 0,0 1 16 0,-5 6 6 0,0 5-1 16,-8 7-11-16,-2 5-17 0,-10 8-18 0,-5 8-15 16,-5 4-15-16,-1 5-12 0,-5-1-12 0,1 3-7 15,-4-1-5-15,2-3-4 0,3-2-7 0,2-3-12 16,2-3-19-16,4-7-28 0,3-5-33 0,8-6-45 0,1-8-51 16,4-1-51-16,3-3-46 0,2-4-49 0,1 1-50 15,1-3-45-15,4-2-30 0,6-6-22 0,3-3 4 16,8-9 77-16,5-10 102 0,5-6 93 0</inkml:trace>
  <inkml:trace contextRef="#ctx0" brushRef="#br0" timeOffset="31516.739">28238 6280 188 0,'14'-31'191'0,"-3"4"79"16,-3 3 14-16,-3 3-20 0,1 1-25 0,-2 3-22 0,0 7-22 16,-2 0-14-16,1 2-6 0,0 1 0 0,3-2 3 15,1 1-2-15,2-1-4 0,2 2-8 0,2 2-9 16,3 0-15-16,0 3-13 0,1-1-16 0,6 3-12 0,0 4-12 15,2 0-8-15,2 0-8 0,3 2-8 0,0 4-8 16,2-3-6-16,-2 1-4 0,-2 1 1 0,-1 1 1 16,-2-2 5-16,-4 2 5 0,-2 1 8 0,-5 3 1 15,0 3-1-15,-4 7-4 0,-7 8-8 0,-8 13-9 16,-11 7-9-16,-11 8-10 0,-13 12-7 0,-11 10-14 16,-17 10-27-16,-16 5-59 0,-11 10-114 0,-9 6-175 0,-2 5-220 15,-8 3-231-15,-4 4 20 0,-7 2 149 16,-10-5 173-16,-4-7 149 0,6-14 116 0</inkml:trace>
  <inkml:trace contextRef="#ctx0" brushRef="#br0" timeOffset="34221.949">3811 9333 200 0,'10'18'222'0,"-2"-7"60"0,0-4-17 16,0-2-46-16,3 0-48 0,4-2-44 0,3 0-31 0,4 1-24 15,5 0-18-15,6 1-13 0,5-3-6 0,8 3 4 16,3 0 10-16,6-2 10 0,9 0 7 0,7 0 4 16,13-2-3-16,4-1-5 0,4 0-10 15,1-3-10-15,4 0-9 0,-1-1-10 0,10-4-5 0,5 1-4 16,12-6-4-16,4 2-4 0,2-4-2 0,2-1 0 15,5 1-1-15,10-4 0 0,7 0-1 0,2-3 0 16,3 1 1-16,2 2 1 0,6-2-1 0,6 1 1 16,2 0 1-16,0 3 3 0,0 0 7 0,10 0 11 0,5 2 11 15,4 1 21-15,1 1 17 0,10 2 16 0,10-2 10 16,-2 2 3-16,3 1 8 0,14 0 2 0,2 2 7 16,1 1 1-16,7-1-7 0,8 0-4 0,2 0-3 15,9-2-4-15,14 1-2 0,2 0-3 0,2-2 1 16,14-2 2-16,-1 3-4 0,0-2-8 0,7-1-9 15,6 1 4-15,21-1 4 0,5-2-12 0,-3 0-15 0,5 0-1 16,4 1 12-16,5 0 1 0,14 0-9 0,8-3-11 16,4-1-7-16,-3 0-6 0,8 0-6 0,8 3-4 15,0 1-2-15,-2 5-1 0,5-1-4 0,0 0-3 16,-3 3-5-16,4 2 1 0,-7 5-2 0,3 2-1 16,-8 2-2-16,-3 5 1 0,-3 2 1 0,-8 3-1 0,-1-1 4 15,-7 4 2-15,4 1 2 0,-10 3 1 0,-10 0 1 16,-3 3-2-16,-10 0 1 0,-6 1-1 0,-3 1-3 15,-11 3-2-15,-8-2-3 0,-8 1-1 0,-12 3-2 16,-15-1-4-16,-2 2-1 0,-13-1-3 0,-14 2-8 16,-12 1-21-16,-1-2-33 0,-12 0-56 0,-14 2-98 15,-15-4-163-15,-14-5-232 0,-12-4-261 0,-17-6-73 0,-15-6 121 16,-17-6 193-16,-14-12 183 0,-17-10 148 16</inkml:trace>
  <inkml:trace contextRef="#ctx0" brushRef="#br0" timeOffset="42992.579">11526 9819 19 0,'-59'-2'15'0,"5"-4"7"0,4 1 0 15,-2-3 1-15,4 1 1 0,-2-1 1 0,4-1 0 0,-2 1-1 16,0 0 9-16,5-1 8 0,-2-2 3 0,-4 3-4 16,5-5-6-16,-3 2-5 0,1 1-6 0,-3 0-6 15,-2 2-5-15,0-1-4 0,3 3-3 0,0-2 0 0,2 3-1 16,2-2-1-16,0 4-2 0,-1-1 0 15,0 2-1-15,0-1 0 0,-2 1 0 0,-2 2-1 0,-6 0 1 16,-4 2 0-16,-3 1 0 0,-4-1 0 0,-8 1 0 16,-1-1 0-16,1 2 0 0,0 1 0 0,1-1 0 15,-1 0 0-15,-1 1 0 0,-3 3 0 0,-5-1 0 16,-4 4 0-16,-4 0 0 0,-8 3 0 0,-3 3 0 0,2 3 0 16,-1 0 0-16,1 1 0 0,-4 2 0 0,-2 3 0 15,-4-1 0-15,-6 4 1 0,-3 1 2 0,4 3 3 16,-2 1 2-16,-1 8 4 0,-3 2 4 0,-7 5 2 15,-6 4 0-15,-4 0 2 0,4 5 0 0,1 2 0 16,-9 5-2-16,-5 4-1 0,-5 3 0 0,3 7 0 0,4 2 0 16,1 8 1-16,-1 11 1 0,-6 2 2 0,2 2 9 15,9 2 11-15,9 2 9 0,6 1 6 0,6 6 0 16,4 5-4-16,7 4-7 0,1-1-8 0,10-3-7 16,12 1-7-16,7-1-6 0,9 7-5 0,7 6-2 15,10-2-2-15,6-2-3 0,10-2-1 0,9-3 0 16,8-1-2-16,6-1-1 0,10-4-1 0,8-4-3 0,7-9-1 15,8-4 1-15,5-4 0 0,10-9 2 0,7-2 0 16,6-4 1-16,10-2 1 0,10 0 3 0,10-1 2 16,4-6 5-16,3-2 2 0,9-4-1 0,5-6 0 15,7-3 2-15,11-7 2 0,8-5 3 0,6-4 4 16,7-2 4-16,3-7 7 0,9-3 10 0,14-5 6 0,7-3 1 16,3-4-1-16,3-3-2 0,19-2 4 15,2-4 11-15,5-1 0 0,2-2-5 0,14 0-5 0,4-1-5 16,-1-2-1-16,7 1 4 0,10-1 3 0,1 1 2 15,2 3 3-15,11-1 2 0,2-1-2 0,-4 4-5 16,5-1-6-16,7 2-3 0,-5 3-4 0,7 1-5 16,5-1 14-16,0 2 14 0,7 0 5 0,0 0-3 0,-7 2-9 15,-2-4-4-15,7 2 15 0,6 1 15 16,2 0-2-16,1-3-4 0,-2 0-11 0,-5-3 1 0,6 0 2 16,-2-1 4-16,2 0 6 0,6-1-10 0,-6-4-13 15,-1 4-14-15,4-2-10 0,2 0-6 0,0 0-7 16,1 1-5-16,-5-4 0 0,9-3 4 0,7 0 5 15,-2-3 0-15,11-7-4 0,5 0-2 0,-4-4-3 0,3-1-2 16,-2 1-1-16,-6 1-1 0,5-1 2 16,-5 3 0-16,0 0 1 0,-1 0-2 0,-5-1-1 0,-2 1 0 15,2 1 0-15,-13 0-2 0,3 2-1 0,-4-1 0 16,-12 3 0-16,-2 0-3 0,-5 0 0 0,-4 1-2 16,-7 2 1-16,-2-1-1 0,-2-2-1 0,-9-1-1 0,-2 0 0 15,-3-3-2-15,-9-1-1 0,-11-1 1 0,-4 0-1 16,1-4 1-16,-4-6 1 0,-8-2 0 0,-3-2 0 15,-4-8 1-15,-5-2 0 0,-8-5 0 0,-7-4 0 16,-4-3 0-16,-4-6 0 0,-5-5 4 0,-7-8 8 16,-7-3 7-16,-6-3 1 0,-7 1 3 0,-2-2 1 15,-2-1-3-15,-11-2-4 0,-8 0-2 0,-6-5-3 16,-8-4-3-16,-9-7 0 0,-7-4-2 0,-6 1-3 0,-10 3-1 16,-7 3 0-16,-10-1-1 0,-5 1-1 0,-9-3-1 15,-8 1 0-15,-11-8 0 0,-9 2 0 0,-11 0 0 16,-12 5 0-16,-8 2 0 0,-11 4-2 0,-12-2-2 15,-9 0-3-15,-14-2-7 0,-13-6-8 0,-18-1-3 16,-20-4-1-16,-14 4 3 0,-7 4 4 0,-7 3 3 16,-14 4 3-16,-16-2 4 0,-12-3 0 0,-8-3 4 15,-8-4 0-15,-16-2 2 0,-3 3 1 0,-3 4 1 0,-7 3 1 16,-12 3 0-16,-2 1 0 0,-5 1 1 0,-15-2 1 16,1 1 5-16,0-1 7 0,-14-3-1 0,-1 8-2 15,-5 5-2-15,-12 4-3 0,-2 5-1 0,-4 4-1 16,-8 3-2-16,-11 2-1 0,-7 4 1 0,-2 1-1 15,-1 2 0-15,-5 3-1 0,-6 1 0 0,-11-2 0 0,-1 10 0 16,-3 1 0-16,-5 8 0 0,2 0 0 0,-4 6 2 16,-2 7-1-16,-4 2 0 0,-3 6-1 0,0 6 1 15,2 5 2-15,-4 5-2 0,4 3 0 0,8 6 0 16,0 4 0-16,2 4 1 0,2 3 2 0,11 3 1 16,16-1 0-16,9-3-1 0,8 2 1 0,5-2 0 15,13 0-2-15,17 2 1 0,0-1-2 0,7 2-1 0,16 1-1 16,9 0 0-16,3 6 0 0,15-4 0 0,10 5-2 15,0 1 0-15,12 1-1 0,14-1-1 0,15 0-2 16,12 0-1-16,-4 0-5 0,10 1-3 0,14-2 0 16,14 0-5-16,11 0-8 0,9 1-15 0,2-2-21 15,4 3-24-15,3 0-24 0,11 1-26 0,8-1-38 16,9 3-34-16,5-3-34 0,10 1-50 0,4 1-70 0,5-2-72 16,5-4-78-16,6 4 23 0,5-2 99 0,2-2 112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96E9-D215-3547-B09B-D9ABE3AA722C}" type="datetimeFigureOut">
              <a:rPr kumimoji="1" lang="zh-CN" altLang="en-US" smtClean="0"/>
              <a:t>2018/9/9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1A361-AA60-4F48-A590-ACC78098A425}" type="slidenum">
              <a:rPr kumimoji="1" lang="zh-CN" altLang="en-US" smtClean="0"/>
              <a:t>‹#›</a:t>
            </a:fld>
            <a:endParaRPr kumimoji="1" lang="zh-CN" altLang="en-US"/>
          </a:p>
        </p:txBody>
      </p:sp>
    </p:spTree>
    <p:extLst>
      <p:ext uri="{BB962C8B-B14F-4D97-AF65-F5344CB8AC3E}">
        <p14:creationId xmlns:p14="http://schemas.microsoft.com/office/powerpoint/2010/main" val="632090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951AB8-89FF-4655-AAA1-8CA14E832D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C1D38B8-8D52-4E53-88E1-06A181FFB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4D195A2-111E-4E42-B0DB-7A8F3E845729}"/>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88644C90-4D1E-406E-8BF4-9B6DB9A2A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C847953-8F4B-466D-9FD4-879ADF453258}"/>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387775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6E15B3-B8EA-4FD1-9FD4-AD7614C459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B2C4784-B392-4E10-B2AA-54C50700CF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8DE9AFF-D282-497B-B82C-A5240FA1B5C9}"/>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51EADC4F-6667-4B02-A18C-984F82EEDF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6785A9C-1F8E-4A0C-9636-B006EFF6B1FF}"/>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249264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B63D957-0118-4B7B-8F62-AA453DE6AE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C4F98BD-BC03-4DE6-856F-F9227C86708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D11D8EA-45F1-4D91-99DB-21AB479ED2B0}"/>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53AD138C-12F7-40E1-B508-DB2A206E27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32A9966-B632-43FD-B485-2CDB4FCC3CC0}"/>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353964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1C93A1-0BE9-4300-BB50-F8819BB96D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64DDFA9-6795-4310-B292-D42498C37D5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41CBCBA-2CEA-463B-A591-C0FD8946439E}"/>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3D1BDACA-9A37-42EA-A6DF-CA7002346C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FE5CA88-BB78-463C-B591-27E35D725BC5}"/>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88941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F94F0A-D627-4BE6-A3D1-4EE97B99B3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4F371C1-B62E-43E2-94DE-53F0AD171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00EC6FF-FCA0-48AD-96F0-55042AA953B6}"/>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4D4539CA-B450-4B0E-BC6C-BCCB3A9E6B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CE79775-DD4B-4F02-A87F-C31641D50B10}"/>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289882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85F2C6-B56C-4F95-B76C-845B9C02B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9F4AA5E-4D9E-436B-9B60-68C319A8FC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3544B73D-84B4-4DA9-8E10-510FBF2F147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C756F4D1-4CEE-408A-AC65-7B39827FA771}"/>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6" name="页脚占位符 5">
            <a:extLst>
              <a:ext uri="{FF2B5EF4-FFF2-40B4-BE49-F238E27FC236}">
                <a16:creationId xmlns:a16="http://schemas.microsoft.com/office/drawing/2014/main" xmlns="" id="{89198BBD-3B1C-4086-BE59-F04E373E4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6930BA7-BB32-4657-8EBC-6D64B1BF7B86}"/>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1432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9AB45B-6DFD-4246-8C22-F892F0D2E7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EF089FC-2EB1-4F60-920E-7C6A1F10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01D1879-1802-4948-9C80-7A8B499C974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C3CA7C17-3E58-41F1-BF5F-66991F556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8479F951-88E9-43E7-A2B8-377488C079C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2F9C0AF-C68F-4308-BED3-9A571266A0A2}"/>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8" name="页脚占位符 7">
            <a:extLst>
              <a:ext uri="{FF2B5EF4-FFF2-40B4-BE49-F238E27FC236}">
                <a16:creationId xmlns:a16="http://schemas.microsoft.com/office/drawing/2014/main" xmlns="" id="{507E746C-DF91-49FC-A740-C9031DF9D5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42CB7C76-9047-4D84-B1AA-85616ECE7139}"/>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391394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4EEF50-CFC1-46EA-952E-D44EA047AB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CCDD89F-BE0E-4DCC-9957-4955675FBA4A}"/>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4" name="页脚占位符 3">
            <a:extLst>
              <a:ext uri="{FF2B5EF4-FFF2-40B4-BE49-F238E27FC236}">
                <a16:creationId xmlns:a16="http://schemas.microsoft.com/office/drawing/2014/main" xmlns="" id="{30CDA89F-5412-4F45-B1DB-81B0E1C103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A81E3BC-5FF3-456C-821F-472EF13E263E}"/>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347819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A6DCFD9-E4B8-498D-8576-D68FF36378D9}"/>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3" name="页脚占位符 2">
            <a:extLst>
              <a:ext uri="{FF2B5EF4-FFF2-40B4-BE49-F238E27FC236}">
                <a16:creationId xmlns:a16="http://schemas.microsoft.com/office/drawing/2014/main" xmlns="" id="{86FF27CD-8E4C-45DA-9D4A-55E4C229A5C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2B735CB-44EA-4735-AC19-B0DDDAF65B7F}"/>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116131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6DC9EB-A37B-4BD9-B9AE-6330BE7D0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482B52D-D50A-4767-82D3-4CB558953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9368333-3AB5-4495-AE5C-F3C165948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DD693F7-D9BD-42B6-9BFC-45524FEA2EA4}"/>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6" name="页脚占位符 5">
            <a:extLst>
              <a:ext uri="{FF2B5EF4-FFF2-40B4-BE49-F238E27FC236}">
                <a16:creationId xmlns:a16="http://schemas.microsoft.com/office/drawing/2014/main" xmlns="" id="{B80A871F-36E1-4C79-A87C-D498B39163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C2EC5CB-E7C9-4621-A980-9EB0DC983B8B}"/>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311372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EC1B9B-EFD1-4C29-810B-4986108EA6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78F127-6EB6-47EE-97B1-00590AAF2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A5B2722-200B-4463-BF36-FC1DF6123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D5809E0-3208-4710-A45E-1846323C76B8}"/>
              </a:ext>
            </a:extLst>
          </p:cNvPr>
          <p:cNvSpPr>
            <a:spLocks noGrp="1"/>
          </p:cNvSpPr>
          <p:nvPr>
            <p:ph type="dt" sz="half" idx="10"/>
          </p:nvPr>
        </p:nvSpPr>
        <p:spPr/>
        <p:txBody>
          <a:bodyPr/>
          <a:lstStyle/>
          <a:p>
            <a:fld id="{D65D2602-2D6D-4EA6-8F6E-A75B25682BDF}" type="datetimeFigureOut">
              <a:rPr lang="zh-CN" altLang="en-US" smtClean="0"/>
              <a:t>2018/9/9</a:t>
            </a:fld>
            <a:endParaRPr lang="zh-CN" altLang="en-US"/>
          </a:p>
        </p:txBody>
      </p:sp>
      <p:sp>
        <p:nvSpPr>
          <p:cNvPr id="6" name="页脚占位符 5">
            <a:extLst>
              <a:ext uri="{FF2B5EF4-FFF2-40B4-BE49-F238E27FC236}">
                <a16:creationId xmlns:a16="http://schemas.microsoft.com/office/drawing/2014/main" xmlns="" id="{1044871D-46C8-4A59-B07B-F21B2B38E7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BAD3684-7FF8-4091-B28D-9703C311FBB7}"/>
              </a:ext>
            </a:extLst>
          </p:cNvPr>
          <p:cNvSpPr>
            <a:spLocks noGrp="1"/>
          </p:cNvSpPr>
          <p:nvPr>
            <p:ph type="sldNum" sz="quarter" idx="12"/>
          </p:nvPr>
        </p:nvSpPr>
        <p:spPr/>
        <p:txBody>
          <a:body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1969622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BEBEB"/>
            </a:gs>
            <a:gs pos="100000">
              <a:srgbClr val="FFFFFF"/>
            </a:gs>
          </a:gsLst>
          <a:lin ang="5400000" scaled="0"/>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E317F35-6423-455E-A34F-67D724F09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33F6E45-C8CB-43CA-B131-01195D6B2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68EECE8-90CD-41D5-A6C7-07D64B405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D2602-2D6D-4EA6-8F6E-A75B25682BDF}" type="datetimeFigureOut">
              <a:rPr lang="zh-CN" altLang="en-US" smtClean="0"/>
              <a:t>2018/9/9</a:t>
            </a:fld>
            <a:endParaRPr lang="zh-CN" altLang="en-US"/>
          </a:p>
        </p:txBody>
      </p:sp>
      <p:sp>
        <p:nvSpPr>
          <p:cNvPr id="5" name="页脚占位符 4">
            <a:extLst>
              <a:ext uri="{FF2B5EF4-FFF2-40B4-BE49-F238E27FC236}">
                <a16:creationId xmlns:a16="http://schemas.microsoft.com/office/drawing/2014/main" xmlns="" id="{F58EE164-5768-4CDE-BF40-7731EA90B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FD6C7CB-B389-4928-8364-9EB6D8B19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2749C-80FF-4CA9-A570-69FAAC94A7D1}" type="slidenum">
              <a:rPr lang="zh-CN" altLang="en-US" smtClean="0"/>
              <a:t>‹#›</a:t>
            </a:fld>
            <a:endParaRPr lang="zh-CN" altLang="en-US"/>
          </a:p>
        </p:txBody>
      </p:sp>
    </p:spTree>
    <p:extLst>
      <p:ext uri="{BB962C8B-B14F-4D97-AF65-F5344CB8AC3E}">
        <p14:creationId xmlns:p14="http://schemas.microsoft.com/office/powerpoint/2010/main" val="10493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3.xml"/><Relationship Id="rId3"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排序的基本知识</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49828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折半插入排序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5435FEDC-F3B1-4E1B-BD2E-47FFB222EDFA}"/>
              </a:ext>
            </a:extLst>
          </p:cNvPr>
          <p:cNvSpPr txBox="1"/>
          <p:nvPr/>
        </p:nvSpPr>
        <p:spPr>
          <a:xfrm>
            <a:off x="872455" y="847288"/>
            <a:ext cx="8607105" cy="369332"/>
          </a:xfrm>
          <a:prstGeom prst="rect">
            <a:avLst/>
          </a:prstGeom>
          <a:noFill/>
        </p:spPr>
        <p:txBody>
          <a:bodyPr wrap="square" rtlCol="0">
            <a:spAutoFit/>
          </a:bodyPr>
          <a:lstStyle/>
          <a:p>
            <a:r>
              <a:rPr lang="zh-CN" altLang="en-US" dirty="0">
                <a:solidFill>
                  <a:schemeClr val="accent1"/>
                </a:solidFill>
              </a:rPr>
              <a:t>直接插入排序</a:t>
            </a:r>
            <a:r>
              <a:rPr lang="zh-CN" altLang="en-US" dirty="0"/>
              <a:t>是每次边比较然后边移动元素，直到找到插入的位置。</a:t>
            </a:r>
          </a:p>
        </p:txBody>
      </p:sp>
      <p:sp>
        <p:nvSpPr>
          <p:cNvPr id="15" name="文本框 14">
            <a:extLst>
              <a:ext uri="{FF2B5EF4-FFF2-40B4-BE49-F238E27FC236}">
                <a16:creationId xmlns:a16="http://schemas.microsoft.com/office/drawing/2014/main" xmlns="" id="{792E1A13-E594-4825-BAAD-81F587967A18}"/>
              </a:ext>
            </a:extLst>
          </p:cNvPr>
          <p:cNvSpPr txBox="1"/>
          <p:nvPr/>
        </p:nvSpPr>
        <p:spPr>
          <a:xfrm>
            <a:off x="872455" y="1611473"/>
            <a:ext cx="8607105" cy="646331"/>
          </a:xfrm>
          <a:prstGeom prst="rect">
            <a:avLst/>
          </a:prstGeom>
          <a:noFill/>
        </p:spPr>
        <p:txBody>
          <a:bodyPr wrap="square" rtlCol="0">
            <a:spAutoFit/>
          </a:bodyPr>
          <a:lstStyle/>
          <a:p>
            <a:r>
              <a:rPr lang="zh-CN" altLang="en-US" dirty="0">
                <a:solidFill>
                  <a:schemeClr val="accent1"/>
                </a:solidFill>
              </a:rPr>
              <a:t>折半插入排序</a:t>
            </a:r>
            <a:r>
              <a:rPr lang="zh-CN" altLang="en-US" dirty="0"/>
              <a:t>将</a:t>
            </a:r>
            <a:r>
              <a:rPr lang="zh-CN" altLang="en-US" dirty="0">
                <a:solidFill>
                  <a:schemeClr val="accent1"/>
                </a:solidFill>
              </a:rPr>
              <a:t>比较</a:t>
            </a:r>
            <a:r>
              <a:rPr lang="zh-CN" altLang="en-US" dirty="0"/>
              <a:t>和</a:t>
            </a:r>
            <a:r>
              <a:rPr lang="zh-CN" altLang="en-US" dirty="0">
                <a:solidFill>
                  <a:schemeClr val="accent1"/>
                </a:solidFill>
              </a:rPr>
              <a:t>移动</a:t>
            </a:r>
            <a:r>
              <a:rPr lang="zh-CN" altLang="en-US" dirty="0"/>
              <a:t>这两个操作分离出来，也就是先利用折半查找找到插入的位置，然后一次性移动元素，再插入该元素。</a:t>
            </a:r>
          </a:p>
        </p:txBody>
      </p:sp>
      <p:graphicFrame>
        <p:nvGraphicFramePr>
          <p:cNvPr id="16" name="表格 15">
            <a:extLst>
              <a:ext uri="{FF2B5EF4-FFF2-40B4-BE49-F238E27FC236}">
                <a16:creationId xmlns:a16="http://schemas.microsoft.com/office/drawing/2014/main" xmlns="" id="{1FA21B5B-5EC8-4F08-8019-BE0F93E3FA3A}"/>
              </a:ext>
            </a:extLst>
          </p:cNvPr>
          <p:cNvGraphicFramePr>
            <a:graphicFrameLocks noGrp="1"/>
          </p:cNvGraphicFramePr>
          <p:nvPr>
            <p:extLst>
              <p:ext uri="{D42A27DB-BD31-4B8C-83A1-F6EECF244321}">
                <p14:modId xmlns:p14="http://schemas.microsoft.com/office/powerpoint/2010/main" val="2828607099"/>
              </p:ext>
            </p:extLst>
          </p:nvPr>
        </p:nvGraphicFramePr>
        <p:xfrm>
          <a:off x="2034655" y="2652657"/>
          <a:ext cx="6456832" cy="741680"/>
        </p:xfrm>
        <a:graphic>
          <a:graphicData uri="http://schemas.openxmlformats.org/drawingml/2006/table">
            <a:tbl>
              <a:tblPr firstRow="1" bandRow="1">
                <a:tableStyleId>{5C22544A-7EE6-4342-B048-85BDC9FD1C3A}</a:tableStyleId>
              </a:tblPr>
              <a:tblGrid>
                <a:gridCol w="807104">
                  <a:extLst>
                    <a:ext uri="{9D8B030D-6E8A-4147-A177-3AD203B41FA5}">
                      <a16:colId xmlns:a16="http://schemas.microsoft.com/office/drawing/2014/main" xmlns="" val="2288985028"/>
                    </a:ext>
                  </a:extLst>
                </a:gridCol>
                <a:gridCol w="807104">
                  <a:extLst>
                    <a:ext uri="{9D8B030D-6E8A-4147-A177-3AD203B41FA5}">
                      <a16:colId xmlns:a16="http://schemas.microsoft.com/office/drawing/2014/main" xmlns="" val="54468916"/>
                    </a:ext>
                  </a:extLst>
                </a:gridCol>
                <a:gridCol w="807104">
                  <a:extLst>
                    <a:ext uri="{9D8B030D-6E8A-4147-A177-3AD203B41FA5}">
                      <a16:colId xmlns:a16="http://schemas.microsoft.com/office/drawing/2014/main" xmlns="" val="3030839787"/>
                    </a:ext>
                  </a:extLst>
                </a:gridCol>
                <a:gridCol w="807104">
                  <a:extLst>
                    <a:ext uri="{9D8B030D-6E8A-4147-A177-3AD203B41FA5}">
                      <a16:colId xmlns:a16="http://schemas.microsoft.com/office/drawing/2014/main" xmlns="" val="2176109502"/>
                    </a:ext>
                  </a:extLst>
                </a:gridCol>
                <a:gridCol w="807104">
                  <a:extLst>
                    <a:ext uri="{9D8B030D-6E8A-4147-A177-3AD203B41FA5}">
                      <a16:colId xmlns:a16="http://schemas.microsoft.com/office/drawing/2014/main" xmlns="" val="1075131368"/>
                    </a:ext>
                  </a:extLst>
                </a:gridCol>
                <a:gridCol w="807104">
                  <a:extLst>
                    <a:ext uri="{9D8B030D-6E8A-4147-A177-3AD203B41FA5}">
                      <a16:colId xmlns:a16="http://schemas.microsoft.com/office/drawing/2014/main" xmlns="" val="2714524712"/>
                    </a:ext>
                  </a:extLst>
                </a:gridCol>
                <a:gridCol w="807104">
                  <a:extLst>
                    <a:ext uri="{9D8B030D-6E8A-4147-A177-3AD203B41FA5}">
                      <a16:colId xmlns:a16="http://schemas.microsoft.com/office/drawing/2014/main" xmlns="" val="2419399883"/>
                    </a:ext>
                  </a:extLst>
                </a:gridCol>
                <a:gridCol w="807104">
                  <a:extLst>
                    <a:ext uri="{9D8B030D-6E8A-4147-A177-3AD203B41FA5}">
                      <a16:colId xmlns:a16="http://schemas.microsoft.com/office/drawing/2014/main" xmlns="" val="3016943148"/>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t>39</a:t>
                      </a:r>
                      <a:endParaRPr lang="zh-CN" altLang="en-US" dirty="0"/>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extLst>
                  <a:ext uri="{0D108BD9-81ED-4DB2-BD59-A6C34878D82A}">
                    <a16:rowId xmlns:a16="http://schemas.microsoft.com/office/drawing/2014/main" xmlns="" val="2079523133"/>
                  </a:ext>
                </a:extLst>
              </a:tr>
            </a:tbl>
          </a:graphicData>
        </a:graphic>
      </p:graphicFrame>
      <p:pic>
        <p:nvPicPr>
          <p:cNvPr id="18" name="图片 17">
            <a:extLst>
              <a:ext uri="{FF2B5EF4-FFF2-40B4-BE49-F238E27FC236}">
                <a16:creationId xmlns:a16="http://schemas.microsoft.com/office/drawing/2014/main" xmlns="" id="{64F6F176-6036-4EB8-98BC-3527E70F4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55" y="2652657"/>
            <a:ext cx="899877" cy="651918"/>
          </a:xfrm>
          <a:prstGeom prst="rect">
            <a:avLst/>
          </a:prstGeom>
        </p:spPr>
      </p:pic>
      <p:sp>
        <p:nvSpPr>
          <p:cNvPr id="7" name="文本框 6">
            <a:extLst>
              <a:ext uri="{FF2B5EF4-FFF2-40B4-BE49-F238E27FC236}">
                <a16:creationId xmlns:a16="http://schemas.microsoft.com/office/drawing/2014/main" xmlns="" id="{14BD97B7-0FEC-4FFB-9353-81E79D927292}"/>
              </a:ext>
            </a:extLst>
          </p:cNvPr>
          <p:cNvSpPr txBox="1"/>
          <p:nvPr/>
        </p:nvSpPr>
        <p:spPr>
          <a:xfrm>
            <a:off x="9013971" y="2818333"/>
            <a:ext cx="1143374" cy="461665"/>
          </a:xfrm>
          <a:prstGeom prst="rect">
            <a:avLst/>
          </a:prstGeom>
          <a:noFill/>
        </p:spPr>
        <p:txBody>
          <a:bodyPr wrap="square" rtlCol="0">
            <a:spAutoFit/>
          </a:bodyPr>
          <a:lstStyle/>
          <a:p>
            <a:r>
              <a:rPr lang="zh-CN" altLang="en-US" sz="2400" dirty="0"/>
              <a:t>插入</a:t>
            </a:r>
            <a:r>
              <a:rPr lang="en-US" altLang="zh-CN" sz="2400" dirty="0">
                <a:solidFill>
                  <a:schemeClr val="accent1"/>
                </a:solidFill>
              </a:rPr>
              <a:t>25</a:t>
            </a:r>
            <a:endParaRPr lang="zh-CN" altLang="en-US" sz="2400" dirty="0">
              <a:solidFill>
                <a:schemeClr val="accent1"/>
              </a:solidFill>
            </a:endParaRPr>
          </a:p>
        </p:txBody>
      </p:sp>
      <p:sp>
        <p:nvSpPr>
          <p:cNvPr id="8" name="文本框 7">
            <a:extLst>
              <a:ext uri="{FF2B5EF4-FFF2-40B4-BE49-F238E27FC236}">
                <a16:creationId xmlns:a16="http://schemas.microsoft.com/office/drawing/2014/main" xmlns="" id="{37E87052-B6ED-4684-9D67-33EB49A5D04D}"/>
              </a:ext>
            </a:extLst>
          </p:cNvPr>
          <p:cNvSpPr txBox="1"/>
          <p:nvPr/>
        </p:nvSpPr>
        <p:spPr>
          <a:xfrm>
            <a:off x="872455" y="3749879"/>
            <a:ext cx="4446165" cy="369332"/>
          </a:xfrm>
          <a:prstGeom prst="rect">
            <a:avLst/>
          </a:prstGeom>
          <a:noFill/>
        </p:spPr>
        <p:txBody>
          <a:bodyPr wrap="square" rtlCol="0">
            <a:spAutoFit/>
          </a:bodyPr>
          <a:lstStyle/>
          <a:p>
            <a:r>
              <a:rPr lang="zh-CN" altLang="en-US" dirty="0"/>
              <a:t>第①次：</a:t>
            </a:r>
            <a:r>
              <a:rPr lang="en-US" altLang="zh-CN" dirty="0" err="1"/>
              <a:t>i</a:t>
            </a:r>
            <a:r>
              <a:rPr lang="en-US" altLang="zh-CN" dirty="0"/>
              <a:t>=1,j=7,25&lt;39,</a:t>
            </a:r>
            <a:r>
              <a:rPr lang="zh-CN" altLang="en-US" dirty="0"/>
              <a:t>所以修改</a:t>
            </a:r>
            <a:r>
              <a:rPr lang="en-US" altLang="zh-CN" dirty="0"/>
              <a:t>j=3,i</a:t>
            </a:r>
            <a:r>
              <a:rPr lang="zh-CN" altLang="en-US" dirty="0"/>
              <a:t>不变。</a:t>
            </a:r>
          </a:p>
        </p:txBody>
      </p:sp>
      <p:sp>
        <p:nvSpPr>
          <p:cNvPr id="21" name="文本框 20">
            <a:extLst>
              <a:ext uri="{FF2B5EF4-FFF2-40B4-BE49-F238E27FC236}">
                <a16:creationId xmlns:a16="http://schemas.microsoft.com/office/drawing/2014/main" xmlns="" id="{DF88BBD3-B043-4F6C-99A0-973D45F3755C}"/>
              </a:ext>
            </a:extLst>
          </p:cNvPr>
          <p:cNvSpPr txBox="1"/>
          <p:nvPr/>
        </p:nvSpPr>
        <p:spPr>
          <a:xfrm>
            <a:off x="872455" y="4195183"/>
            <a:ext cx="7043445" cy="369332"/>
          </a:xfrm>
          <a:prstGeom prst="rect">
            <a:avLst/>
          </a:prstGeom>
          <a:noFill/>
        </p:spPr>
        <p:txBody>
          <a:bodyPr wrap="square" rtlCol="0">
            <a:spAutoFit/>
          </a:bodyPr>
          <a:lstStyle/>
          <a:p>
            <a:r>
              <a:rPr lang="zh-CN" altLang="en-US" dirty="0"/>
              <a:t>第②次：</a:t>
            </a:r>
            <a:r>
              <a:rPr lang="en-US" altLang="zh-CN" dirty="0" err="1"/>
              <a:t>i</a:t>
            </a:r>
            <a:r>
              <a:rPr lang="en-US" altLang="zh-CN" dirty="0"/>
              <a:t>=1,j=3,13&lt;25,</a:t>
            </a:r>
            <a:r>
              <a:rPr lang="zh-CN" altLang="en-US" dirty="0"/>
              <a:t>所以修改</a:t>
            </a:r>
            <a:r>
              <a:rPr lang="en-US" altLang="zh-CN" dirty="0" err="1"/>
              <a:t>i</a:t>
            </a:r>
            <a:r>
              <a:rPr lang="en-US" altLang="zh-CN" dirty="0"/>
              <a:t>=3,j</a:t>
            </a:r>
            <a:r>
              <a:rPr lang="zh-CN" altLang="en-US" dirty="0"/>
              <a:t>不变。</a:t>
            </a:r>
          </a:p>
        </p:txBody>
      </p:sp>
      <p:sp>
        <p:nvSpPr>
          <p:cNvPr id="29" name="文本框 28">
            <a:extLst>
              <a:ext uri="{FF2B5EF4-FFF2-40B4-BE49-F238E27FC236}">
                <a16:creationId xmlns:a16="http://schemas.microsoft.com/office/drawing/2014/main" xmlns="" id="{A3DB042E-0272-4D93-8C2C-607A1DD89B6B}"/>
              </a:ext>
            </a:extLst>
          </p:cNvPr>
          <p:cNvSpPr txBox="1"/>
          <p:nvPr/>
        </p:nvSpPr>
        <p:spPr>
          <a:xfrm>
            <a:off x="872455" y="4600197"/>
            <a:ext cx="9672506" cy="646331"/>
          </a:xfrm>
          <a:prstGeom prst="rect">
            <a:avLst/>
          </a:prstGeom>
          <a:noFill/>
        </p:spPr>
        <p:txBody>
          <a:bodyPr wrap="square" rtlCol="0">
            <a:spAutoFit/>
          </a:bodyPr>
          <a:lstStyle/>
          <a:p>
            <a:r>
              <a:rPr lang="zh-CN" altLang="en-US" dirty="0"/>
              <a:t>第③次：</a:t>
            </a:r>
            <a:r>
              <a:rPr lang="en-US" altLang="zh-CN" dirty="0" err="1"/>
              <a:t>i</a:t>
            </a:r>
            <a:r>
              <a:rPr lang="en-US" altLang="zh-CN" dirty="0"/>
              <a:t>=3,j=3,27&gt;25,</a:t>
            </a:r>
            <a:r>
              <a:rPr lang="zh-CN" altLang="en-US" dirty="0"/>
              <a:t>所以修改</a:t>
            </a:r>
            <a:r>
              <a:rPr lang="en-US" altLang="zh-CN" dirty="0"/>
              <a:t>j=2,i</a:t>
            </a:r>
            <a:r>
              <a:rPr lang="zh-CN" altLang="en-US" dirty="0"/>
              <a:t>不变。此时</a:t>
            </a:r>
            <a:r>
              <a:rPr lang="en-US" altLang="zh-CN" dirty="0" err="1"/>
              <a:t>i</a:t>
            </a:r>
            <a:r>
              <a:rPr lang="en-US" altLang="zh-CN" dirty="0"/>
              <a:t>=3&gt;j=2 </a:t>
            </a:r>
            <a:r>
              <a:rPr lang="zh-CN" altLang="en-US" dirty="0"/>
              <a:t>查找结束，所以</a:t>
            </a:r>
            <a:r>
              <a:rPr lang="en-US" altLang="zh-CN" dirty="0"/>
              <a:t>25</a:t>
            </a:r>
            <a:r>
              <a:rPr lang="zh-CN" altLang="en-US" dirty="0"/>
              <a:t>应该插入到</a:t>
            </a:r>
            <a:r>
              <a:rPr lang="en-US" altLang="zh-CN" dirty="0"/>
              <a:t>13</a:t>
            </a:r>
            <a:r>
              <a:rPr lang="zh-CN" altLang="en-US" dirty="0"/>
              <a:t>和</a:t>
            </a:r>
            <a:r>
              <a:rPr lang="en-US" altLang="zh-CN" dirty="0"/>
              <a:t>27</a:t>
            </a:r>
            <a:r>
              <a:rPr lang="zh-CN" altLang="en-US" dirty="0"/>
              <a:t>之间，也就是将</a:t>
            </a:r>
            <a:r>
              <a:rPr lang="en-US" altLang="zh-CN" dirty="0"/>
              <a:t>13</a:t>
            </a:r>
            <a:r>
              <a:rPr lang="zh-CN" altLang="en-US" dirty="0"/>
              <a:t>后面的元素都向后移动一位，腾出空位给</a:t>
            </a:r>
            <a:r>
              <a:rPr lang="en-US" altLang="zh-CN" dirty="0"/>
              <a:t>25</a:t>
            </a:r>
            <a:r>
              <a:rPr lang="zh-CN" altLang="en-US" dirty="0"/>
              <a:t>。</a:t>
            </a:r>
          </a:p>
        </p:txBody>
      </p:sp>
    </p:spTree>
    <p:extLst>
      <p:ext uri="{BB962C8B-B14F-4D97-AF65-F5344CB8AC3E}">
        <p14:creationId xmlns:p14="http://schemas.microsoft.com/office/powerpoint/2010/main" val="33468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7" grpId="0"/>
      <p:bldP spid="8" grpId="0"/>
      <p:bldP spid="21" grpId="0"/>
      <p:bldP spid="2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败者树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流程图: 接点 11">
            <a:extLst>
              <a:ext uri="{FF2B5EF4-FFF2-40B4-BE49-F238E27FC236}">
                <a16:creationId xmlns:a16="http://schemas.microsoft.com/office/drawing/2014/main" xmlns="" id="{B35332ED-92FA-450F-82CE-96767E55B17F}"/>
              </a:ext>
            </a:extLst>
          </p:cNvPr>
          <p:cNvSpPr/>
          <p:nvPr/>
        </p:nvSpPr>
        <p:spPr>
          <a:xfrm>
            <a:off x="3481180" y="4306393"/>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1600" dirty="0">
              <a:solidFill>
                <a:schemeClr val="tx1"/>
              </a:solidFill>
            </a:endParaRPr>
          </a:p>
        </p:txBody>
      </p:sp>
      <p:sp>
        <p:nvSpPr>
          <p:cNvPr id="13" name="流程图: 接点 12">
            <a:extLst>
              <a:ext uri="{FF2B5EF4-FFF2-40B4-BE49-F238E27FC236}">
                <a16:creationId xmlns:a16="http://schemas.microsoft.com/office/drawing/2014/main" xmlns="" id="{014A26FA-93BE-4603-B181-FAD424A31B57}"/>
              </a:ext>
            </a:extLst>
          </p:cNvPr>
          <p:cNvSpPr/>
          <p:nvPr/>
        </p:nvSpPr>
        <p:spPr>
          <a:xfrm>
            <a:off x="4710313" y="4306393"/>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12</a:t>
            </a:r>
            <a:endParaRPr lang="zh-CN" altLang="en-US" sz="1600" dirty="0">
              <a:solidFill>
                <a:schemeClr val="tx1"/>
              </a:solidFill>
            </a:endParaRPr>
          </a:p>
        </p:txBody>
      </p:sp>
      <p:sp>
        <p:nvSpPr>
          <p:cNvPr id="14" name="流程图: 接点 13">
            <a:extLst>
              <a:ext uri="{FF2B5EF4-FFF2-40B4-BE49-F238E27FC236}">
                <a16:creationId xmlns:a16="http://schemas.microsoft.com/office/drawing/2014/main" xmlns="" id="{D2EF5863-DF49-4F93-A58F-3DFFE2EE04CE}"/>
              </a:ext>
            </a:extLst>
          </p:cNvPr>
          <p:cNvSpPr/>
          <p:nvPr/>
        </p:nvSpPr>
        <p:spPr>
          <a:xfrm>
            <a:off x="5939446" y="4306393"/>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10</a:t>
            </a:r>
            <a:endParaRPr lang="zh-CN" altLang="en-US" sz="1600" dirty="0">
              <a:solidFill>
                <a:schemeClr val="tx1"/>
              </a:solidFill>
            </a:endParaRPr>
          </a:p>
        </p:txBody>
      </p:sp>
      <p:sp>
        <p:nvSpPr>
          <p:cNvPr id="15" name="流程图: 接点 14">
            <a:extLst>
              <a:ext uri="{FF2B5EF4-FFF2-40B4-BE49-F238E27FC236}">
                <a16:creationId xmlns:a16="http://schemas.microsoft.com/office/drawing/2014/main" xmlns="" id="{974C0D8C-887D-46F9-B2E7-2F92A938036B}"/>
              </a:ext>
            </a:extLst>
          </p:cNvPr>
          <p:cNvSpPr/>
          <p:nvPr/>
        </p:nvSpPr>
        <p:spPr>
          <a:xfrm>
            <a:off x="7168579" y="4306393"/>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9</a:t>
            </a:r>
            <a:endParaRPr lang="zh-CN" altLang="en-US" sz="1600" dirty="0">
              <a:solidFill>
                <a:schemeClr val="tx1"/>
              </a:solidFill>
            </a:endParaRPr>
          </a:p>
        </p:txBody>
      </p:sp>
      <p:sp>
        <p:nvSpPr>
          <p:cNvPr id="16" name="流程图: 接点 15">
            <a:extLst>
              <a:ext uri="{FF2B5EF4-FFF2-40B4-BE49-F238E27FC236}">
                <a16:creationId xmlns:a16="http://schemas.microsoft.com/office/drawing/2014/main" xmlns="" id="{B43AF310-240B-4E8F-AF6B-1684807A5530}"/>
              </a:ext>
            </a:extLst>
          </p:cNvPr>
          <p:cNvSpPr/>
          <p:nvPr/>
        </p:nvSpPr>
        <p:spPr>
          <a:xfrm>
            <a:off x="8397712" y="4306393"/>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20</a:t>
            </a:r>
            <a:endParaRPr lang="zh-CN" altLang="en-US" sz="1600" dirty="0">
              <a:solidFill>
                <a:schemeClr val="tx1"/>
              </a:solidFill>
            </a:endParaRPr>
          </a:p>
        </p:txBody>
      </p:sp>
      <p:sp>
        <p:nvSpPr>
          <p:cNvPr id="4" name="文本框 3">
            <a:extLst>
              <a:ext uri="{FF2B5EF4-FFF2-40B4-BE49-F238E27FC236}">
                <a16:creationId xmlns:a16="http://schemas.microsoft.com/office/drawing/2014/main" xmlns="" id="{55D9B6DC-B907-42F7-BB8F-75A7B9013160}"/>
              </a:ext>
            </a:extLst>
          </p:cNvPr>
          <p:cNvSpPr txBox="1"/>
          <p:nvPr/>
        </p:nvSpPr>
        <p:spPr>
          <a:xfrm>
            <a:off x="3617011" y="5018369"/>
            <a:ext cx="370148" cy="400110"/>
          </a:xfrm>
          <a:prstGeom prst="rect">
            <a:avLst/>
          </a:prstGeom>
          <a:noFill/>
        </p:spPr>
        <p:txBody>
          <a:bodyPr wrap="square" rtlCol="0">
            <a:spAutoFit/>
          </a:bodyPr>
          <a:lstStyle/>
          <a:p>
            <a:r>
              <a:rPr lang="en-US" altLang="zh-CN" sz="2000" dirty="0"/>
              <a:t>0</a:t>
            </a:r>
            <a:endParaRPr lang="zh-CN" altLang="en-US" sz="2000" dirty="0"/>
          </a:p>
        </p:txBody>
      </p:sp>
      <p:sp>
        <p:nvSpPr>
          <p:cNvPr id="19" name="文本框 18">
            <a:extLst>
              <a:ext uri="{FF2B5EF4-FFF2-40B4-BE49-F238E27FC236}">
                <a16:creationId xmlns:a16="http://schemas.microsoft.com/office/drawing/2014/main" xmlns="" id="{92DB27E3-1237-4C45-8E46-8BF2FCCDB9C2}"/>
              </a:ext>
            </a:extLst>
          </p:cNvPr>
          <p:cNvSpPr txBox="1"/>
          <p:nvPr/>
        </p:nvSpPr>
        <p:spPr>
          <a:xfrm>
            <a:off x="4846144" y="5018369"/>
            <a:ext cx="370148" cy="400110"/>
          </a:xfrm>
          <a:prstGeom prst="rect">
            <a:avLst/>
          </a:prstGeom>
          <a:noFill/>
        </p:spPr>
        <p:txBody>
          <a:bodyPr wrap="square" rtlCol="0">
            <a:spAutoFit/>
          </a:bodyPr>
          <a:lstStyle/>
          <a:p>
            <a:r>
              <a:rPr lang="en-US" altLang="zh-CN" sz="2000" dirty="0"/>
              <a:t>1</a:t>
            </a:r>
            <a:endParaRPr lang="zh-CN" altLang="en-US" sz="2000" dirty="0"/>
          </a:p>
        </p:txBody>
      </p:sp>
      <p:sp>
        <p:nvSpPr>
          <p:cNvPr id="21" name="文本框 20">
            <a:extLst>
              <a:ext uri="{FF2B5EF4-FFF2-40B4-BE49-F238E27FC236}">
                <a16:creationId xmlns:a16="http://schemas.microsoft.com/office/drawing/2014/main" xmlns="" id="{8AE9B4F0-5E0A-4BCF-B02B-37426BF7AEF4}"/>
              </a:ext>
            </a:extLst>
          </p:cNvPr>
          <p:cNvSpPr txBox="1"/>
          <p:nvPr/>
        </p:nvSpPr>
        <p:spPr>
          <a:xfrm>
            <a:off x="6075277" y="5019218"/>
            <a:ext cx="370148" cy="400110"/>
          </a:xfrm>
          <a:prstGeom prst="rect">
            <a:avLst/>
          </a:prstGeom>
          <a:noFill/>
        </p:spPr>
        <p:txBody>
          <a:bodyPr wrap="square" rtlCol="0">
            <a:spAutoFit/>
          </a:bodyPr>
          <a:lstStyle/>
          <a:p>
            <a:r>
              <a:rPr lang="en-US" altLang="zh-CN" sz="2000" dirty="0"/>
              <a:t>2</a:t>
            </a:r>
            <a:endParaRPr lang="zh-CN" altLang="en-US" sz="2000" dirty="0"/>
          </a:p>
        </p:txBody>
      </p:sp>
      <p:sp>
        <p:nvSpPr>
          <p:cNvPr id="28" name="文本框 27">
            <a:extLst>
              <a:ext uri="{FF2B5EF4-FFF2-40B4-BE49-F238E27FC236}">
                <a16:creationId xmlns:a16="http://schemas.microsoft.com/office/drawing/2014/main" xmlns="" id="{63121B6C-9919-4042-8A9B-7588E07E4AEB}"/>
              </a:ext>
            </a:extLst>
          </p:cNvPr>
          <p:cNvSpPr txBox="1"/>
          <p:nvPr/>
        </p:nvSpPr>
        <p:spPr>
          <a:xfrm>
            <a:off x="7304410" y="5018369"/>
            <a:ext cx="370148" cy="400110"/>
          </a:xfrm>
          <a:prstGeom prst="rect">
            <a:avLst/>
          </a:prstGeom>
          <a:noFill/>
        </p:spPr>
        <p:txBody>
          <a:bodyPr wrap="square" rtlCol="0">
            <a:spAutoFit/>
          </a:bodyPr>
          <a:lstStyle/>
          <a:p>
            <a:r>
              <a:rPr lang="en-US" altLang="zh-CN" sz="2000" dirty="0"/>
              <a:t>3</a:t>
            </a:r>
            <a:endParaRPr lang="zh-CN" altLang="en-US" sz="2000" dirty="0"/>
          </a:p>
        </p:txBody>
      </p:sp>
      <p:sp>
        <p:nvSpPr>
          <p:cNvPr id="29" name="文本框 28">
            <a:extLst>
              <a:ext uri="{FF2B5EF4-FFF2-40B4-BE49-F238E27FC236}">
                <a16:creationId xmlns:a16="http://schemas.microsoft.com/office/drawing/2014/main" xmlns="" id="{C35D5858-FCA4-476A-B4B3-F00ABE60E370}"/>
              </a:ext>
            </a:extLst>
          </p:cNvPr>
          <p:cNvSpPr txBox="1"/>
          <p:nvPr/>
        </p:nvSpPr>
        <p:spPr>
          <a:xfrm>
            <a:off x="8533543" y="5018369"/>
            <a:ext cx="370148" cy="400110"/>
          </a:xfrm>
          <a:prstGeom prst="rect">
            <a:avLst/>
          </a:prstGeom>
          <a:noFill/>
        </p:spPr>
        <p:txBody>
          <a:bodyPr wrap="square" rtlCol="0">
            <a:spAutoFit/>
          </a:bodyPr>
          <a:lstStyle/>
          <a:p>
            <a:r>
              <a:rPr lang="en-US" altLang="zh-CN" sz="2000" dirty="0"/>
              <a:t>4</a:t>
            </a:r>
            <a:endParaRPr lang="zh-CN" altLang="en-US" sz="2000" dirty="0"/>
          </a:p>
        </p:txBody>
      </p:sp>
      <p:cxnSp>
        <p:nvCxnSpPr>
          <p:cNvPr id="7" name="直接连接符 6">
            <a:extLst>
              <a:ext uri="{FF2B5EF4-FFF2-40B4-BE49-F238E27FC236}">
                <a16:creationId xmlns:a16="http://schemas.microsoft.com/office/drawing/2014/main" xmlns="" id="{9F7FE065-79F8-41ED-958A-7DBF24AFA063}"/>
              </a:ext>
            </a:extLst>
          </p:cNvPr>
          <p:cNvCxnSpPr>
            <a:cxnSpLocks/>
            <a:stCxn id="12" idx="0"/>
            <a:endCxn id="30" idx="3"/>
          </p:cNvCxnSpPr>
          <p:nvPr/>
        </p:nvCxnSpPr>
        <p:spPr>
          <a:xfrm flipV="1">
            <a:off x="3802085" y="4007570"/>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xmlns="" id="{AAEC8BEC-441A-40F1-A62E-F79202D25320}"/>
              </a:ext>
            </a:extLst>
          </p:cNvPr>
          <p:cNvSpPr/>
          <p:nvPr/>
        </p:nvSpPr>
        <p:spPr>
          <a:xfrm>
            <a:off x="4122990" y="3497765"/>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1</a:t>
            </a:r>
            <a:endParaRPr lang="zh-CN" altLang="en-US" sz="1600" dirty="0">
              <a:solidFill>
                <a:schemeClr val="accent2"/>
              </a:solidFill>
            </a:endParaRPr>
          </a:p>
        </p:txBody>
      </p:sp>
      <p:cxnSp>
        <p:nvCxnSpPr>
          <p:cNvPr id="10" name="直接连接符 9">
            <a:extLst>
              <a:ext uri="{FF2B5EF4-FFF2-40B4-BE49-F238E27FC236}">
                <a16:creationId xmlns:a16="http://schemas.microsoft.com/office/drawing/2014/main" xmlns="" id="{81F68F0C-12C4-4010-8F17-F6101D2E6401}"/>
              </a:ext>
            </a:extLst>
          </p:cNvPr>
          <p:cNvCxnSpPr>
            <a:stCxn id="13" idx="0"/>
            <a:endCxn id="30" idx="5"/>
          </p:cNvCxnSpPr>
          <p:nvPr/>
        </p:nvCxnSpPr>
        <p:spPr>
          <a:xfrm flipH="1" flipV="1">
            <a:off x="4670809" y="4007570"/>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B0B959A0-F6EA-47BB-B01E-028EF0D2AD42}"/>
              </a:ext>
            </a:extLst>
          </p:cNvPr>
          <p:cNvCxnSpPr>
            <a:cxnSpLocks/>
            <a:stCxn id="15" idx="0"/>
            <a:endCxn id="35" idx="3"/>
          </p:cNvCxnSpPr>
          <p:nvPr/>
        </p:nvCxnSpPr>
        <p:spPr>
          <a:xfrm flipV="1">
            <a:off x="7489484" y="4007570"/>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xmlns="" id="{A68C0423-6B32-4110-BC7E-E26ABCDAA5E3}"/>
              </a:ext>
            </a:extLst>
          </p:cNvPr>
          <p:cNvSpPr/>
          <p:nvPr/>
        </p:nvSpPr>
        <p:spPr>
          <a:xfrm>
            <a:off x="7810389" y="3497765"/>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4</a:t>
            </a:r>
            <a:endParaRPr lang="zh-CN" altLang="en-US" sz="1600" dirty="0">
              <a:solidFill>
                <a:schemeClr val="accent2"/>
              </a:solidFill>
            </a:endParaRPr>
          </a:p>
        </p:txBody>
      </p:sp>
      <p:cxnSp>
        <p:nvCxnSpPr>
          <p:cNvPr id="37" name="直接连接符 36">
            <a:extLst>
              <a:ext uri="{FF2B5EF4-FFF2-40B4-BE49-F238E27FC236}">
                <a16:creationId xmlns:a16="http://schemas.microsoft.com/office/drawing/2014/main" xmlns="" id="{7DD4B789-8C7F-4ABA-8802-06BC688DDFB4}"/>
              </a:ext>
            </a:extLst>
          </p:cNvPr>
          <p:cNvCxnSpPr>
            <a:stCxn id="16" idx="0"/>
            <a:endCxn id="35" idx="5"/>
          </p:cNvCxnSpPr>
          <p:nvPr/>
        </p:nvCxnSpPr>
        <p:spPr>
          <a:xfrm flipH="1" flipV="1">
            <a:off x="8358208" y="4007570"/>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4B1FB909-7C29-4285-8AF3-F2A01BB6FBC2}"/>
              </a:ext>
            </a:extLst>
          </p:cNvPr>
          <p:cNvCxnSpPr>
            <a:cxnSpLocks/>
            <a:stCxn id="30" idx="0"/>
            <a:endCxn id="43" idx="2"/>
          </p:cNvCxnSpPr>
          <p:nvPr/>
        </p:nvCxnSpPr>
        <p:spPr>
          <a:xfrm flipV="1">
            <a:off x="4443895" y="2712432"/>
            <a:ext cx="524377" cy="78533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流程图: 接点 42">
            <a:extLst>
              <a:ext uri="{FF2B5EF4-FFF2-40B4-BE49-F238E27FC236}">
                <a16:creationId xmlns:a16="http://schemas.microsoft.com/office/drawing/2014/main" xmlns="" id="{5B999548-A363-4894-9AAF-86BDFF3FA53A}"/>
              </a:ext>
            </a:extLst>
          </p:cNvPr>
          <p:cNvSpPr/>
          <p:nvPr/>
        </p:nvSpPr>
        <p:spPr>
          <a:xfrm>
            <a:off x="4968272" y="2413795"/>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2</a:t>
            </a:r>
            <a:endParaRPr lang="zh-CN" altLang="en-US" sz="1600" dirty="0">
              <a:solidFill>
                <a:schemeClr val="accent2"/>
              </a:solidFill>
            </a:endParaRPr>
          </a:p>
        </p:txBody>
      </p:sp>
      <p:cxnSp>
        <p:nvCxnSpPr>
          <p:cNvPr id="45" name="直接连接符 44">
            <a:extLst>
              <a:ext uri="{FF2B5EF4-FFF2-40B4-BE49-F238E27FC236}">
                <a16:creationId xmlns:a16="http://schemas.microsoft.com/office/drawing/2014/main" xmlns="" id="{A7F6AC44-0E92-4DC2-9566-33B2EE75A45F}"/>
              </a:ext>
            </a:extLst>
          </p:cNvPr>
          <p:cNvCxnSpPr>
            <a:stCxn id="14" idx="0"/>
            <a:endCxn id="43" idx="6"/>
          </p:cNvCxnSpPr>
          <p:nvPr/>
        </p:nvCxnSpPr>
        <p:spPr>
          <a:xfrm flipH="1" flipV="1">
            <a:off x="5610082" y="2712432"/>
            <a:ext cx="650269" cy="159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96FB8F00-2590-4BF8-BE9D-976388CC504B}"/>
              </a:ext>
            </a:extLst>
          </p:cNvPr>
          <p:cNvCxnSpPr>
            <a:cxnSpLocks/>
            <a:stCxn id="35" idx="0"/>
            <a:endCxn id="49" idx="6"/>
          </p:cNvCxnSpPr>
          <p:nvPr/>
        </p:nvCxnSpPr>
        <p:spPr>
          <a:xfrm flipH="1" flipV="1">
            <a:off x="6766330" y="2009482"/>
            <a:ext cx="1364964" cy="1488283"/>
          </a:xfrm>
          <a:prstGeom prst="line">
            <a:avLst/>
          </a:prstGeom>
        </p:spPr>
        <p:style>
          <a:lnRef idx="1">
            <a:schemeClr val="accent1"/>
          </a:lnRef>
          <a:fillRef idx="0">
            <a:schemeClr val="accent1"/>
          </a:fillRef>
          <a:effectRef idx="0">
            <a:schemeClr val="accent1"/>
          </a:effectRef>
          <a:fontRef idx="minor">
            <a:schemeClr val="tx1"/>
          </a:fontRef>
        </p:style>
      </p:cxnSp>
      <p:sp>
        <p:nvSpPr>
          <p:cNvPr id="49" name="流程图: 接点 48">
            <a:extLst>
              <a:ext uri="{FF2B5EF4-FFF2-40B4-BE49-F238E27FC236}">
                <a16:creationId xmlns:a16="http://schemas.microsoft.com/office/drawing/2014/main" xmlns="" id="{6F367C48-9F05-4DA6-99A2-BFD048457D2A}"/>
              </a:ext>
            </a:extLst>
          </p:cNvPr>
          <p:cNvSpPr/>
          <p:nvPr/>
        </p:nvSpPr>
        <p:spPr>
          <a:xfrm>
            <a:off x="6124520" y="1710845"/>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3</a:t>
            </a:r>
            <a:endParaRPr lang="zh-CN" altLang="en-US" sz="1600" dirty="0">
              <a:solidFill>
                <a:schemeClr val="accent2"/>
              </a:solidFill>
            </a:endParaRPr>
          </a:p>
        </p:txBody>
      </p:sp>
      <p:cxnSp>
        <p:nvCxnSpPr>
          <p:cNvPr id="51" name="直接连接符 50">
            <a:extLst>
              <a:ext uri="{FF2B5EF4-FFF2-40B4-BE49-F238E27FC236}">
                <a16:creationId xmlns:a16="http://schemas.microsoft.com/office/drawing/2014/main" xmlns="" id="{E84B9E13-FE48-4139-9D96-8DEACCACDE92}"/>
              </a:ext>
            </a:extLst>
          </p:cNvPr>
          <p:cNvCxnSpPr>
            <a:stCxn id="43" idx="0"/>
            <a:endCxn id="49" idx="2"/>
          </p:cNvCxnSpPr>
          <p:nvPr/>
        </p:nvCxnSpPr>
        <p:spPr>
          <a:xfrm flipV="1">
            <a:off x="5289177" y="2009482"/>
            <a:ext cx="835343" cy="404313"/>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图: 接点 52">
            <a:extLst>
              <a:ext uri="{FF2B5EF4-FFF2-40B4-BE49-F238E27FC236}">
                <a16:creationId xmlns:a16="http://schemas.microsoft.com/office/drawing/2014/main" xmlns="" id="{0CDFC6B8-8387-481D-9FC8-EAB4C2F8F25A}"/>
              </a:ext>
            </a:extLst>
          </p:cNvPr>
          <p:cNvSpPr/>
          <p:nvPr/>
        </p:nvSpPr>
        <p:spPr>
          <a:xfrm>
            <a:off x="6124520" y="844333"/>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0</a:t>
            </a:r>
            <a:endParaRPr lang="zh-CN" altLang="en-US" sz="1600" dirty="0">
              <a:solidFill>
                <a:schemeClr val="accent2"/>
              </a:solidFill>
            </a:endParaRPr>
          </a:p>
        </p:txBody>
      </p:sp>
      <p:cxnSp>
        <p:nvCxnSpPr>
          <p:cNvPr id="55" name="直接连接符 54">
            <a:extLst>
              <a:ext uri="{FF2B5EF4-FFF2-40B4-BE49-F238E27FC236}">
                <a16:creationId xmlns:a16="http://schemas.microsoft.com/office/drawing/2014/main" xmlns="" id="{5D6CDA94-634E-4C56-9FFE-DE461E949E37}"/>
              </a:ext>
            </a:extLst>
          </p:cNvPr>
          <p:cNvCxnSpPr>
            <a:cxnSpLocks/>
            <a:stCxn id="49" idx="0"/>
            <a:endCxn id="53" idx="4"/>
          </p:cNvCxnSpPr>
          <p:nvPr/>
        </p:nvCxnSpPr>
        <p:spPr>
          <a:xfrm flipV="1">
            <a:off x="6445425" y="1441607"/>
            <a:ext cx="0" cy="26923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xmlns="" id="{9D398497-36B2-48E6-AD37-D1AE547A436E}"/>
              </a:ext>
            </a:extLst>
          </p:cNvPr>
          <p:cNvSpPr txBox="1"/>
          <p:nvPr/>
        </p:nvSpPr>
        <p:spPr>
          <a:xfrm>
            <a:off x="5540696" y="937753"/>
            <a:ext cx="641811" cy="369332"/>
          </a:xfrm>
          <a:prstGeom prst="rect">
            <a:avLst/>
          </a:prstGeom>
          <a:noFill/>
        </p:spPr>
        <p:txBody>
          <a:bodyPr wrap="square" rtlCol="0">
            <a:spAutoFit/>
          </a:bodyPr>
          <a:lstStyle/>
          <a:p>
            <a:r>
              <a:rPr lang="en-US" altLang="zh-CN" dirty="0"/>
              <a:t>ls[0]</a:t>
            </a:r>
            <a:endParaRPr lang="zh-CN" altLang="en-US" dirty="0"/>
          </a:p>
        </p:txBody>
      </p:sp>
      <p:sp>
        <p:nvSpPr>
          <p:cNvPr id="59" name="文本框 58">
            <a:extLst>
              <a:ext uri="{FF2B5EF4-FFF2-40B4-BE49-F238E27FC236}">
                <a16:creationId xmlns:a16="http://schemas.microsoft.com/office/drawing/2014/main" xmlns="" id="{89BD2934-3B88-49A3-81BD-00CF3DCAA5FA}"/>
              </a:ext>
            </a:extLst>
          </p:cNvPr>
          <p:cNvSpPr txBox="1"/>
          <p:nvPr/>
        </p:nvSpPr>
        <p:spPr>
          <a:xfrm>
            <a:off x="5266844" y="1747758"/>
            <a:ext cx="641811" cy="369332"/>
          </a:xfrm>
          <a:prstGeom prst="rect">
            <a:avLst/>
          </a:prstGeom>
          <a:noFill/>
        </p:spPr>
        <p:txBody>
          <a:bodyPr wrap="square" rtlCol="0">
            <a:spAutoFit/>
          </a:bodyPr>
          <a:lstStyle/>
          <a:p>
            <a:r>
              <a:rPr lang="en-US" altLang="zh-CN" dirty="0"/>
              <a:t>ls[1]</a:t>
            </a:r>
            <a:endParaRPr lang="zh-CN" altLang="en-US" dirty="0"/>
          </a:p>
        </p:txBody>
      </p:sp>
      <p:sp>
        <p:nvSpPr>
          <p:cNvPr id="60" name="文本框 59">
            <a:extLst>
              <a:ext uri="{FF2B5EF4-FFF2-40B4-BE49-F238E27FC236}">
                <a16:creationId xmlns:a16="http://schemas.microsoft.com/office/drawing/2014/main" xmlns="" id="{FEA6D6D0-B097-4B70-AFEC-E8D0A8E8E8CD}"/>
              </a:ext>
            </a:extLst>
          </p:cNvPr>
          <p:cNvSpPr txBox="1"/>
          <p:nvPr/>
        </p:nvSpPr>
        <p:spPr>
          <a:xfrm>
            <a:off x="4213216" y="2480771"/>
            <a:ext cx="641811" cy="369332"/>
          </a:xfrm>
          <a:prstGeom prst="rect">
            <a:avLst/>
          </a:prstGeom>
          <a:noFill/>
        </p:spPr>
        <p:txBody>
          <a:bodyPr wrap="square" rtlCol="0">
            <a:spAutoFit/>
          </a:bodyPr>
          <a:lstStyle/>
          <a:p>
            <a:r>
              <a:rPr lang="en-US" altLang="zh-CN" dirty="0"/>
              <a:t>ls[2]</a:t>
            </a:r>
            <a:endParaRPr lang="zh-CN" altLang="en-US" dirty="0"/>
          </a:p>
        </p:txBody>
      </p:sp>
      <p:sp>
        <p:nvSpPr>
          <p:cNvPr id="61" name="文本框 60">
            <a:extLst>
              <a:ext uri="{FF2B5EF4-FFF2-40B4-BE49-F238E27FC236}">
                <a16:creationId xmlns:a16="http://schemas.microsoft.com/office/drawing/2014/main" xmlns="" id="{289E1D34-04E1-4856-8220-DD61EF5D99C7}"/>
              </a:ext>
            </a:extLst>
          </p:cNvPr>
          <p:cNvSpPr txBox="1"/>
          <p:nvPr/>
        </p:nvSpPr>
        <p:spPr>
          <a:xfrm>
            <a:off x="3169961" y="3611736"/>
            <a:ext cx="641811" cy="369332"/>
          </a:xfrm>
          <a:prstGeom prst="rect">
            <a:avLst/>
          </a:prstGeom>
          <a:noFill/>
        </p:spPr>
        <p:txBody>
          <a:bodyPr wrap="square" rtlCol="0">
            <a:spAutoFit/>
          </a:bodyPr>
          <a:lstStyle/>
          <a:p>
            <a:r>
              <a:rPr lang="en-US" altLang="zh-CN" dirty="0"/>
              <a:t>ls[3]</a:t>
            </a:r>
            <a:endParaRPr lang="zh-CN" altLang="en-US" dirty="0"/>
          </a:p>
        </p:txBody>
      </p:sp>
      <p:sp>
        <p:nvSpPr>
          <p:cNvPr id="62" name="文本框 61">
            <a:extLst>
              <a:ext uri="{FF2B5EF4-FFF2-40B4-BE49-F238E27FC236}">
                <a16:creationId xmlns:a16="http://schemas.microsoft.com/office/drawing/2014/main" xmlns="" id="{CB4FD75B-A62A-4ACE-9A3B-7BBFDA53AFEB}"/>
              </a:ext>
            </a:extLst>
          </p:cNvPr>
          <p:cNvSpPr txBox="1"/>
          <p:nvPr/>
        </p:nvSpPr>
        <p:spPr>
          <a:xfrm>
            <a:off x="7077845" y="3616368"/>
            <a:ext cx="641811" cy="369332"/>
          </a:xfrm>
          <a:prstGeom prst="rect">
            <a:avLst/>
          </a:prstGeom>
          <a:noFill/>
        </p:spPr>
        <p:txBody>
          <a:bodyPr wrap="square" rtlCol="0">
            <a:spAutoFit/>
          </a:bodyPr>
          <a:lstStyle/>
          <a:p>
            <a:r>
              <a:rPr lang="en-US" altLang="zh-CN" dirty="0"/>
              <a:t>ls[4]</a:t>
            </a:r>
            <a:endParaRPr lang="zh-CN" altLang="en-US" dirty="0"/>
          </a:p>
        </p:txBody>
      </p:sp>
      <p:sp>
        <p:nvSpPr>
          <p:cNvPr id="74" name="文本框 73">
            <a:extLst>
              <a:ext uri="{FF2B5EF4-FFF2-40B4-BE49-F238E27FC236}">
                <a16:creationId xmlns:a16="http://schemas.microsoft.com/office/drawing/2014/main" xmlns="" id="{DDFD26AD-12F4-4C8B-88A8-84AED17A7A7F}"/>
              </a:ext>
            </a:extLst>
          </p:cNvPr>
          <p:cNvSpPr txBox="1"/>
          <p:nvPr/>
        </p:nvSpPr>
        <p:spPr>
          <a:xfrm>
            <a:off x="2158317" y="5049147"/>
            <a:ext cx="1458694" cy="369332"/>
          </a:xfrm>
          <a:prstGeom prst="rect">
            <a:avLst/>
          </a:prstGeom>
          <a:noFill/>
        </p:spPr>
        <p:txBody>
          <a:bodyPr wrap="square" rtlCol="0">
            <a:spAutoFit/>
          </a:bodyPr>
          <a:lstStyle/>
          <a:p>
            <a:r>
              <a:rPr lang="zh-CN" altLang="en-US" dirty="0"/>
              <a:t>关键字序号</a:t>
            </a:r>
          </a:p>
        </p:txBody>
      </p:sp>
      <p:sp>
        <p:nvSpPr>
          <p:cNvPr id="50" name="流程图: 接点 49">
            <a:extLst>
              <a:ext uri="{FF2B5EF4-FFF2-40B4-BE49-F238E27FC236}">
                <a16:creationId xmlns:a16="http://schemas.microsoft.com/office/drawing/2014/main" xmlns="" id="{F11F1F06-F74C-4024-9169-7DF2ED18AF7D}"/>
              </a:ext>
            </a:extLst>
          </p:cNvPr>
          <p:cNvSpPr/>
          <p:nvPr/>
        </p:nvSpPr>
        <p:spPr>
          <a:xfrm>
            <a:off x="3475992" y="6087210"/>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13</a:t>
            </a:r>
            <a:endParaRPr lang="zh-CN" altLang="en-US" sz="1600" dirty="0">
              <a:solidFill>
                <a:schemeClr val="tx1"/>
              </a:solidFill>
            </a:endParaRPr>
          </a:p>
        </p:txBody>
      </p:sp>
      <p:sp>
        <p:nvSpPr>
          <p:cNvPr id="52" name="流程图: 接点 51">
            <a:extLst>
              <a:ext uri="{FF2B5EF4-FFF2-40B4-BE49-F238E27FC236}">
                <a16:creationId xmlns:a16="http://schemas.microsoft.com/office/drawing/2014/main" xmlns="" id="{D3C15FA7-67F7-496D-A06C-BE8CF75AB3F1}"/>
              </a:ext>
            </a:extLst>
          </p:cNvPr>
          <p:cNvSpPr/>
          <p:nvPr/>
        </p:nvSpPr>
        <p:spPr>
          <a:xfrm>
            <a:off x="4132677" y="3492262"/>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0</a:t>
            </a:r>
            <a:endParaRPr lang="zh-CN" altLang="en-US" sz="1600" dirty="0">
              <a:solidFill>
                <a:schemeClr val="accent2"/>
              </a:solidFill>
            </a:endParaRPr>
          </a:p>
        </p:txBody>
      </p:sp>
      <p:sp>
        <p:nvSpPr>
          <p:cNvPr id="54" name="流程图: 接点 53">
            <a:extLst>
              <a:ext uri="{FF2B5EF4-FFF2-40B4-BE49-F238E27FC236}">
                <a16:creationId xmlns:a16="http://schemas.microsoft.com/office/drawing/2014/main" xmlns="" id="{7254C9AD-E284-4B8F-8B37-5D29CE26891E}"/>
              </a:ext>
            </a:extLst>
          </p:cNvPr>
          <p:cNvSpPr/>
          <p:nvPr/>
        </p:nvSpPr>
        <p:spPr>
          <a:xfrm>
            <a:off x="4953584" y="2411044"/>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1</a:t>
            </a:r>
            <a:endParaRPr lang="zh-CN" altLang="en-US" sz="1600" dirty="0">
              <a:solidFill>
                <a:schemeClr val="accent2"/>
              </a:solidFill>
            </a:endParaRPr>
          </a:p>
        </p:txBody>
      </p:sp>
      <p:sp>
        <p:nvSpPr>
          <p:cNvPr id="56" name="流程图: 接点 55">
            <a:extLst>
              <a:ext uri="{FF2B5EF4-FFF2-40B4-BE49-F238E27FC236}">
                <a16:creationId xmlns:a16="http://schemas.microsoft.com/office/drawing/2014/main" xmlns="" id="{E692AAC5-158B-46EF-A16C-6BBD0B38DAE6}"/>
              </a:ext>
            </a:extLst>
          </p:cNvPr>
          <p:cNvSpPr/>
          <p:nvPr/>
        </p:nvSpPr>
        <p:spPr>
          <a:xfrm>
            <a:off x="6124520" y="1708394"/>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2</a:t>
            </a:r>
            <a:endParaRPr lang="zh-CN" altLang="en-US" sz="1600" dirty="0">
              <a:solidFill>
                <a:schemeClr val="accent2"/>
              </a:solidFill>
            </a:endParaRPr>
          </a:p>
        </p:txBody>
      </p:sp>
      <p:sp>
        <p:nvSpPr>
          <p:cNvPr id="57" name="流程图: 接点 56">
            <a:extLst>
              <a:ext uri="{FF2B5EF4-FFF2-40B4-BE49-F238E27FC236}">
                <a16:creationId xmlns:a16="http://schemas.microsoft.com/office/drawing/2014/main" xmlns="" id="{8D41F026-D46D-41B0-870A-2AB84BB65AD3}"/>
              </a:ext>
            </a:extLst>
          </p:cNvPr>
          <p:cNvSpPr/>
          <p:nvPr/>
        </p:nvSpPr>
        <p:spPr>
          <a:xfrm>
            <a:off x="6135281" y="852972"/>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3</a:t>
            </a:r>
            <a:endParaRPr lang="zh-CN" altLang="en-US" sz="1600" dirty="0">
              <a:solidFill>
                <a:schemeClr val="accent2"/>
              </a:solidFill>
            </a:endParaRPr>
          </a:p>
        </p:txBody>
      </p:sp>
      <p:sp>
        <p:nvSpPr>
          <p:cNvPr id="8" name="椭圆 7">
            <a:extLst>
              <a:ext uri="{FF2B5EF4-FFF2-40B4-BE49-F238E27FC236}">
                <a16:creationId xmlns:a16="http://schemas.microsoft.com/office/drawing/2014/main" xmlns="" id="{E67EA640-69D3-4DF8-82D4-88CB53E0A2CD}"/>
              </a:ext>
            </a:extLst>
          </p:cNvPr>
          <p:cNvSpPr/>
          <p:nvPr/>
        </p:nvSpPr>
        <p:spPr>
          <a:xfrm>
            <a:off x="366407" y="4491729"/>
            <a:ext cx="1796564" cy="2183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该归并段少了一个关键字，需要从后面补充</a:t>
            </a:r>
          </a:p>
        </p:txBody>
      </p:sp>
      <p:sp>
        <p:nvSpPr>
          <p:cNvPr id="9" name="文本框 8">
            <a:extLst>
              <a:ext uri="{FF2B5EF4-FFF2-40B4-BE49-F238E27FC236}">
                <a16:creationId xmlns:a16="http://schemas.microsoft.com/office/drawing/2014/main" xmlns="" id="{3FD40F07-D126-4431-A0F3-B5DF31F300AB}"/>
              </a:ext>
            </a:extLst>
          </p:cNvPr>
          <p:cNvSpPr txBox="1"/>
          <p:nvPr/>
        </p:nvSpPr>
        <p:spPr>
          <a:xfrm>
            <a:off x="568056" y="668306"/>
            <a:ext cx="1393266" cy="369332"/>
          </a:xfrm>
          <a:prstGeom prst="rect">
            <a:avLst/>
          </a:prstGeom>
          <a:noFill/>
        </p:spPr>
        <p:txBody>
          <a:bodyPr wrap="square" rtlCol="0">
            <a:spAutoFit/>
          </a:bodyPr>
          <a:lstStyle/>
          <a:p>
            <a:r>
              <a:rPr lang="zh-CN" altLang="en-US" dirty="0">
                <a:solidFill>
                  <a:schemeClr val="accent1"/>
                </a:solidFill>
              </a:rPr>
              <a:t>有序序列</a:t>
            </a:r>
          </a:p>
        </p:txBody>
      </p:sp>
    </p:spTree>
    <p:extLst>
      <p:ext uri="{BB962C8B-B14F-4D97-AF65-F5344CB8AC3E}">
        <p14:creationId xmlns:p14="http://schemas.microsoft.com/office/powerpoint/2010/main" val="131225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2293 -0.48102 " pathEditMode="relative" rAng="0" ptsTypes="AA">
                                      <p:cBhvr>
                                        <p:cTn id="6" dur="2000" fill="hold"/>
                                        <p:tgtEl>
                                          <p:spTgt spid="12"/>
                                        </p:tgtEl>
                                        <p:attrNameLst>
                                          <p:attrName>ppt_x</p:attrName>
                                          <p:attrName>ppt_y</p:attrName>
                                        </p:attrNameLst>
                                      </p:cBhvr>
                                      <p:rCtr x="-11471" y="-24051"/>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1.66667E-6 1.48148E-6 L 0.00039 -0.25949 " pathEditMode="relative" rAng="0" ptsTypes="AA">
                                      <p:cBhvr>
                                        <p:cTn id="9" dur="2000" fill="hold"/>
                                        <p:tgtEl>
                                          <p:spTgt spid="50"/>
                                        </p:tgtEl>
                                        <p:attrNameLst>
                                          <p:attrName>ppt_x</p:attrName>
                                          <p:attrName>ppt_y</p:attrName>
                                        </p:attrNameLst>
                                      </p:cBhvr>
                                      <p:rCtr x="-13" y="-12986"/>
                                    </p:animMotion>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43"/>
                                        </p:tgtEl>
                                      </p:cBhvr>
                                    </p:animEffect>
                                    <p:set>
                                      <p:cBhvr>
                                        <p:cTn id="29" dur="1" fill="hold">
                                          <p:stCondLst>
                                            <p:cond delay="499"/>
                                          </p:stCondLst>
                                        </p:cTn>
                                        <p:tgtEl>
                                          <p:spTgt spid="43"/>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49"/>
                                        </p:tgtEl>
                                      </p:cBhvr>
                                    </p:animEffect>
                                    <p:set>
                                      <p:cBhvr>
                                        <p:cTn id="38" dur="1" fill="hold">
                                          <p:stCondLst>
                                            <p:cond delay="499"/>
                                          </p:stCondLst>
                                        </p:cTn>
                                        <p:tgtEl>
                                          <p:spTgt spid="49"/>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hidden"/>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43" grpId="0" animBg="1"/>
      <p:bldP spid="49" grpId="0" animBg="1"/>
      <p:bldP spid="53" grpId="0" animBg="1"/>
      <p:bldP spid="50" grpId="0" animBg="1"/>
      <p:bldP spid="52" grpId="0" animBg="1"/>
      <p:bldP spid="54" grpId="0" animBg="1"/>
      <p:bldP spid="56" grpId="0" animBg="1"/>
      <p:bldP spid="57" grpId="0" animBg="1"/>
      <p:bldP spid="8" grpId="0" animBg="1"/>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败者树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流程图: 接点 62">
            <a:extLst>
              <a:ext uri="{FF2B5EF4-FFF2-40B4-BE49-F238E27FC236}">
                <a16:creationId xmlns:a16="http://schemas.microsoft.com/office/drawing/2014/main" xmlns="" id="{270D46CB-2B7E-4B55-A193-0E3263095F6E}"/>
              </a:ext>
            </a:extLst>
          </p:cNvPr>
          <p:cNvSpPr/>
          <p:nvPr/>
        </p:nvSpPr>
        <p:spPr>
          <a:xfrm>
            <a:off x="3279654" y="4081557"/>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1600" dirty="0">
              <a:solidFill>
                <a:schemeClr val="tx1"/>
              </a:solidFill>
            </a:endParaRPr>
          </a:p>
        </p:txBody>
      </p:sp>
      <p:sp>
        <p:nvSpPr>
          <p:cNvPr id="64" name="流程图: 接点 63">
            <a:extLst>
              <a:ext uri="{FF2B5EF4-FFF2-40B4-BE49-F238E27FC236}">
                <a16:creationId xmlns:a16="http://schemas.microsoft.com/office/drawing/2014/main" xmlns="" id="{CFC882E3-2C2F-4A6F-929D-4F97CE28F499}"/>
              </a:ext>
            </a:extLst>
          </p:cNvPr>
          <p:cNvSpPr/>
          <p:nvPr/>
        </p:nvSpPr>
        <p:spPr>
          <a:xfrm>
            <a:off x="4508787" y="4081557"/>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12</a:t>
            </a:r>
            <a:endParaRPr lang="zh-CN" altLang="en-US" sz="1600" dirty="0">
              <a:solidFill>
                <a:schemeClr val="tx1"/>
              </a:solidFill>
            </a:endParaRPr>
          </a:p>
        </p:txBody>
      </p:sp>
      <p:sp>
        <p:nvSpPr>
          <p:cNvPr id="65" name="流程图: 接点 64">
            <a:extLst>
              <a:ext uri="{FF2B5EF4-FFF2-40B4-BE49-F238E27FC236}">
                <a16:creationId xmlns:a16="http://schemas.microsoft.com/office/drawing/2014/main" xmlns="" id="{0289D679-D080-48CC-8D92-D3227FA1BCCE}"/>
              </a:ext>
            </a:extLst>
          </p:cNvPr>
          <p:cNvSpPr/>
          <p:nvPr/>
        </p:nvSpPr>
        <p:spPr>
          <a:xfrm>
            <a:off x="5737920" y="4081557"/>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10</a:t>
            </a:r>
            <a:endParaRPr lang="zh-CN" altLang="en-US" sz="1600" dirty="0">
              <a:solidFill>
                <a:schemeClr val="tx1"/>
              </a:solidFill>
            </a:endParaRPr>
          </a:p>
        </p:txBody>
      </p:sp>
      <p:sp>
        <p:nvSpPr>
          <p:cNvPr id="66" name="流程图: 接点 65">
            <a:extLst>
              <a:ext uri="{FF2B5EF4-FFF2-40B4-BE49-F238E27FC236}">
                <a16:creationId xmlns:a16="http://schemas.microsoft.com/office/drawing/2014/main" xmlns="" id="{491B1D07-B20F-4ABE-A7D8-F59F5F763E1E}"/>
              </a:ext>
            </a:extLst>
          </p:cNvPr>
          <p:cNvSpPr/>
          <p:nvPr/>
        </p:nvSpPr>
        <p:spPr>
          <a:xfrm>
            <a:off x="6967053" y="4081557"/>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9</a:t>
            </a:r>
            <a:endParaRPr lang="zh-CN" altLang="en-US" sz="1600" dirty="0">
              <a:solidFill>
                <a:schemeClr val="tx1"/>
              </a:solidFill>
            </a:endParaRPr>
          </a:p>
        </p:txBody>
      </p:sp>
      <p:sp>
        <p:nvSpPr>
          <p:cNvPr id="67" name="流程图: 接点 66">
            <a:extLst>
              <a:ext uri="{FF2B5EF4-FFF2-40B4-BE49-F238E27FC236}">
                <a16:creationId xmlns:a16="http://schemas.microsoft.com/office/drawing/2014/main" xmlns="" id="{7B2AE487-C41F-416F-AF73-3C571F000D5C}"/>
              </a:ext>
            </a:extLst>
          </p:cNvPr>
          <p:cNvSpPr/>
          <p:nvPr/>
        </p:nvSpPr>
        <p:spPr>
          <a:xfrm>
            <a:off x="8196186" y="4081557"/>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20</a:t>
            </a:r>
            <a:endParaRPr lang="zh-CN" altLang="en-US" sz="1600" dirty="0">
              <a:solidFill>
                <a:schemeClr val="tx1"/>
              </a:solidFill>
            </a:endParaRPr>
          </a:p>
        </p:txBody>
      </p:sp>
      <p:cxnSp>
        <p:nvCxnSpPr>
          <p:cNvPr id="73" name="直接连接符 72">
            <a:extLst>
              <a:ext uri="{FF2B5EF4-FFF2-40B4-BE49-F238E27FC236}">
                <a16:creationId xmlns:a16="http://schemas.microsoft.com/office/drawing/2014/main" xmlns="" id="{4F9D19F0-AB68-4B84-9B81-195F8B35189D}"/>
              </a:ext>
            </a:extLst>
          </p:cNvPr>
          <p:cNvCxnSpPr>
            <a:cxnSpLocks/>
            <a:stCxn id="63" idx="0"/>
            <a:endCxn id="75" idx="3"/>
          </p:cNvCxnSpPr>
          <p:nvPr/>
        </p:nvCxnSpPr>
        <p:spPr>
          <a:xfrm flipV="1">
            <a:off x="3600559" y="3782734"/>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xmlns="" id="{B1F8889B-3320-4DEB-972B-F093E4CFE9C2}"/>
              </a:ext>
            </a:extLst>
          </p:cNvPr>
          <p:cNvSpPr/>
          <p:nvPr/>
        </p:nvSpPr>
        <p:spPr>
          <a:xfrm>
            <a:off x="3921464" y="3272929"/>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1</a:t>
            </a:r>
            <a:endParaRPr lang="zh-CN" altLang="en-US" sz="1600" dirty="0">
              <a:solidFill>
                <a:schemeClr val="accent2"/>
              </a:solidFill>
            </a:endParaRPr>
          </a:p>
        </p:txBody>
      </p:sp>
      <p:cxnSp>
        <p:nvCxnSpPr>
          <p:cNvPr id="76" name="直接连接符 75">
            <a:extLst>
              <a:ext uri="{FF2B5EF4-FFF2-40B4-BE49-F238E27FC236}">
                <a16:creationId xmlns:a16="http://schemas.microsoft.com/office/drawing/2014/main" xmlns="" id="{D7873CA9-3BC0-480C-965A-185D846BECA9}"/>
              </a:ext>
            </a:extLst>
          </p:cNvPr>
          <p:cNvCxnSpPr>
            <a:cxnSpLocks/>
            <a:stCxn id="64" idx="0"/>
            <a:endCxn id="75" idx="5"/>
          </p:cNvCxnSpPr>
          <p:nvPr/>
        </p:nvCxnSpPr>
        <p:spPr>
          <a:xfrm flipH="1" flipV="1">
            <a:off x="4469283" y="3782734"/>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AF1F6E0-8006-48ED-BB72-1CF2FEB0064C}"/>
              </a:ext>
            </a:extLst>
          </p:cNvPr>
          <p:cNvCxnSpPr>
            <a:cxnSpLocks/>
            <a:stCxn id="66" idx="0"/>
            <a:endCxn id="78" idx="3"/>
          </p:cNvCxnSpPr>
          <p:nvPr/>
        </p:nvCxnSpPr>
        <p:spPr>
          <a:xfrm flipV="1">
            <a:off x="7287958" y="3782734"/>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78" name="流程图: 接点 77">
            <a:extLst>
              <a:ext uri="{FF2B5EF4-FFF2-40B4-BE49-F238E27FC236}">
                <a16:creationId xmlns:a16="http://schemas.microsoft.com/office/drawing/2014/main" xmlns="" id="{9925D61D-4DAC-4FB0-B566-39EA2417E7C6}"/>
              </a:ext>
            </a:extLst>
          </p:cNvPr>
          <p:cNvSpPr/>
          <p:nvPr/>
        </p:nvSpPr>
        <p:spPr>
          <a:xfrm>
            <a:off x="7608863" y="3272929"/>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4</a:t>
            </a:r>
            <a:endParaRPr lang="zh-CN" altLang="en-US" sz="1600" dirty="0">
              <a:solidFill>
                <a:schemeClr val="accent2"/>
              </a:solidFill>
            </a:endParaRPr>
          </a:p>
        </p:txBody>
      </p:sp>
      <p:cxnSp>
        <p:nvCxnSpPr>
          <p:cNvPr id="79" name="直接连接符 78">
            <a:extLst>
              <a:ext uri="{FF2B5EF4-FFF2-40B4-BE49-F238E27FC236}">
                <a16:creationId xmlns:a16="http://schemas.microsoft.com/office/drawing/2014/main" xmlns="" id="{00CA166E-1DA3-485D-A672-C037EB43E5B1}"/>
              </a:ext>
            </a:extLst>
          </p:cNvPr>
          <p:cNvCxnSpPr>
            <a:cxnSpLocks/>
            <a:stCxn id="67" idx="0"/>
            <a:endCxn id="78" idx="5"/>
          </p:cNvCxnSpPr>
          <p:nvPr/>
        </p:nvCxnSpPr>
        <p:spPr>
          <a:xfrm flipH="1" flipV="1">
            <a:off x="8156682" y="3782734"/>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B09F7D91-81BE-4CD2-B8E8-A39034DCEFE0}"/>
              </a:ext>
            </a:extLst>
          </p:cNvPr>
          <p:cNvCxnSpPr>
            <a:cxnSpLocks/>
            <a:stCxn id="75" idx="0"/>
            <a:endCxn id="81" idx="2"/>
          </p:cNvCxnSpPr>
          <p:nvPr/>
        </p:nvCxnSpPr>
        <p:spPr>
          <a:xfrm flipV="1">
            <a:off x="4242369" y="2487596"/>
            <a:ext cx="524377" cy="785333"/>
          </a:xfrm>
          <a:prstGeom prst="line">
            <a:avLst/>
          </a:prstGeom>
        </p:spPr>
        <p:style>
          <a:lnRef idx="1">
            <a:schemeClr val="accent1"/>
          </a:lnRef>
          <a:fillRef idx="0">
            <a:schemeClr val="accent1"/>
          </a:fillRef>
          <a:effectRef idx="0">
            <a:schemeClr val="accent1"/>
          </a:effectRef>
          <a:fontRef idx="minor">
            <a:schemeClr val="tx1"/>
          </a:fontRef>
        </p:style>
      </p:cxnSp>
      <p:sp>
        <p:nvSpPr>
          <p:cNvPr id="81" name="流程图: 接点 80">
            <a:extLst>
              <a:ext uri="{FF2B5EF4-FFF2-40B4-BE49-F238E27FC236}">
                <a16:creationId xmlns:a16="http://schemas.microsoft.com/office/drawing/2014/main" xmlns="" id="{85B2BE65-BEE0-4BDE-823C-67E0114DE35F}"/>
              </a:ext>
            </a:extLst>
          </p:cNvPr>
          <p:cNvSpPr/>
          <p:nvPr/>
        </p:nvSpPr>
        <p:spPr>
          <a:xfrm>
            <a:off x="4766746" y="2188959"/>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2</a:t>
            </a:r>
            <a:endParaRPr lang="zh-CN" altLang="en-US" sz="1600" dirty="0">
              <a:solidFill>
                <a:schemeClr val="accent2"/>
              </a:solidFill>
            </a:endParaRPr>
          </a:p>
        </p:txBody>
      </p:sp>
      <p:cxnSp>
        <p:nvCxnSpPr>
          <p:cNvPr id="82" name="直接连接符 81">
            <a:extLst>
              <a:ext uri="{FF2B5EF4-FFF2-40B4-BE49-F238E27FC236}">
                <a16:creationId xmlns:a16="http://schemas.microsoft.com/office/drawing/2014/main" xmlns="" id="{97FB3816-EEDA-48DB-A437-65DBFAD346D1}"/>
              </a:ext>
            </a:extLst>
          </p:cNvPr>
          <p:cNvCxnSpPr>
            <a:cxnSpLocks/>
            <a:stCxn id="65" idx="0"/>
            <a:endCxn id="81" idx="6"/>
          </p:cNvCxnSpPr>
          <p:nvPr/>
        </p:nvCxnSpPr>
        <p:spPr>
          <a:xfrm flipH="1" flipV="1">
            <a:off x="5408556" y="2487596"/>
            <a:ext cx="650269" cy="159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72DC8155-A817-484D-A8E1-8C398A9F42BD}"/>
              </a:ext>
            </a:extLst>
          </p:cNvPr>
          <p:cNvCxnSpPr>
            <a:cxnSpLocks/>
            <a:stCxn id="78" idx="0"/>
            <a:endCxn id="84" idx="6"/>
          </p:cNvCxnSpPr>
          <p:nvPr/>
        </p:nvCxnSpPr>
        <p:spPr>
          <a:xfrm flipH="1" flipV="1">
            <a:off x="6564804" y="1784646"/>
            <a:ext cx="1364964" cy="1488283"/>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接点 83">
            <a:extLst>
              <a:ext uri="{FF2B5EF4-FFF2-40B4-BE49-F238E27FC236}">
                <a16:creationId xmlns:a16="http://schemas.microsoft.com/office/drawing/2014/main" xmlns="" id="{1F362DE4-1359-44D3-8459-1900967D339C}"/>
              </a:ext>
            </a:extLst>
          </p:cNvPr>
          <p:cNvSpPr/>
          <p:nvPr/>
        </p:nvSpPr>
        <p:spPr>
          <a:xfrm>
            <a:off x="5922994" y="1486009"/>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3</a:t>
            </a:r>
            <a:endParaRPr lang="zh-CN" altLang="en-US" sz="1600" dirty="0">
              <a:solidFill>
                <a:schemeClr val="accent2"/>
              </a:solidFill>
            </a:endParaRPr>
          </a:p>
        </p:txBody>
      </p:sp>
      <p:cxnSp>
        <p:nvCxnSpPr>
          <p:cNvPr id="85" name="直接连接符 84">
            <a:extLst>
              <a:ext uri="{FF2B5EF4-FFF2-40B4-BE49-F238E27FC236}">
                <a16:creationId xmlns:a16="http://schemas.microsoft.com/office/drawing/2014/main" xmlns="" id="{A0C23A14-CDE4-4A83-82D3-15E02136AF3C}"/>
              </a:ext>
            </a:extLst>
          </p:cNvPr>
          <p:cNvCxnSpPr>
            <a:cxnSpLocks/>
            <a:stCxn id="81" idx="0"/>
            <a:endCxn id="84" idx="2"/>
          </p:cNvCxnSpPr>
          <p:nvPr/>
        </p:nvCxnSpPr>
        <p:spPr>
          <a:xfrm flipV="1">
            <a:off x="5087651" y="1784646"/>
            <a:ext cx="835343" cy="404313"/>
          </a:xfrm>
          <a:prstGeom prst="line">
            <a:avLst/>
          </a:prstGeom>
        </p:spPr>
        <p:style>
          <a:lnRef idx="1">
            <a:schemeClr val="accent1"/>
          </a:lnRef>
          <a:fillRef idx="0">
            <a:schemeClr val="accent1"/>
          </a:fillRef>
          <a:effectRef idx="0">
            <a:schemeClr val="accent1"/>
          </a:effectRef>
          <a:fontRef idx="minor">
            <a:schemeClr val="tx1"/>
          </a:fontRef>
        </p:style>
      </p:cxnSp>
      <p:sp>
        <p:nvSpPr>
          <p:cNvPr id="86" name="流程图: 接点 85">
            <a:extLst>
              <a:ext uri="{FF2B5EF4-FFF2-40B4-BE49-F238E27FC236}">
                <a16:creationId xmlns:a16="http://schemas.microsoft.com/office/drawing/2014/main" xmlns="" id="{FA1E766F-169C-4CAD-B818-8AE931701FA2}"/>
              </a:ext>
            </a:extLst>
          </p:cNvPr>
          <p:cNvSpPr/>
          <p:nvPr/>
        </p:nvSpPr>
        <p:spPr>
          <a:xfrm>
            <a:off x="5922994" y="619497"/>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0</a:t>
            </a:r>
            <a:endParaRPr lang="zh-CN" altLang="en-US" sz="1600" dirty="0">
              <a:solidFill>
                <a:schemeClr val="accent2"/>
              </a:solidFill>
            </a:endParaRPr>
          </a:p>
        </p:txBody>
      </p:sp>
      <p:cxnSp>
        <p:nvCxnSpPr>
          <p:cNvPr id="87" name="直接连接符 86">
            <a:extLst>
              <a:ext uri="{FF2B5EF4-FFF2-40B4-BE49-F238E27FC236}">
                <a16:creationId xmlns:a16="http://schemas.microsoft.com/office/drawing/2014/main" xmlns="" id="{D3DCA2E3-B9CE-4332-8036-02209A517375}"/>
              </a:ext>
            </a:extLst>
          </p:cNvPr>
          <p:cNvCxnSpPr>
            <a:cxnSpLocks/>
            <a:stCxn id="84" idx="0"/>
            <a:endCxn id="86" idx="4"/>
          </p:cNvCxnSpPr>
          <p:nvPr/>
        </p:nvCxnSpPr>
        <p:spPr>
          <a:xfrm flipV="1">
            <a:off x="6243899" y="1216771"/>
            <a:ext cx="0" cy="26923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4" name="表格 93">
            <a:extLst>
              <a:ext uri="{FF2B5EF4-FFF2-40B4-BE49-F238E27FC236}">
                <a16:creationId xmlns:a16="http://schemas.microsoft.com/office/drawing/2014/main" xmlns="" id="{B9225545-372C-47A4-B908-C3FDAC2ED95B}"/>
              </a:ext>
            </a:extLst>
          </p:cNvPr>
          <p:cNvGraphicFramePr>
            <a:graphicFrameLocks noGrp="1"/>
          </p:cNvGraphicFramePr>
          <p:nvPr>
            <p:extLst>
              <p:ext uri="{D42A27DB-BD31-4B8C-83A1-F6EECF244321}">
                <p14:modId xmlns:p14="http://schemas.microsoft.com/office/powerpoint/2010/main" val="3192918815"/>
              </p:ext>
            </p:extLst>
          </p:nvPr>
        </p:nvGraphicFramePr>
        <p:xfrm>
          <a:off x="3352510" y="4942330"/>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95" name="表格 94">
            <a:extLst>
              <a:ext uri="{FF2B5EF4-FFF2-40B4-BE49-F238E27FC236}">
                <a16:creationId xmlns:a16="http://schemas.microsoft.com/office/drawing/2014/main" xmlns="" id="{EAAAEC68-5B87-41F5-BD7F-2CE8AA0B7972}"/>
              </a:ext>
            </a:extLst>
          </p:cNvPr>
          <p:cNvGraphicFramePr>
            <a:graphicFrameLocks noGrp="1"/>
          </p:cNvGraphicFramePr>
          <p:nvPr>
            <p:extLst>
              <p:ext uri="{D42A27DB-BD31-4B8C-83A1-F6EECF244321}">
                <p14:modId xmlns:p14="http://schemas.microsoft.com/office/powerpoint/2010/main" val="4001591612"/>
              </p:ext>
            </p:extLst>
          </p:nvPr>
        </p:nvGraphicFramePr>
        <p:xfrm>
          <a:off x="3352510" y="5631625"/>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96" name="表格 95">
            <a:extLst>
              <a:ext uri="{FF2B5EF4-FFF2-40B4-BE49-F238E27FC236}">
                <a16:creationId xmlns:a16="http://schemas.microsoft.com/office/drawing/2014/main" xmlns="" id="{43C11296-B0F6-4EE4-BE56-F970E7BEFDCC}"/>
              </a:ext>
            </a:extLst>
          </p:cNvPr>
          <p:cNvGraphicFramePr>
            <a:graphicFrameLocks noGrp="1"/>
          </p:cNvGraphicFramePr>
          <p:nvPr>
            <p:extLst>
              <p:ext uri="{D42A27DB-BD31-4B8C-83A1-F6EECF244321}">
                <p14:modId xmlns:p14="http://schemas.microsoft.com/office/powerpoint/2010/main" val="1329358747"/>
              </p:ext>
            </p:extLst>
          </p:nvPr>
        </p:nvGraphicFramePr>
        <p:xfrm>
          <a:off x="3352510" y="6320920"/>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97" name="表格 96">
            <a:extLst>
              <a:ext uri="{FF2B5EF4-FFF2-40B4-BE49-F238E27FC236}">
                <a16:creationId xmlns:a16="http://schemas.microsoft.com/office/drawing/2014/main" xmlns="" id="{58EB6F9E-3B86-4584-8FBE-ECAFA8899A73}"/>
              </a:ext>
            </a:extLst>
          </p:cNvPr>
          <p:cNvGraphicFramePr>
            <a:graphicFrameLocks noGrp="1"/>
          </p:cNvGraphicFramePr>
          <p:nvPr>
            <p:extLst>
              <p:ext uri="{D42A27DB-BD31-4B8C-83A1-F6EECF244321}">
                <p14:modId xmlns:p14="http://schemas.microsoft.com/office/powerpoint/2010/main" val="2740813239"/>
              </p:ext>
            </p:extLst>
          </p:nvPr>
        </p:nvGraphicFramePr>
        <p:xfrm>
          <a:off x="4671998" y="6320920"/>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98" name="表格 97">
            <a:extLst>
              <a:ext uri="{FF2B5EF4-FFF2-40B4-BE49-F238E27FC236}">
                <a16:creationId xmlns:a16="http://schemas.microsoft.com/office/drawing/2014/main" xmlns="" id="{A8A47B04-DB8B-4EED-A93C-13F5905F8A7B}"/>
              </a:ext>
            </a:extLst>
          </p:cNvPr>
          <p:cNvGraphicFramePr>
            <a:graphicFrameLocks noGrp="1"/>
          </p:cNvGraphicFramePr>
          <p:nvPr>
            <p:extLst>
              <p:ext uri="{D42A27DB-BD31-4B8C-83A1-F6EECF244321}">
                <p14:modId xmlns:p14="http://schemas.microsoft.com/office/powerpoint/2010/main" val="2128417254"/>
              </p:ext>
            </p:extLst>
          </p:nvPr>
        </p:nvGraphicFramePr>
        <p:xfrm>
          <a:off x="4671997" y="5631625"/>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99" name="表格 98">
            <a:extLst>
              <a:ext uri="{FF2B5EF4-FFF2-40B4-BE49-F238E27FC236}">
                <a16:creationId xmlns:a16="http://schemas.microsoft.com/office/drawing/2014/main" xmlns="" id="{603FAF4C-0AD7-4166-9576-AE95E2C61474}"/>
              </a:ext>
            </a:extLst>
          </p:cNvPr>
          <p:cNvGraphicFramePr>
            <a:graphicFrameLocks noGrp="1"/>
          </p:cNvGraphicFramePr>
          <p:nvPr>
            <p:extLst>
              <p:ext uri="{D42A27DB-BD31-4B8C-83A1-F6EECF244321}">
                <p14:modId xmlns:p14="http://schemas.microsoft.com/office/powerpoint/2010/main" val="52237084"/>
              </p:ext>
            </p:extLst>
          </p:nvPr>
        </p:nvGraphicFramePr>
        <p:xfrm>
          <a:off x="4671997" y="4942330"/>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0" name="表格 99">
            <a:extLst>
              <a:ext uri="{FF2B5EF4-FFF2-40B4-BE49-F238E27FC236}">
                <a16:creationId xmlns:a16="http://schemas.microsoft.com/office/drawing/2014/main" xmlns="" id="{BD7FE41F-8B0F-4725-B90B-1F34A289997B}"/>
              </a:ext>
            </a:extLst>
          </p:cNvPr>
          <p:cNvGraphicFramePr>
            <a:graphicFrameLocks noGrp="1"/>
          </p:cNvGraphicFramePr>
          <p:nvPr>
            <p:extLst>
              <p:ext uri="{D42A27DB-BD31-4B8C-83A1-F6EECF244321}">
                <p14:modId xmlns:p14="http://schemas.microsoft.com/office/powerpoint/2010/main" val="426289041"/>
              </p:ext>
            </p:extLst>
          </p:nvPr>
        </p:nvGraphicFramePr>
        <p:xfrm>
          <a:off x="5911828" y="6356244"/>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1" name="表格 100">
            <a:extLst>
              <a:ext uri="{FF2B5EF4-FFF2-40B4-BE49-F238E27FC236}">
                <a16:creationId xmlns:a16="http://schemas.microsoft.com/office/drawing/2014/main" xmlns="" id="{4CC36B0A-C9EC-4C2D-80A5-86155C7682FB}"/>
              </a:ext>
            </a:extLst>
          </p:cNvPr>
          <p:cNvGraphicFramePr>
            <a:graphicFrameLocks noGrp="1"/>
          </p:cNvGraphicFramePr>
          <p:nvPr>
            <p:extLst>
              <p:ext uri="{D42A27DB-BD31-4B8C-83A1-F6EECF244321}">
                <p14:modId xmlns:p14="http://schemas.microsoft.com/office/powerpoint/2010/main" val="1717094933"/>
              </p:ext>
            </p:extLst>
          </p:nvPr>
        </p:nvGraphicFramePr>
        <p:xfrm>
          <a:off x="5911827" y="5666949"/>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2" name="表格 101">
            <a:extLst>
              <a:ext uri="{FF2B5EF4-FFF2-40B4-BE49-F238E27FC236}">
                <a16:creationId xmlns:a16="http://schemas.microsoft.com/office/drawing/2014/main" xmlns="" id="{4EEB9F16-E490-4DEE-B947-5F4AD01D9FF2}"/>
              </a:ext>
            </a:extLst>
          </p:cNvPr>
          <p:cNvGraphicFramePr>
            <a:graphicFrameLocks noGrp="1"/>
          </p:cNvGraphicFramePr>
          <p:nvPr>
            <p:extLst>
              <p:ext uri="{D42A27DB-BD31-4B8C-83A1-F6EECF244321}">
                <p14:modId xmlns:p14="http://schemas.microsoft.com/office/powerpoint/2010/main" val="2023687852"/>
              </p:ext>
            </p:extLst>
          </p:nvPr>
        </p:nvGraphicFramePr>
        <p:xfrm>
          <a:off x="5911827" y="4977654"/>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3" name="表格 102">
            <a:extLst>
              <a:ext uri="{FF2B5EF4-FFF2-40B4-BE49-F238E27FC236}">
                <a16:creationId xmlns:a16="http://schemas.microsoft.com/office/drawing/2014/main" xmlns="" id="{837BA85B-FC15-418F-9053-DCB39679A876}"/>
              </a:ext>
            </a:extLst>
          </p:cNvPr>
          <p:cNvGraphicFramePr>
            <a:graphicFrameLocks noGrp="1"/>
          </p:cNvGraphicFramePr>
          <p:nvPr>
            <p:extLst>
              <p:ext uri="{D42A27DB-BD31-4B8C-83A1-F6EECF244321}">
                <p14:modId xmlns:p14="http://schemas.microsoft.com/office/powerpoint/2010/main" val="1152251999"/>
              </p:ext>
            </p:extLst>
          </p:nvPr>
        </p:nvGraphicFramePr>
        <p:xfrm>
          <a:off x="7179835" y="6356244"/>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4" name="表格 103">
            <a:extLst>
              <a:ext uri="{FF2B5EF4-FFF2-40B4-BE49-F238E27FC236}">
                <a16:creationId xmlns:a16="http://schemas.microsoft.com/office/drawing/2014/main" xmlns="" id="{089FEAFD-BA5E-46EA-A8EF-4B8BB9030A71}"/>
              </a:ext>
            </a:extLst>
          </p:cNvPr>
          <p:cNvGraphicFramePr>
            <a:graphicFrameLocks noGrp="1"/>
          </p:cNvGraphicFramePr>
          <p:nvPr>
            <p:extLst>
              <p:ext uri="{D42A27DB-BD31-4B8C-83A1-F6EECF244321}">
                <p14:modId xmlns:p14="http://schemas.microsoft.com/office/powerpoint/2010/main" val="289725287"/>
              </p:ext>
            </p:extLst>
          </p:nvPr>
        </p:nvGraphicFramePr>
        <p:xfrm>
          <a:off x="7179834" y="5666949"/>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5" name="表格 104">
            <a:extLst>
              <a:ext uri="{FF2B5EF4-FFF2-40B4-BE49-F238E27FC236}">
                <a16:creationId xmlns:a16="http://schemas.microsoft.com/office/drawing/2014/main" xmlns="" id="{18F2058A-A89C-4A07-BB82-113ADE3D2114}"/>
              </a:ext>
            </a:extLst>
          </p:cNvPr>
          <p:cNvGraphicFramePr>
            <a:graphicFrameLocks noGrp="1"/>
          </p:cNvGraphicFramePr>
          <p:nvPr>
            <p:extLst>
              <p:ext uri="{D42A27DB-BD31-4B8C-83A1-F6EECF244321}">
                <p14:modId xmlns:p14="http://schemas.microsoft.com/office/powerpoint/2010/main" val="4077052197"/>
              </p:ext>
            </p:extLst>
          </p:nvPr>
        </p:nvGraphicFramePr>
        <p:xfrm>
          <a:off x="7179834" y="4977654"/>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6" name="表格 105">
            <a:extLst>
              <a:ext uri="{FF2B5EF4-FFF2-40B4-BE49-F238E27FC236}">
                <a16:creationId xmlns:a16="http://schemas.microsoft.com/office/drawing/2014/main" xmlns="" id="{C4B8DC27-55DF-4F62-9E8F-2B22D03E9A62}"/>
              </a:ext>
            </a:extLst>
          </p:cNvPr>
          <p:cNvGraphicFramePr>
            <a:graphicFrameLocks noGrp="1"/>
          </p:cNvGraphicFramePr>
          <p:nvPr>
            <p:extLst>
              <p:ext uri="{D42A27DB-BD31-4B8C-83A1-F6EECF244321}">
                <p14:modId xmlns:p14="http://schemas.microsoft.com/office/powerpoint/2010/main" val="337357230"/>
              </p:ext>
            </p:extLst>
          </p:nvPr>
        </p:nvGraphicFramePr>
        <p:xfrm>
          <a:off x="8367219" y="6382017"/>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sz="1600" dirty="0"/>
                    </a:p>
                  </a:txBody>
                  <a:tcPr/>
                </a:tc>
                <a:extLst>
                  <a:ext uri="{0D108BD9-81ED-4DB2-BD59-A6C34878D82A}">
                    <a16:rowId xmlns:a16="http://schemas.microsoft.com/office/drawing/2014/main" xmlns="" val="1385737128"/>
                  </a:ext>
                </a:extLst>
              </a:tr>
            </a:tbl>
          </a:graphicData>
        </a:graphic>
      </p:graphicFrame>
      <p:graphicFrame>
        <p:nvGraphicFramePr>
          <p:cNvPr id="107" name="表格 106">
            <a:extLst>
              <a:ext uri="{FF2B5EF4-FFF2-40B4-BE49-F238E27FC236}">
                <a16:creationId xmlns:a16="http://schemas.microsoft.com/office/drawing/2014/main" xmlns="" id="{50AD8557-BC3C-4256-AB8E-D45E18EA7A5E}"/>
              </a:ext>
            </a:extLst>
          </p:cNvPr>
          <p:cNvGraphicFramePr>
            <a:graphicFrameLocks noGrp="1"/>
          </p:cNvGraphicFramePr>
          <p:nvPr>
            <p:extLst>
              <p:ext uri="{D42A27DB-BD31-4B8C-83A1-F6EECF244321}">
                <p14:modId xmlns:p14="http://schemas.microsoft.com/office/powerpoint/2010/main" val="3184029235"/>
              </p:ext>
            </p:extLst>
          </p:nvPr>
        </p:nvGraphicFramePr>
        <p:xfrm>
          <a:off x="8367218" y="569272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08" name="表格 107">
            <a:extLst>
              <a:ext uri="{FF2B5EF4-FFF2-40B4-BE49-F238E27FC236}">
                <a16:creationId xmlns:a16="http://schemas.microsoft.com/office/drawing/2014/main" xmlns="" id="{6BFCBF74-EBF7-490A-9274-9FB9F12AD705}"/>
              </a:ext>
            </a:extLst>
          </p:cNvPr>
          <p:cNvGraphicFramePr>
            <a:graphicFrameLocks noGrp="1"/>
          </p:cNvGraphicFramePr>
          <p:nvPr>
            <p:extLst>
              <p:ext uri="{D42A27DB-BD31-4B8C-83A1-F6EECF244321}">
                <p14:modId xmlns:p14="http://schemas.microsoft.com/office/powerpoint/2010/main" val="4067737589"/>
              </p:ext>
            </p:extLst>
          </p:nvPr>
        </p:nvGraphicFramePr>
        <p:xfrm>
          <a:off x="8367218" y="500342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endParaRPr lang="zh-CN" altLang="en-US" dirty="0"/>
                    </a:p>
                  </a:txBody>
                  <a:tcPr/>
                </a:tc>
                <a:extLst>
                  <a:ext uri="{0D108BD9-81ED-4DB2-BD59-A6C34878D82A}">
                    <a16:rowId xmlns:a16="http://schemas.microsoft.com/office/drawing/2014/main" xmlns="" val="1385737128"/>
                  </a:ext>
                </a:extLst>
              </a:tr>
            </a:tbl>
          </a:graphicData>
        </a:graphic>
      </p:graphicFrame>
      <p:sp>
        <p:nvSpPr>
          <p:cNvPr id="47" name="文本框 46">
            <a:extLst>
              <a:ext uri="{FF2B5EF4-FFF2-40B4-BE49-F238E27FC236}">
                <a16:creationId xmlns:a16="http://schemas.microsoft.com/office/drawing/2014/main" xmlns="" id="{9818AD85-226E-4B65-941E-2C3E957CC846}"/>
              </a:ext>
            </a:extLst>
          </p:cNvPr>
          <p:cNvSpPr txBox="1"/>
          <p:nvPr/>
        </p:nvSpPr>
        <p:spPr>
          <a:xfrm>
            <a:off x="1012800" y="5483285"/>
            <a:ext cx="1728154" cy="369332"/>
          </a:xfrm>
          <a:prstGeom prst="rect">
            <a:avLst/>
          </a:prstGeom>
          <a:noFill/>
        </p:spPr>
        <p:txBody>
          <a:bodyPr wrap="square" rtlCol="0">
            <a:spAutoFit/>
          </a:bodyPr>
          <a:lstStyle/>
          <a:p>
            <a:r>
              <a:rPr lang="zh-CN" altLang="en-US" dirty="0"/>
              <a:t>有序的归并段</a:t>
            </a:r>
          </a:p>
        </p:txBody>
      </p:sp>
      <p:sp>
        <p:nvSpPr>
          <p:cNvPr id="110" name="椭圆 109">
            <a:extLst>
              <a:ext uri="{FF2B5EF4-FFF2-40B4-BE49-F238E27FC236}">
                <a16:creationId xmlns:a16="http://schemas.microsoft.com/office/drawing/2014/main" xmlns="" id="{00911F2D-F7A2-4A5F-8427-80119EB218B6}"/>
              </a:ext>
            </a:extLst>
          </p:cNvPr>
          <p:cNvSpPr/>
          <p:nvPr/>
        </p:nvSpPr>
        <p:spPr>
          <a:xfrm>
            <a:off x="8720919" y="1433818"/>
            <a:ext cx="2960661" cy="1906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利用败者树，</a:t>
            </a:r>
            <a:r>
              <a:rPr lang="en-US" altLang="zh-CN" dirty="0"/>
              <a:t>m</a:t>
            </a:r>
            <a:r>
              <a:rPr lang="zh-CN" altLang="en-US" dirty="0"/>
              <a:t>路归并每次查找最小关键字，最多需要比较</a:t>
            </a:r>
            <a:r>
              <a:rPr lang="en-US" altLang="zh-CN" dirty="0">
                <a:solidFill>
                  <a:schemeClr val="accent2"/>
                </a:solidFill>
                <a:sym typeface="Symbol" panose="05050102010706020507" pitchFamily="18" charset="2"/>
              </a:rPr>
              <a:t></a:t>
            </a:r>
            <a:r>
              <a:rPr lang="en-US" altLang="zh-CN" dirty="0">
                <a:solidFill>
                  <a:schemeClr val="accent2"/>
                </a:solidFill>
              </a:rPr>
              <a:t>log</a:t>
            </a:r>
            <a:r>
              <a:rPr lang="en-US" altLang="zh-CN" baseline="-25000" dirty="0">
                <a:solidFill>
                  <a:schemeClr val="accent2"/>
                </a:solidFill>
              </a:rPr>
              <a:t>2</a:t>
            </a:r>
            <a:r>
              <a:rPr lang="en-US" altLang="zh-CN" dirty="0">
                <a:solidFill>
                  <a:schemeClr val="accent2"/>
                </a:solidFill>
              </a:rPr>
              <a:t>m</a:t>
            </a:r>
            <a:r>
              <a:rPr lang="en-US" altLang="zh-CN" dirty="0">
                <a:solidFill>
                  <a:schemeClr val="accent2"/>
                </a:solidFill>
                <a:sym typeface="Symbol" panose="05050102010706020507" pitchFamily="18" charset="2"/>
              </a:rPr>
              <a:t></a:t>
            </a:r>
            <a:r>
              <a:rPr lang="zh-CN" altLang="en-US" dirty="0">
                <a:sym typeface="Symbol" panose="05050102010706020507" pitchFamily="18" charset="2"/>
              </a:rPr>
              <a:t>次</a:t>
            </a:r>
            <a:endParaRPr lang="en-US" altLang="zh-CN" dirty="0">
              <a:sym typeface="Symbol" panose="05050102010706020507" pitchFamily="18" charset="2"/>
            </a:endParaRPr>
          </a:p>
          <a:p>
            <a:pPr algn="ctr"/>
            <a:endParaRPr lang="zh-CN" altLang="en-US" dirty="0"/>
          </a:p>
        </p:txBody>
      </p:sp>
    </p:spTree>
    <p:extLst>
      <p:ext uri="{BB962C8B-B14F-4D97-AF65-F5344CB8AC3E}">
        <p14:creationId xmlns:p14="http://schemas.microsoft.com/office/powerpoint/2010/main" val="2046766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外部排序总结</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F275DCB3-C8E2-4751-8C8A-4816964C259B}"/>
              </a:ext>
            </a:extLst>
          </p:cNvPr>
          <p:cNvPicPr>
            <a:picLocks noChangeAspect="1"/>
          </p:cNvPicPr>
          <p:nvPr/>
        </p:nvPicPr>
        <p:blipFill>
          <a:blip r:embed="rId2"/>
          <a:stretch>
            <a:fillRect/>
          </a:stretch>
        </p:blipFill>
        <p:spPr>
          <a:xfrm>
            <a:off x="1092348" y="2165888"/>
            <a:ext cx="10248900" cy="1838325"/>
          </a:xfrm>
          <a:prstGeom prst="rect">
            <a:avLst/>
          </a:prstGeom>
        </p:spPr>
      </p:pic>
    </p:spTree>
    <p:extLst>
      <p:ext uri="{BB962C8B-B14F-4D97-AF65-F5344CB8AC3E}">
        <p14:creationId xmlns:p14="http://schemas.microsoft.com/office/powerpoint/2010/main" val="269376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a:extLst>
              <a:ext uri="{FF2B5EF4-FFF2-40B4-BE49-F238E27FC236}">
                <a16:creationId xmlns:a16="http://schemas.microsoft.com/office/drawing/2014/main" xmlns="" id="{1FA21B5B-5EC8-4F08-8019-BE0F93E3FA3A}"/>
              </a:ext>
            </a:extLst>
          </p:cNvPr>
          <p:cNvGraphicFramePr>
            <a:graphicFrameLocks noGrp="1"/>
          </p:cNvGraphicFramePr>
          <p:nvPr>
            <p:extLst>
              <p:ext uri="{D42A27DB-BD31-4B8C-83A1-F6EECF244321}">
                <p14:modId xmlns:p14="http://schemas.microsoft.com/office/powerpoint/2010/main" val="728152370"/>
              </p:ext>
            </p:extLst>
          </p:nvPr>
        </p:nvGraphicFramePr>
        <p:xfrm>
          <a:off x="1166174" y="3961841"/>
          <a:ext cx="7180875" cy="741680"/>
        </p:xfrm>
        <a:graphic>
          <a:graphicData uri="http://schemas.openxmlformats.org/drawingml/2006/table">
            <a:tbl>
              <a:tblPr firstRow="1" bandRow="1">
                <a:tableStyleId>{5C22544A-7EE6-4342-B048-85BDC9FD1C3A}</a:tableStyleId>
              </a:tblPr>
              <a:tblGrid>
                <a:gridCol w="797875">
                  <a:extLst>
                    <a:ext uri="{9D8B030D-6E8A-4147-A177-3AD203B41FA5}">
                      <a16:colId xmlns:a16="http://schemas.microsoft.com/office/drawing/2014/main" xmlns="" val="2288985028"/>
                    </a:ext>
                  </a:extLst>
                </a:gridCol>
                <a:gridCol w="797875">
                  <a:extLst>
                    <a:ext uri="{9D8B030D-6E8A-4147-A177-3AD203B41FA5}">
                      <a16:colId xmlns:a16="http://schemas.microsoft.com/office/drawing/2014/main" xmlns="" val="54468916"/>
                    </a:ext>
                  </a:extLst>
                </a:gridCol>
                <a:gridCol w="797875">
                  <a:extLst>
                    <a:ext uri="{9D8B030D-6E8A-4147-A177-3AD203B41FA5}">
                      <a16:colId xmlns:a16="http://schemas.microsoft.com/office/drawing/2014/main" xmlns="" val="3030839787"/>
                    </a:ext>
                  </a:extLst>
                </a:gridCol>
                <a:gridCol w="797875">
                  <a:extLst>
                    <a:ext uri="{9D8B030D-6E8A-4147-A177-3AD203B41FA5}">
                      <a16:colId xmlns:a16="http://schemas.microsoft.com/office/drawing/2014/main" xmlns="" val="2176109502"/>
                    </a:ext>
                  </a:extLst>
                </a:gridCol>
                <a:gridCol w="797875">
                  <a:extLst>
                    <a:ext uri="{9D8B030D-6E8A-4147-A177-3AD203B41FA5}">
                      <a16:colId xmlns:a16="http://schemas.microsoft.com/office/drawing/2014/main" xmlns="" val="1075131368"/>
                    </a:ext>
                  </a:extLst>
                </a:gridCol>
                <a:gridCol w="797875">
                  <a:extLst>
                    <a:ext uri="{9D8B030D-6E8A-4147-A177-3AD203B41FA5}">
                      <a16:colId xmlns:a16="http://schemas.microsoft.com/office/drawing/2014/main" xmlns="" val="2714524712"/>
                    </a:ext>
                  </a:extLst>
                </a:gridCol>
                <a:gridCol w="797875">
                  <a:extLst>
                    <a:ext uri="{9D8B030D-6E8A-4147-A177-3AD203B41FA5}">
                      <a16:colId xmlns:a16="http://schemas.microsoft.com/office/drawing/2014/main" xmlns="" val="2419399883"/>
                    </a:ext>
                  </a:extLst>
                </a:gridCol>
                <a:gridCol w="797875">
                  <a:extLst>
                    <a:ext uri="{9D8B030D-6E8A-4147-A177-3AD203B41FA5}">
                      <a16:colId xmlns:a16="http://schemas.microsoft.com/office/drawing/2014/main" xmlns="" val="3016943148"/>
                    </a:ext>
                  </a:extLst>
                </a:gridCol>
                <a:gridCol w="797875">
                  <a:extLst>
                    <a:ext uri="{9D8B030D-6E8A-4147-A177-3AD203B41FA5}">
                      <a16:colId xmlns:a16="http://schemas.microsoft.com/office/drawing/2014/main" xmlns="" val="3421208950"/>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chemeClr val="accent2"/>
                          </a:solidFill>
                        </a:rPr>
                        <a:t>3</a:t>
                      </a:r>
                      <a:endParaRPr lang="zh-CN" altLang="en-US" dirty="0">
                        <a:solidFill>
                          <a:schemeClr val="accent2"/>
                        </a:solidFill>
                      </a:endParaRPr>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solidFill>
                            <a:schemeClr val="accent2"/>
                          </a:solidFill>
                        </a:rPr>
                        <a:t>25</a:t>
                      </a:r>
                      <a:endParaRPr lang="zh-CN" altLang="en-US" dirty="0">
                        <a:solidFill>
                          <a:schemeClr val="accent2"/>
                        </a:solidFill>
                      </a:endParaRPr>
                    </a:p>
                  </a:txBody>
                  <a:tcPr/>
                </a:tc>
                <a:tc>
                  <a:txBody>
                    <a:bodyPr/>
                    <a:lstStyle/>
                    <a:p>
                      <a:r>
                        <a:rPr lang="en-US" altLang="zh-CN" dirty="0"/>
                        <a:t>27</a:t>
                      </a:r>
                      <a:endParaRPr lang="zh-CN" altLang="en-US" dirty="0"/>
                    </a:p>
                  </a:txBody>
                  <a:tcPr/>
                </a:tc>
                <a:tc>
                  <a:txBody>
                    <a:bodyPr/>
                    <a:lstStyle/>
                    <a:p>
                      <a:r>
                        <a:rPr lang="en-US" altLang="zh-CN" dirty="0"/>
                        <a:t>39</a:t>
                      </a:r>
                      <a:endParaRPr lang="zh-CN" altLang="en-US" dirty="0"/>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extLst>
                  <a:ext uri="{0D108BD9-81ED-4DB2-BD59-A6C34878D82A}">
                    <a16:rowId xmlns:a16="http://schemas.microsoft.com/office/drawing/2014/main" xmlns="" val="2079523133"/>
                  </a:ext>
                </a:extLst>
              </a:tr>
            </a:tbl>
          </a:graphicData>
        </a:graphic>
      </p:graphicFrame>
      <p:sp>
        <p:nvSpPr>
          <p:cNvPr id="7" name="文本框 6">
            <a:extLst>
              <a:ext uri="{FF2B5EF4-FFF2-40B4-BE49-F238E27FC236}">
                <a16:creationId xmlns:a16="http://schemas.microsoft.com/office/drawing/2014/main" xmlns="" id="{14BD97B7-0FEC-4FFB-9353-81E79D927292}"/>
              </a:ext>
            </a:extLst>
          </p:cNvPr>
          <p:cNvSpPr txBox="1"/>
          <p:nvPr/>
        </p:nvSpPr>
        <p:spPr>
          <a:xfrm>
            <a:off x="9240473" y="1601659"/>
            <a:ext cx="1143374" cy="461665"/>
          </a:xfrm>
          <a:prstGeom prst="rect">
            <a:avLst/>
          </a:prstGeom>
          <a:noFill/>
        </p:spPr>
        <p:txBody>
          <a:bodyPr wrap="square" rtlCol="0">
            <a:spAutoFit/>
          </a:bodyPr>
          <a:lstStyle/>
          <a:p>
            <a:r>
              <a:rPr lang="zh-CN" altLang="en-US" sz="2400" dirty="0"/>
              <a:t>插入</a:t>
            </a:r>
            <a:r>
              <a:rPr lang="en-US" altLang="zh-CN" sz="2400" dirty="0">
                <a:solidFill>
                  <a:schemeClr val="accent1"/>
                </a:solidFill>
              </a:rPr>
              <a:t>25</a:t>
            </a:r>
            <a:endParaRPr lang="zh-CN" altLang="en-US" sz="2400" dirty="0">
              <a:solidFill>
                <a:schemeClr val="accent1"/>
              </a:solidFill>
            </a:endParaRPr>
          </a:p>
        </p:txBody>
      </p:sp>
      <p:graphicFrame>
        <p:nvGraphicFramePr>
          <p:cNvPr id="29" name="表格 28">
            <a:extLst>
              <a:ext uri="{FF2B5EF4-FFF2-40B4-BE49-F238E27FC236}">
                <a16:creationId xmlns:a16="http://schemas.microsoft.com/office/drawing/2014/main" xmlns="" id="{16A2612B-E738-4AC1-A5E0-2F042562592E}"/>
              </a:ext>
            </a:extLst>
          </p:cNvPr>
          <p:cNvGraphicFramePr>
            <a:graphicFrameLocks noGrp="1"/>
          </p:cNvGraphicFramePr>
          <p:nvPr>
            <p:extLst>
              <p:ext uri="{D42A27DB-BD31-4B8C-83A1-F6EECF244321}">
                <p14:modId xmlns:p14="http://schemas.microsoft.com/office/powerpoint/2010/main" val="81487453"/>
              </p:ext>
            </p:extLst>
          </p:nvPr>
        </p:nvGraphicFramePr>
        <p:xfrm>
          <a:off x="1166174" y="1692484"/>
          <a:ext cx="6456832" cy="741680"/>
        </p:xfrm>
        <a:graphic>
          <a:graphicData uri="http://schemas.openxmlformats.org/drawingml/2006/table">
            <a:tbl>
              <a:tblPr firstRow="1" bandRow="1">
                <a:tableStyleId>{5C22544A-7EE6-4342-B048-85BDC9FD1C3A}</a:tableStyleId>
              </a:tblPr>
              <a:tblGrid>
                <a:gridCol w="807104">
                  <a:extLst>
                    <a:ext uri="{9D8B030D-6E8A-4147-A177-3AD203B41FA5}">
                      <a16:colId xmlns:a16="http://schemas.microsoft.com/office/drawing/2014/main" xmlns="" val="2288985028"/>
                    </a:ext>
                  </a:extLst>
                </a:gridCol>
                <a:gridCol w="807104">
                  <a:extLst>
                    <a:ext uri="{9D8B030D-6E8A-4147-A177-3AD203B41FA5}">
                      <a16:colId xmlns:a16="http://schemas.microsoft.com/office/drawing/2014/main" xmlns="" val="54468916"/>
                    </a:ext>
                  </a:extLst>
                </a:gridCol>
                <a:gridCol w="807104">
                  <a:extLst>
                    <a:ext uri="{9D8B030D-6E8A-4147-A177-3AD203B41FA5}">
                      <a16:colId xmlns:a16="http://schemas.microsoft.com/office/drawing/2014/main" xmlns="" val="3030839787"/>
                    </a:ext>
                  </a:extLst>
                </a:gridCol>
                <a:gridCol w="807104">
                  <a:extLst>
                    <a:ext uri="{9D8B030D-6E8A-4147-A177-3AD203B41FA5}">
                      <a16:colId xmlns:a16="http://schemas.microsoft.com/office/drawing/2014/main" xmlns="" val="2176109502"/>
                    </a:ext>
                  </a:extLst>
                </a:gridCol>
                <a:gridCol w="807104">
                  <a:extLst>
                    <a:ext uri="{9D8B030D-6E8A-4147-A177-3AD203B41FA5}">
                      <a16:colId xmlns:a16="http://schemas.microsoft.com/office/drawing/2014/main" xmlns="" val="1075131368"/>
                    </a:ext>
                  </a:extLst>
                </a:gridCol>
                <a:gridCol w="807104">
                  <a:extLst>
                    <a:ext uri="{9D8B030D-6E8A-4147-A177-3AD203B41FA5}">
                      <a16:colId xmlns:a16="http://schemas.microsoft.com/office/drawing/2014/main" xmlns="" val="2714524712"/>
                    </a:ext>
                  </a:extLst>
                </a:gridCol>
                <a:gridCol w="807104">
                  <a:extLst>
                    <a:ext uri="{9D8B030D-6E8A-4147-A177-3AD203B41FA5}">
                      <a16:colId xmlns:a16="http://schemas.microsoft.com/office/drawing/2014/main" xmlns="" val="2419399883"/>
                    </a:ext>
                  </a:extLst>
                </a:gridCol>
                <a:gridCol w="807104">
                  <a:extLst>
                    <a:ext uri="{9D8B030D-6E8A-4147-A177-3AD203B41FA5}">
                      <a16:colId xmlns:a16="http://schemas.microsoft.com/office/drawing/2014/main" xmlns="" val="3016943148"/>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xmlns="" val="3713176413"/>
                  </a:ext>
                </a:extLst>
              </a:tr>
              <a:tr h="370840">
                <a:tc>
                  <a:txBody>
                    <a:bodyPr/>
                    <a:lstStyle/>
                    <a:p>
                      <a:r>
                        <a:rPr lang="zh-CN" altLang="en-US" dirty="0"/>
                        <a:t>值</a:t>
                      </a:r>
                    </a:p>
                  </a:txBody>
                  <a:tcPr/>
                </a:tc>
                <a:tc>
                  <a:txBody>
                    <a:bodyPr/>
                    <a:lstStyle/>
                    <a:p>
                      <a:r>
                        <a:rPr lang="en-US" altLang="zh-CN" dirty="0"/>
                        <a:t>5</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t>39</a:t>
                      </a:r>
                      <a:endParaRPr lang="zh-CN" altLang="en-US" dirty="0"/>
                    </a:p>
                  </a:txBody>
                  <a:tcPr/>
                </a:tc>
                <a:tc>
                  <a:txBody>
                    <a:bodyPr/>
                    <a:lstStyle/>
                    <a:p>
                      <a:r>
                        <a:rPr lang="en-US" altLang="zh-CN" dirty="0"/>
                        <a:t>45</a:t>
                      </a:r>
                      <a:endParaRPr lang="zh-CN" altLang="en-US" dirty="0"/>
                    </a:p>
                  </a:txBody>
                  <a:tcPr/>
                </a:tc>
                <a:tc>
                  <a:txBody>
                    <a:bodyPr/>
                    <a:lstStyle/>
                    <a:p>
                      <a:r>
                        <a:rPr lang="en-US" altLang="zh-CN" dirty="0"/>
                        <a:t>52</a:t>
                      </a:r>
                      <a:endParaRPr lang="zh-CN" altLang="en-US" dirty="0"/>
                    </a:p>
                  </a:txBody>
                  <a:tcPr/>
                </a:tc>
                <a:tc>
                  <a:txBody>
                    <a:bodyPr/>
                    <a:lstStyle/>
                    <a:p>
                      <a:r>
                        <a:rPr lang="en-US" altLang="zh-CN" dirty="0"/>
                        <a:t>72</a:t>
                      </a:r>
                      <a:endParaRPr lang="zh-CN" altLang="en-US" dirty="0"/>
                    </a:p>
                  </a:txBody>
                  <a:tcPr/>
                </a:tc>
                <a:extLst>
                  <a:ext uri="{0D108BD9-81ED-4DB2-BD59-A6C34878D82A}">
                    <a16:rowId xmlns:a16="http://schemas.microsoft.com/office/drawing/2014/main" xmlns="" val="2079523133"/>
                  </a:ext>
                </a:extLst>
              </a:tr>
            </a:tbl>
          </a:graphicData>
        </a:graphic>
      </p:graphicFrame>
      <p:cxnSp>
        <p:nvCxnSpPr>
          <p:cNvPr id="34" name="直接箭头连接符 33">
            <a:extLst>
              <a:ext uri="{FF2B5EF4-FFF2-40B4-BE49-F238E27FC236}">
                <a16:creationId xmlns:a16="http://schemas.microsoft.com/office/drawing/2014/main" xmlns="" id="{A4268441-EE82-444C-B38D-CFA80EB88D63}"/>
              </a:ext>
            </a:extLst>
          </p:cNvPr>
          <p:cNvCxnSpPr>
            <a:cxnSpLocks/>
          </p:cNvCxnSpPr>
          <p:nvPr/>
        </p:nvCxnSpPr>
        <p:spPr>
          <a:xfrm>
            <a:off x="7435907" y="1862356"/>
            <a:ext cx="37419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3ED2551E-FF86-406F-9D44-448B42B4E3F6}"/>
              </a:ext>
            </a:extLst>
          </p:cNvPr>
          <p:cNvCxnSpPr>
            <a:cxnSpLocks/>
          </p:cNvCxnSpPr>
          <p:nvPr/>
        </p:nvCxnSpPr>
        <p:spPr>
          <a:xfrm>
            <a:off x="6527148" y="1862356"/>
            <a:ext cx="37419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7E19AAA9-B6F3-4B05-98FA-E256FCB788ED}"/>
              </a:ext>
            </a:extLst>
          </p:cNvPr>
          <p:cNvCxnSpPr>
            <a:cxnSpLocks/>
          </p:cNvCxnSpPr>
          <p:nvPr/>
        </p:nvCxnSpPr>
        <p:spPr>
          <a:xfrm>
            <a:off x="5685108" y="1862356"/>
            <a:ext cx="37419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C6C3B326-B9E4-412E-A188-4E38534B4079}"/>
              </a:ext>
            </a:extLst>
          </p:cNvPr>
          <p:cNvCxnSpPr>
            <a:cxnSpLocks/>
          </p:cNvCxnSpPr>
          <p:nvPr/>
        </p:nvCxnSpPr>
        <p:spPr>
          <a:xfrm>
            <a:off x="4880724" y="1862356"/>
            <a:ext cx="37419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3C0339F3-C85F-4603-86C0-5427C3012CB6}"/>
              </a:ext>
            </a:extLst>
          </p:cNvPr>
          <p:cNvCxnSpPr>
            <a:cxnSpLocks/>
          </p:cNvCxnSpPr>
          <p:nvPr/>
        </p:nvCxnSpPr>
        <p:spPr>
          <a:xfrm>
            <a:off x="4089002" y="1862356"/>
            <a:ext cx="37419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 name="箭头: 下 41">
            <a:extLst>
              <a:ext uri="{FF2B5EF4-FFF2-40B4-BE49-F238E27FC236}">
                <a16:creationId xmlns:a16="http://schemas.microsoft.com/office/drawing/2014/main" xmlns="" id="{DF8D7509-A1E4-4331-B6EA-DE5B01A2CADA}"/>
              </a:ext>
            </a:extLst>
          </p:cNvPr>
          <p:cNvSpPr/>
          <p:nvPr/>
        </p:nvSpPr>
        <p:spPr>
          <a:xfrm>
            <a:off x="4396092" y="2808975"/>
            <a:ext cx="432240" cy="778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A86E92F2-49C3-4723-84CE-8F66977F5CB9}"/>
              </a:ext>
            </a:extLst>
          </p:cNvPr>
          <p:cNvSpPr txBox="1"/>
          <p:nvPr/>
        </p:nvSpPr>
        <p:spPr>
          <a:xfrm>
            <a:off x="9240473" y="2249498"/>
            <a:ext cx="1250576" cy="369332"/>
          </a:xfrm>
          <a:prstGeom prst="rect">
            <a:avLst/>
          </a:prstGeom>
          <a:noFill/>
        </p:spPr>
        <p:txBody>
          <a:bodyPr wrap="square" rtlCol="0">
            <a:spAutoFit/>
          </a:bodyPr>
          <a:lstStyle/>
          <a:p>
            <a:r>
              <a:rPr lang="en-US" altLang="zh-CN" dirty="0" err="1"/>
              <a:t>i</a:t>
            </a:r>
            <a:r>
              <a:rPr lang="en-US" altLang="zh-CN" dirty="0"/>
              <a:t>=3,j=2</a:t>
            </a:r>
            <a:endParaRPr lang="zh-CN" altLang="en-US" dirty="0"/>
          </a:p>
        </p:txBody>
      </p:sp>
      <p:sp>
        <p:nvSpPr>
          <p:cNvPr id="28" name="文本框 27">
            <a:extLst>
              <a:ext uri="{FF2B5EF4-FFF2-40B4-BE49-F238E27FC236}">
                <a16:creationId xmlns:a16="http://schemas.microsoft.com/office/drawing/2014/main" xmlns="" id="{768B86EC-175A-4BBA-9BBF-E5109046B6B3}"/>
              </a:ext>
            </a:extLst>
          </p:cNvPr>
          <p:cNvSpPr txBox="1"/>
          <p:nvPr/>
        </p:nvSpPr>
        <p:spPr>
          <a:xfrm>
            <a:off x="9243190" y="4312821"/>
            <a:ext cx="2388515" cy="369332"/>
          </a:xfrm>
          <a:prstGeom prst="rect">
            <a:avLst/>
          </a:prstGeom>
          <a:noFill/>
        </p:spPr>
        <p:txBody>
          <a:bodyPr wrap="square" rtlCol="0">
            <a:spAutoFit/>
          </a:bodyPr>
          <a:lstStyle/>
          <a:p>
            <a:r>
              <a:rPr lang="zh-CN" altLang="en-US" dirty="0">
                <a:solidFill>
                  <a:schemeClr val="accent2"/>
                </a:solidFill>
              </a:rPr>
              <a:t>插入位置为</a:t>
            </a:r>
            <a:r>
              <a:rPr lang="en-US" altLang="zh-CN" dirty="0">
                <a:solidFill>
                  <a:schemeClr val="accent2"/>
                </a:solidFill>
              </a:rPr>
              <a:t>j+1</a:t>
            </a:r>
            <a:endParaRPr lang="zh-CN" altLang="en-US" dirty="0">
              <a:solidFill>
                <a:schemeClr val="accent2"/>
              </a:solidFill>
            </a:endParaRPr>
          </a:p>
        </p:txBody>
      </p:sp>
    </p:spTree>
    <p:extLst>
      <p:ext uri="{BB962C8B-B14F-4D97-AF65-F5344CB8AC3E}">
        <p14:creationId xmlns:p14="http://schemas.microsoft.com/office/powerpoint/2010/main" val="408417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949A83FC-BCA1-456F-BBA0-68470EE36208}"/>
              </a:ext>
            </a:extLst>
          </p:cNvPr>
          <p:cNvSpPr/>
          <p:nvPr/>
        </p:nvSpPr>
        <p:spPr>
          <a:xfrm>
            <a:off x="950604" y="544940"/>
            <a:ext cx="11031522" cy="4247317"/>
          </a:xfrm>
          <a:prstGeom prst="rect">
            <a:avLst/>
          </a:prstGeom>
        </p:spPr>
        <p:txBody>
          <a:bodyPr wrap="square">
            <a:spAutoFit/>
          </a:bodyPr>
          <a:lstStyle/>
          <a:p>
            <a:r>
              <a:rPr lang="en-US" altLang="zh-CN" dirty="0"/>
              <a:t>void </a:t>
            </a:r>
            <a:r>
              <a:rPr lang="en-US" altLang="zh-CN" dirty="0" err="1"/>
              <a:t>InsertSort</a:t>
            </a:r>
            <a:r>
              <a:rPr lang="en-US" altLang="zh-CN" dirty="0"/>
              <a:t>(</a:t>
            </a:r>
            <a:r>
              <a:rPr lang="en-US" altLang="zh-CN" dirty="0" err="1"/>
              <a:t>ElemType</a:t>
            </a:r>
            <a:r>
              <a:rPr lang="en-US" altLang="zh-CN" dirty="0"/>
              <a:t> A[],int n){</a:t>
            </a:r>
          </a:p>
          <a:p>
            <a:r>
              <a:rPr lang="en-US" altLang="zh-CN" dirty="0"/>
              <a:t>	int </a:t>
            </a:r>
            <a:r>
              <a:rPr lang="en-US" altLang="zh-CN" dirty="0" err="1"/>
              <a:t>i,j,low,high,mid</a:t>
            </a:r>
            <a:r>
              <a:rPr lang="en-US" altLang="zh-CN" dirty="0"/>
              <a:t>;</a:t>
            </a:r>
          </a:p>
          <a:p>
            <a:r>
              <a:rPr lang="en-US" altLang="zh-CN" dirty="0"/>
              <a:t>	for(</a:t>
            </a:r>
            <a:r>
              <a:rPr lang="en-US" altLang="zh-CN" dirty="0" err="1"/>
              <a:t>i</a:t>
            </a:r>
            <a:r>
              <a:rPr lang="en-US" altLang="zh-CN" dirty="0"/>
              <a:t>=2;i&lt;=</a:t>
            </a:r>
            <a:r>
              <a:rPr lang="en-US" altLang="zh-CN" dirty="0" err="1"/>
              <a:t>n;i</a:t>
            </a:r>
            <a:r>
              <a:rPr lang="en-US" altLang="zh-CN" dirty="0"/>
              <a:t>++){	</a:t>
            </a:r>
            <a:r>
              <a:rPr lang="en-US" altLang="zh-CN" dirty="0">
                <a:solidFill>
                  <a:schemeClr val="accent2"/>
                </a:solidFill>
              </a:rPr>
              <a:t>//</a:t>
            </a:r>
            <a:r>
              <a:rPr lang="en-US" altLang="zh-CN" dirty="0" err="1">
                <a:solidFill>
                  <a:schemeClr val="accent2"/>
                </a:solidFill>
              </a:rPr>
              <a:t>i</a:t>
            </a:r>
            <a:r>
              <a:rPr lang="zh-CN" altLang="en-US" dirty="0">
                <a:solidFill>
                  <a:schemeClr val="accent2"/>
                </a:solidFill>
              </a:rPr>
              <a:t>记录的是待插入的元素下标，也就是说</a:t>
            </a:r>
            <a:r>
              <a:rPr lang="en-US" altLang="zh-CN" dirty="0">
                <a:solidFill>
                  <a:schemeClr val="accent2"/>
                </a:solidFill>
              </a:rPr>
              <a:t>i-1</a:t>
            </a:r>
            <a:r>
              <a:rPr lang="zh-CN" altLang="en-US" dirty="0">
                <a:solidFill>
                  <a:schemeClr val="accent2"/>
                </a:solidFill>
              </a:rPr>
              <a:t>之前的元素都是有序的</a:t>
            </a:r>
            <a:r>
              <a:rPr lang="en-US" altLang="zh-CN" dirty="0"/>
              <a:t>	</a:t>
            </a:r>
            <a:endParaRPr lang="zh-CN" altLang="en-US" dirty="0"/>
          </a:p>
          <a:p>
            <a:r>
              <a:rPr lang="zh-CN" altLang="en-US" dirty="0"/>
              <a:t>		</a:t>
            </a:r>
            <a:r>
              <a:rPr lang="en-US" altLang="zh-CN" dirty="0"/>
              <a:t>A[0]=A[</a:t>
            </a:r>
            <a:r>
              <a:rPr lang="en-US" altLang="zh-CN" dirty="0" err="1"/>
              <a:t>i</a:t>
            </a:r>
            <a:r>
              <a:rPr lang="en-US" altLang="zh-CN" dirty="0"/>
              <a:t>]; </a:t>
            </a:r>
            <a:r>
              <a:rPr lang="en-US" altLang="zh-CN" dirty="0">
                <a:solidFill>
                  <a:schemeClr val="accent2"/>
                </a:solidFill>
              </a:rPr>
              <a:t>//</a:t>
            </a:r>
            <a:r>
              <a:rPr lang="zh-CN" altLang="en-US" dirty="0">
                <a:solidFill>
                  <a:schemeClr val="accent2"/>
                </a:solidFill>
              </a:rPr>
              <a:t>保存待插入的值</a:t>
            </a:r>
            <a:r>
              <a:rPr lang="en-US" altLang="zh-CN" dirty="0"/>
              <a:t>			</a:t>
            </a:r>
          </a:p>
          <a:p>
            <a:r>
              <a:rPr lang="en-US" altLang="zh-CN" dirty="0"/>
              <a:t>		low=1;high=</a:t>
            </a:r>
            <a:r>
              <a:rPr lang="en-US" altLang="zh-CN" dirty="0">
                <a:solidFill>
                  <a:schemeClr val="accent2"/>
                </a:solidFill>
              </a:rPr>
              <a:t>i-1</a:t>
            </a:r>
            <a:r>
              <a:rPr lang="en-US" altLang="zh-CN" dirty="0"/>
              <a:t>; </a:t>
            </a:r>
            <a:endParaRPr lang="zh-CN" altLang="en-US" dirty="0"/>
          </a:p>
          <a:p>
            <a:r>
              <a:rPr lang="zh-CN" altLang="en-US" dirty="0"/>
              <a:t>		</a:t>
            </a:r>
            <a:r>
              <a:rPr lang="en-US" altLang="zh-CN" dirty="0"/>
              <a:t>while(low&lt;=high){	 </a:t>
            </a:r>
            <a:r>
              <a:rPr lang="en-US" altLang="zh-CN" dirty="0">
                <a:solidFill>
                  <a:schemeClr val="accent2"/>
                </a:solidFill>
              </a:rPr>
              <a:t>//</a:t>
            </a:r>
            <a:r>
              <a:rPr lang="zh-CN" altLang="en-US" dirty="0">
                <a:solidFill>
                  <a:schemeClr val="accent2"/>
                </a:solidFill>
              </a:rPr>
              <a:t>折半查找</a:t>
            </a:r>
            <a:r>
              <a:rPr lang="en-US" altLang="zh-CN" dirty="0"/>
              <a:t>	</a:t>
            </a:r>
          </a:p>
          <a:p>
            <a:r>
              <a:rPr lang="en-US" altLang="zh-CN" dirty="0"/>
              <a:t>			mid=(</a:t>
            </a:r>
            <a:r>
              <a:rPr lang="en-US" altLang="zh-CN" dirty="0" err="1"/>
              <a:t>low+high</a:t>
            </a:r>
            <a:r>
              <a:rPr lang="en-US" altLang="zh-CN" dirty="0"/>
              <a:t>)/2;	</a:t>
            </a:r>
            <a:endParaRPr lang="zh-CN" altLang="en-US" dirty="0"/>
          </a:p>
          <a:p>
            <a:r>
              <a:rPr lang="zh-CN" altLang="en-US" dirty="0"/>
              <a:t>			</a:t>
            </a:r>
            <a:r>
              <a:rPr lang="en-US" altLang="zh-CN" dirty="0"/>
              <a:t>if(A[mid].key&gt;A[0].key) high=mid-1; </a:t>
            </a:r>
            <a:endParaRPr lang="zh-CN" altLang="en-US" dirty="0"/>
          </a:p>
          <a:p>
            <a:r>
              <a:rPr lang="zh-CN" altLang="en-US" dirty="0"/>
              <a:t>			</a:t>
            </a:r>
            <a:r>
              <a:rPr lang="en-US" altLang="zh-CN" dirty="0"/>
              <a:t>else low=mid+1;	</a:t>
            </a:r>
            <a:endParaRPr lang="zh-CN" altLang="en-US" dirty="0"/>
          </a:p>
          <a:p>
            <a:r>
              <a:rPr lang="zh-CN" altLang="en-US" dirty="0"/>
              <a:t>		</a:t>
            </a:r>
            <a:r>
              <a:rPr lang="en-US" altLang="zh-CN" dirty="0"/>
              <a:t>}</a:t>
            </a:r>
          </a:p>
          <a:p>
            <a:r>
              <a:rPr lang="en-US" altLang="zh-CN" dirty="0"/>
              <a:t>                              </a:t>
            </a:r>
            <a:r>
              <a:rPr lang="en-US" altLang="zh-CN" dirty="0">
                <a:solidFill>
                  <a:schemeClr val="accent2"/>
                </a:solidFill>
              </a:rPr>
              <a:t>//</a:t>
            </a:r>
            <a:r>
              <a:rPr lang="zh-CN" altLang="en-US" dirty="0">
                <a:solidFill>
                  <a:schemeClr val="accent2"/>
                </a:solidFill>
              </a:rPr>
              <a:t>找到了待插入的位置 接下来从后往前依次后移元素腾出位置</a:t>
            </a:r>
            <a:endParaRPr lang="en-US" altLang="zh-CN" dirty="0">
              <a:solidFill>
                <a:schemeClr val="accent2"/>
              </a:solidFill>
            </a:endParaRPr>
          </a:p>
          <a:p>
            <a:r>
              <a:rPr lang="en-US" altLang="zh-CN" dirty="0"/>
              <a:t>		for(j=i-1;j&gt;=high+1;--j)A[j+1]=A[j];		</a:t>
            </a:r>
            <a:endParaRPr lang="zh-CN" altLang="en-US" dirty="0"/>
          </a:p>
          <a:p>
            <a:r>
              <a:rPr lang="zh-CN" altLang="en-US" dirty="0"/>
              <a:t>		</a:t>
            </a:r>
            <a:r>
              <a:rPr lang="en-US" altLang="zh-CN" dirty="0"/>
              <a:t>A[</a:t>
            </a:r>
            <a:r>
              <a:rPr lang="en-US" altLang="zh-CN" dirty="0">
                <a:solidFill>
                  <a:schemeClr val="accent2"/>
                </a:solidFill>
              </a:rPr>
              <a:t>high+1</a:t>
            </a:r>
            <a:r>
              <a:rPr lang="en-US" altLang="zh-CN" dirty="0"/>
              <a:t>]=A[0];	</a:t>
            </a:r>
            <a:r>
              <a:rPr lang="en-US" altLang="zh-CN" dirty="0">
                <a:solidFill>
                  <a:schemeClr val="accent2"/>
                </a:solidFill>
              </a:rPr>
              <a:t>//</a:t>
            </a:r>
            <a:r>
              <a:rPr lang="zh-CN" altLang="en-US" dirty="0">
                <a:solidFill>
                  <a:schemeClr val="accent2"/>
                </a:solidFill>
              </a:rPr>
              <a:t>因为此时</a:t>
            </a:r>
            <a:r>
              <a:rPr lang="en-US" altLang="zh-CN" dirty="0">
                <a:solidFill>
                  <a:schemeClr val="accent2"/>
                </a:solidFill>
              </a:rPr>
              <a:t>high</a:t>
            </a:r>
            <a:r>
              <a:rPr lang="zh-CN" altLang="en-US" dirty="0">
                <a:solidFill>
                  <a:schemeClr val="accent2"/>
                </a:solidFill>
              </a:rPr>
              <a:t>指向的是待插入位置的前一位</a:t>
            </a:r>
            <a:r>
              <a:rPr lang="en-US" altLang="zh-CN" dirty="0"/>
              <a:t>		</a:t>
            </a:r>
            <a:endParaRPr lang="zh-CN" altLang="en-US" dirty="0"/>
          </a:p>
          <a:p>
            <a:r>
              <a:rPr lang="zh-CN" altLang="en-US" dirty="0"/>
              <a:t>	</a:t>
            </a:r>
            <a:r>
              <a:rPr lang="en-US" altLang="zh-CN" dirty="0"/>
              <a:t>}</a:t>
            </a:r>
          </a:p>
          <a:p>
            <a:r>
              <a:rPr lang="en-US" altLang="zh-CN" dirty="0"/>
              <a:t>}</a:t>
            </a:r>
          </a:p>
        </p:txBody>
      </p:sp>
      <p:cxnSp>
        <p:nvCxnSpPr>
          <p:cNvPr id="5" name="直接箭头连接符 4">
            <a:extLst>
              <a:ext uri="{FF2B5EF4-FFF2-40B4-BE49-F238E27FC236}">
                <a16:creationId xmlns:a16="http://schemas.microsoft.com/office/drawing/2014/main" xmlns="" id="{5696D811-8AD9-448B-8890-4AFF94AD542C}"/>
              </a:ext>
            </a:extLst>
          </p:cNvPr>
          <p:cNvCxnSpPr/>
          <p:nvPr/>
        </p:nvCxnSpPr>
        <p:spPr>
          <a:xfrm flipH="1">
            <a:off x="4552216" y="1434517"/>
            <a:ext cx="3486727" cy="4278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168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折半插入排序分析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D397F8B2-3849-47D6-B0D7-914EBF2037C4}"/>
              </a:ext>
            </a:extLst>
          </p:cNvPr>
          <p:cNvSpPr txBox="1"/>
          <p:nvPr/>
        </p:nvSpPr>
        <p:spPr>
          <a:xfrm>
            <a:off x="1759374" y="1221838"/>
            <a:ext cx="8730291" cy="1754326"/>
          </a:xfrm>
          <a:prstGeom prst="rect">
            <a:avLst/>
          </a:prstGeom>
          <a:noFill/>
        </p:spPr>
        <p:txBody>
          <a:bodyPr wrap="square" rtlCol="0">
            <a:spAutoFit/>
          </a:bodyPr>
          <a:lstStyle/>
          <a:p>
            <a:r>
              <a:rPr lang="zh-CN" altLang="en-US" dirty="0"/>
              <a:t>折半插入排序相比直接插入排序只是在寻找待插入位置时</a:t>
            </a:r>
            <a:r>
              <a:rPr lang="zh-CN" altLang="en-US" dirty="0">
                <a:solidFill>
                  <a:schemeClr val="accent1"/>
                </a:solidFill>
              </a:rPr>
              <a:t>比较</a:t>
            </a:r>
            <a:r>
              <a:rPr lang="zh-CN" altLang="en-US" dirty="0"/>
              <a:t>的次数减少</a:t>
            </a:r>
            <a:r>
              <a:rPr lang="en-US" altLang="zh-CN" dirty="0"/>
              <a:t>(</a:t>
            </a:r>
            <a:r>
              <a:rPr lang="zh-CN" altLang="en-US" dirty="0"/>
              <a:t>不是一个一个比较</a:t>
            </a:r>
            <a:r>
              <a:rPr lang="en-US" altLang="zh-CN" dirty="0"/>
              <a:t>)</a:t>
            </a:r>
            <a:r>
              <a:rPr lang="zh-CN" altLang="en-US" dirty="0"/>
              <a:t>，每个待插入元素</a:t>
            </a:r>
            <a:r>
              <a:rPr lang="zh-CN" altLang="en-US" dirty="0">
                <a:solidFill>
                  <a:schemeClr val="accent1"/>
                </a:solidFill>
              </a:rPr>
              <a:t>比较</a:t>
            </a:r>
            <a:r>
              <a:rPr lang="zh-CN" altLang="en-US" dirty="0"/>
              <a:t>的次数大约在</a:t>
            </a:r>
            <a:r>
              <a:rPr lang="en-US" altLang="zh-CN" dirty="0"/>
              <a:t>log</a:t>
            </a:r>
            <a:r>
              <a:rPr lang="en-US" altLang="zh-CN" baseline="-25000" dirty="0"/>
              <a:t>2</a:t>
            </a:r>
            <a:r>
              <a:rPr lang="en-US" altLang="zh-CN" dirty="0"/>
              <a:t>n(</a:t>
            </a:r>
            <a:r>
              <a:rPr lang="zh-CN" altLang="en-US" dirty="0"/>
              <a:t>折半查找判定树</a:t>
            </a:r>
            <a:r>
              <a:rPr lang="en-US" altLang="zh-CN" dirty="0"/>
              <a:t>),</a:t>
            </a:r>
            <a:r>
              <a:rPr lang="zh-CN" altLang="en-US" dirty="0"/>
              <a:t>所以</a:t>
            </a:r>
            <a:r>
              <a:rPr lang="en-US" altLang="zh-CN" dirty="0"/>
              <a:t>n</a:t>
            </a:r>
            <a:r>
              <a:rPr lang="zh-CN" altLang="en-US" dirty="0"/>
              <a:t>个元素</a:t>
            </a:r>
            <a:r>
              <a:rPr lang="zh-CN" altLang="en-US" dirty="0">
                <a:solidFill>
                  <a:schemeClr val="accent1"/>
                </a:solidFill>
              </a:rPr>
              <a:t>比较操作</a:t>
            </a:r>
            <a:r>
              <a:rPr lang="zh-CN" altLang="en-US" dirty="0"/>
              <a:t>的时间复杂度为</a:t>
            </a:r>
            <a:r>
              <a:rPr lang="en-US" altLang="zh-CN" dirty="0">
                <a:solidFill>
                  <a:schemeClr val="accent1"/>
                </a:solidFill>
              </a:rPr>
              <a:t>O(nlog</a:t>
            </a:r>
            <a:r>
              <a:rPr lang="en-US" altLang="zh-CN" baseline="-25000" dirty="0">
                <a:solidFill>
                  <a:schemeClr val="accent1"/>
                </a:solidFill>
              </a:rPr>
              <a:t>2</a:t>
            </a:r>
            <a:r>
              <a:rPr lang="en-US" altLang="zh-CN" dirty="0">
                <a:solidFill>
                  <a:schemeClr val="accent1"/>
                </a:solidFill>
              </a:rPr>
              <a:t>n)</a:t>
            </a:r>
            <a:r>
              <a:rPr lang="zh-CN" altLang="en-US" dirty="0">
                <a:solidFill>
                  <a:schemeClr val="accent1"/>
                </a:solidFill>
              </a:rPr>
              <a:t>。</a:t>
            </a:r>
            <a:endParaRPr lang="en-US" altLang="zh-CN" dirty="0">
              <a:solidFill>
                <a:schemeClr val="accent1"/>
              </a:solidFill>
            </a:endParaRPr>
          </a:p>
          <a:p>
            <a:endParaRPr lang="en-US" altLang="zh-CN" dirty="0">
              <a:solidFill>
                <a:schemeClr val="accent1"/>
              </a:solidFill>
            </a:endParaRPr>
          </a:p>
          <a:p>
            <a:r>
              <a:rPr lang="zh-CN" altLang="en-US" dirty="0">
                <a:solidFill>
                  <a:schemeClr val="accent1"/>
                </a:solidFill>
              </a:rPr>
              <a:t>比较次数和表的初始状态无关</a:t>
            </a:r>
            <a:r>
              <a:rPr lang="en-US" altLang="zh-CN" dirty="0">
                <a:solidFill>
                  <a:schemeClr val="accent1"/>
                </a:solidFill>
              </a:rPr>
              <a:t>,</a:t>
            </a:r>
            <a:r>
              <a:rPr lang="zh-CN" altLang="en-US" dirty="0">
                <a:solidFill>
                  <a:schemeClr val="accent1"/>
                </a:solidFill>
              </a:rPr>
              <a:t>因为比较次数实际是和折半的次数有关系，只要满足</a:t>
            </a:r>
            <a:r>
              <a:rPr lang="en-US" altLang="zh-CN" dirty="0">
                <a:solidFill>
                  <a:schemeClr val="accent1"/>
                </a:solidFill>
              </a:rPr>
              <a:t>low&lt;high</a:t>
            </a:r>
            <a:r>
              <a:rPr lang="zh-CN" altLang="en-US" dirty="0">
                <a:solidFill>
                  <a:schemeClr val="accent1"/>
                </a:solidFill>
              </a:rPr>
              <a:t>，就要不断折半比较，折半一次比较一次。取决于表的长度</a:t>
            </a:r>
            <a:r>
              <a:rPr lang="en-US" altLang="zh-CN" dirty="0">
                <a:solidFill>
                  <a:schemeClr val="accent1"/>
                </a:solidFill>
              </a:rPr>
              <a:t>n</a:t>
            </a:r>
            <a:endParaRPr lang="zh-CN" altLang="en-US" dirty="0">
              <a:solidFill>
                <a:schemeClr val="accent1"/>
              </a:solidFill>
            </a:endParaRPr>
          </a:p>
        </p:txBody>
      </p:sp>
      <p:sp>
        <p:nvSpPr>
          <p:cNvPr id="17" name="文本框 16">
            <a:extLst>
              <a:ext uri="{FF2B5EF4-FFF2-40B4-BE49-F238E27FC236}">
                <a16:creationId xmlns:a16="http://schemas.microsoft.com/office/drawing/2014/main" xmlns="" id="{1FAD09C7-4AE6-42AE-9297-E6F538BBB899}"/>
              </a:ext>
            </a:extLst>
          </p:cNvPr>
          <p:cNvSpPr txBox="1"/>
          <p:nvPr/>
        </p:nvSpPr>
        <p:spPr>
          <a:xfrm>
            <a:off x="1759374" y="3069945"/>
            <a:ext cx="8730291" cy="923330"/>
          </a:xfrm>
          <a:prstGeom prst="rect">
            <a:avLst/>
          </a:prstGeom>
          <a:noFill/>
        </p:spPr>
        <p:txBody>
          <a:bodyPr wrap="square" rtlCol="0">
            <a:spAutoFit/>
          </a:bodyPr>
          <a:lstStyle/>
          <a:p>
            <a:r>
              <a:rPr lang="zh-CN" altLang="en-US" dirty="0"/>
              <a:t>但是折半插入排序和直接插入排序在</a:t>
            </a:r>
            <a:r>
              <a:rPr lang="zh-CN" altLang="en-US" dirty="0">
                <a:solidFill>
                  <a:schemeClr val="accent1"/>
                </a:solidFill>
              </a:rPr>
              <a:t>移动关键字</a:t>
            </a:r>
            <a:r>
              <a:rPr lang="zh-CN" altLang="en-US" dirty="0"/>
              <a:t>的次数方面是一样的</a:t>
            </a:r>
            <a:r>
              <a:rPr lang="en-US" altLang="zh-CN" dirty="0"/>
              <a:t>(</a:t>
            </a:r>
            <a:r>
              <a:rPr lang="zh-CN" altLang="en-US" dirty="0"/>
              <a:t>也就是说找到了</a:t>
            </a:r>
            <a:endParaRPr lang="en-US" altLang="zh-CN" dirty="0"/>
          </a:p>
          <a:p>
            <a:r>
              <a:rPr lang="zh-CN" altLang="en-US" dirty="0"/>
              <a:t>具体的插入位置后，还是和直接插入排序一样移动后面的关键字腾出空位</a:t>
            </a:r>
            <a:r>
              <a:rPr lang="en-US" altLang="zh-CN" dirty="0"/>
              <a:t>)</a:t>
            </a:r>
            <a:r>
              <a:rPr lang="zh-CN" altLang="en-US" dirty="0"/>
              <a:t>所以折半插入排序的</a:t>
            </a:r>
            <a:r>
              <a:rPr lang="zh-CN" altLang="en-US" dirty="0">
                <a:solidFill>
                  <a:schemeClr val="accent1"/>
                </a:solidFill>
              </a:rPr>
              <a:t>时间复杂度还是</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solidFill>
                  <a:schemeClr val="accent1"/>
                </a:solidFill>
              </a:rPr>
              <a:t>。</a:t>
            </a:r>
          </a:p>
        </p:txBody>
      </p:sp>
      <p:sp>
        <p:nvSpPr>
          <p:cNvPr id="7" name="文本框 6">
            <a:extLst>
              <a:ext uri="{FF2B5EF4-FFF2-40B4-BE49-F238E27FC236}">
                <a16:creationId xmlns:a16="http://schemas.microsoft.com/office/drawing/2014/main" xmlns="" id="{2EFB4B5E-776B-4DEA-AE16-4453C95C444E}"/>
              </a:ext>
            </a:extLst>
          </p:cNvPr>
          <p:cNvSpPr txBox="1"/>
          <p:nvPr/>
        </p:nvSpPr>
        <p:spPr>
          <a:xfrm>
            <a:off x="1759374" y="758725"/>
            <a:ext cx="1434517" cy="369332"/>
          </a:xfrm>
          <a:prstGeom prst="rect">
            <a:avLst/>
          </a:prstGeom>
          <a:noFill/>
        </p:spPr>
        <p:txBody>
          <a:bodyPr wrap="square" rtlCol="0">
            <a:spAutoFit/>
          </a:bodyPr>
          <a:lstStyle/>
          <a:p>
            <a:r>
              <a:rPr lang="zh-CN" altLang="en-US" dirty="0">
                <a:solidFill>
                  <a:schemeClr val="accent2"/>
                </a:solidFill>
              </a:rPr>
              <a:t>时间复杂度：</a:t>
            </a:r>
          </a:p>
        </p:txBody>
      </p:sp>
      <p:sp>
        <p:nvSpPr>
          <p:cNvPr id="8" name="文本框 7">
            <a:extLst>
              <a:ext uri="{FF2B5EF4-FFF2-40B4-BE49-F238E27FC236}">
                <a16:creationId xmlns:a16="http://schemas.microsoft.com/office/drawing/2014/main" xmlns="" id="{E2B5CE42-E662-40C5-BE7C-E1C9DB45B6FD}"/>
              </a:ext>
            </a:extLst>
          </p:cNvPr>
          <p:cNvSpPr txBox="1"/>
          <p:nvPr/>
        </p:nvSpPr>
        <p:spPr>
          <a:xfrm>
            <a:off x="1759374" y="4151173"/>
            <a:ext cx="8258685" cy="377505"/>
          </a:xfrm>
          <a:prstGeom prst="rect">
            <a:avLst/>
          </a:prstGeom>
          <a:noFill/>
        </p:spPr>
        <p:txBody>
          <a:bodyPr wrap="square" rtlCol="0">
            <a:spAutoFit/>
          </a:bodyPr>
          <a:lstStyle/>
          <a:p>
            <a:r>
              <a:rPr lang="zh-CN" altLang="en-US" dirty="0">
                <a:solidFill>
                  <a:schemeClr val="accent2"/>
                </a:solidFill>
              </a:rPr>
              <a:t>稳定性：和直接插入排序稳定性相同，是稳定的。</a:t>
            </a:r>
          </a:p>
        </p:txBody>
      </p:sp>
    </p:spTree>
    <p:extLst>
      <p:ext uri="{BB962C8B-B14F-4D97-AF65-F5344CB8AC3E}">
        <p14:creationId xmlns:p14="http://schemas.microsoft.com/office/powerpoint/2010/main" val="367947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F75931C6-96A2-4468-A892-ED6BA44AC87A}"/>
              </a:ext>
            </a:extLst>
          </p:cNvPr>
          <p:cNvSpPr/>
          <p:nvPr/>
        </p:nvSpPr>
        <p:spPr>
          <a:xfrm>
            <a:off x="1366729" y="713434"/>
            <a:ext cx="3185487" cy="369332"/>
          </a:xfrm>
          <a:prstGeom prst="rect">
            <a:avLst/>
          </a:prstGeom>
        </p:spPr>
        <p:txBody>
          <a:bodyPr wrap="none">
            <a:spAutoFit/>
          </a:bodyPr>
          <a:lstStyle/>
          <a:p>
            <a:r>
              <a:rPr lang="zh-CN" altLang="en-US" dirty="0"/>
              <a:t>希尔排序又称为</a:t>
            </a:r>
            <a:r>
              <a:rPr lang="zh-CN" altLang="en-US" dirty="0">
                <a:solidFill>
                  <a:schemeClr val="accent1"/>
                </a:solidFill>
              </a:rPr>
              <a:t>缩小增量</a:t>
            </a:r>
            <a:r>
              <a:rPr lang="zh-CN" altLang="en-US" dirty="0"/>
              <a:t>排序</a:t>
            </a:r>
          </a:p>
        </p:txBody>
      </p:sp>
      <p:sp>
        <p:nvSpPr>
          <p:cNvPr id="5" name="矩形 4">
            <a:extLst>
              <a:ext uri="{FF2B5EF4-FFF2-40B4-BE49-F238E27FC236}">
                <a16:creationId xmlns:a16="http://schemas.microsoft.com/office/drawing/2014/main" xmlns="" id="{3B61A41C-4C50-4151-9E3F-984ADDFCCCAD}"/>
              </a:ext>
            </a:extLst>
          </p:cNvPr>
          <p:cNvSpPr/>
          <p:nvPr/>
        </p:nvSpPr>
        <p:spPr>
          <a:xfrm>
            <a:off x="1366728" y="1268484"/>
            <a:ext cx="10386248" cy="646331"/>
          </a:xfrm>
          <a:prstGeom prst="rect">
            <a:avLst/>
          </a:prstGeom>
        </p:spPr>
        <p:txBody>
          <a:bodyPr wrap="square">
            <a:spAutoFit/>
          </a:bodyPr>
          <a:lstStyle/>
          <a:p>
            <a:r>
              <a:rPr lang="zh-CN" altLang="en-US" dirty="0">
                <a:solidFill>
                  <a:schemeClr val="accent1"/>
                </a:solidFill>
              </a:rPr>
              <a:t>希尔排序的基本思想</a:t>
            </a:r>
            <a:r>
              <a:rPr lang="zh-CN" altLang="en-US" dirty="0"/>
              <a:t>：希尔排序本质上还是插入排序，只不过是把待排序序列</a:t>
            </a:r>
            <a:r>
              <a:rPr lang="zh-CN" altLang="en-US" dirty="0">
                <a:solidFill>
                  <a:schemeClr val="accent1"/>
                </a:solidFill>
              </a:rPr>
              <a:t>分成几个子序列</a:t>
            </a:r>
            <a:r>
              <a:rPr lang="zh-CN" altLang="en-US" dirty="0"/>
              <a:t>，再分别对这几个子序列进行</a:t>
            </a:r>
            <a:r>
              <a:rPr lang="zh-CN" altLang="en-US" dirty="0">
                <a:solidFill>
                  <a:schemeClr val="accent1"/>
                </a:solidFill>
              </a:rPr>
              <a:t>直接插入排序。</a:t>
            </a:r>
            <a:endParaRPr lang="en-US" altLang="zh-CN" dirty="0">
              <a:solidFill>
                <a:schemeClr val="accent1"/>
              </a:solidFill>
            </a:endParaRPr>
          </a:p>
        </p:txBody>
      </p:sp>
      <p:cxnSp>
        <p:nvCxnSpPr>
          <p:cNvPr id="10" name="直接箭头连接符 9">
            <a:extLst>
              <a:ext uri="{FF2B5EF4-FFF2-40B4-BE49-F238E27FC236}">
                <a16:creationId xmlns:a16="http://schemas.microsoft.com/office/drawing/2014/main" xmlns="" id="{003172AC-D4E6-47AA-8187-29107770F174}"/>
              </a:ext>
            </a:extLst>
          </p:cNvPr>
          <p:cNvCxnSpPr>
            <a:cxnSpLocks/>
          </p:cNvCxnSpPr>
          <p:nvPr/>
        </p:nvCxnSpPr>
        <p:spPr>
          <a:xfrm flipH="1">
            <a:off x="6676751" y="1633609"/>
            <a:ext cx="3079646" cy="39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102A8541-876C-443F-9D94-C27DBC376B1F}"/>
              </a:ext>
            </a:extLst>
          </p:cNvPr>
          <p:cNvSpPr txBox="1"/>
          <p:nvPr/>
        </p:nvSpPr>
        <p:spPr>
          <a:xfrm>
            <a:off x="1366728" y="2692440"/>
            <a:ext cx="9823509" cy="646331"/>
          </a:xfrm>
          <a:prstGeom prst="rect">
            <a:avLst/>
          </a:prstGeom>
          <a:noFill/>
        </p:spPr>
        <p:txBody>
          <a:bodyPr wrap="square" rtlCol="0">
            <a:spAutoFit/>
          </a:bodyPr>
          <a:lstStyle/>
          <a:p>
            <a:r>
              <a:rPr lang="zh-CN" altLang="en-US" dirty="0"/>
              <a:t>①先以增量</a:t>
            </a:r>
            <a:r>
              <a:rPr lang="en-US" altLang="zh-CN" dirty="0"/>
              <a:t>5</a:t>
            </a:r>
            <a:r>
              <a:rPr lang="zh-CN" altLang="en-US" dirty="0"/>
              <a:t>来分割序列，也就是下标为</a:t>
            </a:r>
            <a:r>
              <a:rPr lang="en-US" altLang="zh-CN" dirty="0"/>
              <a:t>0,5,10,15...</a:t>
            </a:r>
            <a:r>
              <a:rPr lang="zh-CN" altLang="en-US" dirty="0"/>
              <a:t>的关键字分成一组，下标为</a:t>
            </a:r>
            <a:r>
              <a:rPr lang="en-US" altLang="zh-CN" dirty="0"/>
              <a:t>1,6,11,16..</a:t>
            </a:r>
            <a:r>
              <a:rPr lang="zh-CN" altLang="en-US" dirty="0"/>
              <a:t>分成一组</a:t>
            </a:r>
            <a:r>
              <a:rPr lang="en-US" altLang="zh-CN" dirty="0"/>
              <a:t>,</a:t>
            </a:r>
            <a:r>
              <a:rPr lang="zh-CN" altLang="en-US" dirty="0"/>
              <a:t>然后对这些组分别进行直接插入排序，这就完成了一轮希尔排序。</a:t>
            </a:r>
          </a:p>
        </p:txBody>
      </p:sp>
      <p:sp>
        <p:nvSpPr>
          <p:cNvPr id="14" name="文本框 13">
            <a:extLst>
              <a:ext uri="{FF2B5EF4-FFF2-40B4-BE49-F238E27FC236}">
                <a16:creationId xmlns:a16="http://schemas.microsoft.com/office/drawing/2014/main" xmlns="" id="{1B655A3E-4831-48CD-AF03-E366C062704D}"/>
              </a:ext>
            </a:extLst>
          </p:cNvPr>
          <p:cNvSpPr txBox="1"/>
          <p:nvPr/>
        </p:nvSpPr>
        <p:spPr>
          <a:xfrm>
            <a:off x="4880724" y="2027850"/>
            <a:ext cx="4053551" cy="369332"/>
          </a:xfrm>
          <a:prstGeom prst="rect">
            <a:avLst/>
          </a:prstGeom>
          <a:noFill/>
        </p:spPr>
        <p:txBody>
          <a:bodyPr wrap="square" rtlCol="0">
            <a:spAutoFit/>
          </a:bodyPr>
          <a:lstStyle/>
          <a:p>
            <a:r>
              <a:rPr lang="zh-CN" altLang="en-US" dirty="0"/>
              <a:t>按照一定</a:t>
            </a:r>
            <a:r>
              <a:rPr lang="zh-CN" altLang="en-US" dirty="0">
                <a:solidFill>
                  <a:schemeClr val="accent1"/>
                </a:solidFill>
              </a:rPr>
              <a:t>增量</a:t>
            </a:r>
            <a:r>
              <a:rPr lang="en-US" altLang="zh-CN" dirty="0"/>
              <a:t>(</a:t>
            </a:r>
            <a:r>
              <a:rPr lang="zh-CN" altLang="en-US" dirty="0"/>
              <a:t>一组元素中下标的</a:t>
            </a:r>
            <a:r>
              <a:rPr lang="zh-CN" altLang="en-US" dirty="0">
                <a:solidFill>
                  <a:schemeClr val="accent1"/>
                </a:solidFill>
              </a:rPr>
              <a:t>差值</a:t>
            </a:r>
            <a:r>
              <a:rPr lang="en-US" altLang="zh-CN" dirty="0"/>
              <a:t>)</a:t>
            </a:r>
            <a:endParaRPr lang="zh-CN" altLang="en-US" dirty="0"/>
          </a:p>
        </p:txBody>
      </p:sp>
      <p:sp>
        <p:nvSpPr>
          <p:cNvPr id="37" name="文本框 36">
            <a:extLst>
              <a:ext uri="{FF2B5EF4-FFF2-40B4-BE49-F238E27FC236}">
                <a16:creationId xmlns:a16="http://schemas.microsoft.com/office/drawing/2014/main" xmlns="" id="{792ED218-7530-4DDC-932D-AF4DDF79349A}"/>
              </a:ext>
            </a:extLst>
          </p:cNvPr>
          <p:cNvSpPr txBox="1"/>
          <p:nvPr/>
        </p:nvSpPr>
        <p:spPr>
          <a:xfrm>
            <a:off x="1366728" y="3429000"/>
            <a:ext cx="9823509" cy="646331"/>
          </a:xfrm>
          <a:prstGeom prst="rect">
            <a:avLst/>
          </a:prstGeom>
          <a:noFill/>
        </p:spPr>
        <p:txBody>
          <a:bodyPr wrap="square" rtlCol="0">
            <a:spAutoFit/>
          </a:bodyPr>
          <a:lstStyle/>
          <a:p>
            <a:r>
              <a:rPr lang="zh-CN" altLang="en-US" dirty="0"/>
              <a:t>②缩小增量</a:t>
            </a:r>
            <a:r>
              <a:rPr lang="en-US" altLang="zh-CN" dirty="0"/>
              <a:t>(d</a:t>
            </a:r>
            <a:r>
              <a:rPr lang="en-US" altLang="zh-CN" baseline="-25000" dirty="0"/>
              <a:t>1</a:t>
            </a:r>
            <a:r>
              <a:rPr lang="en-US" altLang="zh-CN" dirty="0"/>
              <a:t>=n/2</a:t>
            </a:r>
            <a:r>
              <a:rPr lang="zh-CN" altLang="zh-CN" dirty="0"/>
              <a:t>，</a:t>
            </a:r>
            <a:r>
              <a:rPr lang="en-US" altLang="zh-CN" dirty="0"/>
              <a:t>d</a:t>
            </a:r>
            <a:r>
              <a:rPr lang="en-US" altLang="zh-CN" baseline="-25000" dirty="0"/>
              <a:t>i+1</a:t>
            </a:r>
            <a:r>
              <a:rPr lang="en-US" altLang="zh-CN" dirty="0"/>
              <a:t>=</a:t>
            </a:r>
            <a:r>
              <a:rPr lang="en-US" altLang="zh-CN" baseline="-25000" dirty="0"/>
              <a:t> </a:t>
            </a:r>
            <a:r>
              <a:rPr lang="en-US" altLang="zh-CN" dirty="0">
                <a:sym typeface="Symbol" panose="05050102010706020507" pitchFamily="18" charset="2"/>
              </a:rPr>
              <a:t></a:t>
            </a:r>
            <a:r>
              <a:rPr lang="en-US" altLang="zh-CN" dirty="0"/>
              <a:t>d</a:t>
            </a:r>
            <a:r>
              <a:rPr lang="en-US" altLang="zh-CN" baseline="-25000" dirty="0"/>
              <a:t>i</a:t>
            </a:r>
            <a:r>
              <a:rPr lang="en-US" altLang="zh-CN" dirty="0"/>
              <a:t>/2</a:t>
            </a:r>
            <a:r>
              <a:rPr lang="en-US" altLang="zh-CN" dirty="0">
                <a:sym typeface="Symbol" panose="05050102010706020507" pitchFamily="18" charset="2"/>
              </a:rPr>
              <a:t></a:t>
            </a:r>
            <a:r>
              <a:rPr lang="zh-CN" altLang="zh-CN" dirty="0"/>
              <a:t>，</a:t>
            </a:r>
            <a:r>
              <a:rPr lang="zh-CN" altLang="en-US" dirty="0"/>
              <a:t>比如</a:t>
            </a:r>
            <a:r>
              <a:rPr lang="en-US" altLang="zh-CN" dirty="0"/>
              <a:t>10</a:t>
            </a:r>
            <a:r>
              <a:rPr lang="zh-CN" altLang="en-US" dirty="0"/>
              <a:t>个数据序列，第一次增量</a:t>
            </a:r>
            <a:r>
              <a:rPr lang="en-US" altLang="zh-CN" dirty="0"/>
              <a:t>d</a:t>
            </a:r>
            <a:r>
              <a:rPr lang="en-US" altLang="zh-CN" baseline="-25000" dirty="0"/>
              <a:t>1</a:t>
            </a:r>
            <a:r>
              <a:rPr lang="en-US" altLang="zh-CN" dirty="0"/>
              <a:t>=10/2=5,</a:t>
            </a:r>
            <a:r>
              <a:rPr lang="zh-CN" altLang="en-US" dirty="0"/>
              <a:t>第二次增量</a:t>
            </a:r>
            <a:r>
              <a:rPr lang="en-US" altLang="zh-CN" dirty="0"/>
              <a:t>d</a:t>
            </a:r>
            <a:r>
              <a:rPr lang="en-US" altLang="zh-CN" baseline="-25000" dirty="0"/>
              <a:t>2</a:t>
            </a:r>
            <a:r>
              <a:rPr lang="en-US" altLang="zh-CN" dirty="0"/>
              <a:t>=</a:t>
            </a:r>
            <a:r>
              <a:rPr lang="en-US" altLang="zh-CN" dirty="0">
                <a:sym typeface="Symbol" panose="05050102010706020507" pitchFamily="18" charset="2"/>
              </a:rPr>
              <a:t> </a:t>
            </a:r>
            <a:r>
              <a:rPr lang="en-US" altLang="zh-CN" dirty="0"/>
              <a:t>d</a:t>
            </a:r>
            <a:r>
              <a:rPr lang="en-US" altLang="zh-CN" baseline="-25000" dirty="0"/>
              <a:t>1</a:t>
            </a:r>
            <a:r>
              <a:rPr lang="en-US" altLang="zh-CN" dirty="0"/>
              <a:t>/2</a:t>
            </a:r>
            <a:r>
              <a:rPr lang="en-US" altLang="zh-CN" dirty="0">
                <a:sym typeface="Symbol" panose="05050102010706020507" pitchFamily="18" charset="2"/>
              </a:rPr>
              <a:t>= 5</a:t>
            </a:r>
            <a:r>
              <a:rPr lang="en-US" altLang="zh-CN" dirty="0"/>
              <a:t>/2</a:t>
            </a:r>
            <a:r>
              <a:rPr lang="en-US" altLang="zh-CN" dirty="0">
                <a:sym typeface="Symbol" panose="05050102010706020507" pitchFamily="18" charset="2"/>
              </a:rPr>
              <a:t>=2,</a:t>
            </a:r>
            <a:r>
              <a:rPr lang="zh-CN" altLang="zh-CN" dirty="0"/>
              <a:t>并且最后一个增量等于</a:t>
            </a:r>
            <a:r>
              <a:rPr lang="en-US" altLang="zh-CN" dirty="0"/>
              <a:t>1),</a:t>
            </a:r>
            <a:r>
              <a:rPr lang="zh-CN" altLang="en-US" dirty="0"/>
              <a:t>所以第二轮以增量为</a:t>
            </a:r>
            <a:r>
              <a:rPr lang="en-US" altLang="zh-CN" dirty="0"/>
              <a:t>2</a:t>
            </a:r>
            <a:r>
              <a:rPr lang="zh-CN" altLang="en-US" dirty="0"/>
              <a:t>进行类似的排序过程。</a:t>
            </a:r>
            <a:endParaRPr lang="en-US" altLang="zh-CN" dirty="0"/>
          </a:p>
        </p:txBody>
      </p:sp>
      <p:sp>
        <p:nvSpPr>
          <p:cNvPr id="38" name="文本框 37">
            <a:extLst>
              <a:ext uri="{FF2B5EF4-FFF2-40B4-BE49-F238E27FC236}">
                <a16:creationId xmlns:a16="http://schemas.microsoft.com/office/drawing/2014/main" xmlns="" id="{FC86B2DE-A505-47E3-B27B-F50BA04ACA87}"/>
              </a:ext>
            </a:extLst>
          </p:cNvPr>
          <p:cNvSpPr txBox="1"/>
          <p:nvPr/>
        </p:nvSpPr>
        <p:spPr>
          <a:xfrm>
            <a:off x="1366727" y="4122228"/>
            <a:ext cx="9823509" cy="646331"/>
          </a:xfrm>
          <a:prstGeom prst="rect">
            <a:avLst/>
          </a:prstGeom>
          <a:noFill/>
        </p:spPr>
        <p:txBody>
          <a:bodyPr wrap="square" rtlCol="0">
            <a:spAutoFit/>
          </a:bodyPr>
          <a:lstStyle/>
          <a:p>
            <a:r>
              <a:rPr lang="zh-CN" altLang="en-US" dirty="0"/>
              <a:t>③接下来的第三轮，第四轮</a:t>
            </a:r>
            <a:r>
              <a:rPr lang="en-US" altLang="zh-CN" dirty="0"/>
              <a:t>...</a:t>
            </a:r>
            <a:r>
              <a:rPr lang="zh-CN" altLang="en-US" dirty="0"/>
              <a:t>都是类似的过程，直到最后一轮以</a:t>
            </a:r>
            <a:r>
              <a:rPr lang="zh-CN" altLang="en-US" dirty="0">
                <a:solidFill>
                  <a:schemeClr val="accent2"/>
                </a:solidFill>
              </a:rPr>
              <a:t>增量为</a:t>
            </a:r>
            <a:r>
              <a:rPr lang="en-US" altLang="zh-CN" dirty="0">
                <a:solidFill>
                  <a:schemeClr val="accent2"/>
                </a:solidFill>
              </a:rPr>
              <a:t>1</a:t>
            </a:r>
            <a:r>
              <a:rPr lang="zh-CN" altLang="en-US" dirty="0"/>
              <a:t>。此时就是前面所说的直接插入排序。</a:t>
            </a:r>
            <a:endParaRPr lang="en-US" altLang="zh-CN" dirty="0"/>
          </a:p>
        </p:txBody>
      </p:sp>
      <p:pic>
        <p:nvPicPr>
          <p:cNvPr id="39" name="图片 38">
            <a:extLst>
              <a:ext uri="{FF2B5EF4-FFF2-40B4-BE49-F238E27FC236}">
                <a16:creationId xmlns:a16="http://schemas.microsoft.com/office/drawing/2014/main" xmlns="" id="{2B265955-2617-41DD-8732-5DE000315236}"/>
              </a:ext>
            </a:extLst>
          </p:cNvPr>
          <p:cNvPicPr>
            <a:picLocks noChangeAspect="1"/>
          </p:cNvPicPr>
          <p:nvPr/>
        </p:nvPicPr>
        <p:blipFill>
          <a:blip r:embed="rId2"/>
          <a:stretch>
            <a:fillRect/>
          </a:stretch>
        </p:blipFill>
        <p:spPr>
          <a:xfrm>
            <a:off x="494772" y="5181954"/>
            <a:ext cx="1046766" cy="433403"/>
          </a:xfrm>
          <a:prstGeom prst="rect">
            <a:avLst/>
          </a:prstGeom>
        </p:spPr>
      </p:pic>
      <p:sp>
        <p:nvSpPr>
          <p:cNvPr id="40" name="文本框 39">
            <a:extLst>
              <a:ext uri="{FF2B5EF4-FFF2-40B4-BE49-F238E27FC236}">
                <a16:creationId xmlns:a16="http://schemas.microsoft.com/office/drawing/2014/main" xmlns="" id="{4F541339-B28F-4657-988D-FEE7BA9014CB}"/>
              </a:ext>
            </a:extLst>
          </p:cNvPr>
          <p:cNvSpPr txBox="1"/>
          <p:nvPr/>
        </p:nvSpPr>
        <p:spPr>
          <a:xfrm>
            <a:off x="1648097" y="5181954"/>
            <a:ext cx="9823509" cy="923330"/>
          </a:xfrm>
          <a:prstGeom prst="rect">
            <a:avLst/>
          </a:prstGeom>
          <a:noFill/>
        </p:spPr>
        <p:txBody>
          <a:bodyPr wrap="square" rtlCol="0">
            <a:spAutoFit/>
          </a:bodyPr>
          <a:lstStyle/>
          <a:p>
            <a:r>
              <a:rPr lang="zh-CN" altLang="en-US" dirty="0">
                <a:solidFill>
                  <a:schemeClr val="accent1"/>
                </a:solidFill>
              </a:rPr>
              <a:t>希尔排序的优势：</a:t>
            </a:r>
            <a:endParaRPr lang="en-US" altLang="zh-CN" dirty="0">
              <a:solidFill>
                <a:schemeClr val="accent1"/>
              </a:solidFill>
            </a:endParaRPr>
          </a:p>
          <a:p>
            <a:r>
              <a:rPr lang="zh-CN" altLang="en-US" dirty="0"/>
              <a:t>希尔排序的每一轮都会使整个序列变得越来越有序，最后一轮当增量为</a:t>
            </a:r>
            <a:r>
              <a:rPr lang="en-US" altLang="zh-CN" dirty="0"/>
              <a:t>1</a:t>
            </a:r>
            <a:r>
              <a:rPr lang="zh-CN" altLang="en-US" dirty="0"/>
              <a:t>的时候，整个序列几乎都是有序的，所以进行直接插入排序会提高排序的效率。</a:t>
            </a:r>
            <a:endParaRPr lang="en-US" altLang="zh-CN" dirty="0"/>
          </a:p>
        </p:txBody>
      </p:sp>
    </p:spTree>
    <p:extLst>
      <p:ext uri="{BB962C8B-B14F-4D97-AF65-F5344CB8AC3E}">
        <p14:creationId xmlns:p14="http://schemas.microsoft.com/office/powerpoint/2010/main" val="158312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8" name="图片 27">
            <a:extLst>
              <a:ext uri="{FF2B5EF4-FFF2-40B4-BE49-F238E27FC236}">
                <a16:creationId xmlns:a16="http://schemas.microsoft.com/office/drawing/2014/main" xmlns="" id="{A24D3556-2FEB-45EC-9979-E4D72E10C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06" y="844333"/>
            <a:ext cx="899877" cy="651918"/>
          </a:xfrm>
          <a:prstGeom prst="rect">
            <a:avLst/>
          </a:prstGeom>
        </p:spPr>
      </p:pic>
      <p:graphicFrame>
        <p:nvGraphicFramePr>
          <p:cNvPr id="3" name="表格 2">
            <a:extLst>
              <a:ext uri="{FF2B5EF4-FFF2-40B4-BE49-F238E27FC236}">
                <a16:creationId xmlns:a16="http://schemas.microsoft.com/office/drawing/2014/main" xmlns="" id="{6D14E11A-B381-4FE6-951F-B2F493DB2ACE}"/>
              </a:ext>
            </a:extLst>
          </p:cNvPr>
          <p:cNvGraphicFramePr>
            <a:graphicFrameLocks noGrp="1"/>
          </p:cNvGraphicFramePr>
          <p:nvPr>
            <p:extLst>
              <p:ext uri="{D42A27DB-BD31-4B8C-83A1-F6EECF244321}">
                <p14:modId xmlns:p14="http://schemas.microsoft.com/office/powerpoint/2010/main" val="2048899041"/>
              </p:ext>
            </p:extLst>
          </p:nvPr>
        </p:nvGraphicFramePr>
        <p:xfrm>
          <a:off x="1964678" y="844333"/>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49</a:t>
                      </a:r>
                      <a:endParaRPr lang="zh-CN" altLang="en-US" dirty="0"/>
                    </a:p>
                  </a:txBody>
                  <a:tcPr/>
                </a:tc>
                <a:tc>
                  <a:txBody>
                    <a:bodyPr/>
                    <a:lstStyle/>
                    <a:p>
                      <a:r>
                        <a:rPr lang="en-US" altLang="zh-CN" dirty="0"/>
                        <a:t>38</a:t>
                      </a:r>
                      <a:endParaRPr lang="zh-CN" altLang="en-US" dirty="0"/>
                    </a:p>
                  </a:txBody>
                  <a:tcPr/>
                </a:tc>
                <a:tc>
                  <a:txBody>
                    <a:bodyPr/>
                    <a:lstStyle/>
                    <a:p>
                      <a:r>
                        <a:rPr lang="en-US" altLang="zh-CN" dirty="0"/>
                        <a:t>65</a:t>
                      </a:r>
                      <a:endParaRPr lang="zh-CN" altLang="en-US" dirty="0"/>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t>55</a:t>
                      </a:r>
                      <a:endParaRPr lang="zh-CN" altLang="en-US" dirty="0"/>
                    </a:p>
                  </a:txBody>
                  <a:tcPr/>
                </a:tc>
                <a:tc>
                  <a:txBody>
                    <a:bodyPr/>
                    <a:lstStyle/>
                    <a:p>
                      <a:r>
                        <a:rPr lang="en-US" altLang="zh-CN" dirty="0"/>
                        <a:t>04</a:t>
                      </a:r>
                      <a:endParaRPr lang="zh-CN" altLang="en-US" dirty="0"/>
                    </a:p>
                  </a:txBody>
                  <a:tcPr/>
                </a:tc>
                <a:extLst>
                  <a:ext uri="{0D108BD9-81ED-4DB2-BD59-A6C34878D82A}">
                    <a16:rowId xmlns:a16="http://schemas.microsoft.com/office/drawing/2014/main" xmlns="" val="1566441245"/>
                  </a:ext>
                </a:extLst>
              </a:tr>
            </a:tbl>
          </a:graphicData>
        </a:graphic>
      </p:graphicFrame>
      <p:graphicFrame>
        <p:nvGraphicFramePr>
          <p:cNvPr id="15" name="表格 14">
            <a:extLst>
              <a:ext uri="{FF2B5EF4-FFF2-40B4-BE49-F238E27FC236}">
                <a16:creationId xmlns:a16="http://schemas.microsoft.com/office/drawing/2014/main" xmlns="" id="{BD9B5C60-C1E9-4A98-9F7C-19022F661886}"/>
              </a:ext>
            </a:extLst>
          </p:cNvPr>
          <p:cNvGraphicFramePr>
            <a:graphicFrameLocks noGrp="1"/>
          </p:cNvGraphicFramePr>
          <p:nvPr>
            <p:extLst>
              <p:ext uri="{D42A27DB-BD31-4B8C-83A1-F6EECF244321}">
                <p14:modId xmlns:p14="http://schemas.microsoft.com/office/powerpoint/2010/main" val="168235529"/>
              </p:ext>
            </p:extLst>
          </p:nvPr>
        </p:nvGraphicFramePr>
        <p:xfrm>
          <a:off x="1964678" y="4165183"/>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t>55</a:t>
                      </a:r>
                      <a:endParaRPr lang="zh-CN" altLang="en-US" dirty="0"/>
                    </a:p>
                  </a:txBody>
                  <a:tcPr/>
                </a:tc>
                <a:tc>
                  <a:txBody>
                    <a:bodyPr/>
                    <a:lstStyle/>
                    <a:p>
                      <a:r>
                        <a:rPr lang="en-US" altLang="zh-CN" dirty="0"/>
                        <a:t>04</a:t>
                      </a:r>
                      <a:endParaRPr lang="zh-CN" altLang="en-US" dirty="0"/>
                    </a:p>
                  </a:txBody>
                  <a:tcPr/>
                </a:tc>
                <a:tc>
                  <a:txBody>
                    <a:bodyPr/>
                    <a:lstStyle/>
                    <a:p>
                      <a:r>
                        <a:rPr lang="en-US" altLang="zh-CN" dirty="0"/>
                        <a:t>49</a:t>
                      </a:r>
                      <a:endParaRPr lang="zh-CN" altLang="en-US" dirty="0"/>
                    </a:p>
                  </a:txBody>
                  <a:tcPr/>
                </a:tc>
                <a:tc>
                  <a:txBody>
                    <a:bodyPr/>
                    <a:lstStyle/>
                    <a:p>
                      <a:r>
                        <a:rPr lang="en-US" altLang="zh-CN" dirty="0"/>
                        <a:t>38</a:t>
                      </a:r>
                      <a:endParaRPr lang="zh-CN" altLang="en-US" dirty="0"/>
                    </a:p>
                  </a:txBody>
                  <a:tcPr/>
                </a:tc>
                <a:tc>
                  <a:txBody>
                    <a:bodyPr/>
                    <a:lstStyle/>
                    <a:p>
                      <a:r>
                        <a:rPr lang="en-US" altLang="zh-CN" dirty="0">
                          <a:solidFill>
                            <a:schemeClr val="tx1"/>
                          </a:solidFill>
                        </a:rPr>
                        <a:t>65</a:t>
                      </a:r>
                      <a:endParaRPr lang="zh-CN" altLang="en-US" dirty="0">
                        <a:solidFill>
                          <a:schemeClr val="tx1"/>
                        </a:solidFill>
                      </a:endParaRPr>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extLst>
                  <a:ext uri="{0D108BD9-81ED-4DB2-BD59-A6C34878D82A}">
                    <a16:rowId xmlns:a16="http://schemas.microsoft.com/office/drawing/2014/main" xmlns="" val="156644124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xmlns="" id="{B63B7775-ABC0-4647-BC40-7280A9BFA140}"/>
                  </a:ext>
                </a:extLst>
              </p14:cNvPr>
              <p14:cNvContentPartPr/>
              <p14:nvPr/>
            </p14:nvContentPartPr>
            <p14:xfrm>
              <a:off x="197280" y="976680"/>
              <a:ext cx="10094040" cy="2643480"/>
            </p14:xfrm>
          </p:contentPart>
        </mc:Choice>
        <mc:Fallback xmlns="">
          <p:pic>
            <p:nvPicPr>
              <p:cNvPr id="5" name="墨迹 4">
                <a:extLst>
                  <a:ext uri="{FF2B5EF4-FFF2-40B4-BE49-F238E27FC236}">
                    <a16:creationId xmlns:a16="http://schemas.microsoft.com/office/drawing/2014/main" id="{B63B7775-ABC0-4647-BC40-7280A9BFA140}"/>
                  </a:ext>
                </a:extLst>
              </p:cNvPr>
              <p:cNvPicPr/>
              <p:nvPr/>
            </p:nvPicPr>
            <p:blipFill>
              <a:blip r:embed="rId4"/>
              <a:stretch>
                <a:fillRect/>
              </a:stretch>
            </p:blipFill>
            <p:spPr>
              <a:xfrm>
                <a:off x="187920" y="967320"/>
                <a:ext cx="10112760" cy="2662200"/>
              </a:xfrm>
              <a:prstGeom prst="rect">
                <a:avLst/>
              </a:prstGeom>
            </p:spPr>
          </p:pic>
        </mc:Fallback>
      </mc:AlternateContent>
    </p:spTree>
    <p:extLst>
      <p:ext uri="{BB962C8B-B14F-4D97-AF65-F5344CB8AC3E}">
        <p14:creationId xmlns:p14="http://schemas.microsoft.com/office/powerpoint/2010/main" val="11957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表格 14">
            <a:extLst>
              <a:ext uri="{FF2B5EF4-FFF2-40B4-BE49-F238E27FC236}">
                <a16:creationId xmlns:a16="http://schemas.microsoft.com/office/drawing/2014/main" xmlns="" id="{BD9B5C60-C1E9-4A98-9F7C-19022F661886}"/>
              </a:ext>
            </a:extLst>
          </p:cNvPr>
          <p:cNvGraphicFramePr>
            <a:graphicFrameLocks noGrp="1"/>
          </p:cNvGraphicFramePr>
          <p:nvPr>
            <p:extLst>
              <p:ext uri="{D42A27DB-BD31-4B8C-83A1-F6EECF244321}">
                <p14:modId xmlns:p14="http://schemas.microsoft.com/office/powerpoint/2010/main" val="4002709171"/>
              </p:ext>
            </p:extLst>
          </p:nvPr>
        </p:nvGraphicFramePr>
        <p:xfrm>
          <a:off x="1964678" y="844333"/>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t>55</a:t>
                      </a:r>
                      <a:endParaRPr lang="zh-CN" altLang="en-US" dirty="0"/>
                    </a:p>
                  </a:txBody>
                  <a:tcPr/>
                </a:tc>
                <a:tc>
                  <a:txBody>
                    <a:bodyPr/>
                    <a:lstStyle/>
                    <a:p>
                      <a:r>
                        <a:rPr lang="en-US" altLang="zh-CN" dirty="0"/>
                        <a:t>04</a:t>
                      </a:r>
                      <a:endParaRPr lang="zh-CN" altLang="en-US" dirty="0"/>
                    </a:p>
                  </a:txBody>
                  <a:tcPr/>
                </a:tc>
                <a:tc>
                  <a:txBody>
                    <a:bodyPr/>
                    <a:lstStyle/>
                    <a:p>
                      <a:r>
                        <a:rPr lang="en-US" altLang="zh-CN" dirty="0"/>
                        <a:t>49</a:t>
                      </a:r>
                      <a:endParaRPr lang="zh-CN" altLang="en-US" dirty="0"/>
                    </a:p>
                  </a:txBody>
                  <a:tcPr/>
                </a:tc>
                <a:tc>
                  <a:txBody>
                    <a:bodyPr/>
                    <a:lstStyle/>
                    <a:p>
                      <a:r>
                        <a:rPr lang="en-US" altLang="zh-CN" dirty="0"/>
                        <a:t>38</a:t>
                      </a:r>
                      <a:endParaRPr lang="zh-CN" altLang="en-US" dirty="0"/>
                    </a:p>
                  </a:txBody>
                  <a:tcPr/>
                </a:tc>
                <a:tc>
                  <a:txBody>
                    <a:bodyPr/>
                    <a:lstStyle/>
                    <a:p>
                      <a:r>
                        <a:rPr lang="en-US" altLang="zh-CN" dirty="0">
                          <a:solidFill>
                            <a:schemeClr val="tx1"/>
                          </a:solidFill>
                        </a:rPr>
                        <a:t>65</a:t>
                      </a:r>
                      <a:endParaRPr lang="zh-CN" altLang="en-US" dirty="0">
                        <a:solidFill>
                          <a:schemeClr val="tx1"/>
                        </a:solidFill>
                      </a:endParaRPr>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extLst>
                  <a:ext uri="{0D108BD9-81ED-4DB2-BD59-A6C34878D82A}">
                    <a16:rowId xmlns:a16="http://schemas.microsoft.com/office/drawing/2014/main" xmlns="" val="1566441245"/>
                  </a:ext>
                </a:extLst>
              </a:tr>
            </a:tbl>
          </a:graphicData>
        </a:graphic>
      </p:graphicFrame>
      <p:graphicFrame>
        <p:nvGraphicFramePr>
          <p:cNvPr id="16" name="表格 15">
            <a:extLst>
              <a:ext uri="{FF2B5EF4-FFF2-40B4-BE49-F238E27FC236}">
                <a16:creationId xmlns:a16="http://schemas.microsoft.com/office/drawing/2014/main" xmlns="" id="{B84F07EF-0919-4729-A99C-F7228812E053}"/>
              </a:ext>
            </a:extLst>
          </p:cNvPr>
          <p:cNvGraphicFramePr>
            <a:graphicFrameLocks noGrp="1"/>
          </p:cNvGraphicFramePr>
          <p:nvPr>
            <p:extLst>
              <p:ext uri="{D42A27DB-BD31-4B8C-83A1-F6EECF244321}">
                <p14:modId xmlns:p14="http://schemas.microsoft.com/office/powerpoint/2010/main" val="1674720138"/>
              </p:ext>
            </p:extLst>
          </p:nvPr>
        </p:nvGraphicFramePr>
        <p:xfrm>
          <a:off x="1964678" y="3807168"/>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04</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13</a:t>
                      </a:r>
                      <a:endParaRPr lang="zh-CN" altLang="en-US" dirty="0">
                        <a:solidFill>
                          <a:schemeClr val="tx1"/>
                        </a:solidFill>
                      </a:endParaRPr>
                    </a:p>
                  </a:txBody>
                  <a:tcPr/>
                </a:tc>
                <a:tc>
                  <a:txBody>
                    <a:bodyPr/>
                    <a:lstStyle/>
                    <a:p>
                      <a:r>
                        <a:rPr lang="en-US" altLang="zh-CN" dirty="0"/>
                        <a:t>49</a:t>
                      </a:r>
                      <a:endParaRPr lang="zh-CN" altLang="en-US" dirty="0"/>
                    </a:p>
                  </a:txBody>
                  <a:tcPr/>
                </a:tc>
                <a:tc>
                  <a:txBody>
                    <a:bodyPr/>
                    <a:lstStyle/>
                    <a:p>
                      <a:r>
                        <a:rPr lang="en-US" altLang="zh-CN" dirty="0">
                          <a:solidFill>
                            <a:schemeClr val="tx1"/>
                          </a:solidFill>
                        </a:rPr>
                        <a:t>38</a:t>
                      </a:r>
                      <a:endParaRPr lang="zh-CN" altLang="en-US" dirty="0">
                        <a:solidFill>
                          <a:schemeClr val="tx1"/>
                        </a:solidFill>
                      </a:endParaRPr>
                    </a:p>
                  </a:txBody>
                  <a:tcPr/>
                </a:tc>
                <a:tc>
                  <a:txBody>
                    <a:bodyPr/>
                    <a:lstStyle/>
                    <a:p>
                      <a:r>
                        <a:rPr lang="en-US" altLang="zh-CN" dirty="0"/>
                        <a:t>55</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solidFill>
                            <a:schemeClr val="tx1"/>
                          </a:solidFill>
                        </a:rPr>
                        <a:t>65</a:t>
                      </a:r>
                      <a:endParaRPr lang="zh-CN" altLang="en-US" dirty="0">
                        <a:solidFill>
                          <a:schemeClr val="tx1"/>
                        </a:solidFill>
                      </a:endParaRPr>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extLst>
                  <a:ext uri="{0D108BD9-81ED-4DB2-BD59-A6C34878D82A}">
                    <a16:rowId xmlns:a16="http://schemas.microsoft.com/office/drawing/2014/main" xmlns="" val="156644124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xmlns="" id="{E4EE6392-B238-4CE6-B150-5748E40CDBE3}"/>
                  </a:ext>
                </a:extLst>
              </p14:cNvPr>
              <p14:cNvContentPartPr/>
              <p14:nvPr/>
            </p14:nvContentPartPr>
            <p14:xfrm>
              <a:off x="223560" y="1028880"/>
              <a:ext cx="10658880" cy="2309040"/>
            </p14:xfrm>
          </p:contentPart>
        </mc:Choice>
        <mc:Fallback xmlns="">
          <p:pic>
            <p:nvPicPr>
              <p:cNvPr id="4" name="墨迹 3">
                <a:extLst>
                  <a:ext uri="{FF2B5EF4-FFF2-40B4-BE49-F238E27FC236}">
                    <a16:creationId xmlns:a16="http://schemas.microsoft.com/office/drawing/2014/main" id="{E4EE6392-B238-4CE6-B150-5748E40CDBE3}"/>
                  </a:ext>
                </a:extLst>
              </p:cNvPr>
              <p:cNvPicPr/>
              <p:nvPr/>
            </p:nvPicPr>
            <p:blipFill>
              <a:blip r:embed="rId3"/>
              <a:stretch>
                <a:fillRect/>
              </a:stretch>
            </p:blipFill>
            <p:spPr>
              <a:xfrm>
                <a:off x="214200" y="1019520"/>
                <a:ext cx="10677600" cy="2327760"/>
              </a:xfrm>
              <a:prstGeom prst="rect">
                <a:avLst/>
              </a:prstGeom>
            </p:spPr>
          </p:pic>
        </mc:Fallback>
      </mc:AlternateContent>
    </p:spTree>
    <p:extLst>
      <p:ext uri="{BB962C8B-B14F-4D97-AF65-F5344CB8AC3E}">
        <p14:creationId xmlns:p14="http://schemas.microsoft.com/office/powerpoint/2010/main" val="32335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a:extLst>
              <a:ext uri="{FF2B5EF4-FFF2-40B4-BE49-F238E27FC236}">
                <a16:creationId xmlns:a16="http://schemas.microsoft.com/office/drawing/2014/main" xmlns="" id="{B84F07EF-0919-4729-A99C-F7228812E053}"/>
              </a:ext>
            </a:extLst>
          </p:cNvPr>
          <p:cNvGraphicFramePr>
            <a:graphicFrameLocks noGrp="1"/>
          </p:cNvGraphicFramePr>
          <p:nvPr>
            <p:extLst>
              <p:ext uri="{D42A27DB-BD31-4B8C-83A1-F6EECF244321}">
                <p14:modId xmlns:p14="http://schemas.microsoft.com/office/powerpoint/2010/main" val="687841263"/>
              </p:ext>
            </p:extLst>
          </p:nvPr>
        </p:nvGraphicFramePr>
        <p:xfrm>
          <a:off x="2136776" y="1090862"/>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04</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tx1"/>
                          </a:solidFill>
                        </a:rPr>
                        <a:t>13</a:t>
                      </a:r>
                      <a:endParaRPr lang="zh-CN" altLang="en-US" dirty="0">
                        <a:solidFill>
                          <a:schemeClr val="tx1"/>
                        </a:solidFill>
                      </a:endParaRPr>
                    </a:p>
                  </a:txBody>
                  <a:tcPr/>
                </a:tc>
                <a:tc>
                  <a:txBody>
                    <a:bodyPr/>
                    <a:lstStyle/>
                    <a:p>
                      <a:r>
                        <a:rPr lang="en-US" altLang="zh-CN" dirty="0"/>
                        <a:t>49</a:t>
                      </a:r>
                      <a:endParaRPr lang="zh-CN" altLang="en-US" dirty="0"/>
                    </a:p>
                  </a:txBody>
                  <a:tcPr/>
                </a:tc>
                <a:tc>
                  <a:txBody>
                    <a:bodyPr/>
                    <a:lstStyle/>
                    <a:p>
                      <a:r>
                        <a:rPr lang="en-US" altLang="zh-CN" dirty="0">
                          <a:solidFill>
                            <a:schemeClr val="tx1"/>
                          </a:solidFill>
                        </a:rPr>
                        <a:t>38</a:t>
                      </a:r>
                      <a:endParaRPr lang="zh-CN" altLang="en-US" dirty="0">
                        <a:solidFill>
                          <a:schemeClr val="tx1"/>
                        </a:solidFill>
                      </a:endParaRPr>
                    </a:p>
                  </a:txBody>
                  <a:tcPr/>
                </a:tc>
                <a:tc>
                  <a:txBody>
                    <a:bodyPr/>
                    <a:lstStyle/>
                    <a:p>
                      <a:r>
                        <a:rPr lang="en-US" altLang="zh-CN" dirty="0"/>
                        <a:t>55</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solidFill>
                            <a:schemeClr val="tx1"/>
                          </a:solidFill>
                        </a:rPr>
                        <a:t>65</a:t>
                      </a:r>
                      <a:endParaRPr lang="zh-CN" altLang="en-US" dirty="0">
                        <a:solidFill>
                          <a:schemeClr val="tx1"/>
                        </a:solidFill>
                      </a:endParaRPr>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extLst>
                  <a:ext uri="{0D108BD9-81ED-4DB2-BD59-A6C34878D82A}">
                    <a16:rowId xmlns:a16="http://schemas.microsoft.com/office/drawing/2014/main" xmlns="" val="1566441245"/>
                  </a:ext>
                </a:extLst>
              </a:tr>
            </a:tbl>
          </a:graphicData>
        </a:graphic>
      </p:graphicFrame>
      <p:graphicFrame>
        <p:nvGraphicFramePr>
          <p:cNvPr id="17" name="表格 16">
            <a:extLst>
              <a:ext uri="{FF2B5EF4-FFF2-40B4-BE49-F238E27FC236}">
                <a16:creationId xmlns:a16="http://schemas.microsoft.com/office/drawing/2014/main" xmlns="" id="{8D97B525-E9FD-43C6-882C-93FC65FAC80F}"/>
              </a:ext>
            </a:extLst>
          </p:cNvPr>
          <p:cNvGraphicFramePr>
            <a:graphicFrameLocks noGrp="1"/>
          </p:cNvGraphicFramePr>
          <p:nvPr>
            <p:extLst>
              <p:ext uri="{D42A27DB-BD31-4B8C-83A1-F6EECF244321}">
                <p14:modId xmlns:p14="http://schemas.microsoft.com/office/powerpoint/2010/main" val="1996013451"/>
              </p:ext>
            </p:extLst>
          </p:nvPr>
        </p:nvGraphicFramePr>
        <p:xfrm>
          <a:off x="2136775" y="4252941"/>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04</a:t>
                      </a:r>
                      <a:endParaRPr lang="zh-CN" altLang="en-US" dirty="0"/>
                    </a:p>
                  </a:txBody>
                  <a:tcPr/>
                </a:tc>
                <a:tc>
                  <a:txBody>
                    <a:bodyPr/>
                    <a:lstStyle/>
                    <a:p>
                      <a:r>
                        <a:rPr lang="en-US" altLang="zh-CN" dirty="0"/>
                        <a:t>13</a:t>
                      </a:r>
                      <a:endParaRPr lang="zh-CN" altLang="en-US" dirty="0"/>
                    </a:p>
                  </a:txBody>
                  <a:tcPr/>
                </a:tc>
                <a:tc>
                  <a:txBody>
                    <a:bodyPr/>
                    <a:lstStyle/>
                    <a:p>
                      <a:r>
                        <a:rPr lang="en-US" altLang="zh-CN" dirty="0">
                          <a:solidFill>
                            <a:schemeClr val="tx1"/>
                          </a:solidFill>
                        </a:rPr>
                        <a:t>27</a:t>
                      </a:r>
                      <a:endParaRPr lang="zh-CN" altLang="en-US" dirty="0">
                        <a:solidFill>
                          <a:schemeClr val="tx1"/>
                        </a:solidFill>
                      </a:endParaRPr>
                    </a:p>
                  </a:txBody>
                  <a:tcPr/>
                </a:tc>
                <a:tc>
                  <a:txBody>
                    <a:bodyPr/>
                    <a:lstStyle/>
                    <a:p>
                      <a:r>
                        <a:rPr lang="en-US" altLang="zh-CN" dirty="0"/>
                        <a:t>38</a:t>
                      </a:r>
                      <a:endParaRPr lang="zh-CN" altLang="en-US" dirty="0"/>
                    </a:p>
                  </a:txBody>
                  <a:tcPr/>
                </a:tc>
                <a:tc>
                  <a:txBody>
                    <a:bodyPr/>
                    <a:lstStyle/>
                    <a:p>
                      <a:r>
                        <a:rPr lang="en-US" altLang="zh-CN" dirty="0">
                          <a:solidFill>
                            <a:schemeClr val="tx1"/>
                          </a:solidFill>
                        </a:rPr>
                        <a:t>49</a:t>
                      </a:r>
                      <a:endParaRPr lang="zh-CN" altLang="en-US" dirty="0">
                        <a:solidFill>
                          <a:schemeClr val="tx1"/>
                        </a:solidFill>
                      </a:endParaRPr>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solidFill>
                            <a:schemeClr val="tx1"/>
                          </a:solidFill>
                        </a:rPr>
                        <a:t>55</a:t>
                      </a:r>
                      <a:endParaRPr lang="zh-CN" altLang="en-US" dirty="0">
                        <a:solidFill>
                          <a:schemeClr val="tx1"/>
                        </a:solidFill>
                      </a:endParaRPr>
                    </a:p>
                  </a:txBody>
                  <a:tcPr/>
                </a:tc>
                <a:tc>
                  <a:txBody>
                    <a:bodyPr/>
                    <a:lstStyle/>
                    <a:p>
                      <a:r>
                        <a:rPr lang="en-US" altLang="zh-CN" dirty="0">
                          <a:solidFill>
                            <a:schemeClr val="tx1"/>
                          </a:solidFill>
                        </a:rPr>
                        <a:t>65</a:t>
                      </a:r>
                      <a:endParaRPr lang="zh-CN" altLang="en-US" dirty="0">
                        <a:solidFill>
                          <a:schemeClr val="tx1"/>
                        </a:solidFill>
                      </a:endParaRPr>
                    </a:p>
                  </a:txBody>
                  <a:tcPr/>
                </a:tc>
                <a:tc>
                  <a:txBody>
                    <a:bodyPr/>
                    <a:lstStyle/>
                    <a:p>
                      <a:r>
                        <a:rPr lang="en-US" altLang="zh-CN" dirty="0"/>
                        <a:t>76</a:t>
                      </a:r>
                      <a:endParaRPr lang="zh-CN" altLang="en-US" dirty="0"/>
                    </a:p>
                  </a:txBody>
                  <a:tcPr/>
                </a:tc>
                <a:tc>
                  <a:txBody>
                    <a:bodyPr/>
                    <a:lstStyle/>
                    <a:p>
                      <a:r>
                        <a:rPr lang="en-US" altLang="zh-CN" dirty="0"/>
                        <a:t>97</a:t>
                      </a:r>
                      <a:endParaRPr lang="zh-CN" altLang="en-US" dirty="0"/>
                    </a:p>
                  </a:txBody>
                  <a:tcPr/>
                </a:tc>
                <a:extLst>
                  <a:ext uri="{0D108BD9-81ED-4DB2-BD59-A6C34878D82A}">
                    <a16:rowId xmlns:a16="http://schemas.microsoft.com/office/drawing/2014/main" xmlns="" val="156644124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xmlns="" id="{4ACC8E70-7315-49FB-A690-3BC974F01477}"/>
                  </a:ext>
                </a:extLst>
              </p14:cNvPr>
              <p14:cNvContentPartPr/>
              <p14:nvPr/>
            </p14:nvContentPartPr>
            <p14:xfrm>
              <a:off x="302760" y="1447560"/>
              <a:ext cx="10491480" cy="4080960"/>
            </p14:xfrm>
          </p:contentPart>
        </mc:Choice>
        <mc:Fallback xmlns="">
          <p:pic>
            <p:nvPicPr>
              <p:cNvPr id="3" name="墨迹 2">
                <a:extLst>
                  <a:ext uri="{FF2B5EF4-FFF2-40B4-BE49-F238E27FC236}">
                    <a16:creationId xmlns:a16="http://schemas.microsoft.com/office/drawing/2014/main" id="{4ACC8E70-7315-49FB-A690-3BC974F01477}"/>
                  </a:ext>
                </a:extLst>
              </p:cNvPr>
              <p:cNvPicPr/>
              <p:nvPr/>
            </p:nvPicPr>
            <p:blipFill>
              <a:blip r:embed="rId3"/>
              <a:stretch>
                <a:fillRect/>
              </a:stretch>
            </p:blipFill>
            <p:spPr>
              <a:xfrm>
                <a:off x="293400" y="1438200"/>
                <a:ext cx="10510200" cy="4099680"/>
              </a:xfrm>
              <a:prstGeom prst="rect">
                <a:avLst/>
              </a:prstGeom>
            </p:spPr>
          </p:pic>
        </mc:Fallback>
      </mc:AlternateContent>
    </p:spTree>
    <p:extLst>
      <p:ext uri="{BB962C8B-B14F-4D97-AF65-F5344CB8AC3E}">
        <p14:creationId xmlns:p14="http://schemas.microsoft.com/office/powerpoint/2010/main" val="16683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BC2B2DA2-4265-47BD-8783-AF575BC42F14}"/>
              </a:ext>
            </a:extLst>
          </p:cNvPr>
          <p:cNvSpPr/>
          <p:nvPr/>
        </p:nvSpPr>
        <p:spPr>
          <a:xfrm>
            <a:off x="692648" y="622263"/>
            <a:ext cx="11221446" cy="4247317"/>
          </a:xfrm>
          <a:prstGeom prst="rect">
            <a:avLst/>
          </a:prstGeom>
        </p:spPr>
        <p:txBody>
          <a:bodyPr wrap="square">
            <a:spAutoFit/>
          </a:bodyPr>
          <a:lstStyle/>
          <a:p>
            <a:r>
              <a:rPr lang="en-US" altLang="zh-CN" dirty="0"/>
              <a:t>void </a:t>
            </a:r>
            <a:r>
              <a:rPr lang="en-US" altLang="zh-CN" dirty="0" err="1"/>
              <a:t>ShellSort</a:t>
            </a:r>
            <a:r>
              <a:rPr lang="en-US" altLang="zh-CN" dirty="0"/>
              <a:t> (</a:t>
            </a:r>
            <a:r>
              <a:rPr lang="en-US" altLang="zh-CN" dirty="0" err="1"/>
              <a:t>ElemType</a:t>
            </a:r>
            <a:r>
              <a:rPr lang="en-US" altLang="zh-CN" dirty="0"/>
              <a:t> A[],int n){</a:t>
            </a:r>
          </a:p>
          <a:p>
            <a:r>
              <a:rPr lang="en-US" altLang="zh-CN" dirty="0"/>
              <a:t>               int </a:t>
            </a:r>
            <a:r>
              <a:rPr lang="en-US" altLang="zh-CN" dirty="0" err="1"/>
              <a:t>i,j</a:t>
            </a:r>
            <a:r>
              <a:rPr lang="en-US" altLang="zh-CN" dirty="0"/>
              <a:t>;</a:t>
            </a:r>
            <a:endParaRPr lang="zh-CN" altLang="en-US" dirty="0"/>
          </a:p>
          <a:p>
            <a:r>
              <a:rPr lang="zh-CN" altLang="en-US" dirty="0"/>
              <a:t>	</a:t>
            </a:r>
            <a:r>
              <a:rPr lang="en-US" altLang="zh-CN" dirty="0"/>
              <a:t>for(</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=n/2</a:t>
            </a:r>
            <a:r>
              <a:rPr lang="en-US" altLang="zh-CN" dirty="0"/>
              <a:t>;d</a:t>
            </a:r>
            <a:r>
              <a:rPr lang="en-US" altLang="zh-CN" baseline="-25000" dirty="0"/>
              <a:t>k</a:t>
            </a:r>
            <a:r>
              <a:rPr lang="en-US" altLang="zh-CN" dirty="0"/>
              <a:t>&gt;=1;</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/2</a:t>
            </a:r>
            <a:r>
              <a:rPr lang="en-US" altLang="zh-CN" dirty="0"/>
              <a:t>)	    </a:t>
            </a:r>
            <a:r>
              <a:rPr lang="en-US" altLang="zh-CN" dirty="0">
                <a:solidFill>
                  <a:schemeClr val="accent2"/>
                </a:solidFill>
              </a:rPr>
              <a:t>//</a:t>
            </a:r>
            <a:r>
              <a:rPr lang="zh-CN" altLang="en-US" dirty="0">
                <a:solidFill>
                  <a:schemeClr val="accent2"/>
                </a:solidFill>
              </a:rPr>
              <a:t>初始增量为总长度的一半，之后依次除</a:t>
            </a:r>
            <a:r>
              <a:rPr lang="en-US" altLang="zh-CN" dirty="0">
                <a:solidFill>
                  <a:schemeClr val="accent2"/>
                </a:solidFill>
              </a:rPr>
              <a:t>2</a:t>
            </a:r>
            <a:r>
              <a:rPr lang="zh-CN" altLang="en-US" dirty="0">
                <a:solidFill>
                  <a:schemeClr val="accent2"/>
                </a:solidFill>
              </a:rPr>
              <a:t>且向下取整，</a:t>
            </a:r>
            <a:endParaRPr lang="en-US" altLang="zh-CN" dirty="0">
              <a:solidFill>
                <a:schemeClr val="accent2"/>
              </a:solidFill>
            </a:endParaRPr>
          </a:p>
          <a:p>
            <a:r>
              <a:rPr lang="en-US" altLang="zh-CN" dirty="0">
                <a:solidFill>
                  <a:schemeClr val="accent2"/>
                </a:solidFill>
              </a:rPr>
              <a:t>                                                               //</a:t>
            </a:r>
            <a:r>
              <a:rPr lang="zh-CN" altLang="en-US" dirty="0">
                <a:solidFill>
                  <a:schemeClr val="accent2"/>
                </a:solidFill>
              </a:rPr>
              <a:t>且最后一次要为</a:t>
            </a:r>
            <a:r>
              <a:rPr lang="en-US" altLang="zh-CN" dirty="0">
                <a:solidFill>
                  <a:schemeClr val="accent2"/>
                </a:solidFill>
              </a:rPr>
              <a:t>1</a:t>
            </a:r>
            <a:endParaRPr lang="zh-CN" altLang="en-US" dirty="0">
              <a:solidFill>
                <a:schemeClr val="accent2"/>
              </a:solidFill>
            </a:endParaRPr>
          </a:p>
          <a:p>
            <a:r>
              <a:rPr lang="zh-CN" altLang="en-US" dirty="0"/>
              <a:t>		</a:t>
            </a:r>
            <a:r>
              <a:rPr lang="en-US" altLang="zh-CN" dirty="0"/>
              <a:t>for(</a:t>
            </a:r>
            <a:r>
              <a:rPr lang="en-US" altLang="zh-CN" dirty="0" err="1"/>
              <a:t>i</a:t>
            </a:r>
            <a:r>
              <a:rPr lang="en-US" altLang="zh-CN" dirty="0"/>
              <a:t>=d</a:t>
            </a:r>
            <a:r>
              <a:rPr lang="en-US" altLang="zh-CN" baseline="-25000" dirty="0"/>
              <a:t>k</a:t>
            </a:r>
            <a:r>
              <a:rPr lang="en-US" altLang="zh-CN" dirty="0"/>
              <a:t>+1;i&lt;=n;++</a:t>
            </a:r>
            <a:r>
              <a:rPr lang="en-US" altLang="zh-CN" dirty="0" err="1"/>
              <a:t>i</a:t>
            </a:r>
            <a:r>
              <a:rPr lang="en-US" altLang="zh-CN" dirty="0"/>
              <a:t>)</a:t>
            </a:r>
          </a:p>
          <a:p>
            <a:r>
              <a:rPr lang="en-US" altLang="zh-CN" dirty="0"/>
              <a:t>			if(A[</a:t>
            </a:r>
            <a:r>
              <a:rPr lang="en-US" altLang="zh-CN" dirty="0" err="1"/>
              <a:t>i</a:t>
            </a:r>
            <a:r>
              <a:rPr lang="en-US" altLang="zh-CN" dirty="0"/>
              <a:t>].key&lt;A[</a:t>
            </a:r>
            <a:r>
              <a:rPr lang="en-US" altLang="zh-CN" dirty="0" err="1"/>
              <a:t>i</a:t>
            </a:r>
            <a:r>
              <a:rPr lang="en-US" altLang="zh-CN" dirty="0"/>
              <a:t>-d</a:t>
            </a:r>
            <a:r>
              <a:rPr lang="en-US" altLang="zh-CN" baseline="-25000" dirty="0"/>
              <a:t>k</a:t>
            </a:r>
            <a:r>
              <a:rPr lang="en-US" altLang="zh-CN" dirty="0"/>
              <a:t>].key){  </a:t>
            </a:r>
            <a:r>
              <a:rPr lang="en-US" altLang="zh-CN" dirty="0">
                <a:solidFill>
                  <a:schemeClr val="accent2"/>
                </a:solidFill>
              </a:rPr>
              <a:t>//A[</a:t>
            </a:r>
            <a:r>
              <a:rPr lang="en-US" altLang="zh-CN" dirty="0" err="1">
                <a:solidFill>
                  <a:schemeClr val="accent2"/>
                </a:solidFill>
              </a:rPr>
              <a:t>i</a:t>
            </a:r>
            <a:r>
              <a:rPr lang="en-US" altLang="zh-CN" dirty="0">
                <a:solidFill>
                  <a:schemeClr val="accent2"/>
                </a:solidFill>
              </a:rPr>
              <a:t>].key</a:t>
            </a:r>
            <a:r>
              <a:rPr lang="zh-CN" altLang="en-US" dirty="0">
                <a:solidFill>
                  <a:schemeClr val="accent2"/>
                </a:solidFill>
              </a:rPr>
              <a:t>是待插入的关键字，</a:t>
            </a:r>
            <a:r>
              <a:rPr lang="en-US" altLang="zh-CN" dirty="0" err="1">
                <a:solidFill>
                  <a:schemeClr val="accent2"/>
                </a:solidFill>
              </a:rPr>
              <a:t>i</a:t>
            </a:r>
            <a:r>
              <a:rPr lang="en-US" altLang="zh-CN" dirty="0">
                <a:solidFill>
                  <a:schemeClr val="accent2"/>
                </a:solidFill>
              </a:rPr>
              <a:t>-d</a:t>
            </a:r>
            <a:r>
              <a:rPr lang="en-US" altLang="zh-CN" baseline="-25000" dirty="0">
                <a:solidFill>
                  <a:schemeClr val="accent2"/>
                </a:solidFill>
              </a:rPr>
              <a:t>k</a:t>
            </a:r>
            <a:r>
              <a:rPr lang="zh-CN" altLang="en-US" dirty="0">
                <a:solidFill>
                  <a:schemeClr val="accent2"/>
                </a:solidFill>
              </a:rPr>
              <a:t>之前的都是有序的，如          </a:t>
            </a:r>
            <a:r>
              <a:rPr lang="en-US" altLang="zh-CN" dirty="0">
                <a:solidFill>
                  <a:schemeClr val="accent2"/>
                </a:solidFill>
              </a:rPr>
              <a:t>//</a:t>
            </a:r>
            <a:r>
              <a:rPr lang="zh-CN" altLang="en-US" dirty="0">
                <a:solidFill>
                  <a:schemeClr val="accent2"/>
                </a:solidFill>
              </a:rPr>
              <a:t>果待插入的比有序序列最后一个小， 则需要进行排序</a:t>
            </a:r>
            <a:r>
              <a:rPr lang="en-US" altLang="zh-CN" dirty="0">
                <a:solidFill>
                  <a:schemeClr val="accent2"/>
                </a:solidFill>
              </a:rPr>
              <a:t>(</a:t>
            </a:r>
            <a:r>
              <a:rPr lang="zh-CN" altLang="en-US" dirty="0">
                <a:solidFill>
                  <a:schemeClr val="accent2"/>
                </a:solidFill>
              </a:rPr>
              <a:t>进入</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r>
              <a:rPr lang="zh-CN" altLang="en-US" dirty="0">
                <a:solidFill>
                  <a:schemeClr val="accent2"/>
                </a:solidFill>
              </a:rPr>
              <a:t>，如果大则不需要</a:t>
            </a:r>
            <a:r>
              <a:rPr lang="en-US" altLang="zh-CN" dirty="0">
                <a:solidFill>
                  <a:schemeClr val="accent2"/>
                </a:solidFill>
              </a:rPr>
              <a:t>(</a:t>
            </a:r>
            <a:r>
              <a:rPr lang="zh-CN" altLang="en-US" dirty="0">
                <a:solidFill>
                  <a:schemeClr val="accent2"/>
                </a:solidFill>
              </a:rPr>
              <a:t>跳出</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endParaRPr lang="zh-CN" altLang="en-US" baseline="-25000" dirty="0">
              <a:solidFill>
                <a:schemeClr val="accent2"/>
              </a:solidFill>
            </a:endParaRPr>
          </a:p>
          <a:p>
            <a:r>
              <a:rPr lang="zh-CN" altLang="en-US" dirty="0"/>
              <a:t>				</a:t>
            </a:r>
            <a:r>
              <a:rPr lang="en-US" altLang="zh-CN" dirty="0"/>
              <a:t>A[0]=A[</a:t>
            </a:r>
            <a:r>
              <a:rPr lang="en-US" altLang="zh-CN" dirty="0" err="1"/>
              <a:t>i</a:t>
            </a:r>
            <a:r>
              <a:rPr lang="en-US" altLang="zh-CN" dirty="0"/>
              <a:t>];       </a:t>
            </a:r>
            <a:r>
              <a:rPr lang="en-US" altLang="zh-CN" dirty="0">
                <a:solidFill>
                  <a:schemeClr val="accent2"/>
                </a:solidFill>
              </a:rPr>
              <a:t>//</a:t>
            </a:r>
            <a:r>
              <a:rPr lang="zh-CN" altLang="en-US" dirty="0">
                <a:solidFill>
                  <a:schemeClr val="accent2"/>
                </a:solidFill>
              </a:rPr>
              <a:t>待插入关键字暂存在</a:t>
            </a:r>
            <a:r>
              <a:rPr lang="en-US" altLang="zh-CN" dirty="0">
                <a:solidFill>
                  <a:schemeClr val="accent2"/>
                </a:solidFill>
              </a:rPr>
              <a:t>A[0]</a:t>
            </a:r>
          </a:p>
          <a:p>
            <a:r>
              <a:rPr lang="en-US" altLang="zh-CN" dirty="0"/>
              <a:t>				for(j=</a:t>
            </a:r>
            <a:r>
              <a:rPr lang="en-US" altLang="zh-CN" dirty="0" err="1"/>
              <a:t>i-d</a:t>
            </a:r>
            <a:r>
              <a:rPr lang="en-US" altLang="zh-CN" baseline="-25000" dirty="0" err="1"/>
              <a:t>k</a:t>
            </a:r>
            <a:r>
              <a:rPr lang="en-US" altLang="zh-CN" dirty="0" err="1"/>
              <a:t>;j</a:t>
            </a:r>
            <a:r>
              <a:rPr lang="en-US" altLang="zh-CN" dirty="0"/>
              <a:t>&gt;0&amp;&amp;A[0].key&lt;A[j].key; j-=d</a:t>
            </a:r>
            <a:r>
              <a:rPr lang="en-US" altLang="zh-CN" baseline="-25000" dirty="0"/>
              <a:t>k</a:t>
            </a:r>
            <a:r>
              <a:rPr lang="en-US" altLang="zh-CN" dirty="0"/>
              <a:t>)</a:t>
            </a:r>
          </a:p>
          <a:p>
            <a:r>
              <a:rPr lang="en-US" altLang="zh-CN" dirty="0">
                <a:solidFill>
                  <a:schemeClr val="accent2"/>
                </a:solidFill>
              </a:rPr>
              <a:t>                            //</a:t>
            </a:r>
            <a:r>
              <a:rPr lang="zh-CN" altLang="en-US" dirty="0">
                <a:solidFill>
                  <a:schemeClr val="accent2"/>
                </a:solidFill>
              </a:rPr>
              <a:t>待插入关键字之前以</a:t>
            </a:r>
            <a:r>
              <a:rPr lang="en-US" altLang="zh-CN" dirty="0">
                <a:solidFill>
                  <a:schemeClr val="accent2"/>
                </a:solidFill>
              </a:rPr>
              <a:t>dk</a:t>
            </a:r>
            <a:r>
              <a:rPr lang="zh-CN" altLang="en-US" dirty="0">
                <a:solidFill>
                  <a:schemeClr val="accent2"/>
                </a:solidFill>
              </a:rPr>
              <a:t>为增量的关键字只要比待插入关键字大的都往后移动</a:t>
            </a:r>
            <a:r>
              <a:rPr lang="en-US" altLang="zh-CN" dirty="0">
                <a:solidFill>
                  <a:schemeClr val="accent2"/>
                </a:solidFill>
              </a:rPr>
              <a:t>dk</a:t>
            </a:r>
            <a:r>
              <a:rPr lang="zh-CN" altLang="en-US" dirty="0">
                <a:solidFill>
                  <a:schemeClr val="accent2"/>
                </a:solidFill>
              </a:rPr>
              <a:t>位</a:t>
            </a:r>
            <a:endParaRPr lang="en-US" altLang="zh-CN" dirty="0">
              <a:solidFill>
                <a:schemeClr val="accent2"/>
              </a:solidFill>
            </a:endParaRPr>
          </a:p>
          <a:p>
            <a:r>
              <a:rPr lang="en-US" altLang="zh-CN" dirty="0"/>
              <a:t>					A[</a:t>
            </a:r>
            <a:r>
              <a:rPr lang="en-US" altLang="zh-CN" dirty="0" err="1"/>
              <a:t>j+d</a:t>
            </a:r>
            <a:r>
              <a:rPr lang="en-US" altLang="zh-CN" baseline="-25000" dirty="0" err="1"/>
              <a:t>k</a:t>
            </a:r>
            <a:r>
              <a:rPr lang="en-US" altLang="zh-CN" dirty="0"/>
              <a:t>]=A[j];		</a:t>
            </a:r>
            <a:endParaRPr lang="zh-CN" altLang="en-US" dirty="0"/>
          </a:p>
          <a:p>
            <a:r>
              <a:rPr lang="zh-CN" altLang="en-US" dirty="0"/>
              <a:t>				</a:t>
            </a:r>
            <a:r>
              <a:rPr lang="en-US" altLang="zh-CN" dirty="0"/>
              <a:t>A[</a:t>
            </a:r>
            <a:r>
              <a:rPr lang="en-US" altLang="zh-CN" dirty="0" err="1"/>
              <a:t>j+d</a:t>
            </a:r>
            <a:r>
              <a:rPr lang="en-US" altLang="zh-CN" baseline="-25000" dirty="0" err="1"/>
              <a:t>k</a:t>
            </a:r>
            <a:r>
              <a:rPr lang="en-US" altLang="zh-CN" dirty="0"/>
              <a:t>]=A[0]; </a:t>
            </a:r>
            <a:r>
              <a:rPr lang="en-US" altLang="zh-CN" dirty="0">
                <a:solidFill>
                  <a:schemeClr val="accent2"/>
                </a:solidFill>
              </a:rPr>
              <a:t>//</a:t>
            </a:r>
            <a:r>
              <a:rPr lang="zh-CN" altLang="en-US" dirty="0">
                <a:solidFill>
                  <a:schemeClr val="accent2"/>
                </a:solidFill>
              </a:rPr>
              <a:t>找到了待插入的位置，就将待插入关键字插入这个位置</a:t>
            </a:r>
            <a:r>
              <a:rPr lang="en-US" altLang="zh-CN" dirty="0"/>
              <a:t>			</a:t>
            </a:r>
            <a:endParaRPr lang="zh-CN" altLang="en-US" dirty="0"/>
          </a:p>
          <a:p>
            <a:r>
              <a:rPr lang="zh-CN" altLang="en-US" dirty="0"/>
              <a:t>			</a:t>
            </a:r>
            <a:r>
              <a:rPr lang="en-US" altLang="zh-CN" dirty="0"/>
              <a:t>}</a:t>
            </a:r>
          </a:p>
          <a:p>
            <a:r>
              <a:rPr lang="en-US" altLang="zh-CN" dirty="0"/>
              <a:t>}</a:t>
            </a:r>
          </a:p>
        </p:txBody>
      </p:sp>
      <p:graphicFrame>
        <p:nvGraphicFramePr>
          <p:cNvPr id="3" name="表格 2">
            <a:extLst>
              <a:ext uri="{FF2B5EF4-FFF2-40B4-BE49-F238E27FC236}">
                <a16:creationId xmlns:a16="http://schemas.microsoft.com/office/drawing/2014/main" xmlns="" id="{6D14E11A-B381-4FE6-951F-B2F493DB2ACE}"/>
              </a:ext>
            </a:extLst>
          </p:cNvPr>
          <p:cNvGraphicFramePr>
            <a:graphicFrameLocks noGrp="1"/>
          </p:cNvGraphicFramePr>
          <p:nvPr>
            <p:extLst>
              <p:ext uri="{D42A27DB-BD31-4B8C-83A1-F6EECF244321}">
                <p14:modId xmlns:p14="http://schemas.microsoft.com/office/powerpoint/2010/main" val="2146399531"/>
              </p:ext>
            </p:extLst>
          </p:nvPr>
        </p:nvGraphicFramePr>
        <p:xfrm>
          <a:off x="2060520" y="5446961"/>
          <a:ext cx="8319683" cy="741680"/>
        </p:xfrm>
        <a:graphic>
          <a:graphicData uri="http://schemas.openxmlformats.org/drawingml/2006/table">
            <a:tbl>
              <a:tblPr firstRow="1" bandRow="1">
                <a:tableStyleId>{5C22544A-7EE6-4342-B048-85BDC9FD1C3A}</a:tableStyleId>
              </a:tblPr>
              <a:tblGrid>
                <a:gridCol w="930593">
                  <a:extLst>
                    <a:ext uri="{9D8B030D-6E8A-4147-A177-3AD203B41FA5}">
                      <a16:colId xmlns:a16="http://schemas.microsoft.com/office/drawing/2014/main" xmlns="" val="2664442283"/>
                    </a:ext>
                  </a:extLst>
                </a:gridCol>
                <a:gridCol w="738909">
                  <a:extLst>
                    <a:ext uri="{9D8B030D-6E8A-4147-A177-3AD203B41FA5}">
                      <a16:colId xmlns:a16="http://schemas.microsoft.com/office/drawing/2014/main" xmlns="" val="3150948551"/>
                    </a:ext>
                  </a:extLst>
                </a:gridCol>
                <a:gridCol w="738909">
                  <a:extLst>
                    <a:ext uri="{9D8B030D-6E8A-4147-A177-3AD203B41FA5}">
                      <a16:colId xmlns:a16="http://schemas.microsoft.com/office/drawing/2014/main" xmlns="" val="1367250010"/>
                    </a:ext>
                  </a:extLst>
                </a:gridCol>
                <a:gridCol w="738909">
                  <a:extLst>
                    <a:ext uri="{9D8B030D-6E8A-4147-A177-3AD203B41FA5}">
                      <a16:colId xmlns:a16="http://schemas.microsoft.com/office/drawing/2014/main" xmlns="" val="1507520328"/>
                    </a:ext>
                  </a:extLst>
                </a:gridCol>
                <a:gridCol w="738909">
                  <a:extLst>
                    <a:ext uri="{9D8B030D-6E8A-4147-A177-3AD203B41FA5}">
                      <a16:colId xmlns:a16="http://schemas.microsoft.com/office/drawing/2014/main" xmlns="" val="788184265"/>
                    </a:ext>
                  </a:extLst>
                </a:gridCol>
                <a:gridCol w="738909">
                  <a:extLst>
                    <a:ext uri="{9D8B030D-6E8A-4147-A177-3AD203B41FA5}">
                      <a16:colId xmlns:a16="http://schemas.microsoft.com/office/drawing/2014/main" xmlns="" val="285696476"/>
                    </a:ext>
                  </a:extLst>
                </a:gridCol>
                <a:gridCol w="738909">
                  <a:extLst>
                    <a:ext uri="{9D8B030D-6E8A-4147-A177-3AD203B41FA5}">
                      <a16:colId xmlns:a16="http://schemas.microsoft.com/office/drawing/2014/main" xmlns="" val="3104401557"/>
                    </a:ext>
                  </a:extLst>
                </a:gridCol>
                <a:gridCol w="738909">
                  <a:extLst>
                    <a:ext uri="{9D8B030D-6E8A-4147-A177-3AD203B41FA5}">
                      <a16:colId xmlns:a16="http://schemas.microsoft.com/office/drawing/2014/main" xmlns="" val="2834849243"/>
                    </a:ext>
                  </a:extLst>
                </a:gridCol>
                <a:gridCol w="738909">
                  <a:extLst>
                    <a:ext uri="{9D8B030D-6E8A-4147-A177-3AD203B41FA5}">
                      <a16:colId xmlns:a16="http://schemas.microsoft.com/office/drawing/2014/main" xmlns="" val="3538127012"/>
                    </a:ext>
                  </a:extLst>
                </a:gridCol>
                <a:gridCol w="738909">
                  <a:extLst>
                    <a:ext uri="{9D8B030D-6E8A-4147-A177-3AD203B41FA5}">
                      <a16:colId xmlns:a16="http://schemas.microsoft.com/office/drawing/2014/main" xmlns="" val="3094055968"/>
                    </a:ext>
                  </a:extLst>
                </a:gridCol>
                <a:gridCol w="738909">
                  <a:extLst>
                    <a:ext uri="{9D8B030D-6E8A-4147-A177-3AD203B41FA5}">
                      <a16:colId xmlns:a16="http://schemas.microsoft.com/office/drawing/2014/main" xmlns="" val="1747993096"/>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xmlns="" val="2209954140"/>
                  </a:ext>
                </a:extLst>
              </a:tr>
              <a:tr h="370840">
                <a:tc>
                  <a:txBody>
                    <a:bodyPr/>
                    <a:lstStyle/>
                    <a:p>
                      <a:r>
                        <a:rPr lang="zh-CN" altLang="en-US" dirty="0"/>
                        <a:t>关键字</a:t>
                      </a:r>
                    </a:p>
                  </a:txBody>
                  <a:tcPr/>
                </a:tc>
                <a:tc>
                  <a:txBody>
                    <a:bodyPr/>
                    <a:lstStyle/>
                    <a:p>
                      <a:r>
                        <a:rPr lang="en-US" altLang="zh-CN" dirty="0"/>
                        <a:t>49</a:t>
                      </a:r>
                      <a:endParaRPr lang="zh-CN" altLang="en-US" dirty="0"/>
                    </a:p>
                  </a:txBody>
                  <a:tcPr/>
                </a:tc>
                <a:tc>
                  <a:txBody>
                    <a:bodyPr/>
                    <a:lstStyle/>
                    <a:p>
                      <a:r>
                        <a:rPr lang="en-US" altLang="zh-CN" dirty="0"/>
                        <a:t>38</a:t>
                      </a:r>
                      <a:endParaRPr lang="zh-CN" altLang="en-US" dirty="0"/>
                    </a:p>
                  </a:txBody>
                  <a:tcPr/>
                </a:tc>
                <a:tc>
                  <a:txBody>
                    <a:bodyPr/>
                    <a:lstStyle/>
                    <a:p>
                      <a:r>
                        <a:rPr lang="en-US" altLang="zh-CN" dirty="0"/>
                        <a:t>65</a:t>
                      </a:r>
                      <a:endParaRPr lang="zh-CN" altLang="en-US" dirty="0"/>
                    </a:p>
                  </a:txBody>
                  <a:tcPr/>
                </a:tc>
                <a:tc>
                  <a:txBody>
                    <a:bodyPr/>
                    <a:lstStyle/>
                    <a:p>
                      <a:r>
                        <a:rPr lang="en-US" altLang="zh-CN" dirty="0"/>
                        <a:t>97</a:t>
                      </a:r>
                      <a:endParaRPr lang="zh-CN" altLang="en-US" dirty="0"/>
                    </a:p>
                  </a:txBody>
                  <a:tcPr/>
                </a:tc>
                <a:tc>
                  <a:txBody>
                    <a:bodyPr/>
                    <a:lstStyle/>
                    <a:p>
                      <a:r>
                        <a:rPr lang="en-US" altLang="zh-CN" dirty="0"/>
                        <a:t>76</a:t>
                      </a:r>
                      <a:endParaRPr lang="zh-CN" altLang="en-US" dirty="0"/>
                    </a:p>
                  </a:txBody>
                  <a:tcPr/>
                </a:tc>
                <a:tc>
                  <a:txBody>
                    <a:bodyPr/>
                    <a:lstStyle/>
                    <a:p>
                      <a:r>
                        <a:rPr lang="en-US" altLang="zh-CN" dirty="0"/>
                        <a:t>13</a:t>
                      </a:r>
                      <a:endParaRPr lang="zh-CN" altLang="en-US" dirty="0"/>
                    </a:p>
                  </a:txBody>
                  <a:tcPr/>
                </a:tc>
                <a:tc>
                  <a:txBody>
                    <a:bodyPr/>
                    <a:lstStyle/>
                    <a:p>
                      <a:r>
                        <a:rPr lang="en-US" altLang="zh-CN" dirty="0"/>
                        <a:t>27</a:t>
                      </a:r>
                      <a:endParaRPr lang="zh-CN" altLang="en-US" dirty="0"/>
                    </a:p>
                  </a:txBody>
                  <a:tcPr/>
                </a:tc>
                <a:tc>
                  <a:txBody>
                    <a:bodyPr/>
                    <a:lstStyle/>
                    <a:p>
                      <a:r>
                        <a:rPr lang="en-US" altLang="zh-CN" dirty="0">
                          <a:solidFill>
                            <a:schemeClr val="accent2"/>
                          </a:solidFill>
                        </a:rPr>
                        <a:t>49</a:t>
                      </a:r>
                      <a:endParaRPr lang="zh-CN" altLang="en-US" dirty="0">
                        <a:solidFill>
                          <a:schemeClr val="accent2"/>
                        </a:solidFill>
                      </a:endParaRPr>
                    </a:p>
                  </a:txBody>
                  <a:tcPr/>
                </a:tc>
                <a:tc>
                  <a:txBody>
                    <a:bodyPr/>
                    <a:lstStyle/>
                    <a:p>
                      <a:r>
                        <a:rPr lang="en-US" altLang="zh-CN" dirty="0"/>
                        <a:t>55</a:t>
                      </a:r>
                      <a:endParaRPr lang="zh-CN" altLang="en-US" dirty="0"/>
                    </a:p>
                  </a:txBody>
                  <a:tcPr/>
                </a:tc>
                <a:tc>
                  <a:txBody>
                    <a:bodyPr/>
                    <a:lstStyle/>
                    <a:p>
                      <a:r>
                        <a:rPr lang="en-US" altLang="zh-CN" dirty="0"/>
                        <a:t>04</a:t>
                      </a:r>
                      <a:endParaRPr lang="zh-CN" altLang="en-US" dirty="0"/>
                    </a:p>
                  </a:txBody>
                  <a:tcPr/>
                </a:tc>
                <a:extLst>
                  <a:ext uri="{0D108BD9-81ED-4DB2-BD59-A6C34878D82A}">
                    <a16:rowId xmlns:a16="http://schemas.microsoft.com/office/drawing/2014/main" xmlns="" val="1566441245"/>
                  </a:ext>
                </a:extLst>
              </a:tr>
            </a:tbl>
          </a:graphicData>
        </a:graphic>
      </p:graphicFrame>
    </p:spTree>
    <p:extLst>
      <p:ext uri="{BB962C8B-B14F-4D97-AF65-F5344CB8AC3E}">
        <p14:creationId xmlns:p14="http://schemas.microsoft.com/office/powerpoint/2010/main" val="251840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7883664D-6D91-44F5-A9E4-67C5CD635AC1}"/>
              </a:ext>
            </a:extLst>
          </p:cNvPr>
          <p:cNvSpPr txBox="1"/>
          <p:nvPr/>
        </p:nvSpPr>
        <p:spPr>
          <a:xfrm>
            <a:off x="788565" y="5075339"/>
            <a:ext cx="10117123" cy="369332"/>
          </a:xfrm>
          <a:prstGeom prst="rect">
            <a:avLst/>
          </a:prstGeom>
          <a:noFill/>
        </p:spPr>
        <p:txBody>
          <a:bodyPr wrap="square" rtlCol="0">
            <a:spAutoFit/>
          </a:bodyPr>
          <a:lstStyle/>
          <a:p>
            <a:r>
              <a:rPr lang="zh-CN" altLang="en-US" dirty="0">
                <a:solidFill>
                  <a:schemeClr val="accent1"/>
                </a:solidFill>
              </a:rPr>
              <a:t>时间复杂度</a:t>
            </a:r>
            <a:r>
              <a:rPr lang="zh-CN" altLang="en-US" dirty="0"/>
              <a:t>：</a:t>
            </a:r>
            <a:r>
              <a:rPr lang="en-US" altLang="zh-CN" dirty="0"/>
              <a:t>...  </a:t>
            </a:r>
            <a:r>
              <a:rPr lang="zh-CN" altLang="zh-CN" dirty="0"/>
              <a:t>希尔排序的时间复杂度约为</a:t>
            </a:r>
            <a:r>
              <a:rPr lang="en-US" altLang="zh-CN" dirty="0">
                <a:solidFill>
                  <a:schemeClr val="accent1"/>
                </a:solidFill>
              </a:rPr>
              <a:t>O(n</a:t>
            </a:r>
            <a:r>
              <a:rPr lang="en-US" altLang="zh-CN" baseline="30000" dirty="0">
                <a:solidFill>
                  <a:schemeClr val="accent1"/>
                </a:solidFill>
              </a:rPr>
              <a:t>1.3</a:t>
            </a:r>
            <a:r>
              <a:rPr lang="en-US" altLang="zh-CN" dirty="0">
                <a:solidFill>
                  <a:schemeClr val="accent1"/>
                </a:solidFill>
              </a:rPr>
              <a:t>)    </a:t>
            </a:r>
            <a:r>
              <a:rPr lang="zh-CN" altLang="zh-CN" dirty="0"/>
              <a:t>在最坏情况下希尔排序的时间复杂度为</a:t>
            </a:r>
            <a:r>
              <a:rPr lang="en-US" altLang="zh-CN" dirty="0"/>
              <a:t>O(n</a:t>
            </a:r>
            <a:r>
              <a:rPr lang="en-US" altLang="zh-CN" baseline="30000" dirty="0"/>
              <a:t>2</a:t>
            </a:r>
            <a:r>
              <a:rPr lang="en-US" altLang="zh-CN" dirty="0"/>
              <a:t>)</a:t>
            </a:r>
            <a:endParaRPr lang="zh-CN" altLang="en-US" dirty="0"/>
          </a:p>
        </p:txBody>
      </p:sp>
      <p:sp>
        <p:nvSpPr>
          <p:cNvPr id="16" name="文本框 15">
            <a:extLst>
              <a:ext uri="{FF2B5EF4-FFF2-40B4-BE49-F238E27FC236}">
                <a16:creationId xmlns:a16="http://schemas.microsoft.com/office/drawing/2014/main" xmlns="" id="{C1EA3B8F-6379-40E3-8092-8E02E6B846C6}"/>
              </a:ext>
            </a:extLst>
          </p:cNvPr>
          <p:cNvSpPr txBox="1"/>
          <p:nvPr/>
        </p:nvSpPr>
        <p:spPr>
          <a:xfrm>
            <a:off x="788564" y="5520693"/>
            <a:ext cx="10117123" cy="369332"/>
          </a:xfrm>
          <a:prstGeom prst="rect">
            <a:avLst/>
          </a:prstGeom>
          <a:noFill/>
        </p:spPr>
        <p:txBody>
          <a:bodyPr wrap="square" rtlCol="0">
            <a:spAutoFit/>
          </a:bodyPr>
          <a:lstStyle/>
          <a:p>
            <a:r>
              <a:rPr lang="zh-CN" altLang="en-US" dirty="0">
                <a:solidFill>
                  <a:schemeClr val="accent1"/>
                </a:solidFill>
              </a:rPr>
              <a:t>空间复杂度</a:t>
            </a:r>
            <a:r>
              <a:rPr lang="zh-CN" altLang="en-US" dirty="0"/>
              <a:t>：</a:t>
            </a:r>
            <a:r>
              <a:rPr lang="zh-CN" altLang="zh-CN" dirty="0"/>
              <a:t>希尔排序的</a:t>
            </a:r>
            <a:r>
              <a:rPr lang="zh-CN" altLang="en-US" dirty="0"/>
              <a:t>空间</a:t>
            </a:r>
            <a:r>
              <a:rPr lang="zh-CN" altLang="zh-CN" dirty="0"/>
              <a:t>复杂度</a:t>
            </a:r>
            <a:r>
              <a:rPr lang="zh-CN" altLang="en-US" dirty="0"/>
              <a:t>为</a:t>
            </a:r>
            <a:r>
              <a:rPr lang="en-US" altLang="zh-CN" dirty="0">
                <a:solidFill>
                  <a:schemeClr val="accent1"/>
                </a:solidFill>
              </a:rPr>
              <a:t>O(1)</a:t>
            </a:r>
            <a:endParaRPr lang="zh-CN" altLang="en-US" dirty="0">
              <a:solidFill>
                <a:schemeClr val="accent1"/>
              </a:solidFill>
            </a:endParaRPr>
          </a:p>
        </p:txBody>
      </p:sp>
      <p:sp>
        <p:nvSpPr>
          <p:cNvPr id="17" name="矩形 16">
            <a:extLst>
              <a:ext uri="{FF2B5EF4-FFF2-40B4-BE49-F238E27FC236}">
                <a16:creationId xmlns:a16="http://schemas.microsoft.com/office/drawing/2014/main" xmlns="" id="{E92789C5-2DD9-40F8-9F36-CE1911733A3B}"/>
              </a:ext>
            </a:extLst>
          </p:cNvPr>
          <p:cNvSpPr/>
          <p:nvPr/>
        </p:nvSpPr>
        <p:spPr>
          <a:xfrm>
            <a:off x="692648" y="622263"/>
            <a:ext cx="11221446" cy="4247317"/>
          </a:xfrm>
          <a:prstGeom prst="rect">
            <a:avLst/>
          </a:prstGeom>
        </p:spPr>
        <p:txBody>
          <a:bodyPr wrap="square">
            <a:spAutoFit/>
          </a:bodyPr>
          <a:lstStyle/>
          <a:p>
            <a:r>
              <a:rPr lang="en-US" altLang="zh-CN" dirty="0"/>
              <a:t>void </a:t>
            </a:r>
            <a:r>
              <a:rPr lang="en-US" altLang="zh-CN" dirty="0" err="1"/>
              <a:t>ShellSort</a:t>
            </a:r>
            <a:r>
              <a:rPr lang="en-US" altLang="zh-CN" dirty="0"/>
              <a:t> (</a:t>
            </a:r>
            <a:r>
              <a:rPr lang="en-US" altLang="zh-CN" dirty="0" err="1"/>
              <a:t>ElemType</a:t>
            </a:r>
            <a:r>
              <a:rPr lang="en-US" altLang="zh-CN" dirty="0"/>
              <a:t> A[],int n){</a:t>
            </a:r>
          </a:p>
          <a:p>
            <a:r>
              <a:rPr lang="en-US" altLang="zh-CN" dirty="0"/>
              <a:t>               int </a:t>
            </a:r>
            <a:r>
              <a:rPr lang="en-US" altLang="zh-CN" dirty="0" err="1"/>
              <a:t>i,j</a:t>
            </a:r>
            <a:r>
              <a:rPr lang="en-US" altLang="zh-CN" dirty="0"/>
              <a:t>;</a:t>
            </a:r>
            <a:endParaRPr lang="zh-CN" altLang="en-US" dirty="0"/>
          </a:p>
          <a:p>
            <a:r>
              <a:rPr lang="zh-CN" altLang="en-US" dirty="0"/>
              <a:t>	</a:t>
            </a:r>
            <a:r>
              <a:rPr lang="en-US" altLang="zh-CN" dirty="0"/>
              <a:t>for(</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=n/2</a:t>
            </a:r>
            <a:r>
              <a:rPr lang="en-US" altLang="zh-CN" dirty="0"/>
              <a:t>;d</a:t>
            </a:r>
            <a:r>
              <a:rPr lang="en-US" altLang="zh-CN" baseline="-25000" dirty="0"/>
              <a:t>k</a:t>
            </a:r>
            <a:r>
              <a:rPr lang="en-US" altLang="zh-CN" dirty="0"/>
              <a:t>&gt;=1;</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/2</a:t>
            </a:r>
            <a:r>
              <a:rPr lang="en-US" altLang="zh-CN" dirty="0"/>
              <a:t>)	    </a:t>
            </a:r>
            <a:r>
              <a:rPr lang="en-US" altLang="zh-CN" dirty="0">
                <a:solidFill>
                  <a:schemeClr val="accent2"/>
                </a:solidFill>
              </a:rPr>
              <a:t>//</a:t>
            </a:r>
            <a:r>
              <a:rPr lang="zh-CN" altLang="en-US" dirty="0">
                <a:solidFill>
                  <a:schemeClr val="accent2"/>
                </a:solidFill>
              </a:rPr>
              <a:t>初始增量为总长度的一半，之后依次除</a:t>
            </a:r>
            <a:r>
              <a:rPr lang="en-US" altLang="zh-CN" dirty="0">
                <a:solidFill>
                  <a:schemeClr val="accent2"/>
                </a:solidFill>
              </a:rPr>
              <a:t>2</a:t>
            </a:r>
            <a:r>
              <a:rPr lang="zh-CN" altLang="en-US" dirty="0">
                <a:solidFill>
                  <a:schemeClr val="accent2"/>
                </a:solidFill>
              </a:rPr>
              <a:t>且向下取整，</a:t>
            </a:r>
            <a:endParaRPr lang="en-US" altLang="zh-CN" dirty="0">
              <a:solidFill>
                <a:schemeClr val="accent2"/>
              </a:solidFill>
            </a:endParaRPr>
          </a:p>
          <a:p>
            <a:r>
              <a:rPr lang="en-US" altLang="zh-CN" dirty="0">
                <a:solidFill>
                  <a:schemeClr val="accent2"/>
                </a:solidFill>
              </a:rPr>
              <a:t>                                                               //</a:t>
            </a:r>
            <a:r>
              <a:rPr lang="zh-CN" altLang="en-US" dirty="0">
                <a:solidFill>
                  <a:schemeClr val="accent2"/>
                </a:solidFill>
              </a:rPr>
              <a:t>且最后一次要为</a:t>
            </a:r>
            <a:r>
              <a:rPr lang="en-US" altLang="zh-CN" dirty="0">
                <a:solidFill>
                  <a:schemeClr val="accent2"/>
                </a:solidFill>
              </a:rPr>
              <a:t>1</a:t>
            </a:r>
            <a:endParaRPr lang="zh-CN" altLang="en-US" dirty="0">
              <a:solidFill>
                <a:schemeClr val="accent2"/>
              </a:solidFill>
            </a:endParaRPr>
          </a:p>
          <a:p>
            <a:r>
              <a:rPr lang="zh-CN" altLang="en-US" dirty="0"/>
              <a:t>		</a:t>
            </a:r>
            <a:r>
              <a:rPr lang="en-US" altLang="zh-CN" dirty="0"/>
              <a:t>for(</a:t>
            </a:r>
            <a:r>
              <a:rPr lang="en-US" altLang="zh-CN" dirty="0" err="1"/>
              <a:t>i</a:t>
            </a:r>
            <a:r>
              <a:rPr lang="en-US" altLang="zh-CN" dirty="0"/>
              <a:t>=d</a:t>
            </a:r>
            <a:r>
              <a:rPr lang="en-US" altLang="zh-CN" baseline="-25000" dirty="0"/>
              <a:t>k</a:t>
            </a:r>
            <a:r>
              <a:rPr lang="en-US" altLang="zh-CN" dirty="0"/>
              <a:t>+1;i&lt;=n;++</a:t>
            </a:r>
            <a:r>
              <a:rPr lang="en-US" altLang="zh-CN" dirty="0" err="1"/>
              <a:t>i</a:t>
            </a:r>
            <a:r>
              <a:rPr lang="en-US" altLang="zh-CN" dirty="0"/>
              <a:t>)</a:t>
            </a:r>
          </a:p>
          <a:p>
            <a:r>
              <a:rPr lang="en-US" altLang="zh-CN" dirty="0"/>
              <a:t>			if(A[</a:t>
            </a:r>
            <a:r>
              <a:rPr lang="en-US" altLang="zh-CN" dirty="0" err="1"/>
              <a:t>i</a:t>
            </a:r>
            <a:r>
              <a:rPr lang="en-US" altLang="zh-CN" dirty="0"/>
              <a:t>].key&lt;A[</a:t>
            </a:r>
            <a:r>
              <a:rPr lang="en-US" altLang="zh-CN" dirty="0" err="1"/>
              <a:t>i</a:t>
            </a:r>
            <a:r>
              <a:rPr lang="en-US" altLang="zh-CN" dirty="0"/>
              <a:t>-d</a:t>
            </a:r>
            <a:r>
              <a:rPr lang="en-US" altLang="zh-CN" baseline="-25000" dirty="0"/>
              <a:t>k</a:t>
            </a:r>
            <a:r>
              <a:rPr lang="en-US" altLang="zh-CN" dirty="0"/>
              <a:t>].key){  </a:t>
            </a:r>
            <a:r>
              <a:rPr lang="en-US" altLang="zh-CN" dirty="0">
                <a:solidFill>
                  <a:schemeClr val="accent2"/>
                </a:solidFill>
              </a:rPr>
              <a:t>//A[</a:t>
            </a:r>
            <a:r>
              <a:rPr lang="en-US" altLang="zh-CN" dirty="0" err="1">
                <a:solidFill>
                  <a:schemeClr val="accent2"/>
                </a:solidFill>
              </a:rPr>
              <a:t>i</a:t>
            </a:r>
            <a:r>
              <a:rPr lang="en-US" altLang="zh-CN" dirty="0">
                <a:solidFill>
                  <a:schemeClr val="accent2"/>
                </a:solidFill>
              </a:rPr>
              <a:t>].key</a:t>
            </a:r>
            <a:r>
              <a:rPr lang="zh-CN" altLang="en-US" dirty="0">
                <a:solidFill>
                  <a:schemeClr val="accent2"/>
                </a:solidFill>
              </a:rPr>
              <a:t>是待插入的关键字，</a:t>
            </a:r>
            <a:r>
              <a:rPr lang="en-US" altLang="zh-CN" dirty="0" err="1">
                <a:solidFill>
                  <a:schemeClr val="accent2"/>
                </a:solidFill>
              </a:rPr>
              <a:t>i</a:t>
            </a:r>
            <a:r>
              <a:rPr lang="en-US" altLang="zh-CN" dirty="0">
                <a:solidFill>
                  <a:schemeClr val="accent2"/>
                </a:solidFill>
              </a:rPr>
              <a:t>-d</a:t>
            </a:r>
            <a:r>
              <a:rPr lang="en-US" altLang="zh-CN" baseline="-25000" dirty="0">
                <a:solidFill>
                  <a:schemeClr val="accent2"/>
                </a:solidFill>
              </a:rPr>
              <a:t>k</a:t>
            </a:r>
            <a:r>
              <a:rPr lang="zh-CN" altLang="en-US" dirty="0">
                <a:solidFill>
                  <a:schemeClr val="accent2"/>
                </a:solidFill>
              </a:rPr>
              <a:t>之前的都是有序的，如          </a:t>
            </a:r>
            <a:r>
              <a:rPr lang="en-US" altLang="zh-CN" dirty="0">
                <a:solidFill>
                  <a:schemeClr val="accent2"/>
                </a:solidFill>
              </a:rPr>
              <a:t>//</a:t>
            </a:r>
            <a:r>
              <a:rPr lang="zh-CN" altLang="en-US" dirty="0">
                <a:solidFill>
                  <a:schemeClr val="accent2"/>
                </a:solidFill>
              </a:rPr>
              <a:t>果待插入的比有序序列最后一个小， 则需要进行排序</a:t>
            </a:r>
            <a:r>
              <a:rPr lang="en-US" altLang="zh-CN" dirty="0">
                <a:solidFill>
                  <a:schemeClr val="accent2"/>
                </a:solidFill>
              </a:rPr>
              <a:t>(</a:t>
            </a:r>
            <a:r>
              <a:rPr lang="zh-CN" altLang="en-US" dirty="0">
                <a:solidFill>
                  <a:schemeClr val="accent2"/>
                </a:solidFill>
              </a:rPr>
              <a:t>进入</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r>
              <a:rPr lang="zh-CN" altLang="en-US" dirty="0">
                <a:solidFill>
                  <a:schemeClr val="accent2"/>
                </a:solidFill>
              </a:rPr>
              <a:t>，如果大则不需要</a:t>
            </a:r>
            <a:r>
              <a:rPr lang="en-US" altLang="zh-CN" dirty="0">
                <a:solidFill>
                  <a:schemeClr val="accent2"/>
                </a:solidFill>
              </a:rPr>
              <a:t>(</a:t>
            </a:r>
            <a:r>
              <a:rPr lang="zh-CN" altLang="en-US" dirty="0">
                <a:solidFill>
                  <a:schemeClr val="accent2"/>
                </a:solidFill>
              </a:rPr>
              <a:t>跳出</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endParaRPr lang="zh-CN" altLang="en-US" baseline="-25000" dirty="0">
              <a:solidFill>
                <a:schemeClr val="accent2"/>
              </a:solidFill>
            </a:endParaRPr>
          </a:p>
          <a:p>
            <a:r>
              <a:rPr lang="zh-CN" altLang="en-US" dirty="0"/>
              <a:t>				</a:t>
            </a:r>
            <a:r>
              <a:rPr lang="en-US" altLang="zh-CN" dirty="0"/>
              <a:t>A[0]=A[</a:t>
            </a:r>
            <a:r>
              <a:rPr lang="en-US" altLang="zh-CN" dirty="0" err="1"/>
              <a:t>i</a:t>
            </a:r>
            <a:r>
              <a:rPr lang="en-US" altLang="zh-CN" dirty="0"/>
              <a:t>];       </a:t>
            </a:r>
            <a:r>
              <a:rPr lang="en-US" altLang="zh-CN" dirty="0">
                <a:solidFill>
                  <a:schemeClr val="accent2"/>
                </a:solidFill>
              </a:rPr>
              <a:t>//</a:t>
            </a:r>
            <a:r>
              <a:rPr lang="zh-CN" altLang="en-US" dirty="0">
                <a:solidFill>
                  <a:schemeClr val="accent2"/>
                </a:solidFill>
              </a:rPr>
              <a:t>待插入关键字暂存在</a:t>
            </a:r>
            <a:r>
              <a:rPr lang="en-US" altLang="zh-CN" dirty="0">
                <a:solidFill>
                  <a:schemeClr val="accent2"/>
                </a:solidFill>
              </a:rPr>
              <a:t>A[0]</a:t>
            </a:r>
          </a:p>
          <a:p>
            <a:r>
              <a:rPr lang="en-US" altLang="zh-CN" dirty="0"/>
              <a:t>				for(j=</a:t>
            </a:r>
            <a:r>
              <a:rPr lang="en-US" altLang="zh-CN" dirty="0" err="1"/>
              <a:t>i-d</a:t>
            </a:r>
            <a:r>
              <a:rPr lang="en-US" altLang="zh-CN" baseline="-25000" dirty="0" err="1"/>
              <a:t>k</a:t>
            </a:r>
            <a:r>
              <a:rPr lang="en-US" altLang="zh-CN" dirty="0" err="1"/>
              <a:t>;j</a:t>
            </a:r>
            <a:r>
              <a:rPr lang="en-US" altLang="zh-CN" dirty="0"/>
              <a:t>&gt;0&amp;&amp;A[0].key&lt;A[j].key; j-=d</a:t>
            </a:r>
            <a:r>
              <a:rPr lang="en-US" altLang="zh-CN" baseline="-25000" dirty="0"/>
              <a:t>k</a:t>
            </a:r>
            <a:r>
              <a:rPr lang="en-US" altLang="zh-CN" dirty="0"/>
              <a:t>)</a:t>
            </a:r>
          </a:p>
          <a:p>
            <a:r>
              <a:rPr lang="en-US" altLang="zh-CN" dirty="0">
                <a:solidFill>
                  <a:schemeClr val="accent2"/>
                </a:solidFill>
              </a:rPr>
              <a:t>                            //</a:t>
            </a:r>
            <a:r>
              <a:rPr lang="zh-CN" altLang="en-US" dirty="0">
                <a:solidFill>
                  <a:schemeClr val="accent2"/>
                </a:solidFill>
              </a:rPr>
              <a:t>待插入关键字之前以</a:t>
            </a:r>
            <a:r>
              <a:rPr lang="en-US" altLang="zh-CN" dirty="0">
                <a:solidFill>
                  <a:schemeClr val="accent2"/>
                </a:solidFill>
              </a:rPr>
              <a:t>dk</a:t>
            </a:r>
            <a:r>
              <a:rPr lang="zh-CN" altLang="en-US" dirty="0">
                <a:solidFill>
                  <a:schemeClr val="accent2"/>
                </a:solidFill>
              </a:rPr>
              <a:t>为增量的关键字只要比待插入关键字大的都往后移动</a:t>
            </a:r>
            <a:r>
              <a:rPr lang="en-US" altLang="zh-CN" dirty="0">
                <a:solidFill>
                  <a:schemeClr val="accent2"/>
                </a:solidFill>
              </a:rPr>
              <a:t>dk</a:t>
            </a:r>
            <a:r>
              <a:rPr lang="zh-CN" altLang="en-US" dirty="0">
                <a:solidFill>
                  <a:schemeClr val="accent2"/>
                </a:solidFill>
              </a:rPr>
              <a:t>位</a:t>
            </a:r>
            <a:endParaRPr lang="en-US" altLang="zh-CN" dirty="0">
              <a:solidFill>
                <a:schemeClr val="accent2"/>
              </a:solidFill>
            </a:endParaRPr>
          </a:p>
          <a:p>
            <a:r>
              <a:rPr lang="en-US" altLang="zh-CN" dirty="0"/>
              <a:t>					A[</a:t>
            </a:r>
            <a:r>
              <a:rPr lang="en-US" altLang="zh-CN" dirty="0" err="1"/>
              <a:t>j+d</a:t>
            </a:r>
            <a:r>
              <a:rPr lang="en-US" altLang="zh-CN" baseline="-25000" dirty="0" err="1"/>
              <a:t>k</a:t>
            </a:r>
            <a:r>
              <a:rPr lang="en-US" altLang="zh-CN" dirty="0"/>
              <a:t>]=A[j];		</a:t>
            </a:r>
            <a:endParaRPr lang="zh-CN" altLang="en-US" dirty="0"/>
          </a:p>
          <a:p>
            <a:r>
              <a:rPr lang="zh-CN" altLang="en-US" dirty="0"/>
              <a:t>				</a:t>
            </a:r>
            <a:r>
              <a:rPr lang="en-US" altLang="zh-CN" dirty="0"/>
              <a:t>A[</a:t>
            </a:r>
            <a:r>
              <a:rPr lang="en-US" altLang="zh-CN" dirty="0" err="1"/>
              <a:t>j+d</a:t>
            </a:r>
            <a:r>
              <a:rPr lang="en-US" altLang="zh-CN" baseline="-25000" dirty="0" err="1"/>
              <a:t>k</a:t>
            </a:r>
            <a:r>
              <a:rPr lang="en-US" altLang="zh-CN" dirty="0"/>
              <a:t>]=A[0]; </a:t>
            </a:r>
            <a:r>
              <a:rPr lang="en-US" altLang="zh-CN" dirty="0">
                <a:solidFill>
                  <a:schemeClr val="accent2"/>
                </a:solidFill>
              </a:rPr>
              <a:t>//</a:t>
            </a:r>
            <a:r>
              <a:rPr lang="zh-CN" altLang="en-US" dirty="0">
                <a:solidFill>
                  <a:schemeClr val="accent2"/>
                </a:solidFill>
              </a:rPr>
              <a:t>找到了待插入的位置，就将待插入关键字插入这个位置</a:t>
            </a:r>
            <a:r>
              <a:rPr lang="en-US" altLang="zh-CN" dirty="0"/>
              <a:t>			</a:t>
            </a:r>
            <a:endParaRPr lang="zh-CN" altLang="en-US" dirty="0"/>
          </a:p>
          <a:p>
            <a:r>
              <a:rPr lang="zh-CN" altLang="en-US" dirty="0"/>
              <a:t>			</a:t>
            </a:r>
            <a:r>
              <a:rPr lang="en-US" altLang="zh-CN" dirty="0"/>
              <a:t>}</a:t>
            </a:r>
          </a:p>
          <a:p>
            <a:r>
              <a:rPr lang="en-US" altLang="zh-CN" dirty="0"/>
              <a:t>}</a:t>
            </a:r>
          </a:p>
        </p:txBody>
      </p:sp>
    </p:spTree>
    <p:extLst>
      <p:ext uri="{BB962C8B-B14F-4D97-AF65-F5344CB8AC3E}">
        <p14:creationId xmlns:p14="http://schemas.microsoft.com/office/powerpoint/2010/main" val="163744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排序的意义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EBA25077-1D4B-47F6-A802-2BCED2C9A4BA}"/>
              </a:ext>
            </a:extLst>
          </p:cNvPr>
          <p:cNvSpPr txBox="1"/>
          <p:nvPr/>
        </p:nvSpPr>
        <p:spPr>
          <a:xfrm>
            <a:off x="1342239" y="931178"/>
            <a:ext cx="5494789" cy="369332"/>
          </a:xfrm>
          <a:prstGeom prst="rect">
            <a:avLst/>
          </a:prstGeom>
          <a:noFill/>
        </p:spPr>
        <p:txBody>
          <a:bodyPr wrap="square" rtlCol="0">
            <a:spAutoFit/>
          </a:bodyPr>
          <a:lstStyle/>
          <a:p>
            <a:r>
              <a:rPr lang="zh-CN" altLang="en-US" dirty="0">
                <a:solidFill>
                  <a:schemeClr val="accent1"/>
                </a:solidFill>
              </a:rPr>
              <a:t>排序</a:t>
            </a:r>
            <a:r>
              <a:rPr lang="zh-CN" altLang="en-US" dirty="0"/>
              <a:t>就是将原本无序的</a:t>
            </a:r>
            <a:r>
              <a:rPr lang="zh-CN" altLang="en-US" b="1" dirty="0"/>
              <a:t>序列</a:t>
            </a:r>
            <a:r>
              <a:rPr lang="zh-CN" altLang="en-US" dirty="0"/>
              <a:t>重新排列成有序的</a:t>
            </a:r>
            <a:r>
              <a:rPr lang="zh-CN" altLang="en-US" b="1" dirty="0"/>
              <a:t>序列</a:t>
            </a:r>
            <a:r>
              <a:rPr lang="zh-CN" altLang="en-US" dirty="0"/>
              <a:t>。</a:t>
            </a:r>
          </a:p>
        </p:txBody>
      </p:sp>
      <p:cxnSp>
        <p:nvCxnSpPr>
          <p:cNvPr id="9" name="直接箭头连接符 8">
            <a:extLst>
              <a:ext uri="{FF2B5EF4-FFF2-40B4-BE49-F238E27FC236}">
                <a16:creationId xmlns:a16="http://schemas.microsoft.com/office/drawing/2014/main" xmlns="" id="{FEEF8FAE-6633-41CE-B8C1-88A6217F32EB}"/>
              </a:ext>
            </a:extLst>
          </p:cNvPr>
          <p:cNvCxnSpPr/>
          <p:nvPr/>
        </p:nvCxnSpPr>
        <p:spPr>
          <a:xfrm flipH="1">
            <a:off x="3405930" y="1296303"/>
            <a:ext cx="576341" cy="649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xmlns="" id="{449E1BB8-D588-4FBD-BBBF-A02D829DE0B2}"/>
              </a:ext>
            </a:extLst>
          </p:cNvPr>
          <p:cNvCxnSpPr/>
          <p:nvPr/>
        </p:nvCxnSpPr>
        <p:spPr>
          <a:xfrm>
            <a:off x="4110606" y="1296303"/>
            <a:ext cx="717726" cy="591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xmlns="" id="{E872D170-E98E-4C6F-88B0-A85574CA374B}"/>
              </a:ext>
            </a:extLst>
          </p:cNvPr>
          <p:cNvSpPr txBox="1"/>
          <p:nvPr/>
        </p:nvSpPr>
        <p:spPr>
          <a:xfrm>
            <a:off x="2659311" y="1988205"/>
            <a:ext cx="872454" cy="923330"/>
          </a:xfrm>
          <a:prstGeom prst="rect">
            <a:avLst/>
          </a:prstGeom>
          <a:noFill/>
        </p:spPr>
        <p:txBody>
          <a:bodyPr wrap="square" rtlCol="0">
            <a:spAutoFit/>
          </a:bodyPr>
          <a:lstStyle/>
          <a:p>
            <a:r>
              <a:rPr lang="zh-CN" altLang="en-US" dirty="0"/>
              <a:t>单独的</a:t>
            </a:r>
            <a:endParaRPr lang="en-US" altLang="zh-CN" dirty="0"/>
          </a:p>
          <a:p>
            <a:r>
              <a:rPr lang="zh-CN" altLang="en-US" dirty="0"/>
              <a:t>一个</a:t>
            </a:r>
            <a:r>
              <a:rPr lang="zh-CN" altLang="en-US" dirty="0">
                <a:solidFill>
                  <a:schemeClr val="accent1"/>
                </a:solidFill>
              </a:rPr>
              <a:t>数据</a:t>
            </a:r>
          </a:p>
        </p:txBody>
      </p:sp>
      <p:sp>
        <p:nvSpPr>
          <p:cNvPr id="36" name="文本框 35">
            <a:extLst>
              <a:ext uri="{FF2B5EF4-FFF2-40B4-BE49-F238E27FC236}">
                <a16:creationId xmlns:a16="http://schemas.microsoft.com/office/drawing/2014/main" xmlns="" id="{E73210ED-C51E-499C-B15C-56DBC5236214}"/>
              </a:ext>
            </a:extLst>
          </p:cNvPr>
          <p:cNvSpPr txBox="1"/>
          <p:nvPr/>
        </p:nvSpPr>
        <p:spPr>
          <a:xfrm>
            <a:off x="4444496" y="1946246"/>
            <a:ext cx="1150959" cy="923330"/>
          </a:xfrm>
          <a:prstGeom prst="rect">
            <a:avLst/>
          </a:prstGeom>
          <a:noFill/>
        </p:spPr>
        <p:txBody>
          <a:bodyPr wrap="square" rtlCol="0">
            <a:spAutoFit/>
          </a:bodyPr>
          <a:lstStyle/>
          <a:p>
            <a:r>
              <a:rPr lang="zh-CN" altLang="en-US" dirty="0"/>
              <a:t>多个数据的组合</a:t>
            </a:r>
            <a:r>
              <a:rPr lang="en-US" altLang="zh-CN" dirty="0"/>
              <a:t>(</a:t>
            </a:r>
            <a:r>
              <a:rPr lang="zh-CN" altLang="en-US" dirty="0">
                <a:solidFill>
                  <a:schemeClr val="accent1"/>
                </a:solidFill>
              </a:rPr>
              <a:t>记录</a:t>
            </a:r>
            <a:r>
              <a:rPr lang="en-US" altLang="zh-CN" dirty="0"/>
              <a:t>)</a:t>
            </a:r>
            <a:endParaRPr lang="zh-CN" altLang="en-US" dirty="0">
              <a:solidFill>
                <a:schemeClr val="accent1"/>
              </a:solidFill>
            </a:endParaRPr>
          </a:p>
        </p:txBody>
      </p:sp>
      <p:cxnSp>
        <p:nvCxnSpPr>
          <p:cNvPr id="16" name="直接箭头连接符 15">
            <a:extLst>
              <a:ext uri="{FF2B5EF4-FFF2-40B4-BE49-F238E27FC236}">
                <a16:creationId xmlns:a16="http://schemas.microsoft.com/office/drawing/2014/main" xmlns="" id="{24B74BF6-D90D-465F-80F0-6403004F61DA}"/>
              </a:ext>
            </a:extLst>
          </p:cNvPr>
          <p:cNvCxnSpPr/>
          <p:nvPr/>
        </p:nvCxnSpPr>
        <p:spPr>
          <a:xfrm flipH="1">
            <a:off x="4444496" y="3103927"/>
            <a:ext cx="383836" cy="587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xmlns="" id="{61570013-9771-4F96-9F39-E5B9B6AA57AA}"/>
              </a:ext>
            </a:extLst>
          </p:cNvPr>
          <p:cNvCxnSpPr>
            <a:cxnSpLocks/>
          </p:cNvCxnSpPr>
          <p:nvPr/>
        </p:nvCxnSpPr>
        <p:spPr>
          <a:xfrm>
            <a:off x="5033394" y="3103927"/>
            <a:ext cx="399561" cy="587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xmlns="" id="{F7923419-FF62-4577-A557-03B7EBF1626E}"/>
              </a:ext>
            </a:extLst>
          </p:cNvPr>
          <p:cNvSpPr txBox="1"/>
          <p:nvPr/>
        </p:nvSpPr>
        <p:spPr>
          <a:xfrm>
            <a:off x="3384207" y="3818389"/>
            <a:ext cx="1150959" cy="1754326"/>
          </a:xfrm>
          <a:prstGeom prst="rect">
            <a:avLst/>
          </a:prstGeom>
          <a:noFill/>
        </p:spPr>
        <p:txBody>
          <a:bodyPr wrap="square" rtlCol="0">
            <a:spAutoFit/>
          </a:bodyPr>
          <a:lstStyle/>
          <a:p>
            <a:r>
              <a:rPr lang="zh-CN" altLang="en-US" dirty="0"/>
              <a:t>按记录的</a:t>
            </a:r>
            <a:r>
              <a:rPr lang="zh-CN" altLang="en-US" dirty="0">
                <a:solidFill>
                  <a:schemeClr val="accent1"/>
                </a:solidFill>
              </a:rPr>
              <a:t>主关键字</a:t>
            </a:r>
            <a:r>
              <a:rPr lang="en-US" altLang="zh-CN" dirty="0">
                <a:solidFill>
                  <a:schemeClr val="accent1"/>
                </a:solidFill>
              </a:rPr>
              <a:t>(</a:t>
            </a:r>
            <a:r>
              <a:rPr lang="zh-CN" altLang="en-US" dirty="0">
                <a:solidFill>
                  <a:schemeClr val="accent1"/>
                </a:solidFill>
              </a:rPr>
              <a:t>比如学生信息的学号</a:t>
            </a:r>
            <a:r>
              <a:rPr lang="en-US" altLang="zh-CN" dirty="0">
                <a:solidFill>
                  <a:schemeClr val="accent1"/>
                </a:solidFill>
              </a:rPr>
              <a:t>)</a:t>
            </a:r>
            <a:r>
              <a:rPr lang="zh-CN" altLang="en-US" dirty="0"/>
              <a:t>来排序</a:t>
            </a:r>
            <a:endParaRPr lang="zh-CN" altLang="en-US" dirty="0">
              <a:solidFill>
                <a:schemeClr val="accent1"/>
              </a:solidFill>
            </a:endParaRPr>
          </a:p>
        </p:txBody>
      </p:sp>
      <p:sp>
        <p:nvSpPr>
          <p:cNvPr id="44" name="文本框 43">
            <a:extLst>
              <a:ext uri="{FF2B5EF4-FFF2-40B4-BE49-F238E27FC236}">
                <a16:creationId xmlns:a16="http://schemas.microsoft.com/office/drawing/2014/main" xmlns="" id="{BA7F8BA6-4BA9-45E1-8FFF-EEF0E854B741}"/>
              </a:ext>
            </a:extLst>
          </p:cNvPr>
          <p:cNvSpPr txBox="1"/>
          <p:nvPr/>
        </p:nvSpPr>
        <p:spPr>
          <a:xfrm>
            <a:off x="4880724" y="3818389"/>
            <a:ext cx="1150959" cy="2031325"/>
          </a:xfrm>
          <a:prstGeom prst="rect">
            <a:avLst/>
          </a:prstGeom>
          <a:noFill/>
        </p:spPr>
        <p:txBody>
          <a:bodyPr wrap="square" rtlCol="0">
            <a:spAutoFit/>
          </a:bodyPr>
          <a:lstStyle/>
          <a:p>
            <a:r>
              <a:rPr lang="zh-CN" altLang="en-US" dirty="0"/>
              <a:t>按记录的</a:t>
            </a:r>
            <a:r>
              <a:rPr lang="zh-CN" altLang="en-US" dirty="0">
                <a:solidFill>
                  <a:schemeClr val="accent1"/>
                </a:solidFill>
              </a:rPr>
              <a:t>次关键字</a:t>
            </a:r>
            <a:r>
              <a:rPr lang="en-US" altLang="zh-CN" dirty="0">
                <a:solidFill>
                  <a:schemeClr val="accent1"/>
                </a:solidFill>
              </a:rPr>
              <a:t>(</a:t>
            </a:r>
            <a:r>
              <a:rPr lang="zh-CN" altLang="en-US" dirty="0">
                <a:solidFill>
                  <a:schemeClr val="accent1"/>
                </a:solidFill>
              </a:rPr>
              <a:t>比如学生信息的姓名、专业等</a:t>
            </a:r>
            <a:r>
              <a:rPr lang="en-US" altLang="zh-CN" dirty="0">
                <a:solidFill>
                  <a:schemeClr val="accent1"/>
                </a:solidFill>
              </a:rPr>
              <a:t>)</a:t>
            </a:r>
            <a:r>
              <a:rPr lang="zh-CN" altLang="en-US" dirty="0"/>
              <a:t>来排序</a:t>
            </a:r>
            <a:endParaRPr lang="zh-CN" altLang="en-US" dirty="0">
              <a:solidFill>
                <a:schemeClr val="accent1"/>
              </a:solidFill>
            </a:endParaRPr>
          </a:p>
        </p:txBody>
      </p:sp>
      <p:pic>
        <p:nvPicPr>
          <p:cNvPr id="32" name="图片 31">
            <a:extLst>
              <a:ext uri="{FF2B5EF4-FFF2-40B4-BE49-F238E27FC236}">
                <a16:creationId xmlns:a16="http://schemas.microsoft.com/office/drawing/2014/main" xmlns="" id="{5271789A-23D7-46B6-8A6E-2FEAC678F449}"/>
              </a:ext>
            </a:extLst>
          </p:cNvPr>
          <p:cNvPicPr>
            <a:picLocks noChangeAspect="1"/>
          </p:cNvPicPr>
          <p:nvPr/>
        </p:nvPicPr>
        <p:blipFill>
          <a:blip r:embed="rId2"/>
          <a:stretch>
            <a:fillRect/>
          </a:stretch>
        </p:blipFill>
        <p:spPr>
          <a:xfrm>
            <a:off x="6736516" y="3533502"/>
            <a:ext cx="4800600" cy="2324100"/>
          </a:xfrm>
          <a:prstGeom prst="rect">
            <a:avLst/>
          </a:prstGeom>
        </p:spPr>
      </p:pic>
      <p:pic>
        <p:nvPicPr>
          <p:cNvPr id="37" name="图片 36">
            <a:extLst>
              <a:ext uri="{FF2B5EF4-FFF2-40B4-BE49-F238E27FC236}">
                <a16:creationId xmlns:a16="http://schemas.microsoft.com/office/drawing/2014/main" xmlns="" id="{329B0BAA-2474-4BB8-9AF8-6F830F8DF2D3}"/>
              </a:ext>
            </a:extLst>
          </p:cNvPr>
          <p:cNvPicPr>
            <a:picLocks noChangeAspect="1"/>
          </p:cNvPicPr>
          <p:nvPr/>
        </p:nvPicPr>
        <p:blipFill>
          <a:blip r:embed="rId3"/>
          <a:stretch>
            <a:fillRect/>
          </a:stretch>
        </p:blipFill>
        <p:spPr>
          <a:xfrm>
            <a:off x="6736516" y="2168882"/>
            <a:ext cx="4514850" cy="561975"/>
          </a:xfrm>
          <a:prstGeom prst="rect">
            <a:avLst/>
          </a:prstGeom>
        </p:spPr>
      </p:pic>
    </p:spTree>
    <p:extLst>
      <p:ext uri="{BB962C8B-B14F-4D97-AF65-F5344CB8AC3E}">
        <p14:creationId xmlns:p14="http://schemas.microsoft.com/office/powerpoint/2010/main" val="80524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36" grpId="0"/>
      <p:bldP spid="42"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希尔排序分析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BC2B2DA2-4265-47BD-8783-AF575BC42F14}"/>
              </a:ext>
            </a:extLst>
          </p:cNvPr>
          <p:cNvSpPr/>
          <p:nvPr/>
        </p:nvSpPr>
        <p:spPr>
          <a:xfrm>
            <a:off x="692648" y="844333"/>
            <a:ext cx="10863743" cy="3970318"/>
          </a:xfrm>
          <a:prstGeom prst="rect">
            <a:avLst/>
          </a:prstGeom>
        </p:spPr>
        <p:txBody>
          <a:bodyPr wrap="square">
            <a:spAutoFit/>
          </a:bodyPr>
          <a:lstStyle/>
          <a:p>
            <a:r>
              <a:rPr lang="en-US" altLang="zh-CN" dirty="0"/>
              <a:t>void </a:t>
            </a:r>
            <a:r>
              <a:rPr lang="en-US" altLang="zh-CN" dirty="0" err="1"/>
              <a:t>ShellSort</a:t>
            </a:r>
            <a:r>
              <a:rPr lang="en-US" altLang="zh-CN" dirty="0"/>
              <a:t> (</a:t>
            </a:r>
            <a:r>
              <a:rPr lang="en-US" altLang="zh-CN" dirty="0" err="1"/>
              <a:t>ElemType</a:t>
            </a:r>
            <a:r>
              <a:rPr lang="en-US" altLang="zh-CN" dirty="0"/>
              <a:t> A[],int n){</a:t>
            </a:r>
          </a:p>
          <a:p>
            <a:r>
              <a:rPr lang="en-US" altLang="zh-CN" dirty="0"/>
              <a:t>//</a:t>
            </a:r>
            <a:r>
              <a:rPr lang="zh-CN" altLang="en-US" dirty="0"/>
              <a:t>对顺序表作希尔插入排序，本算法和直接插入排序相比，作了以下修改：</a:t>
            </a:r>
          </a:p>
          <a:p>
            <a:r>
              <a:rPr lang="en-US" altLang="zh-CN" dirty="0">
                <a:solidFill>
                  <a:schemeClr val="accent2"/>
                </a:solidFill>
              </a:rPr>
              <a:t>//1.</a:t>
            </a:r>
            <a:r>
              <a:rPr lang="zh-CN" altLang="en-US" dirty="0">
                <a:solidFill>
                  <a:schemeClr val="accent2"/>
                </a:solidFill>
              </a:rPr>
              <a:t>前后记录位置的增量是</a:t>
            </a:r>
            <a:r>
              <a:rPr lang="en-US" altLang="zh-CN" dirty="0">
                <a:solidFill>
                  <a:schemeClr val="accent2"/>
                </a:solidFill>
              </a:rPr>
              <a:t>dk</a:t>
            </a:r>
            <a:r>
              <a:rPr lang="zh-CN" altLang="en-US" dirty="0">
                <a:solidFill>
                  <a:schemeClr val="accent2"/>
                </a:solidFill>
              </a:rPr>
              <a:t>，不是</a:t>
            </a:r>
            <a:r>
              <a:rPr lang="en-US" altLang="zh-CN" dirty="0">
                <a:solidFill>
                  <a:schemeClr val="accent2"/>
                </a:solidFill>
              </a:rPr>
              <a:t>1</a:t>
            </a:r>
          </a:p>
          <a:p>
            <a:r>
              <a:rPr lang="en-US" altLang="zh-CN" dirty="0">
                <a:solidFill>
                  <a:schemeClr val="accent2"/>
                </a:solidFill>
              </a:rPr>
              <a:t>//2.r[0]</a:t>
            </a:r>
            <a:r>
              <a:rPr lang="zh-CN" altLang="en-US" dirty="0">
                <a:solidFill>
                  <a:schemeClr val="accent2"/>
                </a:solidFill>
              </a:rPr>
              <a:t>只是暂存单元，不是哨兵，当</a:t>
            </a:r>
            <a:r>
              <a:rPr lang="en-US" altLang="zh-CN" dirty="0">
                <a:solidFill>
                  <a:schemeClr val="accent2"/>
                </a:solidFill>
              </a:rPr>
              <a:t>j&lt;=0</a:t>
            </a:r>
            <a:r>
              <a:rPr lang="zh-CN" altLang="en-US" dirty="0">
                <a:solidFill>
                  <a:schemeClr val="accent2"/>
                </a:solidFill>
              </a:rPr>
              <a:t>时，插入位置已到</a:t>
            </a:r>
          </a:p>
          <a:p>
            <a:r>
              <a:rPr lang="zh-CN" altLang="en-US" dirty="0"/>
              <a:t>	</a:t>
            </a:r>
            <a:r>
              <a:rPr lang="en-US" altLang="zh-CN" dirty="0"/>
              <a:t>for(</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=n/2</a:t>
            </a:r>
            <a:r>
              <a:rPr lang="en-US" altLang="zh-CN" dirty="0"/>
              <a:t>;d</a:t>
            </a:r>
            <a:r>
              <a:rPr lang="en-US" altLang="zh-CN" baseline="-25000" dirty="0"/>
              <a:t>k</a:t>
            </a:r>
            <a:r>
              <a:rPr lang="en-US" altLang="zh-CN" dirty="0"/>
              <a:t>&gt;=1;</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=d</a:t>
            </a:r>
            <a:r>
              <a:rPr lang="en-US" altLang="zh-CN" baseline="-25000" dirty="0">
                <a:solidFill>
                  <a:schemeClr val="accent2"/>
                </a:solidFill>
              </a:rPr>
              <a:t>k</a:t>
            </a:r>
            <a:r>
              <a:rPr lang="en-US" altLang="zh-CN" dirty="0">
                <a:solidFill>
                  <a:schemeClr val="accent2"/>
                </a:solidFill>
              </a:rPr>
              <a:t>/2</a:t>
            </a:r>
            <a:r>
              <a:rPr lang="en-US" altLang="zh-CN" dirty="0"/>
              <a:t>)	    </a:t>
            </a:r>
            <a:r>
              <a:rPr lang="en-US" altLang="zh-CN" dirty="0">
                <a:solidFill>
                  <a:schemeClr val="accent2"/>
                </a:solidFill>
              </a:rPr>
              <a:t>//</a:t>
            </a:r>
            <a:r>
              <a:rPr lang="zh-CN" altLang="en-US" dirty="0">
                <a:solidFill>
                  <a:schemeClr val="accent2"/>
                </a:solidFill>
              </a:rPr>
              <a:t>初始增量为总长度的一半，之后依次除</a:t>
            </a:r>
            <a:r>
              <a:rPr lang="en-US" altLang="zh-CN" dirty="0">
                <a:solidFill>
                  <a:schemeClr val="accent2"/>
                </a:solidFill>
              </a:rPr>
              <a:t>2</a:t>
            </a:r>
            <a:r>
              <a:rPr lang="zh-CN" altLang="en-US" dirty="0">
                <a:solidFill>
                  <a:schemeClr val="accent2"/>
                </a:solidFill>
              </a:rPr>
              <a:t>且向下取整</a:t>
            </a:r>
          </a:p>
          <a:p>
            <a:r>
              <a:rPr lang="zh-CN" altLang="en-US" dirty="0"/>
              <a:t>		</a:t>
            </a:r>
            <a:r>
              <a:rPr lang="en-US" altLang="zh-CN" dirty="0"/>
              <a:t>for(</a:t>
            </a:r>
            <a:r>
              <a:rPr lang="en-US" altLang="zh-CN" dirty="0" err="1"/>
              <a:t>i</a:t>
            </a:r>
            <a:r>
              <a:rPr lang="en-US" altLang="zh-CN" dirty="0"/>
              <a:t>=d</a:t>
            </a:r>
            <a:r>
              <a:rPr lang="en-US" altLang="zh-CN" baseline="-25000" dirty="0"/>
              <a:t>k</a:t>
            </a:r>
            <a:r>
              <a:rPr lang="en-US" altLang="zh-CN" dirty="0"/>
              <a:t>+1;i&lt;=n;++</a:t>
            </a:r>
            <a:r>
              <a:rPr lang="en-US" altLang="zh-CN" dirty="0" err="1"/>
              <a:t>i</a:t>
            </a:r>
            <a:r>
              <a:rPr lang="en-US" altLang="zh-CN" dirty="0"/>
              <a:t>)</a:t>
            </a:r>
          </a:p>
          <a:p>
            <a:r>
              <a:rPr lang="en-US" altLang="zh-CN" dirty="0"/>
              <a:t>			if(A[</a:t>
            </a:r>
            <a:r>
              <a:rPr lang="en-US" altLang="zh-CN" dirty="0" err="1"/>
              <a:t>i</a:t>
            </a:r>
            <a:r>
              <a:rPr lang="en-US" altLang="zh-CN" dirty="0"/>
              <a:t>].key&lt;A[</a:t>
            </a:r>
            <a:r>
              <a:rPr lang="en-US" altLang="zh-CN" dirty="0" err="1"/>
              <a:t>i</a:t>
            </a:r>
            <a:r>
              <a:rPr lang="en-US" altLang="zh-CN" dirty="0"/>
              <a:t>-d</a:t>
            </a:r>
            <a:r>
              <a:rPr lang="en-US" altLang="zh-CN" baseline="-25000" dirty="0"/>
              <a:t>k</a:t>
            </a:r>
            <a:r>
              <a:rPr lang="en-US" altLang="zh-CN" dirty="0"/>
              <a:t>].key){  </a:t>
            </a:r>
            <a:r>
              <a:rPr lang="en-US" altLang="zh-CN" dirty="0">
                <a:solidFill>
                  <a:schemeClr val="accent2"/>
                </a:solidFill>
              </a:rPr>
              <a:t>//A[</a:t>
            </a:r>
            <a:r>
              <a:rPr lang="en-US" altLang="zh-CN" dirty="0" err="1">
                <a:solidFill>
                  <a:schemeClr val="accent2"/>
                </a:solidFill>
              </a:rPr>
              <a:t>i</a:t>
            </a:r>
            <a:r>
              <a:rPr lang="en-US" altLang="zh-CN" dirty="0">
                <a:solidFill>
                  <a:schemeClr val="accent2"/>
                </a:solidFill>
              </a:rPr>
              <a:t>].key</a:t>
            </a:r>
            <a:r>
              <a:rPr lang="zh-CN" altLang="en-US" dirty="0">
                <a:solidFill>
                  <a:schemeClr val="accent2"/>
                </a:solidFill>
              </a:rPr>
              <a:t>是待插入的关键字，</a:t>
            </a:r>
            <a:r>
              <a:rPr lang="en-US" altLang="zh-CN" dirty="0" err="1">
                <a:solidFill>
                  <a:schemeClr val="accent2"/>
                </a:solidFill>
              </a:rPr>
              <a:t>i</a:t>
            </a:r>
            <a:r>
              <a:rPr lang="en-US" altLang="zh-CN" dirty="0">
                <a:solidFill>
                  <a:schemeClr val="accent2"/>
                </a:solidFill>
              </a:rPr>
              <a:t>-d</a:t>
            </a:r>
            <a:r>
              <a:rPr lang="en-US" altLang="zh-CN" baseline="-25000" dirty="0">
                <a:solidFill>
                  <a:schemeClr val="accent2"/>
                </a:solidFill>
              </a:rPr>
              <a:t>k</a:t>
            </a:r>
            <a:r>
              <a:rPr lang="zh-CN" altLang="en-US" dirty="0">
                <a:solidFill>
                  <a:schemeClr val="accent2"/>
                </a:solidFill>
              </a:rPr>
              <a:t>之前的都是有序的，如          </a:t>
            </a:r>
            <a:r>
              <a:rPr lang="en-US" altLang="zh-CN" dirty="0">
                <a:solidFill>
                  <a:schemeClr val="accent2"/>
                </a:solidFill>
              </a:rPr>
              <a:t>//</a:t>
            </a:r>
            <a:r>
              <a:rPr lang="zh-CN" altLang="en-US" dirty="0">
                <a:solidFill>
                  <a:schemeClr val="accent2"/>
                </a:solidFill>
              </a:rPr>
              <a:t>果待插入的比有序序列最后一个小， 则需要进行排序</a:t>
            </a:r>
            <a:r>
              <a:rPr lang="en-US" altLang="zh-CN" dirty="0">
                <a:solidFill>
                  <a:schemeClr val="accent2"/>
                </a:solidFill>
              </a:rPr>
              <a:t>(</a:t>
            </a:r>
            <a:r>
              <a:rPr lang="zh-CN" altLang="en-US" dirty="0">
                <a:solidFill>
                  <a:schemeClr val="accent2"/>
                </a:solidFill>
              </a:rPr>
              <a:t>进入</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r>
              <a:rPr lang="zh-CN" altLang="en-US" dirty="0">
                <a:solidFill>
                  <a:schemeClr val="accent2"/>
                </a:solidFill>
              </a:rPr>
              <a:t>，如果大则不需要</a:t>
            </a:r>
            <a:r>
              <a:rPr lang="en-US" altLang="zh-CN" dirty="0">
                <a:solidFill>
                  <a:schemeClr val="accent2"/>
                </a:solidFill>
              </a:rPr>
              <a:t>(</a:t>
            </a:r>
            <a:r>
              <a:rPr lang="zh-CN" altLang="en-US" dirty="0">
                <a:solidFill>
                  <a:schemeClr val="accent2"/>
                </a:solidFill>
              </a:rPr>
              <a:t>跳出</a:t>
            </a:r>
            <a:r>
              <a:rPr lang="en-US" altLang="zh-CN" dirty="0">
                <a:solidFill>
                  <a:schemeClr val="accent2"/>
                </a:solidFill>
              </a:rPr>
              <a:t>if</a:t>
            </a:r>
            <a:r>
              <a:rPr lang="zh-CN" altLang="en-US" dirty="0">
                <a:solidFill>
                  <a:schemeClr val="accent2"/>
                </a:solidFill>
              </a:rPr>
              <a:t>语句块</a:t>
            </a:r>
            <a:r>
              <a:rPr lang="en-US" altLang="zh-CN" dirty="0">
                <a:solidFill>
                  <a:schemeClr val="accent2"/>
                </a:solidFill>
              </a:rPr>
              <a:t>)</a:t>
            </a:r>
            <a:endParaRPr lang="zh-CN" altLang="en-US" baseline="-25000" dirty="0">
              <a:solidFill>
                <a:schemeClr val="accent2"/>
              </a:solidFill>
            </a:endParaRPr>
          </a:p>
          <a:p>
            <a:r>
              <a:rPr lang="zh-CN" altLang="en-US" dirty="0"/>
              <a:t>				</a:t>
            </a:r>
            <a:r>
              <a:rPr lang="en-US" altLang="zh-CN" dirty="0"/>
              <a:t>A[0]=A[</a:t>
            </a:r>
            <a:r>
              <a:rPr lang="en-US" altLang="zh-CN" dirty="0" err="1"/>
              <a:t>i</a:t>
            </a:r>
            <a:r>
              <a:rPr lang="en-US" altLang="zh-CN" dirty="0"/>
              <a:t>];       </a:t>
            </a:r>
            <a:r>
              <a:rPr lang="en-US" altLang="zh-CN" dirty="0">
                <a:solidFill>
                  <a:schemeClr val="accent2"/>
                </a:solidFill>
              </a:rPr>
              <a:t>//</a:t>
            </a:r>
            <a:r>
              <a:rPr lang="zh-CN" altLang="en-US" dirty="0">
                <a:solidFill>
                  <a:schemeClr val="accent2"/>
                </a:solidFill>
              </a:rPr>
              <a:t>暂存在</a:t>
            </a:r>
            <a:r>
              <a:rPr lang="en-US" altLang="zh-CN" dirty="0">
                <a:solidFill>
                  <a:schemeClr val="accent2"/>
                </a:solidFill>
              </a:rPr>
              <a:t>A[0]</a:t>
            </a:r>
          </a:p>
          <a:p>
            <a:r>
              <a:rPr lang="en-US" altLang="zh-CN" dirty="0"/>
              <a:t>				for(j=</a:t>
            </a:r>
            <a:r>
              <a:rPr lang="en-US" altLang="zh-CN" dirty="0" err="1"/>
              <a:t>i-d</a:t>
            </a:r>
            <a:r>
              <a:rPr lang="en-US" altLang="zh-CN" baseline="-25000" dirty="0" err="1"/>
              <a:t>k</a:t>
            </a:r>
            <a:r>
              <a:rPr lang="en-US" altLang="zh-CN" dirty="0" err="1"/>
              <a:t>;j</a:t>
            </a:r>
            <a:r>
              <a:rPr lang="en-US" altLang="zh-CN" dirty="0"/>
              <a:t>&gt;0&amp;&amp;A[0].key&lt;A[j].</a:t>
            </a:r>
            <a:r>
              <a:rPr lang="en-US" altLang="zh-CN" dirty="0" err="1"/>
              <a:t>key;j</a:t>
            </a:r>
            <a:r>
              <a:rPr lang="en-US" altLang="zh-CN" dirty="0"/>
              <a:t>-=dk)</a:t>
            </a:r>
          </a:p>
          <a:p>
            <a:r>
              <a:rPr lang="en-US" altLang="zh-CN" dirty="0"/>
              <a:t>					A[</a:t>
            </a:r>
            <a:r>
              <a:rPr lang="en-US" altLang="zh-CN" dirty="0" err="1"/>
              <a:t>j+d</a:t>
            </a:r>
            <a:r>
              <a:rPr lang="en-US" altLang="zh-CN" baseline="-25000" dirty="0" err="1"/>
              <a:t>k</a:t>
            </a:r>
            <a:r>
              <a:rPr lang="en-US" altLang="zh-CN" dirty="0"/>
              <a:t>]=A[j];		</a:t>
            </a:r>
            <a:endParaRPr lang="zh-CN" altLang="en-US" dirty="0"/>
          </a:p>
          <a:p>
            <a:r>
              <a:rPr lang="zh-CN" altLang="en-US" dirty="0"/>
              <a:t>				</a:t>
            </a:r>
            <a:r>
              <a:rPr lang="en-US" altLang="zh-CN" dirty="0"/>
              <a:t>A[</a:t>
            </a:r>
            <a:r>
              <a:rPr lang="en-US" altLang="zh-CN" dirty="0" err="1"/>
              <a:t>j+d</a:t>
            </a:r>
            <a:r>
              <a:rPr lang="en-US" altLang="zh-CN" baseline="-25000" dirty="0" err="1"/>
              <a:t>k</a:t>
            </a:r>
            <a:r>
              <a:rPr lang="en-US" altLang="zh-CN" dirty="0"/>
              <a:t>]=A[0];			</a:t>
            </a:r>
            <a:endParaRPr lang="zh-CN" altLang="en-US" dirty="0"/>
          </a:p>
          <a:p>
            <a:r>
              <a:rPr lang="zh-CN" altLang="en-US" dirty="0"/>
              <a:t>			</a:t>
            </a:r>
            <a:r>
              <a:rPr lang="en-US" altLang="zh-CN" dirty="0"/>
              <a:t>}</a:t>
            </a:r>
          </a:p>
          <a:p>
            <a:r>
              <a:rPr lang="en-US" altLang="zh-CN" dirty="0"/>
              <a:t>}</a:t>
            </a:r>
          </a:p>
        </p:txBody>
      </p:sp>
      <p:sp>
        <p:nvSpPr>
          <p:cNvPr id="17" name="文本框 16">
            <a:extLst>
              <a:ext uri="{FF2B5EF4-FFF2-40B4-BE49-F238E27FC236}">
                <a16:creationId xmlns:a16="http://schemas.microsoft.com/office/drawing/2014/main" xmlns="" id="{9380C6E0-65A8-4B7D-9CAB-FC5ADB8A370B}"/>
              </a:ext>
            </a:extLst>
          </p:cNvPr>
          <p:cNvSpPr txBox="1"/>
          <p:nvPr/>
        </p:nvSpPr>
        <p:spPr>
          <a:xfrm>
            <a:off x="692648" y="5072603"/>
            <a:ext cx="10117123" cy="646331"/>
          </a:xfrm>
          <a:prstGeom prst="rect">
            <a:avLst/>
          </a:prstGeom>
          <a:noFill/>
        </p:spPr>
        <p:txBody>
          <a:bodyPr wrap="square" rtlCol="0">
            <a:spAutoFit/>
          </a:bodyPr>
          <a:lstStyle/>
          <a:p>
            <a:r>
              <a:rPr lang="zh-CN" altLang="en-US" dirty="0">
                <a:solidFill>
                  <a:schemeClr val="accent2"/>
                </a:solidFill>
              </a:rPr>
              <a:t>稳定性：</a:t>
            </a:r>
            <a:r>
              <a:rPr lang="zh-CN" altLang="en-US" dirty="0">
                <a:solidFill>
                  <a:schemeClr val="accent1"/>
                </a:solidFill>
              </a:rPr>
              <a:t>不稳定，由于不同的增量可能就会把相等的关键字划分到两个直接插入排序中进行</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排序， 可能就会造成相对顺序变化。</a:t>
            </a:r>
            <a:endParaRPr lang="zh-CN" altLang="en-US" dirty="0"/>
          </a:p>
        </p:txBody>
      </p:sp>
      <p:sp>
        <p:nvSpPr>
          <p:cNvPr id="18" name="椭圆 17">
            <a:extLst>
              <a:ext uri="{FF2B5EF4-FFF2-40B4-BE49-F238E27FC236}">
                <a16:creationId xmlns:a16="http://schemas.microsoft.com/office/drawing/2014/main" xmlns="" id="{4185D7C9-2B48-4061-9A8B-A7E622DC2CE2}"/>
              </a:ext>
            </a:extLst>
          </p:cNvPr>
          <p:cNvSpPr/>
          <p:nvPr/>
        </p:nvSpPr>
        <p:spPr>
          <a:xfrm>
            <a:off x="8209729" y="3846037"/>
            <a:ext cx="3471081" cy="1098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最后一趟的增量</a:t>
            </a:r>
            <a:r>
              <a:rPr lang="en-US" altLang="zh-CN" dirty="0" err="1"/>
              <a:t>d</a:t>
            </a:r>
            <a:r>
              <a:rPr lang="en-US" altLang="zh-CN" baseline="-25000" dirty="0" err="1"/>
              <a:t>n</a:t>
            </a:r>
            <a:r>
              <a:rPr lang="en-US" altLang="zh-CN" dirty="0"/>
              <a:t>=1</a:t>
            </a:r>
          </a:p>
          <a:p>
            <a:pPr algn="ctr"/>
            <a:r>
              <a:rPr lang="en-US" altLang="zh-CN" dirty="0"/>
              <a:t>2.</a:t>
            </a:r>
            <a:r>
              <a:rPr lang="zh-CN" altLang="en-US" dirty="0"/>
              <a:t>需要顺序存储结构</a:t>
            </a:r>
          </a:p>
        </p:txBody>
      </p:sp>
      <p:sp>
        <p:nvSpPr>
          <p:cNvPr id="8" name="文本框 7">
            <a:extLst>
              <a:ext uri="{FF2B5EF4-FFF2-40B4-BE49-F238E27FC236}">
                <a16:creationId xmlns:a16="http://schemas.microsoft.com/office/drawing/2014/main" xmlns="" id="{AFBA082E-EC8E-47B1-93B0-D5D4A029CEF2}"/>
              </a:ext>
            </a:extLst>
          </p:cNvPr>
          <p:cNvSpPr txBox="1"/>
          <p:nvPr/>
        </p:nvSpPr>
        <p:spPr>
          <a:xfrm>
            <a:off x="692648" y="5782834"/>
            <a:ext cx="9908819" cy="461665"/>
          </a:xfrm>
          <a:prstGeom prst="rect">
            <a:avLst/>
          </a:prstGeom>
          <a:noFill/>
        </p:spPr>
        <p:txBody>
          <a:bodyPr wrap="square" rtlCol="0">
            <a:spAutoFit/>
          </a:bodyPr>
          <a:lstStyle/>
          <a:p>
            <a:r>
              <a:rPr lang="en-US" altLang="zh-CN" sz="2400" dirty="0"/>
              <a:t>5</a:t>
            </a:r>
            <a:r>
              <a:rPr lang="en-US" altLang="zh-CN" sz="2400" dirty="0">
                <a:solidFill>
                  <a:schemeClr val="accent2"/>
                </a:solidFill>
              </a:rPr>
              <a:t> </a:t>
            </a:r>
            <a:r>
              <a:rPr lang="en-US" altLang="zh-CN" sz="2400" dirty="0">
                <a:solidFill>
                  <a:schemeClr val="accent1"/>
                </a:solidFill>
              </a:rPr>
              <a:t>2</a:t>
            </a:r>
            <a:r>
              <a:rPr lang="en-US" altLang="zh-CN" sz="2400" dirty="0">
                <a:solidFill>
                  <a:schemeClr val="accent2"/>
                </a:solidFill>
              </a:rPr>
              <a:t> </a:t>
            </a:r>
            <a:r>
              <a:rPr lang="en-US" altLang="zh-CN" sz="2400" dirty="0"/>
              <a:t>2 3 </a:t>
            </a:r>
            <a:r>
              <a:rPr lang="zh-CN" altLang="en-US" dirty="0"/>
              <a:t>第一趟以</a:t>
            </a:r>
            <a:r>
              <a:rPr lang="en-US" altLang="zh-CN" dirty="0"/>
              <a:t>2</a:t>
            </a:r>
            <a:r>
              <a:rPr lang="zh-CN" altLang="en-US" dirty="0"/>
              <a:t>为增量排序后 </a:t>
            </a:r>
            <a:r>
              <a:rPr lang="en-US" altLang="zh-CN" sz="2400" dirty="0"/>
              <a:t>2 </a:t>
            </a:r>
            <a:r>
              <a:rPr lang="en-US" altLang="zh-CN" sz="2400" dirty="0">
                <a:solidFill>
                  <a:schemeClr val="accent1"/>
                </a:solidFill>
              </a:rPr>
              <a:t>2 </a:t>
            </a:r>
            <a:r>
              <a:rPr lang="en-US" altLang="zh-CN" sz="2400" dirty="0"/>
              <a:t>5 3 </a:t>
            </a:r>
            <a:r>
              <a:rPr lang="zh-CN" altLang="en-US" dirty="0"/>
              <a:t>再以增量为</a:t>
            </a:r>
            <a:r>
              <a:rPr lang="en-US" altLang="zh-CN" dirty="0"/>
              <a:t>1</a:t>
            </a:r>
            <a:r>
              <a:rPr lang="zh-CN" altLang="en-US" dirty="0"/>
              <a:t>排序后</a:t>
            </a:r>
            <a:r>
              <a:rPr lang="en-US" altLang="zh-CN" sz="2400" dirty="0"/>
              <a:t>2 </a:t>
            </a:r>
            <a:r>
              <a:rPr lang="en-US" altLang="zh-CN" sz="2400" dirty="0">
                <a:solidFill>
                  <a:schemeClr val="accent1"/>
                </a:solidFill>
              </a:rPr>
              <a:t>2</a:t>
            </a:r>
            <a:r>
              <a:rPr lang="en-US" altLang="zh-CN" sz="2400" dirty="0"/>
              <a:t> 3 5</a:t>
            </a:r>
            <a:endParaRPr lang="zh-CN" altLang="en-US" sz="2400" dirty="0"/>
          </a:p>
        </p:txBody>
      </p:sp>
    </p:spTree>
    <p:extLst>
      <p:ext uri="{BB962C8B-B14F-4D97-AF65-F5344CB8AC3E}">
        <p14:creationId xmlns:p14="http://schemas.microsoft.com/office/powerpoint/2010/main" val="38267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交换类排序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98580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交换类排序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xmlns="" id="{934E4C28-36FE-41C1-9AEF-5622ACACC3DC}"/>
              </a:ext>
            </a:extLst>
          </p:cNvPr>
          <p:cNvPicPr>
            <a:picLocks noChangeAspect="1"/>
          </p:cNvPicPr>
          <p:nvPr/>
        </p:nvPicPr>
        <p:blipFill>
          <a:blip r:embed="rId2"/>
          <a:stretch>
            <a:fillRect/>
          </a:stretch>
        </p:blipFill>
        <p:spPr>
          <a:xfrm>
            <a:off x="2305050" y="844333"/>
            <a:ext cx="7581900" cy="1876425"/>
          </a:xfrm>
          <a:prstGeom prst="rect">
            <a:avLst/>
          </a:prstGeom>
        </p:spPr>
      </p:pic>
    </p:spTree>
    <p:extLst>
      <p:ext uri="{BB962C8B-B14F-4D97-AF65-F5344CB8AC3E}">
        <p14:creationId xmlns:p14="http://schemas.microsoft.com/office/powerpoint/2010/main" val="263215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冒泡排序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BF3141C2-9801-47F1-BFDA-922242208C0A}"/>
              </a:ext>
            </a:extLst>
          </p:cNvPr>
          <p:cNvSpPr/>
          <p:nvPr/>
        </p:nvSpPr>
        <p:spPr>
          <a:xfrm>
            <a:off x="852880" y="857501"/>
            <a:ext cx="10486239" cy="1200329"/>
          </a:xfrm>
          <a:prstGeom prst="rect">
            <a:avLst/>
          </a:prstGeom>
        </p:spPr>
        <p:txBody>
          <a:bodyPr wrap="square">
            <a:spAutoFit/>
          </a:bodyPr>
          <a:lstStyle/>
          <a:p>
            <a:r>
              <a:rPr lang="zh-CN" altLang="en-US" dirty="0"/>
              <a:t>假设待排序表长为</a:t>
            </a:r>
            <a:r>
              <a:rPr lang="en-US" altLang="zh-CN" dirty="0"/>
              <a:t>n</a:t>
            </a:r>
            <a:r>
              <a:rPr lang="zh-CN" altLang="en-US" dirty="0"/>
              <a:t>，从后往前（或从前往后）两两比较相邻元素的值，若为逆序（即</a:t>
            </a:r>
            <a:r>
              <a:rPr lang="en-US" altLang="zh-CN" dirty="0"/>
              <a:t>A[i-1]&gt;A[</a:t>
            </a:r>
            <a:r>
              <a:rPr lang="en-US" altLang="zh-CN" dirty="0" err="1"/>
              <a:t>i</a:t>
            </a:r>
            <a:r>
              <a:rPr lang="en-US" altLang="zh-CN" dirty="0"/>
              <a:t>]</a:t>
            </a:r>
            <a:r>
              <a:rPr lang="zh-CN" altLang="en-US" dirty="0"/>
              <a:t>），则交换它们，直到序列比较完。我们称它为一趟冒泡，结果将最小的元素交换到待排序列的</a:t>
            </a:r>
            <a:r>
              <a:rPr lang="zh-CN" altLang="en-US" dirty="0">
                <a:solidFill>
                  <a:schemeClr val="accent2"/>
                </a:solidFill>
              </a:rPr>
              <a:t>第一个位置</a:t>
            </a:r>
            <a:r>
              <a:rPr lang="zh-CN" altLang="en-US" dirty="0"/>
              <a:t>。下一趟冒泡时，前一趟确定的最小元素不再参与比较，待排序列减少一个元素，每趟冒泡的结果把序列中的最小元素放到了序列的最终位置，</a:t>
            </a:r>
            <a:r>
              <a:rPr lang="en-US" altLang="zh-CN" dirty="0"/>
              <a:t>……</a:t>
            </a:r>
            <a:r>
              <a:rPr lang="zh-CN" altLang="en-US" dirty="0"/>
              <a:t>，这样最多做</a:t>
            </a:r>
            <a:r>
              <a:rPr lang="en-US" altLang="zh-CN" dirty="0"/>
              <a:t>n-1</a:t>
            </a:r>
            <a:r>
              <a:rPr lang="zh-CN" altLang="en-US" dirty="0"/>
              <a:t>趟冒泡就能把所有元素排好序。</a:t>
            </a:r>
          </a:p>
        </p:txBody>
      </p:sp>
      <p:pic>
        <p:nvPicPr>
          <p:cNvPr id="5" name="图片 4">
            <a:extLst>
              <a:ext uri="{FF2B5EF4-FFF2-40B4-BE49-F238E27FC236}">
                <a16:creationId xmlns:a16="http://schemas.microsoft.com/office/drawing/2014/main" xmlns="" id="{2A13735A-6429-4023-820C-BAD8E9D7EB88}"/>
              </a:ext>
            </a:extLst>
          </p:cNvPr>
          <p:cNvPicPr>
            <a:picLocks noChangeAspect="1"/>
          </p:cNvPicPr>
          <p:nvPr/>
        </p:nvPicPr>
        <p:blipFill>
          <a:blip r:embed="rId2"/>
          <a:stretch>
            <a:fillRect/>
          </a:stretch>
        </p:blipFill>
        <p:spPr>
          <a:xfrm>
            <a:off x="1414942" y="2462896"/>
            <a:ext cx="1457325" cy="3759432"/>
          </a:xfrm>
          <a:prstGeom prst="rect">
            <a:avLst/>
          </a:prstGeom>
        </p:spPr>
      </p:pic>
      <p:sp>
        <p:nvSpPr>
          <p:cNvPr id="15" name="文本框 14">
            <a:extLst>
              <a:ext uri="{FF2B5EF4-FFF2-40B4-BE49-F238E27FC236}">
                <a16:creationId xmlns:a16="http://schemas.microsoft.com/office/drawing/2014/main" xmlns="" id="{237387BF-1E52-43AC-982A-FEACF6EADA6B}"/>
              </a:ext>
            </a:extLst>
          </p:cNvPr>
          <p:cNvSpPr txBox="1"/>
          <p:nvPr/>
        </p:nvSpPr>
        <p:spPr>
          <a:xfrm>
            <a:off x="6935268" y="2449987"/>
            <a:ext cx="704516" cy="3785652"/>
          </a:xfrm>
          <a:prstGeom prst="rect">
            <a:avLst/>
          </a:prstGeom>
          <a:noFill/>
        </p:spPr>
        <p:txBody>
          <a:bodyPr wrap="square" rtlCol="0">
            <a:spAutoFit/>
          </a:bodyPr>
          <a:lstStyle/>
          <a:p>
            <a:r>
              <a:rPr lang="en-US" altLang="zh-CN" sz="2400" dirty="0"/>
              <a:t>12 </a:t>
            </a:r>
          </a:p>
          <a:p>
            <a:r>
              <a:rPr lang="en-US" altLang="zh-CN" sz="2400" dirty="0"/>
              <a:t>52 </a:t>
            </a:r>
          </a:p>
          <a:p>
            <a:r>
              <a:rPr lang="en-US" altLang="zh-CN" sz="2400" dirty="0"/>
              <a:t>19</a:t>
            </a:r>
          </a:p>
          <a:p>
            <a:r>
              <a:rPr lang="en-US" altLang="zh-CN" sz="2400" dirty="0">
                <a:solidFill>
                  <a:schemeClr val="accent1"/>
                </a:solidFill>
              </a:rPr>
              <a:t>45</a:t>
            </a:r>
          </a:p>
          <a:p>
            <a:r>
              <a:rPr lang="en-US" altLang="zh-CN" sz="2400" dirty="0"/>
              <a:t>23</a:t>
            </a:r>
          </a:p>
          <a:p>
            <a:r>
              <a:rPr lang="en-US" altLang="zh-CN" sz="2400" dirty="0">
                <a:solidFill>
                  <a:schemeClr val="accent2"/>
                </a:solidFill>
              </a:rPr>
              <a:t>45</a:t>
            </a:r>
            <a:r>
              <a:rPr lang="en-US" altLang="zh-CN" sz="2400" dirty="0"/>
              <a:t> </a:t>
            </a:r>
          </a:p>
          <a:p>
            <a:r>
              <a:rPr lang="en-US" altLang="zh-CN" sz="2400" dirty="0"/>
              <a:t>92 </a:t>
            </a:r>
          </a:p>
          <a:p>
            <a:r>
              <a:rPr lang="en-US" altLang="zh-CN" sz="2400" dirty="0"/>
              <a:t>24 </a:t>
            </a:r>
          </a:p>
          <a:p>
            <a:r>
              <a:rPr lang="en-US" altLang="zh-CN" sz="2400" dirty="0"/>
              <a:t>56 </a:t>
            </a:r>
          </a:p>
          <a:p>
            <a:r>
              <a:rPr lang="en-US" altLang="zh-CN" sz="2400" dirty="0"/>
              <a:t>90</a:t>
            </a:r>
            <a:endParaRPr lang="zh-CN" altLang="en-US" sz="2400" dirty="0"/>
          </a:p>
        </p:txBody>
      </p:sp>
    </p:spTree>
    <p:extLst>
      <p:ext uri="{BB962C8B-B14F-4D97-AF65-F5344CB8AC3E}">
        <p14:creationId xmlns:p14="http://schemas.microsoft.com/office/powerpoint/2010/main" val="398848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冒泡排序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101DF5BF-2909-4855-8704-37BB9ECE49D6}"/>
              </a:ext>
            </a:extLst>
          </p:cNvPr>
          <p:cNvSpPr/>
          <p:nvPr/>
        </p:nvSpPr>
        <p:spPr>
          <a:xfrm>
            <a:off x="637563" y="654952"/>
            <a:ext cx="11157358" cy="3970318"/>
          </a:xfrm>
          <a:prstGeom prst="rect">
            <a:avLst/>
          </a:prstGeom>
        </p:spPr>
        <p:txBody>
          <a:bodyPr wrap="square">
            <a:spAutoFit/>
          </a:bodyPr>
          <a:lstStyle/>
          <a:p>
            <a:r>
              <a:rPr lang="en-US" altLang="zh-CN" dirty="0"/>
              <a:t>void </a:t>
            </a:r>
            <a:r>
              <a:rPr lang="en-US" altLang="zh-CN" dirty="0" err="1"/>
              <a:t>BubbleSort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=0;i&lt;n-1;i++){</a:t>
            </a:r>
          </a:p>
          <a:p>
            <a:r>
              <a:rPr lang="en-US" altLang="zh-CN" dirty="0"/>
              <a:t>		bool </a:t>
            </a:r>
            <a:r>
              <a:rPr lang="en-US" altLang="zh-CN" dirty="0">
                <a:solidFill>
                  <a:schemeClr val="accent1"/>
                </a:solidFill>
              </a:rPr>
              <a:t>flag=false; //tips:</a:t>
            </a:r>
            <a:r>
              <a:rPr lang="zh-CN" altLang="en-US" dirty="0">
                <a:solidFill>
                  <a:schemeClr val="accent1"/>
                </a:solidFill>
              </a:rPr>
              <a:t>当整个序列都有序的时候，标志位是不发生修改的，从而表示已经排好了</a:t>
            </a:r>
            <a:r>
              <a:rPr lang="en-US" altLang="zh-CN" dirty="0"/>
              <a:t>	</a:t>
            </a:r>
            <a:endParaRPr lang="zh-CN" altLang="en-US" dirty="0"/>
          </a:p>
          <a:p>
            <a:r>
              <a:rPr lang="zh-CN" altLang="en-US" dirty="0"/>
              <a:t>		</a:t>
            </a:r>
            <a:r>
              <a:rPr lang="en-US" altLang="zh-CN" dirty="0"/>
              <a:t>for(j=n-1;j&gt;</a:t>
            </a:r>
            <a:r>
              <a:rPr lang="en-US" altLang="zh-CN" dirty="0" err="1"/>
              <a:t>i;j</a:t>
            </a:r>
            <a:r>
              <a:rPr lang="en-US" altLang="zh-CN" dirty="0"/>
              <a:t>--)			</a:t>
            </a:r>
            <a:r>
              <a:rPr lang="en-US" altLang="zh-CN" dirty="0">
                <a:solidFill>
                  <a:schemeClr val="accent1"/>
                </a:solidFill>
              </a:rPr>
              <a:t>//</a:t>
            </a:r>
            <a:r>
              <a:rPr lang="zh-CN" altLang="en-US" dirty="0">
                <a:solidFill>
                  <a:schemeClr val="accent1"/>
                </a:solidFill>
              </a:rPr>
              <a:t>一趟冒泡过程</a:t>
            </a:r>
          </a:p>
          <a:p>
            <a:r>
              <a:rPr lang="zh-CN" altLang="en-US" dirty="0"/>
              <a:t>			</a:t>
            </a:r>
            <a:r>
              <a:rPr lang="en-US" altLang="zh-CN" dirty="0"/>
              <a:t>if(A[j-1].key&gt;A[j].key){	</a:t>
            </a:r>
            <a:r>
              <a:rPr lang="en-US" altLang="zh-CN" dirty="0">
                <a:solidFill>
                  <a:schemeClr val="accent1"/>
                </a:solidFill>
              </a:rPr>
              <a:t>//</a:t>
            </a:r>
            <a:r>
              <a:rPr lang="zh-CN" altLang="en-US" dirty="0">
                <a:solidFill>
                  <a:schemeClr val="accent1"/>
                </a:solidFill>
              </a:rPr>
              <a:t>如果前面的元素比后面的大，则需要做交换</a:t>
            </a:r>
          </a:p>
          <a:p>
            <a:r>
              <a:rPr lang="zh-CN" altLang="en-US" dirty="0"/>
              <a:t>				</a:t>
            </a:r>
            <a:r>
              <a:rPr lang="en-US" altLang="zh-CN" dirty="0" err="1"/>
              <a:t>ElemType</a:t>
            </a:r>
            <a:r>
              <a:rPr lang="en-US" altLang="zh-CN" dirty="0"/>
              <a:t> temp=A[j-1].key;</a:t>
            </a:r>
          </a:p>
          <a:p>
            <a:r>
              <a:rPr lang="en-US" altLang="zh-CN" dirty="0"/>
              <a:t>                                                           A[j-1].key=A[j].key;</a:t>
            </a:r>
          </a:p>
          <a:p>
            <a:r>
              <a:rPr lang="en-US" altLang="zh-CN" dirty="0"/>
              <a:t>                                                           A[j].key=temp;	</a:t>
            </a:r>
            <a:endParaRPr lang="zh-CN" altLang="en-US" dirty="0"/>
          </a:p>
          <a:p>
            <a:r>
              <a:rPr lang="zh-CN" altLang="en-US" dirty="0"/>
              <a:t>				</a:t>
            </a:r>
            <a:r>
              <a:rPr lang="en-US" altLang="zh-CN" dirty="0"/>
              <a:t>flag=true; </a:t>
            </a:r>
            <a:r>
              <a:rPr lang="en-US" altLang="zh-CN" dirty="0">
                <a:solidFill>
                  <a:schemeClr val="accent1"/>
                </a:solidFill>
              </a:rPr>
              <a:t>//</a:t>
            </a:r>
            <a:r>
              <a:rPr lang="zh-CN" altLang="en-US" dirty="0">
                <a:solidFill>
                  <a:schemeClr val="accent1"/>
                </a:solidFill>
              </a:rPr>
              <a:t>发生了数据交换 修改标志位</a:t>
            </a:r>
            <a:endParaRPr lang="en-US" altLang="zh-CN" dirty="0">
              <a:solidFill>
                <a:schemeClr val="accent1"/>
              </a:solidFill>
            </a:endParaRPr>
          </a:p>
          <a:p>
            <a:r>
              <a:rPr lang="en-US" altLang="zh-CN" dirty="0"/>
              <a:t>			}</a:t>
            </a:r>
          </a:p>
          <a:p>
            <a:r>
              <a:rPr lang="en-US" altLang="zh-CN" dirty="0"/>
              <a:t>		if(flag==false)return ; </a:t>
            </a:r>
            <a:r>
              <a:rPr lang="en-US" altLang="zh-CN" dirty="0">
                <a:solidFill>
                  <a:schemeClr val="accent1"/>
                </a:solidFill>
              </a:rPr>
              <a:t>//</a:t>
            </a:r>
            <a:r>
              <a:rPr lang="zh-CN" altLang="en-US" dirty="0">
                <a:solidFill>
                  <a:schemeClr val="accent1"/>
                </a:solidFill>
              </a:rPr>
              <a:t>本趟遍历后没有发生交换，说明表已经有序</a:t>
            </a:r>
          </a:p>
          <a:p>
            <a:r>
              <a:rPr lang="zh-CN" altLang="en-US" dirty="0"/>
              <a:t>	</a:t>
            </a:r>
            <a:r>
              <a:rPr lang="en-US" altLang="zh-CN" dirty="0"/>
              <a:t>}</a:t>
            </a:r>
          </a:p>
          <a:p>
            <a:r>
              <a:rPr lang="en-US" altLang="zh-CN" dirty="0"/>
              <a:t>}</a:t>
            </a:r>
          </a:p>
        </p:txBody>
      </p:sp>
    </p:spTree>
    <p:extLst>
      <p:ext uri="{BB962C8B-B14F-4D97-AF65-F5344CB8AC3E}">
        <p14:creationId xmlns:p14="http://schemas.microsoft.com/office/powerpoint/2010/main" val="164806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冒泡排序分析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a:extLst>
              <a:ext uri="{FF2B5EF4-FFF2-40B4-BE49-F238E27FC236}">
                <a16:creationId xmlns:a16="http://schemas.microsoft.com/office/drawing/2014/main" xmlns="" id="{0709D34B-F6A3-414F-AE63-929D1579E7D3}"/>
              </a:ext>
            </a:extLst>
          </p:cNvPr>
          <p:cNvSpPr/>
          <p:nvPr/>
        </p:nvSpPr>
        <p:spPr>
          <a:xfrm>
            <a:off x="637563" y="654952"/>
            <a:ext cx="11157358" cy="3970318"/>
          </a:xfrm>
          <a:prstGeom prst="rect">
            <a:avLst/>
          </a:prstGeom>
        </p:spPr>
        <p:txBody>
          <a:bodyPr wrap="square">
            <a:spAutoFit/>
          </a:bodyPr>
          <a:lstStyle/>
          <a:p>
            <a:r>
              <a:rPr lang="en-US" altLang="zh-CN" dirty="0"/>
              <a:t>void </a:t>
            </a:r>
            <a:r>
              <a:rPr lang="en-US" altLang="zh-CN" dirty="0" err="1"/>
              <a:t>BubbleSort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=0;i&lt;n-1;i++){</a:t>
            </a:r>
          </a:p>
          <a:p>
            <a:r>
              <a:rPr lang="en-US" altLang="zh-CN" dirty="0"/>
              <a:t>		bool </a:t>
            </a:r>
            <a:r>
              <a:rPr lang="en-US" altLang="zh-CN" dirty="0">
                <a:solidFill>
                  <a:schemeClr val="accent1"/>
                </a:solidFill>
              </a:rPr>
              <a:t>flag=false; //tips:</a:t>
            </a:r>
            <a:r>
              <a:rPr lang="zh-CN" altLang="en-US" dirty="0">
                <a:solidFill>
                  <a:schemeClr val="accent1"/>
                </a:solidFill>
              </a:rPr>
              <a:t>当整个序列都有序的时候，标志位是不发生修改的，从而表示已经排好了</a:t>
            </a:r>
            <a:r>
              <a:rPr lang="en-US" altLang="zh-CN" dirty="0"/>
              <a:t>	</a:t>
            </a:r>
            <a:endParaRPr lang="zh-CN" altLang="en-US" dirty="0"/>
          </a:p>
          <a:p>
            <a:r>
              <a:rPr lang="zh-CN" altLang="en-US" dirty="0"/>
              <a:t>		</a:t>
            </a:r>
            <a:r>
              <a:rPr lang="en-US" altLang="zh-CN" dirty="0"/>
              <a:t>for(j=n-1;j&gt;</a:t>
            </a:r>
            <a:r>
              <a:rPr lang="en-US" altLang="zh-CN" dirty="0" err="1"/>
              <a:t>i;j</a:t>
            </a:r>
            <a:r>
              <a:rPr lang="en-US" altLang="zh-CN" dirty="0"/>
              <a:t>--)			</a:t>
            </a:r>
            <a:r>
              <a:rPr lang="en-US" altLang="zh-CN" dirty="0">
                <a:solidFill>
                  <a:schemeClr val="accent1"/>
                </a:solidFill>
              </a:rPr>
              <a:t>//</a:t>
            </a:r>
            <a:r>
              <a:rPr lang="zh-CN" altLang="en-US" dirty="0">
                <a:solidFill>
                  <a:schemeClr val="accent1"/>
                </a:solidFill>
              </a:rPr>
              <a:t>一趟冒泡过程</a:t>
            </a:r>
          </a:p>
          <a:p>
            <a:r>
              <a:rPr lang="zh-CN" altLang="en-US" dirty="0"/>
              <a:t>			</a:t>
            </a:r>
            <a:r>
              <a:rPr lang="en-US" altLang="zh-CN" dirty="0"/>
              <a:t>if(A[j-1].key&gt;A[j].key){	</a:t>
            </a:r>
            <a:r>
              <a:rPr lang="en-US" altLang="zh-CN" dirty="0">
                <a:solidFill>
                  <a:schemeClr val="accent1"/>
                </a:solidFill>
              </a:rPr>
              <a:t>//</a:t>
            </a:r>
            <a:r>
              <a:rPr lang="zh-CN" altLang="en-US" dirty="0">
                <a:solidFill>
                  <a:schemeClr val="accent1"/>
                </a:solidFill>
              </a:rPr>
              <a:t>如果前面的元素比后面的大，则需要做交换</a:t>
            </a:r>
          </a:p>
          <a:p>
            <a:r>
              <a:rPr lang="zh-CN" altLang="en-US" dirty="0"/>
              <a:t>				</a:t>
            </a:r>
            <a:r>
              <a:rPr lang="en-US" altLang="zh-CN" dirty="0" err="1"/>
              <a:t>ElemType</a:t>
            </a:r>
            <a:r>
              <a:rPr lang="en-US" altLang="zh-CN" dirty="0"/>
              <a:t> temp=A[j-1].key;</a:t>
            </a:r>
          </a:p>
          <a:p>
            <a:r>
              <a:rPr lang="en-US" altLang="zh-CN" dirty="0"/>
              <a:t>                                                           A[j-1].key=A[j].key;</a:t>
            </a:r>
          </a:p>
          <a:p>
            <a:r>
              <a:rPr lang="en-US" altLang="zh-CN" dirty="0"/>
              <a:t>                                                           A[j].key=temp;	</a:t>
            </a:r>
            <a:endParaRPr lang="zh-CN" altLang="en-US" dirty="0"/>
          </a:p>
          <a:p>
            <a:r>
              <a:rPr lang="zh-CN" altLang="en-US" dirty="0"/>
              <a:t>				</a:t>
            </a:r>
            <a:r>
              <a:rPr lang="en-US" altLang="zh-CN" dirty="0"/>
              <a:t>flag=true; </a:t>
            </a:r>
            <a:r>
              <a:rPr lang="en-US" altLang="zh-CN" dirty="0">
                <a:solidFill>
                  <a:schemeClr val="accent1"/>
                </a:solidFill>
              </a:rPr>
              <a:t>//</a:t>
            </a:r>
            <a:r>
              <a:rPr lang="zh-CN" altLang="en-US" dirty="0">
                <a:solidFill>
                  <a:schemeClr val="accent1"/>
                </a:solidFill>
              </a:rPr>
              <a:t>发生了数据交换 修改标志位</a:t>
            </a:r>
            <a:endParaRPr lang="en-US" altLang="zh-CN" dirty="0">
              <a:solidFill>
                <a:schemeClr val="accent1"/>
              </a:solidFill>
            </a:endParaRPr>
          </a:p>
          <a:p>
            <a:r>
              <a:rPr lang="en-US" altLang="zh-CN" dirty="0"/>
              <a:t>			}</a:t>
            </a:r>
          </a:p>
          <a:p>
            <a:r>
              <a:rPr lang="en-US" altLang="zh-CN" dirty="0"/>
              <a:t>		if(flag==false)return ; //</a:t>
            </a:r>
            <a:r>
              <a:rPr lang="zh-CN" altLang="en-US" dirty="0"/>
              <a:t>本趟遍历后没有发生交换，说明表已经有序</a:t>
            </a:r>
          </a:p>
          <a:p>
            <a:r>
              <a:rPr lang="zh-CN" altLang="en-US" dirty="0"/>
              <a:t>	</a:t>
            </a:r>
            <a:r>
              <a:rPr lang="en-US" altLang="zh-CN" dirty="0"/>
              <a:t>}</a:t>
            </a:r>
          </a:p>
          <a:p>
            <a:r>
              <a:rPr lang="en-US" altLang="zh-CN" dirty="0"/>
              <a:t>}</a:t>
            </a:r>
          </a:p>
        </p:txBody>
      </p:sp>
      <p:sp>
        <p:nvSpPr>
          <p:cNvPr id="4" name="文本框 3">
            <a:extLst>
              <a:ext uri="{FF2B5EF4-FFF2-40B4-BE49-F238E27FC236}">
                <a16:creationId xmlns:a16="http://schemas.microsoft.com/office/drawing/2014/main" xmlns="" id="{16100B0B-EB88-44DA-ACAC-6EE48E787B91}"/>
              </a:ext>
            </a:extLst>
          </p:cNvPr>
          <p:cNvSpPr txBox="1"/>
          <p:nvPr/>
        </p:nvSpPr>
        <p:spPr>
          <a:xfrm>
            <a:off x="634976" y="4458455"/>
            <a:ext cx="9440202" cy="369332"/>
          </a:xfrm>
          <a:prstGeom prst="rect">
            <a:avLst/>
          </a:prstGeom>
          <a:noFill/>
        </p:spPr>
        <p:txBody>
          <a:bodyPr wrap="square" rtlCol="0">
            <a:spAutoFit/>
          </a:bodyPr>
          <a:lstStyle/>
          <a:p>
            <a:r>
              <a:rPr lang="zh-CN" altLang="en-US" dirty="0">
                <a:solidFill>
                  <a:schemeClr val="accent1"/>
                </a:solidFill>
              </a:rPr>
              <a:t>空间复杂度</a:t>
            </a:r>
            <a:r>
              <a:rPr lang="zh-CN" altLang="en-US" dirty="0"/>
              <a:t>：交换时开辟了存储空间来存储中间变量，所以空间复杂度为</a:t>
            </a:r>
            <a:r>
              <a:rPr lang="en-US" altLang="zh-CN" dirty="0">
                <a:solidFill>
                  <a:schemeClr val="accent1"/>
                </a:solidFill>
              </a:rPr>
              <a:t>O(1)</a:t>
            </a:r>
            <a:endParaRPr lang="zh-CN" altLang="en-US" dirty="0">
              <a:solidFill>
                <a:schemeClr val="accent1"/>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xmlns="" id="{9B9306CB-5A78-4E6C-808C-565C3AF3CCDE}"/>
                  </a:ext>
                </a:extLst>
              </p:cNvPr>
              <p:cNvSpPr txBox="1"/>
              <p:nvPr/>
            </p:nvSpPr>
            <p:spPr>
              <a:xfrm>
                <a:off x="634976" y="4800704"/>
                <a:ext cx="11350304" cy="1868204"/>
              </a:xfrm>
              <a:prstGeom prst="rect">
                <a:avLst/>
              </a:prstGeom>
              <a:noFill/>
            </p:spPr>
            <p:txBody>
              <a:bodyPr wrap="square" rtlCol="0">
                <a:spAutoFit/>
              </a:bodyPr>
              <a:lstStyle/>
              <a:p>
                <a:r>
                  <a:rPr lang="zh-CN" altLang="en-US" dirty="0">
                    <a:solidFill>
                      <a:schemeClr val="accent1"/>
                    </a:solidFill>
                  </a:rPr>
                  <a:t>时间复杂度</a:t>
                </a:r>
                <a:r>
                  <a:rPr lang="zh-CN" altLang="en-US" dirty="0"/>
                  <a:t>：该算法基本操作是在于交换两个数据。</a:t>
                </a:r>
                <a:endParaRPr lang="en-US" altLang="zh-CN" dirty="0"/>
              </a:p>
              <a:p>
                <a:r>
                  <a:rPr lang="en-US" altLang="zh-CN" dirty="0">
                    <a:solidFill>
                      <a:schemeClr val="accent1"/>
                    </a:solidFill>
                  </a:rPr>
                  <a:t>                      </a:t>
                </a:r>
                <a:r>
                  <a:rPr lang="zh-CN" altLang="en-US" dirty="0">
                    <a:solidFill>
                      <a:schemeClr val="accent1"/>
                    </a:solidFill>
                  </a:rPr>
                  <a:t>最坏情况下，初始序列就是逆序的，那么对于外层每一次循环，内层循环始终成立，外层循环</a:t>
                </a:r>
                <a:r>
                  <a:rPr lang="en-US" altLang="zh-CN" dirty="0" err="1">
                    <a:solidFill>
                      <a:schemeClr val="accent1"/>
                    </a:solidFill>
                  </a:rPr>
                  <a:t>i</a:t>
                </a:r>
                <a:r>
                  <a:rPr lang="zh-CN" altLang="en-US" dirty="0">
                    <a:solidFill>
                      <a:schemeClr val="accent1"/>
                    </a:solidFill>
                  </a:rPr>
                  <a:t>从</a:t>
                </a:r>
                <a:r>
                  <a:rPr lang="en-US" altLang="zh-CN" dirty="0">
                    <a:solidFill>
                      <a:schemeClr val="accent1"/>
                    </a:solidFill>
                  </a:rPr>
                  <a:t>0</a:t>
                </a:r>
                <a:r>
                  <a:rPr lang="zh-CN" altLang="en-US" dirty="0">
                    <a:solidFill>
                      <a:schemeClr val="accent1"/>
                    </a:solidFill>
                  </a:rPr>
                  <a:t>执行到</a:t>
                </a:r>
                <a:r>
                  <a:rPr lang="en-US" altLang="zh-CN" dirty="0">
                    <a:solidFill>
                      <a:schemeClr val="accent1"/>
                    </a:solidFill>
                  </a:rPr>
                  <a:t>n-1</a:t>
                </a:r>
                <a:r>
                  <a:rPr lang="zh-CN" altLang="en-US" dirty="0">
                    <a:solidFill>
                      <a:schemeClr val="accent1"/>
                    </a:solidFill>
                  </a:rPr>
                  <a:t>，第</a:t>
                </a:r>
                <a:r>
                  <a:rPr lang="en-US" altLang="zh-CN" dirty="0" err="1">
                    <a:solidFill>
                      <a:schemeClr val="accent1"/>
                    </a:solidFill>
                  </a:rPr>
                  <a:t>i</a:t>
                </a:r>
                <a:r>
                  <a:rPr lang="zh-CN" altLang="en-US" dirty="0">
                    <a:solidFill>
                      <a:schemeClr val="accent1"/>
                    </a:solidFill>
                  </a:rPr>
                  <a:t>次内层循环执行次数为</a:t>
                </a:r>
                <a:r>
                  <a:rPr lang="en-US" altLang="zh-CN" dirty="0">
                    <a:solidFill>
                      <a:schemeClr val="accent1"/>
                    </a:solidFill>
                  </a:rPr>
                  <a:t>n-1-i,</a:t>
                </a:r>
                <a:r>
                  <a:rPr lang="zh-CN" altLang="en-US" dirty="0">
                    <a:solidFill>
                      <a:schemeClr val="accent1"/>
                    </a:solidFill>
                  </a:rPr>
                  <a:t>所以一共执行</a:t>
                </a:r>
                <a14:m>
                  <m:oMath xmlns:m="http://schemas.openxmlformats.org/officeDocument/2006/math">
                    <m:nary>
                      <m:naryPr>
                        <m:chr m:val="∑"/>
                        <m:limLoc m:val="undOvr"/>
                        <m:grow m:val="on"/>
                        <m:ctrlPr>
                          <a:rPr lang="zh-CN" altLang="en-US" sz="2400" i="1" dirty="0" smtClean="0">
                            <a:solidFill>
                              <a:schemeClr val="accent1"/>
                            </a:solidFill>
                            <a:latin typeface="Cambria Math" charset="0"/>
                          </a:rPr>
                        </m:ctrlPr>
                      </m:naryPr>
                      <m:sub>
                        <m:r>
                          <a:rPr lang="zh-CN" altLang="en-US" sz="2400" i="1" dirty="0">
                            <a:solidFill>
                              <a:schemeClr val="accent1"/>
                            </a:solidFill>
                            <a:latin typeface="Cambria Math" panose="02040503050406030204" pitchFamily="18" charset="0"/>
                          </a:rPr>
                          <m:t>𝑖</m:t>
                        </m:r>
                        <m:r>
                          <a:rPr lang="zh-CN" altLang="en-US" sz="2400" i="0" dirty="0">
                            <a:solidFill>
                              <a:schemeClr val="accent1"/>
                            </a:solidFill>
                            <a:latin typeface="Cambria Math" panose="02040503050406030204" pitchFamily="18" charset="0"/>
                          </a:rPr>
                          <m:t>=0</m:t>
                        </m:r>
                      </m:sub>
                      <m:sup>
                        <m:r>
                          <a:rPr lang="zh-CN" altLang="en-US" sz="2400" i="1" dirty="0">
                            <a:solidFill>
                              <a:schemeClr val="accent1"/>
                            </a:solidFill>
                            <a:latin typeface="Cambria Math" panose="02040503050406030204" pitchFamily="18" charset="0"/>
                          </a:rPr>
                          <m:t>𝑛</m:t>
                        </m:r>
                        <m:r>
                          <a:rPr lang="zh-CN" altLang="en-US" sz="2400" i="0" dirty="0">
                            <a:solidFill>
                              <a:schemeClr val="accent1"/>
                            </a:solidFill>
                            <a:latin typeface="Cambria Math" panose="02040503050406030204" pitchFamily="18" charset="0"/>
                          </a:rPr>
                          <m:t>−1</m:t>
                        </m:r>
                      </m:sup>
                      <m:e>
                        <m:r>
                          <a:rPr lang="zh-CN" altLang="en-US" sz="2400" i="1" dirty="0">
                            <a:solidFill>
                              <a:schemeClr val="accent1"/>
                            </a:solidFill>
                            <a:latin typeface="Cambria Math" panose="02040503050406030204" pitchFamily="18" charset="0"/>
                          </a:rPr>
                          <m:t>𝑛</m:t>
                        </m:r>
                      </m:e>
                    </m:nary>
                    <m:r>
                      <a:rPr lang="zh-CN" altLang="en-US" sz="2400" i="0" dirty="0">
                        <a:solidFill>
                          <a:schemeClr val="accent1"/>
                        </a:solidFill>
                        <a:latin typeface="Cambria Math" panose="02040503050406030204" pitchFamily="18" charset="0"/>
                      </a:rPr>
                      <m:t>−1−ⅈ</m:t>
                    </m:r>
                  </m:oMath>
                </a14:m>
                <a:r>
                  <a:rPr lang="en-US" altLang="zh-CN" dirty="0">
                    <a:solidFill>
                      <a:schemeClr val="accent1"/>
                    </a:solidFill>
                  </a:rPr>
                  <a:t>=</a:t>
                </a:r>
                <a:r>
                  <a:rPr lang="en-US" altLang="zh-CN" sz="2400" dirty="0">
                    <a:solidFill>
                      <a:schemeClr val="accent1"/>
                    </a:solidFill>
                  </a:rPr>
                  <a:t>n(n-1)/2 </a:t>
                </a:r>
                <a:r>
                  <a:rPr lang="zh-CN" altLang="en-US" dirty="0">
                    <a:solidFill>
                      <a:schemeClr val="accent1"/>
                    </a:solidFill>
                  </a:rPr>
                  <a:t>所以最坏情况下时间复杂度为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solidFill>
                      <a:schemeClr val="accent1"/>
                    </a:solidFill>
                  </a:rPr>
                  <a:t>。</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最好情况下，初始序列就是顺序的，内层循环</a:t>
                </a:r>
                <a:r>
                  <a:rPr lang="en-US" altLang="zh-CN" dirty="0">
                    <a:solidFill>
                      <a:schemeClr val="accent1"/>
                    </a:solidFill>
                  </a:rPr>
                  <a:t>if</a:t>
                </a:r>
                <a:r>
                  <a:rPr lang="zh-CN" altLang="en-US" dirty="0">
                    <a:solidFill>
                      <a:schemeClr val="accent1"/>
                    </a:solidFill>
                  </a:rPr>
                  <a:t>条件始终不成立，所以内层执行</a:t>
                </a:r>
                <a:r>
                  <a:rPr lang="en-US" altLang="zh-CN" dirty="0">
                    <a:solidFill>
                      <a:schemeClr val="accent1"/>
                    </a:solidFill>
                  </a:rPr>
                  <a:t>n-1</a:t>
                </a:r>
                <a:r>
                  <a:rPr lang="zh-CN" altLang="en-US" dirty="0">
                    <a:solidFill>
                      <a:schemeClr val="accent1"/>
                    </a:solidFill>
                  </a:rPr>
                  <a:t>次后结束，所以时间复杂度为</a:t>
                </a:r>
                <a:r>
                  <a:rPr lang="en-US" altLang="zh-CN" dirty="0">
                    <a:solidFill>
                      <a:schemeClr val="accent1"/>
                    </a:solidFill>
                  </a:rPr>
                  <a:t>O(n)</a:t>
                </a:r>
                <a:endParaRPr lang="zh-CN" altLang="en-US" dirty="0">
                  <a:solidFill>
                    <a:schemeClr val="accent1"/>
                  </a:solidFill>
                </a:endParaRPr>
              </a:p>
            </p:txBody>
          </p:sp>
        </mc:Choice>
        <mc:Fallback xmlns="">
          <p:sp>
            <p:nvSpPr>
              <p:cNvPr id="17" name="文本框 16">
                <a:extLst>
                  <a:ext uri="{FF2B5EF4-FFF2-40B4-BE49-F238E27FC236}">
                    <a16:creationId xmlns:a16="http://schemas.microsoft.com/office/drawing/2014/main" id="{9B9306CB-5A78-4E6C-808C-565C3AF3CCDE}"/>
                  </a:ext>
                </a:extLst>
              </p:cNvPr>
              <p:cNvSpPr txBox="1">
                <a:spLocks noRot="1" noChangeAspect="1" noMove="1" noResize="1" noEditPoints="1" noAdjustHandles="1" noChangeArrowheads="1" noChangeShapeType="1" noTextEdit="1"/>
              </p:cNvSpPr>
              <p:nvPr/>
            </p:nvSpPr>
            <p:spPr>
              <a:xfrm>
                <a:off x="634976" y="4800704"/>
                <a:ext cx="11350304" cy="1868204"/>
              </a:xfrm>
              <a:prstGeom prst="rect">
                <a:avLst/>
              </a:prstGeom>
              <a:blipFill>
                <a:blip r:embed="rId2"/>
                <a:stretch>
                  <a:fillRect l="-430" t="-1961" r="-376" b="-4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547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冒泡排序分析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a:extLst>
              <a:ext uri="{FF2B5EF4-FFF2-40B4-BE49-F238E27FC236}">
                <a16:creationId xmlns:a16="http://schemas.microsoft.com/office/drawing/2014/main" xmlns="" id="{0709D34B-F6A3-414F-AE63-929D1579E7D3}"/>
              </a:ext>
            </a:extLst>
          </p:cNvPr>
          <p:cNvSpPr/>
          <p:nvPr/>
        </p:nvSpPr>
        <p:spPr>
          <a:xfrm>
            <a:off x="637563" y="654952"/>
            <a:ext cx="11157358" cy="3693319"/>
          </a:xfrm>
          <a:prstGeom prst="rect">
            <a:avLst/>
          </a:prstGeom>
        </p:spPr>
        <p:txBody>
          <a:bodyPr wrap="square">
            <a:spAutoFit/>
          </a:bodyPr>
          <a:lstStyle/>
          <a:p>
            <a:r>
              <a:rPr lang="en-US" altLang="zh-CN" dirty="0"/>
              <a:t>void </a:t>
            </a:r>
            <a:r>
              <a:rPr lang="en-US" altLang="zh-CN" dirty="0" err="1"/>
              <a:t>BubbleSort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=0;i&lt;n-1;i++){</a:t>
            </a:r>
          </a:p>
          <a:p>
            <a:r>
              <a:rPr lang="en-US" altLang="zh-CN" dirty="0"/>
              <a:t>		</a:t>
            </a:r>
            <a:r>
              <a:rPr lang="en-US" altLang="zh-CN" dirty="0">
                <a:solidFill>
                  <a:schemeClr val="accent1"/>
                </a:solidFill>
              </a:rPr>
              <a:t>flag=false; //tips:</a:t>
            </a:r>
            <a:r>
              <a:rPr lang="zh-CN" altLang="en-US" dirty="0">
                <a:solidFill>
                  <a:schemeClr val="accent1"/>
                </a:solidFill>
              </a:rPr>
              <a:t>当整个序列都有序的时候，标志位是不发生修改的，从而表示已经排好了</a:t>
            </a:r>
            <a:r>
              <a:rPr lang="en-US" altLang="zh-CN" dirty="0"/>
              <a:t>	</a:t>
            </a:r>
            <a:endParaRPr lang="zh-CN" altLang="en-US" dirty="0"/>
          </a:p>
          <a:p>
            <a:r>
              <a:rPr lang="zh-CN" altLang="en-US" dirty="0"/>
              <a:t>		</a:t>
            </a:r>
            <a:r>
              <a:rPr lang="en-US" altLang="zh-CN" dirty="0"/>
              <a:t>for(j=n-1;j&gt;</a:t>
            </a:r>
            <a:r>
              <a:rPr lang="en-US" altLang="zh-CN" dirty="0" err="1"/>
              <a:t>i;j</a:t>
            </a:r>
            <a:r>
              <a:rPr lang="en-US" altLang="zh-CN" dirty="0"/>
              <a:t>--)			</a:t>
            </a:r>
            <a:r>
              <a:rPr lang="en-US" altLang="zh-CN" dirty="0">
                <a:solidFill>
                  <a:schemeClr val="accent1"/>
                </a:solidFill>
              </a:rPr>
              <a:t>//</a:t>
            </a:r>
            <a:r>
              <a:rPr lang="zh-CN" altLang="en-US" dirty="0">
                <a:solidFill>
                  <a:schemeClr val="accent1"/>
                </a:solidFill>
              </a:rPr>
              <a:t>一趟冒泡过程</a:t>
            </a:r>
          </a:p>
          <a:p>
            <a:r>
              <a:rPr lang="zh-CN" altLang="en-US" dirty="0"/>
              <a:t>			</a:t>
            </a:r>
            <a:r>
              <a:rPr lang="en-US" altLang="zh-CN" dirty="0"/>
              <a:t>if(A[j-1].key&gt;A[j].key){	</a:t>
            </a:r>
            <a:r>
              <a:rPr lang="en-US" altLang="zh-CN" dirty="0">
                <a:solidFill>
                  <a:schemeClr val="accent1"/>
                </a:solidFill>
              </a:rPr>
              <a:t>//</a:t>
            </a:r>
            <a:r>
              <a:rPr lang="zh-CN" altLang="en-US" dirty="0">
                <a:solidFill>
                  <a:schemeClr val="accent1"/>
                </a:solidFill>
              </a:rPr>
              <a:t>如果前面的元素比后面的大，则需要做交换</a:t>
            </a:r>
          </a:p>
          <a:p>
            <a:r>
              <a:rPr lang="zh-CN" altLang="en-US" dirty="0"/>
              <a:t>				</a:t>
            </a:r>
            <a:r>
              <a:rPr lang="en-US" altLang="zh-CN" dirty="0" err="1"/>
              <a:t>ElemType</a:t>
            </a:r>
            <a:r>
              <a:rPr lang="en-US" altLang="zh-CN" dirty="0"/>
              <a:t> temp=A[j-1].key;</a:t>
            </a:r>
          </a:p>
          <a:p>
            <a:r>
              <a:rPr lang="en-US" altLang="zh-CN" dirty="0"/>
              <a:t>                                                           A[j-1].key=A[j].key;</a:t>
            </a:r>
          </a:p>
          <a:p>
            <a:r>
              <a:rPr lang="en-US" altLang="zh-CN" dirty="0"/>
              <a:t>                                                           A[j].key=temp;	</a:t>
            </a:r>
            <a:endParaRPr lang="zh-CN" altLang="en-US" dirty="0"/>
          </a:p>
          <a:p>
            <a:r>
              <a:rPr lang="zh-CN" altLang="en-US" dirty="0"/>
              <a:t>				</a:t>
            </a:r>
            <a:r>
              <a:rPr lang="en-US" altLang="zh-CN" dirty="0"/>
              <a:t>flag=true; </a:t>
            </a:r>
            <a:r>
              <a:rPr lang="en-US" altLang="zh-CN" dirty="0">
                <a:solidFill>
                  <a:schemeClr val="accent1"/>
                </a:solidFill>
              </a:rPr>
              <a:t>//</a:t>
            </a:r>
            <a:r>
              <a:rPr lang="zh-CN" altLang="en-US" dirty="0">
                <a:solidFill>
                  <a:schemeClr val="accent1"/>
                </a:solidFill>
              </a:rPr>
              <a:t>发生了数据交换 修改标志位</a:t>
            </a:r>
            <a:endParaRPr lang="en-US" altLang="zh-CN" dirty="0">
              <a:solidFill>
                <a:schemeClr val="accent1"/>
              </a:solidFill>
            </a:endParaRPr>
          </a:p>
          <a:p>
            <a:r>
              <a:rPr lang="en-US" altLang="zh-CN" dirty="0"/>
              <a:t>			}</a:t>
            </a:r>
          </a:p>
          <a:p>
            <a:r>
              <a:rPr lang="en-US" altLang="zh-CN" dirty="0"/>
              <a:t>		if(flag==false)return ; //</a:t>
            </a:r>
            <a:r>
              <a:rPr lang="zh-CN" altLang="en-US" dirty="0"/>
              <a:t>本趟遍历后没有发生交换，说明表已经有序</a:t>
            </a:r>
          </a:p>
          <a:p>
            <a:r>
              <a:rPr lang="zh-CN" altLang="en-US" dirty="0"/>
              <a:t>	</a:t>
            </a:r>
            <a:r>
              <a:rPr lang="en-US" altLang="zh-CN" dirty="0"/>
              <a:t>}</a:t>
            </a:r>
          </a:p>
          <a:p>
            <a:r>
              <a:rPr lang="en-US" altLang="zh-CN" dirty="0"/>
              <a:t>}</a:t>
            </a:r>
          </a:p>
        </p:txBody>
      </p:sp>
      <p:sp>
        <p:nvSpPr>
          <p:cNvPr id="3" name="文本框 2">
            <a:extLst>
              <a:ext uri="{FF2B5EF4-FFF2-40B4-BE49-F238E27FC236}">
                <a16:creationId xmlns:a16="http://schemas.microsoft.com/office/drawing/2014/main" xmlns="" id="{1A7F2B3D-AC97-45A8-9E09-7FF7744B2459}"/>
              </a:ext>
            </a:extLst>
          </p:cNvPr>
          <p:cNvSpPr txBox="1"/>
          <p:nvPr/>
        </p:nvSpPr>
        <p:spPr>
          <a:xfrm>
            <a:off x="637564" y="4550788"/>
            <a:ext cx="922788" cy="369332"/>
          </a:xfrm>
          <a:prstGeom prst="rect">
            <a:avLst/>
          </a:prstGeom>
          <a:noFill/>
        </p:spPr>
        <p:txBody>
          <a:bodyPr wrap="square" rtlCol="0">
            <a:spAutoFit/>
          </a:bodyPr>
          <a:lstStyle/>
          <a:p>
            <a:r>
              <a:rPr lang="zh-CN" altLang="en-US" dirty="0">
                <a:solidFill>
                  <a:schemeClr val="accent1"/>
                </a:solidFill>
              </a:rPr>
              <a:t>稳定性</a:t>
            </a:r>
            <a:r>
              <a:rPr lang="zh-CN" altLang="en-US" dirty="0"/>
              <a:t>：</a:t>
            </a:r>
          </a:p>
        </p:txBody>
      </p:sp>
      <p:cxnSp>
        <p:nvCxnSpPr>
          <p:cNvPr id="7" name="直接箭头连接符 6">
            <a:extLst>
              <a:ext uri="{FF2B5EF4-FFF2-40B4-BE49-F238E27FC236}">
                <a16:creationId xmlns:a16="http://schemas.microsoft.com/office/drawing/2014/main" xmlns="" id="{93CC032E-D73D-4203-9FC0-FF9CFEE1A5D3}"/>
              </a:ext>
            </a:extLst>
          </p:cNvPr>
          <p:cNvCxnSpPr>
            <a:cxnSpLocks/>
          </p:cNvCxnSpPr>
          <p:nvPr/>
        </p:nvCxnSpPr>
        <p:spPr>
          <a:xfrm flipV="1">
            <a:off x="2365695" y="2164361"/>
            <a:ext cx="1426129" cy="23823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xmlns="" id="{D43FD668-8FB1-4FB8-B2DD-B01324C2613C}"/>
              </a:ext>
            </a:extLst>
          </p:cNvPr>
          <p:cNvSpPr txBox="1"/>
          <p:nvPr/>
        </p:nvSpPr>
        <p:spPr>
          <a:xfrm>
            <a:off x="1719743" y="4546725"/>
            <a:ext cx="8883941" cy="369332"/>
          </a:xfrm>
          <a:prstGeom prst="rect">
            <a:avLst/>
          </a:prstGeom>
          <a:noFill/>
        </p:spPr>
        <p:txBody>
          <a:bodyPr wrap="square" rtlCol="0">
            <a:spAutoFit/>
          </a:bodyPr>
          <a:lstStyle/>
          <a:p>
            <a:r>
              <a:rPr lang="zh-CN" altLang="en-US" dirty="0">
                <a:solidFill>
                  <a:schemeClr val="accent2"/>
                </a:solidFill>
              </a:rPr>
              <a:t>当两个关键字相等，</a:t>
            </a:r>
            <a:r>
              <a:rPr lang="en-US" altLang="zh-CN" dirty="0">
                <a:solidFill>
                  <a:schemeClr val="accent2"/>
                </a:solidFill>
              </a:rPr>
              <a:t>if</a:t>
            </a:r>
            <a:r>
              <a:rPr lang="zh-CN" altLang="en-US" dirty="0">
                <a:solidFill>
                  <a:schemeClr val="accent2"/>
                </a:solidFill>
              </a:rPr>
              <a:t>判断条件不成立，所以不会发生数据移动。所以是稳定的。</a:t>
            </a:r>
          </a:p>
        </p:txBody>
      </p:sp>
    </p:spTree>
    <p:extLst>
      <p:ext uri="{BB962C8B-B14F-4D97-AF65-F5344CB8AC3E}">
        <p14:creationId xmlns:p14="http://schemas.microsoft.com/office/powerpoint/2010/main" val="70494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D43957FD-0F7F-4937-B4FC-701972C4E06B}"/>
              </a:ext>
            </a:extLst>
          </p:cNvPr>
          <p:cNvSpPr/>
          <p:nvPr/>
        </p:nvSpPr>
        <p:spPr>
          <a:xfrm>
            <a:off x="1321446" y="844333"/>
            <a:ext cx="4339650" cy="369332"/>
          </a:xfrm>
          <a:prstGeom prst="rect">
            <a:avLst/>
          </a:prstGeom>
        </p:spPr>
        <p:txBody>
          <a:bodyPr wrap="none">
            <a:spAutoFit/>
          </a:bodyPr>
          <a:lstStyle/>
          <a:p>
            <a:r>
              <a:rPr lang="zh-CN" altLang="en-US" dirty="0">
                <a:solidFill>
                  <a:schemeClr val="accent1"/>
                </a:solidFill>
              </a:rPr>
              <a:t>快速排序是一种</a:t>
            </a:r>
            <a:r>
              <a:rPr lang="zh-CN" altLang="en-US" dirty="0"/>
              <a:t>基于分治法的排序方法。</a:t>
            </a:r>
          </a:p>
        </p:txBody>
      </p:sp>
      <p:sp>
        <p:nvSpPr>
          <p:cNvPr id="7" name="矩形 6">
            <a:extLst>
              <a:ext uri="{FF2B5EF4-FFF2-40B4-BE49-F238E27FC236}">
                <a16:creationId xmlns:a16="http://schemas.microsoft.com/office/drawing/2014/main" xmlns="" id="{42C71DC5-E9DF-4E45-87A0-B7BF3B0A48E6}"/>
              </a:ext>
            </a:extLst>
          </p:cNvPr>
          <p:cNvSpPr/>
          <p:nvPr/>
        </p:nvSpPr>
        <p:spPr>
          <a:xfrm>
            <a:off x="9205791" y="844333"/>
            <a:ext cx="2843868" cy="3090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分治法：</a:t>
            </a:r>
            <a:endParaRPr lang="en-US" altLang="zh-CN" dirty="0"/>
          </a:p>
          <a:p>
            <a:pPr algn="ctr"/>
            <a:r>
              <a:rPr lang="zh-CN" altLang="en-US" dirty="0"/>
              <a:t>第一步首先将原问题</a:t>
            </a:r>
            <a:r>
              <a:rPr lang="zh-CN" altLang="en-US" dirty="0">
                <a:solidFill>
                  <a:schemeClr val="accent2"/>
                </a:solidFill>
              </a:rPr>
              <a:t>分解</a:t>
            </a:r>
            <a:r>
              <a:rPr lang="zh-CN" altLang="en-US" dirty="0"/>
              <a:t>成若干个子问题，这个子问题只是原问题较小规模的实例。</a:t>
            </a:r>
            <a:endParaRPr lang="en-US" altLang="zh-CN" dirty="0"/>
          </a:p>
          <a:p>
            <a:pPr algn="ctr"/>
            <a:r>
              <a:rPr lang="zh-CN" altLang="en-US" dirty="0"/>
              <a:t>第二步将</a:t>
            </a:r>
            <a:r>
              <a:rPr lang="zh-CN" altLang="en-US" dirty="0">
                <a:solidFill>
                  <a:schemeClr val="accent2"/>
                </a:solidFill>
              </a:rPr>
              <a:t>解决</a:t>
            </a:r>
            <a:r>
              <a:rPr lang="zh-CN" altLang="en-US" dirty="0"/>
              <a:t>这些子问题，递归地求解各子问题。递归的边界就是问题规模足够小的时候，可以直接求解。</a:t>
            </a:r>
            <a:endParaRPr lang="en-US" altLang="zh-CN" dirty="0"/>
          </a:p>
          <a:p>
            <a:pPr algn="ctr"/>
            <a:endParaRPr lang="zh-CN" altLang="en-US" dirty="0"/>
          </a:p>
        </p:txBody>
      </p:sp>
      <p:sp>
        <p:nvSpPr>
          <p:cNvPr id="9" name="文本框 8">
            <a:extLst>
              <a:ext uri="{FF2B5EF4-FFF2-40B4-BE49-F238E27FC236}">
                <a16:creationId xmlns:a16="http://schemas.microsoft.com/office/drawing/2014/main" xmlns="" id="{6ECC75D0-7F85-4719-A97A-40C0221ADB74}"/>
              </a:ext>
            </a:extLst>
          </p:cNvPr>
          <p:cNvSpPr txBox="1"/>
          <p:nvPr/>
        </p:nvSpPr>
        <p:spPr>
          <a:xfrm>
            <a:off x="1322367" y="1442905"/>
            <a:ext cx="6887362" cy="923330"/>
          </a:xfrm>
          <a:prstGeom prst="rect">
            <a:avLst/>
          </a:prstGeom>
          <a:noFill/>
        </p:spPr>
        <p:txBody>
          <a:bodyPr wrap="square" rtlCol="0">
            <a:spAutoFit/>
          </a:bodyPr>
          <a:lstStyle/>
          <a:p>
            <a:r>
              <a:rPr lang="zh-CN" altLang="en-US" dirty="0"/>
              <a:t>每一趟快排选择序列中任一个元素作为</a:t>
            </a:r>
            <a:r>
              <a:rPr lang="zh-CN" altLang="en-US" dirty="0">
                <a:solidFill>
                  <a:schemeClr val="accent1"/>
                </a:solidFill>
              </a:rPr>
              <a:t>枢轴</a:t>
            </a:r>
            <a:r>
              <a:rPr lang="en-US" altLang="zh-CN" dirty="0">
                <a:solidFill>
                  <a:schemeClr val="accent1"/>
                </a:solidFill>
              </a:rPr>
              <a:t>(pivot)</a:t>
            </a:r>
            <a:r>
              <a:rPr lang="en-US" altLang="zh-CN" dirty="0"/>
              <a:t>(</a:t>
            </a:r>
            <a:r>
              <a:rPr lang="zh-CN" altLang="en-US" dirty="0"/>
              <a:t>通常选第一个元素</a:t>
            </a:r>
            <a:r>
              <a:rPr lang="en-US" altLang="zh-CN" dirty="0"/>
              <a:t>)</a:t>
            </a:r>
            <a:r>
              <a:rPr lang="zh-CN" altLang="en-US" dirty="0"/>
              <a:t>，将序列中比枢轴小的元素都移到枢轴前边，比枢轴大的元素都移到枢轴后边。</a:t>
            </a:r>
          </a:p>
        </p:txBody>
      </p:sp>
      <p:sp>
        <p:nvSpPr>
          <p:cNvPr id="14" name="文本框 13">
            <a:extLst>
              <a:ext uri="{FF2B5EF4-FFF2-40B4-BE49-F238E27FC236}">
                <a16:creationId xmlns:a16="http://schemas.microsoft.com/office/drawing/2014/main" xmlns="" id="{B4400EF4-0E9A-4AB3-9A5C-AB620D3F9089}"/>
              </a:ext>
            </a:extLst>
          </p:cNvPr>
          <p:cNvSpPr txBox="1"/>
          <p:nvPr/>
        </p:nvSpPr>
        <p:spPr>
          <a:xfrm>
            <a:off x="79321" y="2846328"/>
            <a:ext cx="1253972" cy="400110"/>
          </a:xfrm>
          <a:prstGeom prst="rect">
            <a:avLst/>
          </a:prstGeom>
          <a:noFill/>
        </p:spPr>
        <p:txBody>
          <a:bodyPr wrap="square" rtlCol="0">
            <a:spAutoFit/>
          </a:bodyPr>
          <a:lstStyle/>
          <a:p>
            <a:r>
              <a:rPr lang="en-US" altLang="zh-CN" sz="2000" dirty="0">
                <a:solidFill>
                  <a:srgbClr val="FF0000"/>
                </a:solidFill>
              </a:rPr>
              <a:t>pivot=46</a:t>
            </a:r>
            <a:endParaRPr lang="zh-CN" altLang="en-US" sz="2000" dirty="0">
              <a:solidFill>
                <a:srgbClr val="FF0000"/>
              </a:solidFill>
            </a:endParaRPr>
          </a:p>
        </p:txBody>
      </p:sp>
      <p:sp>
        <p:nvSpPr>
          <p:cNvPr id="16" name="文本框 15">
            <a:extLst>
              <a:ext uri="{FF2B5EF4-FFF2-40B4-BE49-F238E27FC236}">
                <a16:creationId xmlns:a16="http://schemas.microsoft.com/office/drawing/2014/main" xmlns="" id="{A5F0834E-7DF1-49E0-9514-F41ADF90DFAD}"/>
              </a:ext>
            </a:extLst>
          </p:cNvPr>
          <p:cNvSpPr txBox="1"/>
          <p:nvPr/>
        </p:nvSpPr>
        <p:spPr>
          <a:xfrm>
            <a:off x="1537372" y="3476670"/>
            <a:ext cx="280851" cy="400110"/>
          </a:xfrm>
          <a:prstGeom prst="rect">
            <a:avLst/>
          </a:prstGeom>
          <a:noFill/>
        </p:spPr>
        <p:txBody>
          <a:bodyPr wrap="square" rtlCol="0">
            <a:spAutoFit/>
          </a:bodyPr>
          <a:lstStyle/>
          <a:p>
            <a:r>
              <a:rPr lang="en-US" altLang="zh-CN" sz="2000" dirty="0" err="1">
                <a:solidFill>
                  <a:schemeClr val="accent4"/>
                </a:solidFill>
              </a:rPr>
              <a:t>i</a:t>
            </a:r>
            <a:endParaRPr lang="zh-CN" altLang="en-US" sz="2000" dirty="0">
              <a:solidFill>
                <a:schemeClr val="accent4"/>
              </a:solidFill>
            </a:endParaRPr>
          </a:p>
        </p:txBody>
      </p:sp>
      <p:sp>
        <p:nvSpPr>
          <p:cNvPr id="28" name="文本框 27">
            <a:extLst>
              <a:ext uri="{FF2B5EF4-FFF2-40B4-BE49-F238E27FC236}">
                <a16:creationId xmlns:a16="http://schemas.microsoft.com/office/drawing/2014/main" xmlns="" id="{359CFF4D-B4FC-4A3F-B004-15A31DA9C25F}"/>
              </a:ext>
            </a:extLst>
          </p:cNvPr>
          <p:cNvSpPr txBox="1"/>
          <p:nvPr/>
        </p:nvSpPr>
        <p:spPr>
          <a:xfrm>
            <a:off x="6354769" y="3476670"/>
            <a:ext cx="280851" cy="400110"/>
          </a:xfrm>
          <a:prstGeom prst="rect">
            <a:avLst/>
          </a:prstGeom>
          <a:noFill/>
        </p:spPr>
        <p:txBody>
          <a:bodyPr wrap="square" rtlCol="0">
            <a:spAutoFit/>
          </a:bodyPr>
          <a:lstStyle/>
          <a:p>
            <a:r>
              <a:rPr lang="en-US" altLang="zh-CN" sz="2000" dirty="0">
                <a:solidFill>
                  <a:schemeClr val="accent4"/>
                </a:solidFill>
              </a:rPr>
              <a:t>j</a:t>
            </a:r>
            <a:endParaRPr lang="zh-CN" altLang="en-US" sz="2000" dirty="0">
              <a:solidFill>
                <a:schemeClr val="accent4"/>
              </a:solidFill>
            </a:endParaRPr>
          </a:p>
        </p:txBody>
      </p:sp>
      <p:sp>
        <p:nvSpPr>
          <p:cNvPr id="17" name="文本框 16">
            <a:extLst>
              <a:ext uri="{FF2B5EF4-FFF2-40B4-BE49-F238E27FC236}">
                <a16:creationId xmlns:a16="http://schemas.microsoft.com/office/drawing/2014/main" xmlns="" id="{7AC2474F-7CF1-4E1B-87D4-F34DFECCD999}"/>
              </a:ext>
            </a:extLst>
          </p:cNvPr>
          <p:cNvSpPr txBox="1"/>
          <p:nvPr/>
        </p:nvSpPr>
        <p:spPr>
          <a:xfrm>
            <a:off x="6906322" y="3429000"/>
            <a:ext cx="2299469" cy="923330"/>
          </a:xfrm>
          <a:prstGeom prst="rect">
            <a:avLst/>
          </a:prstGeom>
          <a:noFill/>
        </p:spPr>
        <p:txBody>
          <a:bodyPr wrap="square" rtlCol="0">
            <a:spAutoFit/>
          </a:bodyPr>
          <a:lstStyle/>
          <a:p>
            <a:r>
              <a:rPr lang="en-US" altLang="zh-CN" dirty="0"/>
              <a:t>j</a:t>
            </a:r>
            <a:r>
              <a:rPr lang="zh-CN" altLang="en-US" dirty="0"/>
              <a:t>从右向左扫描找第一个比</a:t>
            </a:r>
            <a:r>
              <a:rPr lang="en-US" altLang="zh-CN" dirty="0"/>
              <a:t>46</a:t>
            </a:r>
            <a:r>
              <a:rPr lang="zh-CN" altLang="en-US" dirty="0"/>
              <a:t>小的元素，然后</a:t>
            </a:r>
            <a:r>
              <a:rPr lang="zh-CN" altLang="en-US" dirty="0">
                <a:solidFill>
                  <a:schemeClr val="accent2"/>
                </a:solidFill>
              </a:rPr>
              <a:t>替换掉</a:t>
            </a:r>
            <a:r>
              <a:rPr lang="en-US" altLang="zh-CN" dirty="0" err="1"/>
              <a:t>i</a:t>
            </a:r>
            <a:r>
              <a:rPr lang="zh-CN" altLang="en-US" dirty="0"/>
              <a:t>所指元素</a:t>
            </a:r>
          </a:p>
        </p:txBody>
      </p:sp>
      <p:sp>
        <p:nvSpPr>
          <p:cNvPr id="19" name="矩形 18">
            <a:extLst>
              <a:ext uri="{FF2B5EF4-FFF2-40B4-BE49-F238E27FC236}">
                <a16:creationId xmlns:a16="http://schemas.microsoft.com/office/drawing/2014/main" xmlns="" id="{EA1C2004-3675-4900-90D4-F9598EF68829}"/>
              </a:ext>
            </a:extLst>
          </p:cNvPr>
          <p:cNvSpPr/>
          <p:nvPr/>
        </p:nvSpPr>
        <p:spPr>
          <a:xfrm>
            <a:off x="1423560" y="2842434"/>
            <a:ext cx="508473" cy="461665"/>
          </a:xfrm>
          <a:prstGeom prst="rect">
            <a:avLst/>
          </a:prstGeom>
        </p:spPr>
        <p:txBody>
          <a:bodyPr wrap="none">
            <a:spAutoFit/>
          </a:bodyPr>
          <a:lstStyle/>
          <a:p>
            <a:r>
              <a:rPr lang="en-US" altLang="zh-CN" sz="2400" dirty="0"/>
              <a:t>46</a:t>
            </a:r>
            <a:endParaRPr lang="zh-CN" altLang="en-US" sz="2400" dirty="0"/>
          </a:p>
        </p:txBody>
      </p:sp>
      <p:sp>
        <p:nvSpPr>
          <p:cNvPr id="29" name="矩形 28">
            <a:extLst>
              <a:ext uri="{FF2B5EF4-FFF2-40B4-BE49-F238E27FC236}">
                <a16:creationId xmlns:a16="http://schemas.microsoft.com/office/drawing/2014/main" xmlns="" id="{414CE462-93B6-4622-8E60-C71B4B641F6B}"/>
              </a:ext>
            </a:extLst>
          </p:cNvPr>
          <p:cNvSpPr/>
          <p:nvPr/>
        </p:nvSpPr>
        <p:spPr>
          <a:xfrm>
            <a:off x="2028040" y="2851930"/>
            <a:ext cx="508473" cy="461665"/>
          </a:xfrm>
          <a:prstGeom prst="rect">
            <a:avLst/>
          </a:prstGeom>
        </p:spPr>
        <p:txBody>
          <a:bodyPr wrap="none">
            <a:spAutoFit/>
          </a:bodyPr>
          <a:lstStyle/>
          <a:p>
            <a:r>
              <a:rPr lang="en-US" altLang="zh-CN" sz="2400" dirty="0"/>
              <a:t>38</a:t>
            </a:r>
            <a:endParaRPr lang="zh-CN" altLang="en-US" sz="2400" dirty="0"/>
          </a:p>
        </p:txBody>
      </p:sp>
      <p:sp>
        <p:nvSpPr>
          <p:cNvPr id="30" name="矩形 29">
            <a:extLst>
              <a:ext uri="{FF2B5EF4-FFF2-40B4-BE49-F238E27FC236}">
                <a16:creationId xmlns:a16="http://schemas.microsoft.com/office/drawing/2014/main" xmlns="" id="{37ECB33F-FE79-4ADD-9056-8C53E108964E}"/>
              </a:ext>
            </a:extLst>
          </p:cNvPr>
          <p:cNvSpPr/>
          <p:nvPr/>
        </p:nvSpPr>
        <p:spPr>
          <a:xfrm>
            <a:off x="2632520" y="2842433"/>
            <a:ext cx="508473" cy="461665"/>
          </a:xfrm>
          <a:prstGeom prst="rect">
            <a:avLst/>
          </a:prstGeom>
        </p:spPr>
        <p:txBody>
          <a:bodyPr wrap="none">
            <a:spAutoFit/>
          </a:bodyPr>
          <a:lstStyle/>
          <a:p>
            <a:r>
              <a:rPr lang="en-US" altLang="zh-CN" sz="2400" dirty="0"/>
              <a:t>19</a:t>
            </a:r>
            <a:endParaRPr lang="zh-CN" altLang="en-US" sz="2400" dirty="0"/>
          </a:p>
        </p:txBody>
      </p:sp>
      <p:sp>
        <p:nvSpPr>
          <p:cNvPr id="31" name="矩形 30">
            <a:extLst>
              <a:ext uri="{FF2B5EF4-FFF2-40B4-BE49-F238E27FC236}">
                <a16:creationId xmlns:a16="http://schemas.microsoft.com/office/drawing/2014/main" xmlns="" id="{92173C76-6ACB-4462-9DF3-18DFF1FDD127}"/>
              </a:ext>
            </a:extLst>
          </p:cNvPr>
          <p:cNvSpPr/>
          <p:nvPr/>
        </p:nvSpPr>
        <p:spPr>
          <a:xfrm>
            <a:off x="3237034" y="2842433"/>
            <a:ext cx="508473" cy="461665"/>
          </a:xfrm>
          <a:prstGeom prst="rect">
            <a:avLst/>
          </a:prstGeom>
        </p:spPr>
        <p:txBody>
          <a:bodyPr wrap="none">
            <a:spAutoFit/>
          </a:bodyPr>
          <a:lstStyle/>
          <a:p>
            <a:r>
              <a:rPr lang="en-US" altLang="zh-CN" sz="2400" dirty="0"/>
              <a:t>45</a:t>
            </a:r>
            <a:endParaRPr lang="zh-CN" altLang="en-US" sz="2400" dirty="0"/>
          </a:p>
        </p:txBody>
      </p:sp>
      <p:sp>
        <p:nvSpPr>
          <p:cNvPr id="32" name="矩形 31">
            <a:extLst>
              <a:ext uri="{FF2B5EF4-FFF2-40B4-BE49-F238E27FC236}">
                <a16:creationId xmlns:a16="http://schemas.microsoft.com/office/drawing/2014/main" xmlns="" id="{AEA5919E-2D6D-4138-8B3F-0BCFF4223215}"/>
              </a:ext>
            </a:extLst>
          </p:cNvPr>
          <p:cNvSpPr/>
          <p:nvPr/>
        </p:nvSpPr>
        <p:spPr>
          <a:xfrm>
            <a:off x="3837827" y="2851930"/>
            <a:ext cx="508473" cy="461665"/>
          </a:xfrm>
          <a:prstGeom prst="rect">
            <a:avLst/>
          </a:prstGeom>
        </p:spPr>
        <p:txBody>
          <a:bodyPr wrap="none">
            <a:spAutoFit/>
          </a:bodyPr>
          <a:lstStyle/>
          <a:p>
            <a:r>
              <a:rPr lang="en-US" altLang="zh-CN" sz="2400" dirty="0"/>
              <a:t>55</a:t>
            </a:r>
            <a:endParaRPr lang="zh-CN" altLang="en-US" sz="2400" dirty="0"/>
          </a:p>
        </p:txBody>
      </p:sp>
      <p:sp>
        <p:nvSpPr>
          <p:cNvPr id="33" name="矩形 32">
            <a:extLst>
              <a:ext uri="{FF2B5EF4-FFF2-40B4-BE49-F238E27FC236}">
                <a16:creationId xmlns:a16="http://schemas.microsoft.com/office/drawing/2014/main" xmlns="" id="{CBCF3BDD-44F8-480D-84FF-88D656340E58}"/>
              </a:ext>
            </a:extLst>
          </p:cNvPr>
          <p:cNvSpPr/>
          <p:nvPr/>
        </p:nvSpPr>
        <p:spPr>
          <a:xfrm>
            <a:off x="4436574" y="2843214"/>
            <a:ext cx="508473" cy="461665"/>
          </a:xfrm>
          <a:prstGeom prst="rect">
            <a:avLst/>
          </a:prstGeom>
        </p:spPr>
        <p:txBody>
          <a:bodyPr wrap="none">
            <a:spAutoFit/>
          </a:bodyPr>
          <a:lstStyle/>
          <a:p>
            <a:r>
              <a:rPr lang="en-US" altLang="zh-CN" sz="2400" dirty="0"/>
              <a:t>92</a:t>
            </a:r>
            <a:endParaRPr lang="zh-CN" altLang="en-US" sz="2400" dirty="0"/>
          </a:p>
        </p:txBody>
      </p:sp>
      <p:sp>
        <p:nvSpPr>
          <p:cNvPr id="34" name="矩形 33">
            <a:extLst>
              <a:ext uri="{FF2B5EF4-FFF2-40B4-BE49-F238E27FC236}">
                <a16:creationId xmlns:a16="http://schemas.microsoft.com/office/drawing/2014/main" xmlns="" id="{C5CD87BA-5986-4D28-BDDE-E2AC518769AE}"/>
              </a:ext>
            </a:extLst>
          </p:cNvPr>
          <p:cNvSpPr/>
          <p:nvPr/>
        </p:nvSpPr>
        <p:spPr>
          <a:xfrm>
            <a:off x="5035321" y="2842433"/>
            <a:ext cx="508473" cy="461665"/>
          </a:xfrm>
          <a:prstGeom prst="rect">
            <a:avLst/>
          </a:prstGeom>
        </p:spPr>
        <p:txBody>
          <a:bodyPr wrap="none">
            <a:spAutoFit/>
          </a:bodyPr>
          <a:lstStyle/>
          <a:p>
            <a:r>
              <a:rPr lang="en-US" altLang="zh-CN" sz="2400" dirty="0"/>
              <a:t>24</a:t>
            </a:r>
            <a:endParaRPr lang="zh-CN" altLang="en-US" sz="2400" dirty="0"/>
          </a:p>
        </p:txBody>
      </p:sp>
      <p:sp>
        <p:nvSpPr>
          <p:cNvPr id="35" name="矩形 34">
            <a:extLst>
              <a:ext uri="{FF2B5EF4-FFF2-40B4-BE49-F238E27FC236}">
                <a16:creationId xmlns:a16="http://schemas.microsoft.com/office/drawing/2014/main" xmlns="" id="{44098F85-91DC-4766-9785-41B5D568F05A}"/>
              </a:ext>
            </a:extLst>
          </p:cNvPr>
          <p:cNvSpPr/>
          <p:nvPr/>
        </p:nvSpPr>
        <p:spPr>
          <a:xfrm>
            <a:off x="5636114" y="2851930"/>
            <a:ext cx="508473" cy="461665"/>
          </a:xfrm>
          <a:prstGeom prst="rect">
            <a:avLst/>
          </a:prstGeom>
        </p:spPr>
        <p:txBody>
          <a:bodyPr wrap="none">
            <a:spAutoFit/>
          </a:bodyPr>
          <a:lstStyle/>
          <a:p>
            <a:r>
              <a:rPr lang="en-US" altLang="zh-CN" sz="2400" dirty="0"/>
              <a:t>46</a:t>
            </a:r>
            <a:endParaRPr lang="zh-CN" altLang="en-US" sz="2400" dirty="0"/>
          </a:p>
        </p:txBody>
      </p:sp>
      <p:sp>
        <p:nvSpPr>
          <p:cNvPr id="36" name="矩形 35">
            <a:extLst>
              <a:ext uri="{FF2B5EF4-FFF2-40B4-BE49-F238E27FC236}">
                <a16:creationId xmlns:a16="http://schemas.microsoft.com/office/drawing/2014/main" xmlns="" id="{8D1EE2D3-CF89-4C0D-B485-F650515F1112}"/>
              </a:ext>
            </a:extLst>
          </p:cNvPr>
          <p:cNvSpPr/>
          <p:nvPr/>
        </p:nvSpPr>
        <p:spPr>
          <a:xfrm>
            <a:off x="6234861" y="2851930"/>
            <a:ext cx="508473" cy="461665"/>
          </a:xfrm>
          <a:prstGeom prst="rect">
            <a:avLst/>
          </a:prstGeom>
        </p:spPr>
        <p:txBody>
          <a:bodyPr wrap="none">
            <a:spAutoFit/>
          </a:bodyPr>
          <a:lstStyle/>
          <a:p>
            <a:r>
              <a:rPr lang="en-US" altLang="zh-CN" sz="2400" dirty="0"/>
              <a:t>90</a:t>
            </a:r>
            <a:endParaRPr lang="zh-CN" altLang="en-US" sz="2400" dirty="0"/>
          </a:p>
        </p:txBody>
      </p:sp>
      <p:sp>
        <p:nvSpPr>
          <p:cNvPr id="37" name="矩形 36">
            <a:extLst>
              <a:ext uri="{FF2B5EF4-FFF2-40B4-BE49-F238E27FC236}">
                <a16:creationId xmlns:a16="http://schemas.microsoft.com/office/drawing/2014/main" xmlns="" id="{4E7B29FB-918A-436A-845C-E3423344BEAE}"/>
              </a:ext>
            </a:extLst>
          </p:cNvPr>
          <p:cNvSpPr/>
          <p:nvPr/>
        </p:nvSpPr>
        <p:spPr>
          <a:xfrm>
            <a:off x="1442349" y="2851930"/>
            <a:ext cx="508473" cy="461665"/>
          </a:xfrm>
          <a:prstGeom prst="rect">
            <a:avLst/>
          </a:prstGeom>
        </p:spPr>
        <p:txBody>
          <a:bodyPr wrap="none">
            <a:spAutoFit/>
          </a:bodyPr>
          <a:lstStyle/>
          <a:p>
            <a:r>
              <a:rPr lang="en-US" altLang="zh-CN" sz="2400" dirty="0"/>
              <a:t>24</a:t>
            </a:r>
            <a:endParaRPr lang="zh-CN" altLang="en-US" sz="2400" dirty="0"/>
          </a:p>
        </p:txBody>
      </p:sp>
      <p:sp>
        <p:nvSpPr>
          <p:cNvPr id="38" name="文本框 37">
            <a:extLst>
              <a:ext uri="{FF2B5EF4-FFF2-40B4-BE49-F238E27FC236}">
                <a16:creationId xmlns:a16="http://schemas.microsoft.com/office/drawing/2014/main" xmlns="" id="{FBA60058-7021-4D60-B0BC-F62CE84CD306}"/>
              </a:ext>
            </a:extLst>
          </p:cNvPr>
          <p:cNvSpPr txBox="1"/>
          <p:nvPr/>
        </p:nvSpPr>
        <p:spPr>
          <a:xfrm>
            <a:off x="6906322" y="3415115"/>
            <a:ext cx="2299469" cy="923330"/>
          </a:xfrm>
          <a:prstGeom prst="rect">
            <a:avLst/>
          </a:prstGeom>
          <a:noFill/>
        </p:spPr>
        <p:txBody>
          <a:bodyPr wrap="square" rtlCol="0">
            <a:spAutoFit/>
          </a:bodyPr>
          <a:lstStyle/>
          <a:p>
            <a:r>
              <a:rPr lang="en-US" altLang="zh-CN" dirty="0" err="1"/>
              <a:t>i</a:t>
            </a:r>
            <a:r>
              <a:rPr lang="zh-CN" altLang="en-US" dirty="0"/>
              <a:t>从左向右扫描找第一个比</a:t>
            </a:r>
            <a:r>
              <a:rPr lang="en-US" altLang="zh-CN" dirty="0"/>
              <a:t>46</a:t>
            </a:r>
            <a:r>
              <a:rPr lang="zh-CN" altLang="en-US" dirty="0"/>
              <a:t>大的元素</a:t>
            </a:r>
            <a:r>
              <a:rPr lang="en-US" altLang="zh-CN" dirty="0"/>
              <a:t>,</a:t>
            </a:r>
            <a:r>
              <a:rPr lang="zh-CN" altLang="en-US" dirty="0"/>
              <a:t>然后</a:t>
            </a:r>
            <a:r>
              <a:rPr lang="zh-CN" altLang="en-US" dirty="0">
                <a:solidFill>
                  <a:schemeClr val="accent2"/>
                </a:solidFill>
              </a:rPr>
              <a:t>替换掉</a:t>
            </a:r>
            <a:r>
              <a:rPr lang="en-US" altLang="zh-CN" dirty="0"/>
              <a:t>j</a:t>
            </a:r>
            <a:r>
              <a:rPr lang="zh-CN" altLang="en-US" dirty="0"/>
              <a:t>所指的元素</a:t>
            </a:r>
          </a:p>
        </p:txBody>
      </p:sp>
      <p:sp>
        <p:nvSpPr>
          <p:cNvPr id="39" name="矩形 38">
            <a:extLst>
              <a:ext uri="{FF2B5EF4-FFF2-40B4-BE49-F238E27FC236}">
                <a16:creationId xmlns:a16="http://schemas.microsoft.com/office/drawing/2014/main" xmlns="" id="{ED4897DA-BAAD-45E1-BFC1-F4440B7E1D71}"/>
              </a:ext>
            </a:extLst>
          </p:cNvPr>
          <p:cNvSpPr/>
          <p:nvPr/>
        </p:nvSpPr>
        <p:spPr>
          <a:xfrm>
            <a:off x="5054110" y="2842433"/>
            <a:ext cx="508473" cy="461665"/>
          </a:xfrm>
          <a:prstGeom prst="rect">
            <a:avLst/>
          </a:prstGeom>
        </p:spPr>
        <p:txBody>
          <a:bodyPr wrap="none">
            <a:spAutoFit/>
          </a:bodyPr>
          <a:lstStyle/>
          <a:p>
            <a:r>
              <a:rPr lang="en-US" altLang="zh-CN" sz="2400" dirty="0"/>
              <a:t>55</a:t>
            </a:r>
            <a:endParaRPr lang="zh-CN" altLang="en-US" sz="2400" dirty="0"/>
          </a:p>
        </p:txBody>
      </p:sp>
      <p:sp>
        <p:nvSpPr>
          <p:cNvPr id="40" name="文本框 39">
            <a:extLst>
              <a:ext uri="{FF2B5EF4-FFF2-40B4-BE49-F238E27FC236}">
                <a16:creationId xmlns:a16="http://schemas.microsoft.com/office/drawing/2014/main" xmlns="" id="{323D2BE8-70D0-44DD-AB91-84296B2AA778}"/>
              </a:ext>
            </a:extLst>
          </p:cNvPr>
          <p:cNvSpPr txBox="1"/>
          <p:nvPr/>
        </p:nvSpPr>
        <p:spPr>
          <a:xfrm>
            <a:off x="6921016" y="3429000"/>
            <a:ext cx="2299469" cy="1200329"/>
          </a:xfrm>
          <a:prstGeom prst="rect">
            <a:avLst/>
          </a:prstGeom>
          <a:noFill/>
        </p:spPr>
        <p:txBody>
          <a:bodyPr wrap="square" rtlCol="0">
            <a:spAutoFit/>
          </a:bodyPr>
          <a:lstStyle/>
          <a:p>
            <a:r>
              <a:rPr lang="en-US" altLang="zh-CN" dirty="0"/>
              <a:t>j</a:t>
            </a:r>
            <a:r>
              <a:rPr lang="zh-CN" altLang="en-US" dirty="0"/>
              <a:t>继续向左扫描找第一个比</a:t>
            </a:r>
            <a:r>
              <a:rPr lang="en-US" altLang="zh-CN" dirty="0"/>
              <a:t>46</a:t>
            </a:r>
            <a:r>
              <a:rPr lang="zh-CN" altLang="en-US" dirty="0"/>
              <a:t>小的元素，发现</a:t>
            </a:r>
            <a:r>
              <a:rPr lang="en-US" altLang="zh-CN" dirty="0" err="1"/>
              <a:t>i</a:t>
            </a:r>
            <a:r>
              <a:rPr lang="zh-CN" altLang="en-US" dirty="0"/>
              <a:t>和</a:t>
            </a:r>
            <a:r>
              <a:rPr lang="en-US" altLang="zh-CN" dirty="0"/>
              <a:t>j</a:t>
            </a:r>
            <a:r>
              <a:rPr lang="zh-CN" altLang="en-US" dirty="0"/>
              <a:t>接触。则这趟快速排序结束。</a:t>
            </a:r>
          </a:p>
        </p:txBody>
      </p:sp>
      <p:sp>
        <p:nvSpPr>
          <p:cNvPr id="41" name="文本框 40">
            <a:extLst>
              <a:ext uri="{FF2B5EF4-FFF2-40B4-BE49-F238E27FC236}">
                <a16:creationId xmlns:a16="http://schemas.microsoft.com/office/drawing/2014/main" xmlns="" id="{AFF463C7-E8C7-410C-A897-306CD00557AF}"/>
              </a:ext>
            </a:extLst>
          </p:cNvPr>
          <p:cNvSpPr txBox="1"/>
          <p:nvPr/>
        </p:nvSpPr>
        <p:spPr>
          <a:xfrm>
            <a:off x="79321" y="4940656"/>
            <a:ext cx="1253972" cy="400110"/>
          </a:xfrm>
          <a:prstGeom prst="rect">
            <a:avLst/>
          </a:prstGeom>
          <a:noFill/>
        </p:spPr>
        <p:txBody>
          <a:bodyPr wrap="square" rtlCol="0">
            <a:spAutoFit/>
          </a:bodyPr>
          <a:lstStyle/>
          <a:p>
            <a:r>
              <a:rPr lang="en-US" altLang="zh-CN" sz="2000" dirty="0">
                <a:solidFill>
                  <a:srgbClr val="FF0000"/>
                </a:solidFill>
              </a:rPr>
              <a:t>pivot=46</a:t>
            </a:r>
            <a:endParaRPr lang="zh-CN" altLang="en-US" sz="2000" dirty="0">
              <a:solidFill>
                <a:srgbClr val="FF0000"/>
              </a:solidFill>
            </a:endParaRPr>
          </a:p>
        </p:txBody>
      </p:sp>
      <p:sp>
        <p:nvSpPr>
          <p:cNvPr id="42" name="矩形 41">
            <a:extLst>
              <a:ext uri="{FF2B5EF4-FFF2-40B4-BE49-F238E27FC236}">
                <a16:creationId xmlns:a16="http://schemas.microsoft.com/office/drawing/2014/main" xmlns="" id="{02C2F8AB-A1BF-4B7F-A57E-82A45AC3EB25}"/>
              </a:ext>
            </a:extLst>
          </p:cNvPr>
          <p:cNvSpPr/>
          <p:nvPr/>
        </p:nvSpPr>
        <p:spPr>
          <a:xfrm>
            <a:off x="1423526" y="4909878"/>
            <a:ext cx="508473" cy="461665"/>
          </a:xfrm>
          <a:prstGeom prst="rect">
            <a:avLst/>
          </a:prstGeom>
        </p:spPr>
        <p:txBody>
          <a:bodyPr wrap="none">
            <a:spAutoFit/>
          </a:bodyPr>
          <a:lstStyle/>
          <a:p>
            <a:r>
              <a:rPr lang="en-US" altLang="zh-CN" sz="2400" dirty="0"/>
              <a:t>24</a:t>
            </a:r>
            <a:endParaRPr lang="zh-CN" altLang="en-US" sz="2400" dirty="0"/>
          </a:p>
        </p:txBody>
      </p:sp>
      <p:sp>
        <p:nvSpPr>
          <p:cNvPr id="43" name="矩形 42">
            <a:extLst>
              <a:ext uri="{FF2B5EF4-FFF2-40B4-BE49-F238E27FC236}">
                <a16:creationId xmlns:a16="http://schemas.microsoft.com/office/drawing/2014/main" xmlns="" id="{6D467A31-76B6-473B-91B7-70145F7E7881}"/>
              </a:ext>
            </a:extLst>
          </p:cNvPr>
          <p:cNvSpPr/>
          <p:nvPr/>
        </p:nvSpPr>
        <p:spPr>
          <a:xfrm>
            <a:off x="2028040" y="4909878"/>
            <a:ext cx="508473" cy="461665"/>
          </a:xfrm>
          <a:prstGeom prst="rect">
            <a:avLst/>
          </a:prstGeom>
        </p:spPr>
        <p:txBody>
          <a:bodyPr wrap="none">
            <a:spAutoFit/>
          </a:bodyPr>
          <a:lstStyle/>
          <a:p>
            <a:r>
              <a:rPr lang="en-US" altLang="zh-CN" sz="2400" dirty="0"/>
              <a:t>38</a:t>
            </a:r>
            <a:endParaRPr lang="zh-CN" altLang="en-US" sz="2400" dirty="0"/>
          </a:p>
        </p:txBody>
      </p:sp>
      <p:sp>
        <p:nvSpPr>
          <p:cNvPr id="44" name="矩形 43">
            <a:extLst>
              <a:ext uri="{FF2B5EF4-FFF2-40B4-BE49-F238E27FC236}">
                <a16:creationId xmlns:a16="http://schemas.microsoft.com/office/drawing/2014/main" xmlns="" id="{F495C531-E32A-420F-813A-EA0BBE170274}"/>
              </a:ext>
            </a:extLst>
          </p:cNvPr>
          <p:cNvSpPr/>
          <p:nvPr/>
        </p:nvSpPr>
        <p:spPr>
          <a:xfrm>
            <a:off x="2632519" y="4909878"/>
            <a:ext cx="508473" cy="461665"/>
          </a:xfrm>
          <a:prstGeom prst="rect">
            <a:avLst/>
          </a:prstGeom>
        </p:spPr>
        <p:txBody>
          <a:bodyPr wrap="square">
            <a:spAutoFit/>
          </a:bodyPr>
          <a:lstStyle/>
          <a:p>
            <a:r>
              <a:rPr lang="en-US" altLang="zh-CN" sz="2400" dirty="0"/>
              <a:t>19</a:t>
            </a:r>
            <a:endParaRPr lang="zh-CN" altLang="en-US" sz="2400" dirty="0"/>
          </a:p>
        </p:txBody>
      </p:sp>
      <p:sp>
        <p:nvSpPr>
          <p:cNvPr id="45" name="矩形 44">
            <a:extLst>
              <a:ext uri="{FF2B5EF4-FFF2-40B4-BE49-F238E27FC236}">
                <a16:creationId xmlns:a16="http://schemas.microsoft.com/office/drawing/2014/main" xmlns="" id="{93DCB57A-DE21-4601-8B73-9E069F92786E}"/>
              </a:ext>
            </a:extLst>
          </p:cNvPr>
          <p:cNvSpPr/>
          <p:nvPr/>
        </p:nvSpPr>
        <p:spPr>
          <a:xfrm>
            <a:off x="3237034" y="4909877"/>
            <a:ext cx="508473" cy="461665"/>
          </a:xfrm>
          <a:prstGeom prst="rect">
            <a:avLst/>
          </a:prstGeom>
        </p:spPr>
        <p:txBody>
          <a:bodyPr wrap="none">
            <a:spAutoFit/>
          </a:bodyPr>
          <a:lstStyle/>
          <a:p>
            <a:r>
              <a:rPr lang="en-US" altLang="zh-CN" sz="2400" dirty="0"/>
              <a:t>45</a:t>
            </a:r>
            <a:endParaRPr lang="zh-CN" altLang="en-US" sz="2400" dirty="0"/>
          </a:p>
        </p:txBody>
      </p:sp>
      <p:sp>
        <p:nvSpPr>
          <p:cNvPr id="46" name="矩形 45">
            <a:extLst>
              <a:ext uri="{FF2B5EF4-FFF2-40B4-BE49-F238E27FC236}">
                <a16:creationId xmlns:a16="http://schemas.microsoft.com/office/drawing/2014/main" xmlns="" id="{DC2A6888-8D42-4A5D-B0E5-6FAE10A90523}"/>
              </a:ext>
            </a:extLst>
          </p:cNvPr>
          <p:cNvSpPr/>
          <p:nvPr/>
        </p:nvSpPr>
        <p:spPr>
          <a:xfrm>
            <a:off x="3837827" y="4909873"/>
            <a:ext cx="508473" cy="461665"/>
          </a:xfrm>
          <a:prstGeom prst="rect">
            <a:avLst/>
          </a:prstGeom>
        </p:spPr>
        <p:txBody>
          <a:bodyPr wrap="none">
            <a:spAutoFit/>
          </a:bodyPr>
          <a:lstStyle/>
          <a:p>
            <a:r>
              <a:rPr lang="en-US" altLang="zh-CN" sz="2400" dirty="0">
                <a:solidFill>
                  <a:srgbClr val="FF0000"/>
                </a:solidFill>
              </a:rPr>
              <a:t>46</a:t>
            </a:r>
            <a:endParaRPr lang="zh-CN" altLang="en-US" sz="2400" dirty="0">
              <a:solidFill>
                <a:srgbClr val="FF0000"/>
              </a:solidFill>
            </a:endParaRPr>
          </a:p>
        </p:txBody>
      </p:sp>
      <p:sp>
        <p:nvSpPr>
          <p:cNvPr id="47" name="矩形 46">
            <a:extLst>
              <a:ext uri="{FF2B5EF4-FFF2-40B4-BE49-F238E27FC236}">
                <a16:creationId xmlns:a16="http://schemas.microsoft.com/office/drawing/2014/main" xmlns="" id="{BF60D819-9048-4D07-BD0E-6DA6094D42A5}"/>
              </a:ext>
            </a:extLst>
          </p:cNvPr>
          <p:cNvSpPr/>
          <p:nvPr/>
        </p:nvSpPr>
        <p:spPr>
          <a:xfrm>
            <a:off x="4436574" y="4909876"/>
            <a:ext cx="508473" cy="461665"/>
          </a:xfrm>
          <a:prstGeom prst="rect">
            <a:avLst/>
          </a:prstGeom>
        </p:spPr>
        <p:txBody>
          <a:bodyPr wrap="none">
            <a:spAutoFit/>
          </a:bodyPr>
          <a:lstStyle/>
          <a:p>
            <a:r>
              <a:rPr lang="en-US" altLang="zh-CN" sz="2400" dirty="0"/>
              <a:t>92</a:t>
            </a:r>
            <a:endParaRPr lang="zh-CN" altLang="en-US" sz="2400" dirty="0"/>
          </a:p>
        </p:txBody>
      </p:sp>
      <p:sp>
        <p:nvSpPr>
          <p:cNvPr id="48" name="矩形 47">
            <a:extLst>
              <a:ext uri="{FF2B5EF4-FFF2-40B4-BE49-F238E27FC236}">
                <a16:creationId xmlns:a16="http://schemas.microsoft.com/office/drawing/2014/main" xmlns="" id="{74DE4A03-3947-4BFA-A42E-CE6871EC23A8}"/>
              </a:ext>
            </a:extLst>
          </p:cNvPr>
          <p:cNvSpPr/>
          <p:nvPr/>
        </p:nvSpPr>
        <p:spPr>
          <a:xfrm>
            <a:off x="5035321" y="4909875"/>
            <a:ext cx="508473" cy="461665"/>
          </a:xfrm>
          <a:prstGeom prst="rect">
            <a:avLst/>
          </a:prstGeom>
        </p:spPr>
        <p:txBody>
          <a:bodyPr wrap="none">
            <a:spAutoFit/>
          </a:bodyPr>
          <a:lstStyle/>
          <a:p>
            <a:r>
              <a:rPr lang="en-US" altLang="zh-CN" sz="2400" dirty="0"/>
              <a:t>55</a:t>
            </a:r>
            <a:endParaRPr lang="zh-CN" altLang="en-US" sz="2400" dirty="0"/>
          </a:p>
        </p:txBody>
      </p:sp>
      <p:sp>
        <p:nvSpPr>
          <p:cNvPr id="49" name="矩形 48">
            <a:extLst>
              <a:ext uri="{FF2B5EF4-FFF2-40B4-BE49-F238E27FC236}">
                <a16:creationId xmlns:a16="http://schemas.microsoft.com/office/drawing/2014/main" xmlns="" id="{79460508-9945-4A6C-8994-370EDB08C7DF}"/>
              </a:ext>
            </a:extLst>
          </p:cNvPr>
          <p:cNvSpPr/>
          <p:nvPr/>
        </p:nvSpPr>
        <p:spPr>
          <a:xfrm>
            <a:off x="5636114" y="4909874"/>
            <a:ext cx="508473" cy="461665"/>
          </a:xfrm>
          <a:prstGeom prst="rect">
            <a:avLst/>
          </a:prstGeom>
        </p:spPr>
        <p:txBody>
          <a:bodyPr wrap="none">
            <a:spAutoFit/>
          </a:bodyPr>
          <a:lstStyle/>
          <a:p>
            <a:r>
              <a:rPr lang="en-US" altLang="zh-CN" sz="2400" dirty="0"/>
              <a:t>46</a:t>
            </a:r>
            <a:endParaRPr lang="zh-CN" altLang="en-US" sz="2400" dirty="0"/>
          </a:p>
        </p:txBody>
      </p:sp>
      <p:sp>
        <p:nvSpPr>
          <p:cNvPr id="50" name="矩形 49">
            <a:extLst>
              <a:ext uri="{FF2B5EF4-FFF2-40B4-BE49-F238E27FC236}">
                <a16:creationId xmlns:a16="http://schemas.microsoft.com/office/drawing/2014/main" xmlns="" id="{8CE91B00-84FA-479E-8A69-64CFAD6BBBF6}"/>
              </a:ext>
            </a:extLst>
          </p:cNvPr>
          <p:cNvSpPr/>
          <p:nvPr/>
        </p:nvSpPr>
        <p:spPr>
          <a:xfrm>
            <a:off x="6240593" y="4909873"/>
            <a:ext cx="508473" cy="461665"/>
          </a:xfrm>
          <a:prstGeom prst="rect">
            <a:avLst/>
          </a:prstGeom>
        </p:spPr>
        <p:txBody>
          <a:bodyPr wrap="none">
            <a:spAutoFit/>
          </a:bodyPr>
          <a:lstStyle/>
          <a:p>
            <a:r>
              <a:rPr lang="en-US" altLang="zh-CN" sz="2400" dirty="0"/>
              <a:t>90</a:t>
            </a:r>
            <a:endParaRPr lang="zh-CN" altLang="en-US" sz="2400" dirty="0"/>
          </a:p>
        </p:txBody>
      </p:sp>
      <p:sp>
        <p:nvSpPr>
          <p:cNvPr id="21" name="左大括号 20">
            <a:extLst>
              <a:ext uri="{FF2B5EF4-FFF2-40B4-BE49-F238E27FC236}">
                <a16:creationId xmlns:a16="http://schemas.microsoft.com/office/drawing/2014/main" xmlns="" id="{C842647B-E4F1-4A2B-AF8C-B5CA94C0EE62}"/>
              </a:ext>
            </a:extLst>
          </p:cNvPr>
          <p:cNvSpPr/>
          <p:nvPr/>
        </p:nvSpPr>
        <p:spPr>
          <a:xfrm rot="16200000">
            <a:off x="2269552" y="4783888"/>
            <a:ext cx="533921" cy="1866123"/>
          </a:xfrm>
          <a:prstGeom prst="leftBrace">
            <a:avLst>
              <a:gd name="adj1" fmla="val 8333"/>
              <a:gd name="adj2" fmla="val 525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E5B43616-2BFF-4916-9AEF-D9E3B82A0612}"/>
              </a:ext>
            </a:extLst>
          </p:cNvPr>
          <p:cNvSpPr txBox="1"/>
          <p:nvPr/>
        </p:nvSpPr>
        <p:spPr>
          <a:xfrm>
            <a:off x="2164702" y="6111551"/>
            <a:ext cx="976290" cy="381324"/>
          </a:xfrm>
          <a:prstGeom prst="rect">
            <a:avLst/>
          </a:prstGeom>
          <a:noFill/>
        </p:spPr>
        <p:txBody>
          <a:bodyPr wrap="square" rtlCol="0">
            <a:spAutoFit/>
          </a:bodyPr>
          <a:lstStyle/>
          <a:p>
            <a:r>
              <a:rPr lang="zh-CN" altLang="en-US" dirty="0">
                <a:solidFill>
                  <a:schemeClr val="accent1"/>
                </a:solidFill>
              </a:rPr>
              <a:t>比</a:t>
            </a:r>
            <a:r>
              <a:rPr lang="en-US" altLang="zh-CN" dirty="0">
                <a:solidFill>
                  <a:schemeClr val="accent1"/>
                </a:solidFill>
              </a:rPr>
              <a:t>46</a:t>
            </a:r>
            <a:r>
              <a:rPr lang="zh-CN" altLang="en-US" dirty="0">
                <a:solidFill>
                  <a:schemeClr val="accent1"/>
                </a:solidFill>
              </a:rPr>
              <a:t>小</a:t>
            </a:r>
          </a:p>
        </p:txBody>
      </p:sp>
      <p:sp>
        <p:nvSpPr>
          <p:cNvPr id="52" name="左大括号 51">
            <a:extLst>
              <a:ext uri="{FF2B5EF4-FFF2-40B4-BE49-F238E27FC236}">
                <a16:creationId xmlns:a16="http://schemas.microsoft.com/office/drawing/2014/main" xmlns="" id="{E588C784-CFBA-453B-B5C4-F373598C7D58}"/>
              </a:ext>
            </a:extLst>
          </p:cNvPr>
          <p:cNvSpPr/>
          <p:nvPr/>
        </p:nvSpPr>
        <p:spPr>
          <a:xfrm rot="16200000">
            <a:off x="5369153" y="4783887"/>
            <a:ext cx="533921" cy="1866123"/>
          </a:xfrm>
          <a:prstGeom prst="leftBrace">
            <a:avLst>
              <a:gd name="adj1" fmla="val 8333"/>
              <a:gd name="adj2" fmla="val 525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xmlns="" id="{CD86724F-4B10-4B73-91B2-AEAE39F0905A}"/>
              </a:ext>
            </a:extLst>
          </p:cNvPr>
          <p:cNvSpPr txBox="1"/>
          <p:nvPr/>
        </p:nvSpPr>
        <p:spPr>
          <a:xfrm>
            <a:off x="5289557" y="6098155"/>
            <a:ext cx="976290" cy="381324"/>
          </a:xfrm>
          <a:prstGeom prst="rect">
            <a:avLst/>
          </a:prstGeom>
          <a:noFill/>
        </p:spPr>
        <p:txBody>
          <a:bodyPr wrap="square" rtlCol="0">
            <a:spAutoFit/>
          </a:bodyPr>
          <a:lstStyle/>
          <a:p>
            <a:r>
              <a:rPr lang="zh-CN" altLang="en-US" dirty="0">
                <a:solidFill>
                  <a:schemeClr val="accent1"/>
                </a:solidFill>
              </a:rPr>
              <a:t>比</a:t>
            </a:r>
            <a:r>
              <a:rPr lang="en-US" altLang="zh-CN" dirty="0">
                <a:solidFill>
                  <a:schemeClr val="accent1"/>
                </a:solidFill>
              </a:rPr>
              <a:t>46</a:t>
            </a:r>
            <a:r>
              <a:rPr lang="zh-CN" altLang="en-US" dirty="0">
                <a:solidFill>
                  <a:schemeClr val="accent1"/>
                </a:solidFill>
              </a:rPr>
              <a:t>大</a:t>
            </a:r>
          </a:p>
        </p:txBody>
      </p:sp>
      <p:sp>
        <p:nvSpPr>
          <p:cNvPr id="54" name="文本框 53">
            <a:extLst>
              <a:ext uri="{FF2B5EF4-FFF2-40B4-BE49-F238E27FC236}">
                <a16:creationId xmlns:a16="http://schemas.microsoft.com/office/drawing/2014/main" xmlns="" id="{C8B76D96-F134-48A3-83A9-AD9E0878EA40}"/>
              </a:ext>
            </a:extLst>
          </p:cNvPr>
          <p:cNvSpPr txBox="1"/>
          <p:nvPr/>
        </p:nvSpPr>
        <p:spPr>
          <a:xfrm>
            <a:off x="7743039" y="5217952"/>
            <a:ext cx="3204594" cy="923330"/>
          </a:xfrm>
          <a:prstGeom prst="rect">
            <a:avLst/>
          </a:prstGeom>
          <a:noFill/>
        </p:spPr>
        <p:txBody>
          <a:bodyPr wrap="square" rtlCol="0">
            <a:spAutoFit/>
          </a:bodyPr>
          <a:lstStyle/>
          <a:p>
            <a:r>
              <a:rPr lang="zh-CN" altLang="en-US" dirty="0"/>
              <a:t>接下来分别对比</a:t>
            </a:r>
            <a:r>
              <a:rPr lang="en-US" altLang="zh-CN" dirty="0"/>
              <a:t>46</a:t>
            </a:r>
            <a:r>
              <a:rPr lang="zh-CN" altLang="en-US" dirty="0"/>
              <a:t>小的序列部分和比</a:t>
            </a:r>
            <a:r>
              <a:rPr lang="en-US" altLang="zh-CN" dirty="0"/>
              <a:t>46</a:t>
            </a:r>
            <a:r>
              <a:rPr lang="zh-CN" altLang="en-US" dirty="0"/>
              <a:t>大的序列部分进行快排。</a:t>
            </a:r>
          </a:p>
        </p:txBody>
      </p:sp>
    </p:spTree>
    <p:extLst>
      <p:ext uri="{BB962C8B-B14F-4D97-AF65-F5344CB8AC3E}">
        <p14:creationId xmlns:p14="http://schemas.microsoft.com/office/powerpoint/2010/main" val="214890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2.29167E-6 -1.11111E-6 L -0.09987 -1.11111E-6 " pathEditMode="relative" rAng="0" ptsTypes="AA">
                                      <p:cBhvr>
                                        <p:cTn id="66" dur="2000" fill="hold"/>
                                        <p:tgtEl>
                                          <p:spTgt spid="28"/>
                                        </p:tgtEl>
                                        <p:attrNameLst>
                                          <p:attrName>ppt_x</p:attrName>
                                          <p:attrName>ppt_y</p:attrName>
                                        </p:attrNameLst>
                                      </p:cBhvr>
                                      <p:rCtr x="-5000" y="0"/>
                                    </p:animMotion>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7"/>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 -1.11111E-6 L 0.20026 -1.11111E-6 " pathEditMode="relative" rAng="0" ptsTypes="AA">
                                      <p:cBhvr>
                                        <p:cTn id="86" dur="2000" fill="hold"/>
                                        <p:tgtEl>
                                          <p:spTgt spid="16"/>
                                        </p:tgtEl>
                                        <p:attrNameLst>
                                          <p:attrName>ppt_x</p:attrName>
                                          <p:attrName>ppt_y</p:attrName>
                                        </p:attrNameLst>
                                      </p:cBhvr>
                                      <p:rCtr x="10013" y="0"/>
                                    </p:animMotion>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8"/>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2" nodeType="clickEffect">
                                  <p:stCondLst>
                                    <p:cond delay="0"/>
                                  </p:stCondLst>
                                  <p:childTnLst>
                                    <p:animMotion origin="layout" path="M -0.09987 -1.11111E-6 L -0.1875 0.00139 " pathEditMode="relative" rAng="0" ptsTypes="AA">
                                      <p:cBhvr>
                                        <p:cTn id="104" dur="2000" fill="hold"/>
                                        <p:tgtEl>
                                          <p:spTgt spid="28"/>
                                        </p:tgtEl>
                                        <p:attrNameLst>
                                          <p:attrName>ppt_x</p:attrName>
                                          <p:attrName>ppt_y</p:attrName>
                                        </p:attrNameLst>
                                      </p:cBhvr>
                                      <p:rCtr x="-4388" y="69"/>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500"/>
                                        <p:tgtEl>
                                          <p:spTgt spid="4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fade">
                                      <p:cBhvr>
                                        <p:cTn id="118" dur="500"/>
                                        <p:tgtEl>
                                          <p:spTgt spid="4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fade">
                                      <p:cBhvr>
                                        <p:cTn id="127" dur="500"/>
                                        <p:tgtEl>
                                          <p:spTgt spid="4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fade">
                                      <p:cBhvr>
                                        <p:cTn id="130" dur="500"/>
                                        <p:tgtEl>
                                          <p:spTgt spid="4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fade">
                                      <p:cBhvr>
                                        <p:cTn id="133" dur="500"/>
                                        <p:tgtEl>
                                          <p:spTgt spid="5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fade">
                                      <p:cBhvr>
                                        <p:cTn id="143" dur="500"/>
                                        <p:tgtEl>
                                          <p:spTgt spid="2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fade">
                                      <p:cBhvr>
                                        <p:cTn id="15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P spid="14" grpId="0"/>
      <p:bldP spid="16" grpId="0"/>
      <p:bldP spid="16" grpId="1"/>
      <p:bldP spid="28" grpId="0"/>
      <p:bldP spid="28" grpId="1"/>
      <p:bldP spid="28" grpId="2"/>
      <p:bldP spid="17" grpId="0"/>
      <p:bldP spid="17" grpId="1"/>
      <p:bldP spid="19" grpId="0"/>
      <p:bldP spid="19" grpId="1"/>
      <p:bldP spid="29" grpId="0"/>
      <p:bldP spid="30" grpId="0"/>
      <p:bldP spid="31" grpId="0"/>
      <p:bldP spid="32" grpId="0"/>
      <p:bldP spid="32" grpId="1"/>
      <p:bldP spid="33" grpId="0"/>
      <p:bldP spid="34" grpId="0"/>
      <p:bldP spid="34" grpId="1"/>
      <p:bldP spid="35" grpId="0"/>
      <p:bldP spid="36" grpId="0"/>
      <p:bldP spid="37" grpId="0"/>
      <p:bldP spid="38" grpId="0"/>
      <p:bldP spid="38" grpId="1"/>
      <p:bldP spid="39" grpId="0"/>
      <p:bldP spid="40" grpId="0"/>
      <p:bldP spid="41" grpId="0"/>
      <p:bldP spid="42" grpId="0"/>
      <p:bldP spid="43" grpId="0"/>
      <p:bldP spid="44" grpId="0"/>
      <p:bldP spid="45" grpId="0"/>
      <p:bldP spid="46" grpId="0"/>
      <p:bldP spid="47" grpId="0"/>
      <p:bldP spid="48" grpId="0"/>
      <p:bldP spid="49" grpId="0"/>
      <p:bldP spid="50" grpId="0"/>
      <p:bldP spid="21" grpId="0" animBg="1"/>
      <p:bldP spid="51" grpId="0"/>
      <p:bldP spid="52" grpId="0" animBg="1"/>
      <p:bldP spid="53" grpId="0"/>
      <p:bldP spid="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D3B9CC4D-2CF0-4860-B4DA-E9DC8B427C7F}"/>
              </a:ext>
            </a:extLst>
          </p:cNvPr>
          <p:cNvSpPr/>
          <p:nvPr/>
        </p:nvSpPr>
        <p:spPr>
          <a:xfrm>
            <a:off x="815130" y="963814"/>
            <a:ext cx="10561739" cy="3139321"/>
          </a:xfrm>
          <a:prstGeom prst="rect">
            <a:avLst/>
          </a:prstGeom>
        </p:spPr>
        <p:txBody>
          <a:bodyPr wrap="square">
            <a:spAutoFit/>
          </a:bodyPr>
          <a:lstStyle/>
          <a:p>
            <a:r>
              <a:rPr lang="en-US" altLang="zh-CN" dirty="0"/>
              <a:t>int Partition(</a:t>
            </a:r>
            <a:r>
              <a:rPr lang="en-US" altLang="zh-CN" dirty="0" err="1"/>
              <a:t>ElemType</a:t>
            </a:r>
            <a:r>
              <a:rPr lang="en-US" altLang="zh-CN" dirty="0"/>
              <a:t> A[],int </a:t>
            </a:r>
            <a:r>
              <a:rPr lang="en-US" altLang="zh-CN" dirty="0" err="1"/>
              <a:t>low,int</a:t>
            </a:r>
            <a:r>
              <a:rPr lang="en-US" altLang="zh-CN" dirty="0"/>
              <a:t> high){  </a:t>
            </a:r>
            <a:r>
              <a:rPr lang="en-US" altLang="zh-CN" dirty="0">
                <a:solidFill>
                  <a:schemeClr val="accent1"/>
                </a:solidFill>
              </a:rPr>
              <a:t>//low</a:t>
            </a:r>
            <a:r>
              <a:rPr lang="zh-CN" altLang="en-US" dirty="0">
                <a:solidFill>
                  <a:schemeClr val="accent1"/>
                </a:solidFill>
              </a:rPr>
              <a:t>是当前待排序的序列起始下标，</a:t>
            </a:r>
            <a:r>
              <a:rPr lang="en-US" altLang="zh-CN" dirty="0">
                <a:solidFill>
                  <a:schemeClr val="accent1"/>
                </a:solidFill>
              </a:rPr>
              <a:t>high</a:t>
            </a:r>
            <a:r>
              <a:rPr lang="zh-CN" altLang="en-US" dirty="0">
                <a:solidFill>
                  <a:schemeClr val="accent1"/>
                </a:solidFill>
              </a:rPr>
              <a:t>是末尾下标</a:t>
            </a:r>
          </a:p>
          <a:p>
            <a:r>
              <a:rPr lang="zh-CN" altLang="en-US" dirty="0"/>
              <a:t>	</a:t>
            </a:r>
            <a:r>
              <a:rPr lang="en-US" altLang="zh-CN" dirty="0" err="1"/>
              <a:t>ElemType</a:t>
            </a:r>
            <a:r>
              <a:rPr lang="en-US" altLang="zh-CN" dirty="0"/>
              <a:t> pivot=A[low];	</a:t>
            </a:r>
            <a:r>
              <a:rPr lang="en-US" altLang="zh-CN" dirty="0">
                <a:solidFill>
                  <a:schemeClr val="accent1"/>
                </a:solidFill>
              </a:rPr>
              <a:t>//</a:t>
            </a:r>
            <a:r>
              <a:rPr lang="zh-CN" altLang="en-US" dirty="0">
                <a:solidFill>
                  <a:schemeClr val="accent1"/>
                </a:solidFill>
              </a:rPr>
              <a:t>第一个元素作为枢轴</a:t>
            </a:r>
          </a:p>
          <a:p>
            <a:r>
              <a:rPr lang="zh-CN" altLang="en-US" dirty="0"/>
              <a:t>	</a:t>
            </a:r>
            <a:r>
              <a:rPr lang="en-US" altLang="zh-CN" dirty="0"/>
              <a:t>while(low&lt;high){		</a:t>
            </a:r>
            <a:endParaRPr lang="zh-CN" altLang="en-US" dirty="0"/>
          </a:p>
          <a:p>
            <a:r>
              <a:rPr lang="zh-CN" altLang="en-US" dirty="0"/>
              <a:t>		</a:t>
            </a:r>
            <a:r>
              <a:rPr lang="en-US" altLang="zh-CN" dirty="0"/>
              <a:t>while(</a:t>
            </a:r>
            <a:r>
              <a:rPr lang="en-US" altLang="zh-CN" dirty="0">
                <a:solidFill>
                  <a:schemeClr val="accent2"/>
                </a:solidFill>
              </a:rPr>
              <a:t>low&lt;high</a:t>
            </a:r>
            <a:r>
              <a:rPr lang="en-US" altLang="zh-CN" dirty="0"/>
              <a:t>&amp;&amp;A[high]&gt;=pivot) --high;</a:t>
            </a:r>
            <a:r>
              <a:rPr lang="en-US" altLang="zh-CN" dirty="0">
                <a:solidFill>
                  <a:schemeClr val="accent1"/>
                </a:solidFill>
              </a:rPr>
              <a:t>//</a:t>
            </a:r>
            <a:r>
              <a:rPr lang="zh-CN" altLang="en-US" dirty="0">
                <a:solidFill>
                  <a:schemeClr val="accent1"/>
                </a:solidFill>
              </a:rPr>
              <a:t>先从末尾往前找到第一个比枢轴小的元素</a:t>
            </a:r>
            <a:endParaRPr lang="en-US" altLang="zh-CN" dirty="0">
              <a:solidFill>
                <a:schemeClr val="accent1"/>
              </a:solidFill>
            </a:endParaRPr>
          </a:p>
          <a:p>
            <a:r>
              <a:rPr lang="en-US" altLang="zh-CN" dirty="0"/>
              <a:t>		A[low]=A[high]; 	</a:t>
            </a:r>
            <a:r>
              <a:rPr lang="en-US" altLang="zh-CN" dirty="0">
                <a:solidFill>
                  <a:schemeClr val="accent1"/>
                </a:solidFill>
              </a:rPr>
              <a:t>//</a:t>
            </a:r>
            <a:r>
              <a:rPr lang="zh-CN" altLang="en-US" dirty="0">
                <a:solidFill>
                  <a:schemeClr val="accent1"/>
                </a:solidFill>
              </a:rPr>
              <a:t>用</a:t>
            </a:r>
            <a:r>
              <a:rPr lang="en-US" altLang="zh-CN" dirty="0">
                <a:solidFill>
                  <a:schemeClr val="accent1"/>
                </a:solidFill>
              </a:rPr>
              <a:t>high</a:t>
            </a:r>
            <a:r>
              <a:rPr lang="zh-CN" altLang="en-US" dirty="0">
                <a:solidFill>
                  <a:schemeClr val="accent1"/>
                </a:solidFill>
              </a:rPr>
              <a:t>的元素替换</a:t>
            </a:r>
            <a:r>
              <a:rPr lang="en-US" altLang="zh-CN" dirty="0">
                <a:solidFill>
                  <a:schemeClr val="accent1"/>
                </a:solidFill>
              </a:rPr>
              <a:t>low</a:t>
            </a:r>
            <a:r>
              <a:rPr lang="zh-CN" altLang="en-US" dirty="0">
                <a:solidFill>
                  <a:schemeClr val="accent1"/>
                </a:solidFill>
              </a:rPr>
              <a:t>的元素</a:t>
            </a:r>
          </a:p>
          <a:p>
            <a:r>
              <a:rPr lang="zh-CN" altLang="en-US" dirty="0"/>
              <a:t>		</a:t>
            </a:r>
            <a:r>
              <a:rPr lang="en-US" altLang="zh-CN" dirty="0"/>
              <a:t>while(</a:t>
            </a:r>
            <a:r>
              <a:rPr lang="en-US" altLang="zh-CN" dirty="0">
                <a:solidFill>
                  <a:schemeClr val="accent2"/>
                </a:solidFill>
              </a:rPr>
              <a:t>low&lt;high</a:t>
            </a:r>
            <a:r>
              <a:rPr lang="en-US" altLang="zh-CN" dirty="0"/>
              <a:t>&amp;&amp;A[low]&lt;=pivot) ++low;</a:t>
            </a:r>
            <a:r>
              <a:rPr lang="en-US" altLang="zh-CN" dirty="0">
                <a:solidFill>
                  <a:schemeClr val="accent1"/>
                </a:solidFill>
              </a:rPr>
              <a:t> //</a:t>
            </a:r>
            <a:r>
              <a:rPr lang="zh-CN" altLang="en-US" dirty="0">
                <a:solidFill>
                  <a:schemeClr val="accent1"/>
                </a:solidFill>
              </a:rPr>
              <a:t>再从开头往后找到第一个比枢轴大的元素</a:t>
            </a:r>
            <a:endParaRPr lang="en-US" altLang="zh-CN" dirty="0"/>
          </a:p>
          <a:p>
            <a:r>
              <a:rPr lang="en-US" altLang="zh-CN" dirty="0"/>
              <a:t>		A[high]=A[low]; 	</a:t>
            </a:r>
            <a:r>
              <a:rPr lang="en-US" altLang="zh-CN" dirty="0">
                <a:solidFill>
                  <a:schemeClr val="accent1"/>
                </a:solidFill>
              </a:rPr>
              <a:t>//</a:t>
            </a:r>
            <a:r>
              <a:rPr lang="zh-CN" altLang="en-US" dirty="0">
                <a:solidFill>
                  <a:schemeClr val="accent1"/>
                </a:solidFill>
              </a:rPr>
              <a:t>用</a:t>
            </a:r>
            <a:r>
              <a:rPr lang="en-US" altLang="zh-CN" dirty="0">
                <a:solidFill>
                  <a:schemeClr val="accent1"/>
                </a:solidFill>
              </a:rPr>
              <a:t>low</a:t>
            </a:r>
            <a:r>
              <a:rPr lang="zh-CN" altLang="en-US" dirty="0">
                <a:solidFill>
                  <a:schemeClr val="accent1"/>
                </a:solidFill>
              </a:rPr>
              <a:t>的元素替换</a:t>
            </a:r>
            <a:r>
              <a:rPr lang="en-US" altLang="zh-CN" dirty="0">
                <a:solidFill>
                  <a:schemeClr val="accent1"/>
                </a:solidFill>
              </a:rPr>
              <a:t>high</a:t>
            </a:r>
            <a:r>
              <a:rPr lang="zh-CN" altLang="en-US" dirty="0">
                <a:solidFill>
                  <a:schemeClr val="accent1"/>
                </a:solidFill>
              </a:rPr>
              <a:t>的元素</a:t>
            </a:r>
          </a:p>
          <a:p>
            <a:r>
              <a:rPr lang="zh-CN" altLang="en-US" dirty="0"/>
              <a:t>	</a:t>
            </a:r>
            <a:r>
              <a:rPr lang="en-US" altLang="zh-CN" dirty="0"/>
              <a:t>}</a:t>
            </a:r>
          </a:p>
          <a:p>
            <a:r>
              <a:rPr lang="en-US" altLang="zh-CN" dirty="0"/>
              <a:t>	A[low]=pivot;			//</a:t>
            </a:r>
            <a:r>
              <a:rPr lang="zh-CN" altLang="en-US" dirty="0"/>
              <a:t>枢轴元素存放到最终位置</a:t>
            </a:r>
          </a:p>
          <a:p>
            <a:r>
              <a:rPr lang="zh-CN" altLang="en-US" dirty="0"/>
              <a:t>	</a:t>
            </a:r>
            <a:r>
              <a:rPr lang="en-US" altLang="zh-CN" dirty="0"/>
              <a:t>return  low; 			//</a:t>
            </a:r>
            <a:r>
              <a:rPr lang="zh-CN" altLang="en-US" dirty="0"/>
              <a:t>返回存放枢轴的最终位置</a:t>
            </a:r>
          </a:p>
          <a:p>
            <a:r>
              <a:rPr lang="en-US" altLang="zh-CN" dirty="0"/>
              <a:t>}</a:t>
            </a:r>
          </a:p>
        </p:txBody>
      </p:sp>
      <p:cxnSp>
        <p:nvCxnSpPr>
          <p:cNvPr id="8" name="直接箭头连接符 7">
            <a:extLst>
              <a:ext uri="{FF2B5EF4-FFF2-40B4-BE49-F238E27FC236}">
                <a16:creationId xmlns:a16="http://schemas.microsoft.com/office/drawing/2014/main" xmlns="" id="{A638238A-3F52-4502-8A49-FC49604DF27E}"/>
              </a:ext>
            </a:extLst>
          </p:cNvPr>
          <p:cNvCxnSpPr>
            <a:cxnSpLocks/>
          </p:cNvCxnSpPr>
          <p:nvPr/>
        </p:nvCxnSpPr>
        <p:spPr>
          <a:xfrm flipV="1">
            <a:off x="1484851" y="1990224"/>
            <a:ext cx="1233182" cy="83686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343463EF-EC5D-4ED5-B607-6F22EF5A88FF}"/>
              </a:ext>
            </a:extLst>
          </p:cNvPr>
          <p:cNvSpPr txBox="1"/>
          <p:nvPr/>
        </p:nvSpPr>
        <p:spPr>
          <a:xfrm>
            <a:off x="343949" y="2533475"/>
            <a:ext cx="1140902" cy="1200329"/>
          </a:xfrm>
          <a:prstGeom prst="rect">
            <a:avLst/>
          </a:prstGeom>
          <a:noFill/>
        </p:spPr>
        <p:txBody>
          <a:bodyPr wrap="square" rtlCol="0">
            <a:spAutoFit/>
          </a:bodyPr>
          <a:lstStyle/>
          <a:p>
            <a:r>
              <a:rPr lang="zh-CN" altLang="en-US" dirty="0">
                <a:solidFill>
                  <a:schemeClr val="accent2"/>
                </a:solidFill>
              </a:rPr>
              <a:t>避免完全顺序的序列出现数组下溢</a:t>
            </a:r>
          </a:p>
        </p:txBody>
      </p:sp>
      <p:sp>
        <p:nvSpPr>
          <p:cNvPr id="12" name="文本框 11">
            <a:extLst>
              <a:ext uri="{FF2B5EF4-FFF2-40B4-BE49-F238E27FC236}">
                <a16:creationId xmlns:a16="http://schemas.microsoft.com/office/drawing/2014/main" xmlns="" id="{F300D889-EF48-4E5E-B44B-7404CA14754F}"/>
              </a:ext>
            </a:extLst>
          </p:cNvPr>
          <p:cNvSpPr txBox="1"/>
          <p:nvPr/>
        </p:nvSpPr>
        <p:spPr>
          <a:xfrm>
            <a:off x="3669885" y="5001786"/>
            <a:ext cx="1837189" cy="400110"/>
          </a:xfrm>
          <a:prstGeom prst="rect">
            <a:avLst/>
          </a:prstGeom>
          <a:noFill/>
        </p:spPr>
        <p:txBody>
          <a:bodyPr wrap="square" rtlCol="0">
            <a:spAutoFit/>
          </a:bodyPr>
          <a:lstStyle/>
          <a:p>
            <a:r>
              <a:rPr lang="en-US" altLang="zh-CN" sz="2000" dirty="0"/>
              <a:t>12 24 36 48 60</a:t>
            </a:r>
            <a:endParaRPr lang="zh-CN" altLang="en-US" sz="2000" dirty="0"/>
          </a:p>
        </p:txBody>
      </p:sp>
      <p:sp>
        <p:nvSpPr>
          <p:cNvPr id="13" name="文本框 12">
            <a:extLst>
              <a:ext uri="{FF2B5EF4-FFF2-40B4-BE49-F238E27FC236}">
                <a16:creationId xmlns:a16="http://schemas.microsoft.com/office/drawing/2014/main" xmlns="" id="{808CC777-326B-4CF0-9110-242619D00500}"/>
              </a:ext>
            </a:extLst>
          </p:cNvPr>
          <p:cNvSpPr txBox="1"/>
          <p:nvPr/>
        </p:nvSpPr>
        <p:spPr>
          <a:xfrm>
            <a:off x="3585995" y="5524854"/>
            <a:ext cx="553673" cy="369332"/>
          </a:xfrm>
          <a:prstGeom prst="rect">
            <a:avLst/>
          </a:prstGeom>
          <a:noFill/>
        </p:spPr>
        <p:txBody>
          <a:bodyPr wrap="square" rtlCol="0">
            <a:spAutoFit/>
          </a:bodyPr>
          <a:lstStyle/>
          <a:p>
            <a:r>
              <a:rPr lang="en-US" altLang="zh-CN" dirty="0"/>
              <a:t>low</a:t>
            </a:r>
            <a:endParaRPr lang="zh-CN" altLang="en-US" dirty="0"/>
          </a:p>
        </p:txBody>
      </p:sp>
      <p:sp>
        <p:nvSpPr>
          <p:cNvPr id="55" name="文本框 54">
            <a:extLst>
              <a:ext uri="{FF2B5EF4-FFF2-40B4-BE49-F238E27FC236}">
                <a16:creationId xmlns:a16="http://schemas.microsoft.com/office/drawing/2014/main" xmlns="" id="{24436FB9-6699-4007-833B-4422342CF90A}"/>
              </a:ext>
            </a:extLst>
          </p:cNvPr>
          <p:cNvSpPr txBox="1"/>
          <p:nvPr/>
        </p:nvSpPr>
        <p:spPr>
          <a:xfrm>
            <a:off x="4961789" y="5524854"/>
            <a:ext cx="704675" cy="369332"/>
          </a:xfrm>
          <a:prstGeom prst="rect">
            <a:avLst/>
          </a:prstGeom>
          <a:noFill/>
        </p:spPr>
        <p:txBody>
          <a:bodyPr wrap="square" rtlCol="0">
            <a:spAutoFit/>
          </a:bodyPr>
          <a:lstStyle/>
          <a:p>
            <a:r>
              <a:rPr lang="en-US" altLang="zh-CN" dirty="0"/>
              <a:t>high</a:t>
            </a:r>
            <a:endParaRPr lang="zh-CN" altLang="en-US" dirty="0"/>
          </a:p>
        </p:txBody>
      </p:sp>
    </p:spTree>
    <p:extLst>
      <p:ext uri="{BB962C8B-B14F-4D97-AF65-F5344CB8AC3E}">
        <p14:creationId xmlns:p14="http://schemas.microsoft.com/office/powerpoint/2010/main" val="18125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F64F9339-4FEF-41CE-8820-D3DFC3CB15DB}"/>
              </a:ext>
            </a:extLst>
          </p:cNvPr>
          <p:cNvSpPr/>
          <p:nvPr/>
        </p:nvSpPr>
        <p:spPr>
          <a:xfrm>
            <a:off x="475375" y="697903"/>
            <a:ext cx="11241249" cy="2031325"/>
          </a:xfrm>
          <a:prstGeom prst="rect">
            <a:avLst/>
          </a:prstGeom>
        </p:spPr>
        <p:txBody>
          <a:bodyPr wrap="square">
            <a:spAutoFit/>
          </a:bodyPr>
          <a:lstStyle/>
          <a:p>
            <a:r>
              <a:rPr lang="en-US" altLang="zh-CN" dirty="0"/>
              <a:t>void </a:t>
            </a:r>
            <a:r>
              <a:rPr lang="en-US" altLang="zh-CN" dirty="0" err="1"/>
              <a:t>QuickSort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 </a:t>
            </a:r>
            <a:r>
              <a:rPr lang="en-US" altLang="zh-CN" dirty="0">
                <a:solidFill>
                  <a:schemeClr val="accent1"/>
                </a:solidFill>
              </a:rPr>
              <a:t>  //low</a:t>
            </a:r>
            <a:r>
              <a:rPr lang="zh-CN" altLang="en-US" dirty="0">
                <a:solidFill>
                  <a:schemeClr val="accent1"/>
                </a:solidFill>
              </a:rPr>
              <a:t>和</a:t>
            </a:r>
            <a:r>
              <a:rPr lang="en-US" altLang="zh-CN" dirty="0">
                <a:solidFill>
                  <a:schemeClr val="accent1"/>
                </a:solidFill>
              </a:rPr>
              <a:t>high</a:t>
            </a:r>
            <a:r>
              <a:rPr lang="zh-CN" altLang="en-US" dirty="0">
                <a:solidFill>
                  <a:schemeClr val="accent1"/>
                </a:solidFill>
              </a:rPr>
              <a:t>值要合法</a:t>
            </a:r>
            <a:r>
              <a:rPr lang="en-US" altLang="zh-CN" dirty="0">
                <a:solidFill>
                  <a:schemeClr val="accent1"/>
                </a:solidFill>
              </a:rPr>
              <a:t>	</a:t>
            </a:r>
            <a:r>
              <a:rPr lang="en-US" altLang="zh-CN" dirty="0"/>
              <a:t>		</a:t>
            </a:r>
            <a:endParaRPr lang="zh-CN" altLang="en-US" dirty="0"/>
          </a:p>
          <a:p>
            <a:r>
              <a:rPr lang="zh-CN" altLang="en-US" dirty="0"/>
              <a:t>		</a:t>
            </a:r>
            <a:r>
              <a:rPr lang="en-US" altLang="zh-CN" dirty="0"/>
              <a:t>int </a:t>
            </a:r>
            <a:r>
              <a:rPr lang="en-US" altLang="zh-CN" dirty="0" err="1"/>
              <a:t>pivotpos</a:t>
            </a:r>
            <a:r>
              <a:rPr lang="en-US" altLang="zh-CN" dirty="0"/>
              <a:t>=Partition(</a:t>
            </a:r>
            <a:r>
              <a:rPr lang="en-US" altLang="zh-CN" dirty="0" err="1"/>
              <a:t>A,low,high</a:t>
            </a:r>
            <a:r>
              <a:rPr lang="en-US" altLang="zh-CN" dirty="0"/>
              <a:t>);	</a:t>
            </a:r>
            <a:endParaRPr lang="zh-CN" altLang="en-US" dirty="0"/>
          </a:p>
          <a:p>
            <a:r>
              <a:rPr lang="zh-CN" altLang="en-US" dirty="0"/>
              <a:t>		</a:t>
            </a:r>
            <a:r>
              <a:rPr lang="en-US" altLang="zh-CN" dirty="0" err="1"/>
              <a:t>QuickSort</a:t>
            </a:r>
            <a:r>
              <a:rPr lang="en-US" altLang="zh-CN" dirty="0"/>
              <a:t>(A,low,</a:t>
            </a:r>
            <a:r>
              <a:rPr lang="en-US" altLang="zh-CN" dirty="0">
                <a:solidFill>
                  <a:schemeClr val="accent1"/>
                </a:solidFill>
              </a:rPr>
              <a:t>pivotpos-1</a:t>
            </a:r>
            <a:r>
              <a:rPr lang="en-US" altLang="zh-CN" dirty="0"/>
              <a:t>); </a:t>
            </a:r>
            <a:r>
              <a:rPr lang="en-US" altLang="zh-CN" dirty="0">
                <a:solidFill>
                  <a:schemeClr val="accent1"/>
                </a:solidFill>
              </a:rPr>
              <a:t>//</a:t>
            </a:r>
            <a:r>
              <a:rPr lang="zh-CN" altLang="en-US" dirty="0">
                <a:solidFill>
                  <a:schemeClr val="accent1"/>
                </a:solidFill>
              </a:rPr>
              <a:t>分治递归左半部分</a:t>
            </a:r>
            <a:r>
              <a:rPr lang="en-US" altLang="zh-CN" dirty="0"/>
              <a:t>	</a:t>
            </a:r>
            <a:endParaRPr lang="zh-CN" altLang="en-US" dirty="0"/>
          </a:p>
          <a:p>
            <a:r>
              <a:rPr lang="zh-CN" altLang="en-US" dirty="0"/>
              <a:t>		</a:t>
            </a:r>
            <a:r>
              <a:rPr lang="en-US" altLang="zh-CN" dirty="0" err="1"/>
              <a:t>QuickSort</a:t>
            </a:r>
            <a:r>
              <a:rPr lang="en-US" altLang="zh-CN" dirty="0"/>
              <a:t>(A,</a:t>
            </a:r>
            <a:r>
              <a:rPr lang="en-US" altLang="zh-CN" dirty="0">
                <a:solidFill>
                  <a:schemeClr val="accent1"/>
                </a:solidFill>
              </a:rPr>
              <a:t>pivotpos+1</a:t>
            </a:r>
            <a:r>
              <a:rPr lang="en-US" altLang="zh-CN" dirty="0"/>
              <a:t>,high); </a:t>
            </a:r>
            <a:r>
              <a:rPr lang="en-US" altLang="zh-CN" dirty="0">
                <a:solidFill>
                  <a:schemeClr val="accent1"/>
                </a:solidFill>
              </a:rPr>
              <a:t>//</a:t>
            </a:r>
            <a:r>
              <a:rPr lang="zh-CN" altLang="en-US" dirty="0">
                <a:solidFill>
                  <a:schemeClr val="accent1"/>
                </a:solidFill>
              </a:rPr>
              <a:t>分治递归右半部分</a:t>
            </a:r>
            <a:endParaRPr lang="en-US" altLang="zh-CN" dirty="0">
              <a:solidFill>
                <a:schemeClr val="accent1"/>
              </a:solidFill>
            </a:endParaRPr>
          </a:p>
          <a:p>
            <a:r>
              <a:rPr lang="en-US" altLang="zh-CN" dirty="0"/>
              <a:t>	}</a:t>
            </a:r>
          </a:p>
          <a:p>
            <a:r>
              <a:rPr lang="en-US" altLang="zh-CN" dirty="0"/>
              <a:t>}</a:t>
            </a:r>
          </a:p>
        </p:txBody>
      </p:sp>
      <p:sp>
        <p:nvSpPr>
          <p:cNvPr id="5" name="文本框 4">
            <a:extLst>
              <a:ext uri="{FF2B5EF4-FFF2-40B4-BE49-F238E27FC236}">
                <a16:creationId xmlns:a16="http://schemas.microsoft.com/office/drawing/2014/main" xmlns="" id="{27418904-7D11-47E8-8334-C78832E2F560}"/>
              </a:ext>
            </a:extLst>
          </p:cNvPr>
          <p:cNvSpPr txBox="1"/>
          <p:nvPr/>
        </p:nvSpPr>
        <p:spPr>
          <a:xfrm>
            <a:off x="475375" y="2780799"/>
            <a:ext cx="10519795" cy="646331"/>
          </a:xfrm>
          <a:prstGeom prst="rect">
            <a:avLst/>
          </a:prstGeom>
          <a:noFill/>
        </p:spPr>
        <p:txBody>
          <a:bodyPr wrap="square" rtlCol="0">
            <a:spAutoFit/>
          </a:bodyPr>
          <a:lstStyle/>
          <a:p>
            <a:r>
              <a:rPr lang="zh-CN" altLang="en-US" dirty="0">
                <a:solidFill>
                  <a:schemeClr val="accent2"/>
                </a:solidFill>
              </a:rPr>
              <a:t>时间复杂度：</a:t>
            </a:r>
            <a:r>
              <a:rPr lang="zh-CN" altLang="en-US" dirty="0">
                <a:solidFill>
                  <a:schemeClr val="accent1"/>
                </a:solidFill>
              </a:rPr>
              <a:t>最好情况</a:t>
            </a:r>
            <a:r>
              <a:rPr lang="zh-CN" altLang="en-US" dirty="0"/>
              <a:t>下时间复杂度为</a:t>
            </a:r>
            <a:r>
              <a:rPr lang="en-US" altLang="zh-CN" dirty="0">
                <a:solidFill>
                  <a:schemeClr val="accent1"/>
                </a:solidFill>
              </a:rPr>
              <a:t>O(</a:t>
            </a:r>
            <a:r>
              <a:rPr lang="en-US" altLang="zh-CN" dirty="0" err="1">
                <a:solidFill>
                  <a:schemeClr val="accent1"/>
                </a:solidFill>
              </a:rPr>
              <a:t>nlogn</a:t>
            </a:r>
            <a:r>
              <a:rPr lang="en-US" altLang="zh-CN" dirty="0">
                <a:solidFill>
                  <a:schemeClr val="accent1"/>
                </a:solidFill>
              </a:rPr>
              <a:t>)</a:t>
            </a:r>
            <a:r>
              <a:rPr lang="en-US" altLang="zh-CN" dirty="0"/>
              <a:t> ,</a:t>
            </a:r>
            <a:r>
              <a:rPr lang="zh-CN" altLang="en-US" dirty="0"/>
              <a:t>待排序序列越无序，算法效率越高。</a:t>
            </a:r>
            <a:endParaRPr lang="en-US" altLang="zh-CN" dirty="0"/>
          </a:p>
          <a:p>
            <a:r>
              <a:rPr lang="en-US" altLang="zh-CN" dirty="0"/>
              <a:t>                      </a:t>
            </a:r>
            <a:r>
              <a:rPr lang="zh-CN" altLang="en-US" dirty="0">
                <a:solidFill>
                  <a:schemeClr val="accent1"/>
                </a:solidFill>
              </a:rPr>
              <a:t>最坏情况</a:t>
            </a:r>
            <a:r>
              <a:rPr lang="zh-CN" altLang="en-US" dirty="0"/>
              <a:t>下时间复杂度为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t>，待排序序列越有序，算法效率越低。</a:t>
            </a:r>
          </a:p>
        </p:txBody>
      </p:sp>
      <p:sp>
        <p:nvSpPr>
          <p:cNvPr id="7" name="文本框 6">
            <a:extLst>
              <a:ext uri="{FF2B5EF4-FFF2-40B4-BE49-F238E27FC236}">
                <a16:creationId xmlns:a16="http://schemas.microsoft.com/office/drawing/2014/main" xmlns="" id="{8B06B3CD-DD94-4B3A-AA31-B6407CA88344}"/>
              </a:ext>
            </a:extLst>
          </p:cNvPr>
          <p:cNvSpPr txBox="1"/>
          <p:nvPr/>
        </p:nvSpPr>
        <p:spPr>
          <a:xfrm>
            <a:off x="475375" y="3708102"/>
            <a:ext cx="4597167" cy="369332"/>
          </a:xfrm>
          <a:prstGeom prst="rect">
            <a:avLst/>
          </a:prstGeom>
          <a:noFill/>
        </p:spPr>
        <p:txBody>
          <a:bodyPr wrap="square" rtlCol="0">
            <a:spAutoFit/>
          </a:bodyPr>
          <a:lstStyle/>
          <a:p>
            <a:r>
              <a:rPr lang="zh-CN" altLang="en-US" dirty="0"/>
              <a:t>递归复杂度的表达式：</a:t>
            </a:r>
            <a:r>
              <a:rPr lang="pt-BR" altLang="zh-CN" dirty="0"/>
              <a:t>T(n) = aT(n/b) + f(n) </a:t>
            </a:r>
            <a:endParaRPr lang="zh-CN" altLang="en-US" dirty="0"/>
          </a:p>
        </p:txBody>
      </p:sp>
      <p:sp>
        <p:nvSpPr>
          <p:cNvPr id="16" name="文本框 15">
            <a:extLst>
              <a:ext uri="{FF2B5EF4-FFF2-40B4-BE49-F238E27FC236}">
                <a16:creationId xmlns:a16="http://schemas.microsoft.com/office/drawing/2014/main" xmlns="" id="{A537363E-6FB9-48C4-8435-8D46AAEF9078}"/>
              </a:ext>
            </a:extLst>
          </p:cNvPr>
          <p:cNvSpPr txBox="1"/>
          <p:nvPr/>
        </p:nvSpPr>
        <p:spPr>
          <a:xfrm>
            <a:off x="5039142" y="3708102"/>
            <a:ext cx="6677482" cy="646331"/>
          </a:xfrm>
          <a:prstGeom prst="rect">
            <a:avLst/>
          </a:prstGeom>
          <a:noFill/>
        </p:spPr>
        <p:txBody>
          <a:bodyPr wrap="square" rtlCol="0">
            <a:spAutoFit/>
          </a:bodyPr>
          <a:lstStyle/>
          <a:p>
            <a:r>
              <a:rPr lang="en-US" altLang="zh-CN" dirty="0"/>
              <a:t>n/b</a:t>
            </a:r>
            <a:r>
              <a:rPr lang="zh-CN" altLang="en-US" dirty="0"/>
              <a:t>是子问题的大小，比如快排每次划分子问题之后的大小，</a:t>
            </a:r>
            <a:r>
              <a:rPr lang="en-US" altLang="zh-CN" dirty="0"/>
              <a:t>a</a:t>
            </a:r>
            <a:r>
              <a:rPr lang="zh-CN" altLang="en-US" dirty="0"/>
              <a:t>是子问题大小的数量，</a:t>
            </a:r>
            <a:r>
              <a:rPr lang="en-US" altLang="zh-CN" dirty="0"/>
              <a:t>f(n)</a:t>
            </a:r>
            <a:r>
              <a:rPr lang="zh-CN" altLang="en-US" dirty="0"/>
              <a:t>是分解问题和合并问题所需要的时间</a:t>
            </a:r>
          </a:p>
        </p:txBody>
      </p:sp>
      <p:sp>
        <p:nvSpPr>
          <p:cNvPr id="17" name="矩形 16">
            <a:extLst>
              <a:ext uri="{FF2B5EF4-FFF2-40B4-BE49-F238E27FC236}">
                <a16:creationId xmlns:a16="http://schemas.microsoft.com/office/drawing/2014/main" xmlns="" id="{B7E5ADB7-9172-412D-8715-8690E026FF7C}"/>
              </a:ext>
            </a:extLst>
          </p:cNvPr>
          <p:cNvSpPr/>
          <p:nvPr/>
        </p:nvSpPr>
        <p:spPr>
          <a:xfrm>
            <a:off x="475375" y="4867670"/>
            <a:ext cx="11101432" cy="369332"/>
          </a:xfrm>
          <a:prstGeom prst="rect">
            <a:avLst/>
          </a:prstGeom>
        </p:spPr>
        <p:txBody>
          <a:bodyPr wrap="square">
            <a:spAutoFit/>
          </a:bodyPr>
          <a:lstStyle/>
          <a:p>
            <a:r>
              <a:rPr lang="en-US" altLang="zh-CN" dirty="0"/>
              <a:t>1)</a:t>
            </a:r>
            <a:r>
              <a:rPr lang="zh-CN" altLang="en-US" dirty="0"/>
              <a:t>快速排序</a:t>
            </a:r>
            <a:r>
              <a:rPr lang="zh-CN" altLang="en-US" dirty="0">
                <a:solidFill>
                  <a:schemeClr val="accent1"/>
                </a:solidFill>
              </a:rPr>
              <a:t>最优</a:t>
            </a:r>
            <a:r>
              <a:rPr lang="zh-CN" altLang="en-US" dirty="0"/>
              <a:t>的情况就是每一次</a:t>
            </a:r>
            <a:r>
              <a:rPr lang="en-US" altLang="zh-CN" dirty="0"/>
              <a:t>Partition</a:t>
            </a:r>
            <a:r>
              <a:rPr lang="zh-CN" altLang="en-US" dirty="0"/>
              <a:t>取到的元素都刚好</a:t>
            </a:r>
            <a:r>
              <a:rPr lang="zh-CN" altLang="en-US" dirty="0">
                <a:solidFill>
                  <a:schemeClr val="accent1"/>
                </a:solidFill>
              </a:rPr>
              <a:t>平分整个数组 即</a:t>
            </a:r>
            <a:r>
              <a:rPr lang="en-US" altLang="zh-CN" dirty="0">
                <a:solidFill>
                  <a:schemeClr val="accent1"/>
                </a:solidFill>
              </a:rPr>
              <a:t>a=b=2  f(n)=O(n)=</a:t>
            </a:r>
            <a:r>
              <a:rPr lang="el-GR" altLang="zh-CN" dirty="0">
                <a:solidFill>
                  <a:schemeClr val="accent1"/>
                </a:solidFill>
              </a:rPr>
              <a:t>Θ</a:t>
            </a:r>
            <a:r>
              <a:rPr lang="en-US" altLang="zh-CN" dirty="0">
                <a:solidFill>
                  <a:schemeClr val="accent1"/>
                </a:solidFill>
              </a:rPr>
              <a:t>(n) </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2D064550-06F6-4B43-A368-8BD6C5BF6EEB}"/>
              </a:ext>
            </a:extLst>
          </p:cNvPr>
          <p:cNvSpPr txBox="1"/>
          <p:nvPr/>
        </p:nvSpPr>
        <p:spPr>
          <a:xfrm>
            <a:off x="475375" y="5366436"/>
            <a:ext cx="2776756" cy="369332"/>
          </a:xfrm>
          <a:prstGeom prst="rect">
            <a:avLst/>
          </a:prstGeom>
          <a:noFill/>
        </p:spPr>
        <p:txBody>
          <a:bodyPr wrap="square" rtlCol="0">
            <a:spAutoFit/>
          </a:bodyPr>
          <a:lstStyle/>
          <a:p>
            <a:r>
              <a:rPr lang="zh-CN" altLang="en-US" dirty="0"/>
              <a:t>根据主定理的第二种情况</a:t>
            </a:r>
          </a:p>
        </p:txBody>
      </p:sp>
      <p:pic>
        <p:nvPicPr>
          <p:cNvPr id="19" name="图片 18">
            <a:extLst>
              <a:ext uri="{FF2B5EF4-FFF2-40B4-BE49-F238E27FC236}">
                <a16:creationId xmlns:a16="http://schemas.microsoft.com/office/drawing/2014/main" xmlns="" id="{3442066F-02E4-48C8-8D0D-B4A2A00E6486}"/>
              </a:ext>
            </a:extLst>
          </p:cNvPr>
          <p:cNvPicPr>
            <a:picLocks noChangeAspect="1"/>
          </p:cNvPicPr>
          <p:nvPr/>
        </p:nvPicPr>
        <p:blipFill>
          <a:blip r:embed="rId2"/>
          <a:stretch>
            <a:fillRect/>
          </a:stretch>
        </p:blipFill>
        <p:spPr>
          <a:xfrm>
            <a:off x="3597201" y="5307143"/>
            <a:ext cx="4371975" cy="428625"/>
          </a:xfrm>
          <a:prstGeom prst="rect">
            <a:avLst/>
          </a:prstGeom>
        </p:spPr>
      </p:pic>
      <p:sp>
        <p:nvSpPr>
          <p:cNvPr id="21" name="文本框 20">
            <a:extLst>
              <a:ext uri="{FF2B5EF4-FFF2-40B4-BE49-F238E27FC236}">
                <a16:creationId xmlns:a16="http://schemas.microsoft.com/office/drawing/2014/main" xmlns="" id="{5C445D97-CEB8-4927-A354-383DFD219346}"/>
              </a:ext>
            </a:extLst>
          </p:cNvPr>
          <p:cNvSpPr txBox="1"/>
          <p:nvPr/>
        </p:nvSpPr>
        <p:spPr>
          <a:xfrm>
            <a:off x="7915900" y="5333308"/>
            <a:ext cx="1602298" cy="369332"/>
          </a:xfrm>
          <a:prstGeom prst="rect">
            <a:avLst/>
          </a:prstGeom>
          <a:noFill/>
        </p:spPr>
        <p:txBody>
          <a:bodyPr wrap="square" rtlCol="0">
            <a:spAutoFit/>
          </a:bodyPr>
          <a:lstStyle/>
          <a:p>
            <a:r>
              <a:rPr lang="en-US" altLang="zh-CN" dirty="0">
                <a:solidFill>
                  <a:schemeClr val="accent1"/>
                </a:solidFill>
              </a:rPr>
              <a:t>T(n)=O(</a:t>
            </a:r>
            <a:r>
              <a:rPr lang="en-US" altLang="zh-CN" dirty="0" err="1">
                <a:solidFill>
                  <a:schemeClr val="accent1"/>
                </a:solidFill>
              </a:rPr>
              <a:t>nlogn</a:t>
            </a:r>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207054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p:bldP spid="17" grpId="0"/>
      <p:bldP spid="18"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排序的稳定性</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5404DA99-8B61-4801-B20F-FAF6791F25D7}"/>
              </a:ext>
            </a:extLst>
          </p:cNvPr>
          <p:cNvSpPr/>
          <p:nvPr/>
        </p:nvSpPr>
        <p:spPr>
          <a:xfrm>
            <a:off x="654342" y="844333"/>
            <a:ext cx="10846964" cy="646331"/>
          </a:xfrm>
          <a:prstGeom prst="rect">
            <a:avLst/>
          </a:prstGeom>
        </p:spPr>
        <p:txBody>
          <a:bodyPr wrap="square">
            <a:spAutoFit/>
          </a:bodyPr>
          <a:lstStyle/>
          <a:p>
            <a:r>
              <a:rPr lang="zh-CN" altLang="en-US" dirty="0"/>
              <a:t>如果待排序表中有两个元素</a:t>
            </a:r>
            <a:r>
              <a:rPr lang="en-US" altLang="zh-CN" dirty="0"/>
              <a:t>R</a:t>
            </a:r>
            <a:r>
              <a:rPr lang="en-US" altLang="zh-CN" baseline="-25000" dirty="0"/>
              <a:t>i</a:t>
            </a:r>
            <a:r>
              <a:rPr lang="zh-CN" altLang="en-US" dirty="0"/>
              <a:t>、</a:t>
            </a:r>
            <a:r>
              <a:rPr lang="en-US" altLang="zh-CN" dirty="0" err="1"/>
              <a:t>R</a:t>
            </a:r>
            <a:r>
              <a:rPr lang="en-US" altLang="zh-CN" baseline="-25000" dirty="0" err="1"/>
              <a:t>j</a:t>
            </a:r>
            <a:r>
              <a:rPr lang="zh-CN" altLang="en-US" dirty="0"/>
              <a:t>，其对应的关键字</a:t>
            </a:r>
            <a:r>
              <a:rPr lang="en-US" altLang="zh-CN" dirty="0" err="1"/>
              <a:t>key</a:t>
            </a:r>
            <a:r>
              <a:rPr lang="en-US" altLang="zh-CN" baseline="-25000" dirty="0" err="1"/>
              <a:t>i</a:t>
            </a:r>
            <a:r>
              <a:rPr lang="en-US" altLang="zh-CN" dirty="0"/>
              <a:t>=</a:t>
            </a:r>
            <a:r>
              <a:rPr lang="en-US" altLang="zh-CN" dirty="0" err="1"/>
              <a:t>key</a:t>
            </a:r>
            <a:r>
              <a:rPr lang="en-US" altLang="zh-CN" baseline="-25000" dirty="0" err="1"/>
              <a:t>j</a:t>
            </a:r>
            <a:r>
              <a:rPr lang="zh-CN" altLang="en-US" dirty="0"/>
              <a:t>，且在排序前</a:t>
            </a:r>
            <a:r>
              <a:rPr lang="en-US" altLang="zh-CN" dirty="0"/>
              <a:t>R</a:t>
            </a:r>
            <a:r>
              <a:rPr lang="en-US" altLang="zh-CN" baseline="-25000" dirty="0"/>
              <a:t>i</a:t>
            </a:r>
            <a:r>
              <a:rPr lang="zh-CN" altLang="en-US" dirty="0"/>
              <a:t>在</a:t>
            </a:r>
            <a:r>
              <a:rPr lang="en-US" altLang="zh-CN" dirty="0" err="1"/>
              <a:t>R</a:t>
            </a:r>
            <a:r>
              <a:rPr lang="en-US" altLang="zh-CN" baseline="-25000" dirty="0" err="1"/>
              <a:t>j</a:t>
            </a:r>
            <a:r>
              <a:rPr lang="zh-CN" altLang="en-US" dirty="0"/>
              <a:t>前面，如果使用某一排序算法排序后，</a:t>
            </a:r>
            <a:r>
              <a:rPr lang="en-US" altLang="zh-CN" dirty="0"/>
              <a:t>R</a:t>
            </a:r>
            <a:r>
              <a:rPr lang="en-US" altLang="zh-CN" baseline="-25000" dirty="0"/>
              <a:t>i</a:t>
            </a:r>
            <a:r>
              <a:rPr lang="zh-CN" altLang="en-US" dirty="0"/>
              <a:t>仍然在</a:t>
            </a:r>
            <a:r>
              <a:rPr lang="en-US" altLang="zh-CN" dirty="0" err="1"/>
              <a:t>R</a:t>
            </a:r>
            <a:r>
              <a:rPr lang="en-US" altLang="zh-CN" baseline="-25000" dirty="0" err="1"/>
              <a:t>j</a:t>
            </a:r>
            <a:r>
              <a:rPr lang="zh-CN" altLang="en-US" dirty="0"/>
              <a:t>的前面，则称这个排序算法是</a:t>
            </a:r>
            <a:r>
              <a:rPr lang="zh-CN" altLang="en-US" dirty="0">
                <a:solidFill>
                  <a:schemeClr val="accent1"/>
                </a:solidFill>
              </a:rPr>
              <a:t>稳定的</a:t>
            </a:r>
            <a:r>
              <a:rPr lang="zh-CN" altLang="en-US" dirty="0"/>
              <a:t>，否则称排序算法是</a:t>
            </a:r>
            <a:r>
              <a:rPr lang="zh-CN" altLang="en-US" dirty="0">
                <a:solidFill>
                  <a:schemeClr val="accent1"/>
                </a:solidFill>
              </a:rPr>
              <a:t>不稳定的</a:t>
            </a:r>
            <a:r>
              <a:rPr lang="zh-CN" altLang="en-US" dirty="0"/>
              <a:t>。</a:t>
            </a:r>
          </a:p>
        </p:txBody>
      </p:sp>
      <p:pic>
        <p:nvPicPr>
          <p:cNvPr id="28" name="图片 27">
            <a:extLst>
              <a:ext uri="{FF2B5EF4-FFF2-40B4-BE49-F238E27FC236}">
                <a16:creationId xmlns:a16="http://schemas.microsoft.com/office/drawing/2014/main" xmlns="" id="{5081682C-757D-4374-A8F8-BB315FE4BF40}"/>
              </a:ext>
            </a:extLst>
          </p:cNvPr>
          <p:cNvPicPr>
            <a:picLocks noChangeAspect="1"/>
          </p:cNvPicPr>
          <p:nvPr/>
        </p:nvPicPr>
        <p:blipFill>
          <a:blip r:embed="rId2"/>
          <a:stretch>
            <a:fillRect/>
          </a:stretch>
        </p:blipFill>
        <p:spPr>
          <a:xfrm>
            <a:off x="654342" y="5273967"/>
            <a:ext cx="1046766" cy="433403"/>
          </a:xfrm>
          <a:prstGeom prst="rect">
            <a:avLst/>
          </a:prstGeom>
        </p:spPr>
      </p:pic>
      <p:sp>
        <p:nvSpPr>
          <p:cNvPr id="5" name="文本框 4">
            <a:extLst>
              <a:ext uri="{FF2B5EF4-FFF2-40B4-BE49-F238E27FC236}">
                <a16:creationId xmlns:a16="http://schemas.microsoft.com/office/drawing/2014/main" xmlns="" id="{1275CF2E-C841-4EFB-AEA1-F467D270A84A}"/>
              </a:ext>
            </a:extLst>
          </p:cNvPr>
          <p:cNvSpPr txBox="1"/>
          <p:nvPr/>
        </p:nvSpPr>
        <p:spPr>
          <a:xfrm>
            <a:off x="1960228" y="5306002"/>
            <a:ext cx="4135772" cy="369332"/>
          </a:xfrm>
          <a:prstGeom prst="rect">
            <a:avLst/>
          </a:prstGeom>
          <a:noFill/>
        </p:spPr>
        <p:txBody>
          <a:bodyPr wrap="square" rtlCol="0">
            <a:spAutoFit/>
          </a:bodyPr>
          <a:lstStyle/>
          <a:p>
            <a:r>
              <a:rPr lang="zh-CN" altLang="en-US" dirty="0">
                <a:solidFill>
                  <a:schemeClr val="accent1"/>
                </a:solidFill>
              </a:rPr>
              <a:t>稳定性和排序的性能是没有关系的！</a:t>
            </a:r>
          </a:p>
        </p:txBody>
      </p:sp>
      <p:sp>
        <p:nvSpPr>
          <p:cNvPr id="7" name="文本框 6">
            <a:extLst>
              <a:ext uri="{FF2B5EF4-FFF2-40B4-BE49-F238E27FC236}">
                <a16:creationId xmlns:a16="http://schemas.microsoft.com/office/drawing/2014/main" xmlns="" id="{7E03740F-6132-4D5E-B104-6BB1F15320D2}"/>
              </a:ext>
            </a:extLst>
          </p:cNvPr>
          <p:cNvSpPr txBox="1"/>
          <p:nvPr/>
        </p:nvSpPr>
        <p:spPr>
          <a:xfrm>
            <a:off x="654342" y="2150330"/>
            <a:ext cx="3524088" cy="461665"/>
          </a:xfrm>
          <a:prstGeom prst="rect">
            <a:avLst/>
          </a:prstGeom>
          <a:noFill/>
        </p:spPr>
        <p:txBody>
          <a:bodyPr wrap="square" rtlCol="0">
            <a:spAutoFit/>
          </a:bodyPr>
          <a:lstStyle/>
          <a:p>
            <a:r>
              <a:rPr lang="en-US" altLang="zh-CN" sz="2400" dirty="0"/>
              <a:t>12 52 19 </a:t>
            </a:r>
            <a:r>
              <a:rPr lang="en-US" altLang="zh-CN" sz="2400" dirty="0">
                <a:solidFill>
                  <a:schemeClr val="accent1"/>
                </a:solidFill>
              </a:rPr>
              <a:t>45</a:t>
            </a:r>
            <a:r>
              <a:rPr lang="en-US" altLang="zh-CN" sz="2400" dirty="0"/>
              <a:t> 23 </a:t>
            </a:r>
            <a:r>
              <a:rPr lang="en-US" altLang="zh-CN" sz="2400" dirty="0">
                <a:solidFill>
                  <a:schemeClr val="accent2"/>
                </a:solidFill>
              </a:rPr>
              <a:t>45</a:t>
            </a:r>
            <a:r>
              <a:rPr lang="en-US" altLang="zh-CN" sz="2400" dirty="0"/>
              <a:t> 92 24</a:t>
            </a:r>
            <a:endParaRPr lang="zh-CN" altLang="en-US" sz="2400" dirty="0"/>
          </a:p>
        </p:txBody>
      </p:sp>
      <p:sp>
        <p:nvSpPr>
          <p:cNvPr id="29" name="文本框 28">
            <a:extLst>
              <a:ext uri="{FF2B5EF4-FFF2-40B4-BE49-F238E27FC236}">
                <a16:creationId xmlns:a16="http://schemas.microsoft.com/office/drawing/2014/main" xmlns="" id="{19B6521E-CC0F-4132-9968-E80E439C8ED3}"/>
              </a:ext>
            </a:extLst>
          </p:cNvPr>
          <p:cNvSpPr txBox="1"/>
          <p:nvPr/>
        </p:nvSpPr>
        <p:spPr>
          <a:xfrm>
            <a:off x="5871296" y="2150330"/>
            <a:ext cx="3343777" cy="461665"/>
          </a:xfrm>
          <a:prstGeom prst="rect">
            <a:avLst/>
          </a:prstGeom>
          <a:noFill/>
        </p:spPr>
        <p:txBody>
          <a:bodyPr wrap="square" rtlCol="0">
            <a:spAutoFit/>
          </a:bodyPr>
          <a:lstStyle/>
          <a:p>
            <a:r>
              <a:rPr lang="en-US" altLang="zh-CN" sz="2400" dirty="0"/>
              <a:t>12 19 23 24 </a:t>
            </a:r>
            <a:r>
              <a:rPr lang="en-US" altLang="zh-CN" sz="2400" dirty="0">
                <a:solidFill>
                  <a:schemeClr val="accent1"/>
                </a:solidFill>
              </a:rPr>
              <a:t>45</a:t>
            </a:r>
            <a:r>
              <a:rPr lang="en-US" altLang="zh-CN" sz="2400" dirty="0"/>
              <a:t> </a:t>
            </a:r>
            <a:r>
              <a:rPr lang="en-US" altLang="zh-CN" sz="2400" dirty="0">
                <a:solidFill>
                  <a:schemeClr val="accent2"/>
                </a:solidFill>
              </a:rPr>
              <a:t>45</a:t>
            </a:r>
            <a:r>
              <a:rPr lang="en-US" altLang="zh-CN" sz="2400" dirty="0"/>
              <a:t> 52 92</a:t>
            </a:r>
            <a:endParaRPr lang="zh-CN" altLang="en-US" sz="2400" dirty="0"/>
          </a:p>
        </p:txBody>
      </p:sp>
      <p:sp>
        <p:nvSpPr>
          <p:cNvPr id="8" name="箭头: 右 7">
            <a:extLst>
              <a:ext uri="{FF2B5EF4-FFF2-40B4-BE49-F238E27FC236}">
                <a16:creationId xmlns:a16="http://schemas.microsoft.com/office/drawing/2014/main" xmlns="" id="{F3E47073-BF52-4351-AA63-FCF52D647142}"/>
              </a:ext>
            </a:extLst>
          </p:cNvPr>
          <p:cNvSpPr/>
          <p:nvPr/>
        </p:nvSpPr>
        <p:spPr>
          <a:xfrm>
            <a:off x="4178430" y="2258790"/>
            <a:ext cx="14925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7092FA63-8720-487D-B606-942BAF7EF9EA}"/>
              </a:ext>
            </a:extLst>
          </p:cNvPr>
          <p:cNvSpPr txBox="1"/>
          <p:nvPr/>
        </p:nvSpPr>
        <p:spPr>
          <a:xfrm>
            <a:off x="4276101" y="1904301"/>
            <a:ext cx="1230973" cy="369332"/>
          </a:xfrm>
          <a:prstGeom prst="rect">
            <a:avLst/>
          </a:prstGeom>
          <a:noFill/>
        </p:spPr>
        <p:txBody>
          <a:bodyPr wrap="square" rtlCol="0">
            <a:spAutoFit/>
          </a:bodyPr>
          <a:lstStyle/>
          <a:p>
            <a:r>
              <a:rPr lang="zh-CN" altLang="en-US" dirty="0">
                <a:solidFill>
                  <a:schemeClr val="accent1"/>
                </a:solidFill>
              </a:rPr>
              <a:t>排序之后</a:t>
            </a:r>
          </a:p>
        </p:txBody>
      </p:sp>
      <p:sp>
        <p:nvSpPr>
          <p:cNvPr id="12" name="矩形 11">
            <a:extLst>
              <a:ext uri="{FF2B5EF4-FFF2-40B4-BE49-F238E27FC236}">
                <a16:creationId xmlns:a16="http://schemas.microsoft.com/office/drawing/2014/main" xmlns="" id="{4768B17B-E6E3-404E-A4E1-8FCB7E289E0A}"/>
              </a:ext>
            </a:extLst>
          </p:cNvPr>
          <p:cNvSpPr/>
          <p:nvPr/>
        </p:nvSpPr>
        <p:spPr>
          <a:xfrm>
            <a:off x="9579296" y="2196496"/>
            <a:ext cx="877163" cy="369332"/>
          </a:xfrm>
          <a:prstGeom prst="rect">
            <a:avLst/>
          </a:prstGeom>
        </p:spPr>
        <p:txBody>
          <a:bodyPr wrap="none">
            <a:spAutoFit/>
          </a:bodyPr>
          <a:lstStyle/>
          <a:p>
            <a:r>
              <a:rPr lang="zh-CN" altLang="en-US" dirty="0">
                <a:solidFill>
                  <a:schemeClr val="accent1"/>
                </a:solidFill>
              </a:rPr>
              <a:t>稳定的</a:t>
            </a:r>
            <a:endParaRPr lang="zh-CN" altLang="en-US" dirty="0"/>
          </a:p>
        </p:txBody>
      </p:sp>
      <p:sp>
        <p:nvSpPr>
          <p:cNvPr id="31" name="文本框 30">
            <a:extLst>
              <a:ext uri="{FF2B5EF4-FFF2-40B4-BE49-F238E27FC236}">
                <a16:creationId xmlns:a16="http://schemas.microsoft.com/office/drawing/2014/main" xmlns="" id="{51632045-0E48-48F5-BCA3-1329A7D0E28A}"/>
              </a:ext>
            </a:extLst>
          </p:cNvPr>
          <p:cNvSpPr txBox="1"/>
          <p:nvPr/>
        </p:nvSpPr>
        <p:spPr>
          <a:xfrm>
            <a:off x="654342" y="2967335"/>
            <a:ext cx="3524088" cy="461665"/>
          </a:xfrm>
          <a:prstGeom prst="rect">
            <a:avLst/>
          </a:prstGeom>
          <a:noFill/>
        </p:spPr>
        <p:txBody>
          <a:bodyPr wrap="square" rtlCol="0">
            <a:spAutoFit/>
          </a:bodyPr>
          <a:lstStyle/>
          <a:p>
            <a:r>
              <a:rPr lang="en-US" altLang="zh-CN" sz="2400" dirty="0"/>
              <a:t>12 52 19 </a:t>
            </a:r>
            <a:r>
              <a:rPr lang="en-US" altLang="zh-CN" sz="2400" dirty="0">
                <a:solidFill>
                  <a:schemeClr val="accent1"/>
                </a:solidFill>
              </a:rPr>
              <a:t>45</a:t>
            </a:r>
            <a:r>
              <a:rPr lang="en-US" altLang="zh-CN" sz="2400" dirty="0"/>
              <a:t> 23 </a:t>
            </a:r>
            <a:r>
              <a:rPr lang="en-US" altLang="zh-CN" sz="2400" dirty="0">
                <a:solidFill>
                  <a:schemeClr val="accent2"/>
                </a:solidFill>
              </a:rPr>
              <a:t>45</a:t>
            </a:r>
            <a:r>
              <a:rPr lang="en-US" altLang="zh-CN" sz="2400" dirty="0"/>
              <a:t> 92 24</a:t>
            </a:r>
            <a:endParaRPr lang="zh-CN" altLang="en-US" sz="2400" dirty="0"/>
          </a:p>
        </p:txBody>
      </p:sp>
      <p:sp>
        <p:nvSpPr>
          <p:cNvPr id="33" name="箭头: 右 32">
            <a:extLst>
              <a:ext uri="{FF2B5EF4-FFF2-40B4-BE49-F238E27FC236}">
                <a16:creationId xmlns:a16="http://schemas.microsoft.com/office/drawing/2014/main" xmlns="" id="{AAAB55B7-F6D1-4D5C-802D-6D174C12328F}"/>
              </a:ext>
            </a:extLst>
          </p:cNvPr>
          <p:cNvSpPr/>
          <p:nvPr/>
        </p:nvSpPr>
        <p:spPr>
          <a:xfrm>
            <a:off x="4178430" y="3074944"/>
            <a:ext cx="14925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174CFF60-454A-4B8B-8A75-96153EAD7041}"/>
              </a:ext>
            </a:extLst>
          </p:cNvPr>
          <p:cNvSpPr txBox="1"/>
          <p:nvPr/>
        </p:nvSpPr>
        <p:spPr>
          <a:xfrm>
            <a:off x="4276101" y="2720455"/>
            <a:ext cx="1230973" cy="369332"/>
          </a:xfrm>
          <a:prstGeom prst="rect">
            <a:avLst/>
          </a:prstGeom>
          <a:noFill/>
        </p:spPr>
        <p:txBody>
          <a:bodyPr wrap="square" rtlCol="0">
            <a:spAutoFit/>
          </a:bodyPr>
          <a:lstStyle/>
          <a:p>
            <a:r>
              <a:rPr lang="zh-CN" altLang="en-US" dirty="0">
                <a:solidFill>
                  <a:schemeClr val="accent1"/>
                </a:solidFill>
              </a:rPr>
              <a:t>排序之后</a:t>
            </a:r>
          </a:p>
        </p:txBody>
      </p:sp>
      <p:sp>
        <p:nvSpPr>
          <p:cNvPr id="35" name="文本框 34">
            <a:extLst>
              <a:ext uri="{FF2B5EF4-FFF2-40B4-BE49-F238E27FC236}">
                <a16:creationId xmlns:a16="http://schemas.microsoft.com/office/drawing/2014/main" xmlns="" id="{FE18700E-2DCB-487D-8546-49149B168F2B}"/>
              </a:ext>
            </a:extLst>
          </p:cNvPr>
          <p:cNvSpPr txBox="1"/>
          <p:nvPr/>
        </p:nvSpPr>
        <p:spPr>
          <a:xfrm>
            <a:off x="5871296" y="3028777"/>
            <a:ext cx="3343777" cy="461665"/>
          </a:xfrm>
          <a:prstGeom prst="rect">
            <a:avLst/>
          </a:prstGeom>
          <a:noFill/>
        </p:spPr>
        <p:txBody>
          <a:bodyPr wrap="square" rtlCol="0">
            <a:spAutoFit/>
          </a:bodyPr>
          <a:lstStyle/>
          <a:p>
            <a:r>
              <a:rPr lang="en-US" altLang="zh-CN" sz="2400" dirty="0"/>
              <a:t>12 19 23 24 </a:t>
            </a:r>
            <a:r>
              <a:rPr lang="en-US" altLang="zh-CN" sz="2400" dirty="0">
                <a:solidFill>
                  <a:schemeClr val="accent2"/>
                </a:solidFill>
              </a:rPr>
              <a:t>45</a:t>
            </a:r>
            <a:r>
              <a:rPr lang="en-US" altLang="zh-CN" sz="2400" dirty="0"/>
              <a:t> </a:t>
            </a:r>
            <a:r>
              <a:rPr lang="en-US" altLang="zh-CN" sz="2400" dirty="0">
                <a:solidFill>
                  <a:schemeClr val="accent1"/>
                </a:solidFill>
              </a:rPr>
              <a:t>45</a:t>
            </a:r>
            <a:r>
              <a:rPr lang="en-US" altLang="zh-CN" sz="2400" dirty="0"/>
              <a:t> 52 92</a:t>
            </a:r>
            <a:endParaRPr lang="zh-CN" altLang="en-US" sz="2400" dirty="0"/>
          </a:p>
        </p:txBody>
      </p:sp>
      <p:sp>
        <p:nvSpPr>
          <p:cNvPr id="38" name="矩形 37">
            <a:extLst>
              <a:ext uri="{FF2B5EF4-FFF2-40B4-BE49-F238E27FC236}">
                <a16:creationId xmlns:a16="http://schemas.microsoft.com/office/drawing/2014/main" xmlns="" id="{CB782416-35B2-4A69-9A9F-06F98B37475A}"/>
              </a:ext>
            </a:extLst>
          </p:cNvPr>
          <p:cNvSpPr/>
          <p:nvPr/>
        </p:nvSpPr>
        <p:spPr>
          <a:xfrm>
            <a:off x="9579295" y="3075431"/>
            <a:ext cx="1393505" cy="369332"/>
          </a:xfrm>
          <a:prstGeom prst="rect">
            <a:avLst/>
          </a:prstGeom>
        </p:spPr>
        <p:txBody>
          <a:bodyPr wrap="square">
            <a:spAutoFit/>
          </a:bodyPr>
          <a:lstStyle/>
          <a:p>
            <a:r>
              <a:rPr lang="zh-CN" altLang="en-US" dirty="0">
                <a:solidFill>
                  <a:schemeClr val="accent2"/>
                </a:solidFill>
              </a:rPr>
              <a:t>不稳定的</a:t>
            </a:r>
          </a:p>
        </p:txBody>
      </p:sp>
    </p:spTree>
    <p:extLst>
      <p:ext uri="{BB962C8B-B14F-4D97-AF65-F5344CB8AC3E}">
        <p14:creationId xmlns:p14="http://schemas.microsoft.com/office/powerpoint/2010/main" val="20083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29" grpId="0"/>
      <p:bldP spid="8" grpId="0" animBg="1"/>
      <p:bldP spid="10" grpId="0"/>
      <p:bldP spid="12" grpId="0"/>
      <p:bldP spid="31" grpId="0"/>
      <p:bldP spid="33" grpId="0" animBg="1"/>
      <p:bldP spid="34" grpId="0"/>
      <p:bldP spid="35" grpId="0"/>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F64F9339-4FEF-41CE-8820-D3DFC3CB15DB}"/>
              </a:ext>
            </a:extLst>
          </p:cNvPr>
          <p:cNvSpPr/>
          <p:nvPr/>
        </p:nvSpPr>
        <p:spPr>
          <a:xfrm>
            <a:off x="475375" y="697903"/>
            <a:ext cx="11241249" cy="2031325"/>
          </a:xfrm>
          <a:prstGeom prst="rect">
            <a:avLst/>
          </a:prstGeom>
        </p:spPr>
        <p:txBody>
          <a:bodyPr wrap="square">
            <a:spAutoFit/>
          </a:bodyPr>
          <a:lstStyle/>
          <a:p>
            <a:r>
              <a:rPr lang="en-US" altLang="zh-CN" dirty="0"/>
              <a:t>void </a:t>
            </a:r>
            <a:r>
              <a:rPr lang="en-US" altLang="zh-CN" dirty="0" err="1"/>
              <a:t>QuickSort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 </a:t>
            </a:r>
            <a:r>
              <a:rPr lang="en-US" altLang="zh-CN" dirty="0">
                <a:solidFill>
                  <a:schemeClr val="accent1"/>
                </a:solidFill>
              </a:rPr>
              <a:t>  //low</a:t>
            </a:r>
            <a:r>
              <a:rPr lang="zh-CN" altLang="en-US" dirty="0">
                <a:solidFill>
                  <a:schemeClr val="accent1"/>
                </a:solidFill>
              </a:rPr>
              <a:t>和</a:t>
            </a:r>
            <a:r>
              <a:rPr lang="en-US" altLang="zh-CN" dirty="0">
                <a:solidFill>
                  <a:schemeClr val="accent1"/>
                </a:solidFill>
              </a:rPr>
              <a:t>high</a:t>
            </a:r>
            <a:r>
              <a:rPr lang="zh-CN" altLang="en-US" dirty="0">
                <a:solidFill>
                  <a:schemeClr val="accent1"/>
                </a:solidFill>
              </a:rPr>
              <a:t>值要合法</a:t>
            </a:r>
            <a:r>
              <a:rPr lang="en-US" altLang="zh-CN" dirty="0">
                <a:solidFill>
                  <a:schemeClr val="accent1"/>
                </a:solidFill>
              </a:rPr>
              <a:t>	</a:t>
            </a:r>
            <a:r>
              <a:rPr lang="en-US" altLang="zh-CN" dirty="0"/>
              <a:t>		</a:t>
            </a:r>
            <a:endParaRPr lang="zh-CN" altLang="en-US" dirty="0"/>
          </a:p>
          <a:p>
            <a:r>
              <a:rPr lang="zh-CN" altLang="en-US" dirty="0"/>
              <a:t>		</a:t>
            </a:r>
            <a:r>
              <a:rPr lang="en-US" altLang="zh-CN" dirty="0"/>
              <a:t>int </a:t>
            </a:r>
            <a:r>
              <a:rPr lang="en-US" altLang="zh-CN" dirty="0" err="1"/>
              <a:t>pivotpos</a:t>
            </a:r>
            <a:r>
              <a:rPr lang="en-US" altLang="zh-CN" dirty="0"/>
              <a:t>=Partition(</a:t>
            </a:r>
            <a:r>
              <a:rPr lang="en-US" altLang="zh-CN" dirty="0" err="1"/>
              <a:t>A,low,high</a:t>
            </a:r>
            <a:r>
              <a:rPr lang="en-US" altLang="zh-CN" dirty="0"/>
              <a:t>);	</a:t>
            </a:r>
            <a:endParaRPr lang="zh-CN" altLang="en-US" dirty="0"/>
          </a:p>
          <a:p>
            <a:r>
              <a:rPr lang="zh-CN" altLang="en-US" dirty="0"/>
              <a:t>		</a:t>
            </a:r>
            <a:r>
              <a:rPr lang="en-US" altLang="zh-CN" dirty="0" err="1"/>
              <a:t>QuickSort</a:t>
            </a:r>
            <a:r>
              <a:rPr lang="en-US" altLang="zh-CN" dirty="0"/>
              <a:t>(A,low,</a:t>
            </a:r>
            <a:r>
              <a:rPr lang="en-US" altLang="zh-CN" dirty="0">
                <a:solidFill>
                  <a:schemeClr val="accent1"/>
                </a:solidFill>
              </a:rPr>
              <a:t>pivotpos-1</a:t>
            </a:r>
            <a:r>
              <a:rPr lang="en-US" altLang="zh-CN" dirty="0"/>
              <a:t>); </a:t>
            </a:r>
            <a:r>
              <a:rPr lang="en-US" altLang="zh-CN" dirty="0">
                <a:solidFill>
                  <a:schemeClr val="accent1"/>
                </a:solidFill>
              </a:rPr>
              <a:t>//</a:t>
            </a:r>
            <a:r>
              <a:rPr lang="zh-CN" altLang="en-US" dirty="0">
                <a:solidFill>
                  <a:schemeClr val="accent1"/>
                </a:solidFill>
              </a:rPr>
              <a:t>分治递归左半部分</a:t>
            </a:r>
            <a:r>
              <a:rPr lang="en-US" altLang="zh-CN" dirty="0"/>
              <a:t>	</a:t>
            </a:r>
            <a:endParaRPr lang="zh-CN" altLang="en-US" dirty="0"/>
          </a:p>
          <a:p>
            <a:r>
              <a:rPr lang="zh-CN" altLang="en-US" dirty="0"/>
              <a:t>		</a:t>
            </a:r>
            <a:r>
              <a:rPr lang="en-US" altLang="zh-CN" dirty="0" err="1"/>
              <a:t>QuickSort</a:t>
            </a:r>
            <a:r>
              <a:rPr lang="en-US" altLang="zh-CN" dirty="0"/>
              <a:t>(A,</a:t>
            </a:r>
            <a:r>
              <a:rPr lang="en-US" altLang="zh-CN" dirty="0">
                <a:solidFill>
                  <a:schemeClr val="accent1"/>
                </a:solidFill>
              </a:rPr>
              <a:t>pivotpos+1</a:t>
            </a:r>
            <a:r>
              <a:rPr lang="en-US" altLang="zh-CN" dirty="0"/>
              <a:t>,high); </a:t>
            </a:r>
            <a:r>
              <a:rPr lang="en-US" altLang="zh-CN" dirty="0">
                <a:solidFill>
                  <a:schemeClr val="accent1"/>
                </a:solidFill>
              </a:rPr>
              <a:t>//</a:t>
            </a:r>
            <a:r>
              <a:rPr lang="zh-CN" altLang="en-US" dirty="0">
                <a:solidFill>
                  <a:schemeClr val="accent1"/>
                </a:solidFill>
              </a:rPr>
              <a:t>分治递归右半部分</a:t>
            </a:r>
            <a:endParaRPr lang="en-US" altLang="zh-CN" dirty="0">
              <a:solidFill>
                <a:schemeClr val="accent1"/>
              </a:solidFill>
            </a:endParaRPr>
          </a:p>
          <a:p>
            <a:r>
              <a:rPr lang="en-US" altLang="zh-CN" dirty="0"/>
              <a:t>	}</a:t>
            </a:r>
          </a:p>
          <a:p>
            <a:r>
              <a:rPr lang="en-US" altLang="zh-CN" dirty="0"/>
              <a:t>}</a:t>
            </a:r>
          </a:p>
        </p:txBody>
      </p:sp>
      <p:sp>
        <p:nvSpPr>
          <p:cNvPr id="5" name="文本框 4">
            <a:extLst>
              <a:ext uri="{FF2B5EF4-FFF2-40B4-BE49-F238E27FC236}">
                <a16:creationId xmlns:a16="http://schemas.microsoft.com/office/drawing/2014/main" xmlns="" id="{27418904-7D11-47E8-8334-C78832E2F560}"/>
              </a:ext>
            </a:extLst>
          </p:cNvPr>
          <p:cNvSpPr txBox="1"/>
          <p:nvPr/>
        </p:nvSpPr>
        <p:spPr>
          <a:xfrm>
            <a:off x="475375" y="2780799"/>
            <a:ext cx="10519795" cy="646331"/>
          </a:xfrm>
          <a:prstGeom prst="rect">
            <a:avLst/>
          </a:prstGeom>
          <a:noFill/>
        </p:spPr>
        <p:txBody>
          <a:bodyPr wrap="square" rtlCol="0">
            <a:spAutoFit/>
          </a:bodyPr>
          <a:lstStyle/>
          <a:p>
            <a:r>
              <a:rPr lang="zh-CN" altLang="en-US" dirty="0">
                <a:solidFill>
                  <a:schemeClr val="accent2"/>
                </a:solidFill>
              </a:rPr>
              <a:t>时间复杂度：</a:t>
            </a:r>
            <a:r>
              <a:rPr lang="zh-CN" altLang="en-US" dirty="0">
                <a:solidFill>
                  <a:schemeClr val="accent1"/>
                </a:solidFill>
              </a:rPr>
              <a:t>最好情况</a:t>
            </a:r>
            <a:r>
              <a:rPr lang="zh-CN" altLang="en-US" dirty="0"/>
              <a:t>下时间复杂度为</a:t>
            </a:r>
            <a:r>
              <a:rPr lang="en-US" altLang="zh-CN" dirty="0">
                <a:solidFill>
                  <a:schemeClr val="accent1"/>
                </a:solidFill>
              </a:rPr>
              <a:t>O(</a:t>
            </a:r>
            <a:r>
              <a:rPr lang="en-US" altLang="zh-CN" dirty="0" err="1">
                <a:solidFill>
                  <a:schemeClr val="accent1"/>
                </a:solidFill>
              </a:rPr>
              <a:t>nlogn</a:t>
            </a:r>
            <a:r>
              <a:rPr lang="en-US" altLang="zh-CN" dirty="0">
                <a:solidFill>
                  <a:schemeClr val="accent1"/>
                </a:solidFill>
              </a:rPr>
              <a:t>)</a:t>
            </a:r>
            <a:r>
              <a:rPr lang="en-US" altLang="zh-CN" dirty="0"/>
              <a:t> ,</a:t>
            </a:r>
            <a:r>
              <a:rPr lang="zh-CN" altLang="en-US" dirty="0"/>
              <a:t>待排序序列越无序，算法效率越高。</a:t>
            </a:r>
            <a:endParaRPr lang="en-US" altLang="zh-CN" dirty="0"/>
          </a:p>
          <a:p>
            <a:r>
              <a:rPr lang="en-US" altLang="zh-CN" dirty="0"/>
              <a:t>                      </a:t>
            </a:r>
            <a:r>
              <a:rPr lang="zh-CN" altLang="en-US" dirty="0">
                <a:solidFill>
                  <a:schemeClr val="accent1"/>
                </a:solidFill>
              </a:rPr>
              <a:t>最坏情况</a:t>
            </a:r>
            <a:r>
              <a:rPr lang="zh-CN" altLang="en-US" dirty="0"/>
              <a:t>下时间复杂度为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t>，待排序序列越有序，算法效率越低。</a:t>
            </a:r>
          </a:p>
        </p:txBody>
      </p:sp>
      <p:sp>
        <p:nvSpPr>
          <p:cNvPr id="7" name="文本框 6">
            <a:extLst>
              <a:ext uri="{FF2B5EF4-FFF2-40B4-BE49-F238E27FC236}">
                <a16:creationId xmlns:a16="http://schemas.microsoft.com/office/drawing/2014/main" xmlns="" id="{8B06B3CD-DD94-4B3A-AA31-B6407CA88344}"/>
              </a:ext>
            </a:extLst>
          </p:cNvPr>
          <p:cNvSpPr txBox="1"/>
          <p:nvPr/>
        </p:nvSpPr>
        <p:spPr>
          <a:xfrm>
            <a:off x="475375" y="3708102"/>
            <a:ext cx="4597167" cy="369332"/>
          </a:xfrm>
          <a:prstGeom prst="rect">
            <a:avLst/>
          </a:prstGeom>
          <a:noFill/>
        </p:spPr>
        <p:txBody>
          <a:bodyPr wrap="square" rtlCol="0">
            <a:spAutoFit/>
          </a:bodyPr>
          <a:lstStyle/>
          <a:p>
            <a:r>
              <a:rPr lang="zh-CN" altLang="en-US" dirty="0"/>
              <a:t>递归复杂度的表达式：</a:t>
            </a:r>
            <a:r>
              <a:rPr lang="pt-BR" altLang="zh-CN" dirty="0"/>
              <a:t>T(n) = aT(n/b) + f(n) </a:t>
            </a:r>
            <a:endParaRPr lang="zh-CN" altLang="en-US" dirty="0"/>
          </a:p>
        </p:txBody>
      </p:sp>
      <p:sp>
        <p:nvSpPr>
          <p:cNvPr id="16" name="文本框 15">
            <a:extLst>
              <a:ext uri="{FF2B5EF4-FFF2-40B4-BE49-F238E27FC236}">
                <a16:creationId xmlns:a16="http://schemas.microsoft.com/office/drawing/2014/main" xmlns="" id="{A537363E-6FB9-48C4-8435-8D46AAEF9078}"/>
              </a:ext>
            </a:extLst>
          </p:cNvPr>
          <p:cNvSpPr txBox="1"/>
          <p:nvPr/>
        </p:nvSpPr>
        <p:spPr>
          <a:xfrm>
            <a:off x="5039142" y="3708102"/>
            <a:ext cx="6677482" cy="646331"/>
          </a:xfrm>
          <a:prstGeom prst="rect">
            <a:avLst/>
          </a:prstGeom>
          <a:noFill/>
        </p:spPr>
        <p:txBody>
          <a:bodyPr wrap="square" rtlCol="0">
            <a:spAutoFit/>
          </a:bodyPr>
          <a:lstStyle/>
          <a:p>
            <a:r>
              <a:rPr lang="en-US" altLang="zh-CN" dirty="0"/>
              <a:t>n/b</a:t>
            </a:r>
            <a:r>
              <a:rPr lang="zh-CN" altLang="en-US" dirty="0"/>
              <a:t>是子问题的大小，比如快排每次划分子问题之后的大小，</a:t>
            </a:r>
            <a:r>
              <a:rPr lang="en-US" altLang="zh-CN" dirty="0"/>
              <a:t>a</a:t>
            </a:r>
            <a:r>
              <a:rPr lang="zh-CN" altLang="en-US" dirty="0"/>
              <a:t>是子问题大小的数量，</a:t>
            </a:r>
            <a:r>
              <a:rPr lang="en-US" altLang="zh-CN" dirty="0"/>
              <a:t>f(n)</a:t>
            </a:r>
            <a:r>
              <a:rPr lang="zh-CN" altLang="en-US" dirty="0"/>
              <a:t>是分解问题和合并问题所需要的时间</a:t>
            </a:r>
          </a:p>
        </p:txBody>
      </p:sp>
      <p:sp>
        <p:nvSpPr>
          <p:cNvPr id="17" name="矩形 16">
            <a:extLst>
              <a:ext uri="{FF2B5EF4-FFF2-40B4-BE49-F238E27FC236}">
                <a16:creationId xmlns:a16="http://schemas.microsoft.com/office/drawing/2014/main" xmlns="" id="{B7E5ADB7-9172-412D-8715-8690E026FF7C}"/>
              </a:ext>
            </a:extLst>
          </p:cNvPr>
          <p:cNvSpPr/>
          <p:nvPr/>
        </p:nvSpPr>
        <p:spPr>
          <a:xfrm>
            <a:off x="475375" y="4903813"/>
            <a:ext cx="11101432" cy="923330"/>
          </a:xfrm>
          <a:prstGeom prst="rect">
            <a:avLst/>
          </a:prstGeom>
        </p:spPr>
        <p:txBody>
          <a:bodyPr wrap="square">
            <a:spAutoFit/>
          </a:bodyPr>
          <a:lstStyle/>
          <a:p>
            <a:r>
              <a:rPr lang="en-US" altLang="zh-CN" dirty="0"/>
              <a:t>2)</a:t>
            </a:r>
            <a:r>
              <a:rPr lang="zh-CN" altLang="en-US" dirty="0"/>
              <a:t>快速排序</a:t>
            </a:r>
            <a:r>
              <a:rPr lang="zh-CN" altLang="en-US" dirty="0">
                <a:solidFill>
                  <a:schemeClr val="accent1"/>
                </a:solidFill>
              </a:rPr>
              <a:t>最坏</a:t>
            </a:r>
            <a:r>
              <a:rPr lang="zh-CN" altLang="en-US" dirty="0"/>
              <a:t>的情况就是每一次</a:t>
            </a:r>
            <a:r>
              <a:rPr lang="en-US" altLang="zh-CN" dirty="0"/>
              <a:t>Partition</a:t>
            </a:r>
            <a:r>
              <a:rPr lang="zh-CN" altLang="en-US" dirty="0"/>
              <a:t>取到的元素在一端，</a:t>
            </a:r>
            <a:endParaRPr lang="en-US" altLang="zh-CN" dirty="0"/>
          </a:p>
          <a:p>
            <a:endParaRPr lang="en-US" altLang="zh-CN" dirty="0"/>
          </a:p>
          <a:p>
            <a:r>
              <a:rPr lang="en-US" altLang="zh-CN" dirty="0"/>
              <a:t>   </a:t>
            </a:r>
            <a:r>
              <a:rPr lang="zh-CN" altLang="en-US" dirty="0"/>
              <a:t>即</a:t>
            </a:r>
            <a:r>
              <a:rPr lang="en-US" altLang="zh-CN" dirty="0"/>
              <a:t>T(n)=T(n-1)+T(0)+f(n)=T(n-1)+f(n)=T(n-2)+f(n)+f(n-1)=……=f(1)+f(2)+……+f(n)</a:t>
            </a:r>
            <a:r>
              <a:rPr lang="zh-CN" altLang="en-US" dirty="0">
                <a:solidFill>
                  <a:schemeClr val="accent1"/>
                </a:solidFill>
              </a:rPr>
              <a:t>（等差数列）</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58259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F64F9339-4FEF-41CE-8820-D3DFC3CB15DB}"/>
              </a:ext>
            </a:extLst>
          </p:cNvPr>
          <p:cNvSpPr/>
          <p:nvPr/>
        </p:nvSpPr>
        <p:spPr>
          <a:xfrm>
            <a:off x="475375" y="697903"/>
            <a:ext cx="11241249" cy="2031325"/>
          </a:xfrm>
          <a:prstGeom prst="rect">
            <a:avLst/>
          </a:prstGeom>
        </p:spPr>
        <p:txBody>
          <a:bodyPr wrap="square">
            <a:spAutoFit/>
          </a:bodyPr>
          <a:lstStyle/>
          <a:p>
            <a:r>
              <a:rPr lang="en-US" altLang="zh-CN" dirty="0"/>
              <a:t>void </a:t>
            </a:r>
            <a:r>
              <a:rPr lang="en-US" altLang="zh-CN" dirty="0" err="1"/>
              <a:t>QuickSort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 </a:t>
            </a:r>
            <a:r>
              <a:rPr lang="en-US" altLang="zh-CN" dirty="0">
                <a:solidFill>
                  <a:schemeClr val="accent1"/>
                </a:solidFill>
              </a:rPr>
              <a:t>  //low</a:t>
            </a:r>
            <a:r>
              <a:rPr lang="zh-CN" altLang="en-US" dirty="0">
                <a:solidFill>
                  <a:schemeClr val="accent1"/>
                </a:solidFill>
              </a:rPr>
              <a:t>和</a:t>
            </a:r>
            <a:r>
              <a:rPr lang="en-US" altLang="zh-CN" dirty="0">
                <a:solidFill>
                  <a:schemeClr val="accent1"/>
                </a:solidFill>
              </a:rPr>
              <a:t>high</a:t>
            </a:r>
            <a:r>
              <a:rPr lang="zh-CN" altLang="en-US" dirty="0">
                <a:solidFill>
                  <a:schemeClr val="accent1"/>
                </a:solidFill>
              </a:rPr>
              <a:t>值要合法</a:t>
            </a:r>
            <a:r>
              <a:rPr lang="en-US" altLang="zh-CN" dirty="0">
                <a:solidFill>
                  <a:schemeClr val="accent1"/>
                </a:solidFill>
              </a:rPr>
              <a:t>	</a:t>
            </a:r>
            <a:r>
              <a:rPr lang="en-US" altLang="zh-CN" dirty="0"/>
              <a:t>		</a:t>
            </a:r>
            <a:endParaRPr lang="zh-CN" altLang="en-US" dirty="0"/>
          </a:p>
          <a:p>
            <a:r>
              <a:rPr lang="zh-CN" altLang="en-US" dirty="0"/>
              <a:t>		</a:t>
            </a:r>
            <a:r>
              <a:rPr lang="en-US" altLang="zh-CN" dirty="0"/>
              <a:t>int </a:t>
            </a:r>
            <a:r>
              <a:rPr lang="en-US" altLang="zh-CN" dirty="0" err="1"/>
              <a:t>pivotpos</a:t>
            </a:r>
            <a:r>
              <a:rPr lang="en-US" altLang="zh-CN" dirty="0"/>
              <a:t>=Partition(</a:t>
            </a:r>
            <a:r>
              <a:rPr lang="en-US" altLang="zh-CN" dirty="0" err="1"/>
              <a:t>A,low,high</a:t>
            </a:r>
            <a:r>
              <a:rPr lang="en-US" altLang="zh-CN" dirty="0"/>
              <a:t>);	</a:t>
            </a:r>
            <a:endParaRPr lang="zh-CN" altLang="en-US" dirty="0"/>
          </a:p>
          <a:p>
            <a:r>
              <a:rPr lang="zh-CN" altLang="en-US" dirty="0"/>
              <a:t>		</a:t>
            </a:r>
            <a:r>
              <a:rPr lang="en-US" altLang="zh-CN" dirty="0" err="1"/>
              <a:t>QuickSort</a:t>
            </a:r>
            <a:r>
              <a:rPr lang="en-US" altLang="zh-CN" dirty="0"/>
              <a:t>(A,low,</a:t>
            </a:r>
            <a:r>
              <a:rPr lang="en-US" altLang="zh-CN" dirty="0">
                <a:solidFill>
                  <a:schemeClr val="accent1"/>
                </a:solidFill>
              </a:rPr>
              <a:t>pivotpos-1</a:t>
            </a:r>
            <a:r>
              <a:rPr lang="en-US" altLang="zh-CN" dirty="0"/>
              <a:t>); </a:t>
            </a:r>
            <a:r>
              <a:rPr lang="en-US" altLang="zh-CN" dirty="0">
                <a:solidFill>
                  <a:schemeClr val="accent1"/>
                </a:solidFill>
              </a:rPr>
              <a:t>//</a:t>
            </a:r>
            <a:r>
              <a:rPr lang="zh-CN" altLang="en-US" dirty="0">
                <a:solidFill>
                  <a:schemeClr val="accent1"/>
                </a:solidFill>
              </a:rPr>
              <a:t>分治递归左半部分</a:t>
            </a:r>
            <a:r>
              <a:rPr lang="en-US" altLang="zh-CN" dirty="0"/>
              <a:t>	</a:t>
            </a:r>
            <a:endParaRPr lang="zh-CN" altLang="en-US" dirty="0"/>
          </a:p>
          <a:p>
            <a:r>
              <a:rPr lang="zh-CN" altLang="en-US" dirty="0"/>
              <a:t>		</a:t>
            </a:r>
            <a:r>
              <a:rPr lang="en-US" altLang="zh-CN" dirty="0" err="1"/>
              <a:t>QuickSort</a:t>
            </a:r>
            <a:r>
              <a:rPr lang="en-US" altLang="zh-CN" dirty="0"/>
              <a:t>(A,</a:t>
            </a:r>
            <a:r>
              <a:rPr lang="en-US" altLang="zh-CN" dirty="0">
                <a:solidFill>
                  <a:schemeClr val="accent1"/>
                </a:solidFill>
              </a:rPr>
              <a:t>pivotpos+1</a:t>
            </a:r>
            <a:r>
              <a:rPr lang="en-US" altLang="zh-CN" dirty="0"/>
              <a:t>,high); </a:t>
            </a:r>
            <a:r>
              <a:rPr lang="en-US" altLang="zh-CN" dirty="0">
                <a:solidFill>
                  <a:schemeClr val="accent1"/>
                </a:solidFill>
              </a:rPr>
              <a:t>//</a:t>
            </a:r>
            <a:r>
              <a:rPr lang="zh-CN" altLang="en-US" dirty="0">
                <a:solidFill>
                  <a:schemeClr val="accent1"/>
                </a:solidFill>
              </a:rPr>
              <a:t>分治递归右半部分</a:t>
            </a:r>
            <a:endParaRPr lang="en-US" altLang="zh-CN" dirty="0">
              <a:solidFill>
                <a:schemeClr val="accent1"/>
              </a:solidFill>
            </a:endParaRPr>
          </a:p>
          <a:p>
            <a:r>
              <a:rPr lang="en-US" altLang="zh-CN" dirty="0"/>
              <a:t>	}</a:t>
            </a:r>
          </a:p>
          <a:p>
            <a:r>
              <a:rPr lang="en-US" altLang="zh-CN" dirty="0"/>
              <a:t>}</a:t>
            </a:r>
          </a:p>
        </p:txBody>
      </p:sp>
      <p:sp>
        <p:nvSpPr>
          <p:cNvPr id="5" name="文本框 4">
            <a:extLst>
              <a:ext uri="{FF2B5EF4-FFF2-40B4-BE49-F238E27FC236}">
                <a16:creationId xmlns:a16="http://schemas.microsoft.com/office/drawing/2014/main" xmlns="" id="{27418904-7D11-47E8-8334-C78832E2F560}"/>
              </a:ext>
            </a:extLst>
          </p:cNvPr>
          <p:cNvSpPr txBox="1"/>
          <p:nvPr/>
        </p:nvSpPr>
        <p:spPr>
          <a:xfrm>
            <a:off x="475375" y="2780799"/>
            <a:ext cx="10519795" cy="646331"/>
          </a:xfrm>
          <a:prstGeom prst="rect">
            <a:avLst/>
          </a:prstGeom>
          <a:noFill/>
        </p:spPr>
        <p:txBody>
          <a:bodyPr wrap="square" rtlCol="0">
            <a:spAutoFit/>
          </a:bodyPr>
          <a:lstStyle/>
          <a:p>
            <a:r>
              <a:rPr lang="zh-CN" altLang="en-US" dirty="0">
                <a:solidFill>
                  <a:schemeClr val="accent2"/>
                </a:solidFill>
              </a:rPr>
              <a:t>时间复杂度：</a:t>
            </a:r>
            <a:r>
              <a:rPr lang="zh-CN" altLang="en-US" dirty="0">
                <a:solidFill>
                  <a:schemeClr val="accent1"/>
                </a:solidFill>
              </a:rPr>
              <a:t>最好情况</a:t>
            </a:r>
            <a:r>
              <a:rPr lang="zh-CN" altLang="en-US" dirty="0"/>
              <a:t>下时间复杂度为</a:t>
            </a:r>
            <a:r>
              <a:rPr lang="en-US" altLang="zh-CN" dirty="0">
                <a:solidFill>
                  <a:schemeClr val="accent1"/>
                </a:solidFill>
              </a:rPr>
              <a:t>O(</a:t>
            </a:r>
            <a:r>
              <a:rPr lang="en-US" altLang="zh-CN" dirty="0" err="1">
                <a:solidFill>
                  <a:schemeClr val="accent1"/>
                </a:solidFill>
              </a:rPr>
              <a:t>nlogn</a:t>
            </a:r>
            <a:r>
              <a:rPr lang="en-US" altLang="zh-CN" dirty="0">
                <a:solidFill>
                  <a:schemeClr val="accent1"/>
                </a:solidFill>
              </a:rPr>
              <a:t>)</a:t>
            </a:r>
            <a:r>
              <a:rPr lang="en-US" altLang="zh-CN" dirty="0"/>
              <a:t> ,</a:t>
            </a:r>
            <a:r>
              <a:rPr lang="zh-CN" altLang="en-US" dirty="0"/>
              <a:t>待排序序列越无序，算法效率越高。</a:t>
            </a:r>
            <a:endParaRPr lang="en-US" altLang="zh-CN" dirty="0"/>
          </a:p>
          <a:p>
            <a:r>
              <a:rPr lang="en-US" altLang="zh-CN" dirty="0"/>
              <a:t>                      </a:t>
            </a:r>
            <a:r>
              <a:rPr lang="zh-CN" altLang="en-US" dirty="0">
                <a:solidFill>
                  <a:schemeClr val="accent1"/>
                </a:solidFill>
              </a:rPr>
              <a:t>最坏情况</a:t>
            </a:r>
            <a:r>
              <a:rPr lang="zh-CN" altLang="en-US" dirty="0"/>
              <a:t>下时间复杂度为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t>，待排序序列越有序，算法效率越低。</a:t>
            </a:r>
          </a:p>
        </p:txBody>
      </p:sp>
      <p:sp>
        <p:nvSpPr>
          <p:cNvPr id="10" name="文本框 9">
            <a:extLst>
              <a:ext uri="{FF2B5EF4-FFF2-40B4-BE49-F238E27FC236}">
                <a16:creationId xmlns:a16="http://schemas.microsoft.com/office/drawing/2014/main" xmlns="" id="{43EC3D4C-7E7E-4C84-8A8C-6521607F125F}"/>
              </a:ext>
            </a:extLst>
          </p:cNvPr>
          <p:cNvSpPr txBox="1"/>
          <p:nvPr/>
        </p:nvSpPr>
        <p:spPr>
          <a:xfrm>
            <a:off x="6736516" y="3824788"/>
            <a:ext cx="5107903" cy="369332"/>
          </a:xfrm>
          <a:prstGeom prst="rect">
            <a:avLst/>
          </a:prstGeom>
          <a:noFill/>
        </p:spPr>
        <p:txBody>
          <a:bodyPr wrap="square" rtlCol="0">
            <a:spAutoFit/>
          </a:bodyPr>
          <a:lstStyle/>
          <a:p>
            <a:r>
              <a:rPr lang="zh-CN" altLang="en-US" dirty="0"/>
              <a:t>第一次</a:t>
            </a:r>
            <a:r>
              <a:rPr lang="en-US" altLang="zh-CN" dirty="0"/>
              <a:t>low=1,high=6,Partition</a:t>
            </a:r>
            <a:r>
              <a:rPr lang="zh-CN" altLang="en-US" dirty="0"/>
              <a:t>得到</a:t>
            </a:r>
            <a:r>
              <a:rPr lang="en-US" altLang="zh-CN" dirty="0" err="1"/>
              <a:t>pivotpos</a:t>
            </a:r>
            <a:r>
              <a:rPr lang="en-US" altLang="zh-CN" dirty="0"/>
              <a:t>=1</a:t>
            </a:r>
          </a:p>
        </p:txBody>
      </p:sp>
      <p:sp>
        <p:nvSpPr>
          <p:cNvPr id="12" name="矩形 11">
            <a:extLst>
              <a:ext uri="{FF2B5EF4-FFF2-40B4-BE49-F238E27FC236}">
                <a16:creationId xmlns:a16="http://schemas.microsoft.com/office/drawing/2014/main" xmlns="" id="{957887D1-0DC8-46DE-884B-51EDFEB83986}"/>
              </a:ext>
            </a:extLst>
          </p:cNvPr>
          <p:cNvSpPr/>
          <p:nvPr/>
        </p:nvSpPr>
        <p:spPr>
          <a:xfrm>
            <a:off x="6736516" y="4522690"/>
            <a:ext cx="3366627" cy="369332"/>
          </a:xfrm>
          <a:prstGeom prst="rect">
            <a:avLst/>
          </a:prstGeom>
        </p:spPr>
        <p:txBody>
          <a:bodyPr wrap="none">
            <a:spAutoFit/>
          </a:bodyPr>
          <a:lstStyle/>
          <a:p>
            <a:r>
              <a:rPr lang="zh-CN" altLang="en-US" dirty="0"/>
              <a:t>第二次</a:t>
            </a:r>
            <a:r>
              <a:rPr lang="en-US" altLang="zh-CN" dirty="0"/>
              <a:t>Partition </a:t>
            </a:r>
            <a:r>
              <a:rPr lang="zh-CN" altLang="en-US" dirty="0"/>
              <a:t>得到</a:t>
            </a:r>
            <a:r>
              <a:rPr lang="en-US" altLang="zh-CN" dirty="0" err="1"/>
              <a:t>pivotpos</a:t>
            </a:r>
            <a:r>
              <a:rPr lang="en-US" altLang="zh-CN" dirty="0"/>
              <a:t>=2</a:t>
            </a:r>
            <a:endParaRPr lang="zh-CN" altLang="en-US" dirty="0"/>
          </a:p>
        </p:txBody>
      </p:sp>
      <p:graphicFrame>
        <p:nvGraphicFramePr>
          <p:cNvPr id="7" name="表格 6">
            <a:extLst>
              <a:ext uri="{FF2B5EF4-FFF2-40B4-BE49-F238E27FC236}">
                <a16:creationId xmlns:a16="http://schemas.microsoft.com/office/drawing/2014/main" xmlns="" id="{64DC7C40-B339-47F2-BF36-62C31D0419A5}"/>
              </a:ext>
            </a:extLst>
          </p:cNvPr>
          <p:cNvGraphicFramePr>
            <a:graphicFrameLocks noGrp="1"/>
          </p:cNvGraphicFramePr>
          <p:nvPr>
            <p:extLst>
              <p:ext uri="{D42A27DB-BD31-4B8C-83A1-F6EECF244321}">
                <p14:modId xmlns:p14="http://schemas.microsoft.com/office/powerpoint/2010/main" val="470732419"/>
              </p:ext>
            </p:extLst>
          </p:nvPr>
        </p:nvGraphicFramePr>
        <p:xfrm>
          <a:off x="475375" y="3824788"/>
          <a:ext cx="5952317" cy="741680"/>
        </p:xfrm>
        <a:graphic>
          <a:graphicData uri="http://schemas.openxmlformats.org/drawingml/2006/table">
            <a:tbl>
              <a:tblPr firstRow="1" bandRow="1">
                <a:tableStyleId>{5C22544A-7EE6-4342-B048-85BDC9FD1C3A}</a:tableStyleId>
              </a:tblPr>
              <a:tblGrid>
                <a:gridCol w="850331">
                  <a:extLst>
                    <a:ext uri="{9D8B030D-6E8A-4147-A177-3AD203B41FA5}">
                      <a16:colId xmlns:a16="http://schemas.microsoft.com/office/drawing/2014/main" xmlns="" val="1657732691"/>
                    </a:ext>
                  </a:extLst>
                </a:gridCol>
                <a:gridCol w="850331">
                  <a:extLst>
                    <a:ext uri="{9D8B030D-6E8A-4147-A177-3AD203B41FA5}">
                      <a16:colId xmlns:a16="http://schemas.microsoft.com/office/drawing/2014/main" xmlns="" val="1448047433"/>
                    </a:ext>
                  </a:extLst>
                </a:gridCol>
                <a:gridCol w="850331">
                  <a:extLst>
                    <a:ext uri="{9D8B030D-6E8A-4147-A177-3AD203B41FA5}">
                      <a16:colId xmlns:a16="http://schemas.microsoft.com/office/drawing/2014/main" xmlns="" val="1813164579"/>
                    </a:ext>
                  </a:extLst>
                </a:gridCol>
                <a:gridCol w="850331">
                  <a:extLst>
                    <a:ext uri="{9D8B030D-6E8A-4147-A177-3AD203B41FA5}">
                      <a16:colId xmlns:a16="http://schemas.microsoft.com/office/drawing/2014/main" xmlns="" val="3079908446"/>
                    </a:ext>
                  </a:extLst>
                </a:gridCol>
                <a:gridCol w="850331">
                  <a:extLst>
                    <a:ext uri="{9D8B030D-6E8A-4147-A177-3AD203B41FA5}">
                      <a16:colId xmlns:a16="http://schemas.microsoft.com/office/drawing/2014/main" xmlns="" val="4024319037"/>
                    </a:ext>
                  </a:extLst>
                </a:gridCol>
                <a:gridCol w="850331">
                  <a:extLst>
                    <a:ext uri="{9D8B030D-6E8A-4147-A177-3AD203B41FA5}">
                      <a16:colId xmlns:a16="http://schemas.microsoft.com/office/drawing/2014/main" xmlns="" val="1231802020"/>
                    </a:ext>
                  </a:extLst>
                </a:gridCol>
                <a:gridCol w="850331">
                  <a:extLst>
                    <a:ext uri="{9D8B030D-6E8A-4147-A177-3AD203B41FA5}">
                      <a16:colId xmlns:a16="http://schemas.microsoft.com/office/drawing/2014/main" xmlns="" val="2641627115"/>
                    </a:ext>
                  </a:extLst>
                </a:gridCol>
              </a:tblGrid>
              <a:tr h="370840">
                <a:tc>
                  <a:txBody>
                    <a:bodyPr/>
                    <a:lstStyle/>
                    <a:p>
                      <a:r>
                        <a:rPr lang="zh-CN" altLang="en-US" dirty="0"/>
                        <a:t>下标</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4246348138"/>
                  </a:ext>
                </a:extLst>
              </a:tr>
              <a:tr h="370840">
                <a:tc>
                  <a:txBody>
                    <a:bodyPr/>
                    <a:lstStyle/>
                    <a:p>
                      <a:r>
                        <a:rPr lang="zh-CN" altLang="en-US" dirty="0"/>
                        <a:t>值</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1874212846"/>
                  </a:ext>
                </a:extLst>
              </a:tr>
            </a:tbl>
          </a:graphicData>
        </a:graphic>
      </p:graphicFrame>
      <p:sp>
        <p:nvSpPr>
          <p:cNvPr id="8" name="文本框 7">
            <a:extLst>
              <a:ext uri="{FF2B5EF4-FFF2-40B4-BE49-F238E27FC236}">
                <a16:creationId xmlns:a16="http://schemas.microsoft.com/office/drawing/2014/main" xmlns="" id="{886A4E25-7B33-4C40-BA5B-F05C653D9891}"/>
              </a:ext>
            </a:extLst>
          </p:cNvPr>
          <p:cNvSpPr txBox="1"/>
          <p:nvPr/>
        </p:nvSpPr>
        <p:spPr>
          <a:xfrm>
            <a:off x="475375" y="5127767"/>
            <a:ext cx="8659905" cy="646331"/>
          </a:xfrm>
          <a:prstGeom prst="rect">
            <a:avLst/>
          </a:prstGeom>
          <a:noFill/>
        </p:spPr>
        <p:txBody>
          <a:bodyPr wrap="square" rtlCol="0">
            <a:spAutoFit/>
          </a:bodyPr>
          <a:lstStyle/>
          <a:p>
            <a:r>
              <a:rPr lang="zh-CN" altLang="en-US" dirty="0"/>
              <a:t>相当于每次都是将待排序列划分为</a:t>
            </a:r>
            <a:r>
              <a:rPr lang="en-US" altLang="zh-CN" dirty="0"/>
              <a:t>1</a:t>
            </a:r>
            <a:r>
              <a:rPr lang="zh-CN" altLang="en-US" dirty="0"/>
              <a:t>个关键字和剩余其他关键字，</a:t>
            </a:r>
            <a:r>
              <a:rPr lang="en-US" altLang="zh-CN" dirty="0"/>
              <a:t>n</a:t>
            </a:r>
            <a:r>
              <a:rPr lang="zh-CN" altLang="en-US" dirty="0"/>
              <a:t>个关键字需要划分</a:t>
            </a:r>
            <a:r>
              <a:rPr lang="en-US" altLang="zh-CN" dirty="0"/>
              <a:t>n-1</a:t>
            </a:r>
            <a:r>
              <a:rPr lang="zh-CN" altLang="en-US" dirty="0"/>
              <a:t>次，每次时间复杂度为</a:t>
            </a:r>
            <a:r>
              <a:rPr lang="en-US" altLang="zh-CN" dirty="0"/>
              <a:t>O(n)</a:t>
            </a:r>
            <a:r>
              <a:rPr lang="zh-CN" altLang="en-US" dirty="0"/>
              <a:t>，所以最坏情况下时间复杂度为</a:t>
            </a:r>
            <a:r>
              <a:rPr lang="en-US" altLang="zh-CN" dirty="0"/>
              <a:t>O(n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173314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快速排序分析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F64F9339-4FEF-41CE-8820-D3DFC3CB15DB}"/>
              </a:ext>
            </a:extLst>
          </p:cNvPr>
          <p:cNvSpPr/>
          <p:nvPr/>
        </p:nvSpPr>
        <p:spPr>
          <a:xfrm>
            <a:off x="475375" y="697903"/>
            <a:ext cx="11241249" cy="2031325"/>
          </a:xfrm>
          <a:prstGeom prst="rect">
            <a:avLst/>
          </a:prstGeom>
        </p:spPr>
        <p:txBody>
          <a:bodyPr wrap="square">
            <a:spAutoFit/>
          </a:bodyPr>
          <a:lstStyle/>
          <a:p>
            <a:r>
              <a:rPr lang="en-US" altLang="zh-CN" dirty="0"/>
              <a:t>void </a:t>
            </a:r>
            <a:r>
              <a:rPr lang="en-US" altLang="zh-CN" dirty="0" err="1"/>
              <a:t>QuickSort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 </a:t>
            </a:r>
            <a:r>
              <a:rPr lang="en-US" altLang="zh-CN" dirty="0">
                <a:solidFill>
                  <a:schemeClr val="accent1"/>
                </a:solidFill>
              </a:rPr>
              <a:t>  //low</a:t>
            </a:r>
            <a:r>
              <a:rPr lang="zh-CN" altLang="en-US" dirty="0">
                <a:solidFill>
                  <a:schemeClr val="accent1"/>
                </a:solidFill>
              </a:rPr>
              <a:t>和</a:t>
            </a:r>
            <a:r>
              <a:rPr lang="en-US" altLang="zh-CN" dirty="0">
                <a:solidFill>
                  <a:schemeClr val="accent1"/>
                </a:solidFill>
              </a:rPr>
              <a:t>high</a:t>
            </a:r>
            <a:r>
              <a:rPr lang="zh-CN" altLang="en-US" dirty="0">
                <a:solidFill>
                  <a:schemeClr val="accent1"/>
                </a:solidFill>
              </a:rPr>
              <a:t>值要合法</a:t>
            </a:r>
            <a:r>
              <a:rPr lang="en-US" altLang="zh-CN" dirty="0">
                <a:solidFill>
                  <a:schemeClr val="accent1"/>
                </a:solidFill>
              </a:rPr>
              <a:t>	</a:t>
            </a:r>
            <a:r>
              <a:rPr lang="en-US" altLang="zh-CN" dirty="0"/>
              <a:t>		</a:t>
            </a:r>
            <a:endParaRPr lang="zh-CN" altLang="en-US" dirty="0"/>
          </a:p>
          <a:p>
            <a:r>
              <a:rPr lang="zh-CN" altLang="en-US" dirty="0"/>
              <a:t>		</a:t>
            </a:r>
            <a:r>
              <a:rPr lang="en-US" altLang="zh-CN" dirty="0"/>
              <a:t>int </a:t>
            </a:r>
            <a:r>
              <a:rPr lang="en-US" altLang="zh-CN" dirty="0" err="1"/>
              <a:t>pivotpos</a:t>
            </a:r>
            <a:r>
              <a:rPr lang="en-US" altLang="zh-CN" dirty="0"/>
              <a:t>=Partition(</a:t>
            </a:r>
            <a:r>
              <a:rPr lang="en-US" altLang="zh-CN" dirty="0" err="1"/>
              <a:t>A,low,high</a:t>
            </a:r>
            <a:r>
              <a:rPr lang="en-US" altLang="zh-CN" dirty="0"/>
              <a:t>);	</a:t>
            </a:r>
            <a:endParaRPr lang="zh-CN" altLang="en-US" dirty="0"/>
          </a:p>
          <a:p>
            <a:r>
              <a:rPr lang="zh-CN" altLang="en-US" dirty="0"/>
              <a:t>		</a:t>
            </a:r>
            <a:r>
              <a:rPr lang="en-US" altLang="zh-CN" dirty="0" err="1"/>
              <a:t>QuickSort</a:t>
            </a:r>
            <a:r>
              <a:rPr lang="en-US" altLang="zh-CN" dirty="0"/>
              <a:t>(A,low,</a:t>
            </a:r>
            <a:r>
              <a:rPr lang="en-US" altLang="zh-CN" dirty="0">
                <a:solidFill>
                  <a:schemeClr val="accent1"/>
                </a:solidFill>
              </a:rPr>
              <a:t>pivotpos-1</a:t>
            </a:r>
            <a:r>
              <a:rPr lang="en-US" altLang="zh-CN" dirty="0"/>
              <a:t>); </a:t>
            </a:r>
            <a:r>
              <a:rPr lang="en-US" altLang="zh-CN" dirty="0">
                <a:solidFill>
                  <a:schemeClr val="accent1"/>
                </a:solidFill>
              </a:rPr>
              <a:t>//</a:t>
            </a:r>
            <a:r>
              <a:rPr lang="zh-CN" altLang="en-US" dirty="0">
                <a:solidFill>
                  <a:schemeClr val="accent1"/>
                </a:solidFill>
              </a:rPr>
              <a:t>分治递归左半部分</a:t>
            </a:r>
            <a:r>
              <a:rPr lang="en-US" altLang="zh-CN" dirty="0"/>
              <a:t>	</a:t>
            </a:r>
            <a:endParaRPr lang="zh-CN" altLang="en-US" dirty="0"/>
          </a:p>
          <a:p>
            <a:r>
              <a:rPr lang="zh-CN" altLang="en-US" dirty="0"/>
              <a:t>		</a:t>
            </a:r>
            <a:r>
              <a:rPr lang="en-US" altLang="zh-CN" dirty="0" err="1"/>
              <a:t>QuickSort</a:t>
            </a:r>
            <a:r>
              <a:rPr lang="en-US" altLang="zh-CN" dirty="0"/>
              <a:t>(A,</a:t>
            </a:r>
            <a:r>
              <a:rPr lang="en-US" altLang="zh-CN" dirty="0">
                <a:solidFill>
                  <a:schemeClr val="accent1"/>
                </a:solidFill>
              </a:rPr>
              <a:t>pivotpos+1</a:t>
            </a:r>
            <a:r>
              <a:rPr lang="en-US" altLang="zh-CN" dirty="0"/>
              <a:t>,high); </a:t>
            </a:r>
            <a:r>
              <a:rPr lang="en-US" altLang="zh-CN" dirty="0">
                <a:solidFill>
                  <a:schemeClr val="accent1"/>
                </a:solidFill>
              </a:rPr>
              <a:t>//</a:t>
            </a:r>
            <a:r>
              <a:rPr lang="zh-CN" altLang="en-US" dirty="0">
                <a:solidFill>
                  <a:schemeClr val="accent1"/>
                </a:solidFill>
              </a:rPr>
              <a:t>分治递归右半部分</a:t>
            </a:r>
            <a:endParaRPr lang="en-US" altLang="zh-CN" dirty="0">
              <a:solidFill>
                <a:schemeClr val="accent1"/>
              </a:solidFill>
            </a:endParaRPr>
          </a:p>
          <a:p>
            <a:r>
              <a:rPr lang="en-US" altLang="zh-CN" dirty="0"/>
              <a:t>	}</a:t>
            </a:r>
          </a:p>
          <a:p>
            <a:r>
              <a:rPr lang="en-US" altLang="zh-CN" dirty="0"/>
              <a:t>}</a:t>
            </a:r>
          </a:p>
        </p:txBody>
      </p:sp>
      <p:sp>
        <p:nvSpPr>
          <p:cNvPr id="13" name="矩形 12">
            <a:extLst>
              <a:ext uri="{FF2B5EF4-FFF2-40B4-BE49-F238E27FC236}">
                <a16:creationId xmlns:a16="http://schemas.microsoft.com/office/drawing/2014/main" xmlns="" id="{01C02B64-4A7A-4F5A-89BF-623B774A53A2}"/>
              </a:ext>
            </a:extLst>
          </p:cNvPr>
          <p:cNvSpPr/>
          <p:nvPr/>
        </p:nvSpPr>
        <p:spPr>
          <a:xfrm>
            <a:off x="475374" y="2974696"/>
            <a:ext cx="11361491" cy="1200329"/>
          </a:xfrm>
          <a:prstGeom prst="rect">
            <a:avLst/>
          </a:prstGeom>
        </p:spPr>
        <p:txBody>
          <a:bodyPr wrap="square">
            <a:spAutoFit/>
          </a:bodyPr>
          <a:lstStyle/>
          <a:p>
            <a:r>
              <a:rPr lang="zh-CN" altLang="en-US" dirty="0">
                <a:solidFill>
                  <a:schemeClr val="accent2"/>
                </a:solidFill>
              </a:rPr>
              <a:t>空间复杂度：</a:t>
            </a:r>
            <a:r>
              <a:rPr lang="zh-CN" altLang="en-US" dirty="0"/>
              <a:t>由于快速排序是递归的，需要借助一个递归工作栈来保存每一层递归调用的必要信息，其容量应与递归调用的最大深度一致。</a:t>
            </a:r>
            <a:endParaRPr lang="en-US" altLang="zh-CN" dirty="0"/>
          </a:p>
          <a:p>
            <a:r>
              <a:rPr lang="zh-CN" altLang="en-US" dirty="0"/>
              <a:t>最好情况下为 </a:t>
            </a:r>
            <a:r>
              <a:rPr lang="zh-CN" altLang="en-US" dirty="0">
                <a:latin typeface="Lucida Sans Unicode" panose="020B0602030504020204" pitchFamily="34" charset="0"/>
                <a:cs typeface="Lucida Sans Unicode" panose="020B0602030504020204" pitchFamily="34" charset="0"/>
              </a:rPr>
              <a:t>⌈</a:t>
            </a:r>
            <a:r>
              <a:rPr lang="en-US" altLang="zh-CN" dirty="0"/>
              <a:t>log2(n+1)</a:t>
            </a:r>
            <a:r>
              <a:rPr lang="en-US" altLang="zh-CN" dirty="0">
                <a:latin typeface="Lucida Sans Unicode" panose="020B0602030504020204" pitchFamily="34" charset="0"/>
                <a:cs typeface="Lucida Sans Unicode" panose="020B0602030504020204" pitchFamily="34" charset="0"/>
              </a:rPr>
              <a:t>⌉</a:t>
            </a:r>
            <a:r>
              <a:rPr lang="en-US" altLang="zh-CN" dirty="0">
                <a:cs typeface="Lucida Sans Unicode" panose="020B0602030504020204" pitchFamily="34" charset="0"/>
              </a:rPr>
              <a:t>(</a:t>
            </a:r>
            <a:r>
              <a:rPr lang="zh-CN" altLang="en-US" dirty="0">
                <a:cs typeface="Lucida Sans Unicode" panose="020B0602030504020204" pitchFamily="34" charset="0"/>
              </a:rPr>
              <a:t>每次</a:t>
            </a:r>
            <a:r>
              <a:rPr lang="en-US" altLang="zh-CN" dirty="0">
                <a:cs typeface="Lucida Sans Unicode" panose="020B0602030504020204" pitchFamily="34" charset="0"/>
              </a:rPr>
              <a:t>partition</a:t>
            </a:r>
            <a:r>
              <a:rPr lang="zh-CN" altLang="en-US" dirty="0">
                <a:cs typeface="Lucida Sans Unicode" panose="020B0602030504020204" pitchFamily="34" charset="0"/>
              </a:rPr>
              <a:t>都很均匀</a:t>
            </a:r>
            <a:r>
              <a:rPr lang="en-US" altLang="zh-CN" dirty="0">
                <a:cs typeface="Lucida Sans Unicode" panose="020B0602030504020204" pitchFamily="34" charset="0"/>
              </a:rPr>
              <a:t>)</a:t>
            </a:r>
            <a:r>
              <a:rPr lang="zh-CN" altLang="en-US" dirty="0">
                <a:cs typeface="Lucida Sans Unicode" panose="020B0602030504020204" pitchFamily="34" charset="0"/>
              </a:rPr>
              <a:t>递归树的深度</a:t>
            </a:r>
            <a:r>
              <a:rPr lang="en-US" altLang="zh-CN" dirty="0">
                <a:cs typeface="Lucida Sans Unicode" panose="020B0602030504020204" pitchFamily="34" charset="0"/>
              </a:rPr>
              <a:t>O(</a:t>
            </a:r>
            <a:r>
              <a:rPr lang="en-US" altLang="zh-CN" dirty="0" err="1">
                <a:cs typeface="Lucida Sans Unicode" panose="020B0602030504020204" pitchFamily="34" charset="0"/>
              </a:rPr>
              <a:t>logn</a:t>
            </a:r>
            <a:r>
              <a:rPr lang="en-US" altLang="zh-CN" dirty="0">
                <a:cs typeface="Lucida Sans Unicode" panose="020B0602030504020204" pitchFamily="34" charset="0"/>
              </a:rPr>
              <a:t>)</a:t>
            </a:r>
            <a:endParaRPr lang="en-US" altLang="zh-CN" dirty="0"/>
          </a:p>
          <a:p>
            <a:r>
              <a:rPr lang="zh-CN" altLang="en-US" dirty="0"/>
              <a:t>最坏情况下，因为要进行</a:t>
            </a:r>
            <a:r>
              <a:rPr lang="en-US" altLang="zh-CN" dirty="0"/>
              <a:t>n-1</a:t>
            </a:r>
            <a:r>
              <a:rPr lang="zh-CN" altLang="en-US" dirty="0"/>
              <a:t>次递归调用，所以栈的深度为</a:t>
            </a:r>
            <a:r>
              <a:rPr lang="en-US" altLang="zh-CN" dirty="0"/>
              <a:t>O(n)</a:t>
            </a:r>
            <a:r>
              <a:rPr lang="zh-CN" altLang="en-US" dirty="0"/>
              <a:t>；</a:t>
            </a:r>
          </a:p>
        </p:txBody>
      </p:sp>
      <p:sp>
        <p:nvSpPr>
          <p:cNvPr id="16" name="矩形 15">
            <a:extLst>
              <a:ext uri="{FF2B5EF4-FFF2-40B4-BE49-F238E27FC236}">
                <a16:creationId xmlns:a16="http://schemas.microsoft.com/office/drawing/2014/main" xmlns="" id="{08F46C1B-D1E1-495F-B4E3-3B1C7E3C3E76}"/>
              </a:ext>
            </a:extLst>
          </p:cNvPr>
          <p:cNvSpPr/>
          <p:nvPr/>
        </p:nvSpPr>
        <p:spPr>
          <a:xfrm>
            <a:off x="475374" y="4552484"/>
            <a:ext cx="5952320" cy="369332"/>
          </a:xfrm>
          <a:prstGeom prst="rect">
            <a:avLst/>
          </a:prstGeom>
        </p:spPr>
        <p:txBody>
          <a:bodyPr wrap="square">
            <a:spAutoFit/>
          </a:bodyPr>
          <a:lstStyle/>
          <a:p>
            <a:r>
              <a:rPr lang="zh-CN" altLang="en-US" dirty="0">
                <a:solidFill>
                  <a:schemeClr val="accent2"/>
                </a:solidFill>
              </a:rPr>
              <a:t>稳定性：</a:t>
            </a:r>
            <a:r>
              <a:rPr lang="zh-CN" altLang="en-US" dirty="0"/>
              <a:t>快速排序是</a:t>
            </a:r>
            <a:r>
              <a:rPr lang="zh-CN" altLang="en-US" dirty="0">
                <a:solidFill>
                  <a:schemeClr val="accent2"/>
                </a:solidFill>
              </a:rPr>
              <a:t>不稳定</a:t>
            </a:r>
            <a:r>
              <a:rPr lang="zh-CN" altLang="en-US" dirty="0"/>
              <a:t>的，是因为存在</a:t>
            </a:r>
            <a:r>
              <a:rPr lang="zh-CN" altLang="en-US" dirty="0">
                <a:solidFill>
                  <a:schemeClr val="accent2"/>
                </a:solidFill>
              </a:rPr>
              <a:t>交换关键字</a:t>
            </a:r>
            <a:r>
              <a:rPr lang="zh-CN" altLang="en-US" dirty="0"/>
              <a:t>。</a:t>
            </a:r>
            <a:endParaRPr lang="en-US" altLang="zh-CN" dirty="0"/>
          </a:p>
        </p:txBody>
      </p:sp>
      <p:sp>
        <p:nvSpPr>
          <p:cNvPr id="17" name="文本框 16">
            <a:extLst>
              <a:ext uri="{FF2B5EF4-FFF2-40B4-BE49-F238E27FC236}">
                <a16:creationId xmlns:a16="http://schemas.microsoft.com/office/drawing/2014/main" xmlns="" id="{56CF5358-EC47-4FA5-97EB-C3DB2BFFD39A}"/>
              </a:ext>
            </a:extLst>
          </p:cNvPr>
          <p:cNvSpPr txBox="1"/>
          <p:nvPr/>
        </p:nvSpPr>
        <p:spPr>
          <a:xfrm>
            <a:off x="1383041" y="5180703"/>
            <a:ext cx="1615653" cy="523220"/>
          </a:xfrm>
          <a:prstGeom prst="rect">
            <a:avLst/>
          </a:prstGeom>
          <a:noFill/>
        </p:spPr>
        <p:txBody>
          <a:bodyPr wrap="square" rtlCol="0">
            <a:spAutoFit/>
          </a:bodyPr>
          <a:lstStyle/>
          <a:p>
            <a:r>
              <a:rPr lang="zh-CN" altLang="en-US" dirty="0"/>
              <a:t>对于</a:t>
            </a:r>
            <a:r>
              <a:rPr lang="en-US" altLang="zh-CN" sz="2800" dirty="0"/>
              <a:t>5</a:t>
            </a:r>
            <a:r>
              <a:rPr lang="en-US" altLang="zh-CN" sz="2800" dirty="0">
                <a:solidFill>
                  <a:schemeClr val="accent1"/>
                </a:solidFill>
              </a:rPr>
              <a:t> 2</a:t>
            </a:r>
            <a:r>
              <a:rPr lang="en-US" altLang="zh-CN" sz="2800" dirty="0"/>
              <a:t> 2</a:t>
            </a:r>
            <a:endParaRPr lang="zh-CN" altLang="en-US" sz="2800" dirty="0"/>
          </a:p>
        </p:txBody>
      </p:sp>
      <p:sp>
        <p:nvSpPr>
          <p:cNvPr id="18" name="文本框 17">
            <a:extLst>
              <a:ext uri="{FF2B5EF4-FFF2-40B4-BE49-F238E27FC236}">
                <a16:creationId xmlns:a16="http://schemas.microsoft.com/office/drawing/2014/main" xmlns="" id="{7F877BB1-54FD-4965-8755-3BC8C3034BE8}"/>
              </a:ext>
            </a:extLst>
          </p:cNvPr>
          <p:cNvSpPr txBox="1"/>
          <p:nvPr/>
        </p:nvSpPr>
        <p:spPr>
          <a:xfrm>
            <a:off x="3179959" y="5180703"/>
            <a:ext cx="8115570" cy="523220"/>
          </a:xfrm>
          <a:prstGeom prst="rect">
            <a:avLst/>
          </a:prstGeom>
          <a:noFill/>
        </p:spPr>
        <p:txBody>
          <a:bodyPr wrap="square" rtlCol="0">
            <a:spAutoFit/>
          </a:bodyPr>
          <a:lstStyle/>
          <a:p>
            <a:r>
              <a:rPr lang="zh-CN" altLang="en-US" dirty="0"/>
              <a:t>一趟快速排序之后</a:t>
            </a:r>
            <a:r>
              <a:rPr lang="en-US" altLang="zh-CN" sz="2800" dirty="0"/>
              <a:t>2 </a:t>
            </a:r>
            <a:r>
              <a:rPr lang="en-US" altLang="zh-CN" sz="2800" dirty="0">
                <a:solidFill>
                  <a:schemeClr val="accent1"/>
                </a:solidFill>
              </a:rPr>
              <a:t>2</a:t>
            </a:r>
            <a:r>
              <a:rPr lang="en-US" altLang="zh-CN" sz="2800" dirty="0"/>
              <a:t> 5 </a:t>
            </a:r>
            <a:r>
              <a:rPr lang="zh-CN" altLang="en-US" dirty="0"/>
              <a:t>而且序列有序了所以最终也是</a:t>
            </a:r>
            <a:r>
              <a:rPr lang="en-US" altLang="zh-CN" sz="2800" dirty="0"/>
              <a:t>2 </a:t>
            </a:r>
            <a:r>
              <a:rPr lang="en-US" altLang="zh-CN" sz="2800" dirty="0">
                <a:solidFill>
                  <a:schemeClr val="accent1"/>
                </a:solidFill>
              </a:rPr>
              <a:t>2</a:t>
            </a:r>
            <a:r>
              <a:rPr lang="en-US" altLang="zh-CN" sz="2800" dirty="0"/>
              <a:t> 5 </a:t>
            </a:r>
            <a:endParaRPr lang="zh-CN" altLang="en-US" dirty="0"/>
          </a:p>
        </p:txBody>
      </p:sp>
    </p:spTree>
    <p:extLst>
      <p:ext uri="{BB962C8B-B14F-4D97-AF65-F5344CB8AC3E}">
        <p14:creationId xmlns:p14="http://schemas.microsoft.com/office/powerpoint/2010/main" val="15384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选择类排序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87184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选择类排序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704095DA-1A94-4225-A8B7-E7857F233A93}"/>
              </a:ext>
            </a:extLst>
          </p:cNvPr>
          <p:cNvPicPr>
            <a:picLocks noChangeAspect="1"/>
          </p:cNvPicPr>
          <p:nvPr/>
        </p:nvPicPr>
        <p:blipFill>
          <a:blip r:embed="rId2"/>
          <a:stretch>
            <a:fillRect/>
          </a:stretch>
        </p:blipFill>
        <p:spPr>
          <a:xfrm>
            <a:off x="3115631" y="1615026"/>
            <a:ext cx="5960738" cy="2171337"/>
          </a:xfrm>
          <a:prstGeom prst="rect">
            <a:avLst/>
          </a:prstGeom>
        </p:spPr>
      </p:pic>
    </p:spTree>
    <p:extLst>
      <p:ext uri="{BB962C8B-B14F-4D97-AF65-F5344CB8AC3E}">
        <p14:creationId xmlns:p14="http://schemas.microsoft.com/office/powerpoint/2010/main" val="332857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简单选择排序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B44789C4-D9B2-4A92-94D0-674D347D1CE5}"/>
              </a:ext>
            </a:extLst>
          </p:cNvPr>
          <p:cNvSpPr/>
          <p:nvPr/>
        </p:nvSpPr>
        <p:spPr>
          <a:xfrm>
            <a:off x="554185" y="755944"/>
            <a:ext cx="11458849" cy="3416320"/>
          </a:xfrm>
          <a:prstGeom prst="rect">
            <a:avLst/>
          </a:prstGeom>
        </p:spPr>
        <p:txBody>
          <a:bodyPr wrap="square">
            <a:spAutoFit/>
          </a:bodyPr>
          <a:lstStyle/>
          <a:p>
            <a:r>
              <a:rPr lang="en-US" altLang="zh-CN" dirty="0"/>
              <a:t>void </a:t>
            </a:r>
            <a:r>
              <a:rPr lang="en-US" altLang="zh-CN" dirty="0" err="1"/>
              <a:t>SelectSort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a:t>
            </a:r>
            <a:r>
              <a:rPr lang="en-US" altLang="zh-CN" dirty="0">
                <a:solidFill>
                  <a:schemeClr val="accent2"/>
                </a:solidFill>
              </a:rPr>
              <a:t>n-1</a:t>
            </a:r>
            <a:r>
              <a:rPr lang="en-US" altLang="zh-CN" dirty="0"/>
              <a:t>;i++){	  </a:t>
            </a:r>
            <a:r>
              <a:rPr lang="en-US" altLang="zh-CN" dirty="0">
                <a:solidFill>
                  <a:schemeClr val="accent2"/>
                </a:solidFill>
              </a:rPr>
              <a:t>//</a:t>
            </a:r>
            <a:r>
              <a:rPr lang="zh-CN" altLang="en-US" dirty="0">
                <a:solidFill>
                  <a:schemeClr val="accent2"/>
                </a:solidFill>
              </a:rPr>
              <a:t>依次从后面序列中选择当前最小的元素作为第</a:t>
            </a:r>
            <a:r>
              <a:rPr lang="en-US" altLang="zh-CN" dirty="0" err="1">
                <a:solidFill>
                  <a:schemeClr val="accent2"/>
                </a:solidFill>
              </a:rPr>
              <a:t>i</a:t>
            </a:r>
            <a:r>
              <a:rPr lang="zh-CN" altLang="en-US" dirty="0">
                <a:solidFill>
                  <a:schemeClr val="accent2"/>
                </a:solidFill>
              </a:rPr>
              <a:t>个元素 最后一个元素不需要排序</a:t>
            </a:r>
          </a:p>
          <a:p>
            <a:r>
              <a:rPr lang="zh-CN" altLang="en-US" dirty="0"/>
              <a:t>	       </a:t>
            </a:r>
            <a:r>
              <a:rPr lang="en-US" altLang="zh-CN" dirty="0"/>
              <a:t>min=</a:t>
            </a:r>
            <a:r>
              <a:rPr lang="en-US" altLang="zh-CN" dirty="0" err="1"/>
              <a:t>i</a:t>
            </a:r>
            <a:r>
              <a:rPr lang="en-US" altLang="zh-CN" dirty="0"/>
              <a:t>;	                   </a:t>
            </a:r>
            <a:r>
              <a:rPr lang="en-US" altLang="zh-CN" dirty="0">
                <a:solidFill>
                  <a:schemeClr val="accent1"/>
                </a:solidFill>
              </a:rPr>
              <a:t>//min</a:t>
            </a:r>
            <a:r>
              <a:rPr lang="zh-CN" altLang="en-US" dirty="0">
                <a:solidFill>
                  <a:schemeClr val="accent1"/>
                </a:solidFill>
              </a:rPr>
              <a:t>存的是当前最小元素所在下标，初值设为第</a:t>
            </a:r>
            <a:r>
              <a:rPr lang="en-US" altLang="zh-CN" dirty="0" err="1">
                <a:solidFill>
                  <a:schemeClr val="accent1"/>
                </a:solidFill>
              </a:rPr>
              <a:t>i</a:t>
            </a:r>
            <a:r>
              <a:rPr lang="zh-CN" altLang="en-US" dirty="0">
                <a:solidFill>
                  <a:schemeClr val="accent1"/>
                </a:solidFill>
              </a:rPr>
              <a:t>个</a:t>
            </a:r>
          </a:p>
          <a:p>
            <a:r>
              <a:rPr lang="zh-CN" altLang="en-US" dirty="0"/>
              <a:t>	       </a:t>
            </a:r>
            <a:r>
              <a:rPr lang="en-US" altLang="zh-CN" dirty="0"/>
              <a:t>for(j=i+1;</a:t>
            </a:r>
            <a:r>
              <a:rPr lang="en-US" altLang="zh-CN" dirty="0">
                <a:solidFill>
                  <a:schemeClr val="accent2"/>
                </a:solidFill>
              </a:rPr>
              <a:t>j&lt;</a:t>
            </a:r>
            <a:r>
              <a:rPr lang="en-US" altLang="zh-CN" dirty="0" err="1">
                <a:solidFill>
                  <a:schemeClr val="accent2"/>
                </a:solidFill>
              </a:rPr>
              <a:t>n</a:t>
            </a:r>
            <a:r>
              <a:rPr lang="en-US" altLang="zh-CN" dirty="0" err="1"/>
              <a:t>;j</a:t>
            </a:r>
            <a:r>
              <a:rPr lang="en-US" altLang="zh-CN" dirty="0"/>
              <a:t>++)             </a:t>
            </a:r>
            <a:r>
              <a:rPr lang="en-US" altLang="zh-CN" dirty="0">
                <a:solidFill>
                  <a:schemeClr val="accent2"/>
                </a:solidFill>
              </a:rPr>
              <a:t>//</a:t>
            </a:r>
            <a:r>
              <a:rPr lang="zh-CN" altLang="en-US" dirty="0">
                <a:solidFill>
                  <a:schemeClr val="accent2"/>
                </a:solidFill>
              </a:rPr>
              <a:t>从第</a:t>
            </a:r>
            <a:r>
              <a:rPr lang="en-US" altLang="zh-CN" dirty="0" err="1">
                <a:solidFill>
                  <a:schemeClr val="accent2"/>
                </a:solidFill>
              </a:rPr>
              <a:t>i</a:t>
            </a:r>
            <a:r>
              <a:rPr lang="zh-CN" altLang="en-US" dirty="0">
                <a:solidFill>
                  <a:schemeClr val="accent2"/>
                </a:solidFill>
              </a:rPr>
              <a:t>个元素往后找，一直要找到最后一个元素</a:t>
            </a:r>
          </a:p>
          <a:p>
            <a:r>
              <a:rPr lang="zh-CN" altLang="en-US" dirty="0"/>
              <a:t>	            </a:t>
            </a:r>
            <a:r>
              <a:rPr lang="en-US" altLang="zh-CN" dirty="0"/>
              <a:t>if(A[j]&lt;A[min]) min=j;	   </a:t>
            </a:r>
            <a:r>
              <a:rPr lang="en-US" altLang="zh-CN" dirty="0">
                <a:solidFill>
                  <a:schemeClr val="accent1"/>
                </a:solidFill>
              </a:rPr>
              <a:t>//</a:t>
            </a:r>
            <a:r>
              <a:rPr lang="zh-CN" altLang="en-US" dirty="0">
                <a:solidFill>
                  <a:schemeClr val="accent1"/>
                </a:solidFill>
              </a:rPr>
              <a:t>如果这个值更小，则更新</a:t>
            </a:r>
            <a:r>
              <a:rPr lang="en-US" altLang="zh-CN" dirty="0">
                <a:solidFill>
                  <a:schemeClr val="accent1"/>
                </a:solidFill>
              </a:rPr>
              <a:t>min</a:t>
            </a:r>
            <a:r>
              <a:rPr lang="zh-CN" altLang="en-US" dirty="0">
                <a:solidFill>
                  <a:schemeClr val="accent1"/>
                </a:solidFill>
              </a:rPr>
              <a:t>值为这个更小的元素所在下标</a:t>
            </a:r>
          </a:p>
          <a:p>
            <a:r>
              <a:rPr lang="zh-CN" altLang="en-US" dirty="0"/>
              <a:t>	       </a:t>
            </a:r>
            <a:r>
              <a:rPr lang="en-US" altLang="zh-CN" dirty="0"/>
              <a:t>if(min!=</a:t>
            </a:r>
            <a:r>
              <a:rPr lang="en-US" altLang="zh-CN" dirty="0" err="1"/>
              <a:t>i</a:t>
            </a:r>
            <a:r>
              <a:rPr lang="en-US" altLang="zh-CN" dirty="0"/>
              <a:t>) {                        </a:t>
            </a:r>
            <a:r>
              <a:rPr lang="en-US" altLang="zh-CN" dirty="0">
                <a:solidFill>
                  <a:schemeClr val="accent1"/>
                </a:solidFill>
              </a:rPr>
              <a:t>//</a:t>
            </a:r>
            <a:r>
              <a:rPr lang="zh-CN" altLang="en-US" dirty="0">
                <a:solidFill>
                  <a:schemeClr val="accent1"/>
                </a:solidFill>
              </a:rPr>
              <a:t>如果第</a:t>
            </a:r>
            <a:r>
              <a:rPr lang="en-US" altLang="zh-CN" dirty="0" err="1">
                <a:solidFill>
                  <a:schemeClr val="accent1"/>
                </a:solidFill>
              </a:rPr>
              <a:t>i</a:t>
            </a:r>
            <a:r>
              <a:rPr lang="zh-CN" altLang="en-US" dirty="0">
                <a:solidFill>
                  <a:schemeClr val="accent1"/>
                </a:solidFill>
              </a:rPr>
              <a:t>个元素不是剩下元素最小的，则和最小的进行交换</a:t>
            </a:r>
            <a:endParaRPr lang="en-US" altLang="zh-CN" dirty="0">
              <a:solidFill>
                <a:schemeClr val="accent1"/>
              </a:solidFill>
            </a:endParaRPr>
          </a:p>
          <a:p>
            <a:r>
              <a:rPr lang="en-US" altLang="zh-CN" dirty="0"/>
              <a:t>                           </a:t>
            </a:r>
            <a:r>
              <a:rPr lang="en-US" altLang="zh-CN" dirty="0" err="1"/>
              <a:t>ElemType</a:t>
            </a:r>
            <a:r>
              <a:rPr lang="en-US" altLang="zh-CN" dirty="0"/>
              <a:t> temp=A[</a:t>
            </a:r>
            <a:r>
              <a:rPr lang="en-US" altLang="zh-CN" dirty="0" err="1"/>
              <a:t>i</a:t>
            </a:r>
            <a:r>
              <a:rPr lang="en-US" altLang="zh-CN" dirty="0"/>
              <a:t>];</a:t>
            </a:r>
          </a:p>
          <a:p>
            <a:r>
              <a:rPr lang="en-US" altLang="zh-CN" dirty="0"/>
              <a:t>                           A[</a:t>
            </a:r>
            <a:r>
              <a:rPr lang="en-US" altLang="zh-CN" dirty="0" err="1"/>
              <a:t>i</a:t>
            </a:r>
            <a:r>
              <a:rPr lang="en-US" altLang="zh-CN" dirty="0"/>
              <a:t>]=A[min];</a:t>
            </a:r>
          </a:p>
          <a:p>
            <a:r>
              <a:rPr lang="en-US" altLang="zh-CN" dirty="0"/>
              <a:t>                           A[min]=temp;</a:t>
            </a:r>
          </a:p>
          <a:p>
            <a:r>
              <a:rPr lang="en-US" altLang="zh-CN" dirty="0"/>
              <a:t>                    } 	</a:t>
            </a:r>
            <a:endParaRPr lang="zh-CN" altLang="en-US" dirty="0"/>
          </a:p>
          <a:p>
            <a:r>
              <a:rPr lang="zh-CN" altLang="en-US" dirty="0"/>
              <a:t>	</a:t>
            </a:r>
            <a:r>
              <a:rPr lang="en-US" altLang="zh-CN" dirty="0"/>
              <a:t>}</a:t>
            </a:r>
          </a:p>
          <a:p>
            <a:r>
              <a:rPr lang="en-US" altLang="zh-CN" dirty="0"/>
              <a:t>}</a:t>
            </a:r>
          </a:p>
        </p:txBody>
      </p:sp>
      <p:pic>
        <p:nvPicPr>
          <p:cNvPr id="14" name="图片 13">
            <a:extLst>
              <a:ext uri="{FF2B5EF4-FFF2-40B4-BE49-F238E27FC236}">
                <a16:creationId xmlns:a16="http://schemas.microsoft.com/office/drawing/2014/main" xmlns="" id="{9C5ACFCF-03D1-4AE9-B303-022F12463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5" y="4285520"/>
            <a:ext cx="899877" cy="651918"/>
          </a:xfrm>
          <a:prstGeom prst="rect">
            <a:avLst/>
          </a:prstGeom>
        </p:spPr>
      </p:pic>
      <p:graphicFrame>
        <p:nvGraphicFramePr>
          <p:cNvPr id="7" name="表格 6">
            <a:extLst>
              <a:ext uri="{FF2B5EF4-FFF2-40B4-BE49-F238E27FC236}">
                <a16:creationId xmlns:a16="http://schemas.microsoft.com/office/drawing/2014/main" xmlns="" id="{25AAC2DD-B196-4FC3-8796-9D24A816EF24}"/>
              </a:ext>
            </a:extLst>
          </p:cNvPr>
          <p:cNvGraphicFramePr>
            <a:graphicFrameLocks noGrp="1"/>
          </p:cNvGraphicFramePr>
          <p:nvPr>
            <p:extLst>
              <p:ext uri="{D42A27DB-BD31-4B8C-83A1-F6EECF244321}">
                <p14:modId xmlns:p14="http://schemas.microsoft.com/office/powerpoint/2010/main" val="3692072150"/>
              </p:ext>
            </p:extLst>
          </p:nvPr>
        </p:nvGraphicFramePr>
        <p:xfrm>
          <a:off x="1688908" y="4240639"/>
          <a:ext cx="5599839" cy="74168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xmlns="" val="876951606"/>
                    </a:ext>
                  </a:extLst>
                </a:gridCol>
                <a:gridCol w="486093">
                  <a:extLst>
                    <a:ext uri="{9D8B030D-6E8A-4147-A177-3AD203B41FA5}">
                      <a16:colId xmlns:a16="http://schemas.microsoft.com/office/drawing/2014/main" xmlns="" val="1650150819"/>
                    </a:ext>
                  </a:extLst>
                </a:gridCol>
                <a:gridCol w="486093">
                  <a:extLst>
                    <a:ext uri="{9D8B030D-6E8A-4147-A177-3AD203B41FA5}">
                      <a16:colId xmlns:a16="http://schemas.microsoft.com/office/drawing/2014/main" xmlns="" val="728831614"/>
                    </a:ext>
                  </a:extLst>
                </a:gridCol>
                <a:gridCol w="486093">
                  <a:extLst>
                    <a:ext uri="{9D8B030D-6E8A-4147-A177-3AD203B41FA5}">
                      <a16:colId xmlns:a16="http://schemas.microsoft.com/office/drawing/2014/main" xmlns="" val="470816288"/>
                    </a:ext>
                  </a:extLst>
                </a:gridCol>
                <a:gridCol w="486093">
                  <a:extLst>
                    <a:ext uri="{9D8B030D-6E8A-4147-A177-3AD203B41FA5}">
                      <a16:colId xmlns:a16="http://schemas.microsoft.com/office/drawing/2014/main" xmlns="" val="3809833995"/>
                    </a:ext>
                  </a:extLst>
                </a:gridCol>
                <a:gridCol w="486093">
                  <a:extLst>
                    <a:ext uri="{9D8B030D-6E8A-4147-A177-3AD203B41FA5}">
                      <a16:colId xmlns:a16="http://schemas.microsoft.com/office/drawing/2014/main" xmlns="" val="87923159"/>
                    </a:ext>
                  </a:extLst>
                </a:gridCol>
                <a:gridCol w="486093">
                  <a:extLst>
                    <a:ext uri="{9D8B030D-6E8A-4147-A177-3AD203B41FA5}">
                      <a16:colId xmlns:a16="http://schemas.microsoft.com/office/drawing/2014/main" xmlns="" val="366968285"/>
                    </a:ext>
                  </a:extLst>
                </a:gridCol>
                <a:gridCol w="486093">
                  <a:extLst>
                    <a:ext uri="{9D8B030D-6E8A-4147-A177-3AD203B41FA5}">
                      <a16:colId xmlns:a16="http://schemas.microsoft.com/office/drawing/2014/main" xmlns="" val="48557170"/>
                    </a:ext>
                  </a:extLst>
                </a:gridCol>
                <a:gridCol w="486093">
                  <a:extLst>
                    <a:ext uri="{9D8B030D-6E8A-4147-A177-3AD203B41FA5}">
                      <a16:colId xmlns:a16="http://schemas.microsoft.com/office/drawing/2014/main" xmlns="" val="4150856374"/>
                    </a:ext>
                  </a:extLst>
                </a:gridCol>
                <a:gridCol w="486093">
                  <a:extLst>
                    <a:ext uri="{9D8B030D-6E8A-4147-A177-3AD203B41FA5}">
                      <a16:colId xmlns:a16="http://schemas.microsoft.com/office/drawing/2014/main" xmlns="" val="482601510"/>
                    </a:ext>
                  </a:extLst>
                </a:gridCol>
                <a:gridCol w="486093">
                  <a:extLst>
                    <a:ext uri="{9D8B030D-6E8A-4147-A177-3AD203B41FA5}">
                      <a16:colId xmlns:a16="http://schemas.microsoft.com/office/drawing/2014/main" xmlns="" val="518954794"/>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xmlns="" val="3897216881"/>
                  </a:ext>
                </a:extLst>
              </a:tr>
              <a:tr h="370840">
                <a:tc>
                  <a:txBody>
                    <a:bodyPr/>
                    <a:lstStyle/>
                    <a:p>
                      <a:r>
                        <a:rPr lang="zh-CN" altLang="en-US" sz="1400" dirty="0"/>
                        <a:t>关键字</a:t>
                      </a:r>
                    </a:p>
                  </a:txBody>
                  <a:tcPr/>
                </a:tc>
                <a:tc>
                  <a:txBody>
                    <a:bodyPr/>
                    <a:lstStyle/>
                    <a:p>
                      <a:r>
                        <a:rPr lang="en-US" altLang="zh-CN" dirty="0"/>
                        <a:t>15</a:t>
                      </a:r>
                      <a:endParaRPr lang="zh-CN" altLang="en-US" dirty="0"/>
                    </a:p>
                  </a:txBody>
                  <a:tcPr/>
                </a:tc>
                <a:tc>
                  <a:txBody>
                    <a:bodyPr/>
                    <a:lstStyle/>
                    <a:p>
                      <a:r>
                        <a:rPr lang="en-US" altLang="zh-CN" dirty="0"/>
                        <a:t>52</a:t>
                      </a:r>
                      <a:endParaRPr lang="zh-CN" altLang="en-US" dirty="0"/>
                    </a:p>
                  </a:txBody>
                  <a:tcPr/>
                </a:tc>
                <a:tc>
                  <a:txBody>
                    <a:bodyPr/>
                    <a:lstStyle/>
                    <a:p>
                      <a:r>
                        <a:rPr lang="en-US" altLang="zh-CN" dirty="0"/>
                        <a:t>17</a:t>
                      </a:r>
                      <a:endParaRPr lang="zh-CN" altLang="en-US" dirty="0"/>
                    </a:p>
                  </a:txBody>
                  <a:tcPr/>
                </a:tc>
                <a:tc>
                  <a:txBody>
                    <a:bodyPr/>
                    <a:lstStyle/>
                    <a:p>
                      <a:r>
                        <a:rPr lang="en-US" altLang="zh-CN" dirty="0"/>
                        <a:t>30</a:t>
                      </a:r>
                      <a:endParaRPr lang="zh-CN" altLang="en-US" dirty="0"/>
                    </a:p>
                  </a:txBody>
                  <a:tcPr/>
                </a:tc>
                <a:tc>
                  <a:txBody>
                    <a:bodyPr/>
                    <a:lstStyle/>
                    <a:p>
                      <a:r>
                        <a:rPr lang="en-US" altLang="zh-CN" dirty="0"/>
                        <a:t>22</a:t>
                      </a:r>
                      <a:endParaRPr lang="zh-CN" altLang="en-US" dirty="0"/>
                    </a:p>
                  </a:txBody>
                  <a:tcPr/>
                </a:tc>
                <a:tc>
                  <a:txBody>
                    <a:bodyPr/>
                    <a:lstStyle/>
                    <a:p>
                      <a:r>
                        <a:rPr lang="en-US" altLang="zh-CN" dirty="0"/>
                        <a:t>45</a:t>
                      </a:r>
                      <a:endParaRPr lang="zh-CN" altLang="en-US" dirty="0"/>
                    </a:p>
                  </a:txBody>
                  <a:tcPr/>
                </a:tc>
                <a:tc>
                  <a:txBody>
                    <a:bodyPr/>
                    <a:lstStyle/>
                    <a:p>
                      <a:r>
                        <a:rPr lang="en-US" altLang="zh-CN" dirty="0"/>
                        <a:t>67</a:t>
                      </a:r>
                      <a:endParaRPr lang="zh-CN" altLang="en-US" dirty="0"/>
                    </a:p>
                  </a:txBody>
                  <a:tcPr/>
                </a:tc>
                <a:tc>
                  <a:txBody>
                    <a:bodyPr/>
                    <a:lstStyle/>
                    <a:p>
                      <a:r>
                        <a:rPr lang="en-US" altLang="zh-CN" dirty="0"/>
                        <a:t>12</a:t>
                      </a:r>
                      <a:endParaRPr lang="zh-CN" altLang="en-US" dirty="0"/>
                    </a:p>
                  </a:txBody>
                  <a:tcPr/>
                </a:tc>
                <a:tc>
                  <a:txBody>
                    <a:bodyPr/>
                    <a:lstStyle/>
                    <a:p>
                      <a:r>
                        <a:rPr lang="en-US" altLang="zh-CN" dirty="0"/>
                        <a:t>33</a:t>
                      </a:r>
                      <a:endParaRPr lang="zh-CN" altLang="en-US" dirty="0"/>
                    </a:p>
                  </a:txBody>
                  <a:tcPr/>
                </a:tc>
                <a:tc>
                  <a:txBody>
                    <a:bodyPr/>
                    <a:lstStyle/>
                    <a:p>
                      <a:r>
                        <a:rPr lang="en-US" altLang="zh-CN" dirty="0"/>
                        <a:t>20</a:t>
                      </a:r>
                      <a:endParaRPr lang="zh-CN" altLang="en-US" dirty="0"/>
                    </a:p>
                  </a:txBody>
                  <a:tcPr/>
                </a:tc>
                <a:extLst>
                  <a:ext uri="{0D108BD9-81ED-4DB2-BD59-A6C34878D82A}">
                    <a16:rowId xmlns:a16="http://schemas.microsoft.com/office/drawing/2014/main" xmlns="" val="4281516300"/>
                  </a:ext>
                </a:extLst>
              </a:tr>
            </a:tbl>
          </a:graphicData>
        </a:graphic>
      </p:graphicFrame>
    </p:spTree>
    <p:extLst>
      <p:ext uri="{BB962C8B-B14F-4D97-AF65-F5344CB8AC3E}">
        <p14:creationId xmlns:p14="http://schemas.microsoft.com/office/powerpoint/2010/main" val="392374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简单选择排序算法分析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a:extLst>
              <a:ext uri="{FF2B5EF4-FFF2-40B4-BE49-F238E27FC236}">
                <a16:creationId xmlns:a16="http://schemas.microsoft.com/office/drawing/2014/main" xmlns="" id="{C35757EB-4F62-48C1-9C7E-6D6C37940002}"/>
              </a:ext>
            </a:extLst>
          </p:cNvPr>
          <p:cNvSpPr/>
          <p:nvPr/>
        </p:nvSpPr>
        <p:spPr>
          <a:xfrm>
            <a:off x="554185" y="755944"/>
            <a:ext cx="11458849" cy="3416320"/>
          </a:xfrm>
          <a:prstGeom prst="rect">
            <a:avLst/>
          </a:prstGeom>
        </p:spPr>
        <p:txBody>
          <a:bodyPr wrap="square">
            <a:spAutoFit/>
          </a:bodyPr>
          <a:lstStyle/>
          <a:p>
            <a:r>
              <a:rPr lang="en-US" altLang="zh-CN" dirty="0"/>
              <a:t>void </a:t>
            </a:r>
            <a:r>
              <a:rPr lang="en-US" altLang="zh-CN" dirty="0" err="1"/>
              <a:t>SelectSort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a:t>
            </a:r>
            <a:r>
              <a:rPr lang="en-US" altLang="zh-CN" dirty="0">
                <a:solidFill>
                  <a:schemeClr val="accent2"/>
                </a:solidFill>
              </a:rPr>
              <a:t>n-1</a:t>
            </a:r>
            <a:r>
              <a:rPr lang="en-US" altLang="zh-CN" dirty="0"/>
              <a:t>;i++){	  </a:t>
            </a:r>
            <a:r>
              <a:rPr lang="en-US" altLang="zh-CN" dirty="0">
                <a:solidFill>
                  <a:schemeClr val="accent2"/>
                </a:solidFill>
              </a:rPr>
              <a:t>//</a:t>
            </a:r>
            <a:r>
              <a:rPr lang="zh-CN" altLang="en-US" dirty="0">
                <a:solidFill>
                  <a:schemeClr val="accent2"/>
                </a:solidFill>
              </a:rPr>
              <a:t>依次从后面序列中选择当前最小的元素作为第</a:t>
            </a:r>
            <a:r>
              <a:rPr lang="en-US" altLang="zh-CN" dirty="0" err="1">
                <a:solidFill>
                  <a:schemeClr val="accent2"/>
                </a:solidFill>
              </a:rPr>
              <a:t>i</a:t>
            </a:r>
            <a:r>
              <a:rPr lang="zh-CN" altLang="en-US" dirty="0">
                <a:solidFill>
                  <a:schemeClr val="accent2"/>
                </a:solidFill>
              </a:rPr>
              <a:t>个元素 最后一个元素不需要排序</a:t>
            </a:r>
          </a:p>
          <a:p>
            <a:r>
              <a:rPr lang="zh-CN" altLang="en-US" dirty="0"/>
              <a:t>	       </a:t>
            </a:r>
            <a:r>
              <a:rPr lang="en-US" altLang="zh-CN" dirty="0"/>
              <a:t>min=</a:t>
            </a:r>
            <a:r>
              <a:rPr lang="en-US" altLang="zh-CN" dirty="0" err="1"/>
              <a:t>i</a:t>
            </a:r>
            <a:r>
              <a:rPr lang="en-US" altLang="zh-CN" dirty="0"/>
              <a:t>;	                   </a:t>
            </a:r>
            <a:r>
              <a:rPr lang="en-US" altLang="zh-CN" dirty="0">
                <a:solidFill>
                  <a:schemeClr val="accent1"/>
                </a:solidFill>
              </a:rPr>
              <a:t>//min</a:t>
            </a:r>
            <a:r>
              <a:rPr lang="zh-CN" altLang="en-US" dirty="0">
                <a:solidFill>
                  <a:schemeClr val="accent1"/>
                </a:solidFill>
              </a:rPr>
              <a:t>存的是当前最小元素所在下标，初值设为第</a:t>
            </a:r>
            <a:r>
              <a:rPr lang="en-US" altLang="zh-CN" dirty="0" err="1">
                <a:solidFill>
                  <a:schemeClr val="accent1"/>
                </a:solidFill>
              </a:rPr>
              <a:t>i</a:t>
            </a:r>
            <a:r>
              <a:rPr lang="zh-CN" altLang="en-US" dirty="0">
                <a:solidFill>
                  <a:schemeClr val="accent1"/>
                </a:solidFill>
              </a:rPr>
              <a:t>个</a:t>
            </a:r>
          </a:p>
          <a:p>
            <a:r>
              <a:rPr lang="zh-CN" altLang="en-US" dirty="0"/>
              <a:t>	       </a:t>
            </a:r>
            <a:r>
              <a:rPr lang="en-US" altLang="zh-CN" dirty="0"/>
              <a:t>for(j=i+1;</a:t>
            </a:r>
            <a:r>
              <a:rPr lang="en-US" altLang="zh-CN" dirty="0">
                <a:solidFill>
                  <a:schemeClr val="accent2"/>
                </a:solidFill>
              </a:rPr>
              <a:t>j&lt;</a:t>
            </a:r>
            <a:r>
              <a:rPr lang="en-US" altLang="zh-CN" dirty="0" err="1">
                <a:solidFill>
                  <a:schemeClr val="accent2"/>
                </a:solidFill>
              </a:rPr>
              <a:t>n</a:t>
            </a:r>
            <a:r>
              <a:rPr lang="en-US" altLang="zh-CN" dirty="0" err="1"/>
              <a:t>;j</a:t>
            </a:r>
            <a:r>
              <a:rPr lang="en-US" altLang="zh-CN" dirty="0"/>
              <a:t>++)             </a:t>
            </a:r>
            <a:r>
              <a:rPr lang="en-US" altLang="zh-CN" dirty="0">
                <a:solidFill>
                  <a:schemeClr val="accent2"/>
                </a:solidFill>
              </a:rPr>
              <a:t>//</a:t>
            </a:r>
            <a:r>
              <a:rPr lang="zh-CN" altLang="en-US" dirty="0">
                <a:solidFill>
                  <a:schemeClr val="accent2"/>
                </a:solidFill>
              </a:rPr>
              <a:t>从第</a:t>
            </a:r>
            <a:r>
              <a:rPr lang="en-US" altLang="zh-CN" dirty="0" err="1">
                <a:solidFill>
                  <a:schemeClr val="accent2"/>
                </a:solidFill>
              </a:rPr>
              <a:t>i</a:t>
            </a:r>
            <a:r>
              <a:rPr lang="zh-CN" altLang="en-US" dirty="0">
                <a:solidFill>
                  <a:schemeClr val="accent2"/>
                </a:solidFill>
              </a:rPr>
              <a:t>个元素往后找，一直要找到最后一个元素</a:t>
            </a:r>
          </a:p>
          <a:p>
            <a:r>
              <a:rPr lang="zh-CN" altLang="en-US" dirty="0"/>
              <a:t>	            </a:t>
            </a:r>
            <a:r>
              <a:rPr lang="en-US" altLang="zh-CN" dirty="0"/>
              <a:t>if(A[j]&lt;A[min])min=j;	   </a:t>
            </a:r>
            <a:r>
              <a:rPr lang="en-US" altLang="zh-CN" dirty="0">
                <a:solidFill>
                  <a:schemeClr val="accent1"/>
                </a:solidFill>
              </a:rPr>
              <a:t>//</a:t>
            </a:r>
            <a:r>
              <a:rPr lang="zh-CN" altLang="en-US" dirty="0">
                <a:solidFill>
                  <a:schemeClr val="accent1"/>
                </a:solidFill>
              </a:rPr>
              <a:t>如果这个值更小，则更新</a:t>
            </a:r>
            <a:r>
              <a:rPr lang="en-US" altLang="zh-CN" dirty="0">
                <a:solidFill>
                  <a:schemeClr val="accent1"/>
                </a:solidFill>
              </a:rPr>
              <a:t>min</a:t>
            </a:r>
            <a:r>
              <a:rPr lang="zh-CN" altLang="en-US" dirty="0">
                <a:solidFill>
                  <a:schemeClr val="accent1"/>
                </a:solidFill>
              </a:rPr>
              <a:t>值为这个更小的元素所在下标</a:t>
            </a:r>
          </a:p>
          <a:p>
            <a:r>
              <a:rPr lang="zh-CN" altLang="en-US" dirty="0"/>
              <a:t>	       </a:t>
            </a:r>
            <a:r>
              <a:rPr lang="en-US" altLang="zh-CN" dirty="0"/>
              <a:t>if(min!=</a:t>
            </a:r>
            <a:r>
              <a:rPr lang="en-US" altLang="zh-CN" dirty="0" err="1"/>
              <a:t>i</a:t>
            </a:r>
            <a:r>
              <a:rPr lang="en-US" altLang="zh-CN" dirty="0"/>
              <a:t>) {                        </a:t>
            </a:r>
            <a:r>
              <a:rPr lang="en-US" altLang="zh-CN" dirty="0">
                <a:solidFill>
                  <a:schemeClr val="accent1"/>
                </a:solidFill>
              </a:rPr>
              <a:t>//</a:t>
            </a:r>
            <a:r>
              <a:rPr lang="zh-CN" altLang="en-US" dirty="0">
                <a:solidFill>
                  <a:schemeClr val="accent1"/>
                </a:solidFill>
              </a:rPr>
              <a:t>如果第</a:t>
            </a:r>
            <a:r>
              <a:rPr lang="en-US" altLang="zh-CN" dirty="0" err="1">
                <a:solidFill>
                  <a:schemeClr val="accent1"/>
                </a:solidFill>
              </a:rPr>
              <a:t>i</a:t>
            </a:r>
            <a:r>
              <a:rPr lang="zh-CN" altLang="en-US" dirty="0">
                <a:solidFill>
                  <a:schemeClr val="accent1"/>
                </a:solidFill>
              </a:rPr>
              <a:t>个元素不是剩下元素最小的，则和最小的进行交换</a:t>
            </a:r>
            <a:endParaRPr lang="en-US" altLang="zh-CN" dirty="0">
              <a:solidFill>
                <a:schemeClr val="accent1"/>
              </a:solidFill>
            </a:endParaRPr>
          </a:p>
          <a:p>
            <a:r>
              <a:rPr lang="en-US" altLang="zh-CN" dirty="0"/>
              <a:t>                           </a:t>
            </a:r>
            <a:r>
              <a:rPr lang="en-US" altLang="zh-CN" dirty="0" err="1"/>
              <a:t>ElemType</a:t>
            </a:r>
            <a:r>
              <a:rPr lang="en-US" altLang="zh-CN" dirty="0"/>
              <a:t> temp=A[</a:t>
            </a:r>
            <a:r>
              <a:rPr lang="en-US" altLang="zh-CN" dirty="0" err="1"/>
              <a:t>i</a:t>
            </a:r>
            <a:r>
              <a:rPr lang="en-US" altLang="zh-CN" dirty="0"/>
              <a:t>];</a:t>
            </a:r>
          </a:p>
          <a:p>
            <a:r>
              <a:rPr lang="en-US" altLang="zh-CN" dirty="0"/>
              <a:t>                           A[</a:t>
            </a:r>
            <a:r>
              <a:rPr lang="en-US" altLang="zh-CN" dirty="0" err="1"/>
              <a:t>i</a:t>
            </a:r>
            <a:r>
              <a:rPr lang="en-US" altLang="zh-CN" dirty="0"/>
              <a:t>]=A[min];</a:t>
            </a:r>
          </a:p>
          <a:p>
            <a:r>
              <a:rPr lang="en-US" altLang="zh-CN" dirty="0"/>
              <a:t>                           A[min]=temp;</a:t>
            </a:r>
          </a:p>
          <a:p>
            <a:r>
              <a:rPr lang="en-US" altLang="zh-CN" dirty="0"/>
              <a:t>                    } 	</a:t>
            </a:r>
            <a:endParaRPr lang="zh-CN" altLang="en-US" dirty="0"/>
          </a:p>
          <a:p>
            <a:r>
              <a:rPr lang="zh-CN" altLang="en-US" dirty="0"/>
              <a:t>	</a:t>
            </a:r>
            <a:r>
              <a:rPr lang="en-US" altLang="zh-CN" dirty="0"/>
              <a:t>}</a:t>
            </a:r>
          </a:p>
          <a:p>
            <a:r>
              <a:rPr lang="en-US" altLang="zh-CN" dirty="0"/>
              <a:t>}</a:t>
            </a:r>
          </a:p>
        </p:txBody>
      </p:sp>
      <p:sp>
        <p:nvSpPr>
          <p:cNvPr id="3" name="文本框 2">
            <a:extLst>
              <a:ext uri="{FF2B5EF4-FFF2-40B4-BE49-F238E27FC236}">
                <a16:creationId xmlns:a16="http://schemas.microsoft.com/office/drawing/2014/main" xmlns="" id="{114A4738-9410-483A-B14E-38A9B9A6A698}"/>
              </a:ext>
            </a:extLst>
          </p:cNvPr>
          <p:cNvSpPr txBox="1"/>
          <p:nvPr/>
        </p:nvSpPr>
        <p:spPr>
          <a:xfrm>
            <a:off x="554185" y="4345497"/>
            <a:ext cx="11458848" cy="369332"/>
          </a:xfrm>
          <a:prstGeom prst="rect">
            <a:avLst/>
          </a:prstGeom>
          <a:noFill/>
        </p:spPr>
        <p:txBody>
          <a:bodyPr wrap="square" rtlCol="0">
            <a:spAutoFit/>
          </a:bodyPr>
          <a:lstStyle/>
          <a:p>
            <a:r>
              <a:rPr lang="zh-CN" altLang="en-US" dirty="0">
                <a:solidFill>
                  <a:schemeClr val="accent1"/>
                </a:solidFill>
              </a:rPr>
              <a:t>空间复杂度</a:t>
            </a:r>
            <a:r>
              <a:rPr lang="zh-CN" altLang="en-US" dirty="0"/>
              <a:t>：需要额外的存储空间仅为交换元素时借助的中间变量，所以空间复杂度是</a:t>
            </a:r>
            <a:r>
              <a:rPr lang="en-US" altLang="zh-CN" dirty="0"/>
              <a:t>O(1)</a:t>
            </a:r>
            <a:endParaRPr lang="zh-CN" altLang="en-US" dirty="0"/>
          </a:p>
        </p:txBody>
      </p:sp>
      <p:sp>
        <p:nvSpPr>
          <p:cNvPr id="14" name="文本框 13">
            <a:extLst>
              <a:ext uri="{FF2B5EF4-FFF2-40B4-BE49-F238E27FC236}">
                <a16:creationId xmlns:a16="http://schemas.microsoft.com/office/drawing/2014/main" xmlns="" id="{1F9DA747-FC61-4DA0-A8D4-A6A30EF77740}"/>
              </a:ext>
            </a:extLst>
          </p:cNvPr>
          <p:cNvSpPr txBox="1"/>
          <p:nvPr/>
        </p:nvSpPr>
        <p:spPr>
          <a:xfrm>
            <a:off x="554185" y="4792670"/>
            <a:ext cx="11224470" cy="1477328"/>
          </a:xfrm>
          <a:prstGeom prst="rect">
            <a:avLst/>
          </a:prstGeom>
          <a:noFill/>
        </p:spPr>
        <p:txBody>
          <a:bodyPr wrap="square" rtlCol="0">
            <a:spAutoFit/>
          </a:bodyPr>
          <a:lstStyle/>
          <a:p>
            <a:r>
              <a:rPr lang="zh-CN" altLang="en-US" dirty="0">
                <a:solidFill>
                  <a:schemeClr val="accent1"/>
                </a:solidFill>
              </a:rPr>
              <a:t>时间复杂度</a:t>
            </a:r>
            <a:r>
              <a:rPr lang="zh-CN" altLang="en-US" dirty="0"/>
              <a:t>：关键操作在于</a:t>
            </a:r>
            <a:r>
              <a:rPr lang="zh-CN" altLang="en-US" dirty="0">
                <a:solidFill>
                  <a:schemeClr val="accent1"/>
                </a:solidFill>
              </a:rPr>
              <a:t>交换元素</a:t>
            </a:r>
            <a:r>
              <a:rPr lang="zh-CN" altLang="en-US" dirty="0"/>
              <a:t>操作，整个算法由双重循环组成，外层循环从</a:t>
            </a:r>
            <a:r>
              <a:rPr lang="en-US" altLang="zh-CN" dirty="0"/>
              <a:t>0</a:t>
            </a:r>
            <a:r>
              <a:rPr lang="zh-CN" altLang="en-US" dirty="0"/>
              <a:t>到</a:t>
            </a:r>
            <a:r>
              <a:rPr lang="en-US" altLang="zh-CN" dirty="0"/>
              <a:t>n-2</a:t>
            </a:r>
            <a:r>
              <a:rPr lang="zh-CN" altLang="en-US" dirty="0"/>
              <a:t>一共</a:t>
            </a:r>
            <a:r>
              <a:rPr lang="en-US" altLang="zh-CN" dirty="0"/>
              <a:t>n-2+1=n-1</a:t>
            </a:r>
            <a:r>
              <a:rPr lang="zh-CN" altLang="en-US" dirty="0"/>
              <a:t>次，</a:t>
            </a:r>
            <a:endParaRPr lang="en-US" altLang="zh-CN" dirty="0"/>
          </a:p>
          <a:p>
            <a:r>
              <a:rPr lang="zh-CN" altLang="en-US" dirty="0"/>
              <a:t>对于第</a:t>
            </a:r>
            <a:r>
              <a:rPr lang="en-US" altLang="zh-CN" dirty="0" err="1"/>
              <a:t>i</a:t>
            </a:r>
            <a:r>
              <a:rPr lang="zh-CN" altLang="en-US" dirty="0"/>
              <a:t>层外层循环，内层循环执行</a:t>
            </a:r>
            <a:r>
              <a:rPr lang="en-US" altLang="zh-CN" dirty="0"/>
              <a:t>n-1-(i+1)+1=n-i-1</a:t>
            </a:r>
            <a:r>
              <a:rPr lang="zh-CN" altLang="en-US" dirty="0"/>
              <a:t>次。</a:t>
            </a:r>
            <a:endParaRPr lang="en-US" altLang="zh-CN" dirty="0"/>
          </a:p>
          <a:p>
            <a:r>
              <a:rPr lang="en-US" altLang="zh-CN" dirty="0"/>
              <a:t>                      </a:t>
            </a:r>
            <a:r>
              <a:rPr lang="zh-CN" altLang="en-US" dirty="0"/>
              <a:t>当</a:t>
            </a:r>
            <a:r>
              <a:rPr lang="en-US" altLang="zh-CN" dirty="0" err="1"/>
              <a:t>i</a:t>
            </a:r>
            <a:r>
              <a:rPr lang="en-US" altLang="zh-CN" dirty="0"/>
              <a:t>=0,</a:t>
            </a:r>
            <a:r>
              <a:rPr lang="zh-CN" altLang="en-US" dirty="0"/>
              <a:t>内层循环执行</a:t>
            </a:r>
            <a:r>
              <a:rPr lang="en-US" altLang="zh-CN" dirty="0"/>
              <a:t>n-1</a:t>
            </a:r>
            <a:r>
              <a:rPr lang="zh-CN" altLang="en-US" dirty="0"/>
              <a:t>次，当</a:t>
            </a:r>
            <a:r>
              <a:rPr lang="en-US" altLang="zh-CN" dirty="0" err="1"/>
              <a:t>i</a:t>
            </a:r>
            <a:r>
              <a:rPr lang="en-US" altLang="zh-CN" dirty="0"/>
              <a:t>=n-2,</a:t>
            </a:r>
            <a:r>
              <a:rPr lang="zh-CN" altLang="en-US" dirty="0"/>
              <a:t>内层循环执行</a:t>
            </a:r>
            <a:r>
              <a:rPr lang="en-US" altLang="zh-CN" dirty="0"/>
              <a:t>1</a:t>
            </a:r>
            <a:r>
              <a:rPr lang="zh-CN" altLang="en-US" dirty="0"/>
              <a:t>次，所以是一个等差数列求和</a:t>
            </a:r>
            <a:r>
              <a:rPr lang="en-US" altLang="zh-CN" dirty="0"/>
              <a:t>,</a:t>
            </a:r>
            <a:r>
              <a:rPr lang="zh-CN" altLang="en-US" dirty="0"/>
              <a:t>一共为</a:t>
            </a:r>
            <a:r>
              <a:rPr lang="en-US" altLang="zh-CN" dirty="0"/>
              <a:t>(1+n-1)(n-1)/2=n(n-1)/2 ,</a:t>
            </a:r>
            <a:r>
              <a:rPr lang="zh-CN" altLang="en-US" dirty="0"/>
              <a:t>所以时间复杂度为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p>
          <a:p>
            <a:endParaRPr lang="zh-CN" altLang="en-US" dirty="0"/>
          </a:p>
        </p:txBody>
      </p:sp>
    </p:spTree>
    <p:extLst>
      <p:ext uri="{BB962C8B-B14F-4D97-AF65-F5344CB8AC3E}">
        <p14:creationId xmlns:p14="http://schemas.microsoft.com/office/powerpoint/2010/main" val="6817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简单选择排序算法分析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a:extLst>
              <a:ext uri="{FF2B5EF4-FFF2-40B4-BE49-F238E27FC236}">
                <a16:creationId xmlns:a16="http://schemas.microsoft.com/office/drawing/2014/main" xmlns="" id="{C35757EB-4F62-48C1-9C7E-6D6C37940002}"/>
              </a:ext>
            </a:extLst>
          </p:cNvPr>
          <p:cNvSpPr/>
          <p:nvPr/>
        </p:nvSpPr>
        <p:spPr>
          <a:xfrm>
            <a:off x="554185" y="755944"/>
            <a:ext cx="11458849" cy="3416320"/>
          </a:xfrm>
          <a:prstGeom prst="rect">
            <a:avLst/>
          </a:prstGeom>
        </p:spPr>
        <p:txBody>
          <a:bodyPr wrap="square">
            <a:spAutoFit/>
          </a:bodyPr>
          <a:lstStyle/>
          <a:p>
            <a:r>
              <a:rPr lang="en-US" altLang="zh-CN" dirty="0"/>
              <a:t>void </a:t>
            </a:r>
            <a:r>
              <a:rPr lang="en-US" altLang="zh-CN" dirty="0" err="1"/>
              <a:t>SelectSort</a:t>
            </a:r>
            <a:r>
              <a:rPr lang="en-US" altLang="zh-CN" dirty="0"/>
              <a:t>(</a:t>
            </a:r>
            <a:r>
              <a:rPr lang="en-US" altLang="zh-CN" dirty="0" err="1"/>
              <a:t>ElemType</a:t>
            </a:r>
            <a:r>
              <a:rPr lang="en-US" altLang="zh-CN" dirty="0"/>
              <a:t> A[],int n){</a:t>
            </a:r>
          </a:p>
          <a:p>
            <a:r>
              <a:rPr lang="zh-CN" altLang="en-US" dirty="0"/>
              <a:t>	</a:t>
            </a:r>
            <a:r>
              <a:rPr lang="en-US" altLang="zh-CN" dirty="0"/>
              <a:t>for(</a:t>
            </a:r>
            <a:r>
              <a:rPr lang="en-US" altLang="zh-CN" dirty="0" err="1"/>
              <a:t>i</a:t>
            </a:r>
            <a:r>
              <a:rPr lang="en-US" altLang="zh-CN" dirty="0"/>
              <a:t>=0;i&lt;</a:t>
            </a:r>
            <a:r>
              <a:rPr lang="en-US" altLang="zh-CN" dirty="0">
                <a:solidFill>
                  <a:schemeClr val="accent2"/>
                </a:solidFill>
              </a:rPr>
              <a:t>n-1</a:t>
            </a:r>
            <a:r>
              <a:rPr lang="en-US" altLang="zh-CN" dirty="0"/>
              <a:t>;i++){	  </a:t>
            </a:r>
            <a:r>
              <a:rPr lang="en-US" altLang="zh-CN" dirty="0">
                <a:solidFill>
                  <a:schemeClr val="accent2"/>
                </a:solidFill>
              </a:rPr>
              <a:t>//</a:t>
            </a:r>
            <a:r>
              <a:rPr lang="zh-CN" altLang="en-US" dirty="0">
                <a:solidFill>
                  <a:schemeClr val="accent2"/>
                </a:solidFill>
              </a:rPr>
              <a:t>依次从后面序列中选择当前最小的元素作为第</a:t>
            </a:r>
            <a:r>
              <a:rPr lang="en-US" altLang="zh-CN" dirty="0" err="1">
                <a:solidFill>
                  <a:schemeClr val="accent2"/>
                </a:solidFill>
              </a:rPr>
              <a:t>i</a:t>
            </a:r>
            <a:r>
              <a:rPr lang="zh-CN" altLang="en-US" dirty="0">
                <a:solidFill>
                  <a:schemeClr val="accent2"/>
                </a:solidFill>
              </a:rPr>
              <a:t>个元素 最后一个元素不需要排序</a:t>
            </a:r>
          </a:p>
          <a:p>
            <a:r>
              <a:rPr lang="zh-CN" altLang="en-US" dirty="0"/>
              <a:t>	       </a:t>
            </a:r>
            <a:r>
              <a:rPr lang="en-US" altLang="zh-CN" dirty="0"/>
              <a:t>min=</a:t>
            </a:r>
            <a:r>
              <a:rPr lang="en-US" altLang="zh-CN" dirty="0" err="1"/>
              <a:t>i</a:t>
            </a:r>
            <a:r>
              <a:rPr lang="en-US" altLang="zh-CN" dirty="0"/>
              <a:t>;	                   </a:t>
            </a:r>
            <a:r>
              <a:rPr lang="en-US" altLang="zh-CN" dirty="0">
                <a:solidFill>
                  <a:schemeClr val="accent1"/>
                </a:solidFill>
              </a:rPr>
              <a:t>//min</a:t>
            </a:r>
            <a:r>
              <a:rPr lang="zh-CN" altLang="en-US" dirty="0">
                <a:solidFill>
                  <a:schemeClr val="accent1"/>
                </a:solidFill>
              </a:rPr>
              <a:t>存的是当前最小元素所在下标，初值设为第</a:t>
            </a:r>
            <a:r>
              <a:rPr lang="en-US" altLang="zh-CN" dirty="0" err="1">
                <a:solidFill>
                  <a:schemeClr val="accent1"/>
                </a:solidFill>
              </a:rPr>
              <a:t>i</a:t>
            </a:r>
            <a:r>
              <a:rPr lang="zh-CN" altLang="en-US" dirty="0">
                <a:solidFill>
                  <a:schemeClr val="accent1"/>
                </a:solidFill>
              </a:rPr>
              <a:t>个</a:t>
            </a:r>
          </a:p>
          <a:p>
            <a:r>
              <a:rPr lang="zh-CN" altLang="en-US" dirty="0"/>
              <a:t>	       </a:t>
            </a:r>
            <a:r>
              <a:rPr lang="en-US" altLang="zh-CN" dirty="0"/>
              <a:t>for(j=i+1;</a:t>
            </a:r>
            <a:r>
              <a:rPr lang="en-US" altLang="zh-CN" dirty="0">
                <a:solidFill>
                  <a:schemeClr val="accent2"/>
                </a:solidFill>
              </a:rPr>
              <a:t>j&lt;</a:t>
            </a:r>
            <a:r>
              <a:rPr lang="en-US" altLang="zh-CN" dirty="0" err="1">
                <a:solidFill>
                  <a:schemeClr val="accent2"/>
                </a:solidFill>
              </a:rPr>
              <a:t>n</a:t>
            </a:r>
            <a:r>
              <a:rPr lang="en-US" altLang="zh-CN" dirty="0" err="1"/>
              <a:t>;j</a:t>
            </a:r>
            <a:r>
              <a:rPr lang="en-US" altLang="zh-CN" dirty="0"/>
              <a:t>++)             </a:t>
            </a:r>
            <a:r>
              <a:rPr lang="en-US" altLang="zh-CN" dirty="0">
                <a:solidFill>
                  <a:schemeClr val="accent2"/>
                </a:solidFill>
              </a:rPr>
              <a:t>//</a:t>
            </a:r>
            <a:r>
              <a:rPr lang="zh-CN" altLang="en-US" dirty="0">
                <a:solidFill>
                  <a:schemeClr val="accent2"/>
                </a:solidFill>
              </a:rPr>
              <a:t>从第</a:t>
            </a:r>
            <a:r>
              <a:rPr lang="en-US" altLang="zh-CN" dirty="0" err="1">
                <a:solidFill>
                  <a:schemeClr val="accent2"/>
                </a:solidFill>
              </a:rPr>
              <a:t>i</a:t>
            </a:r>
            <a:r>
              <a:rPr lang="zh-CN" altLang="en-US" dirty="0">
                <a:solidFill>
                  <a:schemeClr val="accent2"/>
                </a:solidFill>
              </a:rPr>
              <a:t>个元素往后找，一直要找到最后一个元素</a:t>
            </a:r>
          </a:p>
          <a:p>
            <a:r>
              <a:rPr lang="zh-CN" altLang="en-US" dirty="0"/>
              <a:t>	            </a:t>
            </a:r>
            <a:r>
              <a:rPr lang="en-US" altLang="zh-CN" dirty="0"/>
              <a:t>if(A[j]&lt;A[min])min=j;	   </a:t>
            </a:r>
            <a:r>
              <a:rPr lang="en-US" altLang="zh-CN" dirty="0">
                <a:solidFill>
                  <a:schemeClr val="accent1"/>
                </a:solidFill>
              </a:rPr>
              <a:t>//</a:t>
            </a:r>
            <a:r>
              <a:rPr lang="zh-CN" altLang="en-US" dirty="0">
                <a:solidFill>
                  <a:schemeClr val="accent1"/>
                </a:solidFill>
              </a:rPr>
              <a:t>如果这个值更小，则更新</a:t>
            </a:r>
            <a:r>
              <a:rPr lang="en-US" altLang="zh-CN" dirty="0">
                <a:solidFill>
                  <a:schemeClr val="accent1"/>
                </a:solidFill>
              </a:rPr>
              <a:t>min</a:t>
            </a:r>
            <a:r>
              <a:rPr lang="zh-CN" altLang="en-US" dirty="0">
                <a:solidFill>
                  <a:schemeClr val="accent1"/>
                </a:solidFill>
              </a:rPr>
              <a:t>值为这个更小的元素所在下标</a:t>
            </a:r>
          </a:p>
          <a:p>
            <a:r>
              <a:rPr lang="zh-CN" altLang="en-US" dirty="0"/>
              <a:t>	       </a:t>
            </a:r>
            <a:r>
              <a:rPr lang="en-US" altLang="zh-CN" dirty="0"/>
              <a:t>if(min!=</a:t>
            </a:r>
            <a:r>
              <a:rPr lang="en-US" altLang="zh-CN" dirty="0" err="1"/>
              <a:t>i</a:t>
            </a:r>
            <a:r>
              <a:rPr lang="en-US" altLang="zh-CN" dirty="0"/>
              <a:t>) {                        </a:t>
            </a:r>
            <a:r>
              <a:rPr lang="en-US" altLang="zh-CN" dirty="0">
                <a:solidFill>
                  <a:schemeClr val="accent1"/>
                </a:solidFill>
              </a:rPr>
              <a:t>//</a:t>
            </a:r>
            <a:r>
              <a:rPr lang="zh-CN" altLang="en-US" dirty="0">
                <a:solidFill>
                  <a:schemeClr val="accent1"/>
                </a:solidFill>
              </a:rPr>
              <a:t>如果第</a:t>
            </a:r>
            <a:r>
              <a:rPr lang="en-US" altLang="zh-CN" dirty="0" err="1">
                <a:solidFill>
                  <a:schemeClr val="accent1"/>
                </a:solidFill>
              </a:rPr>
              <a:t>i</a:t>
            </a:r>
            <a:r>
              <a:rPr lang="zh-CN" altLang="en-US" dirty="0">
                <a:solidFill>
                  <a:schemeClr val="accent1"/>
                </a:solidFill>
              </a:rPr>
              <a:t>个元素不是剩下元素最小的，则和最小的进行交换</a:t>
            </a:r>
            <a:endParaRPr lang="en-US" altLang="zh-CN" dirty="0">
              <a:solidFill>
                <a:schemeClr val="accent1"/>
              </a:solidFill>
            </a:endParaRPr>
          </a:p>
          <a:p>
            <a:r>
              <a:rPr lang="en-US" altLang="zh-CN" dirty="0">
                <a:solidFill>
                  <a:srgbClr val="FF0000"/>
                </a:solidFill>
              </a:rPr>
              <a:t>                           </a:t>
            </a:r>
            <a:r>
              <a:rPr lang="en-US" altLang="zh-CN" dirty="0" err="1">
                <a:solidFill>
                  <a:srgbClr val="FF0000"/>
                </a:solidFill>
              </a:rPr>
              <a:t>ElemType</a:t>
            </a:r>
            <a:r>
              <a:rPr lang="en-US" altLang="zh-CN" dirty="0">
                <a:solidFill>
                  <a:srgbClr val="FF0000"/>
                </a:solidFill>
              </a:rPr>
              <a:t> temp=A[</a:t>
            </a:r>
            <a:r>
              <a:rPr lang="en-US" altLang="zh-CN" dirty="0" err="1">
                <a:solidFill>
                  <a:srgbClr val="FF0000"/>
                </a:solidFill>
              </a:rPr>
              <a:t>i</a:t>
            </a:r>
            <a:r>
              <a:rPr lang="en-US" altLang="zh-CN" dirty="0">
                <a:solidFill>
                  <a:srgbClr val="FF0000"/>
                </a:solidFill>
              </a:rPr>
              <a:t>];</a:t>
            </a:r>
          </a:p>
          <a:p>
            <a:r>
              <a:rPr lang="en-US" altLang="zh-CN" dirty="0">
                <a:solidFill>
                  <a:srgbClr val="FF0000"/>
                </a:solidFill>
              </a:rPr>
              <a:t>                           A[</a:t>
            </a:r>
            <a:r>
              <a:rPr lang="en-US" altLang="zh-CN" dirty="0" err="1">
                <a:solidFill>
                  <a:srgbClr val="FF0000"/>
                </a:solidFill>
              </a:rPr>
              <a:t>i</a:t>
            </a:r>
            <a:r>
              <a:rPr lang="en-US" altLang="zh-CN" dirty="0">
                <a:solidFill>
                  <a:srgbClr val="FF0000"/>
                </a:solidFill>
              </a:rPr>
              <a:t>]=A[min];</a:t>
            </a:r>
          </a:p>
          <a:p>
            <a:r>
              <a:rPr lang="en-US" altLang="zh-CN" dirty="0">
                <a:solidFill>
                  <a:srgbClr val="FF0000"/>
                </a:solidFill>
              </a:rPr>
              <a:t>                           A[min]=temp;</a:t>
            </a:r>
          </a:p>
          <a:p>
            <a:r>
              <a:rPr lang="en-US" altLang="zh-CN" dirty="0"/>
              <a:t>                    } 	</a:t>
            </a:r>
            <a:endParaRPr lang="zh-CN" altLang="en-US" dirty="0"/>
          </a:p>
          <a:p>
            <a:r>
              <a:rPr lang="zh-CN" altLang="en-US" dirty="0"/>
              <a:t>	</a:t>
            </a:r>
            <a:r>
              <a:rPr lang="en-US" altLang="zh-CN" dirty="0"/>
              <a:t>}</a:t>
            </a:r>
          </a:p>
          <a:p>
            <a:r>
              <a:rPr lang="en-US" altLang="zh-CN" dirty="0"/>
              <a:t>}</a:t>
            </a:r>
          </a:p>
        </p:txBody>
      </p:sp>
      <p:sp>
        <p:nvSpPr>
          <p:cNvPr id="3" name="文本框 2">
            <a:extLst>
              <a:ext uri="{FF2B5EF4-FFF2-40B4-BE49-F238E27FC236}">
                <a16:creationId xmlns:a16="http://schemas.microsoft.com/office/drawing/2014/main" xmlns="" id="{114A4738-9410-483A-B14E-38A9B9A6A698}"/>
              </a:ext>
            </a:extLst>
          </p:cNvPr>
          <p:cNvSpPr txBox="1"/>
          <p:nvPr/>
        </p:nvSpPr>
        <p:spPr>
          <a:xfrm>
            <a:off x="554184" y="4345497"/>
            <a:ext cx="10963899" cy="369332"/>
          </a:xfrm>
          <a:prstGeom prst="rect">
            <a:avLst/>
          </a:prstGeom>
          <a:noFill/>
        </p:spPr>
        <p:txBody>
          <a:bodyPr wrap="square" rtlCol="0">
            <a:spAutoFit/>
          </a:bodyPr>
          <a:lstStyle/>
          <a:p>
            <a:r>
              <a:rPr lang="zh-CN" altLang="en-US" dirty="0">
                <a:solidFill>
                  <a:schemeClr val="accent1"/>
                </a:solidFill>
              </a:rPr>
              <a:t>稳定性</a:t>
            </a:r>
            <a:r>
              <a:rPr lang="zh-CN" altLang="en-US" dirty="0"/>
              <a:t>：不稳定   原因就在于</a:t>
            </a:r>
            <a:r>
              <a:rPr lang="zh-CN" altLang="en-US" dirty="0">
                <a:solidFill>
                  <a:srgbClr val="FF0000"/>
                </a:solidFill>
              </a:rPr>
              <a:t>交换部分</a:t>
            </a:r>
            <a:r>
              <a:rPr lang="zh-CN" altLang="en-US" dirty="0"/>
              <a:t>会打破相对顺序</a:t>
            </a:r>
          </a:p>
        </p:txBody>
      </p:sp>
      <p:sp>
        <p:nvSpPr>
          <p:cNvPr id="4" name="文本框 3">
            <a:extLst>
              <a:ext uri="{FF2B5EF4-FFF2-40B4-BE49-F238E27FC236}">
                <a16:creationId xmlns:a16="http://schemas.microsoft.com/office/drawing/2014/main" xmlns="" id="{0A422A21-EA9A-44A2-A54B-A34568B26F71}"/>
              </a:ext>
            </a:extLst>
          </p:cNvPr>
          <p:cNvSpPr txBox="1"/>
          <p:nvPr/>
        </p:nvSpPr>
        <p:spPr>
          <a:xfrm>
            <a:off x="1557853" y="4928207"/>
            <a:ext cx="2502419" cy="523220"/>
          </a:xfrm>
          <a:prstGeom prst="rect">
            <a:avLst/>
          </a:prstGeom>
          <a:noFill/>
        </p:spPr>
        <p:txBody>
          <a:bodyPr wrap="square" rtlCol="0">
            <a:spAutoFit/>
          </a:bodyPr>
          <a:lstStyle/>
          <a:p>
            <a:r>
              <a:rPr lang="zh-CN" altLang="en-US" dirty="0"/>
              <a:t>对于</a:t>
            </a:r>
            <a:r>
              <a:rPr lang="en-US" altLang="zh-CN" sz="2800" dirty="0"/>
              <a:t>5</a:t>
            </a:r>
            <a:r>
              <a:rPr lang="en-US" altLang="zh-CN" sz="2800" dirty="0">
                <a:solidFill>
                  <a:schemeClr val="accent1"/>
                </a:solidFill>
              </a:rPr>
              <a:t> 5</a:t>
            </a:r>
            <a:r>
              <a:rPr lang="en-US" altLang="zh-CN" sz="2800" dirty="0"/>
              <a:t> 2</a:t>
            </a:r>
            <a:endParaRPr lang="zh-CN" altLang="en-US" sz="2800" dirty="0"/>
          </a:p>
        </p:txBody>
      </p:sp>
      <p:sp>
        <p:nvSpPr>
          <p:cNvPr id="16" name="文本框 15">
            <a:extLst>
              <a:ext uri="{FF2B5EF4-FFF2-40B4-BE49-F238E27FC236}">
                <a16:creationId xmlns:a16="http://schemas.microsoft.com/office/drawing/2014/main" xmlns="" id="{C60D3487-AFD8-4648-808A-0E822B0828A7}"/>
              </a:ext>
            </a:extLst>
          </p:cNvPr>
          <p:cNvSpPr txBox="1"/>
          <p:nvPr/>
        </p:nvSpPr>
        <p:spPr>
          <a:xfrm>
            <a:off x="1557853" y="5624660"/>
            <a:ext cx="2425520" cy="369332"/>
          </a:xfrm>
          <a:prstGeom prst="rect">
            <a:avLst/>
          </a:prstGeom>
          <a:noFill/>
        </p:spPr>
        <p:txBody>
          <a:bodyPr wrap="square" rtlCol="0">
            <a:spAutoFit/>
          </a:bodyPr>
          <a:lstStyle/>
          <a:p>
            <a:r>
              <a:rPr lang="en-US" altLang="zh-CN" dirty="0" err="1"/>
              <a:t>i</a:t>
            </a:r>
            <a:r>
              <a:rPr lang="en-US" altLang="zh-CN" dirty="0"/>
              <a:t>=0</a:t>
            </a:r>
            <a:r>
              <a:rPr lang="zh-CN" altLang="en-US" dirty="0"/>
              <a:t>，</a:t>
            </a:r>
            <a:r>
              <a:rPr lang="en-US" altLang="zh-CN" dirty="0"/>
              <a:t>min=2,</a:t>
            </a:r>
            <a:r>
              <a:rPr lang="zh-CN" altLang="en-US" dirty="0"/>
              <a:t>交换</a:t>
            </a:r>
            <a:r>
              <a:rPr lang="en-US" altLang="zh-CN" dirty="0"/>
              <a:t>5</a:t>
            </a:r>
            <a:r>
              <a:rPr lang="zh-CN" altLang="en-US" dirty="0"/>
              <a:t>和</a:t>
            </a:r>
            <a:r>
              <a:rPr lang="en-US" altLang="zh-CN" dirty="0"/>
              <a:t>2</a:t>
            </a:r>
            <a:endParaRPr lang="zh-CN" altLang="en-US" dirty="0"/>
          </a:p>
        </p:txBody>
      </p:sp>
      <p:sp>
        <p:nvSpPr>
          <p:cNvPr id="17" name="文本框 16">
            <a:extLst>
              <a:ext uri="{FF2B5EF4-FFF2-40B4-BE49-F238E27FC236}">
                <a16:creationId xmlns:a16="http://schemas.microsoft.com/office/drawing/2014/main" xmlns="" id="{C632C976-18C8-4F24-A8D2-5E7CED6ABE74}"/>
              </a:ext>
            </a:extLst>
          </p:cNvPr>
          <p:cNvSpPr txBox="1"/>
          <p:nvPr/>
        </p:nvSpPr>
        <p:spPr>
          <a:xfrm>
            <a:off x="4010466" y="5547716"/>
            <a:ext cx="1333322" cy="523220"/>
          </a:xfrm>
          <a:prstGeom prst="rect">
            <a:avLst/>
          </a:prstGeom>
          <a:noFill/>
        </p:spPr>
        <p:txBody>
          <a:bodyPr wrap="square" rtlCol="0">
            <a:spAutoFit/>
          </a:bodyPr>
          <a:lstStyle/>
          <a:p>
            <a:r>
              <a:rPr lang="en-US" altLang="zh-CN" sz="2800" dirty="0"/>
              <a:t>2 </a:t>
            </a:r>
            <a:r>
              <a:rPr lang="en-US" altLang="zh-CN" sz="2800" dirty="0">
                <a:solidFill>
                  <a:schemeClr val="accent1"/>
                </a:solidFill>
              </a:rPr>
              <a:t>5 </a:t>
            </a:r>
            <a:r>
              <a:rPr lang="en-US" altLang="zh-CN" sz="2800" dirty="0"/>
              <a:t>5</a:t>
            </a:r>
            <a:endParaRPr lang="zh-CN" altLang="en-US" sz="2800" dirty="0"/>
          </a:p>
        </p:txBody>
      </p:sp>
      <p:sp>
        <p:nvSpPr>
          <p:cNvPr id="18" name="文本框 17">
            <a:extLst>
              <a:ext uri="{FF2B5EF4-FFF2-40B4-BE49-F238E27FC236}">
                <a16:creationId xmlns:a16="http://schemas.microsoft.com/office/drawing/2014/main" xmlns="" id="{D125797A-5F62-462E-9A39-81A026D42BA4}"/>
              </a:ext>
            </a:extLst>
          </p:cNvPr>
          <p:cNvSpPr txBox="1"/>
          <p:nvPr/>
        </p:nvSpPr>
        <p:spPr>
          <a:xfrm>
            <a:off x="5457858" y="5547716"/>
            <a:ext cx="4281759" cy="523220"/>
          </a:xfrm>
          <a:prstGeom prst="rect">
            <a:avLst/>
          </a:prstGeom>
          <a:noFill/>
        </p:spPr>
        <p:txBody>
          <a:bodyPr wrap="square" rtlCol="0">
            <a:spAutoFit/>
          </a:bodyPr>
          <a:lstStyle/>
          <a:p>
            <a:r>
              <a:rPr lang="en-US" altLang="zh-CN" sz="2800" dirty="0"/>
              <a:t>5</a:t>
            </a:r>
            <a:r>
              <a:rPr lang="zh-CN" altLang="en-US" dirty="0"/>
              <a:t>和</a:t>
            </a:r>
            <a:r>
              <a:rPr lang="en-US" altLang="zh-CN" sz="2800" dirty="0">
                <a:solidFill>
                  <a:schemeClr val="accent1"/>
                </a:solidFill>
              </a:rPr>
              <a:t>5</a:t>
            </a:r>
            <a:r>
              <a:rPr lang="zh-CN" altLang="en-US" dirty="0"/>
              <a:t>的顺序发生了变化</a:t>
            </a:r>
            <a:endParaRPr lang="zh-CN" altLang="en-US" sz="2800" dirty="0"/>
          </a:p>
        </p:txBody>
      </p:sp>
    </p:spTree>
    <p:extLst>
      <p:ext uri="{BB962C8B-B14F-4D97-AF65-F5344CB8AC3E}">
        <p14:creationId xmlns:p14="http://schemas.microsoft.com/office/powerpoint/2010/main" val="28813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4"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5515ADD2-67C8-42DE-87E6-9747BEB8B3F6}"/>
              </a:ext>
            </a:extLst>
          </p:cNvPr>
          <p:cNvSpPr txBox="1"/>
          <p:nvPr/>
        </p:nvSpPr>
        <p:spPr>
          <a:xfrm>
            <a:off x="1167942" y="598382"/>
            <a:ext cx="1359016" cy="369332"/>
          </a:xfrm>
          <a:prstGeom prst="rect">
            <a:avLst/>
          </a:prstGeom>
          <a:noFill/>
        </p:spPr>
        <p:txBody>
          <a:bodyPr wrap="square" rtlCol="0">
            <a:spAutoFit/>
          </a:bodyPr>
          <a:lstStyle/>
          <a:p>
            <a:r>
              <a:rPr lang="zh-CN" altLang="en-US" dirty="0">
                <a:solidFill>
                  <a:schemeClr val="accent1"/>
                </a:solidFill>
              </a:rPr>
              <a:t>什么是堆？</a:t>
            </a:r>
          </a:p>
        </p:txBody>
      </p:sp>
      <p:pic>
        <p:nvPicPr>
          <p:cNvPr id="13" name="图片 12">
            <a:extLst>
              <a:ext uri="{FF2B5EF4-FFF2-40B4-BE49-F238E27FC236}">
                <a16:creationId xmlns:a16="http://schemas.microsoft.com/office/drawing/2014/main" xmlns="" id="{23FEE53E-C703-4B58-8835-F288182F0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13" y="448792"/>
            <a:ext cx="504132" cy="578209"/>
          </a:xfrm>
          <a:prstGeom prst="rect">
            <a:avLst/>
          </a:prstGeom>
        </p:spPr>
      </p:pic>
      <p:sp>
        <p:nvSpPr>
          <p:cNvPr id="4" name="文本框 3">
            <a:extLst>
              <a:ext uri="{FF2B5EF4-FFF2-40B4-BE49-F238E27FC236}">
                <a16:creationId xmlns:a16="http://schemas.microsoft.com/office/drawing/2014/main" xmlns="" id="{E4E950DD-FDF1-4FE0-A755-6C9AB0D2DE7C}"/>
              </a:ext>
            </a:extLst>
          </p:cNvPr>
          <p:cNvSpPr txBox="1"/>
          <p:nvPr/>
        </p:nvSpPr>
        <p:spPr>
          <a:xfrm>
            <a:off x="807139" y="1158504"/>
            <a:ext cx="10903892" cy="369332"/>
          </a:xfrm>
          <a:prstGeom prst="rect">
            <a:avLst/>
          </a:prstGeom>
          <a:noFill/>
        </p:spPr>
        <p:txBody>
          <a:bodyPr wrap="square" rtlCol="0">
            <a:spAutoFit/>
          </a:bodyPr>
          <a:lstStyle/>
          <a:p>
            <a:r>
              <a:rPr lang="zh-CN" altLang="en-US" dirty="0"/>
              <a:t>堆是一棵</a:t>
            </a:r>
            <a:r>
              <a:rPr lang="zh-CN" altLang="en-US" dirty="0">
                <a:solidFill>
                  <a:schemeClr val="accent1"/>
                </a:solidFill>
              </a:rPr>
              <a:t>完全二叉树</a:t>
            </a:r>
            <a:r>
              <a:rPr lang="zh-CN" altLang="en-US" dirty="0"/>
              <a:t>，而且满足任何一个非叶结点的值都</a:t>
            </a:r>
            <a:r>
              <a:rPr lang="zh-CN" altLang="en-US" dirty="0">
                <a:solidFill>
                  <a:schemeClr val="accent1"/>
                </a:solidFill>
              </a:rPr>
              <a:t>不大于</a:t>
            </a:r>
            <a:r>
              <a:rPr lang="en-US" altLang="zh-CN" dirty="0">
                <a:solidFill>
                  <a:schemeClr val="accent1"/>
                </a:solidFill>
              </a:rPr>
              <a:t>(</a:t>
            </a:r>
            <a:r>
              <a:rPr lang="zh-CN" altLang="en-US" dirty="0">
                <a:solidFill>
                  <a:schemeClr val="accent1"/>
                </a:solidFill>
              </a:rPr>
              <a:t>或不小于</a:t>
            </a:r>
            <a:r>
              <a:rPr lang="en-US" altLang="zh-CN" dirty="0">
                <a:solidFill>
                  <a:schemeClr val="accent1"/>
                </a:solidFill>
              </a:rPr>
              <a:t>)</a:t>
            </a:r>
            <a:r>
              <a:rPr lang="zh-CN" altLang="en-US" dirty="0"/>
              <a:t>其左右孩子结点的值。</a:t>
            </a:r>
            <a:endParaRPr lang="en-US" altLang="zh-CN" dirty="0"/>
          </a:p>
        </p:txBody>
      </p:sp>
      <p:sp>
        <p:nvSpPr>
          <p:cNvPr id="15" name="文本框 14">
            <a:extLst>
              <a:ext uri="{FF2B5EF4-FFF2-40B4-BE49-F238E27FC236}">
                <a16:creationId xmlns:a16="http://schemas.microsoft.com/office/drawing/2014/main" xmlns="" id="{30968B8D-6DD1-43E8-8728-F903FF66B2A3}"/>
              </a:ext>
            </a:extLst>
          </p:cNvPr>
          <p:cNvSpPr txBox="1"/>
          <p:nvPr/>
        </p:nvSpPr>
        <p:spPr>
          <a:xfrm>
            <a:off x="807139" y="1724316"/>
            <a:ext cx="7774799" cy="646331"/>
          </a:xfrm>
          <a:prstGeom prst="rect">
            <a:avLst/>
          </a:prstGeom>
          <a:noFill/>
        </p:spPr>
        <p:txBody>
          <a:bodyPr wrap="square" rtlCol="0">
            <a:spAutoFit/>
          </a:bodyPr>
          <a:lstStyle/>
          <a:p>
            <a:r>
              <a:rPr lang="zh-CN" altLang="en-US" dirty="0"/>
              <a:t>如果是每个结点的值都</a:t>
            </a:r>
            <a:r>
              <a:rPr lang="zh-CN" altLang="en-US" dirty="0">
                <a:solidFill>
                  <a:schemeClr val="accent1"/>
                </a:solidFill>
              </a:rPr>
              <a:t>不小于</a:t>
            </a:r>
            <a:r>
              <a:rPr lang="zh-CN" altLang="en-US" dirty="0"/>
              <a:t>它的左右孩子结点的值，则称为</a:t>
            </a:r>
            <a:r>
              <a:rPr lang="zh-CN" altLang="en-US" dirty="0">
                <a:solidFill>
                  <a:schemeClr val="accent1"/>
                </a:solidFill>
              </a:rPr>
              <a:t>大顶堆</a:t>
            </a:r>
            <a:r>
              <a:rPr lang="zh-CN" altLang="en-US" dirty="0"/>
              <a:t>。</a:t>
            </a:r>
            <a:endParaRPr lang="en-US" altLang="zh-CN" dirty="0"/>
          </a:p>
          <a:p>
            <a:r>
              <a:rPr lang="zh-CN" altLang="en-US" dirty="0"/>
              <a:t>如果是每个结点的值都</a:t>
            </a:r>
            <a:r>
              <a:rPr lang="zh-CN" altLang="en-US" dirty="0">
                <a:solidFill>
                  <a:schemeClr val="accent1"/>
                </a:solidFill>
              </a:rPr>
              <a:t>不大于</a:t>
            </a:r>
            <a:r>
              <a:rPr lang="zh-CN" altLang="en-US" dirty="0"/>
              <a:t>它的左右孩子结点的值，则称为</a:t>
            </a:r>
            <a:r>
              <a:rPr lang="zh-CN" altLang="en-US" dirty="0">
                <a:solidFill>
                  <a:schemeClr val="accent1"/>
                </a:solidFill>
              </a:rPr>
              <a:t>小顶堆</a:t>
            </a:r>
            <a:r>
              <a:rPr lang="zh-CN" altLang="en-US" dirty="0"/>
              <a:t>。</a:t>
            </a:r>
            <a:endParaRPr lang="en-US" altLang="zh-CN" dirty="0"/>
          </a:p>
        </p:txBody>
      </p:sp>
      <p:sp>
        <p:nvSpPr>
          <p:cNvPr id="17" name="流程图: 接点 16">
            <a:extLst>
              <a:ext uri="{FF2B5EF4-FFF2-40B4-BE49-F238E27FC236}">
                <a16:creationId xmlns:a16="http://schemas.microsoft.com/office/drawing/2014/main" xmlns="" id="{695FB803-4037-48FA-8CD3-BC19E75B4B98}"/>
              </a:ext>
            </a:extLst>
          </p:cNvPr>
          <p:cNvSpPr/>
          <p:nvPr/>
        </p:nvSpPr>
        <p:spPr>
          <a:xfrm>
            <a:off x="2670286" y="25926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95</a:t>
            </a:r>
            <a:endParaRPr lang="zh-CN" altLang="en-US" dirty="0"/>
          </a:p>
        </p:txBody>
      </p:sp>
      <p:sp>
        <p:nvSpPr>
          <p:cNvPr id="18" name="流程图: 接点 17">
            <a:extLst>
              <a:ext uri="{FF2B5EF4-FFF2-40B4-BE49-F238E27FC236}">
                <a16:creationId xmlns:a16="http://schemas.microsoft.com/office/drawing/2014/main" xmlns="" id="{77A2B28D-4D5D-4499-8447-B2B04B2EDDA3}"/>
              </a:ext>
            </a:extLst>
          </p:cNvPr>
          <p:cNvSpPr/>
          <p:nvPr/>
        </p:nvSpPr>
        <p:spPr>
          <a:xfrm>
            <a:off x="1358301" y="33224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70</a:t>
            </a:r>
            <a:endParaRPr lang="zh-CN" altLang="en-US" dirty="0"/>
          </a:p>
        </p:txBody>
      </p:sp>
      <p:sp>
        <p:nvSpPr>
          <p:cNvPr id="19" name="流程图: 接点 18">
            <a:extLst>
              <a:ext uri="{FF2B5EF4-FFF2-40B4-BE49-F238E27FC236}">
                <a16:creationId xmlns:a16="http://schemas.microsoft.com/office/drawing/2014/main" xmlns="" id="{81F1AE6B-8F77-49B5-B9F2-A42573F837D0}"/>
              </a:ext>
            </a:extLst>
          </p:cNvPr>
          <p:cNvSpPr/>
          <p:nvPr/>
        </p:nvSpPr>
        <p:spPr>
          <a:xfrm>
            <a:off x="3982271" y="33224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90</a:t>
            </a:r>
            <a:endParaRPr lang="zh-CN" altLang="en-US" dirty="0"/>
          </a:p>
        </p:txBody>
      </p:sp>
      <p:sp>
        <p:nvSpPr>
          <p:cNvPr id="21" name="流程图: 接点 20">
            <a:extLst>
              <a:ext uri="{FF2B5EF4-FFF2-40B4-BE49-F238E27FC236}">
                <a16:creationId xmlns:a16="http://schemas.microsoft.com/office/drawing/2014/main" xmlns="" id="{C69529CE-1753-4966-BA5A-613A2521D5F4}"/>
              </a:ext>
            </a:extLst>
          </p:cNvPr>
          <p:cNvSpPr/>
          <p:nvPr/>
        </p:nvSpPr>
        <p:spPr>
          <a:xfrm>
            <a:off x="556262"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50</a:t>
            </a:r>
            <a:endParaRPr lang="zh-CN" altLang="en-US" dirty="0"/>
          </a:p>
        </p:txBody>
      </p:sp>
      <p:sp>
        <p:nvSpPr>
          <p:cNvPr id="28" name="流程图: 接点 27">
            <a:extLst>
              <a:ext uri="{FF2B5EF4-FFF2-40B4-BE49-F238E27FC236}">
                <a16:creationId xmlns:a16="http://schemas.microsoft.com/office/drawing/2014/main" xmlns="" id="{491FCCA5-0A36-4C23-A070-8C4E7483F99B}"/>
              </a:ext>
            </a:extLst>
          </p:cNvPr>
          <p:cNvSpPr/>
          <p:nvPr/>
        </p:nvSpPr>
        <p:spPr>
          <a:xfrm>
            <a:off x="2113310"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60</a:t>
            </a:r>
            <a:endParaRPr lang="zh-CN" altLang="en-US" dirty="0"/>
          </a:p>
        </p:txBody>
      </p:sp>
      <p:sp>
        <p:nvSpPr>
          <p:cNvPr id="29" name="流程图: 接点 28">
            <a:extLst>
              <a:ext uri="{FF2B5EF4-FFF2-40B4-BE49-F238E27FC236}">
                <a16:creationId xmlns:a16="http://schemas.microsoft.com/office/drawing/2014/main" xmlns="" id="{A6E8EDB1-CA05-4A00-864F-422430E90408}"/>
              </a:ext>
            </a:extLst>
          </p:cNvPr>
          <p:cNvSpPr/>
          <p:nvPr/>
        </p:nvSpPr>
        <p:spPr>
          <a:xfrm>
            <a:off x="3227262"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30</a:t>
            </a:r>
            <a:endParaRPr lang="zh-CN" altLang="en-US" dirty="0"/>
          </a:p>
        </p:txBody>
      </p:sp>
      <p:sp>
        <p:nvSpPr>
          <p:cNvPr id="30" name="流程图: 接点 29">
            <a:extLst>
              <a:ext uri="{FF2B5EF4-FFF2-40B4-BE49-F238E27FC236}">
                <a16:creationId xmlns:a16="http://schemas.microsoft.com/office/drawing/2014/main" xmlns="" id="{28F44ED5-E1EE-4DF3-8FF1-90709ABE6021}"/>
              </a:ext>
            </a:extLst>
          </p:cNvPr>
          <p:cNvSpPr/>
          <p:nvPr/>
        </p:nvSpPr>
        <p:spPr>
          <a:xfrm>
            <a:off x="4737280"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40</a:t>
            </a:r>
            <a:endParaRPr lang="zh-CN" altLang="en-US" dirty="0"/>
          </a:p>
        </p:txBody>
      </p:sp>
      <p:cxnSp>
        <p:nvCxnSpPr>
          <p:cNvPr id="32" name="直接连接符 31">
            <a:extLst>
              <a:ext uri="{FF2B5EF4-FFF2-40B4-BE49-F238E27FC236}">
                <a16:creationId xmlns:a16="http://schemas.microsoft.com/office/drawing/2014/main" xmlns="" id="{178DA6AA-0503-4D2E-837B-CC5003752EA0}"/>
              </a:ext>
            </a:extLst>
          </p:cNvPr>
          <p:cNvCxnSpPr>
            <a:stCxn id="17" idx="2"/>
            <a:endCxn id="18" idx="0"/>
          </p:cNvCxnSpPr>
          <p:nvPr/>
        </p:nvCxnSpPr>
        <p:spPr>
          <a:xfrm flipH="1">
            <a:off x="1735806" y="2957529"/>
            <a:ext cx="934480" cy="364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334348F3-4004-4FE3-AD8A-1D69A960E035}"/>
              </a:ext>
            </a:extLst>
          </p:cNvPr>
          <p:cNvCxnSpPr>
            <a:cxnSpLocks/>
            <a:stCxn id="17" idx="6"/>
            <a:endCxn id="19" idx="0"/>
          </p:cNvCxnSpPr>
          <p:nvPr/>
        </p:nvCxnSpPr>
        <p:spPr>
          <a:xfrm>
            <a:off x="3425295" y="2957529"/>
            <a:ext cx="934481" cy="364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6DA202E3-5556-458D-B018-8E4A41AED3A8}"/>
              </a:ext>
            </a:extLst>
          </p:cNvPr>
          <p:cNvCxnSpPr>
            <a:stCxn id="18" idx="2"/>
            <a:endCxn id="21" idx="0"/>
          </p:cNvCxnSpPr>
          <p:nvPr/>
        </p:nvCxnSpPr>
        <p:spPr>
          <a:xfrm flipH="1">
            <a:off x="933767" y="3687371"/>
            <a:ext cx="424534"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933DE4BF-00DF-4343-9078-38B99468D0FB}"/>
              </a:ext>
            </a:extLst>
          </p:cNvPr>
          <p:cNvCxnSpPr>
            <a:cxnSpLocks/>
            <a:stCxn id="18" idx="6"/>
            <a:endCxn id="28" idx="0"/>
          </p:cNvCxnSpPr>
          <p:nvPr/>
        </p:nvCxnSpPr>
        <p:spPr>
          <a:xfrm>
            <a:off x="2113310" y="3687371"/>
            <a:ext cx="377505"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44A8CFE-5663-4C41-A111-CDCF92745516}"/>
              </a:ext>
            </a:extLst>
          </p:cNvPr>
          <p:cNvCxnSpPr>
            <a:stCxn id="19" idx="2"/>
            <a:endCxn id="29" idx="0"/>
          </p:cNvCxnSpPr>
          <p:nvPr/>
        </p:nvCxnSpPr>
        <p:spPr>
          <a:xfrm flipH="1">
            <a:off x="3604767" y="3687371"/>
            <a:ext cx="377504"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CF7313C1-14C9-4362-BA8E-63C77F0B5B44}"/>
              </a:ext>
            </a:extLst>
          </p:cNvPr>
          <p:cNvCxnSpPr>
            <a:cxnSpLocks/>
            <a:stCxn id="19" idx="6"/>
            <a:endCxn id="30" idx="0"/>
          </p:cNvCxnSpPr>
          <p:nvPr/>
        </p:nvCxnSpPr>
        <p:spPr>
          <a:xfrm>
            <a:off x="4737280" y="3687371"/>
            <a:ext cx="377505" cy="629337"/>
          </a:xfrm>
          <a:prstGeom prst="line">
            <a:avLst/>
          </a:prstGeom>
        </p:spPr>
        <p:style>
          <a:lnRef idx="1">
            <a:schemeClr val="accent1"/>
          </a:lnRef>
          <a:fillRef idx="0">
            <a:schemeClr val="accent1"/>
          </a:fillRef>
          <a:effectRef idx="0">
            <a:schemeClr val="accent1"/>
          </a:effectRef>
          <a:fontRef idx="minor">
            <a:schemeClr val="tx1"/>
          </a:fontRef>
        </p:style>
      </p:cxnSp>
      <p:sp>
        <p:nvSpPr>
          <p:cNvPr id="45" name="流程图: 接点 44">
            <a:extLst>
              <a:ext uri="{FF2B5EF4-FFF2-40B4-BE49-F238E27FC236}">
                <a16:creationId xmlns:a16="http://schemas.microsoft.com/office/drawing/2014/main" xmlns="" id="{7C1E7616-0B90-4E60-93AA-154AAA50B322}"/>
              </a:ext>
            </a:extLst>
          </p:cNvPr>
          <p:cNvSpPr/>
          <p:nvPr/>
        </p:nvSpPr>
        <p:spPr>
          <a:xfrm>
            <a:off x="8431737" y="25926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30</a:t>
            </a:r>
            <a:endParaRPr lang="zh-CN" altLang="en-US" dirty="0"/>
          </a:p>
        </p:txBody>
      </p:sp>
      <p:sp>
        <p:nvSpPr>
          <p:cNvPr id="46" name="流程图: 接点 45">
            <a:extLst>
              <a:ext uri="{FF2B5EF4-FFF2-40B4-BE49-F238E27FC236}">
                <a16:creationId xmlns:a16="http://schemas.microsoft.com/office/drawing/2014/main" xmlns="" id="{9571DFD1-6B63-441D-8C9E-5DDEDBEF00CF}"/>
              </a:ext>
            </a:extLst>
          </p:cNvPr>
          <p:cNvSpPr/>
          <p:nvPr/>
        </p:nvSpPr>
        <p:spPr>
          <a:xfrm>
            <a:off x="7119752" y="33224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40</a:t>
            </a:r>
            <a:endParaRPr lang="zh-CN" altLang="en-US" dirty="0"/>
          </a:p>
        </p:txBody>
      </p:sp>
      <p:sp>
        <p:nvSpPr>
          <p:cNvPr id="47" name="流程图: 接点 46">
            <a:extLst>
              <a:ext uri="{FF2B5EF4-FFF2-40B4-BE49-F238E27FC236}">
                <a16:creationId xmlns:a16="http://schemas.microsoft.com/office/drawing/2014/main" xmlns="" id="{4F7F8D6C-2B8D-41D1-9D94-120AB30F4F19}"/>
              </a:ext>
            </a:extLst>
          </p:cNvPr>
          <p:cNvSpPr/>
          <p:nvPr/>
        </p:nvSpPr>
        <p:spPr>
          <a:xfrm>
            <a:off x="9743722" y="33224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50</a:t>
            </a:r>
            <a:endParaRPr lang="zh-CN" altLang="en-US" dirty="0"/>
          </a:p>
        </p:txBody>
      </p:sp>
      <p:sp>
        <p:nvSpPr>
          <p:cNvPr id="48" name="流程图: 接点 47">
            <a:extLst>
              <a:ext uri="{FF2B5EF4-FFF2-40B4-BE49-F238E27FC236}">
                <a16:creationId xmlns:a16="http://schemas.microsoft.com/office/drawing/2014/main" xmlns="" id="{8C72FA10-D241-405B-A5B9-B51BAF98A61F}"/>
              </a:ext>
            </a:extLst>
          </p:cNvPr>
          <p:cNvSpPr/>
          <p:nvPr/>
        </p:nvSpPr>
        <p:spPr>
          <a:xfrm>
            <a:off x="6317713"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60</a:t>
            </a:r>
            <a:endParaRPr lang="zh-CN" altLang="en-US" dirty="0"/>
          </a:p>
        </p:txBody>
      </p:sp>
      <p:sp>
        <p:nvSpPr>
          <p:cNvPr id="49" name="流程图: 接点 48">
            <a:extLst>
              <a:ext uri="{FF2B5EF4-FFF2-40B4-BE49-F238E27FC236}">
                <a16:creationId xmlns:a16="http://schemas.microsoft.com/office/drawing/2014/main" xmlns="" id="{7DB9B663-3651-46FD-AAF5-BD6CE92B5955}"/>
              </a:ext>
            </a:extLst>
          </p:cNvPr>
          <p:cNvSpPr/>
          <p:nvPr/>
        </p:nvSpPr>
        <p:spPr>
          <a:xfrm>
            <a:off x="7874761"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70</a:t>
            </a:r>
            <a:endParaRPr lang="zh-CN" altLang="en-US" dirty="0"/>
          </a:p>
        </p:txBody>
      </p:sp>
      <p:sp>
        <p:nvSpPr>
          <p:cNvPr id="50" name="流程图: 接点 49">
            <a:extLst>
              <a:ext uri="{FF2B5EF4-FFF2-40B4-BE49-F238E27FC236}">
                <a16:creationId xmlns:a16="http://schemas.microsoft.com/office/drawing/2014/main" xmlns="" id="{324BC3A7-D09A-4B55-9AC3-0FA6731554DC}"/>
              </a:ext>
            </a:extLst>
          </p:cNvPr>
          <p:cNvSpPr/>
          <p:nvPr/>
        </p:nvSpPr>
        <p:spPr>
          <a:xfrm>
            <a:off x="8988713"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90</a:t>
            </a:r>
            <a:endParaRPr lang="zh-CN" altLang="en-US" dirty="0"/>
          </a:p>
        </p:txBody>
      </p:sp>
      <p:sp>
        <p:nvSpPr>
          <p:cNvPr id="51" name="流程图: 接点 50">
            <a:extLst>
              <a:ext uri="{FF2B5EF4-FFF2-40B4-BE49-F238E27FC236}">
                <a16:creationId xmlns:a16="http://schemas.microsoft.com/office/drawing/2014/main" xmlns="" id="{A1C49F52-1119-4A8E-8660-A7EDE20D17E7}"/>
              </a:ext>
            </a:extLst>
          </p:cNvPr>
          <p:cNvSpPr/>
          <p:nvPr/>
        </p:nvSpPr>
        <p:spPr>
          <a:xfrm>
            <a:off x="10498731" y="43167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95</a:t>
            </a:r>
            <a:endParaRPr lang="zh-CN" altLang="en-US" dirty="0"/>
          </a:p>
        </p:txBody>
      </p:sp>
      <p:cxnSp>
        <p:nvCxnSpPr>
          <p:cNvPr id="52" name="直接连接符 51">
            <a:extLst>
              <a:ext uri="{FF2B5EF4-FFF2-40B4-BE49-F238E27FC236}">
                <a16:creationId xmlns:a16="http://schemas.microsoft.com/office/drawing/2014/main" xmlns="" id="{2F68CB84-6EA9-47AD-B1CD-A0391E30C2BD}"/>
              </a:ext>
            </a:extLst>
          </p:cNvPr>
          <p:cNvCxnSpPr>
            <a:stCxn id="45" idx="2"/>
            <a:endCxn id="46" idx="0"/>
          </p:cNvCxnSpPr>
          <p:nvPr/>
        </p:nvCxnSpPr>
        <p:spPr>
          <a:xfrm flipH="1">
            <a:off x="7497257" y="2957529"/>
            <a:ext cx="934480" cy="364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05E98513-7CAA-4EBE-9C1F-7B2B9D1F9021}"/>
              </a:ext>
            </a:extLst>
          </p:cNvPr>
          <p:cNvCxnSpPr>
            <a:cxnSpLocks/>
            <a:stCxn id="45" idx="6"/>
            <a:endCxn id="47" idx="0"/>
          </p:cNvCxnSpPr>
          <p:nvPr/>
        </p:nvCxnSpPr>
        <p:spPr>
          <a:xfrm>
            <a:off x="9186746" y="2957529"/>
            <a:ext cx="934481" cy="364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31A3497C-83C0-400B-874D-171FA6C7AE97}"/>
              </a:ext>
            </a:extLst>
          </p:cNvPr>
          <p:cNvCxnSpPr>
            <a:stCxn id="46" idx="2"/>
            <a:endCxn id="48" idx="0"/>
          </p:cNvCxnSpPr>
          <p:nvPr/>
        </p:nvCxnSpPr>
        <p:spPr>
          <a:xfrm flipH="1">
            <a:off x="6695218" y="3687371"/>
            <a:ext cx="424534"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FD548797-BCDC-42F1-A568-72675E5E1DB8}"/>
              </a:ext>
            </a:extLst>
          </p:cNvPr>
          <p:cNvCxnSpPr>
            <a:cxnSpLocks/>
            <a:stCxn id="46" idx="6"/>
            <a:endCxn id="49" idx="0"/>
          </p:cNvCxnSpPr>
          <p:nvPr/>
        </p:nvCxnSpPr>
        <p:spPr>
          <a:xfrm>
            <a:off x="7874761" y="3687371"/>
            <a:ext cx="377505"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A50F751E-3CA8-4EB2-8A94-F9A7ADD41821}"/>
              </a:ext>
            </a:extLst>
          </p:cNvPr>
          <p:cNvCxnSpPr>
            <a:stCxn id="47" idx="2"/>
            <a:endCxn id="50" idx="0"/>
          </p:cNvCxnSpPr>
          <p:nvPr/>
        </p:nvCxnSpPr>
        <p:spPr>
          <a:xfrm flipH="1">
            <a:off x="9366218" y="3687371"/>
            <a:ext cx="377504" cy="62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AE081002-70E2-4DF0-90F0-F4FEF9AD1744}"/>
              </a:ext>
            </a:extLst>
          </p:cNvPr>
          <p:cNvCxnSpPr>
            <a:cxnSpLocks/>
            <a:stCxn id="47" idx="6"/>
            <a:endCxn id="51" idx="0"/>
          </p:cNvCxnSpPr>
          <p:nvPr/>
        </p:nvCxnSpPr>
        <p:spPr>
          <a:xfrm>
            <a:off x="10498731" y="3687371"/>
            <a:ext cx="377505" cy="6293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xmlns="" id="{1B7E5008-82DC-40C8-A61A-64913FDB5199}"/>
              </a:ext>
            </a:extLst>
          </p:cNvPr>
          <p:cNvSpPr/>
          <p:nvPr/>
        </p:nvSpPr>
        <p:spPr>
          <a:xfrm>
            <a:off x="2609208" y="5620161"/>
            <a:ext cx="877163" cy="369332"/>
          </a:xfrm>
          <a:prstGeom prst="rect">
            <a:avLst/>
          </a:prstGeom>
        </p:spPr>
        <p:txBody>
          <a:bodyPr wrap="none">
            <a:spAutoFit/>
          </a:bodyPr>
          <a:lstStyle/>
          <a:p>
            <a:r>
              <a:rPr lang="zh-CN" altLang="en-US" dirty="0"/>
              <a:t>大顶堆</a:t>
            </a:r>
          </a:p>
        </p:txBody>
      </p:sp>
      <p:sp>
        <p:nvSpPr>
          <p:cNvPr id="59" name="矩形 58">
            <a:extLst>
              <a:ext uri="{FF2B5EF4-FFF2-40B4-BE49-F238E27FC236}">
                <a16:creationId xmlns:a16="http://schemas.microsoft.com/office/drawing/2014/main" xmlns="" id="{7C426473-F11C-4617-984C-F0E3D000F965}"/>
              </a:ext>
            </a:extLst>
          </p:cNvPr>
          <p:cNvSpPr/>
          <p:nvPr/>
        </p:nvSpPr>
        <p:spPr>
          <a:xfrm>
            <a:off x="8370659" y="5620161"/>
            <a:ext cx="877163" cy="369332"/>
          </a:xfrm>
          <a:prstGeom prst="rect">
            <a:avLst/>
          </a:prstGeom>
        </p:spPr>
        <p:txBody>
          <a:bodyPr wrap="none">
            <a:spAutoFit/>
          </a:bodyPr>
          <a:lstStyle/>
          <a:p>
            <a:r>
              <a:rPr lang="zh-CN" altLang="en-US" dirty="0"/>
              <a:t>小顶堆</a:t>
            </a:r>
          </a:p>
        </p:txBody>
      </p:sp>
    </p:spTree>
    <p:extLst>
      <p:ext uri="{BB962C8B-B14F-4D97-AF65-F5344CB8AC3E}">
        <p14:creationId xmlns:p14="http://schemas.microsoft.com/office/powerpoint/2010/main" val="13747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par>
                                <p:cTn id="83" presetID="10"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par>
                                <p:cTn id="86" presetID="10" presetClass="entr" presetSubtype="0"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fade">
                                      <p:cBhvr>
                                        <p:cTn id="88" dur="500"/>
                                        <p:tgtEl>
                                          <p:spTgt spid="53"/>
                                        </p:tgtEl>
                                      </p:cBhvr>
                                    </p:animEffect>
                                  </p:childTnLst>
                                </p:cTn>
                              </p:par>
                              <p:par>
                                <p:cTn id="89" presetID="10"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fade">
                                      <p:cBhvr>
                                        <p:cTn id="94" dur="500"/>
                                        <p:tgtEl>
                                          <p:spTgt spid="55"/>
                                        </p:tgtEl>
                                      </p:cBhvr>
                                    </p:animEffect>
                                  </p:childTnLst>
                                </p:cTn>
                              </p:par>
                              <p:par>
                                <p:cTn id="95" presetID="10" presetClass="entr" presetSubtype="0"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par>
                                <p:cTn id="98" presetID="10" presetClass="entr" presetSubtype="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fade">
                                      <p:cBhvr>
                                        <p:cTn id="103" dur="500"/>
                                        <p:tgtEl>
                                          <p:spTgt spid="5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17" grpId="0" animBg="1"/>
      <p:bldP spid="18" grpId="0" animBg="1"/>
      <p:bldP spid="19" grpId="0" animBg="1"/>
      <p:bldP spid="21" grpId="0" animBg="1"/>
      <p:bldP spid="28" grpId="0" animBg="1"/>
      <p:bldP spid="29" grpId="0" animBg="1"/>
      <p:bldP spid="30" grpId="0" animBg="1"/>
      <p:bldP spid="45" grpId="0" animBg="1"/>
      <p:bldP spid="46" grpId="0" animBg="1"/>
      <p:bldP spid="47" grpId="0" animBg="1"/>
      <p:bldP spid="48" grpId="0" animBg="1"/>
      <p:bldP spid="49" grpId="0" animBg="1"/>
      <p:bldP spid="50" grpId="0" animBg="1"/>
      <p:bldP spid="51" grpId="0" animBg="1"/>
      <p:bldP spid="58"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xmlns="" id="{AF5375B5-933E-4F5B-924B-A18F255E0CE8}"/>
              </a:ext>
            </a:extLst>
          </p:cNvPr>
          <p:cNvSpPr txBox="1"/>
          <p:nvPr/>
        </p:nvSpPr>
        <p:spPr>
          <a:xfrm>
            <a:off x="1167941" y="598382"/>
            <a:ext cx="1617203" cy="369332"/>
          </a:xfrm>
          <a:prstGeom prst="rect">
            <a:avLst/>
          </a:prstGeom>
          <a:noFill/>
        </p:spPr>
        <p:txBody>
          <a:bodyPr wrap="square" rtlCol="0">
            <a:spAutoFit/>
          </a:bodyPr>
          <a:lstStyle/>
          <a:p>
            <a:r>
              <a:rPr lang="zh-CN" altLang="en-US" dirty="0">
                <a:solidFill>
                  <a:schemeClr val="accent1"/>
                </a:solidFill>
              </a:rPr>
              <a:t>什么是堆排序？</a:t>
            </a:r>
          </a:p>
        </p:txBody>
      </p:sp>
      <p:pic>
        <p:nvPicPr>
          <p:cNvPr id="13" name="图片 12">
            <a:extLst>
              <a:ext uri="{FF2B5EF4-FFF2-40B4-BE49-F238E27FC236}">
                <a16:creationId xmlns:a16="http://schemas.microsoft.com/office/drawing/2014/main" xmlns="" id="{12332DF8-7793-4822-9C58-32362A2D3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13" y="448792"/>
            <a:ext cx="504132" cy="578209"/>
          </a:xfrm>
          <a:prstGeom prst="rect">
            <a:avLst/>
          </a:prstGeom>
        </p:spPr>
      </p:pic>
      <p:sp>
        <p:nvSpPr>
          <p:cNvPr id="3" name="文本框 2">
            <a:extLst>
              <a:ext uri="{FF2B5EF4-FFF2-40B4-BE49-F238E27FC236}">
                <a16:creationId xmlns:a16="http://schemas.microsoft.com/office/drawing/2014/main" xmlns="" id="{21524C89-7C38-4CA6-AA6A-7FA3714D5E15}"/>
              </a:ext>
            </a:extLst>
          </p:cNvPr>
          <p:cNvSpPr txBox="1"/>
          <p:nvPr/>
        </p:nvSpPr>
        <p:spPr>
          <a:xfrm>
            <a:off x="704675" y="1266738"/>
            <a:ext cx="10578518" cy="923330"/>
          </a:xfrm>
          <a:prstGeom prst="rect">
            <a:avLst/>
          </a:prstGeom>
          <a:noFill/>
        </p:spPr>
        <p:txBody>
          <a:bodyPr wrap="square" rtlCol="0">
            <a:spAutoFit/>
          </a:bodyPr>
          <a:lstStyle/>
          <a:p>
            <a:r>
              <a:rPr lang="zh-CN" altLang="en-US" dirty="0"/>
              <a:t>我们知道对于一个堆来说，它的根结点是整个堆中所有结点的值的最大值</a:t>
            </a:r>
            <a:r>
              <a:rPr lang="en-US" altLang="zh-CN" dirty="0"/>
              <a:t>(</a:t>
            </a:r>
            <a:r>
              <a:rPr lang="zh-CN" altLang="en-US" dirty="0"/>
              <a:t>大顶堆</a:t>
            </a:r>
            <a:r>
              <a:rPr lang="en-US" altLang="zh-CN" dirty="0"/>
              <a:t>)</a:t>
            </a:r>
            <a:r>
              <a:rPr lang="zh-CN" altLang="en-US" dirty="0"/>
              <a:t>或者最小值</a:t>
            </a:r>
            <a:r>
              <a:rPr lang="en-US" altLang="zh-CN" dirty="0"/>
              <a:t>(</a:t>
            </a:r>
            <a:r>
              <a:rPr lang="zh-CN" altLang="en-US" dirty="0"/>
              <a:t>小顶堆</a:t>
            </a:r>
            <a:r>
              <a:rPr lang="en-US" altLang="zh-CN" dirty="0"/>
              <a:t>)</a:t>
            </a:r>
            <a:r>
              <a:rPr lang="zh-CN" altLang="en-US" dirty="0"/>
              <a:t>。所以堆排序的思想就是每次将无序序列</a:t>
            </a:r>
            <a:r>
              <a:rPr lang="zh-CN" altLang="en-US" dirty="0">
                <a:solidFill>
                  <a:schemeClr val="accent1"/>
                </a:solidFill>
              </a:rPr>
              <a:t>调节成一个堆</a:t>
            </a:r>
            <a:r>
              <a:rPr lang="zh-CN" altLang="en-US" dirty="0"/>
              <a:t>，</a:t>
            </a:r>
            <a:r>
              <a:rPr lang="zh-CN" altLang="en-US" dirty="0">
                <a:solidFill>
                  <a:schemeClr val="accent1"/>
                </a:solidFill>
              </a:rPr>
              <a:t>然后从堆中选择堆顶元素的值</a:t>
            </a:r>
            <a:r>
              <a:rPr lang="zh-CN" altLang="en-US" dirty="0"/>
              <a:t>，这个值加入有序序列，无序序列减少一个，再反复调节无序序列，直到所有关键字都加入到有序序列。</a:t>
            </a:r>
          </a:p>
        </p:txBody>
      </p:sp>
      <p:sp>
        <p:nvSpPr>
          <p:cNvPr id="4" name="箭头: 下 3">
            <a:extLst>
              <a:ext uri="{FF2B5EF4-FFF2-40B4-BE49-F238E27FC236}">
                <a16:creationId xmlns:a16="http://schemas.microsoft.com/office/drawing/2014/main" xmlns="" id="{218FBD35-9856-435D-A545-ED7713A0D527}"/>
              </a:ext>
            </a:extLst>
          </p:cNvPr>
          <p:cNvSpPr/>
          <p:nvPr/>
        </p:nvSpPr>
        <p:spPr>
          <a:xfrm>
            <a:off x="5611368" y="234052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B6F3385A-59C8-409B-AB93-0D441316A9D1}"/>
              </a:ext>
            </a:extLst>
          </p:cNvPr>
          <p:cNvSpPr txBox="1"/>
          <p:nvPr/>
        </p:nvSpPr>
        <p:spPr>
          <a:xfrm>
            <a:off x="704675" y="3469396"/>
            <a:ext cx="10578518" cy="369332"/>
          </a:xfrm>
          <a:prstGeom prst="rect">
            <a:avLst/>
          </a:prstGeom>
          <a:noFill/>
        </p:spPr>
        <p:txBody>
          <a:bodyPr wrap="square" rtlCol="0">
            <a:spAutoFit/>
          </a:bodyPr>
          <a:lstStyle/>
          <a:p>
            <a:r>
              <a:rPr lang="zh-CN" altLang="en-US" dirty="0"/>
              <a:t>所以堆排序最重要的操作就是将无序序列调节成一个堆。</a:t>
            </a:r>
          </a:p>
        </p:txBody>
      </p:sp>
    </p:spTree>
    <p:extLst>
      <p:ext uri="{BB962C8B-B14F-4D97-AF65-F5344CB8AC3E}">
        <p14:creationId xmlns:p14="http://schemas.microsoft.com/office/powerpoint/2010/main" val="109186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4"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直接插入排序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2BD6FCFA-CB63-441A-88B3-33813E7F5EEE}"/>
              </a:ext>
            </a:extLst>
          </p:cNvPr>
          <p:cNvSpPr txBox="1"/>
          <p:nvPr/>
        </p:nvSpPr>
        <p:spPr>
          <a:xfrm>
            <a:off x="620785" y="830510"/>
            <a:ext cx="10950430" cy="646331"/>
          </a:xfrm>
          <a:prstGeom prst="rect">
            <a:avLst/>
          </a:prstGeom>
          <a:noFill/>
        </p:spPr>
        <p:txBody>
          <a:bodyPr wrap="square" rtlCol="0">
            <a:spAutoFit/>
          </a:bodyPr>
          <a:lstStyle/>
          <a:p>
            <a:r>
              <a:rPr lang="zh-CN" altLang="en-US" dirty="0">
                <a:solidFill>
                  <a:schemeClr val="accent1"/>
                </a:solidFill>
              </a:rPr>
              <a:t>直接插入排序</a:t>
            </a:r>
            <a:r>
              <a:rPr lang="zh-CN" altLang="en-US" dirty="0"/>
              <a:t>：首先以一个元素为有序的序列，然后将后面的元素依次插入到有序的序列中合适的位置直到所有元素都插入有序序列。</a:t>
            </a:r>
          </a:p>
        </p:txBody>
      </p:sp>
      <p:sp>
        <p:nvSpPr>
          <p:cNvPr id="4" name="文本框 3">
            <a:extLst>
              <a:ext uri="{FF2B5EF4-FFF2-40B4-BE49-F238E27FC236}">
                <a16:creationId xmlns:a16="http://schemas.microsoft.com/office/drawing/2014/main" xmlns="" id="{9A56F1EE-F1EF-4F79-9B4B-186E34E6DEF4}"/>
              </a:ext>
            </a:extLst>
          </p:cNvPr>
          <p:cNvSpPr txBox="1"/>
          <p:nvPr/>
        </p:nvSpPr>
        <p:spPr>
          <a:xfrm>
            <a:off x="620785" y="5538826"/>
            <a:ext cx="2097247" cy="461665"/>
          </a:xfrm>
          <a:prstGeom prst="rect">
            <a:avLst/>
          </a:prstGeom>
          <a:noFill/>
        </p:spPr>
        <p:txBody>
          <a:bodyPr wrap="square" rtlCol="0">
            <a:spAutoFit/>
          </a:bodyPr>
          <a:lstStyle/>
          <a:p>
            <a:r>
              <a:rPr lang="en-US" altLang="zh-CN" sz="2400" dirty="0"/>
              <a:t>5 2 4 6 </a:t>
            </a:r>
            <a:r>
              <a:rPr lang="en-US" altLang="zh-CN" sz="2400" dirty="0">
                <a:solidFill>
                  <a:schemeClr val="accent1"/>
                </a:solidFill>
              </a:rPr>
              <a:t>4</a:t>
            </a:r>
            <a:r>
              <a:rPr lang="en-US" altLang="zh-CN" sz="2400" dirty="0"/>
              <a:t> 1 3</a:t>
            </a:r>
            <a:endParaRPr lang="zh-CN" altLang="en-US" sz="2400" dirty="0"/>
          </a:p>
        </p:txBody>
      </p:sp>
      <p:sp>
        <p:nvSpPr>
          <p:cNvPr id="5" name="矩形 4">
            <a:extLst>
              <a:ext uri="{FF2B5EF4-FFF2-40B4-BE49-F238E27FC236}">
                <a16:creationId xmlns:a16="http://schemas.microsoft.com/office/drawing/2014/main" xmlns="" id="{96FBEC4E-944C-4A3D-8181-F871F7D1FCB9}"/>
              </a:ext>
            </a:extLst>
          </p:cNvPr>
          <p:cNvSpPr/>
          <p:nvPr/>
        </p:nvSpPr>
        <p:spPr>
          <a:xfrm>
            <a:off x="620785" y="1815277"/>
            <a:ext cx="10950430" cy="2862322"/>
          </a:xfrm>
          <a:prstGeom prst="rect">
            <a:avLst/>
          </a:prstGeom>
        </p:spPr>
        <p:txBody>
          <a:bodyPr wrap="square">
            <a:spAutoFit/>
          </a:bodyPr>
          <a:lstStyle/>
          <a:p>
            <a:r>
              <a:rPr lang="en-US" altLang="zh-CN" dirty="0"/>
              <a:t>void </a:t>
            </a:r>
            <a:r>
              <a:rPr lang="en-US" altLang="zh-CN" dirty="0" err="1"/>
              <a:t>InsertSort</a:t>
            </a:r>
            <a:r>
              <a:rPr lang="en-US" altLang="zh-CN" dirty="0"/>
              <a:t>(</a:t>
            </a:r>
            <a:r>
              <a:rPr lang="en-US" altLang="zh-CN" dirty="0" err="1"/>
              <a:t>ElemType</a:t>
            </a:r>
            <a:r>
              <a:rPr lang="en-US" altLang="zh-CN" dirty="0"/>
              <a:t> A[],int n){</a:t>
            </a:r>
          </a:p>
          <a:p>
            <a:r>
              <a:rPr lang="en-US" altLang="zh-CN" dirty="0"/>
              <a:t>	int </a:t>
            </a:r>
            <a:r>
              <a:rPr lang="en-US" altLang="zh-CN" dirty="0" err="1"/>
              <a:t>i,j</a:t>
            </a:r>
            <a:r>
              <a:rPr lang="en-US" altLang="zh-CN" dirty="0"/>
              <a:t>;</a:t>
            </a:r>
          </a:p>
          <a:p>
            <a:r>
              <a:rPr lang="en-US" altLang="zh-CN" dirty="0"/>
              <a:t>	for(</a:t>
            </a:r>
            <a:r>
              <a:rPr lang="en-US" altLang="zh-CN" dirty="0" err="1">
                <a:solidFill>
                  <a:schemeClr val="accent1"/>
                </a:solidFill>
              </a:rPr>
              <a:t>i</a:t>
            </a:r>
            <a:r>
              <a:rPr lang="en-US" altLang="zh-CN" dirty="0">
                <a:solidFill>
                  <a:schemeClr val="accent1"/>
                </a:solidFill>
              </a:rPr>
              <a:t>=2</a:t>
            </a:r>
            <a:r>
              <a:rPr lang="en-US" altLang="zh-CN" dirty="0"/>
              <a:t>;i&lt;=</a:t>
            </a:r>
            <a:r>
              <a:rPr lang="en-US" altLang="zh-CN" dirty="0" err="1"/>
              <a:t>n;i</a:t>
            </a:r>
            <a:r>
              <a:rPr lang="en-US" altLang="zh-CN" dirty="0"/>
              <a:t>++)	</a:t>
            </a:r>
            <a:endParaRPr lang="zh-CN" altLang="en-US" dirty="0"/>
          </a:p>
          <a:p>
            <a:r>
              <a:rPr lang="zh-CN" altLang="en-US" dirty="0"/>
              <a:t>		</a:t>
            </a:r>
            <a:r>
              <a:rPr lang="en-US" altLang="zh-CN" dirty="0"/>
              <a:t>if(A[</a:t>
            </a:r>
            <a:r>
              <a:rPr lang="en-US" altLang="zh-CN" dirty="0" err="1"/>
              <a:t>i</a:t>
            </a:r>
            <a:r>
              <a:rPr lang="en-US" altLang="zh-CN" dirty="0"/>
              <a:t>].key&lt;A[i-1].key){	</a:t>
            </a:r>
            <a:endParaRPr lang="zh-CN" altLang="en-US" dirty="0"/>
          </a:p>
          <a:p>
            <a:r>
              <a:rPr lang="zh-CN" altLang="en-US" dirty="0"/>
              <a:t>			</a:t>
            </a:r>
            <a:r>
              <a:rPr lang="en-US" altLang="zh-CN" dirty="0"/>
              <a:t>A[0]=A[</a:t>
            </a:r>
            <a:r>
              <a:rPr lang="en-US" altLang="zh-CN" dirty="0" err="1"/>
              <a:t>i</a:t>
            </a:r>
            <a:r>
              <a:rPr lang="en-US" altLang="zh-CN" dirty="0"/>
              <a:t>];	//</a:t>
            </a:r>
            <a:r>
              <a:rPr lang="zh-CN" altLang="en-US" dirty="0"/>
              <a:t>复制为哨兵，</a:t>
            </a:r>
            <a:r>
              <a:rPr lang="en-US" altLang="zh-CN" dirty="0"/>
              <a:t>A[0]</a:t>
            </a:r>
            <a:r>
              <a:rPr lang="zh-CN" altLang="en-US" dirty="0"/>
              <a:t>不存放元素</a:t>
            </a:r>
          </a:p>
          <a:p>
            <a:r>
              <a:rPr lang="zh-CN" altLang="en-US" dirty="0"/>
              <a:t>			</a:t>
            </a:r>
            <a:r>
              <a:rPr lang="en-US" altLang="zh-CN" dirty="0"/>
              <a:t>for(j=</a:t>
            </a:r>
            <a:r>
              <a:rPr lang="en-US" altLang="zh-CN" dirty="0">
                <a:solidFill>
                  <a:schemeClr val="accent1"/>
                </a:solidFill>
              </a:rPr>
              <a:t>i-1</a:t>
            </a:r>
            <a:r>
              <a:rPr lang="en-US" altLang="zh-CN" dirty="0"/>
              <a:t>;</a:t>
            </a:r>
            <a:r>
              <a:rPr lang="en-US" altLang="zh-CN" dirty="0">
                <a:solidFill>
                  <a:schemeClr val="accent1"/>
                </a:solidFill>
              </a:rPr>
              <a:t>A[0].key&lt;A[j].key</a:t>
            </a:r>
            <a:r>
              <a:rPr lang="en-US" altLang="zh-CN" dirty="0"/>
              <a:t>;--j)</a:t>
            </a:r>
            <a:endParaRPr lang="zh-CN" altLang="en-US" dirty="0"/>
          </a:p>
          <a:p>
            <a:r>
              <a:rPr lang="zh-CN" altLang="en-US" dirty="0"/>
              <a:t>				</a:t>
            </a:r>
            <a:r>
              <a:rPr lang="en-US" altLang="zh-CN" dirty="0"/>
              <a:t>A[j+1]=A[j];	//</a:t>
            </a:r>
            <a:r>
              <a:rPr lang="zh-CN" altLang="en-US" dirty="0"/>
              <a:t>所有比待插入元素值大的都往后移一位，腾出空位</a:t>
            </a:r>
          </a:p>
          <a:p>
            <a:r>
              <a:rPr lang="zh-CN" altLang="en-US" dirty="0"/>
              <a:t>			</a:t>
            </a:r>
            <a:r>
              <a:rPr lang="en-US" altLang="zh-CN" dirty="0"/>
              <a:t>A[j+1]=A[0];   		//</a:t>
            </a:r>
            <a:r>
              <a:rPr lang="zh-CN" altLang="en-US" dirty="0"/>
              <a:t>复制到插入位置 </a:t>
            </a:r>
          </a:p>
          <a:p>
            <a:r>
              <a:rPr lang="zh-CN" altLang="en-US" dirty="0"/>
              <a:t>		</a:t>
            </a:r>
            <a:r>
              <a:rPr lang="en-US" altLang="zh-CN" dirty="0"/>
              <a:t>}</a:t>
            </a:r>
          </a:p>
          <a:p>
            <a:r>
              <a:rPr lang="en-US" altLang="zh-CN" dirty="0"/>
              <a:t>}</a:t>
            </a:r>
          </a:p>
        </p:txBody>
      </p:sp>
      <p:cxnSp>
        <p:nvCxnSpPr>
          <p:cNvPr id="8" name="直接箭头连接符 7">
            <a:extLst>
              <a:ext uri="{FF2B5EF4-FFF2-40B4-BE49-F238E27FC236}">
                <a16:creationId xmlns:a16="http://schemas.microsoft.com/office/drawing/2014/main" xmlns="" id="{E9CBE44F-74A5-4E20-9641-D9D7AE6C5971}"/>
              </a:ext>
            </a:extLst>
          </p:cNvPr>
          <p:cNvCxnSpPr>
            <a:cxnSpLocks/>
          </p:cNvCxnSpPr>
          <p:nvPr/>
        </p:nvCxnSpPr>
        <p:spPr>
          <a:xfrm flipH="1" flipV="1">
            <a:off x="5661840" y="3556932"/>
            <a:ext cx="1124124" cy="16442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C74AF2EA-2F5E-4B80-AABE-52F8E6D12248}"/>
              </a:ext>
            </a:extLst>
          </p:cNvPr>
          <p:cNvSpPr txBox="1"/>
          <p:nvPr/>
        </p:nvSpPr>
        <p:spPr>
          <a:xfrm>
            <a:off x="6316909" y="5268286"/>
            <a:ext cx="2634143" cy="923330"/>
          </a:xfrm>
          <a:prstGeom prst="rect">
            <a:avLst/>
          </a:prstGeom>
          <a:noFill/>
        </p:spPr>
        <p:txBody>
          <a:bodyPr wrap="square" rtlCol="0">
            <a:spAutoFit/>
          </a:bodyPr>
          <a:lstStyle/>
          <a:p>
            <a:r>
              <a:rPr lang="zh-CN" altLang="en-US" dirty="0">
                <a:solidFill>
                  <a:schemeClr val="accent1"/>
                </a:solidFill>
              </a:rPr>
              <a:t>有序序列中只要比这个待插入元素大，循环就继续。</a:t>
            </a:r>
          </a:p>
        </p:txBody>
      </p:sp>
      <p:cxnSp>
        <p:nvCxnSpPr>
          <p:cNvPr id="15" name="直接箭头连接符 14">
            <a:extLst>
              <a:ext uri="{FF2B5EF4-FFF2-40B4-BE49-F238E27FC236}">
                <a16:creationId xmlns:a16="http://schemas.microsoft.com/office/drawing/2014/main" xmlns="" id="{ECAA63EB-074B-4100-A7C5-68A4DEA3A425}"/>
              </a:ext>
            </a:extLst>
          </p:cNvPr>
          <p:cNvCxnSpPr>
            <a:cxnSpLocks/>
          </p:cNvCxnSpPr>
          <p:nvPr/>
        </p:nvCxnSpPr>
        <p:spPr>
          <a:xfrm flipV="1">
            <a:off x="3850547" y="3556932"/>
            <a:ext cx="268447" cy="138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xmlns="" id="{3BF512C6-D6CC-4534-80E6-57283E254197}"/>
              </a:ext>
            </a:extLst>
          </p:cNvPr>
          <p:cNvSpPr txBox="1"/>
          <p:nvPr/>
        </p:nvSpPr>
        <p:spPr>
          <a:xfrm>
            <a:off x="3456263" y="5123571"/>
            <a:ext cx="1976691" cy="1477328"/>
          </a:xfrm>
          <a:prstGeom prst="rect">
            <a:avLst/>
          </a:prstGeom>
          <a:noFill/>
        </p:spPr>
        <p:txBody>
          <a:bodyPr wrap="square" rtlCol="0">
            <a:spAutoFit/>
          </a:bodyPr>
          <a:lstStyle/>
          <a:p>
            <a:r>
              <a:rPr lang="zh-CN" altLang="en-US" dirty="0">
                <a:solidFill>
                  <a:schemeClr val="accent1"/>
                </a:solidFill>
              </a:rPr>
              <a:t>每次从后往前查找待插入位置，所以第一个比较的元素就是有序序列的最后一个</a:t>
            </a:r>
          </a:p>
        </p:txBody>
      </p:sp>
      <p:cxnSp>
        <p:nvCxnSpPr>
          <p:cNvPr id="28" name="直接箭头连接符 27">
            <a:extLst>
              <a:ext uri="{FF2B5EF4-FFF2-40B4-BE49-F238E27FC236}">
                <a16:creationId xmlns:a16="http://schemas.microsoft.com/office/drawing/2014/main" xmlns="" id="{0957507A-B3B6-4807-AE56-03B0DB39A9BD}"/>
              </a:ext>
            </a:extLst>
          </p:cNvPr>
          <p:cNvCxnSpPr>
            <a:cxnSpLocks/>
          </p:cNvCxnSpPr>
          <p:nvPr/>
        </p:nvCxnSpPr>
        <p:spPr>
          <a:xfrm flipH="1">
            <a:off x="2365695" y="1815277"/>
            <a:ext cx="3296145" cy="59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xmlns="" id="{4F328389-3A2E-4A58-98A9-3A64D80EE9F9}"/>
              </a:ext>
            </a:extLst>
          </p:cNvPr>
          <p:cNvSpPr txBox="1"/>
          <p:nvPr/>
        </p:nvSpPr>
        <p:spPr>
          <a:xfrm>
            <a:off x="5252609" y="1423934"/>
            <a:ext cx="5914239" cy="369332"/>
          </a:xfrm>
          <a:prstGeom prst="rect">
            <a:avLst/>
          </a:prstGeom>
          <a:noFill/>
        </p:spPr>
        <p:txBody>
          <a:bodyPr wrap="square" rtlCol="0">
            <a:spAutoFit/>
          </a:bodyPr>
          <a:lstStyle/>
          <a:p>
            <a:r>
              <a:rPr lang="zh-CN" altLang="en-US" dirty="0">
                <a:solidFill>
                  <a:schemeClr val="accent1"/>
                </a:solidFill>
              </a:rPr>
              <a:t>从第</a:t>
            </a:r>
            <a:r>
              <a:rPr lang="en-US" altLang="zh-CN" dirty="0">
                <a:solidFill>
                  <a:schemeClr val="accent1"/>
                </a:solidFill>
              </a:rPr>
              <a:t>2</a:t>
            </a:r>
            <a:r>
              <a:rPr lang="zh-CN" altLang="en-US" dirty="0">
                <a:solidFill>
                  <a:schemeClr val="accent1"/>
                </a:solidFill>
              </a:rPr>
              <a:t>个元素开始，因为第</a:t>
            </a:r>
            <a:r>
              <a:rPr lang="en-US" altLang="zh-CN" dirty="0">
                <a:solidFill>
                  <a:schemeClr val="accent1"/>
                </a:solidFill>
              </a:rPr>
              <a:t>1</a:t>
            </a:r>
            <a:r>
              <a:rPr lang="zh-CN" altLang="en-US" dirty="0">
                <a:solidFill>
                  <a:schemeClr val="accent1"/>
                </a:solidFill>
              </a:rPr>
              <a:t>个元素可以认为是有序的</a:t>
            </a:r>
          </a:p>
        </p:txBody>
      </p:sp>
      <p:cxnSp>
        <p:nvCxnSpPr>
          <p:cNvPr id="31" name="直接箭头连接符 30">
            <a:extLst>
              <a:ext uri="{FF2B5EF4-FFF2-40B4-BE49-F238E27FC236}">
                <a16:creationId xmlns:a16="http://schemas.microsoft.com/office/drawing/2014/main" xmlns="" id="{2B7CC06F-06B5-490A-AC66-9CC5B30C9175}"/>
              </a:ext>
            </a:extLst>
          </p:cNvPr>
          <p:cNvCxnSpPr>
            <a:cxnSpLocks/>
          </p:cNvCxnSpPr>
          <p:nvPr/>
        </p:nvCxnSpPr>
        <p:spPr>
          <a:xfrm flipH="1">
            <a:off x="3514987" y="2067528"/>
            <a:ext cx="3242084" cy="6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xmlns="" id="{34533855-A6B3-44BC-BF87-0EE64715DF30}"/>
              </a:ext>
            </a:extLst>
          </p:cNvPr>
          <p:cNvSpPr txBox="1"/>
          <p:nvPr/>
        </p:nvSpPr>
        <p:spPr>
          <a:xfrm>
            <a:off x="6811132" y="1826768"/>
            <a:ext cx="4132245" cy="923330"/>
          </a:xfrm>
          <a:prstGeom prst="rect">
            <a:avLst/>
          </a:prstGeom>
          <a:noFill/>
        </p:spPr>
        <p:txBody>
          <a:bodyPr wrap="square" rtlCol="0">
            <a:spAutoFit/>
          </a:bodyPr>
          <a:lstStyle/>
          <a:p>
            <a:r>
              <a:rPr lang="zh-CN" altLang="en-US" dirty="0">
                <a:solidFill>
                  <a:schemeClr val="accent1"/>
                </a:solidFill>
              </a:rPr>
              <a:t>如果待插入元素比有序序列的最后一个元素还大，那就不用插入了，直接放在原来的位置</a:t>
            </a:r>
          </a:p>
        </p:txBody>
      </p:sp>
    </p:spTree>
    <p:extLst>
      <p:ext uri="{BB962C8B-B14F-4D97-AF65-F5344CB8AC3E}">
        <p14:creationId xmlns:p14="http://schemas.microsoft.com/office/powerpoint/2010/main" val="38542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3" grpId="0"/>
      <p:bldP spid="19" grpId="0"/>
      <p:bldP spid="29"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1138773"/>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a:t>
            </a:r>
          </a:p>
          <a:p>
            <a:r>
              <a:rPr lang="zh-CN" altLang="en-US" sz="2000" dirty="0"/>
              <a:t>（以大顶堆排序为例）</a:t>
            </a:r>
            <a:r>
              <a:rPr lang="en-US" altLang="zh-CN" sz="2000" dirty="0"/>
              <a:t> </a:t>
            </a:r>
            <a:endParaRPr lang="zh-CN" altLang="en-US" sz="2000" dirty="0"/>
          </a:p>
          <a:p>
            <a:r>
              <a:rPr lang="en-US" altLang="zh-CN" sz="2400" dirty="0"/>
              <a:t>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56DA46A-6688-4D57-9AD4-FB1F5B0F61D6}"/>
              </a:ext>
            </a:extLst>
          </p:cNvPr>
          <p:cNvCxnSpPr>
            <a:stCxn id="40" idx="6"/>
            <a:endCxn id="44" idx="0"/>
          </p:cNvCxnSpPr>
          <p:nvPr/>
        </p:nvCxnSpPr>
        <p:spPr>
          <a:xfrm>
            <a:off x="4893235" y="305274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xmlns="" id="{136CD3EA-950E-4086-B4C3-C94D56EC4899}"/>
              </a:ext>
            </a:extLst>
          </p:cNvPr>
          <p:cNvSpPr txBox="1"/>
          <p:nvPr/>
        </p:nvSpPr>
        <p:spPr>
          <a:xfrm>
            <a:off x="2505265" y="4814159"/>
            <a:ext cx="1269111" cy="369332"/>
          </a:xfrm>
          <a:prstGeom prst="rect">
            <a:avLst/>
          </a:prstGeom>
          <a:noFill/>
        </p:spPr>
        <p:txBody>
          <a:bodyPr wrap="square" rtlCol="0">
            <a:spAutoFit/>
          </a:bodyPr>
          <a:lstStyle/>
          <a:p>
            <a:r>
              <a:rPr lang="zh-CN" altLang="en-US" dirty="0"/>
              <a:t>原始序列</a:t>
            </a:r>
          </a:p>
        </p:txBody>
      </p: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369332"/>
          </a:xfrm>
          <a:prstGeom prst="rect">
            <a:avLst/>
          </a:prstGeom>
          <a:noFill/>
        </p:spPr>
        <p:txBody>
          <a:bodyPr wrap="square" rtlCol="0">
            <a:spAutoFit/>
          </a:bodyPr>
          <a:lstStyle/>
          <a:p>
            <a:r>
              <a:rPr lang="zh-CN" altLang="en-US" dirty="0"/>
              <a:t>①建堆</a:t>
            </a:r>
            <a:r>
              <a:rPr lang="en-US" altLang="zh-CN" dirty="0"/>
              <a:t>:</a:t>
            </a:r>
            <a:r>
              <a:rPr lang="zh-CN" altLang="en-US" dirty="0"/>
              <a:t>对初始序列的完全二叉树调整成一个大顶堆</a:t>
            </a:r>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3337303063"/>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12</a:t>
                      </a:r>
                      <a:endParaRPr lang="zh-CN" altLang="en-US" dirty="0"/>
                    </a:p>
                  </a:txBody>
                  <a:tcPr/>
                </a:tc>
                <a:tc>
                  <a:txBody>
                    <a:bodyPr/>
                    <a:lstStyle/>
                    <a:p>
                      <a:r>
                        <a:rPr lang="en-US" altLang="zh-CN" dirty="0"/>
                        <a:t>52</a:t>
                      </a:r>
                      <a:endParaRPr lang="zh-CN" altLang="en-US" dirty="0"/>
                    </a:p>
                  </a:txBody>
                  <a:tcPr/>
                </a:tc>
                <a:tc>
                  <a:txBody>
                    <a:bodyPr/>
                    <a:lstStyle/>
                    <a:p>
                      <a:r>
                        <a:rPr lang="en-US" altLang="zh-CN" dirty="0"/>
                        <a:t>19</a:t>
                      </a:r>
                      <a:endParaRPr lang="zh-CN" altLang="en-US" dirty="0"/>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92</a:t>
                      </a:r>
                      <a:endParaRPr lang="zh-CN" altLang="en-US" dirty="0"/>
                    </a:p>
                  </a:txBody>
                  <a:tcPr/>
                </a:tc>
                <a:extLst>
                  <a:ext uri="{0D108BD9-81ED-4DB2-BD59-A6C34878D82A}">
                    <a16:rowId xmlns:a16="http://schemas.microsoft.com/office/drawing/2014/main" xmlns="" val="3939394812"/>
                  </a:ext>
                </a:extLst>
              </a:tr>
            </a:tbl>
          </a:graphicData>
        </a:graphic>
      </p:graphicFrame>
      <p:sp>
        <p:nvSpPr>
          <p:cNvPr id="61" name="文本框 60">
            <a:extLst>
              <a:ext uri="{FF2B5EF4-FFF2-40B4-BE49-F238E27FC236}">
                <a16:creationId xmlns:a16="http://schemas.microsoft.com/office/drawing/2014/main" xmlns="" id="{51361921-EE67-4712-9638-791FEB5537E6}"/>
              </a:ext>
            </a:extLst>
          </p:cNvPr>
          <p:cNvSpPr txBox="1"/>
          <p:nvPr/>
        </p:nvSpPr>
        <p:spPr>
          <a:xfrm>
            <a:off x="5906410" y="1507781"/>
            <a:ext cx="5502615" cy="923330"/>
          </a:xfrm>
          <a:prstGeom prst="rect">
            <a:avLst/>
          </a:prstGeom>
          <a:noFill/>
        </p:spPr>
        <p:txBody>
          <a:bodyPr wrap="square" rtlCol="0">
            <a:spAutoFit/>
          </a:bodyPr>
          <a:lstStyle/>
          <a:p>
            <a:r>
              <a:rPr lang="zh-CN" altLang="en-US" dirty="0">
                <a:solidFill>
                  <a:schemeClr val="accent1"/>
                </a:solidFill>
              </a:rPr>
              <a:t>调整方法</a:t>
            </a:r>
            <a:r>
              <a:rPr lang="zh-CN" altLang="en-US" dirty="0"/>
              <a:t>：二叉树</a:t>
            </a:r>
            <a:r>
              <a:rPr lang="zh-CN" altLang="en-US" dirty="0">
                <a:solidFill>
                  <a:schemeClr val="accent2"/>
                </a:solidFill>
              </a:rPr>
              <a:t>由下至上由右至左</a:t>
            </a:r>
            <a:r>
              <a:rPr lang="en-US" altLang="zh-CN" dirty="0"/>
              <a:t>(</a:t>
            </a:r>
            <a:r>
              <a:rPr lang="zh-CN" altLang="en-US" dirty="0"/>
              <a:t>数组的下标</a:t>
            </a:r>
            <a:r>
              <a:rPr lang="zh-CN" altLang="en-US" dirty="0">
                <a:solidFill>
                  <a:schemeClr val="accent2"/>
                </a:solidFill>
              </a:rPr>
              <a:t>由大到小</a:t>
            </a:r>
            <a:r>
              <a:rPr lang="en-US" altLang="zh-CN" dirty="0"/>
              <a:t>)</a:t>
            </a:r>
            <a:r>
              <a:rPr lang="zh-CN" altLang="en-US" dirty="0"/>
              <a:t>，检查每个结点是否满足大顶堆的要求，如果不满足进行调整。</a:t>
            </a:r>
          </a:p>
        </p:txBody>
      </p:sp>
      <p:sp>
        <p:nvSpPr>
          <p:cNvPr id="62" name="文本框 61">
            <a:extLst>
              <a:ext uri="{FF2B5EF4-FFF2-40B4-BE49-F238E27FC236}">
                <a16:creationId xmlns:a16="http://schemas.microsoft.com/office/drawing/2014/main" xmlns="" id="{6E05813F-9817-4895-815C-505C7B249006}"/>
              </a:ext>
            </a:extLst>
          </p:cNvPr>
          <p:cNvSpPr txBox="1"/>
          <p:nvPr/>
        </p:nvSpPr>
        <p:spPr>
          <a:xfrm>
            <a:off x="6059305" y="2752766"/>
            <a:ext cx="5502615" cy="369332"/>
          </a:xfrm>
          <a:prstGeom prst="rect">
            <a:avLst/>
          </a:prstGeom>
          <a:noFill/>
        </p:spPr>
        <p:txBody>
          <a:bodyPr wrap="square" rtlCol="0">
            <a:spAutoFit/>
          </a:bodyPr>
          <a:lstStyle/>
          <a:p>
            <a:r>
              <a:rPr lang="en-US" altLang="zh-CN" dirty="0"/>
              <a:t>45 23 45 92 </a:t>
            </a:r>
            <a:r>
              <a:rPr lang="zh-CN" altLang="en-US" dirty="0"/>
              <a:t>四个结点都是叶子结点，不需要调整</a:t>
            </a:r>
          </a:p>
        </p:txBody>
      </p:sp>
      <p:sp>
        <p:nvSpPr>
          <p:cNvPr id="63" name="文本框 62">
            <a:extLst>
              <a:ext uri="{FF2B5EF4-FFF2-40B4-BE49-F238E27FC236}">
                <a16:creationId xmlns:a16="http://schemas.microsoft.com/office/drawing/2014/main" xmlns="" id="{C614CF86-BC3B-4388-A2B9-601425F41D45}"/>
              </a:ext>
            </a:extLst>
          </p:cNvPr>
          <p:cNvSpPr txBox="1"/>
          <p:nvPr/>
        </p:nvSpPr>
        <p:spPr>
          <a:xfrm>
            <a:off x="6059305" y="3259087"/>
            <a:ext cx="5502615" cy="646331"/>
          </a:xfrm>
          <a:prstGeom prst="rect">
            <a:avLst/>
          </a:prstGeom>
          <a:noFill/>
        </p:spPr>
        <p:txBody>
          <a:bodyPr wrap="square" rtlCol="0">
            <a:spAutoFit/>
          </a:bodyPr>
          <a:lstStyle/>
          <a:p>
            <a:r>
              <a:rPr lang="en-US" altLang="zh-CN" dirty="0"/>
              <a:t>19&lt;45&lt;92</a:t>
            </a:r>
            <a:r>
              <a:rPr lang="zh-CN" altLang="en-US" dirty="0"/>
              <a:t>，所以要用</a:t>
            </a:r>
            <a:r>
              <a:rPr lang="en-US" altLang="zh-CN" dirty="0"/>
              <a:t>92</a:t>
            </a:r>
            <a:r>
              <a:rPr lang="zh-CN" altLang="en-US" dirty="0"/>
              <a:t>和</a:t>
            </a:r>
            <a:r>
              <a:rPr lang="en-US" altLang="zh-CN" dirty="0"/>
              <a:t>19</a:t>
            </a:r>
            <a:r>
              <a:rPr lang="zh-CN" altLang="en-US" dirty="0"/>
              <a:t>进行交换</a:t>
            </a:r>
            <a:endParaRPr lang="en-US" altLang="zh-CN" dirty="0"/>
          </a:p>
          <a:p>
            <a:r>
              <a:rPr lang="en-US" altLang="zh-CN" dirty="0"/>
              <a:t>52&gt;45</a:t>
            </a:r>
            <a:r>
              <a:rPr lang="zh-CN" altLang="en-US" dirty="0"/>
              <a:t>且</a:t>
            </a:r>
            <a:r>
              <a:rPr lang="en-US" altLang="zh-CN" dirty="0"/>
              <a:t>&gt;23 </a:t>
            </a:r>
            <a:r>
              <a:rPr lang="zh-CN" altLang="en-US" dirty="0"/>
              <a:t>不需要调整</a:t>
            </a:r>
          </a:p>
        </p:txBody>
      </p:sp>
      <p:cxnSp>
        <p:nvCxnSpPr>
          <p:cNvPr id="65" name="连接符: 曲线 64">
            <a:extLst>
              <a:ext uri="{FF2B5EF4-FFF2-40B4-BE49-F238E27FC236}">
                <a16:creationId xmlns:a16="http://schemas.microsoft.com/office/drawing/2014/main" xmlns="" id="{46FE5897-54C6-40DA-B732-6A131DAFA550}"/>
              </a:ext>
            </a:extLst>
          </p:cNvPr>
          <p:cNvCxnSpPr>
            <a:stCxn id="44" idx="0"/>
            <a:endCxn id="40" idx="7"/>
          </p:cNvCxnSpPr>
          <p:nvPr/>
        </p:nvCxnSpPr>
        <p:spPr>
          <a:xfrm rot="16200000" flipV="1">
            <a:off x="4566642" y="3074232"/>
            <a:ext cx="1142951" cy="675744"/>
          </a:xfrm>
          <a:prstGeom prst="curvedConnector3">
            <a:avLst>
              <a:gd name="adj1" fmla="val 12768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2" name="连接符: 肘形 81">
            <a:extLst>
              <a:ext uri="{FF2B5EF4-FFF2-40B4-BE49-F238E27FC236}">
                <a16:creationId xmlns:a16="http://schemas.microsoft.com/office/drawing/2014/main" xmlns="" id="{939E0245-917A-4652-BDD1-D9CC9712C268}"/>
              </a:ext>
            </a:extLst>
          </p:cNvPr>
          <p:cNvCxnSpPr>
            <a:cxnSpLocks/>
          </p:cNvCxnSpPr>
          <p:nvPr/>
        </p:nvCxnSpPr>
        <p:spPr>
          <a:xfrm>
            <a:off x="2084434" y="5355918"/>
            <a:ext cx="1975601" cy="455941"/>
          </a:xfrm>
          <a:prstGeom prst="bentConnector3">
            <a:avLst>
              <a:gd name="adj1" fmla="val 100106"/>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xmlns="" id="{BCD3EF83-FA1C-4B1C-AAF7-F7BA01DDFD88}"/>
              </a:ext>
            </a:extLst>
          </p:cNvPr>
          <p:cNvCxnSpPr/>
          <p:nvPr/>
        </p:nvCxnSpPr>
        <p:spPr>
          <a:xfrm>
            <a:off x="2084434" y="5355918"/>
            <a:ext cx="0" cy="44959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89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par>
                                <p:cTn id="78" presetID="10" presetClass="entr" presetSubtype="0"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par>
                                <p:cTn id="81" presetID="10" presetClass="entr" presetSubtype="0"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nodeType="with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fade">
                                      <p:cBhvr>
                                        <p:cTn id="8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39" grpId="0" animBg="1"/>
      <p:bldP spid="40" grpId="0" animBg="1"/>
      <p:bldP spid="41" grpId="0" animBg="1"/>
      <p:bldP spid="42" grpId="0" animBg="1"/>
      <p:bldP spid="43" grpId="0" animBg="1"/>
      <p:bldP spid="44" grpId="0" animBg="1"/>
      <p:bldP spid="58" grpId="0"/>
      <p:bldP spid="59" grpId="0"/>
      <p:bldP spid="61" grpId="0"/>
      <p:bldP spid="62" grpId="0"/>
      <p:bldP spid="6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56DA46A-6688-4D57-9AD4-FB1F5B0F61D6}"/>
              </a:ext>
            </a:extLst>
          </p:cNvPr>
          <p:cNvCxnSpPr>
            <a:stCxn id="40" idx="6"/>
            <a:endCxn id="44" idx="0"/>
          </p:cNvCxnSpPr>
          <p:nvPr/>
        </p:nvCxnSpPr>
        <p:spPr>
          <a:xfrm>
            <a:off x="4893235" y="305274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369332"/>
          </a:xfrm>
          <a:prstGeom prst="rect">
            <a:avLst/>
          </a:prstGeom>
          <a:noFill/>
        </p:spPr>
        <p:txBody>
          <a:bodyPr wrap="square" rtlCol="0">
            <a:spAutoFit/>
          </a:bodyPr>
          <a:lstStyle/>
          <a:p>
            <a:r>
              <a:rPr lang="zh-CN" altLang="en-US" dirty="0"/>
              <a:t>①建堆</a:t>
            </a:r>
            <a:r>
              <a:rPr lang="en-US" altLang="zh-CN" dirty="0"/>
              <a:t>:</a:t>
            </a:r>
            <a:r>
              <a:rPr lang="zh-CN" altLang="en-US" dirty="0"/>
              <a:t>对初始序列的完全二叉树调整成一个大顶堆</a:t>
            </a:r>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716408828"/>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12</a:t>
                      </a:r>
                      <a:endParaRPr lang="zh-CN" altLang="en-US" dirty="0"/>
                    </a:p>
                  </a:txBody>
                  <a:tcPr/>
                </a:tc>
                <a:tc>
                  <a:txBody>
                    <a:bodyPr/>
                    <a:lstStyle/>
                    <a:p>
                      <a:r>
                        <a:rPr lang="en-US" altLang="zh-CN" dirty="0"/>
                        <a:t>52</a:t>
                      </a:r>
                      <a:endParaRPr lang="zh-CN" altLang="en-US" dirty="0"/>
                    </a:p>
                  </a:txBody>
                  <a:tcPr/>
                </a:tc>
                <a:tc>
                  <a:txBody>
                    <a:bodyPr/>
                    <a:lstStyle/>
                    <a:p>
                      <a:r>
                        <a:rPr lang="en-US" altLang="zh-CN" dirty="0"/>
                        <a:t>92</a:t>
                      </a:r>
                      <a:endParaRPr lang="zh-CN" altLang="en-US" dirty="0"/>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19</a:t>
                      </a:r>
                      <a:endParaRPr lang="zh-CN" altLang="en-US" dirty="0"/>
                    </a:p>
                  </a:txBody>
                  <a:tcPr/>
                </a:tc>
                <a:extLst>
                  <a:ext uri="{0D108BD9-81ED-4DB2-BD59-A6C34878D82A}">
                    <a16:rowId xmlns:a16="http://schemas.microsoft.com/office/drawing/2014/main" xmlns="" val="3939394812"/>
                  </a:ext>
                </a:extLst>
              </a:tr>
            </a:tbl>
          </a:graphicData>
        </a:graphic>
      </p:graphicFrame>
      <p:sp>
        <p:nvSpPr>
          <p:cNvPr id="61" name="文本框 60">
            <a:extLst>
              <a:ext uri="{FF2B5EF4-FFF2-40B4-BE49-F238E27FC236}">
                <a16:creationId xmlns:a16="http://schemas.microsoft.com/office/drawing/2014/main" xmlns="" id="{51361921-EE67-4712-9638-791FEB5537E6}"/>
              </a:ext>
            </a:extLst>
          </p:cNvPr>
          <p:cNvSpPr txBox="1"/>
          <p:nvPr/>
        </p:nvSpPr>
        <p:spPr>
          <a:xfrm>
            <a:off x="5906410" y="1507781"/>
            <a:ext cx="5502615" cy="923330"/>
          </a:xfrm>
          <a:prstGeom prst="rect">
            <a:avLst/>
          </a:prstGeom>
          <a:noFill/>
        </p:spPr>
        <p:txBody>
          <a:bodyPr wrap="square" rtlCol="0">
            <a:spAutoFit/>
          </a:bodyPr>
          <a:lstStyle/>
          <a:p>
            <a:r>
              <a:rPr lang="zh-CN" altLang="en-US" dirty="0">
                <a:solidFill>
                  <a:schemeClr val="accent1"/>
                </a:solidFill>
              </a:rPr>
              <a:t>调整方法</a:t>
            </a:r>
            <a:r>
              <a:rPr lang="zh-CN" altLang="en-US" dirty="0"/>
              <a:t>：二叉树</a:t>
            </a:r>
            <a:r>
              <a:rPr lang="zh-CN" altLang="en-US" dirty="0">
                <a:solidFill>
                  <a:schemeClr val="accent2"/>
                </a:solidFill>
              </a:rPr>
              <a:t>由下至上由右至左</a:t>
            </a:r>
            <a:r>
              <a:rPr lang="en-US" altLang="zh-CN" dirty="0"/>
              <a:t>(</a:t>
            </a:r>
            <a:r>
              <a:rPr lang="zh-CN" altLang="en-US" dirty="0"/>
              <a:t>数组的下标</a:t>
            </a:r>
            <a:r>
              <a:rPr lang="zh-CN" altLang="en-US" dirty="0">
                <a:solidFill>
                  <a:schemeClr val="accent2"/>
                </a:solidFill>
              </a:rPr>
              <a:t>由大到小</a:t>
            </a:r>
            <a:r>
              <a:rPr lang="en-US" altLang="zh-CN" dirty="0"/>
              <a:t>)</a:t>
            </a:r>
            <a:r>
              <a:rPr lang="zh-CN" altLang="en-US" dirty="0"/>
              <a:t>，检查每个结点是否满足大顶堆的要求，如果不满足进行调整。</a:t>
            </a:r>
          </a:p>
        </p:txBody>
      </p:sp>
      <p:sp>
        <p:nvSpPr>
          <p:cNvPr id="36" name="文本框 35">
            <a:extLst>
              <a:ext uri="{FF2B5EF4-FFF2-40B4-BE49-F238E27FC236}">
                <a16:creationId xmlns:a16="http://schemas.microsoft.com/office/drawing/2014/main" xmlns="" id="{38E24F93-8C3A-45C0-B7BB-1D0AA2E9B5D6}"/>
              </a:ext>
            </a:extLst>
          </p:cNvPr>
          <p:cNvSpPr txBox="1"/>
          <p:nvPr/>
        </p:nvSpPr>
        <p:spPr>
          <a:xfrm>
            <a:off x="5906409" y="2737157"/>
            <a:ext cx="5502615" cy="369332"/>
          </a:xfrm>
          <a:prstGeom prst="rect">
            <a:avLst/>
          </a:prstGeom>
          <a:noFill/>
        </p:spPr>
        <p:txBody>
          <a:bodyPr wrap="square" rtlCol="0">
            <a:spAutoFit/>
          </a:bodyPr>
          <a:lstStyle/>
          <a:p>
            <a:r>
              <a:rPr lang="en-US" altLang="zh-CN" dirty="0"/>
              <a:t>12&lt;52&lt;92 </a:t>
            </a:r>
            <a:r>
              <a:rPr lang="zh-CN" altLang="en-US" dirty="0"/>
              <a:t>要用</a:t>
            </a:r>
            <a:r>
              <a:rPr lang="en-US" altLang="zh-CN" dirty="0"/>
              <a:t>92</a:t>
            </a:r>
            <a:r>
              <a:rPr lang="zh-CN" altLang="en-US" dirty="0"/>
              <a:t>交换</a:t>
            </a:r>
            <a:r>
              <a:rPr lang="en-US" altLang="zh-CN" dirty="0"/>
              <a:t>12</a:t>
            </a:r>
            <a:endParaRPr lang="zh-CN" altLang="en-US" dirty="0"/>
          </a:p>
        </p:txBody>
      </p:sp>
      <p:cxnSp>
        <p:nvCxnSpPr>
          <p:cNvPr id="4" name="连接符: 曲线 3">
            <a:extLst>
              <a:ext uri="{FF2B5EF4-FFF2-40B4-BE49-F238E27FC236}">
                <a16:creationId xmlns:a16="http://schemas.microsoft.com/office/drawing/2014/main" xmlns="" id="{0CC5FDFC-91D0-43E5-B3E2-08C5B43BA2B7}"/>
              </a:ext>
            </a:extLst>
          </p:cNvPr>
          <p:cNvCxnSpPr>
            <a:stCxn id="40" idx="7"/>
            <a:endCxn id="19" idx="7"/>
          </p:cNvCxnSpPr>
          <p:nvPr/>
        </p:nvCxnSpPr>
        <p:spPr>
          <a:xfrm rot="16200000" flipV="1">
            <a:off x="3631915" y="1672298"/>
            <a:ext cx="874835" cy="1461826"/>
          </a:xfrm>
          <a:prstGeom prst="curvedConnector3">
            <a:avLst>
              <a:gd name="adj1" fmla="val 136174"/>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xmlns="" id="{B35A82F4-F2DF-46D0-B1AC-687F7063446B}"/>
              </a:ext>
            </a:extLst>
          </p:cNvPr>
          <p:cNvCxnSpPr>
            <a:cxnSpLocks/>
          </p:cNvCxnSpPr>
          <p:nvPr/>
        </p:nvCxnSpPr>
        <p:spPr>
          <a:xfrm rot="10800000" flipV="1">
            <a:off x="1000546" y="5335398"/>
            <a:ext cx="1083888" cy="476460"/>
          </a:xfrm>
          <a:prstGeom prst="bentConnector3">
            <a:avLst>
              <a:gd name="adj1" fmla="val 99534"/>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xmlns="" id="{FB57B1F6-EFA3-4DFF-B951-D78B81C28D2C}"/>
              </a:ext>
            </a:extLst>
          </p:cNvPr>
          <p:cNvCxnSpPr>
            <a:cxnSpLocks/>
          </p:cNvCxnSpPr>
          <p:nvPr/>
        </p:nvCxnSpPr>
        <p:spPr>
          <a:xfrm>
            <a:off x="2084434" y="5335398"/>
            <a:ext cx="0" cy="47011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0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56DA46A-6688-4D57-9AD4-FB1F5B0F61D6}"/>
              </a:ext>
            </a:extLst>
          </p:cNvPr>
          <p:cNvCxnSpPr>
            <a:stCxn id="40" idx="6"/>
            <a:endCxn id="44" idx="0"/>
          </p:cNvCxnSpPr>
          <p:nvPr/>
        </p:nvCxnSpPr>
        <p:spPr>
          <a:xfrm>
            <a:off x="4893235" y="305274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369332"/>
          </a:xfrm>
          <a:prstGeom prst="rect">
            <a:avLst/>
          </a:prstGeom>
          <a:noFill/>
        </p:spPr>
        <p:txBody>
          <a:bodyPr wrap="square" rtlCol="0">
            <a:spAutoFit/>
          </a:bodyPr>
          <a:lstStyle/>
          <a:p>
            <a:r>
              <a:rPr lang="zh-CN" altLang="en-US" dirty="0"/>
              <a:t>①建堆</a:t>
            </a:r>
            <a:r>
              <a:rPr lang="en-US" altLang="zh-CN" dirty="0"/>
              <a:t>:</a:t>
            </a:r>
            <a:r>
              <a:rPr lang="zh-CN" altLang="en-US" dirty="0"/>
              <a:t>对初始序列的完全二叉树调整成一个大顶堆</a:t>
            </a:r>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2686761563"/>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92</a:t>
                      </a:r>
                      <a:endParaRPr lang="zh-CN" altLang="en-US" dirty="0"/>
                    </a:p>
                  </a:txBody>
                  <a:tcPr/>
                </a:tc>
                <a:tc>
                  <a:txBody>
                    <a:bodyPr/>
                    <a:lstStyle/>
                    <a:p>
                      <a:r>
                        <a:rPr lang="en-US" altLang="zh-CN" dirty="0"/>
                        <a:t>52</a:t>
                      </a:r>
                      <a:endParaRPr lang="zh-CN" altLang="en-US" dirty="0"/>
                    </a:p>
                  </a:txBody>
                  <a:tcPr/>
                </a:tc>
                <a:tc>
                  <a:txBody>
                    <a:bodyPr/>
                    <a:lstStyle/>
                    <a:p>
                      <a:r>
                        <a:rPr lang="en-US" altLang="zh-CN" dirty="0"/>
                        <a:t>12</a:t>
                      </a:r>
                      <a:endParaRPr lang="zh-CN" altLang="en-US" dirty="0"/>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19</a:t>
                      </a:r>
                      <a:endParaRPr lang="zh-CN" altLang="en-US" dirty="0"/>
                    </a:p>
                  </a:txBody>
                  <a:tcPr/>
                </a:tc>
                <a:extLst>
                  <a:ext uri="{0D108BD9-81ED-4DB2-BD59-A6C34878D82A}">
                    <a16:rowId xmlns:a16="http://schemas.microsoft.com/office/drawing/2014/main" xmlns="" val="3939394812"/>
                  </a:ext>
                </a:extLst>
              </a:tr>
            </a:tbl>
          </a:graphicData>
        </a:graphic>
      </p:graphicFrame>
      <p:sp>
        <p:nvSpPr>
          <p:cNvPr id="61" name="文本框 60">
            <a:extLst>
              <a:ext uri="{FF2B5EF4-FFF2-40B4-BE49-F238E27FC236}">
                <a16:creationId xmlns:a16="http://schemas.microsoft.com/office/drawing/2014/main" xmlns="" id="{51361921-EE67-4712-9638-791FEB5537E6}"/>
              </a:ext>
            </a:extLst>
          </p:cNvPr>
          <p:cNvSpPr txBox="1"/>
          <p:nvPr/>
        </p:nvSpPr>
        <p:spPr>
          <a:xfrm>
            <a:off x="5906410" y="1507781"/>
            <a:ext cx="5502615" cy="923330"/>
          </a:xfrm>
          <a:prstGeom prst="rect">
            <a:avLst/>
          </a:prstGeom>
          <a:noFill/>
        </p:spPr>
        <p:txBody>
          <a:bodyPr wrap="square" rtlCol="0">
            <a:spAutoFit/>
          </a:bodyPr>
          <a:lstStyle/>
          <a:p>
            <a:r>
              <a:rPr lang="zh-CN" altLang="en-US" dirty="0">
                <a:solidFill>
                  <a:schemeClr val="accent1"/>
                </a:solidFill>
              </a:rPr>
              <a:t>调整方法</a:t>
            </a:r>
            <a:r>
              <a:rPr lang="zh-CN" altLang="en-US" dirty="0"/>
              <a:t>：二叉树</a:t>
            </a:r>
            <a:r>
              <a:rPr lang="zh-CN" altLang="en-US" dirty="0">
                <a:solidFill>
                  <a:schemeClr val="accent2"/>
                </a:solidFill>
              </a:rPr>
              <a:t>由下至上由右至左</a:t>
            </a:r>
            <a:r>
              <a:rPr lang="en-US" altLang="zh-CN" dirty="0"/>
              <a:t>(</a:t>
            </a:r>
            <a:r>
              <a:rPr lang="zh-CN" altLang="en-US" dirty="0"/>
              <a:t>数组的下标</a:t>
            </a:r>
            <a:r>
              <a:rPr lang="zh-CN" altLang="en-US" dirty="0">
                <a:solidFill>
                  <a:schemeClr val="accent2"/>
                </a:solidFill>
              </a:rPr>
              <a:t>由大到小</a:t>
            </a:r>
            <a:r>
              <a:rPr lang="en-US" altLang="zh-CN" dirty="0"/>
              <a:t>)</a:t>
            </a:r>
            <a:r>
              <a:rPr lang="zh-CN" altLang="en-US" dirty="0"/>
              <a:t>，检查每个结点是否满足大顶堆的要求，如果不满足进行调整。</a:t>
            </a:r>
          </a:p>
        </p:txBody>
      </p:sp>
      <p:sp>
        <p:nvSpPr>
          <p:cNvPr id="37" name="文本框 36">
            <a:extLst>
              <a:ext uri="{FF2B5EF4-FFF2-40B4-BE49-F238E27FC236}">
                <a16:creationId xmlns:a16="http://schemas.microsoft.com/office/drawing/2014/main" xmlns="" id="{285861CC-874E-4AD0-9569-EE69A28128BF}"/>
              </a:ext>
            </a:extLst>
          </p:cNvPr>
          <p:cNvSpPr txBox="1"/>
          <p:nvPr/>
        </p:nvSpPr>
        <p:spPr>
          <a:xfrm>
            <a:off x="5906409" y="2683412"/>
            <a:ext cx="5502615" cy="369332"/>
          </a:xfrm>
          <a:prstGeom prst="rect">
            <a:avLst/>
          </a:prstGeom>
          <a:noFill/>
        </p:spPr>
        <p:txBody>
          <a:bodyPr wrap="square" rtlCol="0">
            <a:spAutoFit/>
          </a:bodyPr>
          <a:lstStyle/>
          <a:p>
            <a:r>
              <a:rPr lang="en-US" altLang="zh-CN" dirty="0"/>
              <a:t>12&lt;19&lt;45 </a:t>
            </a:r>
            <a:r>
              <a:rPr lang="zh-CN" altLang="en-US" dirty="0"/>
              <a:t>要用</a:t>
            </a:r>
            <a:r>
              <a:rPr lang="en-US" altLang="zh-CN" dirty="0"/>
              <a:t>45</a:t>
            </a:r>
            <a:r>
              <a:rPr lang="zh-CN" altLang="en-US" dirty="0"/>
              <a:t>和</a:t>
            </a:r>
            <a:r>
              <a:rPr lang="en-US" altLang="zh-CN" dirty="0"/>
              <a:t>12</a:t>
            </a:r>
            <a:r>
              <a:rPr lang="zh-CN" altLang="en-US" dirty="0"/>
              <a:t>交换</a:t>
            </a:r>
          </a:p>
        </p:txBody>
      </p:sp>
      <p:cxnSp>
        <p:nvCxnSpPr>
          <p:cNvPr id="10" name="连接符: 肘形 9">
            <a:extLst>
              <a:ext uri="{FF2B5EF4-FFF2-40B4-BE49-F238E27FC236}">
                <a16:creationId xmlns:a16="http://schemas.microsoft.com/office/drawing/2014/main" xmlns="" id="{9658B05F-8652-492E-A431-E2C9B8485725}"/>
              </a:ext>
            </a:extLst>
          </p:cNvPr>
          <p:cNvCxnSpPr>
            <a:cxnSpLocks/>
          </p:cNvCxnSpPr>
          <p:nvPr/>
        </p:nvCxnSpPr>
        <p:spPr>
          <a:xfrm>
            <a:off x="2084434" y="5553512"/>
            <a:ext cx="1440240" cy="251997"/>
          </a:xfrm>
          <a:prstGeom prst="bentConnector3">
            <a:avLst>
              <a:gd name="adj1" fmla="val 10009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接箭头连接符 12">
            <a:extLst>
              <a:ext uri="{FF2B5EF4-FFF2-40B4-BE49-F238E27FC236}">
                <a16:creationId xmlns:a16="http://schemas.microsoft.com/office/drawing/2014/main" xmlns="" id="{369A11C2-275D-4647-BA5E-E344B76A37CD}"/>
              </a:ext>
            </a:extLst>
          </p:cNvPr>
          <p:cNvCxnSpPr/>
          <p:nvPr/>
        </p:nvCxnSpPr>
        <p:spPr>
          <a:xfrm>
            <a:off x="2084434" y="5553512"/>
            <a:ext cx="0" cy="2519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连接符: 曲线 14">
            <a:extLst>
              <a:ext uri="{FF2B5EF4-FFF2-40B4-BE49-F238E27FC236}">
                <a16:creationId xmlns:a16="http://schemas.microsoft.com/office/drawing/2014/main" xmlns="" id="{158072FF-E0B2-4E34-B932-EC912167278A}"/>
              </a:ext>
            </a:extLst>
          </p:cNvPr>
          <p:cNvCxnSpPr>
            <a:stCxn id="42" idx="2"/>
            <a:endCxn id="40" idx="2"/>
          </p:cNvCxnSpPr>
          <p:nvPr/>
        </p:nvCxnSpPr>
        <p:spPr>
          <a:xfrm rot="10800000" flipH="1">
            <a:off x="3431409" y="3052745"/>
            <a:ext cx="826850" cy="1230813"/>
          </a:xfrm>
          <a:prstGeom prst="curvedConnector3">
            <a:avLst>
              <a:gd name="adj1" fmla="val -27647"/>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12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a:t>
            </a:r>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56DA46A-6688-4D57-9AD4-FB1F5B0F61D6}"/>
              </a:ext>
            </a:extLst>
          </p:cNvPr>
          <p:cNvCxnSpPr>
            <a:stCxn id="40" idx="6"/>
            <a:endCxn id="44" idx="0"/>
          </p:cNvCxnSpPr>
          <p:nvPr/>
        </p:nvCxnSpPr>
        <p:spPr>
          <a:xfrm>
            <a:off x="4893235" y="305274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369332"/>
          </a:xfrm>
          <a:prstGeom prst="rect">
            <a:avLst/>
          </a:prstGeom>
          <a:noFill/>
        </p:spPr>
        <p:txBody>
          <a:bodyPr wrap="square" rtlCol="0">
            <a:spAutoFit/>
          </a:bodyPr>
          <a:lstStyle/>
          <a:p>
            <a:r>
              <a:rPr lang="zh-CN" altLang="en-US" dirty="0"/>
              <a:t>①建堆</a:t>
            </a:r>
            <a:r>
              <a:rPr lang="en-US" altLang="zh-CN" dirty="0"/>
              <a:t>:</a:t>
            </a:r>
            <a:r>
              <a:rPr lang="zh-CN" altLang="en-US" dirty="0"/>
              <a:t>对初始序列的完全二叉树调整成一个大顶堆</a:t>
            </a:r>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1599689216"/>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92</a:t>
                      </a:r>
                      <a:endParaRPr lang="zh-CN" altLang="en-US" dirty="0"/>
                    </a:p>
                  </a:txBody>
                  <a:tcPr/>
                </a:tc>
                <a:tc>
                  <a:txBody>
                    <a:bodyPr/>
                    <a:lstStyle/>
                    <a:p>
                      <a:r>
                        <a:rPr lang="en-US" altLang="zh-CN" dirty="0"/>
                        <a:t>52</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t>19</a:t>
                      </a:r>
                      <a:endParaRPr lang="zh-CN" altLang="en-US" dirty="0"/>
                    </a:p>
                  </a:txBody>
                  <a:tcPr/>
                </a:tc>
                <a:extLst>
                  <a:ext uri="{0D108BD9-81ED-4DB2-BD59-A6C34878D82A}">
                    <a16:rowId xmlns:a16="http://schemas.microsoft.com/office/drawing/2014/main" xmlns="" val="3939394812"/>
                  </a:ext>
                </a:extLst>
              </a:tr>
            </a:tbl>
          </a:graphicData>
        </a:graphic>
      </p:graphicFrame>
      <p:sp>
        <p:nvSpPr>
          <p:cNvPr id="61" name="文本框 60">
            <a:extLst>
              <a:ext uri="{FF2B5EF4-FFF2-40B4-BE49-F238E27FC236}">
                <a16:creationId xmlns:a16="http://schemas.microsoft.com/office/drawing/2014/main" xmlns="" id="{51361921-EE67-4712-9638-791FEB5537E6}"/>
              </a:ext>
            </a:extLst>
          </p:cNvPr>
          <p:cNvSpPr txBox="1"/>
          <p:nvPr/>
        </p:nvSpPr>
        <p:spPr>
          <a:xfrm>
            <a:off x="5906410" y="1507781"/>
            <a:ext cx="5502615" cy="923330"/>
          </a:xfrm>
          <a:prstGeom prst="rect">
            <a:avLst/>
          </a:prstGeom>
          <a:noFill/>
        </p:spPr>
        <p:txBody>
          <a:bodyPr wrap="square" rtlCol="0">
            <a:spAutoFit/>
          </a:bodyPr>
          <a:lstStyle/>
          <a:p>
            <a:r>
              <a:rPr lang="zh-CN" altLang="en-US" dirty="0">
                <a:solidFill>
                  <a:schemeClr val="accent1"/>
                </a:solidFill>
              </a:rPr>
              <a:t>调整方法</a:t>
            </a:r>
            <a:r>
              <a:rPr lang="zh-CN" altLang="en-US" dirty="0"/>
              <a:t>：二叉树</a:t>
            </a:r>
            <a:r>
              <a:rPr lang="zh-CN" altLang="en-US" dirty="0">
                <a:solidFill>
                  <a:schemeClr val="accent2"/>
                </a:solidFill>
              </a:rPr>
              <a:t>由下至上由右至左</a:t>
            </a:r>
            <a:r>
              <a:rPr lang="en-US" altLang="zh-CN" dirty="0"/>
              <a:t>(</a:t>
            </a:r>
            <a:r>
              <a:rPr lang="zh-CN" altLang="en-US" dirty="0"/>
              <a:t>数组的下标</a:t>
            </a:r>
            <a:r>
              <a:rPr lang="zh-CN" altLang="en-US" dirty="0">
                <a:solidFill>
                  <a:schemeClr val="accent2"/>
                </a:solidFill>
              </a:rPr>
              <a:t>由大到小</a:t>
            </a:r>
            <a:r>
              <a:rPr lang="en-US" altLang="zh-CN" dirty="0"/>
              <a:t>)</a:t>
            </a:r>
            <a:r>
              <a:rPr lang="zh-CN" altLang="en-US" dirty="0"/>
              <a:t>，检查每个结点是否满足大顶堆的要求，如果不满足进行调整。</a:t>
            </a:r>
          </a:p>
        </p:txBody>
      </p:sp>
      <p:sp>
        <p:nvSpPr>
          <p:cNvPr id="3" name="文本框 2">
            <a:extLst>
              <a:ext uri="{FF2B5EF4-FFF2-40B4-BE49-F238E27FC236}">
                <a16:creationId xmlns:a16="http://schemas.microsoft.com/office/drawing/2014/main" xmlns="" id="{2E3C27F1-7C0A-4ADB-AA55-547694A41F29}"/>
              </a:ext>
            </a:extLst>
          </p:cNvPr>
          <p:cNvSpPr txBox="1"/>
          <p:nvPr/>
        </p:nvSpPr>
        <p:spPr>
          <a:xfrm>
            <a:off x="5906410" y="2752766"/>
            <a:ext cx="4991450" cy="369332"/>
          </a:xfrm>
          <a:prstGeom prst="rect">
            <a:avLst/>
          </a:prstGeom>
          <a:noFill/>
        </p:spPr>
        <p:txBody>
          <a:bodyPr wrap="square" rtlCol="0">
            <a:spAutoFit/>
          </a:bodyPr>
          <a:lstStyle/>
          <a:p>
            <a:r>
              <a:rPr lang="zh-CN" altLang="en-US" dirty="0"/>
              <a:t>到这里 就建好了一个大顶堆</a:t>
            </a:r>
          </a:p>
        </p:txBody>
      </p:sp>
    </p:spTree>
    <p:extLst>
      <p:ext uri="{BB962C8B-B14F-4D97-AF65-F5344CB8AC3E}">
        <p14:creationId xmlns:p14="http://schemas.microsoft.com/office/powerpoint/2010/main" val="3721316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92</a:t>
            </a:r>
            <a:endParaRPr lang="zh-CN" altLang="en-US" dirty="0">
              <a:solidFill>
                <a:srgbClr val="FF0000"/>
              </a:solidFill>
            </a:endParaRPr>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56DA46A-6688-4D57-9AD4-FB1F5B0F61D6}"/>
              </a:ext>
            </a:extLst>
          </p:cNvPr>
          <p:cNvCxnSpPr>
            <a:stCxn id="40" idx="6"/>
            <a:endCxn id="44" idx="0"/>
          </p:cNvCxnSpPr>
          <p:nvPr/>
        </p:nvCxnSpPr>
        <p:spPr>
          <a:xfrm>
            <a:off x="4893235" y="305274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1200329"/>
          </a:xfrm>
          <a:prstGeom prst="rect">
            <a:avLst/>
          </a:prstGeom>
          <a:noFill/>
        </p:spPr>
        <p:txBody>
          <a:bodyPr wrap="square" rtlCol="0">
            <a:spAutoFit/>
          </a:bodyPr>
          <a:lstStyle/>
          <a:p>
            <a:r>
              <a:rPr lang="zh-CN" altLang="en-US" dirty="0"/>
              <a:t>②将堆顶结点和最后一个结点</a:t>
            </a:r>
            <a:r>
              <a:rPr lang="en-US" altLang="zh-CN" dirty="0"/>
              <a:t>19</a:t>
            </a:r>
            <a:r>
              <a:rPr lang="zh-CN" altLang="en-US" dirty="0"/>
              <a:t>交换</a:t>
            </a:r>
            <a:endParaRPr lang="en-US" altLang="zh-CN" dirty="0"/>
          </a:p>
          <a:p>
            <a:r>
              <a:rPr lang="en-US" altLang="zh-CN" dirty="0"/>
              <a:t>    </a:t>
            </a:r>
            <a:r>
              <a:rPr lang="zh-CN" altLang="en-US" dirty="0"/>
              <a:t>也就是将最大值</a:t>
            </a:r>
            <a:r>
              <a:rPr lang="en-US" altLang="zh-CN" dirty="0"/>
              <a:t>92</a:t>
            </a:r>
            <a:r>
              <a:rPr lang="zh-CN" altLang="en-US" dirty="0"/>
              <a:t>移动到数组的最末尾</a:t>
            </a:r>
            <a:endParaRPr lang="en-US" altLang="zh-CN" dirty="0"/>
          </a:p>
          <a:p>
            <a:r>
              <a:rPr lang="en-US" altLang="zh-CN" dirty="0"/>
              <a:t>    </a:t>
            </a:r>
            <a:r>
              <a:rPr lang="zh-CN" altLang="en-US" dirty="0"/>
              <a:t>有序序列中加入了结点</a:t>
            </a:r>
            <a:r>
              <a:rPr lang="en-US" altLang="zh-CN" dirty="0"/>
              <a:t>92</a:t>
            </a:r>
            <a:r>
              <a:rPr lang="zh-CN" altLang="en-US" dirty="0"/>
              <a:t>，无序序列减少结点</a:t>
            </a:r>
            <a:r>
              <a:rPr lang="en-US" altLang="zh-CN" dirty="0"/>
              <a:t>92</a:t>
            </a:r>
          </a:p>
          <a:p>
            <a:r>
              <a:rPr lang="en-US" altLang="zh-CN" dirty="0"/>
              <a:t>    </a:t>
            </a:r>
            <a:r>
              <a:rPr lang="zh-CN" altLang="en-US" dirty="0"/>
              <a:t>到这里堆排序的第一趟完成</a:t>
            </a:r>
            <a:endParaRPr lang="en-US" altLang="zh-CN" dirty="0"/>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1087016048"/>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solidFill>
                            <a:srgbClr val="FF0000"/>
                          </a:solidFill>
                        </a:rPr>
                        <a:t>92</a:t>
                      </a:r>
                      <a:endParaRPr lang="zh-CN" altLang="en-US" dirty="0">
                        <a:solidFill>
                          <a:srgbClr val="FF0000"/>
                        </a:solidFill>
                      </a:endParaRPr>
                    </a:p>
                  </a:txBody>
                  <a:tcPr/>
                </a:tc>
                <a:tc>
                  <a:txBody>
                    <a:bodyPr/>
                    <a:lstStyle/>
                    <a:p>
                      <a:r>
                        <a:rPr lang="en-US" altLang="zh-CN" dirty="0"/>
                        <a:t>52</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t>19</a:t>
                      </a:r>
                      <a:endParaRPr lang="zh-CN" altLang="en-US" dirty="0"/>
                    </a:p>
                  </a:txBody>
                  <a:tcPr/>
                </a:tc>
                <a:extLst>
                  <a:ext uri="{0D108BD9-81ED-4DB2-BD59-A6C34878D82A}">
                    <a16:rowId xmlns:a16="http://schemas.microsoft.com/office/drawing/2014/main" xmlns="" val="3939394812"/>
                  </a:ext>
                </a:extLst>
              </a:tr>
            </a:tbl>
          </a:graphicData>
        </a:graphic>
      </p:graphicFrame>
      <p:cxnSp>
        <p:nvCxnSpPr>
          <p:cNvPr id="9" name="连接符: 曲线 8">
            <a:extLst>
              <a:ext uri="{FF2B5EF4-FFF2-40B4-BE49-F238E27FC236}">
                <a16:creationId xmlns:a16="http://schemas.microsoft.com/office/drawing/2014/main" xmlns="" id="{DE2698F2-A6B2-413B-89B9-06DD2D87BA54}"/>
              </a:ext>
            </a:extLst>
          </p:cNvPr>
          <p:cNvCxnSpPr>
            <a:stCxn id="19" idx="7"/>
            <a:endCxn id="44" idx="7"/>
          </p:cNvCxnSpPr>
          <p:nvPr/>
        </p:nvCxnSpPr>
        <p:spPr>
          <a:xfrm rot="16200000" flipH="1">
            <a:off x="3466629" y="1837583"/>
            <a:ext cx="2105648" cy="2362068"/>
          </a:xfrm>
          <a:prstGeom prst="curvedConnector3">
            <a:avLst>
              <a:gd name="adj1" fmla="val -15029"/>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6" name="连接符: 肘形 15">
            <a:extLst>
              <a:ext uri="{FF2B5EF4-FFF2-40B4-BE49-F238E27FC236}">
                <a16:creationId xmlns:a16="http://schemas.microsoft.com/office/drawing/2014/main" xmlns="" id="{6D726234-27DC-41CF-80BF-F7785EDFA30A}"/>
              </a:ext>
            </a:extLst>
          </p:cNvPr>
          <p:cNvCxnSpPr>
            <a:cxnSpLocks/>
          </p:cNvCxnSpPr>
          <p:nvPr/>
        </p:nvCxnSpPr>
        <p:spPr>
          <a:xfrm rot="10800000" flipV="1">
            <a:off x="1082185" y="5494789"/>
            <a:ext cx="2984201" cy="310720"/>
          </a:xfrm>
          <a:prstGeom prst="bentConnector3">
            <a:avLst>
              <a:gd name="adj1" fmla="val 1000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130B4F04-E453-475C-AF36-D83BF839A6ED}"/>
              </a:ext>
            </a:extLst>
          </p:cNvPr>
          <p:cNvCxnSpPr/>
          <p:nvPr/>
        </p:nvCxnSpPr>
        <p:spPr>
          <a:xfrm>
            <a:off x="4066385" y="5494789"/>
            <a:ext cx="0" cy="31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19</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4" name="流程图: 接点 43">
            <a:extLst>
              <a:ext uri="{FF2B5EF4-FFF2-40B4-BE49-F238E27FC236}">
                <a16:creationId xmlns:a16="http://schemas.microsoft.com/office/drawing/2014/main" xmlns="" id="{5CD3609C-73CD-4836-849C-7D557DA7D741}"/>
              </a:ext>
            </a:extLst>
          </p:cNvPr>
          <p:cNvSpPr/>
          <p:nvPr/>
        </p:nvSpPr>
        <p:spPr>
          <a:xfrm>
            <a:off x="5158501"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FF0000"/>
                </a:solidFill>
              </a:rPr>
              <a:t>92</a:t>
            </a:r>
            <a:endParaRPr lang="zh-CN" altLang="en-US" dirty="0">
              <a:solidFill>
                <a:srgbClr val="FF0000"/>
              </a:solidFill>
            </a:endParaRPr>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ADDC0C5B-953D-4B90-96F1-042E29ED4478}"/>
              </a:ext>
            </a:extLst>
          </p:cNvPr>
          <p:cNvSpPr txBox="1"/>
          <p:nvPr/>
        </p:nvSpPr>
        <p:spPr>
          <a:xfrm>
            <a:off x="5906411" y="1063466"/>
            <a:ext cx="5502615" cy="1200329"/>
          </a:xfrm>
          <a:prstGeom prst="rect">
            <a:avLst/>
          </a:prstGeom>
          <a:noFill/>
        </p:spPr>
        <p:txBody>
          <a:bodyPr wrap="square" rtlCol="0">
            <a:spAutoFit/>
          </a:bodyPr>
          <a:lstStyle/>
          <a:p>
            <a:r>
              <a:rPr lang="zh-CN" altLang="en-US" dirty="0"/>
              <a:t>②将堆顶结点和最后一个结点</a:t>
            </a:r>
            <a:r>
              <a:rPr lang="en-US" altLang="zh-CN" dirty="0"/>
              <a:t>19</a:t>
            </a:r>
            <a:r>
              <a:rPr lang="zh-CN" altLang="en-US" dirty="0"/>
              <a:t>交换</a:t>
            </a:r>
            <a:endParaRPr lang="en-US" altLang="zh-CN" dirty="0"/>
          </a:p>
          <a:p>
            <a:r>
              <a:rPr lang="en-US" altLang="zh-CN" dirty="0"/>
              <a:t>    </a:t>
            </a:r>
            <a:r>
              <a:rPr lang="zh-CN" altLang="en-US" dirty="0"/>
              <a:t>也就是将最大值</a:t>
            </a:r>
            <a:r>
              <a:rPr lang="en-US" altLang="zh-CN" dirty="0"/>
              <a:t>92</a:t>
            </a:r>
            <a:r>
              <a:rPr lang="zh-CN" altLang="en-US" dirty="0"/>
              <a:t>移动到数组的最末尾</a:t>
            </a:r>
            <a:endParaRPr lang="en-US" altLang="zh-CN" dirty="0"/>
          </a:p>
          <a:p>
            <a:r>
              <a:rPr lang="en-US" altLang="zh-CN" dirty="0"/>
              <a:t>    </a:t>
            </a:r>
            <a:r>
              <a:rPr lang="zh-CN" altLang="en-US" dirty="0"/>
              <a:t>有序序列中加入了结点</a:t>
            </a:r>
            <a:r>
              <a:rPr lang="en-US" altLang="zh-CN" dirty="0"/>
              <a:t>92</a:t>
            </a:r>
            <a:r>
              <a:rPr lang="zh-CN" altLang="en-US" dirty="0"/>
              <a:t>，无序序列减少结点</a:t>
            </a:r>
            <a:r>
              <a:rPr lang="en-US" altLang="zh-CN" dirty="0"/>
              <a:t>92</a:t>
            </a:r>
          </a:p>
          <a:p>
            <a:r>
              <a:rPr lang="en-US" altLang="zh-CN" dirty="0"/>
              <a:t>    </a:t>
            </a:r>
            <a:r>
              <a:rPr lang="zh-CN" altLang="en-US" dirty="0"/>
              <a:t>到这里堆排序的第一趟完成</a:t>
            </a:r>
            <a:endParaRPr lang="en-US" altLang="zh-CN" dirty="0"/>
          </a:p>
        </p:txBody>
      </p: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815942644"/>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solidFill>
                            <a:schemeClr val="bg1"/>
                          </a:solidFill>
                        </a:rPr>
                        <a:t>19</a:t>
                      </a:r>
                      <a:endParaRPr lang="zh-CN" altLang="en-US" dirty="0">
                        <a:solidFill>
                          <a:schemeClr val="bg1"/>
                        </a:solidFill>
                      </a:endParaRPr>
                    </a:p>
                  </a:txBody>
                  <a:tcPr/>
                </a:tc>
                <a:tc>
                  <a:txBody>
                    <a:bodyPr/>
                    <a:lstStyle/>
                    <a:p>
                      <a:r>
                        <a:rPr lang="en-US" altLang="zh-CN" dirty="0"/>
                        <a:t>52</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solidFill>
                            <a:srgbClr val="FF0000"/>
                          </a:solidFill>
                        </a:rPr>
                        <a:t>92</a:t>
                      </a:r>
                      <a:endParaRPr lang="zh-CN" altLang="en-US" dirty="0">
                        <a:solidFill>
                          <a:srgbClr val="FF0000"/>
                        </a:solidFill>
                      </a:endParaRPr>
                    </a:p>
                  </a:txBody>
                  <a:tcPr/>
                </a:tc>
                <a:extLst>
                  <a:ext uri="{0D108BD9-81ED-4DB2-BD59-A6C34878D82A}">
                    <a16:rowId xmlns:a16="http://schemas.microsoft.com/office/drawing/2014/main" xmlns="" val="3939394812"/>
                  </a:ext>
                </a:extLst>
              </a:tr>
            </a:tbl>
          </a:graphicData>
        </a:graphic>
      </p:graphicFrame>
    </p:spTree>
    <p:extLst>
      <p:ext uri="{BB962C8B-B14F-4D97-AF65-F5344CB8AC3E}">
        <p14:creationId xmlns:p14="http://schemas.microsoft.com/office/powerpoint/2010/main" val="4283351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19</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23</a:t>
            </a:r>
            <a:endParaRPr lang="zh-CN" altLang="en-US" dirty="0">
              <a:solidFill>
                <a:schemeClr val="bg1"/>
              </a:solidFill>
            </a:endParaRPr>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808328885"/>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solidFill>
                            <a:schemeClr val="bg1"/>
                          </a:solidFill>
                        </a:rPr>
                        <a:t>19</a:t>
                      </a:r>
                      <a:endParaRPr lang="zh-CN" altLang="en-US" dirty="0">
                        <a:solidFill>
                          <a:schemeClr val="bg1"/>
                        </a:solidFill>
                      </a:endParaRPr>
                    </a:p>
                  </a:txBody>
                  <a:tcPr/>
                </a:tc>
                <a:tc>
                  <a:txBody>
                    <a:bodyPr/>
                    <a:lstStyle/>
                    <a:p>
                      <a:r>
                        <a:rPr lang="en-US" altLang="zh-CN" dirty="0"/>
                        <a:t>52</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solidFill>
                            <a:srgbClr val="FF0000"/>
                          </a:solidFill>
                        </a:rPr>
                        <a:t>92</a:t>
                      </a:r>
                      <a:endParaRPr lang="zh-CN" altLang="en-US" dirty="0">
                        <a:solidFill>
                          <a:srgbClr val="FF0000"/>
                        </a:solidFill>
                      </a:endParaRPr>
                    </a:p>
                  </a:txBody>
                  <a:tcPr/>
                </a:tc>
                <a:extLst>
                  <a:ext uri="{0D108BD9-81ED-4DB2-BD59-A6C34878D82A}">
                    <a16:rowId xmlns:a16="http://schemas.microsoft.com/office/drawing/2014/main" xmlns="" val="3939394812"/>
                  </a:ext>
                </a:extLst>
              </a:tr>
            </a:tbl>
          </a:graphicData>
        </a:graphic>
      </p:graphicFrame>
      <p:cxnSp>
        <p:nvCxnSpPr>
          <p:cNvPr id="4" name="直接连接符 3">
            <a:extLst>
              <a:ext uri="{FF2B5EF4-FFF2-40B4-BE49-F238E27FC236}">
                <a16:creationId xmlns:a16="http://schemas.microsoft.com/office/drawing/2014/main" xmlns="" id="{1ABA9809-4B95-42B7-8C8D-C92167F6F3F4}"/>
              </a:ext>
            </a:extLst>
          </p:cNvPr>
          <p:cNvCxnSpPr/>
          <p:nvPr/>
        </p:nvCxnSpPr>
        <p:spPr>
          <a:xfrm flipH="1">
            <a:off x="3816321" y="5311420"/>
            <a:ext cx="25479" cy="1359017"/>
          </a:xfrm>
          <a:prstGeom prst="line">
            <a:avLst/>
          </a:prstGeom>
        </p:spPr>
        <p:style>
          <a:lnRef idx="3">
            <a:schemeClr val="accent2"/>
          </a:lnRef>
          <a:fillRef idx="0">
            <a:schemeClr val="accent2"/>
          </a:fillRef>
          <a:effectRef idx="2">
            <a:schemeClr val="accent2"/>
          </a:effectRef>
          <a:fontRef idx="minor">
            <a:schemeClr val="tx1"/>
          </a:fontRef>
        </p:style>
      </p:cxnSp>
      <p:sp>
        <p:nvSpPr>
          <p:cNvPr id="5" name="文本框 4">
            <a:extLst>
              <a:ext uri="{FF2B5EF4-FFF2-40B4-BE49-F238E27FC236}">
                <a16:creationId xmlns:a16="http://schemas.microsoft.com/office/drawing/2014/main" xmlns="" id="{AC0BF0B6-6F6F-4DC4-9E16-2AD5FD042296}"/>
              </a:ext>
            </a:extLst>
          </p:cNvPr>
          <p:cNvSpPr txBox="1"/>
          <p:nvPr/>
        </p:nvSpPr>
        <p:spPr>
          <a:xfrm>
            <a:off x="5679347" y="1224793"/>
            <a:ext cx="5176007" cy="646331"/>
          </a:xfrm>
          <a:prstGeom prst="rect">
            <a:avLst/>
          </a:prstGeom>
          <a:noFill/>
        </p:spPr>
        <p:txBody>
          <a:bodyPr wrap="square" rtlCol="0">
            <a:spAutoFit/>
          </a:bodyPr>
          <a:lstStyle/>
          <a:p>
            <a:r>
              <a:rPr lang="zh-CN" altLang="en-US" dirty="0"/>
              <a:t>③调堆：调整二叉树的结点使得满足大顶堆的要求。调整方法和建堆时一样。</a:t>
            </a:r>
            <a:endParaRPr lang="en-US" altLang="zh-CN" dirty="0"/>
          </a:p>
        </p:txBody>
      </p:sp>
      <p:sp>
        <p:nvSpPr>
          <p:cNvPr id="32" name="文本框 31">
            <a:extLst>
              <a:ext uri="{FF2B5EF4-FFF2-40B4-BE49-F238E27FC236}">
                <a16:creationId xmlns:a16="http://schemas.microsoft.com/office/drawing/2014/main" xmlns="" id="{EA1AFE65-5973-4ADF-811E-CB74307676CE}"/>
              </a:ext>
            </a:extLst>
          </p:cNvPr>
          <p:cNvSpPr txBox="1"/>
          <p:nvPr/>
        </p:nvSpPr>
        <p:spPr>
          <a:xfrm>
            <a:off x="5783189" y="2126210"/>
            <a:ext cx="5176007" cy="369332"/>
          </a:xfrm>
          <a:prstGeom prst="rect">
            <a:avLst/>
          </a:prstGeom>
          <a:noFill/>
        </p:spPr>
        <p:txBody>
          <a:bodyPr wrap="square" rtlCol="0">
            <a:spAutoFit/>
          </a:bodyPr>
          <a:lstStyle/>
          <a:p>
            <a:r>
              <a:rPr lang="en-US" altLang="zh-CN" dirty="0"/>
              <a:t>45&gt;12 </a:t>
            </a:r>
            <a:r>
              <a:rPr lang="zh-CN" altLang="en-US" dirty="0"/>
              <a:t>不需要调整，</a:t>
            </a:r>
            <a:r>
              <a:rPr lang="en-US" altLang="zh-CN" dirty="0"/>
              <a:t>52</a:t>
            </a:r>
            <a:r>
              <a:rPr lang="zh-CN" altLang="en-US" dirty="0"/>
              <a:t>也不需要</a:t>
            </a:r>
            <a:endParaRPr lang="en-US" altLang="zh-CN" dirty="0"/>
          </a:p>
        </p:txBody>
      </p:sp>
      <p:sp>
        <p:nvSpPr>
          <p:cNvPr id="33" name="文本框 32">
            <a:extLst>
              <a:ext uri="{FF2B5EF4-FFF2-40B4-BE49-F238E27FC236}">
                <a16:creationId xmlns:a16="http://schemas.microsoft.com/office/drawing/2014/main" xmlns="" id="{E437AFEE-F5C6-470B-876C-AAB81B9F36EB}"/>
              </a:ext>
            </a:extLst>
          </p:cNvPr>
          <p:cNvSpPr txBox="1"/>
          <p:nvPr/>
        </p:nvSpPr>
        <p:spPr>
          <a:xfrm>
            <a:off x="5783189" y="2587982"/>
            <a:ext cx="5176007" cy="369332"/>
          </a:xfrm>
          <a:prstGeom prst="rect">
            <a:avLst/>
          </a:prstGeom>
          <a:noFill/>
        </p:spPr>
        <p:txBody>
          <a:bodyPr wrap="square" rtlCol="0">
            <a:spAutoFit/>
          </a:bodyPr>
          <a:lstStyle/>
          <a:p>
            <a:r>
              <a:rPr lang="en-US" altLang="zh-CN" dirty="0"/>
              <a:t>19&lt;45&lt;52 </a:t>
            </a:r>
            <a:r>
              <a:rPr lang="zh-CN" altLang="en-US" dirty="0"/>
              <a:t>需要将结点</a:t>
            </a:r>
            <a:r>
              <a:rPr lang="en-US" altLang="zh-CN" dirty="0"/>
              <a:t>19</a:t>
            </a:r>
            <a:r>
              <a:rPr lang="zh-CN" altLang="en-US" dirty="0"/>
              <a:t>和</a:t>
            </a:r>
            <a:r>
              <a:rPr lang="en-US" altLang="zh-CN" dirty="0"/>
              <a:t>52</a:t>
            </a:r>
            <a:r>
              <a:rPr lang="zh-CN" altLang="en-US" dirty="0"/>
              <a:t>交换</a:t>
            </a:r>
            <a:endParaRPr lang="en-US" altLang="zh-CN" dirty="0"/>
          </a:p>
        </p:txBody>
      </p:sp>
      <p:cxnSp>
        <p:nvCxnSpPr>
          <p:cNvPr id="8" name="连接符: 曲线 7">
            <a:extLst>
              <a:ext uri="{FF2B5EF4-FFF2-40B4-BE49-F238E27FC236}">
                <a16:creationId xmlns:a16="http://schemas.microsoft.com/office/drawing/2014/main" xmlns="" id="{DC031607-71F7-4844-B733-37A9477C9E59}"/>
              </a:ext>
            </a:extLst>
          </p:cNvPr>
          <p:cNvCxnSpPr>
            <a:stCxn id="19" idx="0"/>
            <a:endCxn id="39" idx="0"/>
          </p:cNvCxnSpPr>
          <p:nvPr/>
        </p:nvCxnSpPr>
        <p:spPr>
          <a:xfrm rot="16200000" flipH="1" flipV="1">
            <a:off x="1969839" y="1608683"/>
            <a:ext cx="874835" cy="1413329"/>
          </a:xfrm>
          <a:prstGeom prst="curvedConnector3">
            <a:avLst>
              <a:gd name="adj1" fmla="val -2613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 name="连接符: 肘形 20">
            <a:extLst>
              <a:ext uri="{FF2B5EF4-FFF2-40B4-BE49-F238E27FC236}">
                <a16:creationId xmlns:a16="http://schemas.microsoft.com/office/drawing/2014/main" xmlns="" id="{22284CDC-3807-4382-BA31-9E5FFD79F72C}"/>
              </a:ext>
            </a:extLst>
          </p:cNvPr>
          <p:cNvCxnSpPr>
            <a:cxnSpLocks/>
          </p:cNvCxnSpPr>
          <p:nvPr/>
        </p:nvCxnSpPr>
        <p:spPr>
          <a:xfrm rot="10800000" flipV="1">
            <a:off x="1073794" y="5486401"/>
            <a:ext cx="520114" cy="319107"/>
          </a:xfrm>
          <a:prstGeom prst="bentConnector3">
            <a:avLst>
              <a:gd name="adj1" fmla="val 1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直接箭头连接符 35">
            <a:extLst>
              <a:ext uri="{FF2B5EF4-FFF2-40B4-BE49-F238E27FC236}">
                <a16:creationId xmlns:a16="http://schemas.microsoft.com/office/drawing/2014/main" xmlns="" id="{E9C75B26-320B-4273-B07E-4D50D8A9F6B5}"/>
              </a:ext>
            </a:extLst>
          </p:cNvPr>
          <p:cNvCxnSpPr>
            <a:cxnSpLocks/>
          </p:cNvCxnSpPr>
          <p:nvPr/>
        </p:nvCxnSpPr>
        <p:spPr>
          <a:xfrm>
            <a:off x="1593908" y="5486402"/>
            <a:ext cx="0" cy="319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3597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23</a:t>
            </a:r>
            <a:endParaRPr lang="zh-CN" altLang="en-US" dirty="0">
              <a:solidFill>
                <a:schemeClr val="bg1"/>
              </a:solidFill>
            </a:endParaRPr>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2438774080"/>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solidFill>
                            <a:schemeClr val="bg1"/>
                          </a:solidFill>
                        </a:rPr>
                        <a:t>52</a:t>
                      </a:r>
                      <a:endParaRPr lang="zh-CN" altLang="en-US" dirty="0">
                        <a:solidFill>
                          <a:schemeClr val="bg1"/>
                        </a:solidFill>
                      </a:endParaRPr>
                    </a:p>
                  </a:txBody>
                  <a:tcPr/>
                </a:tc>
                <a:tc>
                  <a:txBody>
                    <a:bodyPr/>
                    <a:lstStyle/>
                    <a:p>
                      <a:r>
                        <a:rPr lang="en-US" altLang="zh-CN" dirty="0"/>
                        <a:t>19</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solidFill>
                            <a:srgbClr val="FF0000"/>
                          </a:solidFill>
                        </a:rPr>
                        <a:t>92</a:t>
                      </a:r>
                      <a:endParaRPr lang="zh-CN" altLang="en-US" dirty="0">
                        <a:solidFill>
                          <a:srgbClr val="FF0000"/>
                        </a:solidFill>
                      </a:endParaRPr>
                    </a:p>
                  </a:txBody>
                  <a:tcPr/>
                </a:tc>
                <a:extLst>
                  <a:ext uri="{0D108BD9-81ED-4DB2-BD59-A6C34878D82A}">
                    <a16:rowId xmlns:a16="http://schemas.microsoft.com/office/drawing/2014/main" xmlns="" val="3939394812"/>
                  </a:ext>
                </a:extLst>
              </a:tr>
            </a:tbl>
          </a:graphicData>
        </a:graphic>
      </p:graphicFrame>
      <p:cxnSp>
        <p:nvCxnSpPr>
          <p:cNvPr id="4" name="直接连接符 3">
            <a:extLst>
              <a:ext uri="{FF2B5EF4-FFF2-40B4-BE49-F238E27FC236}">
                <a16:creationId xmlns:a16="http://schemas.microsoft.com/office/drawing/2014/main" xmlns="" id="{1ABA9809-4B95-42B7-8C8D-C92167F6F3F4}"/>
              </a:ext>
            </a:extLst>
          </p:cNvPr>
          <p:cNvCxnSpPr/>
          <p:nvPr/>
        </p:nvCxnSpPr>
        <p:spPr>
          <a:xfrm flipH="1">
            <a:off x="3816321" y="5311420"/>
            <a:ext cx="25479" cy="1359017"/>
          </a:xfrm>
          <a:prstGeom prst="line">
            <a:avLst/>
          </a:prstGeom>
        </p:spPr>
        <p:style>
          <a:lnRef idx="3">
            <a:schemeClr val="accent2"/>
          </a:lnRef>
          <a:fillRef idx="0">
            <a:schemeClr val="accent2"/>
          </a:fillRef>
          <a:effectRef idx="2">
            <a:schemeClr val="accent2"/>
          </a:effectRef>
          <a:fontRef idx="minor">
            <a:schemeClr val="tx1"/>
          </a:fontRef>
        </p:style>
      </p:cxnSp>
      <p:sp>
        <p:nvSpPr>
          <p:cNvPr id="5" name="文本框 4">
            <a:extLst>
              <a:ext uri="{FF2B5EF4-FFF2-40B4-BE49-F238E27FC236}">
                <a16:creationId xmlns:a16="http://schemas.microsoft.com/office/drawing/2014/main" xmlns="" id="{AC0BF0B6-6F6F-4DC4-9E16-2AD5FD042296}"/>
              </a:ext>
            </a:extLst>
          </p:cNvPr>
          <p:cNvSpPr txBox="1"/>
          <p:nvPr/>
        </p:nvSpPr>
        <p:spPr>
          <a:xfrm>
            <a:off x="5679347" y="1224793"/>
            <a:ext cx="5176007" cy="646331"/>
          </a:xfrm>
          <a:prstGeom prst="rect">
            <a:avLst/>
          </a:prstGeom>
          <a:noFill/>
        </p:spPr>
        <p:txBody>
          <a:bodyPr wrap="square" rtlCol="0">
            <a:spAutoFit/>
          </a:bodyPr>
          <a:lstStyle/>
          <a:p>
            <a:r>
              <a:rPr lang="zh-CN" altLang="en-US" dirty="0"/>
              <a:t>③调堆：调整二叉树的结点使得满足大顶堆的要求。调整方法和建堆时一样。</a:t>
            </a:r>
            <a:endParaRPr lang="en-US" altLang="zh-CN" dirty="0"/>
          </a:p>
        </p:txBody>
      </p:sp>
      <p:sp>
        <p:nvSpPr>
          <p:cNvPr id="32" name="文本框 31">
            <a:extLst>
              <a:ext uri="{FF2B5EF4-FFF2-40B4-BE49-F238E27FC236}">
                <a16:creationId xmlns:a16="http://schemas.microsoft.com/office/drawing/2014/main" xmlns="" id="{EA1AFE65-5973-4ADF-811E-CB74307676CE}"/>
              </a:ext>
            </a:extLst>
          </p:cNvPr>
          <p:cNvSpPr txBox="1"/>
          <p:nvPr/>
        </p:nvSpPr>
        <p:spPr>
          <a:xfrm>
            <a:off x="5783189" y="2126210"/>
            <a:ext cx="5176007" cy="369332"/>
          </a:xfrm>
          <a:prstGeom prst="rect">
            <a:avLst/>
          </a:prstGeom>
          <a:noFill/>
        </p:spPr>
        <p:txBody>
          <a:bodyPr wrap="square" rtlCol="0">
            <a:spAutoFit/>
          </a:bodyPr>
          <a:lstStyle/>
          <a:p>
            <a:r>
              <a:rPr lang="en-US" altLang="zh-CN" dirty="0"/>
              <a:t>45&gt;12 </a:t>
            </a:r>
            <a:r>
              <a:rPr lang="zh-CN" altLang="en-US" dirty="0"/>
              <a:t>不需要调整，</a:t>
            </a:r>
            <a:r>
              <a:rPr lang="en-US" altLang="zh-CN" dirty="0"/>
              <a:t>52</a:t>
            </a:r>
            <a:r>
              <a:rPr lang="zh-CN" altLang="en-US" dirty="0"/>
              <a:t>也不需要</a:t>
            </a:r>
            <a:endParaRPr lang="en-US" altLang="zh-CN" dirty="0"/>
          </a:p>
        </p:txBody>
      </p:sp>
      <p:sp>
        <p:nvSpPr>
          <p:cNvPr id="33" name="文本框 32">
            <a:extLst>
              <a:ext uri="{FF2B5EF4-FFF2-40B4-BE49-F238E27FC236}">
                <a16:creationId xmlns:a16="http://schemas.microsoft.com/office/drawing/2014/main" xmlns="" id="{E437AFEE-F5C6-470B-876C-AAB81B9F36EB}"/>
              </a:ext>
            </a:extLst>
          </p:cNvPr>
          <p:cNvSpPr txBox="1"/>
          <p:nvPr/>
        </p:nvSpPr>
        <p:spPr>
          <a:xfrm>
            <a:off x="5783189" y="2587982"/>
            <a:ext cx="5176007" cy="369332"/>
          </a:xfrm>
          <a:prstGeom prst="rect">
            <a:avLst/>
          </a:prstGeom>
          <a:noFill/>
        </p:spPr>
        <p:txBody>
          <a:bodyPr wrap="square" rtlCol="0">
            <a:spAutoFit/>
          </a:bodyPr>
          <a:lstStyle/>
          <a:p>
            <a:r>
              <a:rPr lang="en-US" altLang="zh-CN" dirty="0"/>
              <a:t>19&lt;45&lt;52 </a:t>
            </a:r>
            <a:r>
              <a:rPr lang="zh-CN" altLang="en-US" dirty="0"/>
              <a:t>需要将结点</a:t>
            </a:r>
            <a:r>
              <a:rPr lang="en-US" altLang="zh-CN" dirty="0"/>
              <a:t>19</a:t>
            </a:r>
            <a:r>
              <a:rPr lang="zh-CN" altLang="en-US" dirty="0"/>
              <a:t>和</a:t>
            </a:r>
            <a:r>
              <a:rPr lang="en-US" altLang="zh-CN" dirty="0"/>
              <a:t>52</a:t>
            </a:r>
            <a:r>
              <a:rPr lang="zh-CN" altLang="en-US" dirty="0"/>
              <a:t>交换</a:t>
            </a:r>
            <a:endParaRPr lang="en-US" altLang="zh-CN" dirty="0"/>
          </a:p>
        </p:txBody>
      </p:sp>
      <p:sp>
        <p:nvSpPr>
          <p:cNvPr id="34" name="文本框 33">
            <a:extLst>
              <a:ext uri="{FF2B5EF4-FFF2-40B4-BE49-F238E27FC236}">
                <a16:creationId xmlns:a16="http://schemas.microsoft.com/office/drawing/2014/main" xmlns="" id="{7AE8CC2A-520B-47BA-ABEE-6ACFB0F412E3}"/>
              </a:ext>
            </a:extLst>
          </p:cNvPr>
          <p:cNvSpPr txBox="1"/>
          <p:nvPr/>
        </p:nvSpPr>
        <p:spPr>
          <a:xfrm>
            <a:off x="5783189" y="3095916"/>
            <a:ext cx="5176007" cy="369332"/>
          </a:xfrm>
          <a:prstGeom prst="rect">
            <a:avLst/>
          </a:prstGeom>
          <a:noFill/>
        </p:spPr>
        <p:txBody>
          <a:bodyPr wrap="square" rtlCol="0">
            <a:spAutoFit/>
          </a:bodyPr>
          <a:lstStyle/>
          <a:p>
            <a:r>
              <a:rPr lang="en-US" altLang="zh-CN" dirty="0"/>
              <a:t>19&lt;23&lt;45 </a:t>
            </a:r>
            <a:r>
              <a:rPr lang="zh-CN" altLang="en-US" dirty="0"/>
              <a:t>需要将结点</a:t>
            </a:r>
            <a:r>
              <a:rPr lang="en-US" altLang="zh-CN" dirty="0"/>
              <a:t>19</a:t>
            </a:r>
            <a:r>
              <a:rPr lang="zh-CN" altLang="en-US" dirty="0"/>
              <a:t>和</a:t>
            </a:r>
            <a:r>
              <a:rPr lang="en-US" altLang="zh-CN" dirty="0"/>
              <a:t>45</a:t>
            </a:r>
            <a:r>
              <a:rPr lang="zh-CN" altLang="en-US" dirty="0"/>
              <a:t>交换</a:t>
            </a:r>
            <a:endParaRPr lang="en-US" altLang="zh-CN" dirty="0"/>
          </a:p>
        </p:txBody>
      </p:sp>
      <p:cxnSp>
        <p:nvCxnSpPr>
          <p:cNvPr id="7" name="连接符: 曲线 6">
            <a:extLst>
              <a:ext uri="{FF2B5EF4-FFF2-40B4-BE49-F238E27FC236}">
                <a16:creationId xmlns:a16="http://schemas.microsoft.com/office/drawing/2014/main" xmlns="" id="{EE9C89AA-8EEE-44A7-BBBD-7DA7ABE4F993}"/>
              </a:ext>
            </a:extLst>
          </p:cNvPr>
          <p:cNvCxnSpPr>
            <a:stCxn id="39" idx="1"/>
            <a:endCxn id="43" idx="1"/>
          </p:cNvCxnSpPr>
          <p:nvPr/>
        </p:nvCxnSpPr>
        <p:spPr>
          <a:xfrm rot="16200000" flipH="1" flipV="1">
            <a:off x="529288" y="3093734"/>
            <a:ext cx="1199912" cy="693700"/>
          </a:xfrm>
          <a:prstGeom prst="curvedConnector3">
            <a:avLst>
              <a:gd name="adj1" fmla="val -26374"/>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xmlns="" id="{06A0CDD1-BBAB-4C24-817A-5E6CD989FC90}"/>
              </a:ext>
            </a:extLst>
          </p:cNvPr>
          <p:cNvCxnSpPr>
            <a:endCxn id="60" idx="0"/>
          </p:cNvCxnSpPr>
          <p:nvPr/>
        </p:nvCxnSpPr>
        <p:spPr>
          <a:xfrm>
            <a:off x="1577130" y="5494789"/>
            <a:ext cx="1003434" cy="310720"/>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EBC02319-CBD5-43E5-8D01-5B4F95D2A1D3}"/>
              </a:ext>
            </a:extLst>
          </p:cNvPr>
          <p:cNvCxnSpPr/>
          <p:nvPr/>
        </p:nvCxnSpPr>
        <p:spPr>
          <a:xfrm>
            <a:off x="1577130" y="5494789"/>
            <a:ext cx="0" cy="3107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858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xmlns="" id="{BB434919-E074-47F5-AA02-EC85C0F25109}"/>
              </a:ext>
            </a:extLst>
          </p:cNvPr>
          <p:cNvSpPr txBox="1"/>
          <p:nvPr/>
        </p:nvSpPr>
        <p:spPr>
          <a:xfrm>
            <a:off x="1448917" y="886787"/>
            <a:ext cx="3148562" cy="461665"/>
          </a:xfrm>
          <a:prstGeom prst="rect">
            <a:avLst/>
          </a:prstGeom>
          <a:noFill/>
        </p:spPr>
        <p:txBody>
          <a:bodyPr wrap="square" rtlCol="0">
            <a:spAutoFit/>
          </a:bodyPr>
          <a:lstStyle/>
          <a:p>
            <a:r>
              <a:rPr lang="en-US" altLang="zh-CN" sz="2400" dirty="0"/>
              <a:t>12 52 19 45</a:t>
            </a:r>
            <a:r>
              <a:rPr lang="en-US" altLang="zh-CN" sz="2400" dirty="0">
                <a:solidFill>
                  <a:schemeClr val="accent1"/>
                </a:solidFill>
              </a:rPr>
              <a:t> </a:t>
            </a:r>
            <a:r>
              <a:rPr lang="en-US" altLang="zh-CN" sz="2400" dirty="0"/>
              <a:t>23 </a:t>
            </a:r>
            <a:r>
              <a:rPr lang="en-US" altLang="zh-CN" sz="2400" dirty="0">
                <a:solidFill>
                  <a:schemeClr val="accent2"/>
                </a:solidFill>
              </a:rPr>
              <a:t>45</a:t>
            </a:r>
            <a:r>
              <a:rPr lang="en-US" altLang="zh-CN" sz="2400" dirty="0"/>
              <a:t> 92 </a:t>
            </a:r>
            <a:endParaRPr lang="zh-CN" altLang="en-US" sz="2400" dirty="0"/>
          </a:p>
        </p:txBody>
      </p:sp>
      <p:pic>
        <p:nvPicPr>
          <p:cNvPr id="18" name="图片 17">
            <a:extLst>
              <a:ext uri="{FF2B5EF4-FFF2-40B4-BE49-F238E27FC236}">
                <a16:creationId xmlns:a16="http://schemas.microsoft.com/office/drawing/2014/main" xmlns="" id="{F0589C5C-D8F7-4BFF-87B4-696725C4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0" y="791661"/>
            <a:ext cx="899877" cy="651918"/>
          </a:xfrm>
          <a:prstGeom prst="rect">
            <a:avLst/>
          </a:prstGeom>
        </p:spPr>
      </p:pic>
      <p:sp>
        <p:nvSpPr>
          <p:cNvPr id="19" name="流程图: 接点 18">
            <a:extLst>
              <a:ext uri="{FF2B5EF4-FFF2-40B4-BE49-F238E27FC236}">
                <a16:creationId xmlns:a16="http://schemas.microsoft.com/office/drawing/2014/main" xmlns="" id="{65D5D53A-FA26-47D7-91AB-1950AD07DCAF}"/>
              </a:ext>
            </a:extLst>
          </p:cNvPr>
          <p:cNvSpPr/>
          <p:nvPr/>
        </p:nvSpPr>
        <p:spPr>
          <a:xfrm>
            <a:off x="2796433" y="187793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52</a:t>
            </a:r>
            <a:endParaRPr lang="zh-CN" altLang="en-US" dirty="0">
              <a:solidFill>
                <a:schemeClr val="bg1"/>
              </a:solidFill>
            </a:endParaRPr>
          </a:p>
        </p:txBody>
      </p:sp>
      <p:sp>
        <p:nvSpPr>
          <p:cNvPr id="39" name="流程图: 接点 38">
            <a:extLst>
              <a:ext uri="{FF2B5EF4-FFF2-40B4-BE49-F238E27FC236}">
                <a16:creationId xmlns:a16="http://schemas.microsoft.com/office/drawing/2014/main" xmlns="" id="{AA842360-194C-47FE-9A93-6C51447064C2}"/>
              </a:ext>
            </a:extLst>
          </p:cNvPr>
          <p:cNvSpPr/>
          <p:nvPr/>
        </p:nvSpPr>
        <p:spPr>
          <a:xfrm>
            <a:off x="1383104"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40" name="流程图: 接点 39">
            <a:extLst>
              <a:ext uri="{FF2B5EF4-FFF2-40B4-BE49-F238E27FC236}">
                <a16:creationId xmlns:a16="http://schemas.microsoft.com/office/drawing/2014/main" xmlns="" id="{1998E42E-A3D0-4314-B1EC-F2B8D35CF391}"/>
              </a:ext>
            </a:extLst>
          </p:cNvPr>
          <p:cNvSpPr/>
          <p:nvPr/>
        </p:nvSpPr>
        <p:spPr>
          <a:xfrm>
            <a:off x="4258259" y="275276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41" name="流程图: 接点 40">
            <a:extLst>
              <a:ext uri="{FF2B5EF4-FFF2-40B4-BE49-F238E27FC236}">
                <a16:creationId xmlns:a16="http://schemas.microsoft.com/office/drawing/2014/main" xmlns="" id="{E72CD3E5-AD7A-492B-AF76-FDC17FDAE914}"/>
              </a:ext>
            </a:extLst>
          </p:cNvPr>
          <p:cNvSpPr/>
          <p:nvPr/>
        </p:nvSpPr>
        <p:spPr>
          <a:xfrm>
            <a:off x="208443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23</a:t>
            </a:r>
            <a:endParaRPr lang="zh-CN" altLang="en-US" dirty="0">
              <a:solidFill>
                <a:schemeClr val="bg1"/>
              </a:solidFill>
            </a:endParaRPr>
          </a:p>
        </p:txBody>
      </p:sp>
      <p:sp>
        <p:nvSpPr>
          <p:cNvPr id="42" name="流程图: 接点 41">
            <a:extLst>
              <a:ext uri="{FF2B5EF4-FFF2-40B4-BE49-F238E27FC236}">
                <a16:creationId xmlns:a16="http://schemas.microsoft.com/office/drawing/2014/main" xmlns="" id="{5A310114-AFFC-48BC-A2E4-16872622007C}"/>
              </a:ext>
            </a:extLst>
          </p:cNvPr>
          <p:cNvSpPr/>
          <p:nvPr/>
        </p:nvSpPr>
        <p:spPr>
          <a:xfrm>
            <a:off x="3431409" y="39835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12</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ACDA626C-8516-439A-B4B7-86B01226CA06}"/>
              </a:ext>
            </a:extLst>
          </p:cNvPr>
          <p:cNvSpPr/>
          <p:nvPr/>
        </p:nvSpPr>
        <p:spPr>
          <a:xfrm>
            <a:off x="689404" y="395267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cxnSp>
        <p:nvCxnSpPr>
          <p:cNvPr id="47" name="直接连接符 46">
            <a:extLst>
              <a:ext uri="{FF2B5EF4-FFF2-40B4-BE49-F238E27FC236}">
                <a16:creationId xmlns:a16="http://schemas.microsoft.com/office/drawing/2014/main" xmlns="" id="{738FCF88-C4F7-4DDD-A957-39F03E262F0F}"/>
              </a:ext>
            </a:extLst>
          </p:cNvPr>
          <p:cNvCxnSpPr>
            <a:stCxn id="19" idx="2"/>
            <a:endCxn id="39" idx="0"/>
          </p:cNvCxnSpPr>
          <p:nvPr/>
        </p:nvCxnSpPr>
        <p:spPr>
          <a:xfrm flipH="1">
            <a:off x="1700592" y="217790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6D53356-E219-415F-BAC9-B03E5EE7DFE1}"/>
              </a:ext>
            </a:extLst>
          </p:cNvPr>
          <p:cNvCxnSpPr>
            <a:stCxn id="19" idx="6"/>
            <a:endCxn id="40" idx="0"/>
          </p:cNvCxnSpPr>
          <p:nvPr/>
        </p:nvCxnSpPr>
        <p:spPr>
          <a:xfrm>
            <a:off x="3431409" y="217790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708EE82-DF88-43A5-9888-6C7F096FA9C1}"/>
              </a:ext>
            </a:extLst>
          </p:cNvPr>
          <p:cNvCxnSpPr>
            <a:stCxn id="39" idx="2"/>
            <a:endCxn id="43" idx="0"/>
          </p:cNvCxnSpPr>
          <p:nvPr/>
        </p:nvCxnSpPr>
        <p:spPr>
          <a:xfrm flipH="1">
            <a:off x="1006892" y="305274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22689BE3-B462-47C3-8455-6684E1333C4B}"/>
              </a:ext>
            </a:extLst>
          </p:cNvPr>
          <p:cNvCxnSpPr>
            <a:stCxn id="39" idx="6"/>
            <a:endCxn id="41" idx="0"/>
          </p:cNvCxnSpPr>
          <p:nvPr/>
        </p:nvCxnSpPr>
        <p:spPr>
          <a:xfrm>
            <a:off x="2018080" y="305274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9D9B0433-A749-4EAA-8F8B-16862735AE9C}"/>
              </a:ext>
            </a:extLst>
          </p:cNvPr>
          <p:cNvCxnSpPr>
            <a:stCxn id="40" idx="2"/>
            <a:endCxn id="42" idx="0"/>
          </p:cNvCxnSpPr>
          <p:nvPr/>
        </p:nvCxnSpPr>
        <p:spPr>
          <a:xfrm flipH="1">
            <a:off x="3748897" y="3052744"/>
            <a:ext cx="509362" cy="9308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0" name="表格 59">
            <a:extLst>
              <a:ext uri="{FF2B5EF4-FFF2-40B4-BE49-F238E27FC236}">
                <a16:creationId xmlns:a16="http://schemas.microsoft.com/office/drawing/2014/main" xmlns="" id="{38DAD460-F4ED-4EEF-A43D-57BE81D0871C}"/>
              </a:ext>
            </a:extLst>
          </p:cNvPr>
          <p:cNvGraphicFramePr>
            <a:graphicFrameLocks noGrp="1"/>
          </p:cNvGraphicFramePr>
          <p:nvPr>
            <p:extLst>
              <p:ext uri="{D42A27DB-BD31-4B8C-83A1-F6EECF244321}">
                <p14:modId xmlns:p14="http://schemas.microsoft.com/office/powerpoint/2010/main" val="1397156710"/>
              </p:ext>
            </p:extLst>
          </p:nvPr>
        </p:nvGraphicFramePr>
        <p:xfrm>
          <a:off x="829234" y="580550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solidFill>
                            <a:schemeClr val="bg1"/>
                          </a:solidFill>
                        </a:rPr>
                        <a:t>52</a:t>
                      </a:r>
                      <a:endParaRPr lang="zh-CN" altLang="en-US" dirty="0">
                        <a:solidFill>
                          <a:schemeClr val="bg1"/>
                        </a:solidFill>
                      </a:endParaRPr>
                    </a:p>
                  </a:txBody>
                  <a:tcPr/>
                </a:tc>
                <a:tc>
                  <a:txBody>
                    <a:bodyPr/>
                    <a:lstStyle/>
                    <a:p>
                      <a:r>
                        <a:rPr lang="en-US" altLang="zh-CN" dirty="0"/>
                        <a:t>45</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19</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bg1"/>
                          </a:solidFill>
                        </a:rPr>
                        <a:t>12</a:t>
                      </a:r>
                      <a:endParaRPr lang="zh-CN" altLang="en-US" dirty="0">
                        <a:solidFill>
                          <a:schemeClr val="bg1"/>
                        </a:solidFill>
                      </a:endParaRPr>
                    </a:p>
                  </a:txBody>
                  <a:tcPr/>
                </a:tc>
                <a:tc>
                  <a:txBody>
                    <a:bodyPr/>
                    <a:lstStyle/>
                    <a:p>
                      <a:r>
                        <a:rPr lang="en-US" altLang="zh-CN" dirty="0">
                          <a:solidFill>
                            <a:srgbClr val="FF0000"/>
                          </a:solidFill>
                        </a:rPr>
                        <a:t>92</a:t>
                      </a:r>
                      <a:endParaRPr lang="zh-CN" altLang="en-US" dirty="0">
                        <a:solidFill>
                          <a:srgbClr val="FF0000"/>
                        </a:solidFill>
                      </a:endParaRPr>
                    </a:p>
                  </a:txBody>
                  <a:tcPr/>
                </a:tc>
                <a:extLst>
                  <a:ext uri="{0D108BD9-81ED-4DB2-BD59-A6C34878D82A}">
                    <a16:rowId xmlns:a16="http://schemas.microsoft.com/office/drawing/2014/main" xmlns="" val="3939394812"/>
                  </a:ext>
                </a:extLst>
              </a:tr>
            </a:tbl>
          </a:graphicData>
        </a:graphic>
      </p:graphicFrame>
      <p:cxnSp>
        <p:nvCxnSpPr>
          <p:cNvPr id="4" name="直接连接符 3">
            <a:extLst>
              <a:ext uri="{FF2B5EF4-FFF2-40B4-BE49-F238E27FC236}">
                <a16:creationId xmlns:a16="http://schemas.microsoft.com/office/drawing/2014/main" xmlns="" id="{1ABA9809-4B95-42B7-8C8D-C92167F6F3F4}"/>
              </a:ext>
            </a:extLst>
          </p:cNvPr>
          <p:cNvCxnSpPr/>
          <p:nvPr/>
        </p:nvCxnSpPr>
        <p:spPr>
          <a:xfrm flipH="1">
            <a:off x="3816321" y="5311420"/>
            <a:ext cx="25479" cy="1359017"/>
          </a:xfrm>
          <a:prstGeom prst="line">
            <a:avLst/>
          </a:prstGeom>
        </p:spPr>
        <p:style>
          <a:lnRef idx="3">
            <a:schemeClr val="accent2"/>
          </a:lnRef>
          <a:fillRef idx="0">
            <a:schemeClr val="accent2"/>
          </a:fillRef>
          <a:effectRef idx="2">
            <a:schemeClr val="accent2"/>
          </a:effectRef>
          <a:fontRef idx="minor">
            <a:schemeClr val="tx1"/>
          </a:fontRef>
        </p:style>
      </p:cxnSp>
      <p:sp>
        <p:nvSpPr>
          <p:cNvPr id="5" name="文本框 4">
            <a:extLst>
              <a:ext uri="{FF2B5EF4-FFF2-40B4-BE49-F238E27FC236}">
                <a16:creationId xmlns:a16="http://schemas.microsoft.com/office/drawing/2014/main" xmlns="" id="{AC0BF0B6-6F6F-4DC4-9E16-2AD5FD042296}"/>
              </a:ext>
            </a:extLst>
          </p:cNvPr>
          <p:cNvSpPr txBox="1"/>
          <p:nvPr/>
        </p:nvSpPr>
        <p:spPr>
          <a:xfrm>
            <a:off x="5679347" y="1224793"/>
            <a:ext cx="5176007" cy="646331"/>
          </a:xfrm>
          <a:prstGeom prst="rect">
            <a:avLst/>
          </a:prstGeom>
          <a:noFill/>
        </p:spPr>
        <p:txBody>
          <a:bodyPr wrap="square" rtlCol="0">
            <a:spAutoFit/>
          </a:bodyPr>
          <a:lstStyle/>
          <a:p>
            <a:r>
              <a:rPr lang="zh-CN" altLang="en-US" dirty="0"/>
              <a:t>③调堆：调整二叉树的结点使得满足大顶堆的要求。调整方法和建堆时一样。</a:t>
            </a:r>
            <a:endParaRPr lang="en-US" altLang="zh-CN" dirty="0"/>
          </a:p>
        </p:txBody>
      </p:sp>
      <p:sp>
        <p:nvSpPr>
          <p:cNvPr id="32" name="文本框 31">
            <a:extLst>
              <a:ext uri="{FF2B5EF4-FFF2-40B4-BE49-F238E27FC236}">
                <a16:creationId xmlns:a16="http://schemas.microsoft.com/office/drawing/2014/main" xmlns="" id="{EA1AFE65-5973-4ADF-811E-CB74307676CE}"/>
              </a:ext>
            </a:extLst>
          </p:cNvPr>
          <p:cNvSpPr txBox="1"/>
          <p:nvPr/>
        </p:nvSpPr>
        <p:spPr>
          <a:xfrm>
            <a:off x="5783189" y="2126210"/>
            <a:ext cx="5176007" cy="369332"/>
          </a:xfrm>
          <a:prstGeom prst="rect">
            <a:avLst/>
          </a:prstGeom>
          <a:noFill/>
        </p:spPr>
        <p:txBody>
          <a:bodyPr wrap="square" rtlCol="0">
            <a:spAutoFit/>
          </a:bodyPr>
          <a:lstStyle/>
          <a:p>
            <a:r>
              <a:rPr lang="en-US" altLang="zh-CN" dirty="0"/>
              <a:t>45&gt;12 </a:t>
            </a:r>
            <a:r>
              <a:rPr lang="zh-CN" altLang="en-US" dirty="0"/>
              <a:t>不需要调整，</a:t>
            </a:r>
            <a:r>
              <a:rPr lang="en-US" altLang="zh-CN" dirty="0"/>
              <a:t>52</a:t>
            </a:r>
            <a:r>
              <a:rPr lang="zh-CN" altLang="en-US" dirty="0"/>
              <a:t>也不需要</a:t>
            </a:r>
            <a:endParaRPr lang="en-US" altLang="zh-CN" dirty="0"/>
          </a:p>
        </p:txBody>
      </p:sp>
      <p:sp>
        <p:nvSpPr>
          <p:cNvPr id="33" name="文本框 32">
            <a:extLst>
              <a:ext uri="{FF2B5EF4-FFF2-40B4-BE49-F238E27FC236}">
                <a16:creationId xmlns:a16="http://schemas.microsoft.com/office/drawing/2014/main" xmlns="" id="{E437AFEE-F5C6-470B-876C-AAB81B9F36EB}"/>
              </a:ext>
            </a:extLst>
          </p:cNvPr>
          <p:cNvSpPr txBox="1"/>
          <p:nvPr/>
        </p:nvSpPr>
        <p:spPr>
          <a:xfrm>
            <a:off x="5783189" y="2587982"/>
            <a:ext cx="5176007" cy="369332"/>
          </a:xfrm>
          <a:prstGeom prst="rect">
            <a:avLst/>
          </a:prstGeom>
          <a:noFill/>
        </p:spPr>
        <p:txBody>
          <a:bodyPr wrap="square" rtlCol="0">
            <a:spAutoFit/>
          </a:bodyPr>
          <a:lstStyle/>
          <a:p>
            <a:r>
              <a:rPr lang="en-US" altLang="zh-CN" dirty="0"/>
              <a:t>19&lt;45&lt;52 </a:t>
            </a:r>
            <a:r>
              <a:rPr lang="zh-CN" altLang="en-US" dirty="0"/>
              <a:t>需要将结点</a:t>
            </a:r>
            <a:r>
              <a:rPr lang="en-US" altLang="zh-CN" dirty="0"/>
              <a:t>19</a:t>
            </a:r>
            <a:r>
              <a:rPr lang="zh-CN" altLang="en-US" dirty="0"/>
              <a:t>和</a:t>
            </a:r>
            <a:r>
              <a:rPr lang="en-US" altLang="zh-CN" dirty="0"/>
              <a:t>52</a:t>
            </a:r>
            <a:r>
              <a:rPr lang="zh-CN" altLang="en-US" dirty="0"/>
              <a:t>交换</a:t>
            </a:r>
            <a:endParaRPr lang="en-US" altLang="zh-CN" dirty="0"/>
          </a:p>
        </p:txBody>
      </p:sp>
      <p:sp>
        <p:nvSpPr>
          <p:cNvPr id="34" name="文本框 33">
            <a:extLst>
              <a:ext uri="{FF2B5EF4-FFF2-40B4-BE49-F238E27FC236}">
                <a16:creationId xmlns:a16="http://schemas.microsoft.com/office/drawing/2014/main" xmlns="" id="{7AE8CC2A-520B-47BA-ABEE-6ACFB0F412E3}"/>
              </a:ext>
            </a:extLst>
          </p:cNvPr>
          <p:cNvSpPr txBox="1"/>
          <p:nvPr/>
        </p:nvSpPr>
        <p:spPr>
          <a:xfrm>
            <a:off x="5783189" y="3095916"/>
            <a:ext cx="5176007" cy="369332"/>
          </a:xfrm>
          <a:prstGeom prst="rect">
            <a:avLst/>
          </a:prstGeom>
          <a:noFill/>
        </p:spPr>
        <p:txBody>
          <a:bodyPr wrap="square" rtlCol="0">
            <a:spAutoFit/>
          </a:bodyPr>
          <a:lstStyle/>
          <a:p>
            <a:r>
              <a:rPr lang="en-US" altLang="zh-CN" dirty="0"/>
              <a:t>19&lt;23&lt;45 </a:t>
            </a:r>
            <a:r>
              <a:rPr lang="zh-CN" altLang="en-US" dirty="0"/>
              <a:t>需要将结点</a:t>
            </a:r>
            <a:r>
              <a:rPr lang="en-US" altLang="zh-CN" dirty="0"/>
              <a:t>19</a:t>
            </a:r>
            <a:r>
              <a:rPr lang="zh-CN" altLang="en-US" dirty="0"/>
              <a:t>和</a:t>
            </a:r>
            <a:r>
              <a:rPr lang="en-US" altLang="zh-CN" dirty="0"/>
              <a:t>45</a:t>
            </a:r>
            <a:r>
              <a:rPr lang="zh-CN" altLang="en-US" dirty="0"/>
              <a:t>交换</a:t>
            </a:r>
            <a:endParaRPr lang="en-US" altLang="zh-CN" dirty="0"/>
          </a:p>
        </p:txBody>
      </p:sp>
      <p:sp>
        <p:nvSpPr>
          <p:cNvPr id="35" name="文本框 34">
            <a:extLst>
              <a:ext uri="{FF2B5EF4-FFF2-40B4-BE49-F238E27FC236}">
                <a16:creationId xmlns:a16="http://schemas.microsoft.com/office/drawing/2014/main" xmlns="" id="{5F53C53F-1858-42B6-9100-2D7F1329E458}"/>
              </a:ext>
            </a:extLst>
          </p:cNvPr>
          <p:cNvSpPr txBox="1"/>
          <p:nvPr/>
        </p:nvSpPr>
        <p:spPr>
          <a:xfrm>
            <a:off x="5783189" y="3824689"/>
            <a:ext cx="4991450" cy="923330"/>
          </a:xfrm>
          <a:prstGeom prst="rect">
            <a:avLst/>
          </a:prstGeom>
          <a:noFill/>
        </p:spPr>
        <p:txBody>
          <a:bodyPr wrap="square" rtlCol="0">
            <a:spAutoFit/>
          </a:bodyPr>
          <a:lstStyle/>
          <a:p>
            <a:r>
              <a:rPr lang="zh-CN" altLang="en-US" dirty="0"/>
              <a:t>到这里 又调成了一个大顶堆</a:t>
            </a:r>
            <a:endParaRPr lang="en-US" altLang="zh-CN" dirty="0"/>
          </a:p>
          <a:p>
            <a:r>
              <a:rPr lang="zh-CN" altLang="en-US" dirty="0"/>
              <a:t>类似之前的操作，选出根结点</a:t>
            </a:r>
            <a:r>
              <a:rPr lang="en-US" altLang="zh-CN" dirty="0"/>
              <a:t>52</a:t>
            </a:r>
            <a:r>
              <a:rPr lang="zh-CN" altLang="en-US" dirty="0"/>
              <a:t>作为有序序列的第二个数值</a:t>
            </a:r>
          </a:p>
        </p:txBody>
      </p:sp>
    </p:spTree>
    <p:extLst>
      <p:ext uri="{BB962C8B-B14F-4D97-AF65-F5344CB8AC3E}">
        <p14:creationId xmlns:p14="http://schemas.microsoft.com/office/powerpoint/2010/main" val="1445633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表格 35">
            <a:extLst>
              <a:ext uri="{FF2B5EF4-FFF2-40B4-BE49-F238E27FC236}">
                <a16:creationId xmlns:a16="http://schemas.microsoft.com/office/drawing/2014/main" xmlns="" id="{48AB029D-E5F1-49DC-9440-646F53662F24}"/>
              </a:ext>
            </a:extLst>
          </p:cNvPr>
          <p:cNvGraphicFramePr>
            <a:graphicFrameLocks noGrp="1"/>
          </p:cNvGraphicFramePr>
          <p:nvPr>
            <p:extLst>
              <p:ext uri="{D42A27DB-BD31-4B8C-83A1-F6EECF244321}">
                <p14:modId xmlns:p14="http://schemas.microsoft.com/office/powerpoint/2010/main" val="910700830"/>
              </p:ext>
            </p:extLst>
          </p:nvPr>
        </p:nvGraphicFramePr>
        <p:xfrm>
          <a:off x="981626" y="4604159"/>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12</a:t>
                      </a:r>
                      <a:endParaRPr lang="zh-CN" altLang="en-US" dirty="0"/>
                    </a:p>
                  </a:txBody>
                  <a:tcPr/>
                </a:tc>
                <a:tc>
                  <a:txBody>
                    <a:bodyPr/>
                    <a:lstStyle/>
                    <a:p>
                      <a:r>
                        <a:rPr lang="en-US" altLang="zh-CN" dirty="0"/>
                        <a:t>52</a:t>
                      </a:r>
                      <a:endParaRPr lang="zh-CN" altLang="en-US" dirty="0"/>
                    </a:p>
                  </a:txBody>
                  <a:tcPr/>
                </a:tc>
                <a:tc>
                  <a:txBody>
                    <a:bodyPr/>
                    <a:lstStyle/>
                    <a:p>
                      <a:r>
                        <a:rPr lang="en-US" altLang="zh-CN" dirty="0"/>
                        <a:t>19</a:t>
                      </a:r>
                      <a:endParaRPr lang="zh-CN" altLang="en-US" dirty="0"/>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92</a:t>
                      </a:r>
                      <a:endParaRPr lang="zh-CN" altLang="en-US" dirty="0"/>
                    </a:p>
                  </a:txBody>
                  <a:tcPr/>
                </a:tc>
                <a:extLst>
                  <a:ext uri="{0D108BD9-81ED-4DB2-BD59-A6C34878D82A}">
                    <a16:rowId xmlns:a16="http://schemas.microsoft.com/office/drawing/2014/main" xmlns="" val="3939394812"/>
                  </a:ext>
                </a:extLst>
              </a:tr>
            </a:tbl>
          </a:graphicData>
        </a:graphic>
      </p:graphicFrame>
      <p:sp>
        <p:nvSpPr>
          <p:cNvPr id="4" name="矩形 3">
            <a:extLst>
              <a:ext uri="{FF2B5EF4-FFF2-40B4-BE49-F238E27FC236}">
                <a16:creationId xmlns:a16="http://schemas.microsoft.com/office/drawing/2014/main" xmlns="" id="{4922A29C-A760-4B33-A031-B6C3F48C23FC}"/>
              </a:ext>
            </a:extLst>
          </p:cNvPr>
          <p:cNvSpPr/>
          <p:nvPr/>
        </p:nvSpPr>
        <p:spPr>
          <a:xfrm>
            <a:off x="914400" y="936713"/>
            <a:ext cx="10922465" cy="1754326"/>
          </a:xfrm>
          <a:prstGeom prst="rect">
            <a:avLst/>
          </a:prstGeom>
        </p:spPr>
        <p:txBody>
          <a:bodyPr wrap="square">
            <a:spAutoFit/>
          </a:bodyPr>
          <a:lstStyle/>
          <a:p>
            <a:r>
              <a:rPr lang="zh-CN" altLang="en-US" dirty="0">
                <a:solidFill>
                  <a:schemeClr val="accent1"/>
                </a:solidFill>
              </a:rPr>
              <a:t>二叉树性质</a:t>
            </a:r>
            <a:r>
              <a:rPr lang="en-US" altLang="zh-CN" dirty="0">
                <a:solidFill>
                  <a:schemeClr val="accent1"/>
                </a:solidFill>
              </a:rPr>
              <a:t>5</a:t>
            </a:r>
            <a:r>
              <a:rPr lang="zh-CN" altLang="en-US" dirty="0">
                <a:solidFill>
                  <a:schemeClr val="accent1"/>
                </a:solidFill>
              </a:rPr>
              <a:t>：</a:t>
            </a:r>
            <a:endParaRPr lang="en-US" altLang="zh-CN" dirty="0">
              <a:solidFill>
                <a:schemeClr val="accent1"/>
              </a:solidFill>
            </a:endParaRPr>
          </a:p>
          <a:p>
            <a:r>
              <a:rPr lang="zh-CN" altLang="en-US" dirty="0"/>
              <a:t>对完全二叉树按从上到下、从左到右的顺序依次编号</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N</a:t>
            </a:r>
            <a:r>
              <a:rPr lang="zh-CN" altLang="en-US" dirty="0"/>
              <a:t>，则有以下关系：</a:t>
            </a:r>
          </a:p>
          <a:p>
            <a:r>
              <a:rPr lang="zh-CN" altLang="en-US" dirty="0"/>
              <a:t>①当</a:t>
            </a:r>
            <a:r>
              <a:rPr lang="en-US" altLang="zh-CN" dirty="0" err="1"/>
              <a:t>i</a:t>
            </a:r>
            <a:r>
              <a:rPr lang="en-US" altLang="zh-CN" dirty="0"/>
              <a:t>&gt;1</a:t>
            </a:r>
            <a:r>
              <a:rPr lang="zh-CN" altLang="en-US" dirty="0"/>
              <a:t>时，结点</a:t>
            </a:r>
            <a:r>
              <a:rPr lang="en-US" altLang="zh-CN" dirty="0" err="1"/>
              <a:t>i</a:t>
            </a:r>
            <a:r>
              <a:rPr lang="zh-CN" altLang="en-US" dirty="0"/>
              <a:t>的双亲结点编号为⌊</a:t>
            </a:r>
            <a:r>
              <a:rPr lang="en-US" altLang="zh-CN" dirty="0" err="1"/>
              <a:t>i</a:t>
            </a:r>
            <a:r>
              <a:rPr lang="en-US" altLang="zh-CN" dirty="0"/>
              <a:t>/2</a:t>
            </a:r>
            <a:r>
              <a:rPr lang="zh-CN" altLang="en-US" dirty="0"/>
              <a:t>⌋，即当</a:t>
            </a:r>
            <a:r>
              <a:rPr lang="en-US" altLang="zh-CN" dirty="0" err="1"/>
              <a:t>i</a:t>
            </a:r>
            <a:r>
              <a:rPr lang="zh-CN" altLang="en-US" dirty="0"/>
              <a:t>为偶数时，其双亲结点的编号为</a:t>
            </a:r>
            <a:r>
              <a:rPr lang="en-US" altLang="zh-CN" dirty="0" err="1"/>
              <a:t>i</a:t>
            </a:r>
            <a:r>
              <a:rPr lang="en-US" altLang="zh-CN" dirty="0"/>
              <a:t>/2</a:t>
            </a:r>
            <a:r>
              <a:rPr lang="zh-CN" altLang="en-US" dirty="0"/>
              <a:t>，它是双亲结点的左孩子；当</a:t>
            </a:r>
            <a:r>
              <a:rPr lang="en-US" altLang="zh-CN" dirty="0" err="1"/>
              <a:t>i</a:t>
            </a:r>
            <a:r>
              <a:rPr lang="zh-CN" altLang="en-US" dirty="0"/>
              <a:t>为奇数时，其双亲结点的编号为</a:t>
            </a:r>
            <a:r>
              <a:rPr lang="en-US" altLang="zh-CN" dirty="0"/>
              <a:t>(i-1)/2</a:t>
            </a:r>
            <a:r>
              <a:rPr lang="zh-CN" altLang="en-US" dirty="0"/>
              <a:t>，它是双亲结点的右孩子。</a:t>
            </a:r>
          </a:p>
          <a:p>
            <a:r>
              <a:rPr lang="zh-CN" altLang="en-US" dirty="0"/>
              <a:t>②当</a:t>
            </a:r>
            <a:r>
              <a:rPr lang="en-US" altLang="zh-CN" dirty="0"/>
              <a:t>2i≤N</a:t>
            </a:r>
            <a:r>
              <a:rPr lang="zh-CN" altLang="en-US" dirty="0"/>
              <a:t>时，结点</a:t>
            </a:r>
            <a:r>
              <a:rPr lang="en-US" altLang="zh-CN" dirty="0" err="1"/>
              <a:t>i</a:t>
            </a:r>
            <a:r>
              <a:rPr lang="zh-CN" altLang="en-US" dirty="0"/>
              <a:t>的左孩子编号为</a:t>
            </a:r>
            <a:r>
              <a:rPr lang="en-US" altLang="zh-CN" dirty="0"/>
              <a:t>2i</a:t>
            </a:r>
            <a:r>
              <a:rPr lang="zh-CN" altLang="en-US" dirty="0"/>
              <a:t>，否则无左孩子。</a:t>
            </a:r>
          </a:p>
          <a:p>
            <a:r>
              <a:rPr lang="zh-CN" altLang="en-US" dirty="0"/>
              <a:t>③当</a:t>
            </a:r>
            <a:r>
              <a:rPr lang="en-US" altLang="zh-CN" dirty="0"/>
              <a:t>2i+1≤N</a:t>
            </a:r>
            <a:r>
              <a:rPr lang="zh-CN" altLang="en-US" dirty="0"/>
              <a:t>时，结点</a:t>
            </a:r>
            <a:r>
              <a:rPr lang="en-US" altLang="zh-CN" dirty="0" err="1"/>
              <a:t>i</a:t>
            </a:r>
            <a:r>
              <a:rPr lang="zh-CN" altLang="en-US" dirty="0"/>
              <a:t>的右孩子编号为</a:t>
            </a:r>
            <a:r>
              <a:rPr lang="en-US" altLang="zh-CN" dirty="0"/>
              <a:t>2i+1</a:t>
            </a:r>
            <a:r>
              <a:rPr lang="zh-CN" altLang="en-US" dirty="0"/>
              <a:t>，否则无右孩子。</a:t>
            </a:r>
          </a:p>
        </p:txBody>
      </p:sp>
      <p:sp>
        <p:nvSpPr>
          <p:cNvPr id="5" name="文本框 4">
            <a:extLst>
              <a:ext uri="{FF2B5EF4-FFF2-40B4-BE49-F238E27FC236}">
                <a16:creationId xmlns:a16="http://schemas.microsoft.com/office/drawing/2014/main" xmlns="" id="{B5167DA4-BE00-4F74-A480-A2D393312F22}"/>
              </a:ext>
            </a:extLst>
          </p:cNvPr>
          <p:cNvSpPr txBox="1"/>
          <p:nvPr/>
        </p:nvSpPr>
        <p:spPr>
          <a:xfrm>
            <a:off x="922789" y="2902591"/>
            <a:ext cx="8380602" cy="1200329"/>
          </a:xfrm>
          <a:prstGeom prst="rect">
            <a:avLst/>
          </a:prstGeom>
          <a:noFill/>
        </p:spPr>
        <p:txBody>
          <a:bodyPr wrap="square" rtlCol="0">
            <a:spAutoFit/>
          </a:bodyPr>
          <a:lstStyle/>
          <a:p>
            <a:r>
              <a:rPr lang="zh-CN" altLang="en-US" dirty="0"/>
              <a:t>设最后一个结点编号为</a:t>
            </a:r>
            <a:r>
              <a:rPr lang="en-US" altLang="zh-CN" dirty="0"/>
              <a:t>N</a:t>
            </a:r>
            <a:r>
              <a:rPr lang="zh-CN" altLang="en-US" dirty="0"/>
              <a:t>，</a:t>
            </a:r>
            <a:r>
              <a:rPr lang="en-US" altLang="zh-CN" dirty="0"/>
              <a:t>N</a:t>
            </a:r>
            <a:r>
              <a:rPr lang="zh-CN" altLang="en-US" dirty="0"/>
              <a:t>等于二叉树中结点数量，它肯定是叶子结点。</a:t>
            </a:r>
            <a:endParaRPr lang="en-US" altLang="zh-CN" dirty="0"/>
          </a:p>
          <a:p>
            <a:r>
              <a:rPr lang="zh-CN" altLang="en-US" dirty="0"/>
              <a:t>所以</a:t>
            </a:r>
            <a:r>
              <a:rPr lang="zh-CN" altLang="en-US" dirty="0">
                <a:solidFill>
                  <a:schemeClr val="accent2"/>
                </a:solidFill>
              </a:rPr>
              <a:t>第一个可能需要调整的非叶结点</a:t>
            </a:r>
            <a:r>
              <a:rPr lang="zh-CN" altLang="en-US" dirty="0"/>
              <a:t>的下标为</a:t>
            </a:r>
            <a:r>
              <a:rPr lang="zh-CN" altLang="en-US" dirty="0">
                <a:solidFill>
                  <a:schemeClr val="accent2"/>
                </a:solidFill>
              </a:rPr>
              <a:t>⌊ </a:t>
            </a:r>
            <a:r>
              <a:rPr lang="en-US" altLang="zh-CN" dirty="0">
                <a:solidFill>
                  <a:schemeClr val="accent2"/>
                </a:solidFill>
              </a:rPr>
              <a:t>N/2</a:t>
            </a:r>
            <a:r>
              <a:rPr lang="zh-CN" altLang="en-US" dirty="0">
                <a:solidFill>
                  <a:schemeClr val="accent2"/>
                </a:solidFill>
              </a:rPr>
              <a:t> ⌋</a:t>
            </a:r>
            <a:endParaRPr lang="en-US" altLang="zh-CN" dirty="0">
              <a:solidFill>
                <a:schemeClr val="accent2"/>
              </a:solidFill>
            </a:endParaRPr>
          </a:p>
          <a:p>
            <a:r>
              <a:rPr lang="zh-CN" altLang="en-US" dirty="0"/>
              <a:t>从它的左孩子开始检查，它的左孩子下标为</a:t>
            </a:r>
            <a:r>
              <a:rPr lang="zh-CN" altLang="en-US" dirty="0">
                <a:solidFill>
                  <a:schemeClr val="accent2"/>
                </a:solidFill>
              </a:rPr>
              <a:t>⌊ </a:t>
            </a:r>
            <a:r>
              <a:rPr lang="en-US" altLang="zh-CN" dirty="0">
                <a:solidFill>
                  <a:schemeClr val="accent2"/>
                </a:solidFill>
              </a:rPr>
              <a:t>N/2</a:t>
            </a:r>
            <a:r>
              <a:rPr lang="zh-CN" altLang="en-US" dirty="0">
                <a:solidFill>
                  <a:schemeClr val="accent2"/>
                </a:solidFill>
              </a:rPr>
              <a:t> ⌋</a:t>
            </a:r>
            <a:r>
              <a:rPr lang="en-US" altLang="zh-CN" dirty="0">
                <a:solidFill>
                  <a:schemeClr val="accent2"/>
                </a:solidFill>
              </a:rPr>
              <a:t>*2</a:t>
            </a:r>
          </a:p>
          <a:p>
            <a:r>
              <a:rPr lang="zh-CN" altLang="en-US" dirty="0">
                <a:solidFill>
                  <a:schemeClr val="accent2"/>
                </a:solidFill>
              </a:rPr>
              <a:t>如果发生交换，下一轮检查交换过的结点的左右孩子</a:t>
            </a:r>
            <a:endParaRPr lang="en-US" altLang="zh-CN" dirty="0">
              <a:solidFill>
                <a:schemeClr val="accent2"/>
              </a:solidFill>
            </a:endParaRPr>
          </a:p>
        </p:txBody>
      </p:sp>
      <p:sp>
        <p:nvSpPr>
          <p:cNvPr id="8" name="文本框 7">
            <a:extLst>
              <a:ext uri="{FF2B5EF4-FFF2-40B4-BE49-F238E27FC236}">
                <a16:creationId xmlns:a16="http://schemas.microsoft.com/office/drawing/2014/main" xmlns="" id="{07814D72-A67E-4471-8B5D-BD85AB638469}"/>
              </a:ext>
            </a:extLst>
          </p:cNvPr>
          <p:cNvSpPr txBox="1"/>
          <p:nvPr/>
        </p:nvSpPr>
        <p:spPr>
          <a:xfrm>
            <a:off x="1066792" y="4185244"/>
            <a:ext cx="293615" cy="370840"/>
          </a:xfrm>
          <a:prstGeom prst="rect">
            <a:avLst/>
          </a:prstGeom>
          <a:noFill/>
        </p:spPr>
        <p:txBody>
          <a:bodyPr wrap="square" rtlCol="0">
            <a:spAutoFit/>
          </a:bodyPr>
          <a:lstStyle/>
          <a:p>
            <a:r>
              <a:rPr lang="en-US" altLang="zh-CN" dirty="0"/>
              <a:t>1</a:t>
            </a:r>
            <a:endParaRPr lang="zh-CN" altLang="en-US" dirty="0"/>
          </a:p>
        </p:txBody>
      </p:sp>
      <p:sp>
        <p:nvSpPr>
          <p:cNvPr id="18" name="文本框 17">
            <a:extLst>
              <a:ext uri="{FF2B5EF4-FFF2-40B4-BE49-F238E27FC236}">
                <a16:creationId xmlns:a16="http://schemas.microsoft.com/office/drawing/2014/main" xmlns="" id="{272B00A2-FDAD-435D-AD91-264812F2C06C}"/>
              </a:ext>
            </a:extLst>
          </p:cNvPr>
          <p:cNvSpPr txBox="1"/>
          <p:nvPr/>
        </p:nvSpPr>
        <p:spPr>
          <a:xfrm>
            <a:off x="1571529" y="4185244"/>
            <a:ext cx="293615" cy="370840"/>
          </a:xfrm>
          <a:prstGeom prst="rect">
            <a:avLst/>
          </a:prstGeom>
          <a:noFill/>
        </p:spPr>
        <p:txBody>
          <a:bodyPr wrap="square" rtlCol="0">
            <a:spAutoFit/>
          </a:bodyPr>
          <a:lstStyle/>
          <a:p>
            <a:r>
              <a:rPr lang="en-US" altLang="zh-CN" dirty="0"/>
              <a:t>2</a:t>
            </a:r>
            <a:endParaRPr lang="zh-CN" altLang="en-US" dirty="0"/>
          </a:p>
        </p:txBody>
      </p:sp>
      <p:sp>
        <p:nvSpPr>
          <p:cNvPr id="19" name="文本框 18">
            <a:extLst>
              <a:ext uri="{FF2B5EF4-FFF2-40B4-BE49-F238E27FC236}">
                <a16:creationId xmlns:a16="http://schemas.microsoft.com/office/drawing/2014/main" xmlns="" id="{82406814-F27E-4C06-B86C-2B09E6671F43}"/>
              </a:ext>
            </a:extLst>
          </p:cNvPr>
          <p:cNvSpPr txBox="1"/>
          <p:nvPr/>
        </p:nvSpPr>
        <p:spPr>
          <a:xfrm>
            <a:off x="2076266" y="4185244"/>
            <a:ext cx="293615" cy="370840"/>
          </a:xfrm>
          <a:prstGeom prst="rect">
            <a:avLst/>
          </a:prstGeom>
          <a:noFill/>
        </p:spPr>
        <p:txBody>
          <a:bodyPr wrap="square" rtlCol="0">
            <a:spAutoFit/>
          </a:bodyPr>
          <a:lstStyle/>
          <a:p>
            <a:r>
              <a:rPr lang="en-US" altLang="zh-CN" dirty="0"/>
              <a:t>3</a:t>
            </a:r>
            <a:endParaRPr lang="zh-CN" altLang="en-US" dirty="0"/>
          </a:p>
        </p:txBody>
      </p:sp>
      <p:sp>
        <p:nvSpPr>
          <p:cNvPr id="21" name="文本框 20">
            <a:extLst>
              <a:ext uri="{FF2B5EF4-FFF2-40B4-BE49-F238E27FC236}">
                <a16:creationId xmlns:a16="http://schemas.microsoft.com/office/drawing/2014/main" xmlns="" id="{5EF24AD9-2E21-4963-BDF4-FD87E0691A63}"/>
              </a:ext>
            </a:extLst>
          </p:cNvPr>
          <p:cNvSpPr txBox="1"/>
          <p:nvPr/>
        </p:nvSpPr>
        <p:spPr>
          <a:xfrm>
            <a:off x="2581003" y="4185244"/>
            <a:ext cx="293615" cy="370840"/>
          </a:xfrm>
          <a:prstGeom prst="rect">
            <a:avLst/>
          </a:prstGeom>
          <a:noFill/>
        </p:spPr>
        <p:txBody>
          <a:bodyPr wrap="square" rtlCol="0">
            <a:spAutoFit/>
          </a:bodyPr>
          <a:lstStyle/>
          <a:p>
            <a:r>
              <a:rPr lang="en-US" altLang="zh-CN" dirty="0"/>
              <a:t>4</a:t>
            </a:r>
            <a:endParaRPr lang="zh-CN" altLang="en-US" dirty="0"/>
          </a:p>
        </p:txBody>
      </p:sp>
      <p:sp>
        <p:nvSpPr>
          <p:cNvPr id="28" name="文本框 27">
            <a:extLst>
              <a:ext uri="{FF2B5EF4-FFF2-40B4-BE49-F238E27FC236}">
                <a16:creationId xmlns:a16="http://schemas.microsoft.com/office/drawing/2014/main" xmlns="" id="{D0D58DBE-687D-42B8-AEEB-293BC46621E2}"/>
              </a:ext>
            </a:extLst>
          </p:cNvPr>
          <p:cNvSpPr txBox="1"/>
          <p:nvPr/>
        </p:nvSpPr>
        <p:spPr>
          <a:xfrm>
            <a:off x="3085740" y="4183580"/>
            <a:ext cx="293615" cy="370840"/>
          </a:xfrm>
          <a:prstGeom prst="rect">
            <a:avLst/>
          </a:prstGeom>
          <a:noFill/>
        </p:spPr>
        <p:txBody>
          <a:bodyPr wrap="square" rtlCol="0">
            <a:spAutoFit/>
          </a:bodyPr>
          <a:lstStyle/>
          <a:p>
            <a:r>
              <a:rPr lang="en-US" altLang="zh-CN" dirty="0"/>
              <a:t>5</a:t>
            </a:r>
            <a:endParaRPr lang="zh-CN" altLang="en-US" dirty="0"/>
          </a:p>
        </p:txBody>
      </p:sp>
      <p:sp>
        <p:nvSpPr>
          <p:cNvPr id="29" name="文本框 28">
            <a:extLst>
              <a:ext uri="{FF2B5EF4-FFF2-40B4-BE49-F238E27FC236}">
                <a16:creationId xmlns:a16="http://schemas.microsoft.com/office/drawing/2014/main" xmlns="" id="{422434DF-208B-4AD7-9DA3-C71671E2C296}"/>
              </a:ext>
            </a:extLst>
          </p:cNvPr>
          <p:cNvSpPr txBox="1"/>
          <p:nvPr/>
        </p:nvSpPr>
        <p:spPr>
          <a:xfrm>
            <a:off x="3590477" y="4183580"/>
            <a:ext cx="293615" cy="370840"/>
          </a:xfrm>
          <a:prstGeom prst="rect">
            <a:avLst/>
          </a:prstGeom>
          <a:noFill/>
        </p:spPr>
        <p:txBody>
          <a:bodyPr wrap="square" rtlCol="0">
            <a:spAutoFit/>
          </a:bodyPr>
          <a:lstStyle/>
          <a:p>
            <a:r>
              <a:rPr lang="en-US" altLang="zh-CN" dirty="0"/>
              <a:t>6</a:t>
            </a:r>
            <a:endParaRPr lang="zh-CN" altLang="en-US" dirty="0"/>
          </a:p>
        </p:txBody>
      </p:sp>
      <p:sp>
        <p:nvSpPr>
          <p:cNvPr id="30" name="文本框 29">
            <a:extLst>
              <a:ext uri="{FF2B5EF4-FFF2-40B4-BE49-F238E27FC236}">
                <a16:creationId xmlns:a16="http://schemas.microsoft.com/office/drawing/2014/main" xmlns="" id="{FBC52529-D035-4257-BF78-6E68500B357D}"/>
              </a:ext>
            </a:extLst>
          </p:cNvPr>
          <p:cNvSpPr txBox="1"/>
          <p:nvPr/>
        </p:nvSpPr>
        <p:spPr>
          <a:xfrm>
            <a:off x="4095214" y="4183580"/>
            <a:ext cx="293615" cy="370840"/>
          </a:xfrm>
          <a:prstGeom prst="rect">
            <a:avLst/>
          </a:prstGeom>
          <a:noFill/>
        </p:spPr>
        <p:txBody>
          <a:bodyPr wrap="square" rtlCol="0">
            <a:spAutoFit/>
          </a:bodyPr>
          <a:lstStyle/>
          <a:p>
            <a:r>
              <a:rPr lang="en-US" altLang="zh-CN" dirty="0"/>
              <a:t>7</a:t>
            </a:r>
            <a:endParaRPr lang="zh-CN" altLang="en-US" dirty="0"/>
          </a:p>
        </p:txBody>
      </p:sp>
      <p:sp>
        <p:nvSpPr>
          <p:cNvPr id="31" name="流程图: 接点 30">
            <a:extLst>
              <a:ext uri="{FF2B5EF4-FFF2-40B4-BE49-F238E27FC236}">
                <a16:creationId xmlns:a16="http://schemas.microsoft.com/office/drawing/2014/main" xmlns="" id="{F9D4A200-A12F-452E-BDBB-B53928781A16}"/>
              </a:ext>
            </a:extLst>
          </p:cNvPr>
          <p:cNvSpPr/>
          <p:nvPr/>
        </p:nvSpPr>
        <p:spPr>
          <a:xfrm>
            <a:off x="7586138" y="342900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2" name="流程图: 接点 31">
            <a:extLst>
              <a:ext uri="{FF2B5EF4-FFF2-40B4-BE49-F238E27FC236}">
                <a16:creationId xmlns:a16="http://schemas.microsoft.com/office/drawing/2014/main" xmlns="" id="{F6EDC58E-E0DF-4C7F-8ABF-5FEA5C5B4C6D}"/>
              </a:ext>
            </a:extLst>
          </p:cNvPr>
          <p:cNvSpPr/>
          <p:nvPr/>
        </p:nvSpPr>
        <p:spPr>
          <a:xfrm>
            <a:off x="6172809" y="4303835"/>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3" name="流程图: 接点 32">
            <a:extLst>
              <a:ext uri="{FF2B5EF4-FFF2-40B4-BE49-F238E27FC236}">
                <a16:creationId xmlns:a16="http://schemas.microsoft.com/office/drawing/2014/main" xmlns="" id="{C71A7385-1714-44B0-9643-AAB7CE600566}"/>
              </a:ext>
            </a:extLst>
          </p:cNvPr>
          <p:cNvSpPr/>
          <p:nvPr/>
        </p:nvSpPr>
        <p:spPr>
          <a:xfrm>
            <a:off x="9047964" y="4303835"/>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4" name="流程图: 接点 33">
            <a:extLst>
              <a:ext uri="{FF2B5EF4-FFF2-40B4-BE49-F238E27FC236}">
                <a16:creationId xmlns:a16="http://schemas.microsoft.com/office/drawing/2014/main" xmlns="" id="{76256F86-3B28-402D-9F5B-7E0BD53AE4E2}"/>
              </a:ext>
            </a:extLst>
          </p:cNvPr>
          <p:cNvSpPr/>
          <p:nvPr/>
        </p:nvSpPr>
        <p:spPr>
          <a:xfrm>
            <a:off x="6874139" y="550374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5" name="流程图: 接点 34">
            <a:extLst>
              <a:ext uri="{FF2B5EF4-FFF2-40B4-BE49-F238E27FC236}">
                <a16:creationId xmlns:a16="http://schemas.microsoft.com/office/drawing/2014/main" xmlns="" id="{94EC2323-A3BA-45E3-A68F-AC45B5654549}"/>
              </a:ext>
            </a:extLst>
          </p:cNvPr>
          <p:cNvSpPr/>
          <p:nvPr/>
        </p:nvSpPr>
        <p:spPr>
          <a:xfrm>
            <a:off x="8221114" y="553464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7" name="流程图: 接点 36">
            <a:extLst>
              <a:ext uri="{FF2B5EF4-FFF2-40B4-BE49-F238E27FC236}">
                <a16:creationId xmlns:a16="http://schemas.microsoft.com/office/drawing/2014/main" xmlns="" id="{45C81A48-0AC2-4AF3-9829-F6950B97C335}"/>
              </a:ext>
            </a:extLst>
          </p:cNvPr>
          <p:cNvSpPr/>
          <p:nvPr/>
        </p:nvSpPr>
        <p:spPr>
          <a:xfrm>
            <a:off x="5479109" y="550374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8" name="流程图: 接点 37">
            <a:extLst>
              <a:ext uri="{FF2B5EF4-FFF2-40B4-BE49-F238E27FC236}">
                <a16:creationId xmlns:a16="http://schemas.microsoft.com/office/drawing/2014/main" xmlns="" id="{AF3CD5CF-2EF7-469A-BB71-7AC800AD869F}"/>
              </a:ext>
            </a:extLst>
          </p:cNvPr>
          <p:cNvSpPr/>
          <p:nvPr/>
        </p:nvSpPr>
        <p:spPr>
          <a:xfrm>
            <a:off x="9948206" y="553464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9" name="直接连接符 38">
            <a:extLst>
              <a:ext uri="{FF2B5EF4-FFF2-40B4-BE49-F238E27FC236}">
                <a16:creationId xmlns:a16="http://schemas.microsoft.com/office/drawing/2014/main" xmlns="" id="{F9008C0A-FA8D-46BB-B3E7-A6253893844C}"/>
              </a:ext>
            </a:extLst>
          </p:cNvPr>
          <p:cNvCxnSpPr>
            <a:stCxn id="31" idx="2"/>
            <a:endCxn id="32" idx="0"/>
          </p:cNvCxnSpPr>
          <p:nvPr/>
        </p:nvCxnSpPr>
        <p:spPr>
          <a:xfrm flipH="1">
            <a:off x="6490297" y="3728978"/>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88D6FF49-95D2-4102-A26B-9FE44DB39DB5}"/>
              </a:ext>
            </a:extLst>
          </p:cNvPr>
          <p:cNvCxnSpPr>
            <a:stCxn id="31" idx="6"/>
            <a:endCxn id="33" idx="0"/>
          </p:cNvCxnSpPr>
          <p:nvPr/>
        </p:nvCxnSpPr>
        <p:spPr>
          <a:xfrm>
            <a:off x="8221114" y="3728978"/>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76C1C7F6-A9AC-41E9-82AE-5FA325B33FFA}"/>
              </a:ext>
            </a:extLst>
          </p:cNvPr>
          <p:cNvCxnSpPr>
            <a:stCxn id="32" idx="2"/>
            <a:endCxn id="37" idx="0"/>
          </p:cNvCxnSpPr>
          <p:nvPr/>
        </p:nvCxnSpPr>
        <p:spPr>
          <a:xfrm flipH="1">
            <a:off x="5796597" y="4603813"/>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67E5FBD9-CC13-49E1-957A-2F9CCCE813AA}"/>
              </a:ext>
            </a:extLst>
          </p:cNvPr>
          <p:cNvCxnSpPr>
            <a:stCxn id="32" idx="6"/>
            <a:endCxn id="34" idx="0"/>
          </p:cNvCxnSpPr>
          <p:nvPr/>
        </p:nvCxnSpPr>
        <p:spPr>
          <a:xfrm>
            <a:off x="6807785" y="4603813"/>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BC5486C6-4281-4E95-B267-2E4C94E56D29}"/>
              </a:ext>
            </a:extLst>
          </p:cNvPr>
          <p:cNvCxnSpPr>
            <a:stCxn id="33" idx="2"/>
            <a:endCxn id="35" idx="0"/>
          </p:cNvCxnSpPr>
          <p:nvPr/>
        </p:nvCxnSpPr>
        <p:spPr>
          <a:xfrm flipH="1">
            <a:off x="8538602" y="4603813"/>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BA5F73E7-4AC1-4C31-9CB9-9AF90AE9B4CF}"/>
              </a:ext>
            </a:extLst>
          </p:cNvPr>
          <p:cNvCxnSpPr>
            <a:stCxn id="33" idx="6"/>
            <a:endCxn id="38" idx="0"/>
          </p:cNvCxnSpPr>
          <p:nvPr/>
        </p:nvCxnSpPr>
        <p:spPr>
          <a:xfrm>
            <a:off x="9682940" y="4603813"/>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E50A218D-D256-45E9-A224-5220F5137565}"/>
              </a:ext>
            </a:extLst>
          </p:cNvPr>
          <p:cNvSpPr txBox="1"/>
          <p:nvPr/>
        </p:nvSpPr>
        <p:spPr>
          <a:xfrm>
            <a:off x="922789" y="5254455"/>
            <a:ext cx="3382830" cy="1200329"/>
          </a:xfrm>
          <a:prstGeom prst="rect">
            <a:avLst/>
          </a:prstGeom>
          <a:noFill/>
        </p:spPr>
        <p:txBody>
          <a:bodyPr wrap="square" rtlCol="0">
            <a:spAutoFit/>
          </a:bodyPr>
          <a:lstStyle/>
          <a:p>
            <a:r>
              <a:rPr lang="zh-CN" altLang="en-US" dirty="0"/>
              <a:t>⌊ </a:t>
            </a:r>
            <a:r>
              <a:rPr lang="en-US" altLang="zh-CN" dirty="0"/>
              <a:t>7/2</a:t>
            </a:r>
            <a:r>
              <a:rPr lang="zh-CN" altLang="en-US" dirty="0"/>
              <a:t> ⌋</a:t>
            </a:r>
            <a:r>
              <a:rPr lang="en-US" altLang="zh-CN" dirty="0"/>
              <a:t>=3</a:t>
            </a:r>
            <a:r>
              <a:rPr lang="zh-CN" altLang="en-US" dirty="0"/>
              <a:t>，即下标为</a:t>
            </a:r>
            <a:r>
              <a:rPr lang="en-US" altLang="zh-CN" dirty="0"/>
              <a:t>3</a:t>
            </a:r>
            <a:r>
              <a:rPr lang="zh-CN" altLang="en-US" dirty="0"/>
              <a:t>的位置存储的是第一个可能需要调整的非叶结点。</a:t>
            </a:r>
            <a:endParaRPr lang="en-US" altLang="zh-CN" dirty="0"/>
          </a:p>
          <a:p>
            <a:r>
              <a:rPr lang="zh-CN" altLang="en-US" dirty="0"/>
              <a:t>它的左孩子下标为</a:t>
            </a:r>
            <a:r>
              <a:rPr lang="en-US" altLang="zh-CN" dirty="0"/>
              <a:t>3*2=6</a:t>
            </a:r>
            <a:endParaRPr lang="zh-CN" altLang="en-US" dirty="0"/>
          </a:p>
        </p:txBody>
      </p:sp>
      <p:cxnSp>
        <p:nvCxnSpPr>
          <p:cNvPr id="12" name="直接箭头连接符 11">
            <a:extLst>
              <a:ext uri="{FF2B5EF4-FFF2-40B4-BE49-F238E27FC236}">
                <a16:creationId xmlns:a16="http://schemas.microsoft.com/office/drawing/2014/main" xmlns="" id="{5AE33847-E0AF-4546-92E8-B9CBC30901D8}"/>
              </a:ext>
            </a:extLst>
          </p:cNvPr>
          <p:cNvCxnSpPr/>
          <p:nvPr/>
        </p:nvCxnSpPr>
        <p:spPr>
          <a:xfrm flipH="1">
            <a:off x="9756332" y="4028956"/>
            <a:ext cx="956095" cy="3417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633C66BB-CED0-4617-8777-7F66080C7E18}"/>
              </a:ext>
            </a:extLst>
          </p:cNvPr>
          <p:cNvSpPr txBox="1"/>
          <p:nvPr/>
        </p:nvSpPr>
        <p:spPr>
          <a:xfrm>
            <a:off x="10042704" y="3357526"/>
            <a:ext cx="1847982" cy="646331"/>
          </a:xfrm>
          <a:prstGeom prst="rect">
            <a:avLst/>
          </a:prstGeom>
          <a:noFill/>
        </p:spPr>
        <p:txBody>
          <a:bodyPr wrap="square" rtlCol="0">
            <a:spAutoFit/>
          </a:bodyPr>
          <a:lstStyle/>
          <a:p>
            <a:r>
              <a:rPr lang="zh-CN" altLang="en-US" dirty="0">
                <a:solidFill>
                  <a:schemeClr val="accent2"/>
                </a:solidFill>
              </a:rPr>
              <a:t>第一个可能需要调整非叶结点</a:t>
            </a:r>
          </a:p>
        </p:txBody>
      </p:sp>
      <p:cxnSp>
        <p:nvCxnSpPr>
          <p:cNvPr id="15" name="直接箭头连接符 14">
            <a:extLst>
              <a:ext uri="{FF2B5EF4-FFF2-40B4-BE49-F238E27FC236}">
                <a16:creationId xmlns:a16="http://schemas.microsoft.com/office/drawing/2014/main" xmlns="" id="{12906ED6-AAA3-477D-9C24-C5030D9A93E5}"/>
              </a:ext>
            </a:extLst>
          </p:cNvPr>
          <p:cNvCxnSpPr/>
          <p:nvPr/>
        </p:nvCxnSpPr>
        <p:spPr>
          <a:xfrm>
            <a:off x="7915900" y="4903791"/>
            <a:ext cx="380812" cy="51549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729BECD1-E8DF-4AE1-BE5B-DF5E00503CFF}"/>
              </a:ext>
            </a:extLst>
          </p:cNvPr>
          <p:cNvSpPr txBox="1"/>
          <p:nvPr/>
        </p:nvSpPr>
        <p:spPr>
          <a:xfrm>
            <a:off x="7041238" y="4130659"/>
            <a:ext cx="1847982" cy="646331"/>
          </a:xfrm>
          <a:prstGeom prst="rect">
            <a:avLst/>
          </a:prstGeom>
          <a:noFill/>
        </p:spPr>
        <p:txBody>
          <a:bodyPr wrap="square" rtlCol="0">
            <a:spAutoFit/>
          </a:bodyPr>
          <a:lstStyle/>
          <a:p>
            <a:r>
              <a:rPr lang="zh-CN" altLang="en-US" dirty="0">
                <a:solidFill>
                  <a:schemeClr val="accent2"/>
                </a:solidFill>
              </a:rPr>
              <a:t>第一个比较大小的结点</a:t>
            </a:r>
          </a:p>
        </p:txBody>
      </p:sp>
    </p:spTree>
    <p:extLst>
      <p:ext uri="{BB962C8B-B14F-4D97-AF65-F5344CB8AC3E}">
        <p14:creationId xmlns:p14="http://schemas.microsoft.com/office/powerpoint/2010/main" val="182711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par>
                                <p:cTn id="94" presetID="10" presetClass="entr" presetSubtype="0" fill="hold"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8" grpId="0"/>
      <p:bldP spid="19" grpId="0"/>
      <p:bldP spid="21" grpId="0"/>
      <p:bldP spid="28" grpId="0"/>
      <p:bldP spid="29" grpId="0"/>
      <p:bldP spid="30" grpId="0"/>
      <p:bldP spid="31" grpId="0" animBg="1"/>
      <p:bldP spid="32" grpId="0" animBg="1"/>
      <p:bldP spid="33" grpId="0" animBg="1"/>
      <p:bldP spid="34" grpId="0" animBg="1"/>
      <p:bldP spid="35" grpId="0" animBg="1"/>
      <p:bldP spid="37" grpId="0" animBg="1"/>
      <p:bldP spid="38" grpId="0" animBg="1"/>
      <p:bldP spid="9" grpId="0"/>
      <p:bldP spid="13"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直接插入排序分析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xmlns="" id="{8CB1245D-57DB-48E0-9C98-61A54AE57068}"/>
              </a:ext>
            </a:extLst>
          </p:cNvPr>
          <p:cNvSpPr txBox="1"/>
          <p:nvPr/>
        </p:nvSpPr>
        <p:spPr>
          <a:xfrm>
            <a:off x="755009" y="763398"/>
            <a:ext cx="10888910" cy="369332"/>
          </a:xfrm>
          <a:prstGeom prst="rect">
            <a:avLst/>
          </a:prstGeom>
          <a:noFill/>
        </p:spPr>
        <p:txBody>
          <a:bodyPr wrap="square" rtlCol="0">
            <a:spAutoFit/>
          </a:bodyPr>
          <a:lstStyle/>
          <a:p>
            <a:r>
              <a:rPr lang="zh-CN" altLang="en-US" dirty="0">
                <a:solidFill>
                  <a:schemeClr val="accent2"/>
                </a:solidFill>
              </a:rPr>
              <a:t>空间复杂度：</a:t>
            </a:r>
            <a:r>
              <a:rPr lang="zh-CN" altLang="en-US" dirty="0"/>
              <a:t>在下标为</a:t>
            </a:r>
            <a:r>
              <a:rPr lang="en-US" altLang="zh-CN" dirty="0"/>
              <a:t>0</a:t>
            </a:r>
            <a:r>
              <a:rPr lang="zh-CN" altLang="en-US" dirty="0"/>
              <a:t>处存储哨兵，是常数个辅助空间大小，所以</a:t>
            </a:r>
            <a:r>
              <a:rPr lang="zh-CN" altLang="en-US" dirty="0">
                <a:solidFill>
                  <a:schemeClr val="accent1"/>
                </a:solidFill>
              </a:rPr>
              <a:t>空间复杂度为</a:t>
            </a:r>
            <a:r>
              <a:rPr lang="en-US" altLang="zh-CN" dirty="0">
                <a:solidFill>
                  <a:schemeClr val="accent1"/>
                </a:solidFill>
              </a:rPr>
              <a:t>O(1)</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50806C80-3A69-431B-80CD-B96470EE3FA4}"/>
              </a:ext>
            </a:extLst>
          </p:cNvPr>
          <p:cNvSpPr txBox="1"/>
          <p:nvPr/>
        </p:nvSpPr>
        <p:spPr>
          <a:xfrm>
            <a:off x="755009" y="1409729"/>
            <a:ext cx="10888910" cy="369332"/>
          </a:xfrm>
          <a:prstGeom prst="rect">
            <a:avLst/>
          </a:prstGeom>
          <a:noFill/>
        </p:spPr>
        <p:txBody>
          <a:bodyPr wrap="square" rtlCol="0">
            <a:spAutoFit/>
          </a:bodyPr>
          <a:lstStyle/>
          <a:p>
            <a:r>
              <a:rPr lang="zh-CN" altLang="en-US" dirty="0">
                <a:solidFill>
                  <a:schemeClr val="accent2"/>
                </a:solidFill>
              </a:rPr>
              <a:t>时间复杂度：</a:t>
            </a:r>
            <a:r>
              <a:rPr lang="zh-CN" altLang="en-US" dirty="0"/>
              <a:t>最</a:t>
            </a:r>
            <a:r>
              <a:rPr lang="zh-CN" altLang="en-US" dirty="0">
                <a:solidFill>
                  <a:schemeClr val="accent2"/>
                </a:solidFill>
              </a:rPr>
              <a:t>坏</a:t>
            </a:r>
            <a:r>
              <a:rPr lang="zh-CN" altLang="en-US" dirty="0"/>
              <a:t>情况下：整个序列都是</a:t>
            </a:r>
            <a:r>
              <a:rPr lang="zh-CN" altLang="en-US" dirty="0">
                <a:solidFill>
                  <a:schemeClr val="accent1"/>
                </a:solidFill>
              </a:rPr>
              <a:t>逆序</a:t>
            </a:r>
          </a:p>
        </p:txBody>
      </p:sp>
      <p:sp>
        <p:nvSpPr>
          <p:cNvPr id="9" name="文本框 8">
            <a:extLst>
              <a:ext uri="{FF2B5EF4-FFF2-40B4-BE49-F238E27FC236}">
                <a16:creationId xmlns:a16="http://schemas.microsoft.com/office/drawing/2014/main" xmlns="" id="{25D16599-BC72-4BD1-8C15-82CC56D08400}"/>
              </a:ext>
            </a:extLst>
          </p:cNvPr>
          <p:cNvSpPr txBox="1"/>
          <p:nvPr/>
        </p:nvSpPr>
        <p:spPr>
          <a:xfrm>
            <a:off x="402673" y="5563798"/>
            <a:ext cx="1451294" cy="461665"/>
          </a:xfrm>
          <a:prstGeom prst="rect">
            <a:avLst/>
          </a:prstGeom>
          <a:noFill/>
        </p:spPr>
        <p:txBody>
          <a:bodyPr wrap="square" rtlCol="0">
            <a:spAutoFit/>
          </a:bodyPr>
          <a:lstStyle/>
          <a:p>
            <a:r>
              <a:rPr lang="en-US" altLang="zh-CN" sz="2400" dirty="0"/>
              <a:t>5 4 3 2 1</a:t>
            </a:r>
            <a:endParaRPr lang="zh-CN" altLang="en-US" sz="2400" dirty="0"/>
          </a:p>
        </p:txBody>
      </p:sp>
      <p:sp>
        <p:nvSpPr>
          <p:cNvPr id="10" name="文本框 9">
            <a:extLst>
              <a:ext uri="{FF2B5EF4-FFF2-40B4-BE49-F238E27FC236}">
                <a16:creationId xmlns:a16="http://schemas.microsoft.com/office/drawing/2014/main" xmlns="" id="{0BEF0C35-7ABC-4844-AE42-561ED5BEB4FF}"/>
              </a:ext>
            </a:extLst>
          </p:cNvPr>
          <p:cNvSpPr txBox="1"/>
          <p:nvPr/>
        </p:nvSpPr>
        <p:spPr>
          <a:xfrm>
            <a:off x="2122414" y="5638542"/>
            <a:ext cx="6199464" cy="646331"/>
          </a:xfrm>
          <a:prstGeom prst="rect">
            <a:avLst/>
          </a:prstGeom>
          <a:noFill/>
        </p:spPr>
        <p:txBody>
          <a:bodyPr wrap="square" rtlCol="0">
            <a:spAutoFit/>
          </a:bodyPr>
          <a:lstStyle/>
          <a:p>
            <a:r>
              <a:rPr lang="en-US" altLang="zh-CN" dirty="0"/>
              <a:t>4</a:t>
            </a:r>
            <a:r>
              <a:rPr lang="zh-CN" altLang="en-US" dirty="0"/>
              <a:t>要插到</a:t>
            </a:r>
            <a:r>
              <a:rPr lang="en-US" altLang="zh-CN" dirty="0"/>
              <a:t>5</a:t>
            </a:r>
            <a:r>
              <a:rPr lang="zh-CN" altLang="en-US" dirty="0"/>
              <a:t>前面，</a:t>
            </a:r>
            <a:r>
              <a:rPr lang="en-US" altLang="zh-CN" dirty="0"/>
              <a:t>3</a:t>
            </a:r>
            <a:r>
              <a:rPr lang="zh-CN" altLang="en-US" dirty="0"/>
              <a:t>要插到</a:t>
            </a:r>
            <a:r>
              <a:rPr lang="en-US" altLang="zh-CN" dirty="0"/>
              <a:t>4</a:t>
            </a:r>
            <a:r>
              <a:rPr lang="zh-CN" altLang="en-US" dirty="0"/>
              <a:t>前面，</a:t>
            </a:r>
            <a:r>
              <a:rPr lang="en-US" altLang="zh-CN" dirty="0"/>
              <a:t>2</a:t>
            </a:r>
            <a:r>
              <a:rPr lang="zh-CN" altLang="en-US" dirty="0"/>
              <a:t>要插入到</a:t>
            </a:r>
            <a:r>
              <a:rPr lang="en-US" altLang="zh-CN" dirty="0"/>
              <a:t>3</a:t>
            </a:r>
            <a:r>
              <a:rPr lang="zh-CN" altLang="en-US" dirty="0"/>
              <a:t>前面</a:t>
            </a:r>
            <a:r>
              <a:rPr lang="en-US" altLang="zh-CN" dirty="0"/>
              <a:t>....</a:t>
            </a:r>
          </a:p>
          <a:p>
            <a:r>
              <a:rPr lang="zh-CN" altLang="en-US" dirty="0"/>
              <a:t>  移动</a:t>
            </a:r>
            <a:r>
              <a:rPr lang="en-US" altLang="zh-CN" dirty="0"/>
              <a:t>1</a:t>
            </a:r>
            <a:r>
              <a:rPr lang="zh-CN" altLang="en-US" dirty="0"/>
              <a:t>次               移动</a:t>
            </a:r>
            <a:r>
              <a:rPr lang="en-US" altLang="zh-CN" dirty="0"/>
              <a:t>2</a:t>
            </a:r>
            <a:r>
              <a:rPr lang="zh-CN" altLang="en-US" dirty="0"/>
              <a:t>次            移动</a:t>
            </a:r>
            <a:r>
              <a:rPr lang="en-US" altLang="zh-CN" dirty="0"/>
              <a:t>3</a:t>
            </a:r>
            <a:r>
              <a:rPr lang="zh-CN" altLang="en-US" dirty="0"/>
              <a:t>次 </a:t>
            </a:r>
          </a:p>
        </p:txBody>
      </p:sp>
      <p:sp>
        <p:nvSpPr>
          <p:cNvPr id="28" name="矩形 27">
            <a:extLst>
              <a:ext uri="{FF2B5EF4-FFF2-40B4-BE49-F238E27FC236}">
                <a16:creationId xmlns:a16="http://schemas.microsoft.com/office/drawing/2014/main" xmlns="" id="{8A9B314D-79A4-4E30-8BB5-DB5F389B894B}"/>
              </a:ext>
            </a:extLst>
          </p:cNvPr>
          <p:cNvSpPr/>
          <p:nvPr/>
        </p:nvSpPr>
        <p:spPr>
          <a:xfrm>
            <a:off x="755009" y="1997839"/>
            <a:ext cx="6115731" cy="2862322"/>
          </a:xfrm>
          <a:prstGeom prst="rect">
            <a:avLst/>
          </a:prstGeom>
        </p:spPr>
        <p:txBody>
          <a:bodyPr wrap="square">
            <a:spAutoFit/>
          </a:bodyPr>
          <a:lstStyle/>
          <a:p>
            <a:r>
              <a:rPr lang="en-US" altLang="zh-CN" dirty="0"/>
              <a:t>void </a:t>
            </a:r>
            <a:r>
              <a:rPr lang="en-US" altLang="zh-CN" dirty="0" err="1"/>
              <a:t>InsertSort</a:t>
            </a:r>
            <a:r>
              <a:rPr lang="en-US" altLang="zh-CN" dirty="0"/>
              <a:t>(</a:t>
            </a:r>
            <a:r>
              <a:rPr lang="en-US" altLang="zh-CN" dirty="0" err="1"/>
              <a:t>ElemType</a:t>
            </a:r>
            <a:r>
              <a:rPr lang="en-US" altLang="zh-CN" dirty="0"/>
              <a:t> A[],int n){</a:t>
            </a:r>
          </a:p>
          <a:p>
            <a:r>
              <a:rPr lang="en-US" altLang="zh-CN" dirty="0"/>
              <a:t>	int </a:t>
            </a:r>
            <a:r>
              <a:rPr lang="en-US" altLang="zh-CN" dirty="0" err="1"/>
              <a:t>i,j</a:t>
            </a:r>
            <a:r>
              <a:rPr lang="en-US" altLang="zh-CN" dirty="0"/>
              <a:t>;</a:t>
            </a:r>
          </a:p>
          <a:p>
            <a:r>
              <a:rPr lang="en-US" altLang="zh-CN" dirty="0"/>
              <a:t>	for(</a:t>
            </a:r>
            <a:r>
              <a:rPr lang="en-US" altLang="zh-CN" dirty="0" err="1">
                <a:solidFill>
                  <a:schemeClr val="accent1"/>
                </a:solidFill>
              </a:rPr>
              <a:t>i</a:t>
            </a:r>
            <a:r>
              <a:rPr lang="en-US" altLang="zh-CN" dirty="0">
                <a:solidFill>
                  <a:schemeClr val="accent1"/>
                </a:solidFill>
              </a:rPr>
              <a:t>=2</a:t>
            </a:r>
            <a:r>
              <a:rPr lang="en-US" altLang="zh-CN" dirty="0"/>
              <a:t>;i&lt;=</a:t>
            </a:r>
            <a:r>
              <a:rPr lang="en-US" altLang="zh-CN" dirty="0" err="1"/>
              <a:t>n;i</a:t>
            </a:r>
            <a:r>
              <a:rPr lang="en-US" altLang="zh-CN" dirty="0"/>
              <a:t>++)	</a:t>
            </a:r>
            <a:endParaRPr lang="zh-CN" altLang="en-US" dirty="0"/>
          </a:p>
          <a:p>
            <a:r>
              <a:rPr lang="zh-CN" altLang="en-US" dirty="0"/>
              <a:t>		</a:t>
            </a:r>
            <a:r>
              <a:rPr lang="en-US" altLang="zh-CN" dirty="0"/>
              <a:t>if(A[</a:t>
            </a:r>
            <a:r>
              <a:rPr lang="en-US" altLang="zh-CN" dirty="0" err="1"/>
              <a:t>i</a:t>
            </a:r>
            <a:r>
              <a:rPr lang="en-US" altLang="zh-CN" dirty="0"/>
              <a:t>].key&lt;A[i-1].key){	</a:t>
            </a:r>
            <a:endParaRPr lang="zh-CN" altLang="en-US" dirty="0"/>
          </a:p>
          <a:p>
            <a:r>
              <a:rPr lang="zh-CN" altLang="en-US" dirty="0"/>
              <a:t>			</a:t>
            </a:r>
            <a:r>
              <a:rPr lang="en-US" altLang="zh-CN" dirty="0"/>
              <a:t>A[0]=A[</a:t>
            </a:r>
            <a:r>
              <a:rPr lang="en-US" altLang="zh-CN" dirty="0" err="1"/>
              <a:t>i</a:t>
            </a:r>
            <a:r>
              <a:rPr lang="en-US" altLang="zh-CN" dirty="0"/>
              <a:t>];	</a:t>
            </a:r>
            <a:endParaRPr lang="zh-CN" altLang="en-US" dirty="0"/>
          </a:p>
          <a:p>
            <a:r>
              <a:rPr lang="zh-CN" altLang="en-US" dirty="0"/>
              <a:t>			</a:t>
            </a:r>
            <a:r>
              <a:rPr lang="en-US" altLang="zh-CN" dirty="0"/>
              <a:t>for(j=i-1;A[0].key&lt;A[j].key;--j)</a:t>
            </a:r>
            <a:endParaRPr lang="zh-CN" altLang="en-US" dirty="0"/>
          </a:p>
          <a:p>
            <a:r>
              <a:rPr lang="zh-CN" altLang="en-US" dirty="0"/>
              <a:t>				</a:t>
            </a:r>
            <a:r>
              <a:rPr lang="en-US" altLang="zh-CN" dirty="0"/>
              <a:t>A[j+1]=A[j];	</a:t>
            </a:r>
            <a:endParaRPr lang="zh-CN" altLang="en-US" dirty="0"/>
          </a:p>
          <a:p>
            <a:r>
              <a:rPr lang="zh-CN" altLang="en-US" dirty="0"/>
              <a:t>			</a:t>
            </a:r>
            <a:r>
              <a:rPr lang="en-US" altLang="zh-CN" dirty="0"/>
              <a:t>A[j+1]=A[0];   		</a:t>
            </a:r>
            <a:r>
              <a:rPr lang="zh-CN" altLang="en-US" dirty="0"/>
              <a:t> </a:t>
            </a:r>
          </a:p>
          <a:p>
            <a:r>
              <a:rPr lang="zh-CN" altLang="en-US" dirty="0"/>
              <a:t>		</a:t>
            </a:r>
            <a:r>
              <a:rPr lang="en-US" altLang="zh-CN" dirty="0"/>
              <a:t>}</a:t>
            </a:r>
          </a:p>
          <a:p>
            <a:r>
              <a:rPr lang="en-US" altLang="zh-CN" dirty="0"/>
              <a:t>}</a:t>
            </a:r>
          </a:p>
        </p:txBody>
      </p:sp>
      <p:sp>
        <p:nvSpPr>
          <p:cNvPr id="13" name="椭圆 12">
            <a:extLst>
              <a:ext uri="{FF2B5EF4-FFF2-40B4-BE49-F238E27FC236}">
                <a16:creationId xmlns:a16="http://schemas.microsoft.com/office/drawing/2014/main" xmlns="" id="{6F3EC435-6ED2-4A4C-85E4-6A78A551D8BF}"/>
              </a:ext>
            </a:extLst>
          </p:cNvPr>
          <p:cNvSpPr/>
          <p:nvPr/>
        </p:nvSpPr>
        <p:spPr>
          <a:xfrm>
            <a:off x="7046752" y="2676090"/>
            <a:ext cx="4714613" cy="27721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即外层</a:t>
            </a:r>
            <a:r>
              <a:rPr lang="en-US" altLang="zh-CN" dirty="0">
                <a:solidFill>
                  <a:schemeClr val="accent1"/>
                </a:solidFill>
              </a:rPr>
              <a:t>for</a:t>
            </a:r>
            <a:r>
              <a:rPr lang="zh-CN" altLang="en-US" dirty="0">
                <a:solidFill>
                  <a:schemeClr val="accent1"/>
                </a:solidFill>
              </a:rPr>
              <a:t>循环每一轮，内层</a:t>
            </a:r>
            <a:r>
              <a:rPr lang="en-US" altLang="zh-CN" dirty="0">
                <a:solidFill>
                  <a:schemeClr val="accent1"/>
                </a:solidFill>
              </a:rPr>
              <a:t>for</a:t>
            </a:r>
            <a:r>
              <a:rPr lang="zh-CN" altLang="en-US" dirty="0">
                <a:solidFill>
                  <a:schemeClr val="accent1"/>
                </a:solidFill>
              </a:rPr>
              <a:t>循环将执行完整。</a:t>
            </a:r>
          </a:p>
          <a:p>
            <a:pPr algn="ctr"/>
            <a:r>
              <a:rPr lang="zh-CN" altLang="en-US" dirty="0">
                <a:solidFill>
                  <a:schemeClr val="accent1"/>
                </a:solidFill>
              </a:rPr>
              <a:t>总的移动次数为</a:t>
            </a:r>
          </a:p>
          <a:p>
            <a:pPr algn="ctr"/>
            <a:r>
              <a:rPr lang="en-US" altLang="zh-CN" dirty="0">
                <a:solidFill>
                  <a:schemeClr val="accent1"/>
                </a:solidFill>
              </a:rPr>
              <a:t>1+2+3+……+(n-1)=n(n-1)/2</a:t>
            </a:r>
          </a:p>
          <a:p>
            <a:pPr algn="ctr"/>
            <a:r>
              <a:rPr lang="zh-CN" altLang="en-US" dirty="0">
                <a:solidFill>
                  <a:schemeClr val="accent1"/>
                </a:solidFill>
              </a:rPr>
              <a:t>所以最坏情况下时间复杂度</a:t>
            </a:r>
            <a:r>
              <a:rPr lang="zh-CN" altLang="en-US" dirty="0"/>
              <a:t>为</a:t>
            </a:r>
            <a:r>
              <a:rPr lang="en-US" altLang="zh-CN" dirty="0">
                <a:solidFill>
                  <a:schemeClr val="accent2"/>
                </a:solidFill>
              </a:rPr>
              <a:t>O(n</a:t>
            </a:r>
            <a:r>
              <a:rPr lang="en-US" altLang="zh-CN" baseline="30000" dirty="0">
                <a:solidFill>
                  <a:schemeClr val="accent2"/>
                </a:solidFill>
              </a:rPr>
              <a:t>2</a:t>
            </a:r>
            <a:r>
              <a:rPr lang="en-US" altLang="zh-CN" dirty="0">
                <a:solidFill>
                  <a:schemeClr val="accent2"/>
                </a:solidFill>
              </a:rPr>
              <a:t>)</a:t>
            </a:r>
          </a:p>
        </p:txBody>
      </p:sp>
    </p:spTree>
    <p:extLst>
      <p:ext uri="{BB962C8B-B14F-4D97-AF65-F5344CB8AC3E}">
        <p14:creationId xmlns:p14="http://schemas.microsoft.com/office/powerpoint/2010/main" val="361858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9" grpId="0"/>
      <p:bldP spid="10" grpId="0"/>
      <p:bldP spid="28" grpId="0"/>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4DE5FF6B-FF92-4540-BD58-99B88129879F}"/>
              </a:ext>
            </a:extLst>
          </p:cNvPr>
          <p:cNvSpPr/>
          <p:nvPr/>
        </p:nvSpPr>
        <p:spPr>
          <a:xfrm>
            <a:off x="349459" y="598620"/>
            <a:ext cx="11493082" cy="5078313"/>
          </a:xfrm>
          <a:prstGeom prst="rect">
            <a:avLst/>
          </a:prstGeom>
        </p:spPr>
        <p:txBody>
          <a:bodyPr wrap="square">
            <a:spAutoFit/>
          </a:bodyPr>
          <a:lstStyle/>
          <a:p>
            <a:r>
              <a:rPr lang="en-US" altLang="zh-CN" dirty="0"/>
              <a:t>void </a:t>
            </a:r>
            <a:r>
              <a:rPr lang="en-US" altLang="zh-CN" dirty="0" err="1"/>
              <a:t>BuildMaxHeap</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for(int </a:t>
            </a:r>
            <a:r>
              <a:rPr lang="en-US" altLang="zh-CN" dirty="0" err="1"/>
              <a:t>i</a:t>
            </a:r>
            <a:r>
              <a:rPr lang="en-US" altLang="zh-CN" dirty="0"/>
              <a:t>=</a:t>
            </a:r>
            <a:r>
              <a:rPr lang="en-US" altLang="zh-CN" dirty="0" err="1">
                <a:solidFill>
                  <a:srgbClr val="FF0000"/>
                </a:solidFill>
              </a:rPr>
              <a:t>len</a:t>
            </a:r>
            <a:r>
              <a:rPr lang="en-US" altLang="zh-CN" dirty="0">
                <a:solidFill>
                  <a:srgbClr val="FF0000"/>
                </a:solidFill>
              </a:rPr>
              <a:t>/2</a:t>
            </a:r>
            <a:r>
              <a:rPr lang="en-US" altLang="zh-CN" dirty="0"/>
              <a:t>;</a:t>
            </a:r>
            <a:r>
              <a:rPr lang="en-US" altLang="zh-CN" dirty="0">
                <a:solidFill>
                  <a:srgbClr val="FF0000"/>
                </a:solidFill>
              </a:rPr>
              <a:t>i&gt;0</a:t>
            </a:r>
            <a:r>
              <a:rPr lang="en-US" altLang="zh-CN" dirty="0"/>
              <a:t>;i--)</a:t>
            </a:r>
            <a:r>
              <a:rPr lang="zh-CN" altLang="en-US" dirty="0"/>
              <a:t> </a:t>
            </a:r>
            <a:r>
              <a:rPr lang="en-US" altLang="zh-CN" dirty="0" err="1"/>
              <a:t>AdjustDown</a:t>
            </a:r>
            <a:r>
              <a:rPr lang="en-US" altLang="zh-CN" dirty="0"/>
              <a:t>(</a:t>
            </a:r>
            <a:r>
              <a:rPr lang="en-US" altLang="zh-CN" dirty="0" err="1"/>
              <a:t>A,i,len</a:t>
            </a:r>
            <a:r>
              <a:rPr lang="en-US" altLang="zh-CN" dirty="0"/>
              <a:t>); </a:t>
            </a:r>
            <a:r>
              <a:rPr lang="en-US" altLang="zh-CN" dirty="0">
                <a:solidFill>
                  <a:schemeClr val="accent2"/>
                </a:solidFill>
              </a:rPr>
              <a:t>//</a:t>
            </a:r>
            <a:r>
              <a:rPr lang="zh-CN" altLang="en-US" dirty="0">
                <a:solidFill>
                  <a:schemeClr val="accent2"/>
                </a:solidFill>
              </a:rPr>
              <a:t>由数组下标高处往低处 从第一个可能需要调整的非叶结点</a:t>
            </a:r>
            <a:endParaRPr lang="en-US" altLang="zh-CN" dirty="0">
              <a:solidFill>
                <a:schemeClr val="accent2"/>
              </a:solidFill>
            </a:endParaRPr>
          </a:p>
          <a:p>
            <a:r>
              <a:rPr lang="en-US" altLang="zh-CN" dirty="0">
                <a:solidFill>
                  <a:schemeClr val="accent2"/>
                </a:solidFill>
              </a:rPr>
              <a:t>                                                                             //</a:t>
            </a:r>
            <a:r>
              <a:rPr lang="zh-CN" altLang="en-US" dirty="0">
                <a:solidFill>
                  <a:schemeClr val="accent2"/>
                </a:solidFill>
              </a:rPr>
              <a:t> 开始检查，直到根结点</a:t>
            </a:r>
            <a:r>
              <a:rPr lang="en-US" altLang="zh-CN" dirty="0">
                <a:solidFill>
                  <a:schemeClr val="accent2"/>
                </a:solidFill>
              </a:rPr>
              <a:t>(</a:t>
            </a:r>
            <a:r>
              <a:rPr lang="zh-CN" altLang="en-US" dirty="0">
                <a:solidFill>
                  <a:schemeClr val="accent2"/>
                </a:solidFill>
              </a:rPr>
              <a:t>注意根结点下标不是</a:t>
            </a:r>
            <a:r>
              <a:rPr lang="en-US" altLang="zh-CN" dirty="0">
                <a:solidFill>
                  <a:schemeClr val="accent2"/>
                </a:solidFill>
              </a:rPr>
              <a:t>0</a:t>
            </a:r>
            <a:r>
              <a:rPr lang="zh-CN" altLang="en-US" dirty="0">
                <a:solidFill>
                  <a:schemeClr val="accent2"/>
                </a:solidFill>
              </a:rPr>
              <a:t>，是从</a:t>
            </a:r>
            <a:r>
              <a:rPr lang="en-US" altLang="zh-CN" dirty="0">
                <a:solidFill>
                  <a:schemeClr val="accent2"/>
                </a:solidFill>
              </a:rPr>
              <a:t>1</a:t>
            </a:r>
            <a:r>
              <a:rPr lang="zh-CN" altLang="en-US" dirty="0">
                <a:solidFill>
                  <a:schemeClr val="accent2"/>
                </a:solidFill>
              </a:rPr>
              <a:t>开始存储</a:t>
            </a:r>
            <a:r>
              <a:rPr lang="en-US" altLang="zh-CN" dirty="0">
                <a:solidFill>
                  <a:schemeClr val="accent2"/>
                </a:solidFill>
              </a:rPr>
              <a:t>)</a:t>
            </a:r>
          </a:p>
          <a:p>
            <a:r>
              <a:rPr lang="en-US" altLang="zh-CN" dirty="0"/>
              <a:t>}</a:t>
            </a:r>
          </a:p>
          <a:p>
            <a:r>
              <a:rPr lang="en-US" altLang="zh-CN" dirty="0"/>
              <a:t>void </a:t>
            </a:r>
            <a:r>
              <a:rPr lang="en-US" altLang="zh-CN" dirty="0" err="1"/>
              <a:t>AdjustDown</a:t>
            </a:r>
            <a:r>
              <a:rPr lang="en-US" altLang="zh-CN" dirty="0"/>
              <a:t>(</a:t>
            </a:r>
            <a:r>
              <a:rPr lang="en-US" altLang="zh-CN" dirty="0" err="1"/>
              <a:t>ElemType</a:t>
            </a:r>
            <a:r>
              <a:rPr lang="en-US" altLang="zh-CN" dirty="0"/>
              <a:t> A[],int </a:t>
            </a:r>
            <a:r>
              <a:rPr lang="en-US" altLang="zh-CN" dirty="0" err="1"/>
              <a:t>k,int</a:t>
            </a:r>
            <a:r>
              <a:rPr lang="en-US" altLang="zh-CN" dirty="0"/>
              <a:t> </a:t>
            </a:r>
            <a:r>
              <a:rPr lang="en-US" altLang="zh-CN" dirty="0" err="1"/>
              <a:t>len</a:t>
            </a:r>
            <a:r>
              <a:rPr lang="en-US" altLang="zh-CN" dirty="0"/>
              <a:t>){ </a:t>
            </a:r>
            <a:r>
              <a:rPr lang="en-US" altLang="zh-CN" dirty="0">
                <a:solidFill>
                  <a:schemeClr val="accent1"/>
                </a:solidFill>
              </a:rPr>
              <a:t>//A</a:t>
            </a:r>
            <a:r>
              <a:rPr lang="zh-CN" altLang="en-US" dirty="0">
                <a:solidFill>
                  <a:schemeClr val="accent1"/>
                </a:solidFill>
              </a:rPr>
              <a:t>是存储堆的数组</a:t>
            </a:r>
            <a:r>
              <a:rPr lang="en-US" altLang="zh-CN" dirty="0">
                <a:solidFill>
                  <a:schemeClr val="accent1"/>
                </a:solidFill>
              </a:rPr>
              <a:t>,k</a:t>
            </a:r>
            <a:r>
              <a:rPr lang="zh-CN" altLang="en-US" dirty="0">
                <a:solidFill>
                  <a:schemeClr val="accent1"/>
                </a:solidFill>
              </a:rPr>
              <a:t>是需要检查的结点下标</a:t>
            </a:r>
            <a:r>
              <a:rPr lang="en-US" altLang="zh-CN" dirty="0">
                <a:solidFill>
                  <a:schemeClr val="accent1"/>
                </a:solidFill>
              </a:rPr>
              <a:t>,</a:t>
            </a:r>
            <a:r>
              <a:rPr lang="en-US" altLang="zh-CN" dirty="0" err="1">
                <a:solidFill>
                  <a:schemeClr val="accent1"/>
                </a:solidFill>
              </a:rPr>
              <a:t>len</a:t>
            </a:r>
            <a:r>
              <a:rPr lang="zh-CN" altLang="en-US" dirty="0">
                <a:solidFill>
                  <a:schemeClr val="accent1"/>
                </a:solidFill>
              </a:rPr>
              <a:t>是堆中结点个数</a:t>
            </a:r>
            <a:endParaRPr lang="zh-CN" altLang="en-US" dirty="0"/>
          </a:p>
          <a:p>
            <a:r>
              <a:rPr lang="zh-CN" altLang="en-US" dirty="0"/>
              <a:t>	</a:t>
            </a:r>
            <a:r>
              <a:rPr lang="en-US" altLang="zh-CN" dirty="0"/>
              <a:t>A[0]=A[k]; 		           </a:t>
            </a:r>
            <a:r>
              <a:rPr lang="en-US" altLang="zh-CN" dirty="0">
                <a:solidFill>
                  <a:schemeClr val="accent1"/>
                </a:solidFill>
              </a:rPr>
              <a:t>//A[0]</a:t>
            </a:r>
            <a:r>
              <a:rPr lang="zh-CN" altLang="en-US" dirty="0">
                <a:solidFill>
                  <a:schemeClr val="accent1"/>
                </a:solidFill>
              </a:rPr>
              <a:t>暂存这个需要检查的结点值</a:t>
            </a:r>
          </a:p>
          <a:p>
            <a:r>
              <a:rPr lang="zh-CN" altLang="en-US" dirty="0"/>
              <a:t>	</a:t>
            </a:r>
            <a:r>
              <a:rPr lang="en-US" altLang="zh-CN" dirty="0"/>
              <a:t>for(</a:t>
            </a:r>
            <a:r>
              <a:rPr lang="en-US" altLang="zh-CN" dirty="0" err="1"/>
              <a:t>i</a:t>
            </a:r>
            <a:r>
              <a:rPr lang="en-US" altLang="zh-CN" dirty="0"/>
              <a:t>=</a:t>
            </a:r>
            <a:r>
              <a:rPr lang="en-US" altLang="zh-CN" dirty="0">
                <a:solidFill>
                  <a:schemeClr val="accent2"/>
                </a:solidFill>
              </a:rPr>
              <a:t>2*</a:t>
            </a:r>
            <a:r>
              <a:rPr lang="en-US" altLang="zh-CN" dirty="0" err="1">
                <a:solidFill>
                  <a:schemeClr val="accent2"/>
                </a:solidFill>
              </a:rPr>
              <a:t>k</a:t>
            </a:r>
            <a:r>
              <a:rPr lang="en-US" altLang="zh-CN" dirty="0" err="1"/>
              <a:t>;i</a:t>
            </a:r>
            <a:r>
              <a:rPr lang="en-US" altLang="zh-CN" dirty="0"/>
              <a:t>&lt;=</a:t>
            </a:r>
            <a:r>
              <a:rPr lang="en-US" altLang="zh-CN" dirty="0" err="1"/>
              <a:t>len;</a:t>
            </a:r>
            <a:r>
              <a:rPr lang="en-US" altLang="zh-CN" dirty="0" err="1">
                <a:solidFill>
                  <a:schemeClr val="accent2"/>
                </a:solidFill>
              </a:rPr>
              <a:t>i</a:t>
            </a:r>
            <a:r>
              <a:rPr lang="en-US" altLang="zh-CN" dirty="0">
                <a:solidFill>
                  <a:schemeClr val="accent2"/>
                </a:solidFill>
              </a:rPr>
              <a:t>*=2</a:t>
            </a:r>
            <a:r>
              <a:rPr lang="en-US" altLang="zh-CN" dirty="0"/>
              <a:t>){		</a:t>
            </a:r>
            <a:r>
              <a:rPr lang="en-US" altLang="zh-CN" dirty="0">
                <a:solidFill>
                  <a:schemeClr val="accent1"/>
                </a:solidFill>
              </a:rPr>
              <a:t>//</a:t>
            </a:r>
            <a:r>
              <a:rPr lang="zh-CN" altLang="en-US" dirty="0">
                <a:solidFill>
                  <a:schemeClr val="accent1"/>
                </a:solidFill>
              </a:rPr>
              <a:t>从这个结点的左孩子开始往下比较，</a:t>
            </a:r>
            <a:endParaRPr lang="en-US" altLang="zh-CN" dirty="0">
              <a:solidFill>
                <a:schemeClr val="accent1"/>
              </a:solidFill>
            </a:endParaRPr>
          </a:p>
          <a:p>
            <a:r>
              <a:rPr lang="en-US" altLang="zh-CN" dirty="0">
                <a:solidFill>
                  <a:schemeClr val="accent1"/>
                </a:solidFill>
              </a:rPr>
              <a:t>                                                                          // </a:t>
            </a:r>
            <a:r>
              <a:rPr lang="zh-CN" altLang="en-US" dirty="0">
                <a:solidFill>
                  <a:schemeClr val="accent1"/>
                </a:solidFill>
              </a:rPr>
              <a:t>如果发生交换，对交换过的结点继续和它的孩子比较</a:t>
            </a:r>
          </a:p>
          <a:p>
            <a:r>
              <a:rPr lang="zh-CN" altLang="en-US" dirty="0"/>
              <a:t>		</a:t>
            </a:r>
            <a:r>
              <a:rPr lang="en-US" altLang="zh-CN" dirty="0"/>
              <a:t>if(</a:t>
            </a:r>
            <a:r>
              <a:rPr lang="en-US" altLang="zh-CN" dirty="0" err="1"/>
              <a:t>i</a:t>
            </a:r>
            <a:r>
              <a:rPr lang="en-US" altLang="zh-CN" dirty="0"/>
              <a:t>&lt;</a:t>
            </a:r>
            <a:r>
              <a:rPr lang="en-US" altLang="zh-CN" dirty="0" err="1"/>
              <a:t>len</a:t>
            </a:r>
            <a:r>
              <a:rPr lang="en-US" altLang="zh-CN" dirty="0"/>
              <a:t>&amp;&amp;A[</a:t>
            </a:r>
            <a:r>
              <a:rPr lang="en-US" altLang="zh-CN" dirty="0" err="1"/>
              <a:t>i</a:t>
            </a:r>
            <a:r>
              <a:rPr lang="en-US" altLang="zh-CN" dirty="0"/>
              <a:t>]&lt;A[i+1])</a:t>
            </a:r>
            <a:r>
              <a:rPr lang="en-US" altLang="zh-CN" dirty="0" err="1"/>
              <a:t>i</a:t>
            </a:r>
            <a:r>
              <a:rPr lang="en-US" altLang="zh-CN" dirty="0"/>
              <a:t>++;	</a:t>
            </a:r>
            <a:r>
              <a:rPr lang="en-US" altLang="zh-CN" dirty="0">
                <a:solidFill>
                  <a:schemeClr val="accent1"/>
                </a:solidFill>
              </a:rPr>
              <a:t>//</a:t>
            </a:r>
            <a:r>
              <a:rPr lang="zh-CN" altLang="en-US" dirty="0">
                <a:solidFill>
                  <a:schemeClr val="accent1"/>
                </a:solidFill>
              </a:rPr>
              <a:t>如果右孩子大一些，就只要考虑和右孩子比较</a:t>
            </a:r>
          </a:p>
          <a:p>
            <a:r>
              <a:rPr lang="zh-CN" altLang="en-US" dirty="0"/>
              <a:t>		</a:t>
            </a:r>
            <a:r>
              <a:rPr lang="en-US" altLang="zh-CN" dirty="0"/>
              <a:t>if(A[0]&gt;=A[</a:t>
            </a:r>
            <a:r>
              <a:rPr lang="en-US" altLang="zh-CN" dirty="0" err="1"/>
              <a:t>i</a:t>
            </a:r>
            <a:r>
              <a:rPr lang="en-US" altLang="zh-CN" dirty="0"/>
              <a:t>])  break;	</a:t>
            </a:r>
            <a:r>
              <a:rPr lang="en-US" altLang="zh-CN" dirty="0">
                <a:solidFill>
                  <a:schemeClr val="accent1"/>
                </a:solidFill>
              </a:rPr>
              <a:t>//</a:t>
            </a:r>
            <a:r>
              <a:rPr lang="zh-CN" altLang="en-US" dirty="0">
                <a:solidFill>
                  <a:schemeClr val="accent1"/>
                </a:solidFill>
              </a:rPr>
              <a:t>如果这个结点的值不小于它的较大孩子结点值 则不需要交换</a:t>
            </a:r>
          </a:p>
          <a:p>
            <a:r>
              <a:rPr lang="zh-CN" altLang="en-US" dirty="0"/>
              <a:t>		</a:t>
            </a:r>
            <a:r>
              <a:rPr lang="en-US" altLang="zh-CN" dirty="0"/>
              <a:t>else{ </a:t>
            </a:r>
          </a:p>
          <a:p>
            <a:r>
              <a:rPr lang="en-US" altLang="zh-CN" dirty="0"/>
              <a:t>			A[k]=A[</a:t>
            </a:r>
            <a:r>
              <a:rPr lang="en-US" altLang="zh-CN" dirty="0" err="1"/>
              <a:t>i</a:t>
            </a:r>
            <a:r>
              <a:rPr lang="en-US" altLang="zh-CN" dirty="0"/>
              <a:t>];	//</a:t>
            </a:r>
            <a:r>
              <a:rPr lang="zh-CN" altLang="en-US" dirty="0"/>
              <a:t>如果这个结点的值小于它的较大孩子</a:t>
            </a:r>
            <a:endParaRPr lang="en-US" altLang="zh-CN" dirty="0"/>
          </a:p>
          <a:p>
            <a:r>
              <a:rPr lang="en-US" altLang="zh-CN" dirty="0"/>
              <a:t>                                                                          //</a:t>
            </a:r>
            <a:r>
              <a:rPr lang="zh-CN" altLang="en-US" dirty="0"/>
              <a:t>结点值则将较大的孩子结点值赋值给该结点</a:t>
            </a:r>
            <a:r>
              <a:rPr lang="en-US" altLang="zh-CN" dirty="0"/>
              <a:t>	</a:t>
            </a:r>
            <a:endParaRPr lang="zh-CN" altLang="en-US" dirty="0"/>
          </a:p>
          <a:p>
            <a:r>
              <a:rPr lang="zh-CN" altLang="en-US" dirty="0"/>
              <a:t>			</a:t>
            </a:r>
            <a:r>
              <a:rPr lang="en-US" altLang="zh-CN" dirty="0"/>
              <a:t>k=</a:t>
            </a:r>
            <a:r>
              <a:rPr lang="en-US" altLang="zh-CN" dirty="0" err="1"/>
              <a:t>i</a:t>
            </a:r>
            <a:r>
              <a:rPr lang="en-US" altLang="zh-CN" dirty="0"/>
              <a:t>;		//</a:t>
            </a:r>
            <a:r>
              <a:rPr lang="en-US" altLang="zh-CN" dirty="0" err="1"/>
              <a:t>i</a:t>
            </a:r>
            <a:r>
              <a:rPr lang="zh-CN" altLang="en-US" dirty="0"/>
              <a:t>赋值给</a:t>
            </a:r>
            <a:r>
              <a:rPr lang="en-US" altLang="zh-CN" dirty="0"/>
              <a:t>k</a:t>
            </a:r>
            <a:r>
              <a:rPr lang="zh-CN" altLang="en-US" dirty="0"/>
              <a:t>也就是从</a:t>
            </a:r>
            <a:r>
              <a:rPr lang="en-US" altLang="zh-CN" dirty="0" err="1"/>
              <a:t>i</a:t>
            </a:r>
            <a:r>
              <a:rPr lang="zh-CN" altLang="en-US" dirty="0"/>
              <a:t>开始继续往下检查 直到所有结点检查结束</a:t>
            </a:r>
            <a:r>
              <a:rPr lang="en-US" altLang="zh-CN" dirty="0"/>
              <a:t>	</a:t>
            </a:r>
            <a:endParaRPr lang="zh-CN" altLang="en-US" dirty="0"/>
          </a:p>
          <a:p>
            <a:r>
              <a:rPr lang="zh-CN" altLang="en-US" dirty="0"/>
              <a:t>		</a:t>
            </a:r>
            <a:r>
              <a:rPr lang="en-US" altLang="zh-CN" dirty="0"/>
              <a:t>}</a:t>
            </a:r>
          </a:p>
          <a:p>
            <a:r>
              <a:rPr lang="en-US" altLang="zh-CN" dirty="0"/>
              <a:t>	}</a:t>
            </a:r>
          </a:p>
          <a:p>
            <a:r>
              <a:rPr lang="en-US" altLang="zh-CN" dirty="0"/>
              <a:t>	A[k]=A[0];	//</a:t>
            </a:r>
            <a:r>
              <a:rPr lang="zh-CN" altLang="en-US" dirty="0"/>
              <a:t>检查到最后</a:t>
            </a:r>
            <a:r>
              <a:rPr lang="en-US" altLang="zh-CN" dirty="0"/>
              <a:t>k</a:t>
            </a:r>
            <a:r>
              <a:rPr lang="zh-CN" altLang="en-US" dirty="0"/>
              <a:t>的值就是最后一轮交换过的结点位置下标 将该结点换过去</a:t>
            </a:r>
            <a:r>
              <a:rPr lang="en-US" altLang="zh-CN" dirty="0"/>
              <a:t>		</a:t>
            </a:r>
            <a:endParaRPr lang="zh-CN" altLang="en-US" dirty="0"/>
          </a:p>
          <a:p>
            <a:r>
              <a:rPr lang="en-US" altLang="zh-CN" dirty="0"/>
              <a:t>}</a:t>
            </a:r>
          </a:p>
        </p:txBody>
      </p:sp>
    </p:spTree>
    <p:extLst>
      <p:ext uri="{BB962C8B-B14F-4D97-AF65-F5344CB8AC3E}">
        <p14:creationId xmlns:p14="http://schemas.microsoft.com/office/powerpoint/2010/main" val="570038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4DE5FF6B-FF92-4540-BD58-99B88129879F}"/>
              </a:ext>
            </a:extLst>
          </p:cNvPr>
          <p:cNvSpPr/>
          <p:nvPr/>
        </p:nvSpPr>
        <p:spPr>
          <a:xfrm>
            <a:off x="349459" y="598620"/>
            <a:ext cx="5640794" cy="4524315"/>
          </a:xfrm>
          <a:prstGeom prst="rect">
            <a:avLst/>
          </a:prstGeom>
        </p:spPr>
        <p:txBody>
          <a:bodyPr wrap="square">
            <a:spAutoFit/>
          </a:bodyPr>
          <a:lstStyle/>
          <a:p>
            <a:r>
              <a:rPr lang="en-US" altLang="zh-CN" dirty="0"/>
              <a:t>void </a:t>
            </a:r>
            <a:r>
              <a:rPr lang="en-US" altLang="zh-CN" dirty="0" err="1"/>
              <a:t>BuildMaxHeap</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for(int </a:t>
            </a:r>
            <a:r>
              <a:rPr lang="en-US" altLang="zh-CN" dirty="0" err="1"/>
              <a:t>i</a:t>
            </a:r>
            <a:r>
              <a:rPr lang="en-US" altLang="zh-CN" dirty="0"/>
              <a:t>=</a:t>
            </a:r>
            <a:r>
              <a:rPr lang="en-US" altLang="zh-CN" dirty="0" err="1">
                <a:solidFill>
                  <a:srgbClr val="FF0000"/>
                </a:solidFill>
              </a:rPr>
              <a:t>len</a:t>
            </a:r>
            <a:r>
              <a:rPr lang="en-US" altLang="zh-CN" dirty="0">
                <a:solidFill>
                  <a:srgbClr val="FF0000"/>
                </a:solidFill>
              </a:rPr>
              <a:t>/2</a:t>
            </a:r>
            <a:r>
              <a:rPr lang="en-US" altLang="zh-CN" dirty="0"/>
              <a:t>;</a:t>
            </a:r>
            <a:r>
              <a:rPr lang="en-US" altLang="zh-CN" dirty="0">
                <a:solidFill>
                  <a:srgbClr val="FF0000"/>
                </a:solidFill>
              </a:rPr>
              <a:t>i&gt;0</a:t>
            </a:r>
            <a:r>
              <a:rPr lang="en-US" altLang="zh-CN" dirty="0"/>
              <a:t>;i--)</a:t>
            </a:r>
            <a:r>
              <a:rPr lang="zh-CN" altLang="en-US" dirty="0"/>
              <a:t> </a:t>
            </a:r>
            <a:r>
              <a:rPr lang="en-US" altLang="zh-CN" dirty="0" err="1"/>
              <a:t>AdjustDown</a:t>
            </a:r>
            <a:r>
              <a:rPr lang="en-US" altLang="zh-CN" dirty="0"/>
              <a:t>(</a:t>
            </a:r>
            <a:r>
              <a:rPr lang="en-US" altLang="zh-CN" dirty="0" err="1"/>
              <a:t>A,i,len</a:t>
            </a:r>
            <a:r>
              <a:rPr lang="en-US" altLang="zh-CN" dirty="0"/>
              <a:t>); </a:t>
            </a:r>
            <a:endParaRPr lang="en-US" altLang="zh-CN" dirty="0">
              <a:solidFill>
                <a:schemeClr val="accent2"/>
              </a:solidFill>
            </a:endParaRPr>
          </a:p>
          <a:p>
            <a:r>
              <a:rPr lang="en-US" altLang="zh-CN" dirty="0"/>
              <a:t>}</a:t>
            </a:r>
          </a:p>
          <a:p>
            <a:r>
              <a:rPr lang="en-US" altLang="zh-CN" dirty="0"/>
              <a:t>void </a:t>
            </a:r>
            <a:r>
              <a:rPr lang="en-US" altLang="zh-CN" dirty="0" err="1"/>
              <a:t>AdjustDown</a:t>
            </a:r>
            <a:r>
              <a:rPr lang="en-US" altLang="zh-CN" dirty="0"/>
              <a:t>(</a:t>
            </a:r>
            <a:r>
              <a:rPr lang="en-US" altLang="zh-CN" dirty="0" err="1"/>
              <a:t>ElemType</a:t>
            </a:r>
            <a:r>
              <a:rPr lang="en-US" altLang="zh-CN" dirty="0"/>
              <a:t> A[],int </a:t>
            </a:r>
            <a:r>
              <a:rPr lang="en-US" altLang="zh-CN" dirty="0" err="1"/>
              <a:t>k,int</a:t>
            </a:r>
            <a:r>
              <a:rPr lang="en-US" altLang="zh-CN" dirty="0"/>
              <a:t> </a:t>
            </a:r>
            <a:r>
              <a:rPr lang="en-US" altLang="zh-CN" dirty="0" err="1"/>
              <a:t>len</a:t>
            </a:r>
            <a:r>
              <a:rPr lang="en-US" altLang="zh-CN" dirty="0"/>
              <a:t>){ </a:t>
            </a:r>
            <a:endParaRPr lang="zh-CN" altLang="en-US" dirty="0"/>
          </a:p>
          <a:p>
            <a:r>
              <a:rPr lang="zh-CN" altLang="en-US" dirty="0"/>
              <a:t>	</a:t>
            </a:r>
            <a:r>
              <a:rPr lang="en-US" altLang="zh-CN" dirty="0"/>
              <a:t>A[0]=A[k]; 		           </a:t>
            </a:r>
            <a:endParaRPr lang="zh-CN" altLang="en-US" dirty="0">
              <a:solidFill>
                <a:schemeClr val="accent1"/>
              </a:solidFill>
            </a:endParaRPr>
          </a:p>
          <a:p>
            <a:r>
              <a:rPr lang="zh-CN" altLang="en-US" dirty="0"/>
              <a:t>	</a:t>
            </a:r>
            <a:r>
              <a:rPr lang="en-US" altLang="zh-CN" dirty="0"/>
              <a:t>for(</a:t>
            </a:r>
            <a:r>
              <a:rPr lang="en-US" altLang="zh-CN" dirty="0" err="1"/>
              <a:t>i</a:t>
            </a:r>
            <a:r>
              <a:rPr lang="en-US" altLang="zh-CN" dirty="0"/>
              <a:t>=</a:t>
            </a:r>
            <a:r>
              <a:rPr lang="en-US" altLang="zh-CN" dirty="0">
                <a:solidFill>
                  <a:schemeClr val="accent2"/>
                </a:solidFill>
              </a:rPr>
              <a:t>2*</a:t>
            </a:r>
            <a:r>
              <a:rPr lang="en-US" altLang="zh-CN" dirty="0" err="1">
                <a:solidFill>
                  <a:schemeClr val="accent2"/>
                </a:solidFill>
              </a:rPr>
              <a:t>k</a:t>
            </a:r>
            <a:r>
              <a:rPr lang="en-US" altLang="zh-CN" dirty="0" err="1"/>
              <a:t>;i</a:t>
            </a:r>
            <a:r>
              <a:rPr lang="en-US" altLang="zh-CN" dirty="0"/>
              <a:t>&lt;=</a:t>
            </a:r>
            <a:r>
              <a:rPr lang="en-US" altLang="zh-CN" dirty="0" err="1"/>
              <a:t>len;</a:t>
            </a:r>
            <a:r>
              <a:rPr lang="en-US" altLang="zh-CN" dirty="0" err="1">
                <a:solidFill>
                  <a:schemeClr val="accent2"/>
                </a:solidFill>
              </a:rPr>
              <a:t>i</a:t>
            </a:r>
            <a:r>
              <a:rPr lang="en-US" altLang="zh-CN" dirty="0">
                <a:solidFill>
                  <a:schemeClr val="accent2"/>
                </a:solidFill>
              </a:rPr>
              <a:t>*=2</a:t>
            </a:r>
            <a:r>
              <a:rPr lang="en-US" altLang="zh-CN" dirty="0"/>
              <a:t>){		</a:t>
            </a:r>
            <a:r>
              <a:rPr lang="en-US" altLang="zh-CN" dirty="0">
                <a:solidFill>
                  <a:schemeClr val="accent1"/>
                </a:solidFill>
              </a:rPr>
              <a:t>                                             </a:t>
            </a:r>
            <a:endParaRPr lang="zh-CN" altLang="en-US" dirty="0">
              <a:solidFill>
                <a:schemeClr val="accent1"/>
              </a:solidFill>
            </a:endParaRPr>
          </a:p>
          <a:p>
            <a:r>
              <a:rPr lang="zh-CN" altLang="en-US" dirty="0"/>
              <a:t>		</a:t>
            </a:r>
            <a:r>
              <a:rPr lang="en-US" altLang="zh-CN" dirty="0">
                <a:solidFill>
                  <a:schemeClr val="accent1"/>
                </a:solidFill>
              </a:rPr>
              <a:t>if(</a:t>
            </a:r>
            <a:r>
              <a:rPr lang="en-US" altLang="zh-CN" dirty="0" err="1">
                <a:solidFill>
                  <a:schemeClr val="accent1"/>
                </a:solidFill>
              </a:rPr>
              <a:t>i</a:t>
            </a:r>
            <a:r>
              <a:rPr lang="en-US" altLang="zh-CN" dirty="0">
                <a:solidFill>
                  <a:schemeClr val="accent1"/>
                </a:solidFill>
              </a:rPr>
              <a:t>&lt;</a:t>
            </a:r>
            <a:r>
              <a:rPr lang="en-US" altLang="zh-CN" dirty="0" err="1">
                <a:solidFill>
                  <a:schemeClr val="accent1"/>
                </a:solidFill>
              </a:rPr>
              <a:t>len</a:t>
            </a:r>
            <a:r>
              <a:rPr lang="en-US" altLang="zh-CN" dirty="0">
                <a:solidFill>
                  <a:schemeClr val="accent1"/>
                </a:solidFill>
              </a:rPr>
              <a:t>&amp;&amp;A[</a:t>
            </a:r>
            <a:r>
              <a:rPr lang="en-US" altLang="zh-CN" dirty="0" err="1">
                <a:solidFill>
                  <a:schemeClr val="accent1"/>
                </a:solidFill>
              </a:rPr>
              <a:t>i</a:t>
            </a:r>
            <a:r>
              <a:rPr lang="en-US" altLang="zh-CN" dirty="0">
                <a:solidFill>
                  <a:schemeClr val="accent1"/>
                </a:solidFill>
              </a:rPr>
              <a:t>]&lt;A[i+1])</a:t>
            </a:r>
            <a:r>
              <a:rPr lang="en-US" altLang="zh-CN" dirty="0" err="1">
                <a:solidFill>
                  <a:schemeClr val="accent1"/>
                </a:solidFill>
              </a:rPr>
              <a:t>i</a:t>
            </a:r>
            <a:r>
              <a:rPr lang="en-US" altLang="zh-CN" dirty="0">
                <a:solidFill>
                  <a:schemeClr val="accent1"/>
                </a:solidFill>
              </a:rPr>
              <a:t>++;</a:t>
            </a:r>
            <a:r>
              <a:rPr lang="en-US" altLang="zh-CN" dirty="0"/>
              <a:t>	</a:t>
            </a:r>
            <a:endParaRPr lang="zh-CN" altLang="en-US" dirty="0">
              <a:solidFill>
                <a:schemeClr val="accent1"/>
              </a:solidFill>
            </a:endParaRPr>
          </a:p>
          <a:p>
            <a:r>
              <a:rPr lang="zh-CN" altLang="en-US" dirty="0"/>
              <a:t>		</a:t>
            </a:r>
            <a:r>
              <a:rPr lang="en-US" altLang="zh-CN" dirty="0">
                <a:solidFill>
                  <a:schemeClr val="accent2"/>
                </a:solidFill>
              </a:rPr>
              <a:t>if(A[0]&gt;=A[</a:t>
            </a:r>
            <a:r>
              <a:rPr lang="en-US" altLang="zh-CN" dirty="0" err="1">
                <a:solidFill>
                  <a:schemeClr val="accent2"/>
                </a:solidFill>
              </a:rPr>
              <a:t>i</a:t>
            </a:r>
            <a:r>
              <a:rPr lang="en-US" altLang="zh-CN" dirty="0">
                <a:solidFill>
                  <a:schemeClr val="accent2"/>
                </a:solidFill>
              </a:rPr>
              <a:t>])  break;</a:t>
            </a:r>
            <a:r>
              <a:rPr lang="en-US" altLang="zh-CN" dirty="0"/>
              <a:t>	</a:t>
            </a:r>
            <a:endParaRPr lang="zh-CN" altLang="en-US" dirty="0">
              <a:solidFill>
                <a:schemeClr val="accent1"/>
              </a:solidFill>
            </a:endParaRPr>
          </a:p>
          <a:p>
            <a:r>
              <a:rPr lang="zh-CN" altLang="en-US" dirty="0"/>
              <a:t>		</a:t>
            </a:r>
            <a:r>
              <a:rPr lang="en-US" altLang="zh-CN" dirty="0">
                <a:solidFill>
                  <a:srgbClr val="FF0000"/>
                </a:solidFill>
              </a:rPr>
              <a:t>else{ </a:t>
            </a:r>
          </a:p>
          <a:p>
            <a:r>
              <a:rPr lang="en-US" altLang="zh-CN" dirty="0">
                <a:solidFill>
                  <a:srgbClr val="FF0000"/>
                </a:solidFill>
              </a:rPr>
              <a:t>			A[k]=A[</a:t>
            </a:r>
            <a:r>
              <a:rPr lang="en-US" altLang="zh-CN" dirty="0" err="1">
                <a:solidFill>
                  <a:srgbClr val="FF0000"/>
                </a:solidFill>
              </a:rPr>
              <a:t>i</a:t>
            </a:r>
            <a:r>
              <a:rPr lang="en-US" altLang="zh-CN" dirty="0">
                <a:solidFill>
                  <a:srgbClr val="FF0000"/>
                </a:solidFill>
              </a:rPr>
              <a:t>];	</a:t>
            </a:r>
            <a:endParaRPr lang="zh-CN" altLang="en-US" dirty="0">
              <a:solidFill>
                <a:srgbClr val="FF0000"/>
              </a:solidFill>
            </a:endParaRPr>
          </a:p>
          <a:p>
            <a:r>
              <a:rPr lang="zh-CN" altLang="en-US" dirty="0">
                <a:solidFill>
                  <a:srgbClr val="FF0000"/>
                </a:solidFill>
              </a:rPr>
              <a:t>			</a:t>
            </a:r>
            <a:r>
              <a:rPr lang="en-US" altLang="zh-CN" dirty="0">
                <a:solidFill>
                  <a:srgbClr val="FF0000"/>
                </a:solidFill>
              </a:rPr>
              <a:t>k=</a:t>
            </a:r>
            <a:r>
              <a:rPr lang="en-US" altLang="zh-CN" dirty="0" err="1">
                <a:solidFill>
                  <a:srgbClr val="FF0000"/>
                </a:solidFill>
              </a:rPr>
              <a:t>i</a:t>
            </a:r>
            <a:r>
              <a:rPr lang="en-US" altLang="zh-CN" dirty="0">
                <a:solidFill>
                  <a:srgbClr val="FF0000"/>
                </a:solidFill>
              </a:rPr>
              <a:t>;			</a:t>
            </a:r>
            <a:endParaRPr lang="zh-CN" altLang="en-US" dirty="0">
              <a:solidFill>
                <a:srgbClr val="FF0000"/>
              </a:solidFill>
            </a:endParaRPr>
          </a:p>
          <a:p>
            <a:r>
              <a:rPr lang="zh-CN" altLang="en-US" dirty="0">
                <a:solidFill>
                  <a:srgbClr val="FF0000"/>
                </a:solidFill>
              </a:rPr>
              <a:t>		</a:t>
            </a:r>
            <a:r>
              <a:rPr lang="en-US" altLang="zh-CN" dirty="0">
                <a:solidFill>
                  <a:srgbClr val="FF0000"/>
                </a:solidFill>
              </a:rPr>
              <a:t>}</a:t>
            </a:r>
          </a:p>
          <a:p>
            <a:r>
              <a:rPr lang="en-US" altLang="zh-CN" dirty="0"/>
              <a:t>	}</a:t>
            </a:r>
          </a:p>
          <a:p>
            <a:r>
              <a:rPr lang="en-US" altLang="zh-CN" dirty="0"/>
              <a:t>	</a:t>
            </a:r>
            <a:r>
              <a:rPr lang="en-US" altLang="zh-CN" dirty="0">
                <a:solidFill>
                  <a:srgbClr val="FF0000"/>
                </a:solidFill>
              </a:rPr>
              <a:t>A[k]=A[0];</a:t>
            </a:r>
            <a:r>
              <a:rPr lang="en-US" altLang="zh-CN" dirty="0"/>
              <a:t>		</a:t>
            </a:r>
            <a:endParaRPr lang="zh-CN" altLang="en-US" dirty="0"/>
          </a:p>
          <a:p>
            <a:r>
              <a:rPr lang="en-US" altLang="zh-CN" dirty="0"/>
              <a:t>}</a:t>
            </a:r>
          </a:p>
        </p:txBody>
      </p:sp>
      <p:graphicFrame>
        <p:nvGraphicFramePr>
          <p:cNvPr id="54" name="表格 53">
            <a:extLst>
              <a:ext uri="{FF2B5EF4-FFF2-40B4-BE49-F238E27FC236}">
                <a16:creationId xmlns:a16="http://schemas.microsoft.com/office/drawing/2014/main" xmlns="" id="{FDFD288E-FE03-4022-9FA0-AC2D9BFDAF06}"/>
              </a:ext>
            </a:extLst>
          </p:cNvPr>
          <p:cNvGraphicFramePr>
            <a:graphicFrameLocks noGrp="1"/>
          </p:cNvGraphicFramePr>
          <p:nvPr>
            <p:extLst>
              <p:ext uri="{D42A27DB-BD31-4B8C-83A1-F6EECF244321}">
                <p14:modId xmlns:p14="http://schemas.microsoft.com/office/powerpoint/2010/main" val="231437163"/>
              </p:ext>
            </p:extLst>
          </p:nvPr>
        </p:nvGraphicFramePr>
        <p:xfrm>
          <a:off x="7248974" y="4208474"/>
          <a:ext cx="3502660" cy="37084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xmlns="" val="2103242537"/>
                    </a:ext>
                  </a:extLst>
                </a:gridCol>
                <a:gridCol w="500380">
                  <a:extLst>
                    <a:ext uri="{9D8B030D-6E8A-4147-A177-3AD203B41FA5}">
                      <a16:colId xmlns:a16="http://schemas.microsoft.com/office/drawing/2014/main" xmlns="" val="4077774136"/>
                    </a:ext>
                  </a:extLst>
                </a:gridCol>
                <a:gridCol w="500380">
                  <a:extLst>
                    <a:ext uri="{9D8B030D-6E8A-4147-A177-3AD203B41FA5}">
                      <a16:colId xmlns:a16="http://schemas.microsoft.com/office/drawing/2014/main" xmlns="" val="877557900"/>
                    </a:ext>
                  </a:extLst>
                </a:gridCol>
                <a:gridCol w="500380">
                  <a:extLst>
                    <a:ext uri="{9D8B030D-6E8A-4147-A177-3AD203B41FA5}">
                      <a16:colId xmlns:a16="http://schemas.microsoft.com/office/drawing/2014/main" xmlns="" val="473764409"/>
                    </a:ext>
                  </a:extLst>
                </a:gridCol>
                <a:gridCol w="500380">
                  <a:extLst>
                    <a:ext uri="{9D8B030D-6E8A-4147-A177-3AD203B41FA5}">
                      <a16:colId xmlns:a16="http://schemas.microsoft.com/office/drawing/2014/main" xmlns="" val="3127691833"/>
                    </a:ext>
                  </a:extLst>
                </a:gridCol>
                <a:gridCol w="500380">
                  <a:extLst>
                    <a:ext uri="{9D8B030D-6E8A-4147-A177-3AD203B41FA5}">
                      <a16:colId xmlns:a16="http://schemas.microsoft.com/office/drawing/2014/main" xmlns="" val="1472164777"/>
                    </a:ext>
                  </a:extLst>
                </a:gridCol>
                <a:gridCol w="500380">
                  <a:extLst>
                    <a:ext uri="{9D8B030D-6E8A-4147-A177-3AD203B41FA5}">
                      <a16:colId xmlns:a16="http://schemas.microsoft.com/office/drawing/2014/main" xmlns="" val="2031961285"/>
                    </a:ext>
                  </a:extLst>
                </a:gridCol>
              </a:tblGrid>
              <a:tr h="370840">
                <a:tc>
                  <a:txBody>
                    <a:bodyPr/>
                    <a:lstStyle/>
                    <a:p>
                      <a:r>
                        <a:rPr lang="en-US" altLang="zh-CN" dirty="0"/>
                        <a:t>12</a:t>
                      </a:r>
                      <a:endParaRPr lang="zh-CN" altLang="en-US" dirty="0"/>
                    </a:p>
                  </a:txBody>
                  <a:tcPr/>
                </a:tc>
                <a:tc>
                  <a:txBody>
                    <a:bodyPr/>
                    <a:lstStyle/>
                    <a:p>
                      <a:r>
                        <a:rPr lang="en-US" altLang="zh-CN" dirty="0"/>
                        <a:t>52</a:t>
                      </a:r>
                      <a:endParaRPr lang="zh-CN" altLang="en-US" dirty="0"/>
                    </a:p>
                  </a:txBody>
                  <a:tcPr/>
                </a:tc>
                <a:tc>
                  <a:txBody>
                    <a:bodyPr/>
                    <a:lstStyle/>
                    <a:p>
                      <a:r>
                        <a:rPr lang="en-US" altLang="zh-CN" dirty="0"/>
                        <a:t>19</a:t>
                      </a:r>
                      <a:endParaRPr lang="zh-CN" altLang="en-US" dirty="0"/>
                    </a:p>
                  </a:txBody>
                  <a:tcPr/>
                </a:tc>
                <a:tc>
                  <a:txBody>
                    <a:bodyPr/>
                    <a:lstStyle/>
                    <a:p>
                      <a:r>
                        <a:rPr lang="en-US" altLang="zh-CN" dirty="0"/>
                        <a:t>45</a:t>
                      </a:r>
                      <a:endParaRPr lang="zh-CN" altLang="en-US" dirty="0"/>
                    </a:p>
                  </a:txBody>
                  <a:tcPr/>
                </a:tc>
                <a:tc>
                  <a:txBody>
                    <a:bodyPr/>
                    <a:lstStyle/>
                    <a:p>
                      <a:r>
                        <a:rPr lang="en-US" altLang="zh-CN" dirty="0"/>
                        <a:t>23</a:t>
                      </a:r>
                      <a:endParaRPr lang="zh-CN" altLang="en-US" dirty="0"/>
                    </a:p>
                  </a:txBody>
                  <a:tcPr/>
                </a:tc>
                <a:tc>
                  <a:txBody>
                    <a:bodyPr/>
                    <a:lstStyle/>
                    <a:p>
                      <a:r>
                        <a:rPr lang="en-US" altLang="zh-CN" dirty="0">
                          <a:solidFill>
                            <a:schemeClr val="accent2"/>
                          </a:solidFill>
                        </a:rPr>
                        <a:t>45</a:t>
                      </a:r>
                      <a:endParaRPr lang="zh-CN" altLang="en-US" dirty="0">
                        <a:solidFill>
                          <a:schemeClr val="accent2"/>
                        </a:solidFill>
                      </a:endParaRPr>
                    </a:p>
                  </a:txBody>
                  <a:tcPr/>
                </a:tc>
                <a:tc>
                  <a:txBody>
                    <a:bodyPr/>
                    <a:lstStyle/>
                    <a:p>
                      <a:r>
                        <a:rPr lang="en-US" altLang="zh-CN" dirty="0"/>
                        <a:t>92</a:t>
                      </a:r>
                      <a:endParaRPr lang="zh-CN" altLang="en-US" dirty="0"/>
                    </a:p>
                  </a:txBody>
                  <a:tcPr/>
                </a:tc>
                <a:extLst>
                  <a:ext uri="{0D108BD9-81ED-4DB2-BD59-A6C34878D82A}">
                    <a16:rowId xmlns:a16="http://schemas.microsoft.com/office/drawing/2014/main" xmlns="" val="3939394812"/>
                  </a:ext>
                </a:extLst>
              </a:tr>
            </a:tbl>
          </a:graphicData>
        </a:graphic>
      </p:graphicFrame>
      <p:sp>
        <p:nvSpPr>
          <p:cNvPr id="56" name="文本框 55">
            <a:extLst>
              <a:ext uri="{FF2B5EF4-FFF2-40B4-BE49-F238E27FC236}">
                <a16:creationId xmlns:a16="http://schemas.microsoft.com/office/drawing/2014/main" xmlns="" id="{07D1DC04-E4FB-45B8-9DBF-76CDB889B3E6}"/>
              </a:ext>
            </a:extLst>
          </p:cNvPr>
          <p:cNvSpPr txBox="1"/>
          <p:nvPr/>
        </p:nvSpPr>
        <p:spPr>
          <a:xfrm>
            <a:off x="7334140" y="3789559"/>
            <a:ext cx="293615" cy="370840"/>
          </a:xfrm>
          <a:prstGeom prst="rect">
            <a:avLst/>
          </a:prstGeom>
          <a:noFill/>
        </p:spPr>
        <p:txBody>
          <a:bodyPr wrap="square" rtlCol="0">
            <a:spAutoFit/>
          </a:bodyPr>
          <a:lstStyle/>
          <a:p>
            <a:r>
              <a:rPr lang="en-US" altLang="zh-CN" dirty="0"/>
              <a:t>1</a:t>
            </a:r>
            <a:endParaRPr lang="zh-CN" altLang="en-US" dirty="0"/>
          </a:p>
        </p:txBody>
      </p:sp>
      <p:sp>
        <p:nvSpPr>
          <p:cNvPr id="57" name="文本框 56">
            <a:extLst>
              <a:ext uri="{FF2B5EF4-FFF2-40B4-BE49-F238E27FC236}">
                <a16:creationId xmlns:a16="http://schemas.microsoft.com/office/drawing/2014/main" xmlns="" id="{65D0E70E-E971-4BB1-A9EF-E140C15D6C6C}"/>
              </a:ext>
            </a:extLst>
          </p:cNvPr>
          <p:cNvSpPr txBox="1"/>
          <p:nvPr/>
        </p:nvSpPr>
        <p:spPr>
          <a:xfrm>
            <a:off x="7838877" y="3789559"/>
            <a:ext cx="293615" cy="370840"/>
          </a:xfrm>
          <a:prstGeom prst="rect">
            <a:avLst/>
          </a:prstGeom>
          <a:noFill/>
        </p:spPr>
        <p:txBody>
          <a:bodyPr wrap="square" rtlCol="0">
            <a:spAutoFit/>
          </a:bodyPr>
          <a:lstStyle/>
          <a:p>
            <a:r>
              <a:rPr lang="en-US" altLang="zh-CN" dirty="0"/>
              <a:t>2</a:t>
            </a:r>
            <a:endParaRPr lang="zh-CN" altLang="en-US" dirty="0"/>
          </a:p>
        </p:txBody>
      </p:sp>
      <p:sp>
        <p:nvSpPr>
          <p:cNvPr id="59" name="文本框 58">
            <a:extLst>
              <a:ext uri="{FF2B5EF4-FFF2-40B4-BE49-F238E27FC236}">
                <a16:creationId xmlns:a16="http://schemas.microsoft.com/office/drawing/2014/main" xmlns="" id="{891ACC20-9639-4DDB-881C-A5E4999EF7B7}"/>
              </a:ext>
            </a:extLst>
          </p:cNvPr>
          <p:cNvSpPr txBox="1"/>
          <p:nvPr/>
        </p:nvSpPr>
        <p:spPr>
          <a:xfrm>
            <a:off x="8343614" y="3789559"/>
            <a:ext cx="293615" cy="370840"/>
          </a:xfrm>
          <a:prstGeom prst="rect">
            <a:avLst/>
          </a:prstGeom>
          <a:noFill/>
        </p:spPr>
        <p:txBody>
          <a:bodyPr wrap="square" rtlCol="0">
            <a:spAutoFit/>
          </a:bodyPr>
          <a:lstStyle/>
          <a:p>
            <a:r>
              <a:rPr lang="en-US" altLang="zh-CN" dirty="0"/>
              <a:t>3</a:t>
            </a:r>
            <a:endParaRPr lang="zh-CN" altLang="en-US" dirty="0"/>
          </a:p>
        </p:txBody>
      </p:sp>
      <p:sp>
        <p:nvSpPr>
          <p:cNvPr id="61" name="文本框 60">
            <a:extLst>
              <a:ext uri="{FF2B5EF4-FFF2-40B4-BE49-F238E27FC236}">
                <a16:creationId xmlns:a16="http://schemas.microsoft.com/office/drawing/2014/main" xmlns="" id="{0FABBE69-6229-4A99-A35B-33705000F31D}"/>
              </a:ext>
            </a:extLst>
          </p:cNvPr>
          <p:cNvSpPr txBox="1"/>
          <p:nvPr/>
        </p:nvSpPr>
        <p:spPr>
          <a:xfrm>
            <a:off x="8848351" y="3789559"/>
            <a:ext cx="293615" cy="370840"/>
          </a:xfrm>
          <a:prstGeom prst="rect">
            <a:avLst/>
          </a:prstGeom>
          <a:noFill/>
        </p:spPr>
        <p:txBody>
          <a:bodyPr wrap="square" rtlCol="0">
            <a:spAutoFit/>
          </a:bodyPr>
          <a:lstStyle/>
          <a:p>
            <a:r>
              <a:rPr lang="en-US" altLang="zh-CN" dirty="0"/>
              <a:t>4</a:t>
            </a:r>
            <a:endParaRPr lang="zh-CN" altLang="en-US" dirty="0"/>
          </a:p>
        </p:txBody>
      </p:sp>
      <p:sp>
        <p:nvSpPr>
          <p:cNvPr id="62" name="文本框 61">
            <a:extLst>
              <a:ext uri="{FF2B5EF4-FFF2-40B4-BE49-F238E27FC236}">
                <a16:creationId xmlns:a16="http://schemas.microsoft.com/office/drawing/2014/main" xmlns="" id="{E877150B-A47F-41FF-A646-E00C2EA079EB}"/>
              </a:ext>
            </a:extLst>
          </p:cNvPr>
          <p:cNvSpPr txBox="1"/>
          <p:nvPr/>
        </p:nvSpPr>
        <p:spPr>
          <a:xfrm>
            <a:off x="9353088" y="3787895"/>
            <a:ext cx="293615" cy="370840"/>
          </a:xfrm>
          <a:prstGeom prst="rect">
            <a:avLst/>
          </a:prstGeom>
          <a:noFill/>
        </p:spPr>
        <p:txBody>
          <a:bodyPr wrap="square" rtlCol="0">
            <a:spAutoFit/>
          </a:bodyPr>
          <a:lstStyle/>
          <a:p>
            <a:r>
              <a:rPr lang="en-US" altLang="zh-CN" dirty="0"/>
              <a:t>5</a:t>
            </a:r>
            <a:endParaRPr lang="zh-CN" altLang="en-US" dirty="0"/>
          </a:p>
        </p:txBody>
      </p:sp>
      <p:sp>
        <p:nvSpPr>
          <p:cNvPr id="63" name="文本框 62">
            <a:extLst>
              <a:ext uri="{FF2B5EF4-FFF2-40B4-BE49-F238E27FC236}">
                <a16:creationId xmlns:a16="http://schemas.microsoft.com/office/drawing/2014/main" xmlns="" id="{8D509B21-426B-491C-9689-6C5607518D9E}"/>
              </a:ext>
            </a:extLst>
          </p:cNvPr>
          <p:cNvSpPr txBox="1"/>
          <p:nvPr/>
        </p:nvSpPr>
        <p:spPr>
          <a:xfrm>
            <a:off x="9857825" y="3787895"/>
            <a:ext cx="293615" cy="370840"/>
          </a:xfrm>
          <a:prstGeom prst="rect">
            <a:avLst/>
          </a:prstGeom>
          <a:noFill/>
        </p:spPr>
        <p:txBody>
          <a:bodyPr wrap="square" rtlCol="0">
            <a:spAutoFit/>
          </a:bodyPr>
          <a:lstStyle/>
          <a:p>
            <a:r>
              <a:rPr lang="en-US" altLang="zh-CN" dirty="0"/>
              <a:t>6</a:t>
            </a:r>
            <a:endParaRPr lang="zh-CN" altLang="en-US" dirty="0"/>
          </a:p>
        </p:txBody>
      </p:sp>
      <p:sp>
        <p:nvSpPr>
          <p:cNvPr id="64" name="文本框 63">
            <a:extLst>
              <a:ext uri="{FF2B5EF4-FFF2-40B4-BE49-F238E27FC236}">
                <a16:creationId xmlns:a16="http://schemas.microsoft.com/office/drawing/2014/main" xmlns="" id="{ABFE9B4C-5F69-4326-B93D-37E975FD941B}"/>
              </a:ext>
            </a:extLst>
          </p:cNvPr>
          <p:cNvSpPr txBox="1"/>
          <p:nvPr/>
        </p:nvSpPr>
        <p:spPr>
          <a:xfrm>
            <a:off x="10362562" y="3787895"/>
            <a:ext cx="293615" cy="370840"/>
          </a:xfrm>
          <a:prstGeom prst="rect">
            <a:avLst/>
          </a:prstGeom>
          <a:noFill/>
        </p:spPr>
        <p:txBody>
          <a:bodyPr wrap="square" rtlCol="0">
            <a:spAutoFit/>
          </a:bodyPr>
          <a:lstStyle/>
          <a:p>
            <a:r>
              <a:rPr lang="en-US" altLang="zh-CN" dirty="0"/>
              <a:t>7</a:t>
            </a:r>
            <a:endParaRPr lang="zh-CN" altLang="en-US" dirty="0"/>
          </a:p>
        </p:txBody>
      </p:sp>
      <p:sp>
        <p:nvSpPr>
          <p:cNvPr id="28" name="流程图: 接点 27">
            <a:extLst>
              <a:ext uri="{FF2B5EF4-FFF2-40B4-BE49-F238E27FC236}">
                <a16:creationId xmlns:a16="http://schemas.microsoft.com/office/drawing/2014/main" xmlns="" id="{20AC84A9-4663-453E-8466-F6CFE9D864CA}"/>
              </a:ext>
            </a:extLst>
          </p:cNvPr>
          <p:cNvSpPr/>
          <p:nvPr/>
        </p:nvSpPr>
        <p:spPr>
          <a:xfrm>
            <a:off x="8420637" y="773711"/>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29" name="流程图: 接点 28">
            <a:extLst>
              <a:ext uri="{FF2B5EF4-FFF2-40B4-BE49-F238E27FC236}">
                <a16:creationId xmlns:a16="http://schemas.microsoft.com/office/drawing/2014/main" xmlns="" id="{94FA1E89-C34D-4361-91F6-65D7D0319498}"/>
              </a:ext>
            </a:extLst>
          </p:cNvPr>
          <p:cNvSpPr/>
          <p:nvPr/>
        </p:nvSpPr>
        <p:spPr>
          <a:xfrm>
            <a:off x="7007308" y="164854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0" name="流程图: 接点 29">
            <a:extLst>
              <a:ext uri="{FF2B5EF4-FFF2-40B4-BE49-F238E27FC236}">
                <a16:creationId xmlns:a16="http://schemas.microsoft.com/office/drawing/2014/main" xmlns="" id="{3CB1D821-5BF5-4559-890A-7F84BA30287B}"/>
              </a:ext>
            </a:extLst>
          </p:cNvPr>
          <p:cNvSpPr/>
          <p:nvPr/>
        </p:nvSpPr>
        <p:spPr>
          <a:xfrm>
            <a:off x="9882463" y="1648546"/>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1" name="流程图: 接点 30">
            <a:extLst>
              <a:ext uri="{FF2B5EF4-FFF2-40B4-BE49-F238E27FC236}">
                <a16:creationId xmlns:a16="http://schemas.microsoft.com/office/drawing/2014/main" xmlns="" id="{D0AC54B2-960B-4B1E-B37E-63713D7565A3}"/>
              </a:ext>
            </a:extLst>
          </p:cNvPr>
          <p:cNvSpPr/>
          <p:nvPr/>
        </p:nvSpPr>
        <p:spPr>
          <a:xfrm>
            <a:off x="7708638" y="284845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2" name="流程图: 接点 31">
            <a:extLst>
              <a:ext uri="{FF2B5EF4-FFF2-40B4-BE49-F238E27FC236}">
                <a16:creationId xmlns:a16="http://schemas.microsoft.com/office/drawing/2014/main" xmlns="" id="{941C4BE8-93FA-400B-841A-3DC5CBE36C6E}"/>
              </a:ext>
            </a:extLst>
          </p:cNvPr>
          <p:cNvSpPr/>
          <p:nvPr/>
        </p:nvSpPr>
        <p:spPr>
          <a:xfrm>
            <a:off x="9055613" y="287935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3" name="流程图: 接点 32">
            <a:extLst>
              <a:ext uri="{FF2B5EF4-FFF2-40B4-BE49-F238E27FC236}">
                <a16:creationId xmlns:a16="http://schemas.microsoft.com/office/drawing/2014/main" xmlns="" id="{681A6325-F3D1-4BB8-B9E4-0176543E6D2B}"/>
              </a:ext>
            </a:extLst>
          </p:cNvPr>
          <p:cNvSpPr/>
          <p:nvPr/>
        </p:nvSpPr>
        <p:spPr>
          <a:xfrm>
            <a:off x="6313608" y="2848458"/>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4" name="流程图: 接点 33">
            <a:extLst>
              <a:ext uri="{FF2B5EF4-FFF2-40B4-BE49-F238E27FC236}">
                <a16:creationId xmlns:a16="http://schemas.microsoft.com/office/drawing/2014/main" xmlns="" id="{39A5BCC4-7092-4904-9513-C4913A359C7B}"/>
              </a:ext>
            </a:extLst>
          </p:cNvPr>
          <p:cNvSpPr/>
          <p:nvPr/>
        </p:nvSpPr>
        <p:spPr>
          <a:xfrm>
            <a:off x="10782705" y="287935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5" name="直接连接符 34">
            <a:extLst>
              <a:ext uri="{FF2B5EF4-FFF2-40B4-BE49-F238E27FC236}">
                <a16:creationId xmlns:a16="http://schemas.microsoft.com/office/drawing/2014/main" xmlns="" id="{4C4D210B-771C-4A9E-8560-073CE953B2A4}"/>
              </a:ext>
            </a:extLst>
          </p:cNvPr>
          <p:cNvCxnSpPr>
            <a:stCxn id="28" idx="2"/>
            <a:endCxn id="29" idx="0"/>
          </p:cNvCxnSpPr>
          <p:nvPr/>
        </p:nvCxnSpPr>
        <p:spPr>
          <a:xfrm flipH="1">
            <a:off x="7324796" y="1073689"/>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1E7D5B76-2696-4D71-ADA3-17476A0D33B9}"/>
              </a:ext>
            </a:extLst>
          </p:cNvPr>
          <p:cNvCxnSpPr>
            <a:stCxn id="28" idx="6"/>
            <a:endCxn id="30" idx="0"/>
          </p:cNvCxnSpPr>
          <p:nvPr/>
        </p:nvCxnSpPr>
        <p:spPr>
          <a:xfrm>
            <a:off x="9055613" y="1073689"/>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C977949D-A0C9-41D0-AB7C-92203898AF75}"/>
              </a:ext>
            </a:extLst>
          </p:cNvPr>
          <p:cNvCxnSpPr>
            <a:stCxn id="29" idx="2"/>
            <a:endCxn id="33" idx="0"/>
          </p:cNvCxnSpPr>
          <p:nvPr/>
        </p:nvCxnSpPr>
        <p:spPr>
          <a:xfrm flipH="1">
            <a:off x="6631096" y="1948524"/>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01B66339-6ED4-4B9E-B24A-5F5814AD6F43}"/>
              </a:ext>
            </a:extLst>
          </p:cNvPr>
          <p:cNvCxnSpPr>
            <a:stCxn id="29" idx="6"/>
            <a:endCxn id="31" idx="0"/>
          </p:cNvCxnSpPr>
          <p:nvPr/>
        </p:nvCxnSpPr>
        <p:spPr>
          <a:xfrm>
            <a:off x="7642284" y="1948524"/>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67B39E8B-7020-4F91-AE75-9B88881B31B0}"/>
              </a:ext>
            </a:extLst>
          </p:cNvPr>
          <p:cNvCxnSpPr>
            <a:stCxn id="30" idx="2"/>
            <a:endCxn id="32" idx="0"/>
          </p:cNvCxnSpPr>
          <p:nvPr/>
        </p:nvCxnSpPr>
        <p:spPr>
          <a:xfrm flipH="1">
            <a:off x="9373101" y="1948524"/>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C3E4C8F4-102C-48E0-B1CE-78C26FE39052}"/>
              </a:ext>
            </a:extLst>
          </p:cNvPr>
          <p:cNvCxnSpPr>
            <a:stCxn id="30" idx="6"/>
            <a:endCxn id="34" idx="0"/>
          </p:cNvCxnSpPr>
          <p:nvPr/>
        </p:nvCxnSpPr>
        <p:spPr>
          <a:xfrm>
            <a:off x="10517439" y="1948524"/>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xmlns="" id="{F8297A96-3379-4913-916B-566A6ED35DC7}"/>
              </a:ext>
            </a:extLst>
          </p:cNvPr>
          <p:cNvSpPr txBox="1"/>
          <p:nvPr/>
        </p:nvSpPr>
        <p:spPr>
          <a:xfrm>
            <a:off x="349459" y="5398388"/>
            <a:ext cx="8934500" cy="1200329"/>
          </a:xfrm>
          <a:prstGeom prst="rect">
            <a:avLst/>
          </a:prstGeom>
          <a:noFill/>
        </p:spPr>
        <p:txBody>
          <a:bodyPr wrap="square" rtlCol="0">
            <a:spAutoFit/>
          </a:bodyPr>
          <a:lstStyle/>
          <a:p>
            <a:r>
              <a:rPr lang="en-US" altLang="zh-CN" dirty="0" err="1"/>
              <a:t>len</a:t>
            </a:r>
            <a:r>
              <a:rPr lang="en-US" altLang="zh-CN" dirty="0"/>
              <a:t>/2=</a:t>
            </a:r>
            <a:r>
              <a:rPr lang="zh-CN" altLang="en-US" dirty="0"/>
              <a:t>⌊ </a:t>
            </a:r>
            <a:r>
              <a:rPr lang="en-US" altLang="zh-CN" dirty="0"/>
              <a:t>7/2</a:t>
            </a:r>
            <a:r>
              <a:rPr lang="zh-CN" altLang="en-US" dirty="0"/>
              <a:t> ⌋</a:t>
            </a:r>
            <a:r>
              <a:rPr lang="en-US" altLang="zh-CN" dirty="0"/>
              <a:t>=3</a:t>
            </a:r>
          </a:p>
          <a:p>
            <a:r>
              <a:rPr lang="zh-CN" altLang="en-US" dirty="0"/>
              <a:t>第一次调用</a:t>
            </a:r>
            <a:r>
              <a:rPr lang="en-US" altLang="zh-CN" dirty="0" err="1"/>
              <a:t>AdjustDown</a:t>
            </a:r>
            <a:r>
              <a:rPr lang="zh-CN" altLang="en-US" dirty="0"/>
              <a:t>，</a:t>
            </a:r>
            <a:r>
              <a:rPr lang="en-US" altLang="zh-CN" dirty="0"/>
              <a:t>k=3 </a:t>
            </a:r>
            <a:r>
              <a:rPr lang="zh-CN" altLang="en-US" dirty="0"/>
              <a:t>，</a:t>
            </a:r>
            <a:r>
              <a:rPr lang="en-US" altLang="zh-CN" dirty="0"/>
              <a:t>A[0]=A[3]=19,i=2</a:t>
            </a:r>
            <a:r>
              <a:rPr lang="zh-CN" altLang="en-US" dirty="0"/>
              <a:t>*</a:t>
            </a:r>
            <a:r>
              <a:rPr lang="en-US" altLang="zh-CN" dirty="0"/>
              <a:t>k=6</a:t>
            </a:r>
            <a:r>
              <a:rPr lang="zh-CN" altLang="en-US" dirty="0"/>
              <a:t>，</a:t>
            </a:r>
            <a:r>
              <a:rPr lang="en-US" altLang="zh-CN" dirty="0">
                <a:solidFill>
                  <a:schemeClr val="accent1"/>
                </a:solidFill>
              </a:rPr>
              <a:t>A[6]=45&lt;A[7]=92</a:t>
            </a:r>
            <a:r>
              <a:rPr lang="en-US" altLang="zh-CN" dirty="0"/>
              <a:t>,</a:t>
            </a:r>
            <a:r>
              <a:rPr lang="en-US" altLang="zh-CN" dirty="0">
                <a:solidFill>
                  <a:schemeClr val="accent1"/>
                </a:solidFill>
              </a:rPr>
              <a:t>i=6+1=7</a:t>
            </a:r>
          </a:p>
          <a:p>
            <a:r>
              <a:rPr lang="en-US" altLang="zh-CN" dirty="0"/>
              <a:t>                  </a:t>
            </a:r>
            <a:r>
              <a:rPr lang="en-US" altLang="zh-CN" dirty="0">
                <a:solidFill>
                  <a:schemeClr val="accent2"/>
                </a:solidFill>
              </a:rPr>
              <a:t>A[0]=19&lt;A[7]=92  </a:t>
            </a:r>
            <a:r>
              <a:rPr lang="zh-CN" altLang="en-US" dirty="0">
                <a:solidFill>
                  <a:srgbClr val="FF0000"/>
                </a:solidFill>
              </a:rPr>
              <a:t>执行</a:t>
            </a:r>
            <a:r>
              <a:rPr lang="en-US" altLang="zh-CN" dirty="0">
                <a:solidFill>
                  <a:srgbClr val="FF0000"/>
                </a:solidFill>
              </a:rPr>
              <a:t>else </a:t>
            </a:r>
            <a:r>
              <a:rPr lang="zh-CN" altLang="en-US" dirty="0">
                <a:solidFill>
                  <a:srgbClr val="FF0000"/>
                </a:solidFill>
              </a:rPr>
              <a:t>语句块</a:t>
            </a:r>
            <a:r>
              <a:rPr lang="en-US" altLang="zh-CN" dirty="0"/>
              <a:t>,</a:t>
            </a:r>
            <a:r>
              <a:rPr lang="en-US" altLang="zh-CN" dirty="0">
                <a:solidFill>
                  <a:srgbClr val="FF0000"/>
                </a:solidFill>
              </a:rPr>
              <a:t>A[3]=A[7]=92</a:t>
            </a:r>
            <a:endParaRPr lang="en-US" altLang="zh-CN" dirty="0"/>
          </a:p>
          <a:p>
            <a:r>
              <a:rPr lang="en-US" altLang="zh-CN" dirty="0"/>
              <a:t>                  k=7  2</a:t>
            </a:r>
            <a:r>
              <a:rPr lang="zh-CN" altLang="en-US" dirty="0"/>
              <a:t>*</a:t>
            </a:r>
            <a:r>
              <a:rPr lang="en-US" altLang="zh-CN" dirty="0"/>
              <a:t>7=14&gt;7 </a:t>
            </a:r>
            <a:r>
              <a:rPr lang="zh-CN" altLang="en-US" dirty="0"/>
              <a:t>跳出</a:t>
            </a:r>
            <a:r>
              <a:rPr lang="en-US" altLang="zh-CN" dirty="0"/>
              <a:t>for</a:t>
            </a:r>
            <a:r>
              <a:rPr lang="zh-CN" altLang="en-US" dirty="0"/>
              <a:t>循环 </a:t>
            </a:r>
            <a:r>
              <a:rPr lang="en-US" altLang="zh-CN" dirty="0">
                <a:solidFill>
                  <a:srgbClr val="FF0000"/>
                </a:solidFill>
              </a:rPr>
              <a:t>A[3]=A[0]=19</a:t>
            </a:r>
            <a:endParaRPr lang="zh-CN" altLang="en-US" dirty="0">
              <a:solidFill>
                <a:srgbClr val="FF0000"/>
              </a:solidFill>
            </a:endParaRPr>
          </a:p>
        </p:txBody>
      </p:sp>
    </p:spTree>
    <p:extLst>
      <p:ext uri="{BB962C8B-B14F-4D97-AF65-F5344CB8AC3E}">
        <p14:creationId xmlns:p14="http://schemas.microsoft.com/office/powerpoint/2010/main" val="89894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80F66025-8A91-4DF8-8F1A-9AE7078A1B74}"/>
              </a:ext>
            </a:extLst>
          </p:cNvPr>
          <p:cNvSpPr/>
          <p:nvPr/>
        </p:nvSpPr>
        <p:spPr>
          <a:xfrm>
            <a:off x="1140815" y="583973"/>
            <a:ext cx="9284747" cy="3139321"/>
          </a:xfrm>
          <a:prstGeom prst="rect">
            <a:avLst/>
          </a:prstGeom>
        </p:spPr>
        <p:txBody>
          <a:bodyPr wrap="square">
            <a:spAutoFit/>
          </a:bodyPr>
          <a:lstStyle/>
          <a:p>
            <a:r>
              <a:rPr lang="en-US" altLang="zh-CN" dirty="0"/>
              <a:t>void </a:t>
            </a:r>
            <a:r>
              <a:rPr lang="en-US" altLang="zh-CN" dirty="0" err="1"/>
              <a:t>HeapSort</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a:t>
            </a:r>
            <a:r>
              <a:rPr lang="en-US" altLang="zh-CN" dirty="0" err="1"/>
              <a:t>BuildMaxHeap</a:t>
            </a:r>
            <a:r>
              <a:rPr lang="en-US" altLang="zh-CN" dirty="0"/>
              <a:t>(</a:t>
            </a:r>
            <a:r>
              <a:rPr lang="en-US" altLang="zh-CN" dirty="0" err="1"/>
              <a:t>A,len</a:t>
            </a:r>
            <a:r>
              <a:rPr lang="en-US" altLang="zh-CN" dirty="0"/>
              <a:t>);		//</a:t>
            </a:r>
            <a:r>
              <a:rPr lang="zh-CN" altLang="en-US" dirty="0"/>
              <a:t>初始建堆</a:t>
            </a:r>
          </a:p>
          <a:p>
            <a:r>
              <a:rPr lang="zh-CN" altLang="en-US" dirty="0"/>
              <a:t>	</a:t>
            </a:r>
            <a:r>
              <a:rPr lang="en-US" altLang="zh-CN" dirty="0"/>
              <a:t>for(</a:t>
            </a:r>
            <a:r>
              <a:rPr lang="en-US" altLang="zh-CN" dirty="0" err="1"/>
              <a:t>i</a:t>
            </a:r>
            <a:r>
              <a:rPr lang="en-US" altLang="zh-CN" dirty="0"/>
              <a:t>=</a:t>
            </a:r>
            <a:r>
              <a:rPr lang="en-US" altLang="zh-CN" dirty="0" err="1"/>
              <a:t>len;i</a:t>
            </a:r>
            <a:r>
              <a:rPr lang="en-US" altLang="zh-CN" dirty="0"/>
              <a:t>&gt;1;i--){			//n-1</a:t>
            </a:r>
            <a:r>
              <a:rPr lang="zh-CN" altLang="en-US" dirty="0"/>
              <a:t>趟的交换和建堆过程</a:t>
            </a:r>
          </a:p>
          <a:p>
            <a:r>
              <a:rPr lang="zh-CN" altLang="en-US" dirty="0"/>
              <a:t>	</a:t>
            </a:r>
            <a:r>
              <a:rPr lang="en-US" altLang="zh-CN" dirty="0"/>
              <a:t>	//</a:t>
            </a:r>
            <a:r>
              <a:rPr lang="zh-CN" altLang="en-US" dirty="0"/>
              <a:t>输出堆顶元素</a:t>
            </a:r>
            <a:r>
              <a:rPr lang="en-US" altLang="zh-CN" dirty="0"/>
              <a:t>(</a:t>
            </a:r>
            <a:r>
              <a:rPr lang="zh-CN" altLang="en-US" dirty="0"/>
              <a:t>和堆底元素交换</a:t>
            </a:r>
            <a:r>
              <a:rPr lang="en-US" altLang="zh-CN" dirty="0"/>
              <a:t>)</a:t>
            </a:r>
          </a:p>
          <a:p>
            <a:r>
              <a:rPr lang="en-US" altLang="zh-CN" dirty="0"/>
              <a:t>                              </a:t>
            </a:r>
            <a:r>
              <a:rPr lang="en-US" altLang="zh-CN" dirty="0" err="1"/>
              <a:t>ElemType</a:t>
            </a:r>
            <a:r>
              <a:rPr lang="en-US" altLang="zh-CN" dirty="0"/>
              <a:t> temp=A[</a:t>
            </a:r>
            <a:r>
              <a:rPr lang="en-US" altLang="zh-CN" dirty="0" err="1"/>
              <a:t>i</a:t>
            </a:r>
            <a:r>
              <a:rPr lang="en-US" altLang="zh-CN" dirty="0"/>
              <a:t>];</a:t>
            </a:r>
          </a:p>
          <a:p>
            <a:r>
              <a:rPr lang="en-US" altLang="zh-CN" dirty="0"/>
              <a:t>                              A[</a:t>
            </a:r>
            <a:r>
              <a:rPr lang="en-US" altLang="zh-CN" dirty="0" err="1"/>
              <a:t>i</a:t>
            </a:r>
            <a:r>
              <a:rPr lang="en-US" altLang="zh-CN" dirty="0"/>
              <a:t>]=A[1];</a:t>
            </a:r>
          </a:p>
          <a:p>
            <a:r>
              <a:rPr lang="en-US" altLang="zh-CN" dirty="0"/>
              <a:t>                              A[1]=temp;</a:t>
            </a:r>
          </a:p>
          <a:p>
            <a:r>
              <a:rPr lang="en-US" altLang="zh-CN" dirty="0"/>
              <a:t>                              </a:t>
            </a:r>
            <a:r>
              <a:rPr lang="en-US" altLang="zh-CN" dirty="0" err="1"/>
              <a:t>printf</a:t>
            </a:r>
            <a:r>
              <a:rPr lang="en-US" altLang="zh-CN" dirty="0"/>
              <a:t>(A[</a:t>
            </a:r>
            <a:r>
              <a:rPr lang="en-US" altLang="zh-CN" dirty="0" err="1"/>
              <a:t>i</a:t>
            </a:r>
            <a:r>
              <a:rPr lang="en-US" altLang="zh-CN" dirty="0"/>
              <a:t>]);</a:t>
            </a:r>
          </a:p>
          <a:p>
            <a:r>
              <a:rPr lang="en-US" altLang="zh-CN" dirty="0"/>
              <a:t>		</a:t>
            </a:r>
            <a:r>
              <a:rPr lang="en-US" altLang="zh-CN" dirty="0" err="1"/>
              <a:t>AdjustDown</a:t>
            </a:r>
            <a:r>
              <a:rPr lang="en-US" altLang="zh-CN" dirty="0"/>
              <a:t>(A,1,i-1);	//</a:t>
            </a:r>
            <a:r>
              <a:rPr lang="zh-CN" altLang="en-US" dirty="0"/>
              <a:t>把剩余的</a:t>
            </a:r>
            <a:r>
              <a:rPr lang="en-US" altLang="zh-CN" dirty="0"/>
              <a:t>i-1</a:t>
            </a:r>
            <a:r>
              <a:rPr lang="zh-CN" altLang="en-US" dirty="0"/>
              <a:t>个元素整理成堆</a:t>
            </a:r>
          </a:p>
          <a:p>
            <a:r>
              <a:rPr lang="zh-CN" altLang="en-US" dirty="0"/>
              <a:t>	</a:t>
            </a:r>
            <a:r>
              <a:rPr lang="en-US" altLang="zh-CN" dirty="0"/>
              <a:t>}</a:t>
            </a:r>
          </a:p>
          <a:p>
            <a:r>
              <a:rPr lang="en-US" altLang="zh-CN" dirty="0"/>
              <a:t>}</a:t>
            </a:r>
          </a:p>
        </p:txBody>
      </p:sp>
      <p:sp>
        <p:nvSpPr>
          <p:cNvPr id="5" name="文本框 4">
            <a:extLst>
              <a:ext uri="{FF2B5EF4-FFF2-40B4-BE49-F238E27FC236}">
                <a16:creationId xmlns:a16="http://schemas.microsoft.com/office/drawing/2014/main" xmlns="" id="{75CC9BE4-4006-4801-83A6-30D35BEC374E}"/>
              </a:ext>
            </a:extLst>
          </p:cNvPr>
          <p:cNvSpPr txBox="1"/>
          <p:nvPr/>
        </p:nvSpPr>
        <p:spPr>
          <a:xfrm>
            <a:off x="342038" y="3716691"/>
            <a:ext cx="6642258" cy="923330"/>
          </a:xfrm>
          <a:prstGeom prst="rect">
            <a:avLst/>
          </a:prstGeom>
          <a:noFill/>
        </p:spPr>
        <p:txBody>
          <a:bodyPr wrap="square" rtlCol="0">
            <a:spAutoFit/>
          </a:bodyPr>
          <a:lstStyle/>
          <a:p>
            <a:r>
              <a:rPr lang="zh-CN" altLang="en-US" dirty="0">
                <a:solidFill>
                  <a:schemeClr val="accent1"/>
                </a:solidFill>
              </a:rPr>
              <a:t>空间复杂度：</a:t>
            </a:r>
            <a:endParaRPr lang="en-US" altLang="zh-CN" dirty="0">
              <a:solidFill>
                <a:schemeClr val="accent1"/>
              </a:solidFill>
            </a:endParaRPr>
          </a:p>
          <a:p>
            <a:r>
              <a:rPr lang="en-US" altLang="zh-CN" dirty="0"/>
              <a:t>       </a:t>
            </a:r>
            <a:r>
              <a:rPr lang="zh-CN" altLang="en-US" dirty="0"/>
              <a:t>堆排序只需要在交换结点的时候需要额外存储空间来辅佐，</a:t>
            </a:r>
            <a:endParaRPr lang="en-US" altLang="zh-CN" dirty="0"/>
          </a:p>
          <a:p>
            <a:r>
              <a:rPr lang="en-US" altLang="zh-CN" dirty="0"/>
              <a:t>       </a:t>
            </a:r>
            <a:r>
              <a:rPr lang="zh-CN" altLang="en-US" dirty="0"/>
              <a:t>所以空间复杂度为</a:t>
            </a:r>
            <a:r>
              <a:rPr lang="en-US" altLang="zh-CN" dirty="0">
                <a:solidFill>
                  <a:schemeClr val="accent1"/>
                </a:solidFill>
              </a:rPr>
              <a:t>O(1)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AACE6797-DC92-4AFD-B685-26B30DE4485D}"/>
              </a:ext>
            </a:extLst>
          </p:cNvPr>
          <p:cNvSpPr txBox="1"/>
          <p:nvPr/>
        </p:nvSpPr>
        <p:spPr>
          <a:xfrm>
            <a:off x="342038" y="4830545"/>
            <a:ext cx="6979641" cy="646331"/>
          </a:xfrm>
          <a:prstGeom prst="rect">
            <a:avLst/>
          </a:prstGeom>
          <a:noFill/>
        </p:spPr>
        <p:txBody>
          <a:bodyPr wrap="square" rtlCol="0">
            <a:spAutoFit/>
          </a:bodyPr>
          <a:lstStyle/>
          <a:p>
            <a:r>
              <a:rPr lang="zh-CN" altLang="en-US" dirty="0">
                <a:solidFill>
                  <a:schemeClr val="accent1"/>
                </a:solidFill>
              </a:rPr>
              <a:t>时间复杂度：</a:t>
            </a:r>
            <a:endParaRPr lang="en-US" altLang="zh-CN" dirty="0">
              <a:solidFill>
                <a:schemeClr val="accent1"/>
              </a:solidFill>
            </a:endParaRPr>
          </a:p>
          <a:p>
            <a:r>
              <a:rPr lang="en-US" altLang="zh-CN" dirty="0"/>
              <a:t>       </a:t>
            </a:r>
            <a:r>
              <a:rPr lang="zh-CN" altLang="en-US" dirty="0"/>
              <a:t>堆排序的总时间可以分为</a:t>
            </a:r>
            <a:r>
              <a:rPr lang="zh-CN" altLang="en-US" dirty="0">
                <a:solidFill>
                  <a:schemeClr val="accent1"/>
                </a:solidFill>
              </a:rPr>
              <a:t>①建堆部分</a:t>
            </a:r>
            <a:r>
              <a:rPr lang="en-US" altLang="zh-CN" dirty="0"/>
              <a:t>+</a:t>
            </a:r>
            <a:r>
              <a:rPr lang="zh-CN" altLang="en-US" dirty="0">
                <a:solidFill>
                  <a:schemeClr val="accent1"/>
                </a:solidFill>
              </a:rPr>
              <a:t>②</a:t>
            </a:r>
            <a:r>
              <a:rPr lang="en-US" altLang="zh-CN" dirty="0">
                <a:solidFill>
                  <a:schemeClr val="accent1"/>
                </a:solidFill>
              </a:rPr>
              <a:t>n-1</a:t>
            </a:r>
            <a:r>
              <a:rPr lang="zh-CN" altLang="en-US" dirty="0">
                <a:solidFill>
                  <a:schemeClr val="accent1"/>
                </a:solidFill>
              </a:rPr>
              <a:t>次向下调整堆</a:t>
            </a:r>
          </a:p>
        </p:txBody>
      </p:sp>
      <p:sp>
        <p:nvSpPr>
          <p:cNvPr id="8" name="文本框 7">
            <a:extLst>
              <a:ext uri="{FF2B5EF4-FFF2-40B4-BE49-F238E27FC236}">
                <a16:creationId xmlns:a16="http://schemas.microsoft.com/office/drawing/2014/main" xmlns="" id="{18F251EE-5AF4-4C3B-938D-A1FA8D80B706}"/>
              </a:ext>
            </a:extLst>
          </p:cNvPr>
          <p:cNvSpPr txBox="1"/>
          <p:nvPr/>
        </p:nvSpPr>
        <p:spPr>
          <a:xfrm>
            <a:off x="751580" y="5755180"/>
            <a:ext cx="3397634" cy="369332"/>
          </a:xfrm>
          <a:prstGeom prst="rect">
            <a:avLst/>
          </a:prstGeom>
          <a:noFill/>
        </p:spPr>
        <p:txBody>
          <a:bodyPr wrap="square" rtlCol="0">
            <a:spAutoFit/>
          </a:bodyPr>
          <a:lstStyle/>
          <a:p>
            <a:r>
              <a:rPr lang="zh-CN" altLang="en-US" dirty="0"/>
              <a:t>①建堆部分</a:t>
            </a:r>
            <a:r>
              <a:rPr lang="en-US" altLang="zh-CN" dirty="0"/>
              <a:t>:</a:t>
            </a:r>
            <a:r>
              <a:rPr lang="zh-CN" altLang="en-US" dirty="0"/>
              <a:t>时间复杂度为</a:t>
            </a:r>
            <a:r>
              <a:rPr lang="en-US" altLang="zh-CN" dirty="0">
                <a:solidFill>
                  <a:schemeClr val="accent1"/>
                </a:solidFill>
              </a:rPr>
              <a:t>O(n)</a:t>
            </a:r>
            <a:endParaRPr lang="zh-CN" altLang="en-US" dirty="0">
              <a:solidFill>
                <a:schemeClr val="accent1"/>
              </a:solidFill>
            </a:endParaRPr>
          </a:p>
        </p:txBody>
      </p:sp>
      <p:sp>
        <p:nvSpPr>
          <p:cNvPr id="30" name="流程图: 接点 29">
            <a:extLst>
              <a:ext uri="{FF2B5EF4-FFF2-40B4-BE49-F238E27FC236}">
                <a16:creationId xmlns:a16="http://schemas.microsoft.com/office/drawing/2014/main" xmlns="" id="{2AB7D66D-ABAF-43EF-828C-1A71E9681050}"/>
              </a:ext>
            </a:extLst>
          </p:cNvPr>
          <p:cNvSpPr/>
          <p:nvPr/>
        </p:nvSpPr>
        <p:spPr>
          <a:xfrm>
            <a:off x="8995489" y="3655732"/>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1" name="流程图: 接点 30">
            <a:extLst>
              <a:ext uri="{FF2B5EF4-FFF2-40B4-BE49-F238E27FC236}">
                <a16:creationId xmlns:a16="http://schemas.microsoft.com/office/drawing/2014/main" xmlns="" id="{B9D39C04-BB21-4833-9371-CD7E3A6CDB5B}"/>
              </a:ext>
            </a:extLst>
          </p:cNvPr>
          <p:cNvSpPr/>
          <p:nvPr/>
        </p:nvSpPr>
        <p:spPr>
          <a:xfrm>
            <a:off x="7582160"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2" name="流程图: 接点 31">
            <a:extLst>
              <a:ext uri="{FF2B5EF4-FFF2-40B4-BE49-F238E27FC236}">
                <a16:creationId xmlns:a16="http://schemas.microsoft.com/office/drawing/2014/main" xmlns="" id="{0C73073B-65E7-4BC1-BBD0-91DCF6E3F042}"/>
              </a:ext>
            </a:extLst>
          </p:cNvPr>
          <p:cNvSpPr/>
          <p:nvPr/>
        </p:nvSpPr>
        <p:spPr>
          <a:xfrm>
            <a:off x="10457315"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3" name="流程图: 接点 32">
            <a:extLst>
              <a:ext uri="{FF2B5EF4-FFF2-40B4-BE49-F238E27FC236}">
                <a16:creationId xmlns:a16="http://schemas.microsoft.com/office/drawing/2014/main" xmlns="" id="{B2DEC9C2-AF01-4527-807C-3BD077FE4069}"/>
              </a:ext>
            </a:extLst>
          </p:cNvPr>
          <p:cNvSpPr/>
          <p:nvPr/>
        </p:nvSpPr>
        <p:spPr>
          <a:xfrm>
            <a:off x="828349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4" name="流程图: 接点 33">
            <a:extLst>
              <a:ext uri="{FF2B5EF4-FFF2-40B4-BE49-F238E27FC236}">
                <a16:creationId xmlns:a16="http://schemas.microsoft.com/office/drawing/2014/main" xmlns="" id="{5F880E70-00E6-4016-865F-994CE5DCE118}"/>
              </a:ext>
            </a:extLst>
          </p:cNvPr>
          <p:cNvSpPr/>
          <p:nvPr/>
        </p:nvSpPr>
        <p:spPr>
          <a:xfrm>
            <a:off x="9630465"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5" name="流程图: 接点 34">
            <a:extLst>
              <a:ext uri="{FF2B5EF4-FFF2-40B4-BE49-F238E27FC236}">
                <a16:creationId xmlns:a16="http://schemas.microsoft.com/office/drawing/2014/main" xmlns="" id="{68E334C7-2301-49A1-8EEB-667C1C00D391}"/>
              </a:ext>
            </a:extLst>
          </p:cNvPr>
          <p:cNvSpPr/>
          <p:nvPr/>
        </p:nvSpPr>
        <p:spPr>
          <a:xfrm>
            <a:off x="688846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6" name="流程图: 接点 35">
            <a:extLst>
              <a:ext uri="{FF2B5EF4-FFF2-40B4-BE49-F238E27FC236}">
                <a16:creationId xmlns:a16="http://schemas.microsoft.com/office/drawing/2014/main" xmlns="" id="{8FF13276-9920-4BAC-9676-DA73C4D317F0}"/>
              </a:ext>
            </a:extLst>
          </p:cNvPr>
          <p:cNvSpPr/>
          <p:nvPr/>
        </p:nvSpPr>
        <p:spPr>
          <a:xfrm>
            <a:off x="11357557"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7" name="直接连接符 36">
            <a:extLst>
              <a:ext uri="{FF2B5EF4-FFF2-40B4-BE49-F238E27FC236}">
                <a16:creationId xmlns:a16="http://schemas.microsoft.com/office/drawing/2014/main" xmlns="" id="{5BA76338-9FB4-49B1-BBE5-ECCEBCBF843B}"/>
              </a:ext>
            </a:extLst>
          </p:cNvPr>
          <p:cNvCxnSpPr>
            <a:stCxn id="30" idx="2"/>
            <a:endCxn id="31" idx="0"/>
          </p:cNvCxnSpPr>
          <p:nvPr/>
        </p:nvCxnSpPr>
        <p:spPr>
          <a:xfrm flipH="1">
            <a:off x="7899648" y="3955710"/>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62CA56B-D603-446B-87F4-0CF27A367A7A}"/>
              </a:ext>
            </a:extLst>
          </p:cNvPr>
          <p:cNvCxnSpPr>
            <a:stCxn id="30" idx="6"/>
            <a:endCxn id="32" idx="0"/>
          </p:cNvCxnSpPr>
          <p:nvPr/>
        </p:nvCxnSpPr>
        <p:spPr>
          <a:xfrm>
            <a:off x="9630465" y="3955710"/>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5A62233D-3A05-4F2B-A171-AE3D4B0C9158}"/>
              </a:ext>
            </a:extLst>
          </p:cNvPr>
          <p:cNvCxnSpPr>
            <a:stCxn id="31" idx="2"/>
            <a:endCxn id="35" idx="0"/>
          </p:cNvCxnSpPr>
          <p:nvPr/>
        </p:nvCxnSpPr>
        <p:spPr>
          <a:xfrm flipH="1">
            <a:off x="7205948" y="4830545"/>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04A091E5-9118-4FAE-9238-F5E3E2F4C873}"/>
              </a:ext>
            </a:extLst>
          </p:cNvPr>
          <p:cNvCxnSpPr>
            <a:stCxn id="31" idx="6"/>
            <a:endCxn id="33" idx="0"/>
          </p:cNvCxnSpPr>
          <p:nvPr/>
        </p:nvCxnSpPr>
        <p:spPr>
          <a:xfrm>
            <a:off x="8217136" y="4830545"/>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06B947D2-12A8-4027-AA80-712DCEF03BE1}"/>
              </a:ext>
            </a:extLst>
          </p:cNvPr>
          <p:cNvCxnSpPr>
            <a:stCxn id="32" idx="2"/>
            <a:endCxn id="34" idx="0"/>
          </p:cNvCxnSpPr>
          <p:nvPr/>
        </p:nvCxnSpPr>
        <p:spPr>
          <a:xfrm flipH="1">
            <a:off x="9947953" y="4830545"/>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03E0BDEB-93D2-49AB-AEC1-E3961301D93F}"/>
              </a:ext>
            </a:extLst>
          </p:cNvPr>
          <p:cNvCxnSpPr>
            <a:stCxn id="32" idx="6"/>
            <a:endCxn id="36" idx="0"/>
          </p:cNvCxnSpPr>
          <p:nvPr/>
        </p:nvCxnSpPr>
        <p:spPr>
          <a:xfrm>
            <a:off x="11092291" y="4830545"/>
            <a:ext cx="582754" cy="93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29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8" grpId="0"/>
      <p:bldP spid="30" grpId="0" animBg="1"/>
      <p:bldP spid="31" grpId="0" animBg="1"/>
      <p:bldP spid="32" grpId="0" animBg="1"/>
      <p:bldP spid="33" grpId="0" animBg="1"/>
      <p:bldP spid="34" grpId="0" animBg="1"/>
      <p:bldP spid="35" grpId="0" animBg="1"/>
      <p:bldP spid="3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80F66025-8A91-4DF8-8F1A-9AE7078A1B74}"/>
              </a:ext>
            </a:extLst>
          </p:cNvPr>
          <p:cNvSpPr/>
          <p:nvPr/>
        </p:nvSpPr>
        <p:spPr>
          <a:xfrm>
            <a:off x="1140815" y="649486"/>
            <a:ext cx="9284747" cy="2031325"/>
          </a:xfrm>
          <a:prstGeom prst="rect">
            <a:avLst/>
          </a:prstGeom>
        </p:spPr>
        <p:txBody>
          <a:bodyPr wrap="square">
            <a:spAutoFit/>
          </a:bodyPr>
          <a:lstStyle/>
          <a:p>
            <a:r>
              <a:rPr lang="en-US" altLang="zh-CN" dirty="0"/>
              <a:t>void </a:t>
            </a:r>
            <a:r>
              <a:rPr lang="en-US" altLang="zh-CN" dirty="0" err="1"/>
              <a:t>HeapSort</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a:t>
            </a:r>
            <a:r>
              <a:rPr lang="en-US" altLang="zh-CN" dirty="0" err="1"/>
              <a:t>BuildMaxHeap</a:t>
            </a:r>
            <a:r>
              <a:rPr lang="en-US" altLang="zh-CN" dirty="0"/>
              <a:t>(</a:t>
            </a:r>
            <a:r>
              <a:rPr lang="en-US" altLang="zh-CN" dirty="0" err="1"/>
              <a:t>A,len</a:t>
            </a:r>
            <a:r>
              <a:rPr lang="en-US" altLang="zh-CN" dirty="0"/>
              <a:t>);		//</a:t>
            </a:r>
            <a:r>
              <a:rPr lang="zh-CN" altLang="en-US" dirty="0"/>
              <a:t>初始建堆</a:t>
            </a:r>
          </a:p>
          <a:p>
            <a:r>
              <a:rPr lang="zh-CN" altLang="en-US" dirty="0"/>
              <a:t>	</a:t>
            </a:r>
            <a:r>
              <a:rPr lang="en-US" altLang="zh-CN" dirty="0"/>
              <a:t>for(</a:t>
            </a:r>
            <a:r>
              <a:rPr lang="en-US" altLang="zh-CN" dirty="0" err="1"/>
              <a:t>i</a:t>
            </a:r>
            <a:r>
              <a:rPr lang="en-US" altLang="zh-CN" dirty="0"/>
              <a:t>=</a:t>
            </a:r>
            <a:r>
              <a:rPr lang="en-US" altLang="zh-CN" dirty="0" err="1"/>
              <a:t>len;i</a:t>
            </a:r>
            <a:r>
              <a:rPr lang="en-US" altLang="zh-CN" dirty="0"/>
              <a:t>&gt;1;i--){			//n-1</a:t>
            </a:r>
            <a:r>
              <a:rPr lang="zh-CN" altLang="en-US" dirty="0"/>
              <a:t>趟的交换和建堆过程</a:t>
            </a:r>
          </a:p>
          <a:p>
            <a:r>
              <a:rPr lang="zh-CN" altLang="en-US" dirty="0"/>
              <a:t>		</a:t>
            </a:r>
            <a:r>
              <a:rPr lang="en-US" altLang="zh-CN" dirty="0"/>
              <a:t>Swap(A[</a:t>
            </a:r>
            <a:r>
              <a:rPr lang="en-US" altLang="zh-CN" dirty="0" err="1"/>
              <a:t>i</a:t>
            </a:r>
            <a:r>
              <a:rPr lang="en-US" altLang="zh-CN" dirty="0"/>
              <a:t>],A[1]);		//</a:t>
            </a:r>
            <a:r>
              <a:rPr lang="zh-CN" altLang="en-US" dirty="0"/>
              <a:t>输出堆顶元素</a:t>
            </a:r>
            <a:r>
              <a:rPr lang="en-US" altLang="zh-CN" dirty="0"/>
              <a:t>(</a:t>
            </a:r>
            <a:r>
              <a:rPr lang="zh-CN" altLang="en-US" dirty="0"/>
              <a:t>和堆底元素交换</a:t>
            </a:r>
            <a:r>
              <a:rPr lang="en-US" altLang="zh-CN" dirty="0"/>
              <a:t>)</a:t>
            </a:r>
          </a:p>
          <a:p>
            <a:r>
              <a:rPr lang="en-US" altLang="zh-CN" dirty="0"/>
              <a:t>		</a:t>
            </a:r>
            <a:r>
              <a:rPr lang="en-US" altLang="zh-CN" dirty="0" err="1"/>
              <a:t>AdjustDown</a:t>
            </a:r>
            <a:r>
              <a:rPr lang="en-US" altLang="zh-CN" dirty="0"/>
              <a:t>(A,1,i-1);	//</a:t>
            </a:r>
            <a:r>
              <a:rPr lang="zh-CN" altLang="en-US" dirty="0"/>
              <a:t>把剩余的</a:t>
            </a:r>
            <a:r>
              <a:rPr lang="en-US" altLang="zh-CN" dirty="0"/>
              <a:t>i-1</a:t>
            </a:r>
            <a:r>
              <a:rPr lang="zh-CN" altLang="en-US" dirty="0"/>
              <a:t>个元素整理成堆</a:t>
            </a:r>
          </a:p>
          <a:p>
            <a:r>
              <a:rPr lang="zh-CN" altLang="en-US" dirty="0"/>
              <a:t>	</a:t>
            </a:r>
            <a:r>
              <a:rPr lang="en-US" altLang="zh-CN" dirty="0"/>
              <a:t>}</a:t>
            </a:r>
          </a:p>
          <a:p>
            <a:r>
              <a:rPr lang="en-US" altLang="zh-CN" dirty="0"/>
              <a:t>}</a:t>
            </a:r>
          </a:p>
        </p:txBody>
      </p:sp>
      <p:sp>
        <p:nvSpPr>
          <p:cNvPr id="30" name="流程图: 接点 29">
            <a:extLst>
              <a:ext uri="{FF2B5EF4-FFF2-40B4-BE49-F238E27FC236}">
                <a16:creationId xmlns:a16="http://schemas.microsoft.com/office/drawing/2014/main" xmlns="" id="{2AB7D66D-ABAF-43EF-828C-1A71E9681050}"/>
              </a:ext>
            </a:extLst>
          </p:cNvPr>
          <p:cNvSpPr/>
          <p:nvPr/>
        </p:nvSpPr>
        <p:spPr>
          <a:xfrm>
            <a:off x="8995489" y="3655732"/>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1" name="流程图: 接点 30">
            <a:extLst>
              <a:ext uri="{FF2B5EF4-FFF2-40B4-BE49-F238E27FC236}">
                <a16:creationId xmlns:a16="http://schemas.microsoft.com/office/drawing/2014/main" xmlns="" id="{B9D39C04-BB21-4833-9371-CD7E3A6CDB5B}"/>
              </a:ext>
            </a:extLst>
          </p:cNvPr>
          <p:cNvSpPr/>
          <p:nvPr/>
        </p:nvSpPr>
        <p:spPr>
          <a:xfrm>
            <a:off x="7582160"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2" name="流程图: 接点 31">
            <a:extLst>
              <a:ext uri="{FF2B5EF4-FFF2-40B4-BE49-F238E27FC236}">
                <a16:creationId xmlns:a16="http://schemas.microsoft.com/office/drawing/2014/main" xmlns="" id="{0C73073B-65E7-4BC1-BBD0-91DCF6E3F042}"/>
              </a:ext>
            </a:extLst>
          </p:cNvPr>
          <p:cNvSpPr/>
          <p:nvPr/>
        </p:nvSpPr>
        <p:spPr>
          <a:xfrm>
            <a:off x="10457315"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3" name="流程图: 接点 32">
            <a:extLst>
              <a:ext uri="{FF2B5EF4-FFF2-40B4-BE49-F238E27FC236}">
                <a16:creationId xmlns:a16="http://schemas.microsoft.com/office/drawing/2014/main" xmlns="" id="{B2DEC9C2-AF01-4527-807C-3BD077FE4069}"/>
              </a:ext>
            </a:extLst>
          </p:cNvPr>
          <p:cNvSpPr/>
          <p:nvPr/>
        </p:nvSpPr>
        <p:spPr>
          <a:xfrm>
            <a:off x="828349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4" name="流程图: 接点 33">
            <a:extLst>
              <a:ext uri="{FF2B5EF4-FFF2-40B4-BE49-F238E27FC236}">
                <a16:creationId xmlns:a16="http://schemas.microsoft.com/office/drawing/2014/main" xmlns="" id="{5F880E70-00E6-4016-865F-994CE5DCE118}"/>
              </a:ext>
            </a:extLst>
          </p:cNvPr>
          <p:cNvSpPr/>
          <p:nvPr/>
        </p:nvSpPr>
        <p:spPr>
          <a:xfrm>
            <a:off x="9630465"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5" name="流程图: 接点 34">
            <a:extLst>
              <a:ext uri="{FF2B5EF4-FFF2-40B4-BE49-F238E27FC236}">
                <a16:creationId xmlns:a16="http://schemas.microsoft.com/office/drawing/2014/main" xmlns="" id="{68E334C7-2301-49A1-8EEB-667C1C00D391}"/>
              </a:ext>
            </a:extLst>
          </p:cNvPr>
          <p:cNvSpPr/>
          <p:nvPr/>
        </p:nvSpPr>
        <p:spPr>
          <a:xfrm>
            <a:off x="688846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6" name="流程图: 接点 35">
            <a:extLst>
              <a:ext uri="{FF2B5EF4-FFF2-40B4-BE49-F238E27FC236}">
                <a16:creationId xmlns:a16="http://schemas.microsoft.com/office/drawing/2014/main" xmlns="" id="{8FF13276-9920-4BAC-9676-DA73C4D317F0}"/>
              </a:ext>
            </a:extLst>
          </p:cNvPr>
          <p:cNvSpPr/>
          <p:nvPr/>
        </p:nvSpPr>
        <p:spPr>
          <a:xfrm>
            <a:off x="11357557"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7" name="直接连接符 36">
            <a:extLst>
              <a:ext uri="{FF2B5EF4-FFF2-40B4-BE49-F238E27FC236}">
                <a16:creationId xmlns:a16="http://schemas.microsoft.com/office/drawing/2014/main" xmlns="" id="{5BA76338-9FB4-49B1-BBE5-ECCEBCBF843B}"/>
              </a:ext>
            </a:extLst>
          </p:cNvPr>
          <p:cNvCxnSpPr>
            <a:stCxn id="30" idx="2"/>
            <a:endCxn id="31" idx="0"/>
          </p:cNvCxnSpPr>
          <p:nvPr/>
        </p:nvCxnSpPr>
        <p:spPr>
          <a:xfrm flipH="1">
            <a:off x="7899648" y="3955710"/>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62CA56B-D603-446B-87F4-0CF27A367A7A}"/>
              </a:ext>
            </a:extLst>
          </p:cNvPr>
          <p:cNvCxnSpPr>
            <a:stCxn id="30" idx="6"/>
            <a:endCxn id="32" idx="0"/>
          </p:cNvCxnSpPr>
          <p:nvPr/>
        </p:nvCxnSpPr>
        <p:spPr>
          <a:xfrm>
            <a:off x="9630465" y="3955710"/>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5A62233D-3A05-4F2B-A171-AE3D4B0C9158}"/>
              </a:ext>
            </a:extLst>
          </p:cNvPr>
          <p:cNvCxnSpPr>
            <a:stCxn id="31" idx="2"/>
            <a:endCxn id="35" idx="0"/>
          </p:cNvCxnSpPr>
          <p:nvPr/>
        </p:nvCxnSpPr>
        <p:spPr>
          <a:xfrm flipH="1">
            <a:off x="7205948" y="4830545"/>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04A091E5-9118-4FAE-9238-F5E3E2F4C873}"/>
              </a:ext>
            </a:extLst>
          </p:cNvPr>
          <p:cNvCxnSpPr>
            <a:stCxn id="31" idx="6"/>
            <a:endCxn id="33" idx="0"/>
          </p:cNvCxnSpPr>
          <p:nvPr/>
        </p:nvCxnSpPr>
        <p:spPr>
          <a:xfrm>
            <a:off x="8217136" y="4830545"/>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06B947D2-12A8-4027-AA80-712DCEF03BE1}"/>
              </a:ext>
            </a:extLst>
          </p:cNvPr>
          <p:cNvCxnSpPr>
            <a:stCxn id="32" idx="2"/>
            <a:endCxn id="34" idx="0"/>
          </p:cNvCxnSpPr>
          <p:nvPr/>
        </p:nvCxnSpPr>
        <p:spPr>
          <a:xfrm flipH="1">
            <a:off x="9947953" y="4830545"/>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03E0BDEB-93D2-49AB-AEC1-E3961301D93F}"/>
              </a:ext>
            </a:extLst>
          </p:cNvPr>
          <p:cNvCxnSpPr>
            <a:stCxn id="32" idx="6"/>
            <a:endCxn id="36" idx="0"/>
          </p:cNvCxnSpPr>
          <p:nvPr/>
        </p:nvCxnSpPr>
        <p:spPr>
          <a:xfrm>
            <a:off x="11092291" y="4830545"/>
            <a:ext cx="582754" cy="930835"/>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xmlns="" id="{89E248DD-682F-4AAC-953A-FAE5BC18C6DB}"/>
              </a:ext>
            </a:extLst>
          </p:cNvPr>
          <p:cNvSpPr/>
          <p:nvPr/>
        </p:nvSpPr>
        <p:spPr>
          <a:xfrm>
            <a:off x="489105" y="3653404"/>
            <a:ext cx="6523526" cy="2031325"/>
          </a:xfrm>
          <a:prstGeom prst="rect">
            <a:avLst/>
          </a:prstGeom>
        </p:spPr>
        <p:txBody>
          <a:bodyPr wrap="square">
            <a:spAutoFit/>
          </a:bodyPr>
          <a:lstStyle/>
          <a:p>
            <a:r>
              <a:rPr lang="zh-CN" altLang="en-US" dirty="0"/>
              <a:t>假如有</a:t>
            </a:r>
            <a:r>
              <a:rPr lang="en-US" altLang="zh-CN" dirty="0"/>
              <a:t>N</a:t>
            </a:r>
            <a:r>
              <a:rPr lang="zh-CN" altLang="en-US" dirty="0"/>
              <a:t>个结点，那么高度为</a:t>
            </a:r>
            <a:r>
              <a:rPr lang="en-US" altLang="zh-CN" dirty="0"/>
              <a:t>H=</a:t>
            </a:r>
            <a:r>
              <a:rPr lang="en-US" altLang="zh-CN" dirty="0">
                <a:solidFill>
                  <a:schemeClr val="accent1"/>
                </a:solidFill>
              </a:rPr>
              <a:t> </a:t>
            </a:r>
            <a:r>
              <a:rPr lang="en-US" altLang="zh-CN" dirty="0">
                <a:latin typeface="Lucida Sans Unicode" panose="020B0602030504020204" pitchFamily="34" charset="0"/>
                <a:cs typeface="Lucida Sans Unicode" panose="020B0602030504020204" pitchFamily="34" charset="0"/>
              </a:rPr>
              <a:t>⌈</a:t>
            </a:r>
            <a:r>
              <a:rPr lang="en-US" altLang="zh-CN" dirty="0"/>
              <a:t>log</a:t>
            </a:r>
            <a:r>
              <a:rPr lang="en-US" altLang="zh-CN" baseline="-25000" dirty="0"/>
              <a:t>2</a:t>
            </a:r>
            <a:r>
              <a:rPr lang="en-US" altLang="zh-CN" dirty="0"/>
              <a:t>(n+1)</a:t>
            </a:r>
            <a:r>
              <a:rPr lang="en-US" altLang="zh-CN" dirty="0">
                <a:latin typeface="Lucida Sans Unicode" panose="020B0602030504020204" pitchFamily="34" charset="0"/>
                <a:cs typeface="Lucida Sans Unicode" panose="020B0602030504020204" pitchFamily="34" charset="0"/>
              </a:rPr>
              <a:t>⌉</a:t>
            </a:r>
            <a:r>
              <a:rPr lang="en-US" altLang="zh-CN" dirty="0"/>
              <a:t> </a:t>
            </a:r>
            <a:r>
              <a:rPr lang="zh-CN" altLang="en-US" dirty="0"/>
              <a:t>，叶子结点的每个父结点最多只需要下调</a:t>
            </a:r>
            <a:r>
              <a:rPr lang="en-US" altLang="zh-CN" dirty="0"/>
              <a:t>1</a:t>
            </a:r>
            <a:r>
              <a:rPr lang="zh-CN" altLang="en-US" dirty="0"/>
              <a:t>次，倒数第二层的父结点最多只需要下调</a:t>
            </a:r>
            <a:r>
              <a:rPr lang="en-US" altLang="zh-CN" dirty="0"/>
              <a:t>2</a:t>
            </a:r>
            <a:r>
              <a:rPr lang="zh-CN" altLang="en-US" dirty="0"/>
              <a:t>次，根结点最多需要下调</a:t>
            </a:r>
            <a:r>
              <a:rPr lang="en-US" altLang="zh-CN" dirty="0"/>
              <a:t>H</a:t>
            </a:r>
            <a:r>
              <a:rPr lang="zh-CN" altLang="en-US" dirty="0"/>
              <a:t>次，而叶子结点的父结点共有</a:t>
            </a:r>
            <a:r>
              <a:rPr lang="en-US" altLang="zh-CN" dirty="0"/>
              <a:t>2 </a:t>
            </a:r>
            <a:r>
              <a:rPr lang="en-US" altLang="zh-CN" baseline="30000" dirty="0"/>
              <a:t>H-1</a:t>
            </a:r>
            <a:r>
              <a:rPr lang="zh-CN" altLang="en-US" dirty="0"/>
              <a:t>个</a:t>
            </a:r>
            <a:r>
              <a:rPr lang="en-US" altLang="zh-CN" dirty="0"/>
              <a:t>,</a:t>
            </a:r>
            <a:r>
              <a:rPr lang="zh-CN" altLang="en-US" dirty="0"/>
              <a:t>倒数第二层共有</a:t>
            </a:r>
            <a:r>
              <a:rPr lang="en-US" altLang="zh-CN" dirty="0"/>
              <a:t>2</a:t>
            </a:r>
            <a:r>
              <a:rPr lang="en-US" altLang="zh-CN" baseline="30000" dirty="0"/>
              <a:t>H-2</a:t>
            </a:r>
            <a:r>
              <a:rPr lang="en-US" altLang="zh-CN" dirty="0"/>
              <a:t>,</a:t>
            </a:r>
            <a:r>
              <a:rPr lang="zh-CN" altLang="en-US" dirty="0"/>
              <a:t>根结点只有</a:t>
            </a:r>
            <a:r>
              <a:rPr lang="en-US" altLang="zh-CN" dirty="0"/>
              <a:t>1</a:t>
            </a:r>
            <a:r>
              <a:rPr lang="zh-CN" altLang="en-US" dirty="0"/>
              <a:t>个，所以最多需要调整次数为</a:t>
            </a:r>
            <a:endParaRPr lang="en-US" altLang="zh-CN" dirty="0"/>
          </a:p>
          <a:p>
            <a:r>
              <a:rPr lang="en-US" altLang="zh-CN" dirty="0"/>
              <a:t>s = 1 * 2</a:t>
            </a:r>
            <a:r>
              <a:rPr lang="en-US" altLang="zh-CN" baseline="30000" dirty="0"/>
              <a:t>H-1 </a:t>
            </a:r>
            <a:r>
              <a:rPr lang="en-US" altLang="zh-CN" dirty="0"/>
              <a:t>+ 2 * 2</a:t>
            </a:r>
            <a:r>
              <a:rPr lang="en-US" altLang="zh-CN" baseline="30000" dirty="0"/>
              <a:t>H-2 </a:t>
            </a:r>
            <a:r>
              <a:rPr lang="en-US" altLang="zh-CN" dirty="0"/>
              <a:t>+ ... + (H-1) * 2</a:t>
            </a:r>
            <a:r>
              <a:rPr lang="en-US" altLang="zh-CN" baseline="30000" dirty="0"/>
              <a:t>1</a:t>
            </a:r>
            <a:r>
              <a:rPr lang="en-US" altLang="zh-CN" dirty="0"/>
              <a:t> + H * 2</a:t>
            </a:r>
            <a:r>
              <a:rPr lang="en-US" altLang="zh-CN" baseline="30000" dirty="0"/>
              <a:t>0</a:t>
            </a:r>
          </a:p>
          <a:p>
            <a:r>
              <a:rPr lang="en-US" altLang="zh-CN" baseline="30000" dirty="0"/>
              <a:t>    </a:t>
            </a:r>
            <a:r>
              <a:rPr lang="en-US" altLang="zh-CN" dirty="0"/>
              <a:t>=2</a:t>
            </a:r>
            <a:r>
              <a:rPr lang="en-US" altLang="zh-CN" dirty="0">
                <a:solidFill>
                  <a:schemeClr val="accent1"/>
                </a:solidFill>
              </a:rPr>
              <a:t>N</a:t>
            </a:r>
            <a:r>
              <a:rPr lang="en-US" altLang="zh-CN" dirty="0"/>
              <a:t> - 2 - </a:t>
            </a:r>
            <a:r>
              <a:rPr lang="en-US" altLang="zh-CN" dirty="0">
                <a:latin typeface="Lucida Sans Unicode" panose="020B0602030504020204" pitchFamily="34" charset="0"/>
                <a:cs typeface="Lucida Sans Unicode" panose="020B0602030504020204" pitchFamily="34" charset="0"/>
              </a:rPr>
              <a:t>⌈</a:t>
            </a:r>
            <a:r>
              <a:rPr lang="en-US" altLang="zh-CN" dirty="0"/>
              <a:t>log</a:t>
            </a:r>
            <a:r>
              <a:rPr lang="en-US" altLang="zh-CN" baseline="-25000" dirty="0"/>
              <a:t>2</a:t>
            </a:r>
            <a:r>
              <a:rPr lang="en-US" altLang="zh-CN" dirty="0"/>
              <a:t>(n+1)</a:t>
            </a:r>
            <a:r>
              <a:rPr lang="en-US" altLang="zh-CN" dirty="0">
                <a:latin typeface="Lucida Sans Unicode" panose="020B0602030504020204" pitchFamily="34" charset="0"/>
                <a:cs typeface="Lucida Sans Unicode" panose="020B0602030504020204" pitchFamily="34" charset="0"/>
              </a:rPr>
              <a:t>⌉</a:t>
            </a:r>
            <a:r>
              <a:rPr lang="en-US" altLang="zh-CN" dirty="0"/>
              <a:t> </a:t>
            </a:r>
            <a:endParaRPr lang="zh-CN" altLang="en-US" baseline="30000" dirty="0"/>
          </a:p>
        </p:txBody>
      </p:sp>
    </p:spTree>
    <p:extLst>
      <p:ext uri="{BB962C8B-B14F-4D97-AF65-F5344CB8AC3E}">
        <p14:creationId xmlns:p14="http://schemas.microsoft.com/office/powerpoint/2010/main" val="14714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80F66025-8A91-4DF8-8F1A-9AE7078A1B74}"/>
              </a:ext>
            </a:extLst>
          </p:cNvPr>
          <p:cNvSpPr/>
          <p:nvPr/>
        </p:nvSpPr>
        <p:spPr>
          <a:xfrm>
            <a:off x="1140815" y="649486"/>
            <a:ext cx="9284747" cy="2031325"/>
          </a:xfrm>
          <a:prstGeom prst="rect">
            <a:avLst/>
          </a:prstGeom>
        </p:spPr>
        <p:txBody>
          <a:bodyPr wrap="square">
            <a:spAutoFit/>
          </a:bodyPr>
          <a:lstStyle/>
          <a:p>
            <a:r>
              <a:rPr lang="en-US" altLang="zh-CN" dirty="0"/>
              <a:t>void </a:t>
            </a:r>
            <a:r>
              <a:rPr lang="en-US" altLang="zh-CN" dirty="0" err="1"/>
              <a:t>HeapSort</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a:t>
            </a:r>
            <a:r>
              <a:rPr lang="en-US" altLang="zh-CN" dirty="0" err="1"/>
              <a:t>BuildMaxHeap</a:t>
            </a:r>
            <a:r>
              <a:rPr lang="en-US" altLang="zh-CN" dirty="0"/>
              <a:t>(</a:t>
            </a:r>
            <a:r>
              <a:rPr lang="en-US" altLang="zh-CN" dirty="0" err="1"/>
              <a:t>A,len</a:t>
            </a:r>
            <a:r>
              <a:rPr lang="en-US" altLang="zh-CN" dirty="0"/>
              <a:t>);		//</a:t>
            </a:r>
            <a:r>
              <a:rPr lang="zh-CN" altLang="en-US" dirty="0"/>
              <a:t>初始建堆</a:t>
            </a:r>
          </a:p>
          <a:p>
            <a:r>
              <a:rPr lang="zh-CN" altLang="en-US" dirty="0"/>
              <a:t>	</a:t>
            </a:r>
            <a:r>
              <a:rPr lang="en-US" altLang="zh-CN" dirty="0"/>
              <a:t>for(</a:t>
            </a:r>
            <a:r>
              <a:rPr lang="en-US" altLang="zh-CN" dirty="0" err="1"/>
              <a:t>i</a:t>
            </a:r>
            <a:r>
              <a:rPr lang="en-US" altLang="zh-CN" dirty="0"/>
              <a:t>=</a:t>
            </a:r>
            <a:r>
              <a:rPr lang="en-US" altLang="zh-CN" dirty="0" err="1"/>
              <a:t>len;i</a:t>
            </a:r>
            <a:r>
              <a:rPr lang="en-US" altLang="zh-CN" dirty="0"/>
              <a:t>&gt;1;i--){			//n-1</a:t>
            </a:r>
            <a:r>
              <a:rPr lang="zh-CN" altLang="en-US" dirty="0"/>
              <a:t>趟的交换和建堆过程</a:t>
            </a:r>
          </a:p>
          <a:p>
            <a:r>
              <a:rPr lang="zh-CN" altLang="en-US" dirty="0"/>
              <a:t>		</a:t>
            </a:r>
            <a:r>
              <a:rPr lang="en-US" altLang="zh-CN" dirty="0"/>
              <a:t>Swap(A[</a:t>
            </a:r>
            <a:r>
              <a:rPr lang="en-US" altLang="zh-CN" dirty="0" err="1"/>
              <a:t>i</a:t>
            </a:r>
            <a:r>
              <a:rPr lang="en-US" altLang="zh-CN" dirty="0"/>
              <a:t>],A[1]);		//</a:t>
            </a:r>
            <a:r>
              <a:rPr lang="zh-CN" altLang="en-US" dirty="0"/>
              <a:t>输出堆顶元素</a:t>
            </a:r>
            <a:r>
              <a:rPr lang="en-US" altLang="zh-CN" dirty="0"/>
              <a:t>(</a:t>
            </a:r>
            <a:r>
              <a:rPr lang="zh-CN" altLang="en-US" dirty="0"/>
              <a:t>和堆底元素交换</a:t>
            </a:r>
            <a:r>
              <a:rPr lang="en-US" altLang="zh-CN" dirty="0"/>
              <a:t>)</a:t>
            </a:r>
          </a:p>
          <a:p>
            <a:r>
              <a:rPr lang="en-US" altLang="zh-CN" dirty="0"/>
              <a:t>		</a:t>
            </a:r>
            <a:r>
              <a:rPr lang="en-US" altLang="zh-CN" dirty="0" err="1"/>
              <a:t>AdjustDown</a:t>
            </a:r>
            <a:r>
              <a:rPr lang="en-US" altLang="zh-CN" dirty="0"/>
              <a:t>(A,1,i-1);	//</a:t>
            </a:r>
            <a:r>
              <a:rPr lang="zh-CN" altLang="en-US" dirty="0"/>
              <a:t>把剩余的</a:t>
            </a:r>
            <a:r>
              <a:rPr lang="en-US" altLang="zh-CN" dirty="0"/>
              <a:t>i-1</a:t>
            </a:r>
            <a:r>
              <a:rPr lang="zh-CN" altLang="en-US" dirty="0"/>
              <a:t>个元素整理成堆</a:t>
            </a:r>
          </a:p>
          <a:p>
            <a:r>
              <a:rPr lang="zh-CN" altLang="en-US" dirty="0"/>
              <a:t>	</a:t>
            </a:r>
            <a:r>
              <a:rPr lang="en-US" altLang="zh-CN" dirty="0"/>
              <a:t>}</a:t>
            </a:r>
          </a:p>
          <a:p>
            <a:r>
              <a:rPr lang="en-US" altLang="zh-CN" dirty="0"/>
              <a:t>}</a:t>
            </a:r>
          </a:p>
        </p:txBody>
      </p:sp>
      <p:sp>
        <p:nvSpPr>
          <p:cNvPr id="8" name="文本框 7">
            <a:extLst>
              <a:ext uri="{FF2B5EF4-FFF2-40B4-BE49-F238E27FC236}">
                <a16:creationId xmlns:a16="http://schemas.microsoft.com/office/drawing/2014/main" xmlns="" id="{18F251EE-5AF4-4C3B-938D-A1FA8D80B706}"/>
              </a:ext>
            </a:extLst>
          </p:cNvPr>
          <p:cNvSpPr txBox="1"/>
          <p:nvPr/>
        </p:nvSpPr>
        <p:spPr>
          <a:xfrm>
            <a:off x="1099709" y="3803184"/>
            <a:ext cx="5818077" cy="1477328"/>
          </a:xfrm>
          <a:prstGeom prst="rect">
            <a:avLst/>
          </a:prstGeom>
          <a:noFill/>
        </p:spPr>
        <p:txBody>
          <a:bodyPr wrap="square" rtlCol="0">
            <a:spAutoFit/>
          </a:bodyPr>
          <a:lstStyle/>
          <a:p>
            <a:r>
              <a:rPr lang="zh-CN" altLang="en-US" dirty="0"/>
              <a:t>②调堆部分</a:t>
            </a:r>
            <a:r>
              <a:rPr lang="en-US" altLang="zh-CN" dirty="0"/>
              <a:t>:</a:t>
            </a:r>
            <a:r>
              <a:rPr lang="zh-CN" altLang="en-US" dirty="0"/>
              <a:t>一次调堆从上至下最坏情况走得路径是从</a:t>
            </a:r>
            <a:endParaRPr lang="en-US" altLang="zh-CN" dirty="0"/>
          </a:p>
          <a:p>
            <a:r>
              <a:rPr lang="zh-CN" altLang="en-US" dirty="0">
                <a:solidFill>
                  <a:schemeClr val="accent1"/>
                </a:solidFill>
              </a:rPr>
              <a:t>根结点到叶子结点，完全二叉树的高度为</a:t>
            </a:r>
            <a:r>
              <a:rPr lang="en-US" altLang="zh-CN" dirty="0">
                <a:solidFill>
                  <a:schemeClr val="accent1"/>
                </a:solidFill>
                <a:sym typeface="Symbol" panose="05050102010706020507" pitchFamily="18" charset="2"/>
              </a:rPr>
              <a:t></a:t>
            </a:r>
            <a:r>
              <a:rPr lang="en-US" altLang="zh-CN" dirty="0">
                <a:solidFill>
                  <a:schemeClr val="accent1"/>
                </a:solidFill>
              </a:rPr>
              <a:t>log</a:t>
            </a:r>
            <a:r>
              <a:rPr lang="en-US" altLang="zh-CN" baseline="-25000" dirty="0">
                <a:solidFill>
                  <a:schemeClr val="accent1"/>
                </a:solidFill>
              </a:rPr>
              <a:t>2</a:t>
            </a:r>
            <a:r>
              <a:rPr lang="en-US" altLang="zh-CN" dirty="0">
                <a:solidFill>
                  <a:schemeClr val="accent1"/>
                </a:solidFill>
              </a:rPr>
              <a:t>(n+1)</a:t>
            </a:r>
            <a:r>
              <a:rPr lang="en-US" altLang="zh-CN" dirty="0">
                <a:solidFill>
                  <a:schemeClr val="accent1"/>
                </a:solidFill>
                <a:sym typeface="Symbol" panose="05050102010706020507" pitchFamily="18" charset="2"/>
              </a:rPr>
              <a:t></a:t>
            </a:r>
            <a:r>
              <a:rPr lang="en-US" altLang="zh-CN" baseline="-25000" dirty="0">
                <a:solidFill>
                  <a:schemeClr val="accent1"/>
                </a:solidFill>
              </a:rPr>
              <a:t> </a:t>
            </a:r>
            <a:r>
              <a:rPr lang="zh-CN" altLang="en-US" baseline="-25000" dirty="0">
                <a:solidFill>
                  <a:schemeClr val="accent1"/>
                </a:solidFill>
              </a:rPr>
              <a:t>，</a:t>
            </a:r>
            <a:endParaRPr lang="en-US" altLang="zh-CN" baseline="-25000" dirty="0">
              <a:solidFill>
                <a:schemeClr val="accent1"/>
              </a:solidFill>
            </a:endParaRPr>
          </a:p>
          <a:p>
            <a:r>
              <a:rPr lang="zh-CN" altLang="en-US" dirty="0">
                <a:solidFill>
                  <a:schemeClr val="accent1"/>
                </a:solidFill>
              </a:rPr>
              <a:t>所以时间复杂度为</a:t>
            </a:r>
            <a:r>
              <a:rPr lang="en-US" altLang="zh-CN" dirty="0">
                <a:solidFill>
                  <a:schemeClr val="accent1"/>
                </a:solidFill>
              </a:rPr>
              <a:t>O(log</a:t>
            </a:r>
            <a:r>
              <a:rPr lang="en-US" altLang="zh-CN" baseline="-25000" dirty="0">
                <a:solidFill>
                  <a:schemeClr val="accent1"/>
                </a:solidFill>
              </a:rPr>
              <a:t>2</a:t>
            </a:r>
            <a:r>
              <a:rPr lang="en-US" altLang="zh-CN" dirty="0">
                <a:solidFill>
                  <a:schemeClr val="accent1"/>
                </a:solidFill>
              </a:rPr>
              <a:t>n)</a:t>
            </a:r>
          </a:p>
          <a:p>
            <a:r>
              <a:rPr lang="zh-CN" altLang="en-US" dirty="0">
                <a:solidFill>
                  <a:schemeClr val="accent1"/>
                </a:solidFill>
              </a:rPr>
              <a:t>那么</a:t>
            </a:r>
            <a:r>
              <a:rPr lang="en-US" altLang="zh-CN" dirty="0">
                <a:solidFill>
                  <a:schemeClr val="accent1"/>
                </a:solidFill>
              </a:rPr>
              <a:t>n-1</a:t>
            </a:r>
            <a:r>
              <a:rPr lang="zh-CN" altLang="en-US" dirty="0">
                <a:solidFill>
                  <a:schemeClr val="accent1"/>
                </a:solidFill>
              </a:rPr>
              <a:t>个顶点时间复杂度为</a:t>
            </a:r>
            <a:r>
              <a:rPr lang="en-US" altLang="zh-CN" dirty="0">
                <a:solidFill>
                  <a:schemeClr val="accent1"/>
                </a:solidFill>
              </a:rPr>
              <a:t>O(nlog</a:t>
            </a:r>
            <a:r>
              <a:rPr lang="en-US" altLang="zh-CN" baseline="-25000" dirty="0">
                <a:solidFill>
                  <a:schemeClr val="accent1"/>
                </a:solidFill>
              </a:rPr>
              <a:t>2</a:t>
            </a:r>
            <a:r>
              <a:rPr lang="en-US" altLang="zh-CN" dirty="0">
                <a:solidFill>
                  <a:schemeClr val="accent1"/>
                </a:solidFill>
              </a:rPr>
              <a:t>n)</a:t>
            </a:r>
          </a:p>
          <a:p>
            <a:endParaRPr lang="en-US" altLang="zh-CN" dirty="0">
              <a:solidFill>
                <a:schemeClr val="accent1"/>
              </a:solidFill>
            </a:endParaRPr>
          </a:p>
        </p:txBody>
      </p:sp>
      <p:sp>
        <p:nvSpPr>
          <p:cNvPr id="30" name="流程图: 接点 29">
            <a:extLst>
              <a:ext uri="{FF2B5EF4-FFF2-40B4-BE49-F238E27FC236}">
                <a16:creationId xmlns:a16="http://schemas.microsoft.com/office/drawing/2014/main" xmlns="" id="{2AB7D66D-ABAF-43EF-828C-1A71E9681050}"/>
              </a:ext>
            </a:extLst>
          </p:cNvPr>
          <p:cNvSpPr/>
          <p:nvPr/>
        </p:nvSpPr>
        <p:spPr>
          <a:xfrm>
            <a:off x="8995489" y="3655732"/>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1" name="流程图: 接点 30">
            <a:extLst>
              <a:ext uri="{FF2B5EF4-FFF2-40B4-BE49-F238E27FC236}">
                <a16:creationId xmlns:a16="http://schemas.microsoft.com/office/drawing/2014/main" xmlns="" id="{B9D39C04-BB21-4833-9371-CD7E3A6CDB5B}"/>
              </a:ext>
            </a:extLst>
          </p:cNvPr>
          <p:cNvSpPr/>
          <p:nvPr/>
        </p:nvSpPr>
        <p:spPr>
          <a:xfrm>
            <a:off x="7582160"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2" name="流程图: 接点 31">
            <a:extLst>
              <a:ext uri="{FF2B5EF4-FFF2-40B4-BE49-F238E27FC236}">
                <a16:creationId xmlns:a16="http://schemas.microsoft.com/office/drawing/2014/main" xmlns="" id="{0C73073B-65E7-4BC1-BBD0-91DCF6E3F042}"/>
              </a:ext>
            </a:extLst>
          </p:cNvPr>
          <p:cNvSpPr/>
          <p:nvPr/>
        </p:nvSpPr>
        <p:spPr>
          <a:xfrm>
            <a:off x="10457315"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3" name="流程图: 接点 32">
            <a:extLst>
              <a:ext uri="{FF2B5EF4-FFF2-40B4-BE49-F238E27FC236}">
                <a16:creationId xmlns:a16="http://schemas.microsoft.com/office/drawing/2014/main" xmlns="" id="{B2DEC9C2-AF01-4527-807C-3BD077FE4069}"/>
              </a:ext>
            </a:extLst>
          </p:cNvPr>
          <p:cNvSpPr/>
          <p:nvPr/>
        </p:nvSpPr>
        <p:spPr>
          <a:xfrm>
            <a:off x="828349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4" name="流程图: 接点 33">
            <a:extLst>
              <a:ext uri="{FF2B5EF4-FFF2-40B4-BE49-F238E27FC236}">
                <a16:creationId xmlns:a16="http://schemas.microsoft.com/office/drawing/2014/main" xmlns="" id="{5F880E70-00E6-4016-865F-994CE5DCE118}"/>
              </a:ext>
            </a:extLst>
          </p:cNvPr>
          <p:cNvSpPr/>
          <p:nvPr/>
        </p:nvSpPr>
        <p:spPr>
          <a:xfrm>
            <a:off x="9630465"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5" name="流程图: 接点 34">
            <a:extLst>
              <a:ext uri="{FF2B5EF4-FFF2-40B4-BE49-F238E27FC236}">
                <a16:creationId xmlns:a16="http://schemas.microsoft.com/office/drawing/2014/main" xmlns="" id="{68E334C7-2301-49A1-8EEB-667C1C00D391}"/>
              </a:ext>
            </a:extLst>
          </p:cNvPr>
          <p:cNvSpPr/>
          <p:nvPr/>
        </p:nvSpPr>
        <p:spPr>
          <a:xfrm>
            <a:off x="688846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6" name="流程图: 接点 35">
            <a:extLst>
              <a:ext uri="{FF2B5EF4-FFF2-40B4-BE49-F238E27FC236}">
                <a16:creationId xmlns:a16="http://schemas.microsoft.com/office/drawing/2014/main" xmlns="" id="{8FF13276-9920-4BAC-9676-DA73C4D317F0}"/>
              </a:ext>
            </a:extLst>
          </p:cNvPr>
          <p:cNvSpPr/>
          <p:nvPr/>
        </p:nvSpPr>
        <p:spPr>
          <a:xfrm>
            <a:off x="11357557"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7" name="直接连接符 36">
            <a:extLst>
              <a:ext uri="{FF2B5EF4-FFF2-40B4-BE49-F238E27FC236}">
                <a16:creationId xmlns:a16="http://schemas.microsoft.com/office/drawing/2014/main" xmlns="" id="{5BA76338-9FB4-49B1-BBE5-ECCEBCBF843B}"/>
              </a:ext>
            </a:extLst>
          </p:cNvPr>
          <p:cNvCxnSpPr>
            <a:stCxn id="30" idx="2"/>
            <a:endCxn id="31" idx="0"/>
          </p:cNvCxnSpPr>
          <p:nvPr/>
        </p:nvCxnSpPr>
        <p:spPr>
          <a:xfrm flipH="1">
            <a:off x="7899648" y="3955710"/>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62CA56B-D603-446B-87F4-0CF27A367A7A}"/>
              </a:ext>
            </a:extLst>
          </p:cNvPr>
          <p:cNvCxnSpPr>
            <a:stCxn id="30" idx="6"/>
            <a:endCxn id="32" idx="0"/>
          </p:cNvCxnSpPr>
          <p:nvPr/>
        </p:nvCxnSpPr>
        <p:spPr>
          <a:xfrm>
            <a:off x="9630465" y="3955710"/>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5A62233D-3A05-4F2B-A171-AE3D4B0C9158}"/>
              </a:ext>
            </a:extLst>
          </p:cNvPr>
          <p:cNvCxnSpPr>
            <a:stCxn id="31" idx="2"/>
            <a:endCxn id="35" idx="0"/>
          </p:cNvCxnSpPr>
          <p:nvPr/>
        </p:nvCxnSpPr>
        <p:spPr>
          <a:xfrm flipH="1">
            <a:off x="7205948" y="4830545"/>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04A091E5-9118-4FAE-9238-F5E3E2F4C873}"/>
              </a:ext>
            </a:extLst>
          </p:cNvPr>
          <p:cNvCxnSpPr>
            <a:stCxn id="31" idx="6"/>
            <a:endCxn id="33" idx="0"/>
          </p:cNvCxnSpPr>
          <p:nvPr/>
        </p:nvCxnSpPr>
        <p:spPr>
          <a:xfrm>
            <a:off x="8217136" y="4830545"/>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06B947D2-12A8-4027-AA80-712DCEF03BE1}"/>
              </a:ext>
            </a:extLst>
          </p:cNvPr>
          <p:cNvCxnSpPr>
            <a:stCxn id="32" idx="2"/>
            <a:endCxn id="34" idx="0"/>
          </p:cNvCxnSpPr>
          <p:nvPr/>
        </p:nvCxnSpPr>
        <p:spPr>
          <a:xfrm flipH="1">
            <a:off x="9947953" y="4830545"/>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03E0BDEB-93D2-49AB-AEC1-E3961301D93F}"/>
              </a:ext>
            </a:extLst>
          </p:cNvPr>
          <p:cNvCxnSpPr>
            <a:stCxn id="32" idx="6"/>
            <a:endCxn id="36" idx="0"/>
          </p:cNvCxnSpPr>
          <p:nvPr/>
        </p:nvCxnSpPr>
        <p:spPr>
          <a:xfrm>
            <a:off x="11092291" y="4830545"/>
            <a:ext cx="582754" cy="93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80F66025-8A91-4DF8-8F1A-9AE7078A1B74}"/>
              </a:ext>
            </a:extLst>
          </p:cNvPr>
          <p:cNvSpPr/>
          <p:nvPr/>
        </p:nvSpPr>
        <p:spPr>
          <a:xfrm>
            <a:off x="1140815" y="649486"/>
            <a:ext cx="9284747" cy="2031325"/>
          </a:xfrm>
          <a:prstGeom prst="rect">
            <a:avLst/>
          </a:prstGeom>
        </p:spPr>
        <p:txBody>
          <a:bodyPr wrap="square">
            <a:spAutoFit/>
          </a:bodyPr>
          <a:lstStyle/>
          <a:p>
            <a:r>
              <a:rPr lang="en-US" altLang="zh-CN" dirty="0"/>
              <a:t>void </a:t>
            </a:r>
            <a:r>
              <a:rPr lang="en-US" altLang="zh-CN" dirty="0" err="1"/>
              <a:t>HeapSort</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a:t>
            </a:r>
            <a:r>
              <a:rPr lang="en-US" altLang="zh-CN" dirty="0" err="1"/>
              <a:t>BuildMaxHeap</a:t>
            </a:r>
            <a:r>
              <a:rPr lang="en-US" altLang="zh-CN" dirty="0"/>
              <a:t>(</a:t>
            </a:r>
            <a:r>
              <a:rPr lang="en-US" altLang="zh-CN" dirty="0" err="1"/>
              <a:t>A,len</a:t>
            </a:r>
            <a:r>
              <a:rPr lang="en-US" altLang="zh-CN" dirty="0"/>
              <a:t>);		//</a:t>
            </a:r>
            <a:r>
              <a:rPr lang="zh-CN" altLang="en-US" dirty="0"/>
              <a:t>初始建堆</a:t>
            </a:r>
          </a:p>
          <a:p>
            <a:r>
              <a:rPr lang="zh-CN" altLang="en-US" dirty="0"/>
              <a:t>	</a:t>
            </a:r>
            <a:r>
              <a:rPr lang="en-US" altLang="zh-CN" dirty="0"/>
              <a:t>for(</a:t>
            </a:r>
            <a:r>
              <a:rPr lang="en-US" altLang="zh-CN" dirty="0" err="1"/>
              <a:t>i</a:t>
            </a:r>
            <a:r>
              <a:rPr lang="en-US" altLang="zh-CN" dirty="0"/>
              <a:t>=</a:t>
            </a:r>
            <a:r>
              <a:rPr lang="en-US" altLang="zh-CN" dirty="0" err="1"/>
              <a:t>len;i</a:t>
            </a:r>
            <a:r>
              <a:rPr lang="en-US" altLang="zh-CN" dirty="0"/>
              <a:t>&gt;1;i--){			//n-1</a:t>
            </a:r>
            <a:r>
              <a:rPr lang="zh-CN" altLang="en-US" dirty="0"/>
              <a:t>趟的交换和建堆过程</a:t>
            </a:r>
          </a:p>
          <a:p>
            <a:r>
              <a:rPr lang="zh-CN" altLang="en-US" dirty="0"/>
              <a:t>		</a:t>
            </a:r>
            <a:r>
              <a:rPr lang="en-US" altLang="zh-CN" dirty="0"/>
              <a:t>Swap(A[</a:t>
            </a:r>
            <a:r>
              <a:rPr lang="en-US" altLang="zh-CN" dirty="0" err="1"/>
              <a:t>i</a:t>
            </a:r>
            <a:r>
              <a:rPr lang="en-US" altLang="zh-CN" dirty="0"/>
              <a:t>],A[1]);		//</a:t>
            </a:r>
            <a:r>
              <a:rPr lang="zh-CN" altLang="en-US" dirty="0"/>
              <a:t>输出堆顶元素</a:t>
            </a:r>
            <a:r>
              <a:rPr lang="en-US" altLang="zh-CN" dirty="0"/>
              <a:t>(</a:t>
            </a:r>
            <a:r>
              <a:rPr lang="zh-CN" altLang="en-US" dirty="0"/>
              <a:t>和堆底元素交换</a:t>
            </a:r>
            <a:r>
              <a:rPr lang="en-US" altLang="zh-CN" dirty="0"/>
              <a:t>)</a:t>
            </a:r>
          </a:p>
          <a:p>
            <a:r>
              <a:rPr lang="en-US" altLang="zh-CN" dirty="0"/>
              <a:t>		</a:t>
            </a:r>
            <a:r>
              <a:rPr lang="en-US" altLang="zh-CN" dirty="0" err="1"/>
              <a:t>AdjustDown</a:t>
            </a:r>
            <a:r>
              <a:rPr lang="en-US" altLang="zh-CN" dirty="0"/>
              <a:t>(A,1,i-1);	//</a:t>
            </a:r>
            <a:r>
              <a:rPr lang="zh-CN" altLang="en-US" dirty="0"/>
              <a:t>把剩余的</a:t>
            </a:r>
            <a:r>
              <a:rPr lang="en-US" altLang="zh-CN" dirty="0"/>
              <a:t>i-1</a:t>
            </a:r>
            <a:r>
              <a:rPr lang="zh-CN" altLang="en-US" dirty="0"/>
              <a:t>个元素整理成堆</a:t>
            </a:r>
          </a:p>
          <a:p>
            <a:r>
              <a:rPr lang="zh-CN" altLang="en-US" dirty="0"/>
              <a:t>	</a:t>
            </a:r>
            <a:r>
              <a:rPr lang="en-US" altLang="zh-CN" dirty="0"/>
              <a:t>}</a:t>
            </a:r>
          </a:p>
          <a:p>
            <a:r>
              <a:rPr lang="en-US" altLang="zh-CN" dirty="0"/>
              <a:t>}</a:t>
            </a:r>
          </a:p>
        </p:txBody>
      </p:sp>
      <p:sp>
        <p:nvSpPr>
          <p:cNvPr id="28" name="文本框 27">
            <a:extLst>
              <a:ext uri="{FF2B5EF4-FFF2-40B4-BE49-F238E27FC236}">
                <a16:creationId xmlns:a16="http://schemas.microsoft.com/office/drawing/2014/main" xmlns="" id="{AACE6797-DC92-4AFD-B685-26B30DE4485D}"/>
              </a:ext>
            </a:extLst>
          </p:cNvPr>
          <p:cNvSpPr txBox="1"/>
          <p:nvPr/>
        </p:nvSpPr>
        <p:spPr>
          <a:xfrm>
            <a:off x="771787" y="3721244"/>
            <a:ext cx="6979641" cy="1200329"/>
          </a:xfrm>
          <a:prstGeom prst="rect">
            <a:avLst/>
          </a:prstGeom>
          <a:noFill/>
        </p:spPr>
        <p:txBody>
          <a:bodyPr wrap="square" rtlCol="0">
            <a:spAutoFit/>
          </a:bodyPr>
          <a:lstStyle/>
          <a:p>
            <a:r>
              <a:rPr lang="zh-CN" altLang="en-US" dirty="0">
                <a:solidFill>
                  <a:schemeClr val="accent1"/>
                </a:solidFill>
              </a:rPr>
              <a:t>时间复杂度：</a:t>
            </a:r>
            <a:endParaRPr lang="en-US" altLang="zh-CN" dirty="0">
              <a:solidFill>
                <a:schemeClr val="accent1"/>
              </a:solidFill>
            </a:endParaRPr>
          </a:p>
          <a:p>
            <a:r>
              <a:rPr lang="en-US" altLang="zh-CN" dirty="0"/>
              <a:t>       </a:t>
            </a:r>
            <a:r>
              <a:rPr lang="zh-CN" altLang="en-US" dirty="0"/>
              <a:t>堆排序的总时间可以分为</a:t>
            </a:r>
            <a:r>
              <a:rPr lang="zh-CN" altLang="en-US" dirty="0">
                <a:solidFill>
                  <a:schemeClr val="accent1"/>
                </a:solidFill>
              </a:rPr>
              <a:t>①建堆部分</a:t>
            </a:r>
            <a:r>
              <a:rPr lang="en-US" altLang="zh-CN" dirty="0"/>
              <a:t>+</a:t>
            </a:r>
            <a:r>
              <a:rPr lang="zh-CN" altLang="en-US" dirty="0">
                <a:solidFill>
                  <a:schemeClr val="accent1"/>
                </a:solidFill>
              </a:rPr>
              <a:t>②</a:t>
            </a:r>
            <a:r>
              <a:rPr lang="en-US" altLang="zh-CN" dirty="0">
                <a:solidFill>
                  <a:schemeClr val="accent1"/>
                </a:solidFill>
              </a:rPr>
              <a:t>n-1</a:t>
            </a:r>
            <a:r>
              <a:rPr lang="zh-CN" altLang="en-US" dirty="0">
                <a:solidFill>
                  <a:schemeClr val="accent1"/>
                </a:solidFill>
              </a:rPr>
              <a:t>次向下调整堆</a:t>
            </a:r>
            <a:endParaRPr lang="en-US" altLang="zh-CN" dirty="0">
              <a:solidFill>
                <a:schemeClr val="accent1"/>
              </a:solidFill>
            </a:endParaRPr>
          </a:p>
          <a:p>
            <a:endParaRPr lang="en-US" altLang="zh-CN" dirty="0">
              <a:solidFill>
                <a:schemeClr val="accent1"/>
              </a:solidFill>
            </a:endParaRPr>
          </a:p>
          <a:p>
            <a:r>
              <a:rPr lang="en-US" altLang="zh-CN" dirty="0"/>
              <a:t>       </a:t>
            </a:r>
            <a:r>
              <a:rPr lang="zh-CN" altLang="en-US" dirty="0"/>
              <a:t>堆排序的时间复杂度为</a:t>
            </a:r>
            <a:r>
              <a:rPr lang="en-US" altLang="zh-CN" dirty="0"/>
              <a:t>O(n)+O(nlog</a:t>
            </a:r>
            <a:r>
              <a:rPr lang="en-US" altLang="zh-CN" baseline="-25000" dirty="0"/>
              <a:t>2</a:t>
            </a:r>
            <a:r>
              <a:rPr lang="en-US" altLang="zh-CN" dirty="0"/>
              <a:t>n)=</a:t>
            </a:r>
            <a:r>
              <a:rPr lang="en-US" altLang="zh-CN" dirty="0">
                <a:solidFill>
                  <a:schemeClr val="accent1"/>
                </a:solidFill>
              </a:rPr>
              <a:t>O(nlog</a:t>
            </a:r>
            <a:r>
              <a:rPr lang="en-US" altLang="zh-CN" baseline="-25000" dirty="0">
                <a:solidFill>
                  <a:schemeClr val="accent1"/>
                </a:solidFill>
              </a:rPr>
              <a:t>2</a:t>
            </a:r>
            <a:r>
              <a:rPr lang="en-US" altLang="zh-CN" dirty="0">
                <a:solidFill>
                  <a:schemeClr val="accent1"/>
                </a:solidFill>
              </a:rPr>
              <a:t>n)</a:t>
            </a:r>
          </a:p>
        </p:txBody>
      </p:sp>
      <p:sp>
        <p:nvSpPr>
          <p:cNvPr id="30" name="流程图: 接点 29">
            <a:extLst>
              <a:ext uri="{FF2B5EF4-FFF2-40B4-BE49-F238E27FC236}">
                <a16:creationId xmlns:a16="http://schemas.microsoft.com/office/drawing/2014/main" xmlns="" id="{2AB7D66D-ABAF-43EF-828C-1A71E9681050}"/>
              </a:ext>
            </a:extLst>
          </p:cNvPr>
          <p:cNvSpPr/>
          <p:nvPr/>
        </p:nvSpPr>
        <p:spPr>
          <a:xfrm>
            <a:off x="8995489" y="3655732"/>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1" name="流程图: 接点 30">
            <a:extLst>
              <a:ext uri="{FF2B5EF4-FFF2-40B4-BE49-F238E27FC236}">
                <a16:creationId xmlns:a16="http://schemas.microsoft.com/office/drawing/2014/main" xmlns="" id="{B9D39C04-BB21-4833-9371-CD7E3A6CDB5B}"/>
              </a:ext>
            </a:extLst>
          </p:cNvPr>
          <p:cNvSpPr/>
          <p:nvPr/>
        </p:nvSpPr>
        <p:spPr>
          <a:xfrm>
            <a:off x="7582160"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52</a:t>
            </a:r>
            <a:endParaRPr lang="zh-CN" altLang="en-US" dirty="0"/>
          </a:p>
        </p:txBody>
      </p:sp>
      <p:sp>
        <p:nvSpPr>
          <p:cNvPr id="32" name="流程图: 接点 31">
            <a:extLst>
              <a:ext uri="{FF2B5EF4-FFF2-40B4-BE49-F238E27FC236}">
                <a16:creationId xmlns:a16="http://schemas.microsoft.com/office/drawing/2014/main" xmlns="" id="{0C73073B-65E7-4BC1-BBD0-91DCF6E3F042}"/>
              </a:ext>
            </a:extLst>
          </p:cNvPr>
          <p:cNvSpPr/>
          <p:nvPr/>
        </p:nvSpPr>
        <p:spPr>
          <a:xfrm>
            <a:off x="10457315"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19</a:t>
            </a:r>
            <a:endParaRPr lang="zh-CN" altLang="en-US" dirty="0"/>
          </a:p>
        </p:txBody>
      </p:sp>
      <p:sp>
        <p:nvSpPr>
          <p:cNvPr id="33" name="流程图: 接点 32">
            <a:extLst>
              <a:ext uri="{FF2B5EF4-FFF2-40B4-BE49-F238E27FC236}">
                <a16:creationId xmlns:a16="http://schemas.microsoft.com/office/drawing/2014/main" xmlns="" id="{B2DEC9C2-AF01-4527-807C-3BD077FE4069}"/>
              </a:ext>
            </a:extLst>
          </p:cNvPr>
          <p:cNvSpPr/>
          <p:nvPr/>
        </p:nvSpPr>
        <p:spPr>
          <a:xfrm>
            <a:off x="828349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23</a:t>
            </a:r>
            <a:endParaRPr lang="zh-CN" altLang="en-US" dirty="0"/>
          </a:p>
        </p:txBody>
      </p:sp>
      <p:sp>
        <p:nvSpPr>
          <p:cNvPr id="34" name="流程图: 接点 33">
            <a:extLst>
              <a:ext uri="{FF2B5EF4-FFF2-40B4-BE49-F238E27FC236}">
                <a16:creationId xmlns:a16="http://schemas.microsoft.com/office/drawing/2014/main" xmlns="" id="{5F880E70-00E6-4016-865F-994CE5DCE118}"/>
              </a:ext>
            </a:extLst>
          </p:cNvPr>
          <p:cNvSpPr/>
          <p:nvPr/>
        </p:nvSpPr>
        <p:spPr>
          <a:xfrm>
            <a:off x="9630465"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45</a:t>
            </a:r>
            <a:endParaRPr lang="zh-CN" altLang="en-US" dirty="0">
              <a:solidFill>
                <a:schemeClr val="accent2"/>
              </a:solidFill>
            </a:endParaRPr>
          </a:p>
        </p:txBody>
      </p:sp>
      <p:sp>
        <p:nvSpPr>
          <p:cNvPr id="35" name="流程图: 接点 34">
            <a:extLst>
              <a:ext uri="{FF2B5EF4-FFF2-40B4-BE49-F238E27FC236}">
                <a16:creationId xmlns:a16="http://schemas.microsoft.com/office/drawing/2014/main" xmlns="" id="{68E334C7-2301-49A1-8EEB-667C1C00D391}"/>
              </a:ext>
            </a:extLst>
          </p:cNvPr>
          <p:cNvSpPr/>
          <p:nvPr/>
        </p:nvSpPr>
        <p:spPr>
          <a:xfrm>
            <a:off x="6888460" y="5730479"/>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45</a:t>
            </a:r>
            <a:endParaRPr lang="zh-CN" altLang="en-US" dirty="0"/>
          </a:p>
        </p:txBody>
      </p:sp>
      <p:sp>
        <p:nvSpPr>
          <p:cNvPr id="36" name="流程图: 接点 35">
            <a:extLst>
              <a:ext uri="{FF2B5EF4-FFF2-40B4-BE49-F238E27FC236}">
                <a16:creationId xmlns:a16="http://schemas.microsoft.com/office/drawing/2014/main" xmlns="" id="{8FF13276-9920-4BAC-9676-DA73C4D317F0}"/>
              </a:ext>
            </a:extLst>
          </p:cNvPr>
          <p:cNvSpPr/>
          <p:nvPr/>
        </p:nvSpPr>
        <p:spPr>
          <a:xfrm>
            <a:off x="11357557" y="5761380"/>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92</a:t>
            </a:r>
            <a:endParaRPr lang="zh-CN" altLang="en-US" dirty="0"/>
          </a:p>
        </p:txBody>
      </p:sp>
      <p:cxnSp>
        <p:nvCxnSpPr>
          <p:cNvPr id="37" name="直接连接符 36">
            <a:extLst>
              <a:ext uri="{FF2B5EF4-FFF2-40B4-BE49-F238E27FC236}">
                <a16:creationId xmlns:a16="http://schemas.microsoft.com/office/drawing/2014/main" xmlns="" id="{5BA76338-9FB4-49B1-BBE5-ECCEBCBF843B}"/>
              </a:ext>
            </a:extLst>
          </p:cNvPr>
          <p:cNvCxnSpPr>
            <a:stCxn id="30" idx="2"/>
            <a:endCxn id="31" idx="0"/>
          </p:cNvCxnSpPr>
          <p:nvPr/>
        </p:nvCxnSpPr>
        <p:spPr>
          <a:xfrm flipH="1">
            <a:off x="7899648" y="3955710"/>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62CA56B-D603-446B-87F4-0CF27A367A7A}"/>
              </a:ext>
            </a:extLst>
          </p:cNvPr>
          <p:cNvCxnSpPr>
            <a:stCxn id="30" idx="6"/>
            <a:endCxn id="32" idx="0"/>
          </p:cNvCxnSpPr>
          <p:nvPr/>
        </p:nvCxnSpPr>
        <p:spPr>
          <a:xfrm>
            <a:off x="9630465" y="3955710"/>
            <a:ext cx="1144338"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5A62233D-3A05-4F2B-A171-AE3D4B0C9158}"/>
              </a:ext>
            </a:extLst>
          </p:cNvPr>
          <p:cNvCxnSpPr>
            <a:stCxn id="31" idx="2"/>
            <a:endCxn id="35" idx="0"/>
          </p:cNvCxnSpPr>
          <p:nvPr/>
        </p:nvCxnSpPr>
        <p:spPr>
          <a:xfrm flipH="1">
            <a:off x="7205948" y="4830545"/>
            <a:ext cx="37621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04A091E5-9118-4FAE-9238-F5E3E2F4C873}"/>
              </a:ext>
            </a:extLst>
          </p:cNvPr>
          <p:cNvCxnSpPr>
            <a:stCxn id="31" idx="6"/>
            <a:endCxn id="33" idx="0"/>
          </p:cNvCxnSpPr>
          <p:nvPr/>
        </p:nvCxnSpPr>
        <p:spPr>
          <a:xfrm>
            <a:off x="8217136" y="4830545"/>
            <a:ext cx="383842" cy="899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06B947D2-12A8-4027-AA80-712DCEF03BE1}"/>
              </a:ext>
            </a:extLst>
          </p:cNvPr>
          <p:cNvCxnSpPr>
            <a:stCxn id="32" idx="2"/>
            <a:endCxn id="34" idx="0"/>
          </p:cNvCxnSpPr>
          <p:nvPr/>
        </p:nvCxnSpPr>
        <p:spPr>
          <a:xfrm flipH="1">
            <a:off x="9947953" y="4830545"/>
            <a:ext cx="509362" cy="93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03E0BDEB-93D2-49AB-AEC1-E3961301D93F}"/>
              </a:ext>
            </a:extLst>
          </p:cNvPr>
          <p:cNvCxnSpPr>
            <a:stCxn id="32" idx="6"/>
            <a:endCxn id="36" idx="0"/>
          </p:cNvCxnSpPr>
          <p:nvPr/>
        </p:nvCxnSpPr>
        <p:spPr>
          <a:xfrm>
            <a:off x="11092291" y="4830545"/>
            <a:ext cx="582754" cy="93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12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堆排序算法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80F66025-8A91-4DF8-8F1A-9AE7078A1B74}"/>
              </a:ext>
            </a:extLst>
          </p:cNvPr>
          <p:cNvSpPr/>
          <p:nvPr/>
        </p:nvSpPr>
        <p:spPr>
          <a:xfrm>
            <a:off x="1140815" y="649486"/>
            <a:ext cx="9284747" cy="2031325"/>
          </a:xfrm>
          <a:prstGeom prst="rect">
            <a:avLst/>
          </a:prstGeom>
        </p:spPr>
        <p:txBody>
          <a:bodyPr wrap="square">
            <a:spAutoFit/>
          </a:bodyPr>
          <a:lstStyle/>
          <a:p>
            <a:r>
              <a:rPr lang="en-US" altLang="zh-CN" dirty="0"/>
              <a:t>void </a:t>
            </a:r>
            <a:r>
              <a:rPr lang="en-US" altLang="zh-CN" dirty="0" err="1"/>
              <a:t>HeapSort</a:t>
            </a:r>
            <a:r>
              <a:rPr lang="en-US" altLang="zh-CN" dirty="0"/>
              <a:t>(</a:t>
            </a:r>
            <a:r>
              <a:rPr lang="en-US" altLang="zh-CN" dirty="0" err="1"/>
              <a:t>ElemType</a:t>
            </a:r>
            <a:r>
              <a:rPr lang="en-US" altLang="zh-CN" dirty="0"/>
              <a:t> A[],int </a:t>
            </a:r>
            <a:r>
              <a:rPr lang="en-US" altLang="zh-CN" dirty="0" err="1"/>
              <a:t>len</a:t>
            </a:r>
            <a:r>
              <a:rPr lang="en-US" altLang="zh-CN" dirty="0"/>
              <a:t>){</a:t>
            </a:r>
          </a:p>
          <a:p>
            <a:r>
              <a:rPr lang="en-US" altLang="zh-CN" dirty="0"/>
              <a:t>	</a:t>
            </a:r>
            <a:r>
              <a:rPr lang="en-US" altLang="zh-CN" dirty="0" err="1"/>
              <a:t>BuildMaxHeap</a:t>
            </a:r>
            <a:r>
              <a:rPr lang="en-US" altLang="zh-CN" dirty="0"/>
              <a:t>(</a:t>
            </a:r>
            <a:r>
              <a:rPr lang="en-US" altLang="zh-CN" dirty="0" err="1"/>
              <a:t>A,len</a:t>
            </a:r>
            <a:r>
              <a:rPr lang="en-US" altLang="zh-CN" dirty="0"/>
              <a:t>);		//</a:t>
            </a:r>
            <a:r>
              <a:rPr lang="zh-CN" altLang="en-US" dirty="0"/>
              <a:t>初始建堆</a:t>
            </a:r>
          </a:p>
          <a:p>
            <a:r>
              <a:rPr lang="zh-CN" altLang="en-US" dirty="0"/>
              <a:t>	</a:t>
            </a:r>
            <a:r>
              <a:rPr lang="en-US" altLang="zh-CN" dirty="0"/>
              <a:t>for(</a:t>
            </a:r>
            <a:r>
              <a:rPr lang="en-US" altLang="zh-CN" dirty="0" err="1"/>
              <a:t>i</a:t>
            </a:r>
            <a:r>
              <a:rPr lang="en-US" altLang="zh-CN" dirty="0"/>
              <a:t>=</a:t>
            </a:r>
            <a:r>
              <a:rPr lang="en-US" altLang="zh-CN" dirty="0" err="1"/>
              <a:t>len;i</a:t>
            </a:r>
            <a:r>
              <a:rPr lang="en-US" altLang="zh-CN" dirty="0"/>
              <a:t>&gt;1;i--){			//n-1</a:t>
            </a:r>
            <a:r>
              <a:rPr lang="zh-CN" altLang="en-US" dirty="0"/>
              <a:t>趟的交换和建堆过程</a:t>
            </a:r>
          </a:p>
          <a:p>
            <a:r>
              <a:rPr lang="zh-CN" altLang="en-US" dirty="0"/>
              <a:t>		</a:t>
            </a:r>
            <a:r>
              <a:rPr lang="en-US" altLang="zh-CN" dirty="0"/>
              <a:t>Swap(A[</a:t>
            </a:r>
            <a:r>
              <a:rPr lang="en-US" altLang="zh-CN" dirty="0" err="1"/>
              <a:t>i</a:t>
            </a:r>
            <a:r>
              <a:rPr lang="en-US" altLang="zh-CN" dirty="0"/>
              <a:t>],A[1]);		//</a:t>
            </a:r>
            <a:r>
              <a:rPr lang="zh-CN" altLang="en-US" dirty="0"/>
              <a:t>输出堆顶元素</a:t>
            </a:r>
            <a:r>
              <a:rPr lang="en-US" altLang="zh-CN" dirty="0"/>
              <a:t>(</a:t>
            </a:r>
            <a:r>
              <a:rPr lang="zh-CN" altLang="en-US" dirty="0"/>
              <a:t>和堆底元素交换</a:t>
            </a:r>
            <a:r>
              <a:rPr lang="en-US" altLang="zh-CN" dirty="0"/>
              <a:t>)</a:t>
            </a:r>
          </a:p>
          <a:p>
            <a:r>
              <a:rPr lang="en-US" altLang="zh-CN" dirty="0"/>
              <a:t>		</a:t>
            </a:r>
            <a:r>
              <a:rPr lang="en-US" altLang="zh-CN" dirty="0" err="1"/>
              <a:t>AdjustDown</a:t>
            </a:r>
            <a:r>
              <a:rPr lang="en-US" altLang="zh-CN" dirty="0"/>
              <a:t>(A,1,i-1);	//</a:t>
            </a:r>
            <a:r>
              <a:rPr lang="zh-CN" altLang="en-US" dirty="0"/>
              <a:t>把剩余的</a:t>
            </a:r>
            <a:r>
              <a:rPr lang="en-US" altLang="zh-CN" dirty="0"/>
              <a:t>i-1</a:t>
            </a:r>
            <a:r>
              <a:rPr lang="zh-CN" altLang="en-US" dirty="0"/>
              <a:t>个元素整理成堆</a:t>
            </a:r>
          </a:p>
          <a:p>
            <a:r>
              <a:rPr lang="zh-CN" altLang="en-US" dirty="0"/>
              <a:t>	</a:t>
            </a:r>
            <a:r>
              <a:rPr lang="en-US" altLang="zh-CN" dirty="0"/>
              <a:t>}</a:t>
            </a:r>
          </a:p>
          <a:p>
            <a:r>
              <a:rPr lang="en-US" altLang="zh-CN" dirty="0"/>
              <a:t>}</a:t>
            </a:r>
          </a:p>
        </p:txBody>
      </p:sp>
      <p:sp>
        <p:nvSpPr>
          <p:cNvPr id="30" name="流程图: 接点 29">
            <a:extLst>
              <a:ext uri="{FF2B5EF4-FFF2-40B4-BE49-F238E27FC236}">
                <a16:creationId xmlns:a16="http://schemas.microsoft.com/office/drawing/2014/main" xmlns="" id="{2AB7D66D-ABAF-43EF-828C-1A71E9681050}"/>
              </a:ext>
            </a:extLst>
          </p:cNvPr>
          <p:cNvSpPr/>
          <p:nvPr/>
        </p:nvSpPr>
        <p:spPr>
          <a:xfrm>
            <a:off x="8995489" y="3655732"/>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1" name="流程图: 接点 30">
            <a:extLst>
              <a:ext uri="{FF2B5EF4-FFF2-40B4-BE49-F238E27FC236}">
                <a16:creationId xmlns:a16="http://schemas.microsoft.com/office/drawing/2014/main" xmlns="" id="{B9D39C04-BB21-4833-9371-CD7E3A6CDB5B}"/>
              </a:ext>
            </a:extLst>
          </p:cNvPr>
          <p:cNvSpPr/>
          <p:nvPr/>
        </p:nvSpPr>
        <p:spPr>
          <a:xfrm>
            <a:off x="7582160"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accent2"/>
                </a:solidFill>
              </a:rPr>
              <a:t>2</a:t>
            </a:r>
            <a:endParaRPr lang="zh-CN" altLang="en-US" dirty="0">
              <a:solidFill>
                <a:schemeClr val="accent2"/>
              </a:solidFill>
            </a:endParaRPr>
          </a:p>
        </p:txBody>
      </p:sp>
      <p:sp>
        <p:nvSpPr>
          <p:cNvPr id="32" name="流程图: 接点 31">
            <a:extLst>
              <a:ext uri="{FF2B5EF4-FFF2-40B4-BE49-F238E27FC236}">
                <a16:creationId xmlns:a16="http://schemas.microsoft.com/office/drawing/2014/main" xmlns="" id="{0C73073B-65E7-4BC1-BBD0-91DCF6E3F042}"/>
              </a:ext>
            </a:extLst>
          </p:cNvPr>
          <p:cNvSpPr/>
          <p:nvPr/>
        </p:nvSpPr>
        <p:spPr>
          <a:xfrm>
            <a:off x="10457315" y="4530567"/>
            <a:ext cx="634976" cy="59995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cxnSp>
        <p:nvCxnSpPr>
          <p:cNvPr id="37" name="直接连接符 36">
            <a:extLst>
              <a:ext uri="{FF2B5EF4-FFF2-40B4-BE49-F238E27FC236}">
                <a16:creationId xmlns:a16="http://schemas.microsoft.com/office/drawing/2014/main" xmlns="" id="{5BA76338-9FB4-49B1-BBE5-ECCEBCBF843B}"/>
              </a:ext>
            </a:extLst>
          </p:cNvPr>
          <p:cNvCxnSpPr>
            <a:stCxn id="30" idx="2"/>
            <a:endCxn id="31" idx="0"/>
          </p:cNvCxnSpPr>
          <p:nvPr/>
        </p:nvCxnSpPr>
        <p:spPr>
          <a:xfrm flipH="1">
            <a:off x="7899648" y="3955710"/>
            <a:ext cx="1095841" cy="574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62CA56B-D603-446B-87F4-0CF27A367A7A}"/>
              </a:ext>
            </a:extLst>
          </p:cNvPr>
          <p:cNvCxnSpPr>
            <a:stCxn id="30" idx="6"/>
            <a:endCxn id="32" idx="0"/>
          </p:cNvCxnSpPr>
          <p:nvPr/>
        </p:nvCxnSpPr>
        <p:spPr>
          <a:xfrm>
            <a:off x="9630465" y="3955710"/>
            <a:ext cx="1144338" cy="574857"/>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xmlns="" id="{CEDE3A3D-8EB9-4446-9759-0415896622BD}"/>
              </a:ext>
            </a:extLst>
          </p:cNvPr>
          <p:cNvSpPr txBox="1"/>
          <p:nvPr/>
        </p:nvSpPr>
        <p:spPr>
          <a:xfrm>
            <a:off x="771787" y="2877862"/>
            <a:ext cx="7667538" cy="1200329"/>
          </a:xfrm>
          <a:prstGeom prst="rect">
            <a:avLst/>
          </a:prstGeom>
          <a:noFill/>
        </p:spPr>
        <p:txBody>
          <a:bodyPr wrap="square" rtlCol="0">
            <a:spAutoFit/>
          </a:bodyPr>
          <a:lstStyle/>
          <a:p>
            <a:r>
              <a:rPr lang="zh-CN" altLang="en-US" dirty="0">
                <a:solidFill>
                  <a:schemeClr val="accent1"/>
                </a:solidFill>
              </a:rPr>
              <a:t>稳定性：</a:t>
            </a:r>
            <a:r>
              <a:rPr lang="zh-CN" altLang="en-US" dirty="0"/>
              <a:t>右图初始序列为</a:t>
            </a:r>
            <a:r>
              <a:rPr lang="en-US" altLang="zh-CN" dirty="0"/>
              <a:t>1 </a:t>
            </a:r>
            <a:r>
              <a:rPr lang="en-US" altLang="zh-CN" dirty="0">
                <a:solidFill>
                  <a:schemeClr val="accent2"/>
                </a:solidFill>
              </a:rPr>
              <a:t>2</a:t>
            </a:r>
            <a:r>
              <a:rPr lang="en-US" altLang="zh-CN" dirty="0"/>
              <a:t> 2</a:t>
            </a:r>
          </a:p>
          <a:p>
            <a:r>
              <a:rPr lang="en-US" altLang="zh-CN" dirty="0"/>
              <a:t>              </a:t>
            </a:r>
            <a:r>
              <a:rPr lang="zh-CN" altLang="en-US" dirty="0"/>
              <a:t>由于</a:t>
            </a:r>
            <a:r>
              <a:rPr lang="en-US" altLang="zh-CN" dirty="0">
                <a:solidFill>
                  <a:schemeClr val="accent2"/>
                </a:solidFill>
              </a:rPr>
              <a:t>2</a:t>
            </a:r>
            <a:r>
              <a:rPr lang="zh-CN" altLang="en-US" dirty="0"/>
              <a:t>在左孩子位置</a:t>
            </a:r>
            <a:r>
              <a:rPr lang="en-US" altLang="zh-CN" dirty="0"/>
              <a:t> </a:t>
            </a:r>
            <a:r>
              <a:rPr lang="zh-CN" altLang="en-US" dirty="0"/>
              <a:t>第一次交换之后</a:t>
            </a:r>
            <a:r>
              <a:rPr lang="en-US" altLang="zh-CN" dirty="0">
                <a:solidFill>
                  <a:schemeClr val="accent2"/>
                </a:solidFill>
              </a:rPr>
              <a:t>2</a:t>
            </a:r>
            <a:r>
              <a:rPr lang="zh-CN" altLang="en-US" dirty="0"/>
              <a:t>换到了堆顶</a:t>
            </a:r>
            <a:endParaRPr lang="en-US" altLang="zh-CN" dirty="0"/>
          </a:p>
          <a:p>
            <a:r>
              <a:rPr lang="en-US" altLang="zh-CN" dirty="0"/>
              <a:t>              </a:t>
            </a:r>
            <a:r>
              <a:rPr lang="zh-CN" altLang="en-US" dirty="0"/>
              <a:t>所以</a:t>
            </a:r>
            <a:r>
              <a:rPr lang="en-US" altLang="zh-CN" dirty="0">
                <a:solidFill>
                  <a:schemeClr val="accent2"/>
                </a:solidFill>
              </a:rPr>
              <a:t>2</a:t>
            </a:r>
            <a:r>
              <a:rPr lang="zh-CN" altLang="en-US" dirty="0"/>
              <a:t>最终排好的位置在最后</a:t>
            </a:r>
            <a:r>
              <a:rPr lang="en-US" altLang="zh-CN" dirty="0">
                <a:solidFill>
                  <a:schemeClr val="accent2"/>
                </a:solidFill>
              </a:rPr>
              <a:t> </a:t>
            </a:r>
            <a:r>
              <a:rPr lang="zh-CN" altLang="en-US" dirty="0"/>
              <a:t>也就是</a:t>
            </a:r>
            <a:r>
              <a:rPr lang="en-US" altLang="zh-CN" dirty="0"/>
              <a:t>1 2 </a:t>
            </a:r>
            <a:r>
              <a:rPr lang="en-US" altLang="zh-CN" dirty="0">
                <a:solidFill>
                  <a:schemeClr val="accent2"/>
                </a:solidFill>
              </a:rPr>
              <a:t>2</a:t>
            </a:r>
          </a:p>
          <a:p>
            <a:r>
              <a:rPr lang="en-US" altLang="zh-CN" dirty="0">
                <a:solidFill>
                  <a:schemeClr val="accent2"/>
                </a:solidFill>
              </a:rPr>
              <a:t>              </a:t>
            </a:r>
            <a:r>
              <a:rPr lang="zh-CN" altLang="en-US" dirty="0"/>
              <a:t>两个</a:t>
            </a:r>
            <a:r>
              <a:rPr lang="en-US" altLang="zh-CN" dirty="0"/>
              <a:t>2</a:t>
            </a:r>
            <a:r>
              <a:rPr lang="zh-CN" altLang="en-US" dirty="0"/>
              <a:t>的位置发生了变化，所以堆排序</a:t>
            </a:r>
            <a:r>
              <a:rPr lang="zh-CN" altLang="en-US" dirty="0">
                <a:solidFill>
                  <a:schemeClr val="accent2"/>
                </a:solidFill>
              </a:rPr>
              <a:t>不稳定</a:t>
            </a:r>
            <a:endParaRPr lang="en-US" altLang="zh-CN" dirty="0">
              <a:solidFill>
                <a:schemeClr val="accent2"/>
              </a:solidFill>
            </a:endParaRPr>
          </a:p>
        </p:txBody>
      </p:sp>
      <p:cxnSp>
        <p:nvCxnSpPr>
          <p:cNvPr id="7" name="连接符: 曲线 6">
            <a:extLst>
              <a:ext uri="{FF2B5EF4-FFF2-40B4-BE49-F238E27FC236}">
                <a16:creationId xmlns:a16="http://schemas.microsoft.com/office/drawing/2014/main" xmlns="" id="{5DF9E2DE-55E8-4A6D-BFC1-A79B5D6A11B7}"/>
              </a:ext>
            </a:extLst>
          </p:cNvPr>
          <p:cNvCxnSpPr>
            <a:stCxn id="31" idx="2"/>
            <a:endCxn id="30" idx="1"/>
          </p:cNvCxnSpPr>
          <p:nvPr/>
        </p:nvCxnSpPr>
        <p:spPr>
          <a:xfrm rot="10800000" flipH="1">
            <a:off x="7582159" y="3743595"/>
            <a:ext cx="1506319" cy="1086951"/>
          </a:xfrm>
          <a:prstGeom prst="curvedConnector4">
            <a:avLst>
              <a:gd name="adj1" fmla="val -15176"/>
              <a:gd name="adj2" fmla="val 129115"/>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8772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归并排序</a:t>
            </a:r>
            <a:endParaRPr lang="en-US" altLang="zh-CN" sz="4600" dirty="0"/>
          </a:p>
          <a:p>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644125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89377647-E9CE-4E5B-9B6A-BC8E90B2CF41}"/>
              </a:ext>
            </a:extLst>
          </p:cNvPr>
          <p:cNvSpPr txBox="1"/>
          <p:nvPr/>
        </p:nvSpPr>
        <p:spPr>
          <a:xfrm>
            <a:off x="1073791" y="1082180"/>
            <a:ext cx="9060110" cy="923330"/>
          </a:xfrm>
          <a:prstGeom prst="rect">
            <a:avLst/>
          </a:prstGeom>
          <a:noFill/>
        </p:spPr>
        <p:txBody>
          <a:bodyPr wrap="square" rtlCol="0">
            <a:spAutoFit/>
          </a:bodyPr>
          <a:lstStyle/>
          <a:p>
            <a:r>
              <a:rPr lang="zh-CN" altLang="en-US" dirty="0"/>
              <a:t>假定待排序表含有</a:t>
            </a:r>
            <a:r>
              <a:rPr lang="en-US" altLang="zh-CN" dirty="0"/>
              <a:t>n</a:t>
            </a:r>
            <a:r>
              <a:rPr lang="zh-CN" altLang="en-US" dirty="0"/>
              <a:t>个记录，则可以看成是</a:t>
            </a:r>
            <a:r>
              <a:rPr lang="en-US" altLang="zh-CN" dirty="0"/>
              <a:t>n</a:t>
            </a:r>
            <a:r>
              <a:rPr lang="zh-CN" altLang="en-US" dirty="0"/>
              <a:t>个有序的子表，每个子表长度为</a:t>
            </a:r>
            <a:r>
              <a:rPr lang="en-US" altLang="zh-CN" dirty="0"/>
              <a:t>1</a:t>
            </a:r>
            <a:r>
              <a:rPr lang="zh-CN" altLang="en-US" dirty="0"/>
              <a:t>，然后两两归并，得到 </a:t>
            </a:r>
            <a:r>
              <a:rPr lang="zh-CN" altLang="en-US" dirty="0">
                <a:latin typeface="Lucida Sans Unicode" panose="020B0602030504020204" pitchFamily="34" charset="0"/>
                <a:cs typeface="Lucida Sans Unicode" panose="020B0602030504020204" pitchFamily="34" charset="0"/>
              </a:rPr>
              <a:t>⌈</a:t>
            </a:r>
            <a:r>
              <a:rPr lang="en-US" altLang="zh-CN" dirty="0"/>
              <a:t>n/2</a:t>
            </a:r>
            <a:r>
              <a:rPr lang="en-US" altLang="zh-CN" dirty="0">
                <a:latin typeface="Lucida Sans Unicode" panose="020B0602030504020204" pitchFamily="34" charset="0"/>
                <a:cs typeface="Lucida Sans Unicode" panose="020B0602030504020204" pitchFamily="34" charset="0"/>
              </a:rPr>
              <a:t>⌉</a:t>
            </a:r>
            <a:r>
              <a:rPr lang="zh-CN" altLang="en-US" dirty="0"/>
              <a:t>个长度为</a:t>
            </a:r>
            <a:r>
              <a:rPr lang="en-US" altLang="zh-CN" dirty="0"/>
              <a:t>2</a:t>
            </a:r>
            <a:r>
              <a:rPr lang="zh-CN" altLang="en-US" dirty="0"/>
              <a:t>或</a:t>
            </a:r>
            <a:r>
              <a:rPr lang="en-US" altLang="zh-CN" dirty="0"/>
              <a:t>1</a:t>
            </a:r>
            <a:r>
              <a:rPr lang="zh-CN" altLang="en-US" dirty="0"/>
              <a:t>的有序表；再两两归并，</a:t>
            </a:r>
            <a:r>
              <a:rPr lang="en-US" altLang="zh-CN" dirty="0"/>
              <a:t>……</a:t>
            </a:r>
            <a:r>
              <a:rPr lang="zh-CN" altLang="en-US" dirty="0"/>
              <a:t>如此重复，直到合并成一个长度为</a:t>
            </a:r>
            <a:r>
              <a:rPr lang="en-US" altLang="zh-CN" dirty="0"/>
              <a:t>n</a:t>
            </a:r>
            <a:r>
              <a:rPr lang="zh-CN" altLang="en-US" dirty="0"/>
              <a:t>的有序表为止，这种排序方法称为</a:t>
            </a:r>
            <a:r>
              <a:rPr lang="en-US" altLang="zh-CN" dirty="0"/>
              <a:t>2-</a:t>
            </a:r>
            <a:r>
              <a:rPr lang="zh-CN" altLang="en-US" dirty="0"/>
              <a:t>路归并排序。</a:t>
            </a:r>
          </a:p>
        </p:txBody>
      </p:sp>
      <p:sp>
        <p:nvSpPr>
          <p:cNvPr id="5" name="文本框 4">
            <a:extLst>
              <a:ext uri="{FF2B5EF4-FFF2-40B4-BE49-F238E27FC236}">
                <a16:creationId xmlns:a16="http://schemas.microsoft.com/office/drawing/2014/main" xmlns="" id="{9AE66D66-9E7B-44AC-952C-C0F62D3A5CEF}"/>
              </a:ext>
            </a:extLst>
          </p:cNvPr>
          <p:cNvSpPr txBox="1"/>
          <p:nvPr/>
        </p:nvSpPr>
        <p:spPr>
          <a:xfrm>
            <a:off x="2044524" y="2530897"/>
            <a:ext cx="3078805" cy="461665"/>
          </a:xfrm>
          <a:prstGeom prst="rect">
            <a:avLst/>
          </a:prstGeom>
          <a:noFill/>
        </p:spPr>
        <p:txBody>
          <a:bodyPr wrap="square" rtlCol="0">
            <a:spAutoFit/>
          </a:bodyPr>
          <a:lstStyle/>
          <a:p>
            <a:r>
              <a:rPr lang="en-US" altLang="zh-CN" sz="2400" dirty="0"/>
              <a:t>49 38 65 97 76 13 27</a:t>
            </a:r>
            <a:endParaRPr lang="zh-CN" altLang="en-US" sz="2400" dirty="0"/>
          </a:p>
        </p:txBody>
      </p:sp>
      <p:pic>
        <p:nvPicPr>
          <p:cNvPr id="16" name="图片 15">
            <a:extLst>
              <a:ext uri="{FF2B5EF4-FFF2-40B4-BE49-F238E27FC236}">
                <a16:creationId xmlns:a16="http://schemas.microsoft.com/office/drawing/2014/main" xmlns="" id="{D06A613E-B485-44C9-9315-B60F71C0E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791" y="2435771"/>
            <a:ext cx="899877" cy="651918"/>
          </a:xfrm>
          <a:prstGeom prst="rect">
            <a:avLst/>
          </a:prstGeom>
        </p:spPr>
      </p:pic>
      <p:sp>
        <p:nvSpPr>
          <p:cNvPr id="7" name="文本框 6">
            <a:extLst>
              <a:ext uri="{FF2B5EF4-FFF2-40B4-BE49-F238E27FC236}">
                <a16:creationId xmlns:a16="http://schemas.microsoft.com/office/drawing/2014/main" xmlns="" id="{9FEF2BD8-52C4-4A16-A8A9-99EEEA840AA9}"/>
              </a:ext>
            </a:extLst>
          </p:cNvPr>
          <p:cNvSpPr txBox="1"/>
          <p:nvPr/>
        </p:nvSpPr>
        <p:spPr>
          <a:xfrm>
            <a:off x="1073791" y="3496107"/>
            <a:ext cx="6702803" cy="369332"/>
          </a:xfrm>
          <a:prstGeom prst="rect">
            <a:avLst/>
          </a:prstGeom>
          <a:noFill/>
        </p:spPr>
        <p:txBody>
          <a:bodyPr wrap="square" rtlCol="0">
            <a:spAutoFit/>
          </a:bodyPr>
          <a:lstStyle/>
          <a:p>
            <a:r>
              <a:rPr lang="zh-CN" altLang="en-US" dirty="0"/>
              <a:t>①首先将整个序列的每个关键字看成一个单独的有序的子序列</a:t>
            </a:r>
          </a:p>
        </p:txBody>
      </p:sp>
      <p:sp>
        <p:nvSpPr>
          <p:cNvPr id="18" name="文本框 17">
            <a:extLst>
              <a:ext uri="{FF2B5EF4-FFF2-40B4-BE49-F238E27FC236}">
                <a16:creationId xmlns:a16="http://schemas.microsoft.com/office/drawing/2014/main" xmlns="" id="{2F9CA70D-C1A9-4A84-9BE1-73BE341847B2}"/>
              </a:ext>
            </a:extLst>
          </p:cNvPr>
          <p:cNvSpPr txBox="1"/>
          <p:nvPr/>
        </p:nvSpPr>
        <p:spPr>
          <a:xfrm>
            <a:off x="1073790" y="4075576"/>
            <a:ext cx="10301681" cy="369332"/>
          </a:xfrm>
          <a:prstGeom prst="rect">
            <a:avLst/>
          </a:prstGeom>
          <a:noFill/>
        </p:spPr>
        <p:txBody>
          <a:bodyPr wrap="square" rtlCol="0">
            <a:spAutoFit/>
          </a:bodyPr>
          <a:lstStyle/>
          <a:p>
            <a:r>
              <a:rPr lang="zh-CN" altLang="en-US" dirty="0"/>
              <a:t>②两两归并，</a:t>
            </a:r>
            <a:r>
              <a:rPr lang="en-US" altLang="zh-CN" dirty="0"/>
              <a:t>49</a:t>
            </a:r>
            <a:r>
              <a:rPr lang="zh-CN" altLang="en-US" dirty="0"/>
              <a:t>和</a:t>
            </a:r>
            <a:r>
              <a:rPr lang="en-US" altLang="zh-CN" dirty="0"/>
              <a:t>38</a:t>
            </a:r>
            <a:r>
              <a:rPr lang="zh-CN" altLang="en-US" dirty="0"/>
              <a:t>归并成</a:t>
            </a:r>
            <a:r>
              <a:rPr lang="en-US" altLang="zh-CN" dirty="0"/>
              <a:t>{38 49} </a:t>
            </a:r>
            <a:r>
              <a:rPr lang="zh-CN" altLang="en-US" dirty="0"/>
              <a:t>，</a:t>
            </a:r>
            <a:r>
              <a:rPr lang="en-US" altLang="zh-CN" dirty="0"/>
              <a:t>65</a:t>
            </a:r>
            <a:r>
              <a:rPr lang="zh-CN" altLang="en-US" dirty="0"/>
              <a:t>和</a:t>
            </a:r>
            <a:r>
              <a:rPr lang="en-US" altLang="zh-CN" dirty="0"/>
              <a:t>97</a:t>
            </a:r>
            <a:r>
              <a:rPr lang="zh-CN" altLang="en-US" dirty="0"/>
              <a:t>归并成</a:t>
            </a:r>
            <a:r>
              <a:rPr lang="en-US" altLang="zh-CN" dirty="0"/>
              <a:t>{65 97}</a:t>
            </a:r>
            <a:r>
              <a:rPr lang="zh-CN" altLang="en-US" dirty="0"/>
              <a:t>，</a:t>
            </a:r>
            <a:r>
              <a:rPr lang="en-US" altLang="zh-CN" dirty="0"/>
              <a:t>76</a:t>
            </a:r>
            <a:r>
              <a:rPr lang="zh-CN" altLang="en-US" dirty="0"/>
              <a:t>和</a:t>
            </a:r>
            <a:r>
              <a:rPr lang="en-US" altLang="zh-CN" dirty="0"/>
              <a:t>13</a:t>
            </a:r>
            <a:r>
              <a:rPr lang="zh-CN" altLang="en-US" dirty="0"/>
              <a:t>归并成</a:t>
            </a:r>
            <a:r>
              <a:rPr lang="en-US" altLang="zh-CN" dirty="0" smtClean="0"/>
              <a:t>{</a:t>
            </a:r>
            <a:r>
              <a:rPr lang="en-US" altLang="zh-CN" dirty="0" smtClean="0"/>
              <a:t>13</a:t>
            </a:r>
            <a:r>
              <a:rPr lang="en-US" altLang="zh-CN" dirty="0" smtClean="0"/>
              <a:t> 76}</a:t>
            </a:r>
            <a:r>
              <a:rPr lang="zh-CN" altLang="en-US" dirty="0"/>
              <a:t>，</a:t>
            </a:r>
            <a:r>
              <a:rPr lang="en-US" altLang="zh-CN" dirty="0"/>
              <a:t>27</a:t>
            </a:r>
            <a:r>
              <a:rPr lang="zh-CN" altLang="en-US" dirty="0"/>
              <a:t>没有归并对象</a:t>
            </a:r>
          </a:p>
        </p:txBody>
      </p:sp>
      <p:sp>
        <p:nvSpPr>
          <p:cNvPr id="19" name="文本框 18">
            <a:extLst>
              <a:ext uri="{FF2B5EF4-FFF2-40B4-BE49-F238E27FC236}">
                <a16:creationId xmlns:a16="http://schemas.microsoft.com/office/drawing/2014/main" xmlns="" id="{F7FBE78A-9528-4BF9-9695-92EF2B41B8F9}"/>
              </a:ext>
            </a:extLst>
          </p:cNvPr>
          <p:cNvSpPr txBox="1"/>
          <p:nvPr/>
        </p:nvSpPr>
        <p:spPr>
          <a:xfrm>
            <a:off x="1073789" y="4655045"/>
            <a:ext cx="10301681" cy="369332"/>
          </a:xfrm>
          <a:prstGeom prst="rect">
            <a:avLst/>
          </a:prstGeom>
          <a:noFill/>
        </p:spPr>
        <p:txBody>
          <a:bodyPr wrap="square" rtlCol="0">
            <a:spAutoFit/>
          </a:bodyPr>
          <a:lstStyle/>
          <a:p>
            <a:r>
              <a:rPr lang="zh-CN" altLang="en-US" dirty="0"/>
              <a:t>③两两归并，</a:t>
            </a:r>
            <a:r>
              <a:rPr lang="en-US" altLang="zh-CN" dirty="0"/>
              <a:t>{38 49}</a:t>
            </a:r>
            <a:r>
              <a:rPr lang="zh-CN" altLang="en-US" dirty="0"/>
              <a:t>和</a:t>
            </a:r>
            <a:r>
              <a:rPr lang="en-US" altLang="zh-CN" dirty="0"/>
              <a:t>{65 97}</a:t>
            </a:r>
            <a:r>
              <a:rPr lang="zh-CN" altLang="en-US" dirty="0"/>
              <a:t>归并成</a:t>
            </a:r>
            <a:r>
              <a:rPr lang="en-US" altLang="zh-CN" dirty="0"/>
              <a:t>{38 49 65 97}</a:t>
            </a:r>
            <a:r>
              <a:rPr lang="zh-CN" altLang="en-US" dirty="0"/>
              <a:t>，</a:t>
            </a:r>
            <a:r>
              <a:rPr lang="en-US" altLang="zh-CN" dirty="0" smtClean="0"/>
              <a:t>{</a:t>
            </a:r>
            <a:r>
              <a:rPr lang="en-US" altLang="zh-CN" dirty="0" smtClean="0"/>
              <a:t>13</a:t>
            </a:r>
            <a:r>
              <a:rPr lang="en-US" altLang="zh-CN" dirty="0" smtClean="0"/>
              <a:t>,76}</a:t>
            </a:r>
            <a:r>
              <a:rPr lang="zh-CN" altLang="en-US" dirty="0"/>
              <a:t>和</a:t>
            </a:r>
            <a:r>
              <a:rPr lang="en-US" altLang="zh-CN" dirty="0"/>
              <a:t>27</a:t>
            </a:r>
            <a:r>
              <a:rPr lang="zh-CN" altLang="en-US" dirty="0"/>
              <a:t>归并成</a:t>
            </a:r>
            <a:r>
              <a:rPr lang="en-US" altLang="zh-CN" dirty="0"/>
              <a:t>{13 27 76}</a:t>
            </a:r>
            <a:endParaRPr lang="zh-CN" altLang="en-US" dirty="0"/>
          </a:p>
        </p:txBody>
      </p:sp>
      <p:sp>
        <p:nvSpPr>
          <p:cNvPr id="28" name="文本框 27">
            <a:extLst>
              <a:ext uri="{FF2B5EF4-FFF2-40B4-BE49-F238E27FC236}">
                <a16:creationId xmlns:a16="http://schemas.microsoft.com/office/drawing/2014/main" xmlns="" id="{3FCC53D3-FEB8-45C3-BC03-066B44194985}"/>
              </a:ext>
            </a:extLst>
          </p:cNvPr>
          <p:cNvSpPr txBox="1"/>
          <p:nvPr/>
        </p:nvSpPr>
        <p:spPr>
          <a:xfrm>
            <a:off x="1073789" y="5248129"/>
            <a:ext cx="10301681" cy="369332"/>
          </a:xfrm>
          <a:prstGeom prst="rect">
            <a:avLst/>
          </a:prstGeom>
          <a:noFill/>
        </p:spPr>
        <p:txBody>
          <a:bodyPr wrap="square" rtlCol="0">
            <a:spAutoFit/>
          </a:bodyPr>
          <a:lstStyle/>
          <a:p>
            <a:r>
              <a:rPr lang="zh-CN" altLang="en-US" dirty="0"/>
              <a:t>④两两归并，</a:t>
            </a:r>
            <a:r>
              <a:rPr lang="en-US" altLang="zh-CN" dirty="0"/>
              <a:t>{38 49 65 97}</a:t>
            </a:r>
            <a:r>
              <a:rPr lang="zh-CN" altLang="en-US" dirty="0"/>
              <a:t>和</a:t>
            </a:r>
            <a:r>
              <a:rPr lang="en-US" altLang="zh-CN" dirty="0"/>
              <a:t>{13 27 76}</a:t>
            </a:r>
            <a:r>
              <a:rPr lang="zh-CN" altLang="en-US" dirty="0"/>
              <a:t>归并成</a:t>
            </a:r>
            <a:r>
              <a:rPr lang="en-US" altLang="zh-CN" dirty="0"/>
              <a:t>{13 27 38 49 65 76 97}</a:t>
            </a:r>
            <a:endParaRPr lang="zh-CN" altLang="en-US" dirty="0"/>
          </a:p>
        </p:txBody>
      </p:sp>
    </p:spTree>
    <p:extLst>
      <p:ext uri="{BB962C8B-B14F-4D97-AF65-F5344CB8AC3E}">
        <p14:creationId xmlns:p14="http://schemas.microsoft.com/office/powerpoint/2010/main" val="349136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8" grpId="0"/>
      <p:bldP spid="19"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E10D2CB6-B14F-47E7-9874-F8467A2CDD57}"/>
              </a:ext>
            </a:extLst>
          </p:cNvPr>
          <p:cNvSpPr/>
          <p:nvPr/>
        </p:nvSpPr>
        <p:spPr>
          <a:xfrm>
            <a:off x="550715" y="844333"/>
            <a:ext cx="11147610" cy="3970318"/>
          </a:xfrm>
          <a:prstGeom prst="rect">
            <a:avLst/>
          </a:prstGeom>
        </p:spPr>
        <p:txBody>
          <a:bodyPr wrap="square">
            <a:spAutoFit/>
          </a:bodyPr>
          <a:lstStyle/>
          <a:p>
            <a:r>
              <a:rPr lang="en-US" altLang="zh-CN" dirty="0" err="1"/>
              <a:t>ElemType</a:t>
            </a:r>
            <a:r>
              <a:rPr lang="en-US" altLang="zh-CN" dirty="0"/>
              <a:t> *B=(</a:t>
            </a:r>
            <a:r>
              <a:rPr lang="en-US" altLang="zh-CN" dirty="0" err="1"/>
              <a:t>ElemType</a:t>
            </a:r>
            <a:r>
              <a:rPr lang="en-US" altLang="zh-CN" dirty="0"/>
              <a:t> *)malloc((n+1)*</a:t>
            </a:r>
            <a:r>
              <a:rPr lang="en-US" altLang="zh-CN" dirty="0" err="1"/>
              <a:t>sizeof</a:t>
            </a:r>
            <a:r>
              <a:rPr lang="en-US" altLang="zh-CN" dirty="0"/>
              <a:t>(</a:t>
            </a:r>
            <a:r>
              <a:rPr lang="en-US" altLang="zh-CN" dirty="0" err="1"/>
              <a:t>ElemType</a:t>
            </a:r>
            <a:r>
              <a:rPr lang="en-US" altLang="zh-CN" dirty="0"/>
              <a:t>)); //</a:t>
            </a:r>
            <a:r>
              <a:rPr lang="zh-CN" altLang="en-US" dirty="0"/>
              <a:t>辅助数组</a:t>
            </a:r>
            <a:r>
              <a:rPr lang="en-US" altLang="zh-CN" dirty="0"/>
              <a:t>B</a:t>
            </a:r>
            <a:r>
              <a:rPr lang="en-US" altLang="zh-CN" dirty="0">
                <a:solidFill>
                  <a:schemeClr val="accent1"/>
                </a:solidFill>
              </a:rPr>
              <a:t>(</a:t>
            </a:r>
            <a:r>
              <a:rPr lang="zh-CN" altLang="en-US" dirty="0">
                <a:solidFill>
                  <a:schemeClr val="accent1"/>
                </a:solidFill>
              </a:rPr>
              <a:t>动态分配内存</a:t>
            </a:r>
            <a:r>
              <a:rPr lang="en-US" altLang="zh-CN" dirty="0">
                <a:solidFill>
                  <a:schemeClr val="accent1"/>
                </a:solidFill>
              </a:rPr>
              <a:t>)</a:t>
            </a:r>
          </a:p>
          <a:p>
            <a:endParaRPr lang="en-US" altLang="zh-CN" dirty="0"/>
          </a:p>
          <a:p>
            <a:r>
              <a:rPr lang="en-US" altLang="zh-CN" dirty="0"/>
              <a:t>void Merge(</a:t>
            </a:r>
            <a:r>
              <a:rPr lang="en-US" altLang="zh-CN" dirty="0" err="1"/>
              <a:t>ElemType</a:t>
            </a:r>
            <a:r>
              <a:rPr lang="en-US" altLang="zh-CN" dirty="0"/>
              <a:t> A[],int </a:t>
            </a:r>
            <a:r>
              <a:rPr lang="en-US" altLang="zh-CN" dirty="0" err="1"/>
              <a:t>low,int</a:t>
            </a:r>
            <a:r>
              <a:rPr lang="en-US" altLang="zh-CN" dirty="0"/>
              <a:t> </a:t>
            </a:r>
            <a:r>
              <a:rPr lang="en-US" altLang="zh-CN" dirty="0" err="1"/>
              <a:t>mid,int</a:t>
            </a:r>
            <a:r>
              <a:rPr lang="en-US" altLang="zh-CN" dirty="0"/>
              <a:t> high){</a:t>
            </a:r>
          </a:p>
          <a:p>
            <a:r>
              <a:rPr lang="en-US" altLang="zh-CN" dirty="0"/>
              <a:t>//</a:t>
            </a:r>
            <a:r>
              <a:rPr lang="zh-CN" altLang="en-US" dirty="0"/>
              <a:t>表</a:t>
            </a:r>
            <a:r>
              <a:rPr lang="en-US" altLang="zh-CN" dirty="0"/>
              <a:t>A</a:t>
            </a:r>
            <a:r>
              <a:rPr lang="zh-CN" altLang="en-US" dirty="0"/>
              <a:t>的两段</a:t>
            </a:r>
            <a:r>
              <a:rPr lang="en-US" altLang="zh-CN" dirty="0"/>
              <a:t>A[low…mid]</a:t>
            </a:r>
            <a:r>
              <a:rPr lang="zh-CN" altLang="en-US" dirty="0"/>
              <a:t>和</a:t>
            </a:r>
            <a:r>
              <a:rPr lang="en-US" altLang="zh-CN" dirty="0"/>
              <a:t>A[mid+1…high]</a:t>
            </a:r>
            <a:r>
              <a:rPr lang="zh-CN" altLang="en-US" dirty="0">
                <a:solidFill>
                  <a:schemeClr val="accent1"/>
                </a:solidFill>
              </a:rPr>
              <a:t>各自有序</a:t>
            </a:r>
            <a:r>
              <a:rPr lang="zh-CN" altLang="en-US" dirty="0"/>
              <a:t>，将它们合并成一个有序表</a:t>
            </a:r>
          </a:p>
          <a:p>
            <a:r>
              <a:rPr lang="zh-CN" altLang="en-US" dirty="0"/>
              <a:t>	</a:t>
            </a:r>
            <a:r>
              <a:rPr lang="en-US" altLang="zh-CN" dirty="0"/>
              <a:t>for(int k=</a:t>
            </a:r>
            <a:r>
              <a:rPr lang="en-US" altLang="zh-CN" dirty="0" err="1"/>
              <a:t>low;k</a:t>
            </a:r>
            <a:r>
              <a:rPr lang="en-US" altLang="zh-CN" dirty="0"/>
              <a:t>&lt;=</a:t>
            </a:r>
            <a:r>
              <a:rPr lang="en-US" altLang="zh-CN" dirty="0" err="1"/>
              <a:t>high;k</a:t>
            </a:r>
            <a:r>
              <a:rPr lang="en-US" altLang="zh-CN" dirty="0"/>
              <a:t>++)B[k]=A[k];		//</a:t>
            </a:r>
            <a:r>
              <a:rPr lang="zh-CN" altLang="en-US" dirty="0"/>
              <a:t>将</a:t>
            </a:r>
            <a:r>
              <a:rPr lang="en-US" altLang="zh-CN" dirty="0"/>
              <a:t>A</a:t>
            </a:r>
            <a:r>
              <a:rPr lang="zh-CN" altLang="en-US" dirty="0"/>
              <a:t>中所有元素复制到</a:t>
            </a:r>
            <a:r>
              <a:rPr lang="en-US" altLang="zh-CN" dirty="0"/>
              <a:t>B</a:t>
            </a:r>
            <a:r>
              <a:rPr lang="zh-CN" altLang="en-US" dirty="0"/>
              <a:t>中</a:t>
            </a:r>
          </a:p>
          <a:p>
            <a:r>
              <a:rPr lang="zh-CN" altLang="en-US" dirty="0"/>
              <a:t>	</a:t>
            </a: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a:t>
            </a:r>
            <a:r>
              <a:rPr lang="en-US" altLang="zh-CN" dirty="0" err="1" smtClean="0"/>
              <a:t>low,j</a:t>
            </a:r>
            <a:r>
              <a:rPr lang="en-US" altLang="zh-CN" dirty="0" smtClean="0"/>
              <a:t>=mid+1,</a:t>
            </a:r>
            <a:r>
              <a:rPr lang="en-US" altLang="zh-CN" dirty="0" smtClean="0">
                <a:solidFill>
                  <a:srgbClr val="FF0000"/>
                </a:solidFill>
              </a:rPr>
              <a:t>k=</a:t>
            </a:r>
            <a:r>
              <a:rPr lang="en-US" altLang="zh-CN" dirty="0" err="1" smtClean="0">
                <a:solidFill>
                  <a:srgbClr val="FF0000"/>
                </a:solidFill>
              </a:rPr>
              <a:t>i</a:t>
            </a:r>
            <a:r>
              <a:rPr lang="en-US" altLang="zh-CN" dirty="0" err="1" smtClean="0"/>
              <a:t>;i</a:t>
            </a:r>
            <a:r>
              <a:rPr lang="en-US" altLang="zh-CN" dirty="0"/>
              <a:t>&lt;=mid&amp;&amp;j&lt;=</a:t>
            </a:r>
            <a:r>
              <a:rPr lang="en-US" altLang="zh-CN" dirty="0" err="1"/>
              <a:t>high;k</a:t>
            </a:r>
            <a:r>
              <a:rPr lang="en-US" altLang="zh-CN" dirty="0"/>
              <a:t>++){  </a:t>
            </a:r>
            <a:r>
              <a:rPr lang="en-US" altLang="zh-CN" dirty="0">
                <a:solidFill>
                  <a:srgbClr val="FF0000"/>
                </a:solidFill>
              </a:rPr>
              <a:t>k</a:t>
            </a:r>
            <a:r>
              <a:rPr lang="zh-CN" altLang="en-US" dirty="0">
                <a:solidFill>
                  <a:srgbClr val="FF0000"/>
                </a:solidFill>
              </a:rPr>
              <a:t>是归并之后数组的下标计数器</a:t>
            </a:r>
            <a:endParaRPr lang="en-US" altLang="zh-CN" dirty="0">
              <a:solidFill>
                <a:srgbClr val="FF0000"/>
              </a:solidFill>
            </a:endParaRPr>
          </a:p>
          <a:p>
            <a:r>
              <a:rPr lang="en-US" altLang="zh-CN" dirty="0"/>
              <a:t>		if(B[</a:t>
            </a:r>
            <a:r>
              <a:rPr lang="en-US" altLang="zh-CN" dirty="0" err="1"/>
              <a:t>i</a:t>
            </a:r>
            <a:r>
              <a:rPr lang="en-US" altLang="zh-CN" dirty="0"/>
              <a:t>]&lt;=B[j])   			//</a:t>
            </a:r>
            <a:r>
              <a:rPr lang="zh-CN" altLang="en-US" dirty="0"/>
              <a:t>比较</a:t>
            </a:r>
            <a:r>
              <a:rPr lang="en-US" altLang="zh-CN" dirty="0"/>
              <a:t>B</a:t>
            </a:r>
            <a:r>
              <a:rPr lang="zh-CN" altLang="en-US" dirty="0"/>
              <a:t>的左右两段中的元素</a:t>
            </a:r>
          </a:p>
          <a:p>
            <a:r>
              <a:rPr lang="zh-CN" altLang="en-US" dirty="0"/>
              <a:t>			</a:t>
            </a:r>
            <a:r>
              <a:rPr lang="en-US" altLang="zh-CN" dirty="0"/>
              <a:t>A[k]=B[</a:t>
            </a:r>
            <a:r>
              <a:rPr lang="en-US" altLang="zh-CN" dirty="0" err="1"/>
              <a:t>i</a:t>
            </a:r>
            <a:r>
              <a:rPr lang="en-US" altLang="zh-CN" dirty="0"/>
              <a:t>++];			//</a:t>
            </a:r>
            <a:r>
              <a:rPr lang="zh-CN" altLang="en-US" dirty="0"/>
              <a:t>将较小值复制到</a:t>
            </a:r>
            <a:r>
              <a:rPr lang="en-US" altLang="zh-CN" dirty="0"/>
              <a:t>A</a:t>
            </a:r>
            <a:r>
              <a:rPr lang="zh-CN" altLang="en-US" dirty="0"/>
              <a:t>中</a:t>
            </a:r>
          </a:p>
          <a:p>
            <a:r>
              <a:rPr lang="zh-CN" altLang="en-US" dirty="0"/>
              <a:t>		</a:t>
            </a:r>
            <a:r>
              <a:rPr lang="en-US" altLang="zh-CN" dirty="0"/>
              <a:t>else</a:t>
            </a:r>
          </a:p>
          <a:p>
            <a:r>
              <a:rPr lang="en-US" altLang="zh-CN" dirty="0"/>
              <a:t>			A[k]=B[</a:t>
            </a:r>
            <a:r>
              <a:rPr lang="en-US" altLang="zh-CN" dirty="0" err="1"/>
              <a:t>j++</a:t>
            </a:r>
            <a:r>
              <a:rPr lang="en-US" altLang="zh-CN" dirty="0"/>
              <a:t>];</a:t>
            </a:r>
          </a:p>
          <a:p>
            <a:r>
              <a:rPr lang="en-US" altLang="zh-CN" dirty="0"/>
              <a:t>	}</a:t>
            </a:r>
          </a:p>
          <a:p>
            <a:r>
              <a:rPr lang="en-US" altLang="zh-CN" dirty="0"/>
              <a:t>	while(</a:t>
            </a:r>
            <a:r>
              <a:rPr lang="en-US" altLang="zh-CN" dirty="0" err="1"/>
              <a:t>i</a:t>
            </a:r>
            <a:r>
              <a:rPr lang="en-US" altLang="zh-CN" dirty="0"/>
              <a:t>&lt;=mid)	A[k++]=B[</a:t>
            </a:r>
            <a:r>
              <a:rPr lang="en-US" altLang="zh-CN" dirty="0" err="1"/>
              <a:t>i</a:t>
            </a:r>
            <a:r>
              <a:rPr lang="en-US" altLang="zh-CN" dirty="0"/>
              <a:t>++];	//</a:t>
            </a:r>
            <a:r>
              <a:rPr lang="zh-CN" altLang="en-US" dirty="0"/>
              <a:t>若第一个表未检测完，直接将剩下的部分复制过来</a:t>
            </a:r>
          </a:p>
          <a:p>
            <a:r>
              <a:rPr lang="zh-CN" altLang="en-US" dirty="0"/>
              <a:t>	</a:t>
            </a:r>
            <a:r>
              <a:rPr lang="en-US" altLang="zh-CN" dirty="0"/>
              <a:t>while(j&lt;=high)	A[k++]=B[</a:t>
            </a:r>
            <a:r>
              <a:rPr lang="en-US" altLang="zh-CN" dirty="0" err="1"/>
              <a:t>j++</a:t>
            </a:r>
            <a:r>
              <a:rPr lang="en-US" altLang="zh-CN" dirty="0"/>
              <a:t>];	//</a:t>
            </a:r>
            <a:r>
              <a:rPr lang="zh-CN" altLang="en-US" dirty="0"/>
              <a:t>若第二个表未检测完，直接将剩下的部分复制过来</a:t>
            </a:r>
          </a:p>
          <a:p>
            <a:r>
              <a:rPr lang="en-US" altLang="zh-CN" dirty="0"/>
              <a:t>}</a:t>
            </a:r>
          </a:p>
        </p:txBody>
      </p:sp>
    </p:spTree>
    <p:extLst>
      <p:ext uri="{BB962C8B-B14F-4D97-AF65-F5344CB8AC3E}">
        <p14:creationId xmlns:p14="http://schemas.microsoft.com/office/powerpoint/2010/main" val="1402981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直接插入排序分析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文本框 17">
            <a:extLst>
              <a:ext uri="{FF2B5EF4-FFF2-40B4-BE49-F238E27FC236}">
                <a16:creationId xmlns:a16="http://schemas.microsoft.com/office/drawing/2014/main" xmlns="" id="{50806C80-3A69-431B-80CD-B96470EE3FA4}"/>
              </a:ext>
            </a:extLst>
          </p:cNvPr>
          <p:cNvSpPr txBox="1"/>
          <p:nvPr/>
        </p:nvSpPr>
        <p:spPr>
          <a:xfrm>
            <a:off x="755009" y="1409729"/>
            <a:ext cx="10888910" cy="369332"/>
          </a:xfrm>
          <a:prstGeom prst="rect">
            <a:avLst/>
          </a:prstGeom>
          <a:noFill/>
        </p:spPr>
        <p:txBody>
          <a:bodyPr wrap="square" rtlCol="0">
            <a:spAutoFit/>
          </a:bodyPr>
          <a:lstStyle/>
          <a:p>
            <a:r>
              <a:rPr lang="zh-CN" altLang="en-US" dirty="0">
                <a:solidFill>
                  <a:schemeClr val="accent2"/>
                </a:solidFill>
              </a:rPr>
              <a:t>时间复杂度：</a:t>
            </a:r>
            <a:r>
              <a:rPr lang="zh-CN" altLang="en-US" dirty="0"/>
              <a:t>最</a:t>
            </a:r>
            <a:r>
              <a:rPr lang="zh-CN" altLang="en-US" dirty="0">
                <a:solidFill>
                  <a:schemeClr val="accent2"/>
                </a:solidFill>
              </a:rPr>
              <a:t>好</a:t>
            </a:r>
            <a:r>
              <a:rPr lang="zh-CN" altLang="en-US" dirty="0"/>
              <a:t>情况下：整个序列都是</a:t>
            </a:r>
            <a:r>
              <a:rPr lang="zh-CN" altLang="en-US" dirty="0">
                <a:solidFill>
                  <a:schemeClr val="accent1"/>
                </a:solidFill>
              </a:rPr>
              <a:t>顺序</a:t>
            </a:r>
          </a:p>
        </p:txBody>
      </p:sp>
      <p:sp>
        <p:nvSpPr>
          <p:cNvPr id="9" name="文本框 8">
            <a:extLst>
              <a:ext uri="{FF2B5EF4-FFF2-40B4-BE49-F238E27FC236}">
                <a16:creationId xmlns:a16="http://schemas.microsoft.com/office/drawing/2014/main" xmlns="" id="{25D16599-BC72-4BD1-8C15-82CC56D08400}"/>
              </a:ext>
            </a:extLst>
          </p:cNvPr>
          <p:cNvSpPr txBox="1"/>
          <p:nvPr/>
        </p:nvSpPr>
        <p:spPr>
          <a:xfrm>
            <a:off x="755009" y="5563798"/>
            <a:ext cx="1098957" cy="369332"/>
          </a:xfrm>
          <a:prstGeom prst="rect">
            <a:avLst/>
          </a:prstGeom>
          <a:noFill/>
        </p:spPr>
        <p:txBody>
          <a:bodyPr wrap="square" rtlCol="0">
            <a:spAutoFit/>
          </a:bodyPr>
          <a:lstStyle/>
          <a:p>
            <a:r>
              <a:rPr lang="en-US" altLang="zh-CN" dirty="0"/>
              <a:t>1 2 3 4 5</a:t>
            </a:r>
            <a:endParaRPr lang="zh-CN" altLang="en-US" dirty="0"/>
          </a:p>
        </p:txBody>
      </p:sp>
      <p:sp>
        <p:nvSpPr>
          <p:cNvPr id="10" name="文本框 9">
            <a:extLst>
              <a:ext uri="{FF2B5EF4-FFF2-40B4-BE49-F238E27FC236}">
                <a16:creationId xmlns:a16="http://schemas.microsoft.com/office/drawing/2014/main" xmlns="" id="{0BEF0C35-7ABC-4844-AE42-561ED5BEB4FF}"/>
              </a:ext>
            </a:extLst>
          </p:cNvPr>
          <p:cNvSpPr txBox="1"/>
          <p:nvPr/>
        </p:nvSpPr>
        <p:spPr>
          <a:xfrm>
            <a:off x="2122414" y="5638542"/>
            <a:ext cx="6199464" cy="369332"/>
          </a:xfrm>
          <a:prstGeom prst="rect">
            <a:avLst/>
          </a:prstGeom>
          <a:noFill/>
        </p:spPr>
        <p:txBody>
          <a:bodyPr wrap="square" rtlCol="0">
            <a:spAutoFit/>
          </a:bodyPr>
          <a:lstStyle/>
          <a:p>
            <a:r>
              <a:rPr lang="en-US" altLang="zh-CN" dirty="0">
                <a:solidFill>
                  <a:schemeClr val="accent2"/>
                </a:solidFill>
              </a:rPr>
              <a:t>if</a:t>
            </a:r>
            <a:r>
              <a:rPr lang="zh-CN" altLang="en-US" dirty="0">
                <a:solidFill>
                  <a:schemeClr val="accent2"/>
                </a:solidFill>
              </a:rPr>
              <a:t>语句块条件永远不成立</a:t>
            </a:r>
            <a:endParaRPr lang="en-US" altLang="zh-CN" dirty="0">
              <a:solidFill>
                <a:schemeClr val="accent2"/>
              </a:solidFill>
            </a:endParaRPr>
          </a:p>
        </p:txBody>
      </p:sp>
      <p:sp>
        <p:nvSpPr>
          <p:cNvPr id="28" name="矩形 27">
            <a:extLst>
              <a:ext uri="{FF2B5EF4-FFF2-40B4-BE49-F238E27FC236}">
                <a16:creationId xmlns:a16="http://schemas.microsoft.com/office/drawing/2014/main" xmlns="" id="{8A9B314D-79A4-4E30-8BB5-DB5F389B894B}"/>
              </a:ext>
            </a:extLst>
          </p:cNvPr>
          <p:cNvSpPr/>
          <p:nvPr/>
        </p:nvSpPr>
        <p:spPr>
          <a:xfrm>
            <a:off x="755009" y="1997839"/>
            <a:ext cx="6115731" cy="2862322"/>
          </a:xfrm>
          <a:prstGeom prst="rect">
            <a:avLst/>
          </a:prstGeom>
        </p:spPr>
        <p:txBody>
          <a:bodyPr wrap="square">
            <a:spAutoFit/>
          </a:bodyPr>
          <a:lstStyle/>
          <a:p>
            <a:r>
              <a:rPr lang="en-US" altLang="zh-CN" dirty="0"/>
              <a:t>void </a:t>
            </a:r>
            <a:r>
              <a:rPr lang="en-US" altLang="zh-CN" dirty="0" err="1"/>
              <a:t>InsertSort</a:t>
            </a:r>
            <a:r>
              <a:rPr lang="en-US" altLang="zh-CN" dirty="0"/>
              <a:t>(</a:t>
            </a:r>
            <a:r>
              <a:rPr lang="en-US" altLang="zh-CN" dirty="0" err="1"/>
              <a:t>ElemType</a:t>
            </a:r>
            <a:r>
              <a:rPr lang="en-US" altLang="zh-CN" dirty="0"/>
              <a:t> A[],int n){</a:t>
            </a:r>
          </a:p>
          <a:p>
            <a:r>
              <a:rPr lang="en-US" altLang="zh-CN" dirty="0"/>
              <a:t>	int </a:t>
            </a:r>
            <a:r>
              <a:rPr lang="en-US" altLang="zh-CN" dirty="0" err="1"/>
              <a:t>i,j</a:t>
            </a:r>
            <a:r>
              <a:rPr lang="en-US" altLang="zh-CN" dirty="0"/>
              <a:t>;</a:t>
            </a:r>
          </a:p>
          <a:p>
            <a:r>
              <a:rPr lang="en-US" altLang="zh-CN" dirty="0"/>
              <a:t>	for(</a:t>
            </a:r>
            <a:r>
              <a:rPr lang="en-US" altLang="zh-CN" dirty="0" err="1">
                <a:solidFill>
                  <a:schemeClr val="accent1"/>
                </a:solidFill>
              </a:rPr>
              <a:t>i</a:t>
            </a:r>
            <a:r>
              <a:rPr lang="en-US" altLang="zh-CN" dirty="0">
                <a:solidFill>
                  <a:schemeClr val="accent1"/>
                </a:solidFill>
              </a:rPr>
              <a:t>=2</a:t>
            </a:r>
            <a:r>
              <a:rPr lang="en-US" altLang="zh-CN" dirty="0"/>
              <a:t>;i&lt;=</a:t>
            </a:r>
            <a:r>
              <a:rPr lang="en-US" altLang="zh-CN" dirty="0" err="1"/>
              <a:t>n;i</a:t>
            </a:r>
            <a:r>
              <a:rPr lang="en-US" altLang="zh-CN" dirty="0"/>
              <a:t>++)	</a:t>
            </a:r>
            <a:endParaRPr lang="zh-CN" altLang="en-US" dirty="0"/>
          </a:p>
          <a:p>
            <a:r>
              <a:rPr lang="zh-CN" altLang="en-US" dirty="0"/>
              <a:t>		</a:t>
            </a:r>
            <a:r>
              <a:rPr lang="en-US" altLang="zh-CN" dirty="0"/>
              <a:t>if(A[</a:t>
            </a:r>
            <a:r>
              <a:rPr lang="en-US" altLang="zh-CN" dirty="0" err="1"/>
              <a:t>i</a:t>
            </a:r>
            <a:r>
              <a:rPr lang="en-US" altLang="zh-CN" dirty="0"/>
              <a:t>].key&lt;A[i-1].key){	</a:t>
            </a:r>
            <a:endParaRPr lang="zh-CN" altLang="en-US" dirty="0"/>
          </a:p>
          <a:p>
            <a:r>
              <a:rPr lang="zh-CN" altLang="en-US" dirty="0"/>
              <a:t>			</a:t>
            </a:r>
            <a:r>
              <a:rPr lang="en-US" altLang="zh-CN" dirty="0"/>
              <a:t>A[0]=A[</a:t>
            </a:r>
            <a:r>
              <a:rPr lang="en-US" altLang="zh-CN" dirty="0" err="1"/>
              <a:t>i</a:t>
            </a:r>
            <a:r>
              <a:rPr lang="en-US" altLang="zh-CN" dirty="0"/>
              <a:t>];	</a:t>
            </a:r>
            <a:endParaRPr lang="zh-CN" altLang="en-US" dirty="0"/>
          </a:p>
          <a:p>
            <a:r>
              <a:rPr lang="zh-CN" altLang="en-US" dirty="0"/>
              <a:t>			</a:t>
            </a:r>
            <a:r>
              <a:rPr lang="en-US" altLang="zh-CN" dirty="0"/>
              <a:t>for(j=i-1;A[0].key&lt;A[j].key;--j)</a:t>
            </a:r>
            <a:endParaRPr lang="zh-CN" altLang="en-US" dirty="0"/>
          </a:p>
          <a:p>
            <a:r>
              <a:rPr lang="zh-CN" altLang="en-US" dirty="0"/>
              <a:t>				</a:t>
            </a:r>
            <a:r>
              <a:rPr lang="en-US" altLang="zh-CN" dirty="0"/>
              <a:t>A[j+1]=A[j];	</a:t>
            </a:r>
            <a:endParaRPr lang="zh-CN" altLang="en-US" dirty="0"/>
          </a:p>
          <a:p>
            <a:r>
              <a:rPr lang="zh-CN" altLang="en-US" dirty="0"/>
              <a:t>			</a:t>
            </a:r>
            <a:r>
              <a:rPr lang="en-US" altLang="zh-CN" dirty="0"/>
              <a:t>A[j+1]=A[0];   		</a:t>
            </a:r>
            <a:r>
              <a:rPr lang="zh-CN" altLang="en-US" dirty="0"/>
              <a:t> </a:t>
            </a:r>
          </a:p>
          <a:p>
            <a:r>
              <a:rPr lang="zh-CN" altLang="en-US" dirty="0"/>
              <a:t>		</a:t>
            </a:r>
            <a:r>
              <a:rPr lang="en-US" altLang="zh-CN" dirty="0"/>
              <a:t>}</a:t>
            </a:r>
          </a:p>
          <a:p>
            <a:r>
              <a:rPr lang="en-US" altLang="zh-CN" dirty="0"/>
              <a:t>}</a:t>
            </a:r>
          </a:p>
        </p:txBody>
      </p:sp>
      <p:sp>
        <p:nvSpPr>
          <p:cNvPr id="13" name="椭圆 12">
            <a:extLst>
              <a:ext uri="{FF2B5EF4-FFF2-40B4-BE49-F238E27FC236}">
                <a16:creationId xmlns:a16="http://schemas.microsoft.com/office/drawing/2014/main" xmlns="" id="{6F3EC435-6ED2-4A4C-85E4-6A78A551D8BF}"/>
              </a:ext>
            </a:extLst>
          </p:cNvPr>
          <p:cNvSpPr/>
          <p:nvPr/>
        </p:nvSpPr>
        <p:spPr>
          <a:xfrm>
            <a:off x="7046752" y="2676090"/>
            <a:ext cx="4714613" cy="27721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即外层</a:t>
            </a:r>
            <a:r>
              <a:rPr lang="en-US" altLang="zh-CN" dirty="0">
                <a:solidFill>
                  <a:schemeClr val="accent1"/>
                </a:solidFill>
              </a:rPr>
              <a:t>for</a:t>
            </a:r>
            <a:r>
              <a:rPr lang="zh-CN" altLang="en-US" dirty="0">
                <a:solidFill>
                  <a:schemeClr val="accent1"/>
                </a:solidFill>
              </a:rPr>
              <a:t>循环每一轮，都只进行</a:t>
            </a:r>
            <a:r>
              <a:rPr lang="en-US" altLang="zh-CN" dirty="0">
                <a:solidFill>
                  <a:schemeClr val="accent1"/>
                </a:solidFill>
              </a:rPr>
              <a:t>if</a:t>
            </a:r>
            <a:r>
              <a:rPr lang="zh-CN" altLang="en-US" dirty="0">
                <a:solidFill>
                  <a:schemeClr val="accent1"/>
                </a:solidFill>
              </a:rPr>
              <a:t>判断。</a:t>
            </a:r>
            <a:r>
              <a:rPr lang="en-US" altLang="zh-CN" dirty="0">
                <a:solidFill>
                  <a:schemeClr val="accent1"/>
                </a:solidFill>
              </a:rPr>
              <a:t>n</a:t>
            </a:r>
            <a:r>
              <a:rPr lang="zh-CN" altLang="en-US" dirty="0">
                <a:solidFill>
                  <a:schemeClr val="accent1"/>
                </a:solidFill>
              </a:rPr>
              <a:t>个关键字的操作只有</a:t>
            </a:r>
            <a:r>
              <a:rPr lang="en-US" altLang="zh-CN" dirty="0">
                <a:solidFill>
                  <a:schemeClr val="accent1"/>
                </a:solidFill>
              </a:rPr>
              <a:t>n</a:t>
            </a:r>
            <a:r>
              <a:rPr lang="zh-CN" altLang="en-US" dirty="0">
                <a:solidFill>
                  <a:schemeClr val="accent1"/>
                </a:solidFill>
              </a:rPr>
              <a:t>次比较。</a:t>
            </a:r>
            <a:endParaRPr lang="en-US" altLang="zh-CN" dirty="0">
              <a:solidFill>
                <a:schemeClr val="accent1"/>
              </a:solidFill>
            </a:endParaRPr>
          </a:p>
          <a:p>
            <a:r>
              <a:rPr lang="zh-CN" altLang="en-US" dirty="0">
                <a:solidFill>
                  <a:schemeClr val="accent1"/>
                </a:solidFill>
              </a:rPr>
              <a:t>所以时间复杂度为</a:t>
            </a:r>
            <a:r>
              <a:rPr lang="en-US" altLang="zh-CN" dirty="0">
                <a:solidFill>
                  <a:schemeClr val="accent2"/>
                </a:solidFill>
              </a:rPr>
              <a:t>O(n)</a:t>
            </a:r>
            <a:endParaRPr lang="zh-CN" altLang="en-US" dirty="0">
              <a:solidFill>
                <a:schemeClr val="accent2"/>
              </a:solidFill>
            </a:endParaRPr>
          </a:p>
          <a:p>
            <a:pPr algn="ctr"/>
            <a:endParaRPr lang="zh-CN" altLang="en-US" dirty="0">
              <a:solidFill>
                <a:schemeClr val="accent1"/>
              </a:solidFill>
            </a:endParaRPr>
          </a:p>
        </p:txBody>
      </p:sp>
    </p:spTree>
    <p:extLst>
      <p:ext uri="{BB962C8B-B14F-4D97-AF65-F5344CB8AC3E}">
        <p14:creationId xmlns:p14="http://schemas.microsoft.com/office/powerpoint/2010/main" val="24435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0" grpId="0"/>
      <p:bldP spid="28"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F4CC44C9-12C2-4B82-930E-D44361E8D64E}"/>
              </a:ext>
            </a:extLst>
          </p:cNvPr>
          <p:cNvSpPr/>
          <p:nvPr/>
        </p:nvSpPr>
        <p:spPr>
          <a:xfrm>
            <a:off x="1438671" y="725758"/>
            <a:ext cx="9923928" cy="2308324"/>
          </a:xfrm>
          <a:prstGeom prst="rect">
            <a:avLst/>
          </a:prstGeom>
        </p:spPr>
        <p:txBody>
          <a:bodyPr wrap="square">
            <a:spAutoFit/>
          </a:bodyPr>
          <a:lstStyle/>
          <a:p>
            <a:r>
              <a:rPr lang="en-US" altLang="zh-CN" dirty="0"/>
              <a:t>void </a:t>
            </a:r>
            <a:r>
              <a:rPr lang="en-US" altLang="zh-CN" dirty="0" err="1"/>
              <a:t>MergeSort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a:t>
            </a:r>
          </a:p>
          <a:p>
            <a:r>
              <a:rPr lang="en-US" altLang="zh-CN" dirty="0"/>
              <a:t>		int mid=(</a:t>
            </a:r>
            <a:r>
              <a:rPr lang="en-US" altLang="zh-CN" dirty="0" err="1"/>
              <a:t>low+high</a:t>
            </a:r>
            <a:r>
              <a:rPr lang="en-US" altLang="zh-CN" dirty="0"/>
              <a:t>)/2;		//</a:t>
            </a:r>
            <a:r>
              <a:rPr lang="zh-CN" altLang="en-US" dirty="0"/>
              <a:t>从中间划分两个子序列</a:t>
            </a:r>
          </a:p>
          <a:p>
            <a:r>
              <a:rPr lang="zh-CN" altLang="en-US" dirty="0"/>
              <a:t>		</a:t>
            </a:r>
            <a:r>
              <a:rPr lang="en-US" altLang="zh-CN" dirty="0" err="1"/>
              <a:t>MergeSort</a:t>
            </a:r>
            <a:r>
              <a:rPr lang="en-US" altLang="zh-CN" dirty="0"/>
              <a:t>(</a:t>
            </a:r>
            <a:r>
              <a:rPr lang="en-US" altLang="zh-CN" dirty="0" err="1"/>
              <a:t>A,low,mid</a:t>
            </a:r>
            <a:r>
              <a:rPr lang="en-US" altLang="zh-CN" dirty="0"/>
              <a:t>);		//</a:t>
            </a:r>
            <a:r>
              <a:rPr lang="zh-CN" altLang="en-US" dirty="0"/>
              <a:t>对左侧子序列进行递归排序</a:t>
            </a:r>
          </a:p>
          <a:p>
            <a:r>
              <a:rPr lang="zh-CN" altLang="en-US" dirty="0"/>
              <a:t>		</a:t>
            </a:r>
            <a:r>
              <a:rPr lang="en-US" altLang="zh-CN" dirty="0" err="1"/>
              <a:t>MergeSort</a:t>
            </a:r>
            <a:r>
              <a:rPr lang="en-US" altLang="zh-CN" dirty="0"/>
              <a:t>(A,mid+1,high);	               //</a:t>
            </a:r>
            <a:r>
              <a:rPr lang="zh-CN" altLang="en-US" dirty="0"/>
              <a:t>对右侧子序列进行递归排序</a:t>
            </a:r>
          </a:p>
          <a:p>
            <a:r>
              <a:rPr lang="zh-CN" altLang="en-US" dirty="0"/>
              <a:t>		</a:t>
            </a:r>
            <a:r>
              <a:rPr lang="en-US" altLang="zh-CN" dirty="0"/>
              <a:t>Merge(</a:t>
            </a:r>
            <a:r>
              <a:rPr lang="en-US" altLang="zh-CN" dirty="0" err="1"/>
              <a:t>A,low,mid,high</a:t>
            </a:r>
            <a:r>
              <a:rPr lang="en-US" altLang="zh-CN" dirty="0"/>
              <a:t>);		//</a:t>
            </a:r>
            <a:r>
              <a:rPr lang="zh-CN" altLang="en-US" dirty="0"/>
              <a:t>归并</a:t>
            </a:r>
          </a:p>
          <a:p>
            <a:r>
              <a:rPr lang="zh-CN" altLang="en-US" dirty="0"/>
              <a:t>	</a:t>
            </a:r>
            <a:r>
              <a:rPr lang="en-US" altLang="zh-CN" dirty="0"/>
              <a:t>}</a:t>
            </a:r>
          </a:p>
          <a:p>
            <a:r>
              <a:rPr lang="en-US" altLang="zh-CN" dirty="0"/>
              <a:t>}</a:t>
            </a:r>
          </a:p>
        </p:txBody>
      </p:sp>
      <p:graphicFrame>
        <p:nvGraphicFramePr>
          <p:cNvPr id="8" name="表格 7">
            <a:extLst>
              <a:ext uri="{FF2B5EF4-FFF2-40B4-BE49-F238E27FC236}">
                <a16:creationId xmlns:a16="http://schemas.microsoft.com/office/drawing/2014/main" xmlns="" id="{E5E3488B-2CA3-4822-A3C8-EE165FB9381F}"/>
              </a:ext>
            </a:extLst>
          </p:cNvPr>
          <p:cNvGraphicFramePr>
            <a:graphicFrameLocks noGrp="1"/>
          </p:cNvGraphicFramePr>
          <p:nvPr>
            <p:extLst>
              <p:ext uri="{D42A27DB-BD31-4B8C-83A1-F6EECF244321}">
                <p14:modId xmlns:p14="http://schemas.microsoft.com/office/powerpoint/2010/main" val="150634481"/>
              </p:ext>
            </p:extLst>
          </p:nvPr>
        </p:nvGraphicFramePr>
        <p:xfrm>
          <a:off x="2328459" y="3725807"/>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280950114"/>
                    </a:ext>
                  </a:extLst>
                </a:gridCol>
                <a:gridCol w="812800">
                  <a:extLst>
                    <a:ext uri="{9D8B030D-6E8A-4147-A177-3AD203B41FA5}">
                      <a16:colId xmlns:a16="http://schemas.microsoft.com/office/drawing/2014/main" xmlns="" val="823515299"/>
                    </a:ext>
                  </a:extLst>
                </a:gridCol>
                <a:gridCol w="812800">
                  <a:extLst>
                    <a:ext uri="{9D8B030D-6E8A-4147-A177-3AD203B41FA5}">
                      <a16:colId xmlns:a16="http://schemas.microsoft.com/office/drawing/2014/main" xmlns="" val="4231824121"/>
                    </a:ext>
                  </a:extLst>
                </a:gridCol>
                <a:gridCol w="812800">
                  <a:extLst>
                    <a:ext uri="{9D8B030D-6E8A-4147-A177-3AD203B41FA5}">
                      <a16:colId xmlns:a16="http://schemas.microsoft.com/office/drawing/2014/main" xmlns="" val="2750767465"/>
                    </a:ext>
                  </a:extLst>
                </a:gridCol>
                <a:gridCol w="812800">
                  <a:extLst>
                    <a:ext uri="{9D8B030D-6E8A-4147-A177-3AD203B41FA5}">
                      <a16:colId xmlns:a16="http://schemas.microsoft.com/office/drawing/2014/main" xmlns="" val="683748751"/>
                    </a:ext>
                  </a:extLst>
                </a:gridCol>
                <a:gridCol w="812800">
                  <a:extLst>
                    <a:ext uri="{9D8B030D-6E8A-4147-A177-3AD203B41FA5}">
                      <a16:colId xmlns:a16="http://schemas.microsoft.com/office/drawing/2014/main" xmlns="" val="3688223520"/>
                    </a:ext>
                  </a:extLst>
                </a:gridCol>
                <a:gridCol w="812800">
                  <a:extLst>
                    <a:ext uri="{9D8B030D-6E8A-4147-A177-3AD203B41FA5}">
                      <a16:colId xmlns:a16="http://schemas.microsoft.com/office/drawing/2014/main" xmlns="" val="3637288570"/>
                    </a:ext>
                  </a:extLst>
                </a:gridCol>
                <a:gridCol w="812800">
                  <a:extLst>
                    <a:ext uri="{9D8B030D-6E8A-4147-A177-3AD203B41FA5}">
                      <a16:colId xmlns:a16="http://schemas.microsoft.com/office/drawing/2014/main" xmlns="" val="2315091580"/>
                    </a:ext>
                  </a:extLst>
                </a:gridCol>
                <a:gridCol w="812800">
                  <a:extLst>
                    <a:ext uri="{9D8B030D-6E8A-4147-A177-3AD203B41FA5}">
                      <a16:colId xmlns:a16="http://schemas.microsoft.com/office/drawing/2014/main" xmlns="" val="126860934"/>
                    </a:ext>
                  </a:extLst>
                </a:gridCol>
                <a:gridCol w="812800">
                  <a:extLst>
                    <a:ext uri="{9D8B030D-6E8A-4147-A177-3AD203B41FA5}">
                      <a16:colId xmlns:a16="http://schemas.microsoft.com/office/drawing/2014/main" xmlns="" val="1574365451"/>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xmlns="" val="3425699433"/>
                  </a:ext>
                </a:extLst>
              </a:tr>
            </a:tbl>
          </a:graphicData>
        </a:graphic>
      </p:graphicFrame>
      <p:sp>
        <p:nvSpPr>
          <p:cNvPr id="10" name="文本框 9">
            <a:extLst>
              <a:ext uri="{FF2B5EF4-FFF2-40B4-BE49-F238E27FC236}">
                <a16:creationId xmlns:a16="http://schemas.microsoft.com/office/drawing/2014/main" xmlns="" id="{D7A87293-90C5-4600-B604-C316C2DA0D2F}"/>
              </a:ext>
            </a:extLst>
          </p:cNvPr>
          <p:cNvSpPr txBox="1"/>
          <p:nvPr/>
        </p:nvSpPr>
        <p:spPr>
          <a:xfrm>
            <a:off x="188259" y="3723940"/>
            <a:ext cx="1748118" cy="369332"/>
          </a:xfrm>
          <a:prstGeom prst="rect">
            <a:avLst/>
          </a:prstGeom>
          <a:noFill/>
        </p:spPr>
        <p:txBody>
          <a:bodyPr wrap="square" rtlCol="0">
            <a:spAutoFit/>
          </a:bodyPr>
          <a:lstStyle/>
          <a:p>
            <a:r>
              <a:rPr lang="zh-CN" altLang="en-US" dirty="0"/>
              <a:t>一共</a:t>
            </a:r>
            <a:r>
              <a:rPr lang="en-US" altLang="zh-CN" dirty="0"/>
              <a:t>n</a:t>
            </a:r>
            <a:r>
              <a:rPr lang="zh-CN" altLang="en-US" dirty="0"/>
              <a:t>个元素</a:t>
            </a:r>
          </a:p>
        </p:txBody>
      </p:sp>
      <p:sp>
        <p:nvSpPr>
          <p:cNvPr id="12" name="文本框 11">
            <a:extLst>
              <a:ext uri="{FF2B5EF4-FFF2-40B4-BE49-F238E27FC236}">
                <a16:creationId xmlns:a16="http://schemas.microsoft.com/office/drawing/2014/main" xmlns="" id="{B1649A3D-DDD7-4D45-84CF-B5F6C2B9C139}"/>
              </a:ext>
            </a:extLst>
          </p:cNvPr>
          <p:cNvSpPr txBox="1"/>
          <p:nvPr/>
        </p:nvSpPr>
        <p:spPr>
          <a:xfrm>
            <a:off x="2514600" y="3346810"/>
            <a:ext cx="322729" cy="369332"/>
          </a:xfrm>
          <a:prstGeom prst="rect">
            <a:avLst/>
          </a:prstGeom>
          <a:noFill/>
        </p:spPr>
        <p:txBody>
          <a:bodyPr wrap="square" rtlCol="0">
            <a:spAutoFit/>
          </a:bodyPr>
          <a:lstStyle/>
          <a:p>
            <a:r>
              <a:rPr lang="en-US" altLang="zh-CN" dirty="0"/>
              <a:t>1</a:t>
            </a:r>
            <a:endParaRPr lang="zh-CN" altLang="en-US" dirty="0"/>
          </a:p>
        </p:txBody>
      </p:sp>
      <p:sp>
        <p:nvSpPr>
          <p:cNvPr id="28" name="文本框 27">
            <a:extLst>
              <a:ext uri="{FF2B5EF4-FFF2-40B4-BE49-F238E27FC236}">
                <a16:creationId xmlns:a16="http://schemas.microsoft.com/office/drawing/2014/main" xmlns="" id="{4A77D704-4B9E-4BF0-BB9A-E5C53DD18F80}"/>
              </a:ext>
            </a:extLst>
          </p:cNvPr>
          <p:cNvSpPr txBox="1"/>
          <p:nvPr/>
        </p:nvSpPr>
        <p:spPr>
          <a:xfrm>
            <a:off x="3379694" y="3346810"/>
            <a:ext cx="322729" cy="369332"/>
          </a:xfrm>
          <a:prstGeom prst="rect">
            <a:avLst/>
          </a:prstGeom>
          <a:noFill/>
        </p:spPr>
        <p:txBody>
          <a:bodyPr wrap="squar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xmlns="" id="{A049B61C-E741-4806-96A2-EC00E3E21E9F}"/>
              </a:ext>
            </a:extLst>
          </p:cNvPr>
          <p:cNvSpPr txBox="1"/>
          <p:nvPr/>
        </p:nvSpPr>
        <p:spPr>
          <a:xfrm>
            <a:off x="4229487" y="3346810"/>
            <a:ext cx="322729" cy="369332"/>
          </a:xfrm>
          <a:prstGeom prst="rect">
            <a:avLst/>
          </a:prstGeom>
          <a:noFill/>
        </p:spPr>
        <p:txBody>
          <a:bodyPr wrap="square" rtlCol="0">
            <a:spAutoFit/>
          </a:bodyPr>
          <a:lstStyle/>
          <a:p>
            <a:r>
              <a:rPr lang="en-US" altLang="zh-CN" dirty="0"/>
              <a:t>3</a:t>
            </a:r>
            <a:endParaRPr lang="zh-CN" altLang="en-US" dirty="0"/>
          </a:p>
        </p:txBody>
      </p:sp>
      <p:sp>
        <p:nvSpPr>
          <p:cNvPr id="30" name="文本框 29">
            <a:extLst>
              <a:ext uri="{FF2B5EF4-FFF2-40B4-BE49-F238E27FC236}">
                <a16:creationId xmlns:a16="http://schemas.microsoft.com/office/drawing/2014/main" xmlns="" id="{929897AE-3490-4E86-A650-EBFAC970FAC2}"/>
              </a:ext>
            </a:extLst>
          </p:cNvPr>
          <p:cNvSpPr txBox="1"/>
          <p:nvPr/>
        </p:nvSpPr>
        <p:spPr>
          <a:xfrm>
            <a:off x="4995474" y="3345065"/>
            <a:ext cx="322729" cy="369332"/>
          </a:xfrm>
          <a:prstGeom prst="rect">
            <a:avLst/>
          </a:prstGeom>
          <a:noFill/>
        </p:spPr>
        <p:txBody>
          <a:bodyPr wrap="square" rtlCol="0">
            <a:spAutoFit/>
          </a:bodyPr>
          <a:lstStyle/>
          <a:p>
            <a:r>
              <a:rPr lang="en-US" altLang="zh-CN" dirty="0"/>
              <a:t>4</a:t>
            </a:r>
            <a:endParaRPr lang="zh-CN" altLang="en-US" dirty="0"/>
          </a:p>
        </p:txBody>
      </p:sp>
      <p:sp>
        <p:nvSpPr>
          <p:cNvPr id="31" name="文本框 30">
            <a:extLst>
              <a:ext uri="{FF2B5EF4-FFF2-40B4-BE49-F238E27FC236}">
                <a16:creationId xmlns:a16="http://schemas.microsoft.com/office/drawing/2014/main" xmlns="" id="{842AFA2F-C45D-490E-B1CF-49B02C6E1990}"/>
              </a:ext>
            </a:extLst>
          </p:cNvPr>
          <p:cNvSpPr txBox="1"/>
          <p:nvPr/>
        </p:nvSpPr>
        <p:spPr>
          <a:xfrm>
            <a:off x="5843274" y="3351643"/>
            <a:ext cx="322729" cy="369332"/>
          </a:xfrm>
          <a:prstGeom prst="rect">
            <a:avLst/>
          </a:prstGeom>
          <a:noFill/>
        </p:spPr>
        <p:txBody>
          <a:bodyPr wrap="square" rtlCol="0">
            <a:spAutoFit/>
          </a:bodyPr>
          <a:lstStyle/>
          <a:p>
            <a:r>
              <a:rPr lang="en-US" altLang="zh-CN" dirty="0"/>
              <a:t>5</a:t>
            </a:r>
            <a:endParaRPr lang="zh-CN" altLang="en-US" dirty="0"/>
          </a:p>
        </p:txBody>
      </p:sp>
      <p:sp>
        <p:nvSpPr>
          <p:cNvPr id="36" name="文本框 35">
            <a:extLst>
              <a:ext uri="{FF2B5EF4-FFF2-40B4-BE49-F238E27FC236}">
                <a16:creationId xmlns:a16="http://schemas.microsoft.com/office/drawing/2014/main" xmlns="" id="{5A4415FE-2F12-431C-8D32-DFC4AECDC94C}"/>
              </a:ext>
            </a:extLst>
          </p:cNvPr>
          <p:cNvSpPr txBox="1"/>
          <p:nvPr/>
        </p:nvSpPr>
        <p:spPr>
          <a:xfrm>
            <a:off x="9863589" y="3345065"/>
            <a:ext cx="322729" cy="369332"/>
          </a:xfrm>
          <a:prstGeom prst="rect">
            <a:avLst/>
          </a:prstGeom>
          <a:noFill/>
        </p:spPr>
        <p:txBody>
          <a:bodyPr wrap="square" rtlCol="0">
            <a:spAutoFit/>
          </a:bodyPr>
          <a:lstStyle/>
          <a:p>
            <a:r>
              <a:rPr lang="en-US" altLang="zh-CN" dirty="0"/>
              <a:t>n</a:t>
            </a:r>
            <a:endParaRPr lang="zh-CN" altLang="en-US" dirty="0"/>
          </a:p>
        </p:txBody>
      </p:sp>
      <p:sp>
        <p:nvSpPr>
          <p:cNvPr id="37" name="文本框 36">
            <a:extLst>
              <a:ext uri="{FF2B5EF4-FFF2-40B4-BE49-F238E27FC236}">
                <a16:creationId xmlns:a16="http://schemas.microsoft.com/office/drawing/2014/main" xmlns="" id="{94D6EDD5-8E52-45DA-8616-D7A8B493F612}"/>
              </a:ext>
            </a:extLst>
          </p:cNvPr>
          <p:cNvSpPr txBox="1"/>
          <p:nvPr/>
        </p:nvSpPr>
        <p:spPr>
          <a:xfrm>
            <a:off x="7530703" y="3345065"/>
            <a:ext cx="793446" cy="369332"/>
          </a:xfrm>
          <a:prstGeom prst="rect">
            <a:avLst/>
          </a:prstGeom>
          <a:noFill/>
        </p:spPr>
        <p:txBody>
          <a:bodyPr wrap="square" rtlCol="0">
            <a:spAutoFit/>
          </a:bodyPr>
          <a:lstStyle/>
          <a:p>
            <a:r>
              <a:rPr lang="en-US" altLang="zh-CN" dirty="0"/>
              <a:t>………</a:t>
            </a:r>
            <a:endParaRPr lang="zh-CN" altLang="en-US" dirty="0"/>
          </a:p>
        </p:txBody>
      </p:sp>
      <p:sp>
        <p:nvSpPr>
          <p:cNvPr id="38" name="文本框 37">
            <a:extLst>
              <a:ext uri="{FF2B5EF4-FFF2-40B4-BE49-F238E27FC236}">
                <a16:creationId xmlns:a16="http://schemas.microsoft.com/office/drawing/2014/main" xmlns="" id="{3D5AC16C-F763-476C-BC89-07487C21AA73}"/>
              </a:ext>
            </a:extLst>
          </p:cNvPr>
          <p:cNvSpPr txBox="1"/>
          <p:nvPr/>
        </p:nvSpPr>
        <p:spPr>
          <a:xfrm>
            <a:off x="2518403" y="4168871"/>
            <a:ext cx="322729" cy="369332"/>
          </a:xfrm>
          <a:prstGeom prst="rect">
            <a:avLst/>
          </a:prstGeom>
          <a:noFill/>
        </p:spPr>
        <p:txBody>
          <a:bodyPr wrap="square" rtlCol="0">
            <a:spAutoFit/>
          </a:bodyPr>
          <a:lstStyle/>
          <a:p>
            <a:r>
              <a:rPr lang="en-US" altLang="zh-CN" dirty="0"/>
              <a:t>h</a:t>
            </a:r>
            <a:endParaRPr lang="zh-CN" altLang="en-US" dirty="0"/>
          </a:p>
        </p:txBody>
      </p:sp>
      <p:sp>
        <p:nvSpPr>
          <p:cNvPr id="39" name="文本框 38">
            <a:extLst>
              <a:ext uri="{FF2B5EF4-FFF2-40B4-BE49-F238E27FC236}">
                <a16:creationId xmlns:a16="http://schemas.microsoft.com/office/drawing/2014/main" xmlns="" id="{D7FBE442-532B-4314-B6FA-F150164BEF1F}"/>
              </a:ext>
            </a:extLst>
          </p:cNvPr>
          <p:cNvSpPr txBox="1"/>
          <p:nvPr/>
        </p:nvSpPr>
        <p:spPr>
          <a:xfrm>
            <a:off x="3379694" y="4168871"/>
            <a:ext cx="322729" cy="369332"/>
          </a:xfrm>
          <a:prstGeom prst="rect">
            <a:avLst/>
          </a:prstGeom>
          <a:noFill/>
        </p:spPr>
        <p:txBody>
          <a:bodyPr wrap="square" rtlCol="0">
            <a:spAutoFit/>
          </a:bodyPr>
          <a:lstStyle/>
          <a:p>
            <a:r>
              <a:rPr lang="en-US" altLang="zh-CN" dirty="0"/>
              <a:t>h</a:t>
            </a:r>
            <a:endParaRPr lang="zh-CN" altLang="en-US" dirty="0"/>
          </a:p>
        </p:txBody>
      </p:sp>
      <p:sp>
        <p:nvSpPr>
          <p:cNvPr id="40" name="文本框 39">
            <a:extLst>
              <a:ext uri="{FF2B5EF4-FFF2-40B4-BE49-F238E27FC236}">
                <a16:creationId xmlns:a16="http://schemas.microsoft.com/office/drawing/2014/main" xmlns="" id="{083A8319-0271-4E30-A7B4-63A6E81CCA96}"/>
              </a:ext>
            </a:extLst>
          </p:cNvPr>
          <p:cNvSpPr txBox="1"/>
          <p:nvPr/>
        </p:nvSpPr>
        <p:spPr>
          <a:xfrm>
            <a:off x="4182809" y="4168871"/>
            <a:ext cx="322729" cy="369332"/>
          </a:xfrm>
          <a:prstGeom prst="rect">
            <a:avLst/>
          </a:prstGeom>
          <a:noFill/>
        </p:spPr>
        <p:txBody>
          <a:bodyPr wrap="square" rtlCol="0">
            <a:spAutoFit/>
          </a:bodyPr>
          <a:lstStyle/>
          <a:p>
            <a:r>
              <a:rPr lang="en-US" altLang="zh-CN" dirty="0"/>
              <a:t>h</a:t>
            </a:r>
            <a:endParaRPr lang="zh-CN" altLang="en-US" dirty="0"/>
          </a:p>
        </p:txBody>
      </p:sp>
      <p:sp>
        <p:nvSpPr>
          <p:cNvPr id="41" name="文本框 40">
            <a:extLst>
              <a:ext uri="{FF2B5EF4-FFF2-40B4-BE49-F238E27FC236}">
                <a16:creationId xmlns:a16="http://schemas.microsoft.com/office/drawing/2014/main" xmlns="" id="{1AB0E042-165E-495C-B5B4-681575C014D1}"/>
              </a:ext>
            </a:extLst>
          </p:cNvPr>
          <p:cNvSpPr txBox="1"/>
          <p:nvPr/>
        </p:nvSpPr>
        <p:spPr>
          <a:xfrm>
            <a:off x="4995474" y="4168871"/>
            <a:ext cx="322729" cy="369332"/>
          </a:xfrm>
          <a:prstGeom prst="rect">
            <a:avLst/>
          </a:prstGeom>
          <a:noFill/>
        </p:spPr>
        <p:txBody>
          <a:bodyPr wrap="square" rtlCol="0">
            <a:spAutoFit/>
          </a:bodyPr>
          <a:lstStyle/>
          <a:p>
            <a:r>
              <a:rPr lang="en-US" altLang="zh-CN" dirty="0"/>
              <a:t>h</a:t>
            </a:r>
            <a:endParaRPr lang="zh-CN" altLang="en-US" dirty="0"/>
          </a:p>
        </p:txBody>
      </p:sp>
      <p:sp>
        <p:nvSpPr>
          <p:cNvPr id="42" name="文本框 41">
            <a:extLst>
              <a:ext uri="{FF2B5EF4-FFF2-40B4-BE49-F238E27FC236}">
                <a16:creationId xmlns:a16="http://schemas.microsoft.com/office/drawing/2014/main" xmlns="" id="{DD62038B-20B4-496C-AC3C-2D40761B7DDF}"/>
              </a:ext>
            </a:extLst>
          </p:cNvPr>
          <p:cNvSpPr txBox="1"/>
          <p:nvPr/>
        </p:nvSpPr>
        <p:spPr>
          <a:xfrm>
            <a:off x="5862270" y="4168871"/>
            <a:ext cx="322729" cy="369332"/>
          </a:xfrm>
          <a:prstGeom prst="rect">
            <a:avLst/>
          </a:prstGeom>
          <a:noFill/>
        </p:spPr>
        <p:txBody>
          <a:bodyPr wrap="square" rtlCol="0">
            <a:spAutoFit/>
          </a:bodyPr>
          <a:lstStyle/>
          <a:p>
            <a:r>
              <a:rPr lang="en-US" altLang="zh-CN" dirty="0"/>
              <a:t>h</a:t>
            </a:r>
            <a:endParaRPr lang="zh-CN" altLang="en-US" dirty="0"/>
          </a:p>
        </p:txBody>
      </p:sp>
      <p:sp>
        <p:nvSpPr>
          <p:cNvPr id="43" name="文本框 42">
            <a:extLst>
              <a:ext uri="{FF2B5EF4-FFF2-40B4-BE49-F238E27FC236}">
                <a16:creationId xmlns:a16="http://schemas.microsoft.com/office/drawing/2014/main" xmlns="" id="{90AEEDC2-9F26-40BA-91F4-A0C301380A27}"/>
              </a:ext>
            </a:extLst>
          </p:cNvPr>
          <p:cNvSpPr txBox="1"/>
          <p:nvPr/>
        </p:nvSpPr>
        <p:spPr>
          <a:xfrm>
            <a:off x="9863589" y="4119590"/>
            <a:ext cx="322729" cy="369332"/>
          </a:xfrm>
          <a:prstGeom prst="rect">
            <a:avLst/>
          </a:prstGeom>
          <a:noFill/>
        </p:spPr>
        <p:txBody>
          <a:bodyPr wrap="square" rtlCol="0">
            <a:spAutoFit/>
          </a:bodyPr>
          <a:lstStyle/>
          <a:p>
            <a:r>
              <a:rPr lang="en-US" altLang="zh-CN" dirty="0"/>
              <a:t>h</a:t>
            </a:r>
            <a:endParaRPr lang="zh-CN" altLang="en-US" dirty="0"/>
          </a:p>
        </p:txBody>
      </p:sp>
      <p:sp>
        <p:nvSpPr>
          <p:cNvPr id="13" name="左大括号 12">
            <a:extLst>
              <a:ext uri="{FF2B5EF4-FFF2-40B4-BE49-F238E27FC236}">
                <a16:creationId xmlns:a16="http://schemas.microsoft.com/office/drawing/2014/main" xmlns="" id="{1FE0FDA4-F2D3-44DD-8B73-1EA4D2D8007D}"/>
              </a:ext>
            </a:extLst>
          </p:cNvPr>
          <p:cNvSpPr/>
          <p:nvPr/>
        </p:nvSpPr>
        <p:spPr>
          <a:xfrm rot="16200000">
            <a:off x="2755796" y="4379755"/>
            <a:ext cx="703730" cy="93643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大括号 43">
            <a:extLst>
              <a:ext uri="{FF2B5EF4-FFF2-40B4-BE49-F238E27FC236}">
                <a16:creationId xmlns:a16="http://schemas.microsoft.com/office/drawing/2014/main" xmlns="" id="{39B3DC0B-0ABE-4792-B063-5C93C8B14F73}"/>
              </a:ext>
            </a:extLst>
          </p:cNvPr>
          <p:cNvSpPr/>
          <p:nvPr/>
        </p:nvSpPr>
        <p:spPr>
          <a:xfrm rot="16200000">
            <a:off x="4382559" y="4379755"/>
            <a:ext cx="703730" cy="93643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A8D9E08C-B75C-4990-BD68-7E009314F725}"/>
              </a:ext>
            </a:extLst>
          </p:cNvPr>
          <p:cNvSpPr txBox="1"/>
          <p:nvPr/>
        </p:nvSpPr>
        <p:spPr>
          <a:xfrm>
            <a:off x="2837329" y="5229961"/>
            <a:ext cx="542365" cy="369332"/>
          </a:xfrm>
          <a:prstGeom prst="rect">
            <a:avLst/>
          </a:prstGeom>
          <a:noFill/>
        </p:spPr>
        <p:txBody>
          <a:bodyPr wrap="square" rtlCol="0">
            <a:spAutoFit/>
          </a:bodyPr>
          <a:lstStyle/>
          <a:p>
            <a:r>
              <a:rPr lang="en-US" altLang="zh-CN" dirty="0"/>
              <a:t>2h</a:t>
            </a:r>
            <a:endParaRPr lang="zh-CN" altLang="en-US" dirty="0"/>
          </a:p>
        </p:txBody>
      </p:sp>
      <p:sp>
        <p:nvSpPr>
          <p:cNvPr id="45" name="文本框 44">
            <a:extLst>
              <a:ext uri="{FF2B5EF4-FFF2-40B4-BE49-F238E27FC236}">
                <a16:creationId xmlns:a16="http://schemas.microsoft.com/office/drawing/2014/main" xmlns="" id="{F32D960A-C3E9-4DCA-8C84-0E6C8A18EA27}"/>
              </a:ext>
            </a:extLst>
          </p:cNvPr>
          <p:cNvSpPr txBox="1"/>
          <p:nvPr/>
        </p:nvSpPr>
        <p:spPr>
          <a:xfrm>
            <a:off x="4505538" y="5229961"/>
            <a:ext cx="542365" cy="369332"/>
          </a:xfrm>
          <a:prstGeom prst="rect">
            <a:avLst/>
          </a:prstGeom>
          <a:noFill/>
        </p:spPr>
        <p:txBody>
          <a:bodyPr wrap="square" rtlCol="0">
            <a:spAutoFit/>
          </a:bodyPr>
          <a:lstStyle/>
          <a:p>
            <a:r>
              <a:rPr lang="en-US" altLang="zh-CN" dirty="0"/>
              <a:t>2h</a:t>
            </a:r>
            <a:endParaRPr lang="zh-CN" altLang="en-US" dirty="0"/>
          </a:p>
        </p:txBody>
      </p:sp>
      <p:cxnSp>
        <p:nvCxnSpPr>
          <p:cNvPr id="16" name="直接箭头连接符 15">
            <a:extLst>
              <a:ext uri="{FF2B5EF4-FFF2-40B4-BE49-F238E27FC236}">
                <a16:creationId xmlns:a16="http://schemas.microsoft.com/office/drawing/2014/main" xmlns="" id="{0834A510-1437-43DC-A415-E509B9AC8E2A}"/>
              </a:ext>
            </a:extLst>
          </p:cNvPr>
          <p:cNvCxnSpPr/>
          <p:nvPr/>
        </p:nvCxnSpPr>
        <p:spPr>
          <a:xfrm flipV="1">
            <a:off x="2097741" y="5056094"/>
            <a:ext cx="541705" cy="3585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xmlns="" id="{C584D822-99FF-40BA-B266-EFDF62F0E4B9}"/>
              </a:ext>
            </a:extLst>
          </p:cNvPr>
          <p:cNvSpPr txBox="1"/>
          <p:nvPr/>
        </p:nvSpPr>
        <p:spPr>
          <a:xfrm>
            <a:off x="1208450" y="5414627"/>
            <a:ext cx="1266141" cy="369332"/>
          </a:xfrm>
          <a:prstGeom prst="rect">
            <a:avLst/>
          </a:prstGeom>
          <a:noFill/>
        </p:spPr>
        <p:txBody>
          <a:bodyPr wrap="square" rtlCol="0">
            <a:spAutoFit/>
          </a:bodyPr>
          <a:lstStyle/>
          <a:p>
            <a:r>
              <a:rPr lang="en-US" altLang="zh-CN" dirty="0">
                <a:solidFill>
                  <a:schemeClr val="accent2"/>
                </a:solidFill>
              </a:rPr>
              <a:t>Merge()</a:t>
            </a:r>
            <a:endParaRPr lang="zh-CN" altLang="en-US" dirty="0">
              <a:solidFill>
                <a:schemeClr val="accent2"/>
              </a:solidFill>
            </a:endParaRPr>
          </a:p>
        </p:txBody>
      </p:sp>
      <p:sp>
        <p:nvSpPr>
          <p:cNvPr id="46" name="文本框 45">
            <a:extLst>
              <a:ext uri="{FF2B5EF4-FFF2-40B4-BE49-F238E27FC236}">
                <a16:creationId xmlns:a16="http://schemas.microsoft.com/office/drawing/2014/main" xmlns="" id="{094E3498-CAB0-40CC-825F-0DF1A041A7EB}"/>
              </a:ext>
            </a:extLst>
          </p:cNvPr>
          <p:cNvSpPr txBox="1"/>
          <p:nvPr/>
        </p:nvSpPr>
        <p:spPr>
          <a:xfrm>
            <a:off x="2514601" y="6004742"/>
            <a:ext cx="3146612" cy="369332"/>
          </a:xfrm>
          <a:prstGeom prst="rect">
            <a:avLst/>
          </a:prstGeom>
          <a:noFill/>
        </p:spPr>
        <p:txBody>
          <a:bodyPr wrap="square" rtlCol="0">
            <a:spAutoFit/>
          </a:bodyPr>
          <a:lstStyle/>
          <a:p>
            <a:r>
              <a:rPr lang="zh-CN" altLang="en-US" dirty="0">
                <a:solidFill>
                  <a:schemeClr val="accent2"/>
                </a:solidFill>
              </a:rPr>
              <a:t>所以</a:t>
            </a:r>
            <a:r>
              <a:rPr lang="en-US" altLang="zh-CN" dirty="0">
                <a:solidFill>
                  <a:schemeClr val="accent2"/>
                </a:solidFill>
              </a:rPr>
              <a:t>n</a:t>
            </a:r>
            <a:r>
              <a:rPr lang="zh-CN" altLang="en-US" dirty="0">
                <a:solidFill>
                  <a:schemeClr val="accent2"/>
                </a:solidFill>
              </a:rPr>
              <a:t>个元素调用 </a:t>
            </a:r>
            <a:r>
              <a:rPr lang="zh-CN" altLang="en-US" dirty="0">
                <a:solidFill>
                  <a:schemeClr val="accent2"/>
                </a:solidFill>
                <a:latin typeface="Lucida Sans Unicode" panose="020B0602030504020204" pitchFamily="34" charset="0"/>
                <a:cs typeface="Lucida Sans Unicode" panose="020B0602030504020204" pitchFamily="34" charset="0"/>
              </a:rPr>
              <a:t>⌈</a:t>
            </a:r>
            <a:r>
              <a:rPr lang="en-US" altLang="zh-CN" dirty="0">
                <a:solidFill>
                  <a:schemeClr val="accent2"/>
                </a:solidFill>
              </a:rPr>
              <a:t>n/2h</a:t>
            </a:r>
            <a:r>
              <a:rPr lang="en-US" altLang="zh-CN" dirty="0">
                <a:solidFill>
                  <a:schemeClr val="accent2"/>
                </a:solidFill>
                <a:latin typeface="Lucida Sans Unicode" panose="020B0602030504020204" pitchFamily="34" charset="0"/>
                <a:cs typeface="Lucida Sans Unicode" panose="020B0602030504020204" pitchFamily="34" charset="0"/>
              </a:rPr>
              <a:t>⌉</a:t>
            </a:r>
            <a:r>
              <a:rPr lang="zh-CN" altLang="en-US" dirty="0">
                <a:solidFill>
                  <a:schemeClr val="accent2"/>
                </a:solidFill>
                <a:latin typeface="Lucida Sans Unicode" panose="020B0602030504020204" pitchFamily="34" charset="0"/>
                <a:cs typeface="Lucida Sans Unicode" panose="020B0602030504020204" pitchFamily="34" charset="0"/>
              </a:rPr>
              <a:t>次</a:t>
            </a:r>
            <a:endParaRPr lang="zh-CN" altLang="en-US" dirty="0">
              <a:solidFill>
                <a:schemeClr val="accent2"/>
              </a:solidFill>
            </a:endParaRPr>
          </a:p>
        </p:txBody>
      </p:sp>
    </p:spTree>
    <p:extLst>
      <p:ext uri="{BB962C8B-B14F-4D97-AF65-F5344CB8AC3E}">
        <p14:creationId xmlns:p14="http://schemas.microsoft.com/office/powerpoint/2010/main" val="395432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8" grpId="0"/>
      <p:bldP spid="29" grpId="0"/>
      <p:bldP spid="30" grpId="0"/>
      <p:bldP spid="31" grpId="0"/>
      <p:bldP spid="36" grpId="0"/>
      <p:bldP spid="37" grpId="0"/>
      <p:bldP spid="38" grpId="0"/>
      <p:bldP spid="39" grpId="0"/>
      <p:bldP spid="40" grpId="0"/>
      <p:bldP spid="41" grpId="0"/>
      <p:bldP spid="42" grpId="0"/>
      <p:bldP spid="43" grpId="0"/>
      <p:bldP spid="13" grpId="0" animBg="1"/>
      <p:bldP spid="44" grpId="0" animBg="1"/>
      <p:bldP spid="14" grpId="0"/>
      <p:bldP spid="45" grpId="0"/>
      <p:bldP spid="17" grpId="0"/>
      <p:bldP spid="4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F4CC44C9-12C2-4B82-930E-D44361E8D64E}"/>
              </a:ext>
            </a:extLst>
          </p:cNvPr>
          <p:cNvSpPr/>
          <p:nvPr/>
        </p:nvSpPr>
        <p:spPr>
          <a:xfrm>
            <a:off x="1438671" y="725758"/>
            <a:ext cx="9923928" cy="2308324"/>
          </a:xfrm>
          <a:prstGeom prst="rect">
            <a:avLst/>
          </a:prstGeom>
        </p:spPr>
        <p:txBody>
          <a:bodyPr wrap="square">
            <a:spAutoFit/>
          </a:bodyPr>
          <a:lstStyle/>
          <a:p>
            <a:r>
              <a:rPr lang="en-US" altLang="zh-CN" dirty="0"/>
              <a:t>void </a:t>
            </a:r>
            <a:r>
              <a:rPr lang="en-US" altLang="zh-CN" dirty="0" err="1"/>
              <a:t>MergeSort</a:t>
            </a:r>
            <a:r>
              <a:rPr lang="en-US" altLang="zh-CN" dirty="0"/>
              <a:t>(</a:t>
            </a:r>
            <a:r>
              <a:rPr lang="en-US" altLang="zh-CN" dirty="0" err="1"/>
              <a:t>ElemType</a:t>
            </a:r>
            <a:r>
              <a:rPr lang="en-US" altLang="zh-CN" dirty="0"/>
              <a:t> A[],int </a:t>
            </a:r>
            <a:r>
              <a:rPr lang="en-US" altLang="zh-CN" dirty="0" err="1"/>
              <a:t>low,int</a:t>
            </a:r>
            <a:r>
              <a:rPr lang="en-US" altLang="zh-CN" dirty="0"/>
              <a:t> high){</a:t>
            </a:r>
          </a:p>
          <a:p>
            <a:r>
              <a:rPr lang="en-US" altLang="zh-CN" dirty="0"/>
              <a:t>	if(low&lt;high){</a:t>
            </a:r>
          </a:p>
          <a:p>
            <a:r>
              <a:rPr lang="en-US" altLang="zh-CN" dirty="0"/>
              <a:t>		int mid=(</a:t>
            </a:r>
            <a:r>
              <a:rPr lang="en-US" altLang="zh-CN" dirty="0" err="1"/>
              <a:t>low+high</a:t>
            </a:r>
            <a:r>
              <a:rPr lang="en-US" altLang="zh-CN" dirty="0"/>
              <a:t>)/2;		//</a:t>
            </a:r>
            <a:r>
              <a:rPr lang="zh-CN" altLang="en-US" dirty="0"/>
              <a:t>从中间划分两个子序列</a:t>
            </a:r>
          </a:p>
          <a:p>
            <a:r>
              <a:rPr lang="zh-CN" altLang="en-US" dirty="0"/>
              <a:t>		</a:t>
            </a:r>
            <a:r>
              <a:rPr lang="en-US" altLang="zh-CN" dirty="0" err="1"/>
              <a:t>MergeSort</a:t>
            </a:r>
            <a:r>
              <a:rPr lang="en-US" altLang="zh-CN" dirty="0"/>
              <a:t>(</a:t>
            </a:r>
            <a:r>
              <a:rPr lang="en-US" altLang="zh-CN" dirty="0" err="1"/>
              <a:t>A,low,mid</a:t>
            </a:r>
            <a:r>
              <a:rPr lang="en-US" altLang="zh-CN" dirty="0"/>
              <a:t>);		//</a:t>
            </a:r>
            <a:r>
              <a:rPr lang="zh-CN" altLang="en-US" dirty="0"/>
              <a:t>对左侧子序列进行递归排序</a:t>
            </a:r>
          </a:p>
          <a:p>
            <a:r>
              <a:rPr lang="zh-CN" altLang="en-US" dirty="0"/>
              <a:t>		</a:t>
            </a:r>
            <a:r>
              <a:rPr lang="en-US" altLang="zh-CN" dirty="0" err="1"/>
              <a:t>MergeSort</a:t>
            </a:r>
            <a:r>
              <a:rPr lang="en-US" altLang="zh-CN" dirty="0"/>
              <a:t>(A,mid+1,high);	               //</a:t>
            </a:r>
            <a:r>
              <a:rPr lang="zh-CN" altLang="en-US" dirty="0"/>
              <a:t>对右侧子序列进行递归排序</a:t>
            </a:r>
          </a:p>
          <a:p>
            <a:r>
              <a:rPr lang="zh-CN" altLang="en-US" dirty="0"/>
              <a:t>		</a:t>
            </a:r>
            <a:r>
              <a:rPr lang="en-US" altLang="zh-CN" dirty="0"/>
              <a:t>Merge(</a:t>
            </a:r>
            <a:r>
              <a:rPr lang="en-US" altLang="zh-CN" dirty="0" err="1"/>
              <a:t>A,low,mid,high</a:t>
            </a:r>
            <a:r>
              <a:rPr lang="en-US" altLang="zh-CN" dirty="0"/>
              <a:t>);		//</a:t>
            </a:r>
            <a:r>
              <a:rPr lang="zh-CN" altLang="en-US" dirty="0"/>
              <a:t>归并</a:t>
            </a:r>
          </a:p>
          <a:p>
            <a:r>
              <a:rPr lang="zh-CN" altLang="en-US" dirty="0"/>
              <a:t>	</a:t>
            </a:r>
            <a:r>
              <a:rPr lang="en-US" altLang="zh-CN" dirty="0"/>
              <a:t>}</a:t>
            </a:r>
          </a:p>
          <a:p>
            <a:r>
              <a:rPr lang="en-US" altLang="zh-CN" dirty="0"/>
              <a:t>}</a:t>
            </a:r>
          </a:p>
        </p:txBody>
      </p:sp>
      <p:sp>
        <p:nvSpPr>
          <p:cNvPr id="10" name="文本框 9">
            <a:extLst>
              <a:ext uri="{FF2B5EF4-FFF2-40B4-BE49-F238E27FC236}">
                <a16:creationId xmlns:a16="http://schemas.microsoft.com/office/drawing/2014/main" xmlns="" id="{D7A87293-90C5-4600-B604-C316C2DA0D2F}"/>
              </a:ext>
            </a:extLst>
          </p:cNvPr>
          <p:cNvSpPr txBox="1"/>
          <p:nvPr/>
        </p:nvSpPr>
        <p:spPr>
          <a:xfrm>
            <a:off x="506506" y="3759838"/>
            <a:ext cx="1452282" cy="369332"/>
          </a:xfrm>
          <a:prstGeom prst="rect">
            <a:avLst/>
          </a:prstGeom>
          <a:noFill/>
        </p:spPr>
        <p:txBody>
          <a:bodyPr wrap="square" rtlCol="0">
            <a:spAutoFit/>
          </a:bodyPr>
          <a:lstStyle/>
          <a:p>
            <a:r>
              <a:rPr lang="zh-CN" altLang="en-US" dirty="0"/>
              <a:t>一共</a:t>
            </a:r>
            <a:r>
              <a:rPr lang="en-US" altLang="zh-CN" dirty="0"/>
              <a:t>n</a:t>
            </a:r>
            <a:r>
              <a:rPr lang="zh-CN" altLang="en-US" dirty="0"/>
              <a:t>个元素</a:t>
            </a:r>
          </a:p>
        </p:txBody>
      </p:sp>
      <p:sp>
        <p:nvSpPr>
          <p:cNvPr id="35" name="文本框 34">
            <a:extLst>
              <a:ext uri="{FF2B5EF4-FFF2-40B4-BE49-F238E27FC236}">
                <a16:creationId xmlns:a16="http://schemas.microsoft.com/office/drawing/2014/main" xmlns="" id="{3A23124F-A7A8-4217-85E8-864DCEDDFE41}"/>
              </a:ext>
            </a:extLst>
          </p:cNvPr>
          <p:cNvSpPr txBox="1"/>
          <p:nvPr/>
        </p:nvSpPr>
        <p:spPr>
          <a:xfrm>
            <a:off x="1981199" y="3759839"/>
            <a:ext cx="5382470" cy="1200329"/>
          </a:xfrm>
          <a:prstGeom prst="rect">
            <a:avLst/>
          </a:prstGeom>
          <a:noFill/>
        </p:spPr>
        <p:txBody>
          <a:bodyPr wrap="square" rtlCol="0">
            <a:spAutoFit/>
          </a:bodyPr>
          <a:lstStyle/>
          <a:p>
            <a:r>
              <a:rPr lang="zh-CN" altLang="en-US" dirty="0"/>
              <a:t>第①趟</a:t>
            </a:r>
            <a:r>
              <a:rPr lang="en-US" altLang="zh-CN" dirty="0"/>
              <a:t>Merge</a:t>
            </a:r>
            <a:r>
              <a:rPr lang="zh-CN" altLang="en-US" dirty="0"/>
              <a:t>：子序列长度为</a:t>
            </a:r>
            <a:r>
              <a:rPr lang="en-US" altLang="zh-CN" dirty="0"/>
              <a:t>2</a:t>
            </a:r>
            <a:r>
              <a:rPr lang="zh-CN" altLang="en-US" dirty="0"/>
              <a:t>，所以有</a:t>
            </a:r>
            <a:r>
              <a:rPr lang="en-US" altLang="zh-CN" dirty="0"/>
              <a:t>n/2</a:t>
            </a:r>
            <a:r>
              <a:rPr lang="zh-CN" altLang="en-US" dirty="0"/>
              <a:t>对子序列，每个子序列需要执行</a:t>
            </a:r>
            <a:r>
              <a:rPr lang="en-US" altLang="zh-CN" dirty="0"/>
              <a:t>1</a:t>
            </a:r>
            <a:r>
              <a:rPr lang="zh-CN" altLang="en-US" dirty="0"/>
              <a:t>次</a:t>
            </a:r>
            <a:r>
              <a:rPr lang="en-US" altLang="zh-CN" dirty="0"/>
              <a:t>Merge</a:t>
            </a:r>
            <a:r>
              <a:rPr lang="zh-CN" altLang="en-US" dirty="0"/>
              <a:t>。</a:t>
            </a:r>
            <a:endParaRPr lang="en-US" altLang="zh-CN" dirty="0"/>
          </a:p>
          <a:p>
            <a:r>
              <a:rPr lang="en-US" altLang="zh-CN" dirty="0"/>
              <a:t>Merge</a:t>
            </a:r>
            <a:r>
              <a:rPr lang="zh-CN" altLang="en-US" dirty="0"/>
              <a:t>时间复杂度为子序列长度之和 即</a:t>
            </a:r>
            <a:r>
              <a:rPr lang="en-US" altLang="zh-CN" dirty="0"/>
              <a:t>2</a:t>
            </a:r>
          </a:p>
          <a:p>
            <a:r>
              <a:rPr lang="zh-CN" altLang="en-US" dirty="0"/>
              <a:t>所以第①趟</a:t>
            </a:r>
            <a:r>
              <a:rPr lang="en-US" altLang="zh-CN" dirty="0"/>
              <a:t>merge</a:t>
            </a:r>
            <a:r>
              <a:rPr lang="zh-CN" altLang="en-US" dirty="0"/>
              <a:t>的时间复杂度为</a:t>
            </a:r>
            <a:r>
              <a:rPr lang="en-US" altLang="zh-CN" dirty="0"/>
              <a:t>O(n/2</a:t>
            </a:r>
            <a:r>
              <a:rPr lang="zh-CN" altLang="en-US" dirty="0"/>
              <a:t>*</a:t>
            </a:r>
            <a:r>
              <a:rPr lang="en-US" altLang="zh-CN" dirty="0"/>
              <a:t>2)=O(n)</a:t>
            </a:r>
            <a:endParaRPr lang="zh-CN" altLang="en-US" dirty="0"/>
          </a:p>
        </p:txBody>
      </p:sp>
      <p:sp>
        <p:nvSpPr>
          <p:cNvPr id="47" name="文本框 46">
            <a:extLst>
              <a:ext uri="{FF2B5EF4-FFF2-40B4-BE49-F238E27FC236}">
                <a16:creationId xmlns:a16="http://schemas.microsoft.com/office/drawing/2014/main" xmlns="" id="{5728BDA7-FFDB-448C-B793-B8B648669255}"/>
              </a:ext>
            </a:extLst>
          </p:cNvPr>
          <p:cNvSpPr txBox="1"/>
          <p:nvPr/>
        </p:nvSpPr>
        <p:spPr>
          <a:xfrm>
            <a:off x="7477925" y="3713672"/>
            <a:ext cx="3481428" cy="461665"/>
          </a:xfrm>
          <a:prstGeom prst="rect">
            <a:avLst/>
          </a:prstGeom>
          <a:noFill/>
        </p:spPr>
        <p:txBody>
          <a:bodyPr wrap="square" rtlCol="0">
            <a:spAutoFit/>
          </a:bodyPr>
          <a:lstStyle/>
          <a:p>
            <a:r>
              <a:rPr lang="en-US" altLang="zh-CN" sz="2400" dirty="0"/>
              <a:t>49 38 65 97 76 13 27 45  </a:t>
            </a:r>
            <a:endParaRPr lang="zh-CN" altLang="en-US" sz="2400" dirty="0"/>
          </a:p>
        </p:txBody>
      </p:sp>
      <p:sp>
        <p:nvSpPr>
          <p:cNvPr id="48" name="左大括号 47">
            <a:extLst>
              <a:ext uri="{FF2B5EF4-FFF2-40B4-BE49-F238E27FC236}">
                <a16:creationId xmlns:a16="http://schemas.microsoft.com/office/drawing/2014/main" xmlns="" id="{8E0D4D98-3FEA-435D-BC3A-09543F839502}"/>
              </a:ext>
            </a:extLst>
          </p:cNvPr>
          <p:cNvSpPr/>
          <p:nvPr/>
        </p:nvSpPr>
        <p:spPr>
          <a:xfrm rot="16200000">
            <a:off x="7731233" y="4216145"/>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左大括号 48">
            <a:extLst>
              <a:ext uri="{FF2B5EF4-FFF2-40B4-BE49-F238E27FC236}">
                <a16:creationId xmlns:a16="http://schemas.microsoft.com/office/drawing/2014/main" xmlns="" id="{70AF673A-112D-4B29-AEC2-D4BC45E93BFC}"/>
              </a:ext>
            </a:extLst>
          </p:cNvPr>
          <p:cNvSpPr/>
          <p:nvPr/>
        </p:nvSpPr>
        <p:spPr>
          <a:xfrm rot="16200000">
            <a:off x="8536252" y="4219823"/>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a:extLst>
              <a:ext uri="{FF2B5EF4-FFF2-40B4-BE49-F238E27FC236}">
                <a16:creationId xmlns:a16="http://schemas.microsoft.com/office/drawing/2014/main" xmlns="" id="{DE6EDBF1-738E-496E-9698-70B800CE0DA8}"/>
              </a:ext>
            </a:extLst>
          </p:cNvPr>
          <p:cNvSpPr/>
          <p:nvPr/>
        </p:nvSpPr>
        <p:spPr>
          <a:xfrm rot="16200000">
            <a:off x="9341271" y="4210592"/>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872DA69-E388-4E82-A16E-E17FF5F00D7D}"/>
              </a:ext>
            </a:extLst>
          </p:cNvPr>
          <p:cNvSpPr/>
          <p:nvPr/>
        </p:nvSpPr>
        <p:spPr>
          <a:xfrm>
            <a:off x="10827552" y="4129171"/>
            <a:ext cx="830067" cy="369332"/>
          </a:xfrm>
          <a:prstGeom prst="rect">
            <a:avLst/>
          </a:prstGeom>
        </p:spPr>
        <p:txBody>
          <a:bodyPr wrap="square">
            <a:spAutoFit/>
          </a:bodyPr>
          <a:lstStyle/>
          <a:p>
            <a:r>
              <a:rPr lang="en-US" altLang="zh-CN" dirty="0"/>
              <a:t>n/2</a:t>
            </a:r>
            <a:r>
              <a:rPr lang="zh-CN" altLang="en-US" dirty="0"/>
              <a:t>对</a:t>
            </a:r>
          </a:p>
        </p:txBody>
      </p:sp>
      <p:sp>
        <p:nvSpPr>
          <p:cNvPr id="52" name="文本框 51">
            <a:extLst>
              <a:ext uri="{FF2B5EF4-FFF2-40B4-BE49-F238E27FC236}">
                <a16:creationId xmlns:a16="http://schemas.microsoft.com/office/drawing/2014/main" xmlns="" id="{7AA9E200-C2CE-4FFD-84D0-0297E3504166}"/>
              </a:ext>
            </a:extLst>
          </p:cNvPr>
          <p:cNvSpPr txBox="1"/>
          <p:nvPr/>
        </p:nvSpPr>
        <p:spPr>
          <a:xfrm>
            <a:off x="1981199" y="4995472"/>
            <a:ext cx="5230785" cy="1477328"/>
          </a:xfrm>
          <a:prstGeom prst="rect">
            <a:avLst/>
          </a:prstGeom>
          <a:noFill/>
        </p:spPr>
        <p:txBody>
          <a:bodyPr wrap="square" rtlCol="0">
            <a:spAutoFit/>
          </a:bodyPr>
          <a:lstStyle/>
          <a:p>
            <a:r>
              <a:rPr lang="zh-CN" altLang="en-US" dirty="0"/>
              <a:t>第②趟</a:t>
            </a:r>
            <a:r>
              <a:rPr lang="en-US" altLang="zh-CN" dirty="0"/>
              <a:t>Merge</a:t>
            </a:r>
            <a:r>
              <a:rPr lang="zh-CN" altLang="en-US" dirty="0"/>
              <a:t>：子序列长度为</a:t>
            </a:r>
            <a:r>
              <a:rPr lang="en-US" altLang="zh-CN" dirty="0"/>
              <a:t>4</a:t>
            </a:r>
            <a:r>
              <a:rPr lang="zh-CN" altLang="en-US" dirty="0"/>
              <a:t>，所以有</a:t>
            </a:r>
            <a:r>
              <a:rPr lang="en-US" altLang="zh-CN" dirty="0"/>
              <a:t>n/4</a:t>
            </a:r>
            <a:r>
              <a:rPr lang="zh-CN" altLang="en-US" dirty="0"/>
              <a:t>对子序列，每个子序列需要执行</a:t>
            </a:r>
            <a:r>
              <a:rPr lang="en-US" altLang="zh-CN" dirty="0"/>
              <a:t>1</a:t>
            </a:r>
            <a:r>
              <a:rPr lang="zh-CN" altLang="en-US" dirty="0"/>
              <a:t>次</a:t>
            </a:r>
            <a:r>
              <a:rPr lang="en-US" altLang="zh-CN" dirty="0"/>
              <a:t>Merge</a:t>
            </a:r>
            <a:r>
              <a:rPr lang="zh-CN" altLang="en-US" dirty="0"/>
              <a:t>，</a:t>
            </a:r>
            <a:r>
              <a:rPr lang="en-US" altLang="zh-CN" dirty="0"/>
              <a:t>Merge</a:t>
            </a:r>
            <a:r>
              <a:rPr lang="zh-CN" altLang="en-US" dirty="0"/>
              <a:t>时间复杂度为子序列长度之和 即</a:t>
            </a:r>
            <a:r>
              <a:rPr lang="en-US" altLang="zh-CN" dirty="0"/>
              <a:t>4,</a:t>
            </a:r>
            <a:r>
              <a:rPr lang="zh-CN" altLang="en-US" dirty="0"/>
              <a:t>所以第②趟</a:t>
            </a:r>
            <a:r>
              <a:rPr lang="en-US" altLang="zh-CN" dirty="0"/>
              <a:t>merge</a:t>
            </a:r>
            <a:r>
              <a:rPr lang="zh-CN" altLang="en-US" dirty="0"/>
              <a:t>的时间复杂度为</a:t>
            </a:r>
            <a:r>
              <a:rPr lang="en-US" altLang="zh-CN" dirty="0"/>
              <a:t>O(n/4*4)=O(n)</a:t>
            </a:r>
          </a:p>
          <a:p>
            <a:endParaRPr lang="zh-CN" altLang="en-US" dirty="0"/>
          </a:p>
        </p:txBody>
      </p:sp>
      <p:sp>
        <p:nvSpPr>
          <p:cNvPr id="53" name="文本框 52">
            <a:extLst>
              <a:ext uri="{FF2B5EF4-FFF2-40B4-BE49-F238E27FC236}">
                <a16:creationId xmlns:a16="http://schemas.microsoft.com/office/drawing/2014/main" xmlns="" id="{33A5C314-216E-4876-BB6B-3446FCB4EA1D}"/>
              </a:ext>
            </a:extLst>
          </p:cNvPr>
          <p:cNvSpPr txBox="1"/>
          <p:nvPr/>
        </p:nvSpPr>
        <p:spPr>
          <a:xfrm>
            <a:off x="7477925" y="4995471"/>
            <a:ext cx="3575557" cy="461665"/>
          </a:xfrm>
          <a:prstGeom prst="rect">
            <a:avLst/>
          </a:prstGeom>
          <a:noFill/>
        </p:spPr>
        <p:txBody>
          <a:bodyPr wrap="square" rtlCol="0">
            <a:spAutoFit/>
          </a:bodyPr>
          <a:lstStyle/>
          <a:p>
            <a:r>
              <a:rPr lang="en-US" altLang="zh-CN" sz="2400" dirty="0"/>
              <a:t>38 49 65 97 13 76 27 45 </a:t>
            </a:r>
            <a:endParaRPr lang="zh-CN" altLang="en-US" sz="2400" dirty="0"/>
          </a:p>
        </p:txBody>
      </p:sp>
      <p:sp>
        <p:nvSpPr>
          <p:cNvPr id="54" name="左大括号 53">
            <a:extLst>
              <a:ext uri="{FF2B5EF4-FFF2-40B4-BE49-F238E27FC236}">
                <a16:creationId xmlns:a16="http://schemas.microsoft.com/office/drawing/2014/main" xmlns="" id="{B9FC2AFA-79CD-46DD-A060-F6AD7FA733D1}"/>
              </a:ext>
            </a:extLst>
          </p:cNvPr>
          <p:cNvSpPr/>
          <p:nvPr/>
        </p:nvSpPr>
        <p:spPr>
          <a:xfrm rot="16200000">
            <a:off x="8088859" y="5008061"/>
            <a:ext cx="369333" cy="126748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左大括号 54">
            <a:extLst>
              <a:ext uri="{FF2B5EF4-FFF2-40B4-BE49-F238E27FC236}">
                <a16:creationId xmlns:a16="http://schemas.microsoft.com/office/drawing/2014/main" xmlns="" id="{D83EFD6B-78F5-448E-968B-EA174E75B87D}"/>
              </a:ext>
            </a:extLst>
          </p:cNvPr>
          <p:cNvSpPr/>
          <p:nvPr/>
        </p:nvSpPr>
        <p:spPr>
          <a:xfrm rot="16200000">
            <a:off x="9743204" y="5005050"/>
            <a:ext cx="369333" cy="126748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xmlns="" id="{B374CB2D-8863-4F24-998E-BC8BC40F4AD8}"/>
              </a:ext>
            </a:extLst>
          </p:cNvPr>
          <p:cNvSpPr/>
          <p:nvPr/>
        </p:nvSpPr>
        <p:spPr>
          <a:xfrm rot="16200000">
            <a:off x="10146290" y="4204331"/>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72AF4313-C5E6-49F8-8050-A446BE12C93F}"/>
              </a:ext>
            </a:extLst>
          </p:cNvPr>
          <p:cNvSpPr/>
          <p:nvPr/>
        </p:nvSpPr>
        <p:spPr>
          <a:xfrm>
            <a:off x="10827552" y="5366182"/>
            <a:ext cx="830067" cy="369332"/>
          </a:xfrm>
          <a:prstGeom prst="rect">
            <a:avLst/>
          </a:prstGeom>
        </p:spPr>
        <p:txBody>
          <a:bodyPr wrap="square">
            <a:spAutoFit/>
          </a:bodyPr>
          <a:lstStyle/>
          <a:p>
            <a:r>
              <a:rPr lang="en-US" altLang="zh-CN" dirty="0"/>
              <a:t>n/4</a:t>
            </a:r>
            <a:r>
              <a:rPr lang="zh-CN" altLang="en-US" dirty="0"/>
              <a:t>对</a:t>
            </a:r>
          </a:p>
        </p:txBody>
      </p:sp>
      <p:sp>
        <p:nvSpPr>
          <p:cNvPr id="58" name="文本框 57">
            <a:extLst>
              <a:ext uri="{FF2B5EF4-FFF2-40B4-BE49-F238E27FC236}">
                <a16:creationId xmlns:a16="http://schemas.microsoft.com/office/drawing/2014/main" xmlns="" id="{D969D272-D6EF-42CD-BDC3-7B26E5A988C1}"/>
              </a:ext>
            </a:extLst>
          </p:cNvPr>
          <p:cNvSpPr txBox="1"/>
          <p:nvPr/>
        </p:nvSpPr>
        <p:spPr>
          <a:xfrm>
            <a:off x="506506" y="3307405"/>
            <a:ext cx="1452282" cy="369332"/>
          </a:xfrm>
          <a:prstGeom prst="rect">
            <a:avLst/>
          </a:prstGeom>
          <a:noFill/>
        </p:spPr>
        <p:txBody>
          <a:bodyPr wrap="square" rtlCol="0">
            <a:spAutoFit/>
          </a:bodyPr>
          <a:lstStyle/>
          <a:p>
            <a:r>
              <a:rPr lang="zh-CN" altLang="en-US" dirty="0">
                <a:solidFill>
                  <a:schemeClr val="accent2"/>
                </a:solidFill>
              </a:rPr>
              <a:t>时间复杂度：</a:t>
            </a:r>
          </a:p>
        </p:txBody>
      </p:sp>
    </p:spTree>
    <p:extLst>
      <p:ext uri="{BB962C8B-B14F-4D97-AF65-F5344CB8AC3E}">
        <p14:creationId xmlns:p14="http://schemas.microsoft.com/office/powerpoint/2010/main" val="861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5" grpId="0"/>
      <p:bldP spid="47" grpId="0"/>
      <p:bldP spid="48" grpId="0" animBg="1"/>
      <p:bldP spid="49" grpId="0" animBg="1"/>
      <p:bldP spid="50" grpId="0" animBg="1"/>
      <p:bldP spid="4" grpId="0"/>
      <p:bldP spid="52" grpId="0"/>
      <p:bldP spid="53" grpId="0"/>
      <p:bldP spid="54" grpId="0" animBg="1"/>
      <p:bldP spid="55" grpId="0" animBg="1"/>
      <p:bldP spid="56" grpId="0" animBg="1"/>
      <p:bldP spid="57" grpId="0"/>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xmlns="" id="{D7A87293-90C5-4600-B604-C316C2DA0D2F}"/>
              </a:ext>
            </a:extLst>
          </p:cNvPr>
          <p:cNvSpPr txBox="1"/>
          <p:nvPr/>
        </p:nvSpPr>
        <p:spPr>
          <a:xfrm>
            <a:off x="411392" y="844333"/>
            <a:ext cx="1452282" cy="369332"/>
          </a:xfrm>
          <a:prstGeom prst="rect">
            <a:avLst/>
          </a:prstGeom>
          <a:noFill/>
        </p:spPr>
        <p:txBody>
          <a:bodyPr wrap="square" rtlCol="0">
            <a:spAutoFit/>
          </a:bodyPr>
          <a:lstStyle/>
          <a:p>
            <a:r>
              <a:rPr lang="zh-CN" altLang="en-US" dirty="0"/>
              <a:t>一共</a:t>
            </a:r>
            <a:r>
              <a:rPr lang="en-US" altLang="zh-CN" dirty="0"/>
              <a:t>n</a:t>
            </a:r>
            <a:r>
              <a:rPr lang="zh-CN" altLang="en-US" dirty="0"/>
              <a:t>个元素</a:t>
            </a:r>
          </a:p>
        </p:txBody>
      </p:sp>
      <p:sp>
        <p:nvSpPr>
          <p:cNvPr id="35" name="文本框 34">
            <a:extLst>
              <a:ext uri="{FF2B5EF4-FFF2-40B4-BE49-F238E27FC236}">
                <a16:creationId xmlns:a16="http://schemas.microsoft.com/office/drawing/2014/main" xmlns="" id="{3A23124F-A7A8-4217-85E8-864DCEDDFE41}"/>
              </a:ext>
            </a:extLst>
          </p:cNvPr>
          <p:cNvSpPr txBox="1"/>
          <p:nvPr/>
        </p:nvSpPr>
        <p:spPr>
          <a:xfrm>
            <a:off x="2137097" y="844333"/>
            <a:ext cx="5382470" cy="1200329"/>
          </a:xfrm>
          <a:prstGeom prst="rect">
            <a:avLst/>
          </a:prstGeom>
          <a:noFill/>
        </p:spPr>
        <p:txBody>
          <a:bodyPr wrap="square" rtlCol="0">
            <a:spAutoFit/>
          </a:bodyPr>
          <a:lstStyle/>
          <a:p>
            <a:r>
              <a:rPr lang="zh-CN" altLang="en-US" dirty="0"/>
              <a:t>第①趟归并：子序列长度为</a:t>
            </a:r>
            <a:r>
              <a:rPr lang="en-US" altLang="zh-CN" dirty="0"/>
              <a:t>2</a:t>
            </a:r>
            <a:r>
              <a:rPr lang="zh-CN" altLang="en-US" dirty="0"/>
              <a:t>，所以有</a:t>
            </a:r>
            <a:r>
              <a:rPr lang="en-US" altLang="zh-CN" dirty="0"/>
              <a:t>n/2</a:t>
            </a:r>
            <a:r>
              <a:rPr lang="zh-CN" altLang="en-US" dirty="0"/>
              <a:t>对子序列，每个子序列需要执行</a:t>
            </a:r>
            <a:r>
              <a:rPr lang="en-US" altLang="zh-CN" dirty="0"/>
              <a:t>1</a:t>
            </a:r>
            <a:r>
              <a:rPr lang="zh-CN" altLang="en-US" dirty="0"/>
              <a:t>次</a:t>
            </a:r>
            <a:r>
              <a:rPr lang="en-US" altLang="zh-CN" dirty="0"/>
              <a:t>Merge</a:t>
            </a:r>
            <a:r>
              <a:rPr lang="zh-CN" altLang="en-US" dirty="0"/>
              <a:t>。</a:t>
            </a:r>
            <a:endParaRPr lang="en-US" altLang="zh-CN" dirty="0"/>
          </a:p>
          <a:p>
            <a:r>
              <a:rPr lang="en-US" altLang="zh-CN" dirty="0"/>
              <a:t>Merge</a:t>
            </a:r>
            <a:r>
              <a:rPr lang="zh-CN" altLang="en-US" dirty="0"/>
              <a:t>时间复杂度为子序列长度之和 即</a:t>
            </a:r>
            <a:r>
              <a:rPr lang="en-US" altLang="zh-CN" dirty="0"/>
              <a:t>2</a:t>
            </a:r>
          </a:p>
          <a:p>
            <a:r>
              <a:rPr lang="zh-CN" altLang="en-US" dirty="0"/>
              <a:t>所以第①趟</a:t>
            </a:r>
            <a:r>
              <a:rPr lang="en-US" altLang="zh-CN" dirty="0"/>
              <a:t>merge</a:t>
            </a:r>
            <a:r>
              <a:rPr lang="zh-CN" altLang="en-US" dirty="0"/>
              <a:t>的时间复杂度为</a:t>
            </a:r>
            <a:r>
              <a:rPr lang="en-US" altLang="zh-CN" dirty="0">
                <a:solidFill>
                  <a:schemeClr val="accent2"/>
                </a:solidFill>
              </a:rPr>
              <a:t>O(n/2</a:t>
            </a:r>
            <a:r>
              <a:rPr lang="zh-CN" altLang="en-US" dirty="0">
                <a:solidFill>
                  <a:schemeClr val="accent2"/>
                </a:solidFill>
              </a:rPr>
              <a:t>*</a:t>
            </a:r>
            <a:r>
              <a:rPr lang="en-US" altLang="zh-CN" dirty="0">
                <a:solidFill>
                  <a:schemeClr val="accent2"/>
                </a:solidFill>
              </a:rPr>
              <a:t>2)=O(n)</a:t>
            </a:r>
            <a:endParaRPr lang="zh-CN" altLang="en-US" dirty="0">
              <a:solidFill>
                <a:schemeClr val="accent2"/>
              </a:solidFill>
            </a:endParaRPr>
          </a:p>
        </p:txBody>
      </p:sp>
      <p:sp>
        <p:nvSpPr>
          <p:cNvPr id="47" name="文本框 46">
            <a:extLst>
              <a:ext uri="{FF2B5EF4-FFF2-40B4-BE49-F238E27FC236}">
                <a16:creationId xmlns:a16="http://schemas.microsoft.com/office/drawing/2014/main" xmlns="" id="{5728BDA7-FFDB-448C-B793-B8B648669255}"/>
              </a:ext>
            </a:extLst>
          </p:cNvPr>
          <p:cNvSpPr txBox="1"/>
          <p:nvPr/>
        </p:nvSpPr>
        <p:spPr>
          <a:xfrm>
            <a:off x="7633823" y="798166"/>
            <a:ext cx="3481428" cy="461665"/>
          </a:xfrm>
          <a:prstGeom prst="rect">
            <a:avLst/>
          </a:prstGeom>
          <a:noFill/>
        </p:spPr>
        <p:txBody>
          <a:bodyPr wrap="square" rtlCol="0">
            <a:spAutoFit/>
          </a:bodyPr>
          <a:lstStyle/>
          <a:p>
            <a:r>
              <a:rPr lang="en-US" altLang="zh-CN" sz="2400" dirty="0"/>
              <a:t>49 38 65 97 76 13 27 45  </a:t>
            </a:r>
            <a:endParaRPr lang="zh-CN" altLang="en-US" sz="2400" dirty="0"/>
          </a:p>
        </p:txBody>
      </p:sp>
      <p:sp>
        <p:nvSpPr>
          <p:cNvPr id="48" name="左大括号 47">
            <a:extLst>
              <a:ext uri="{FF2B5EF4-FFF2-40B4-BE49-F238E27FC236}">
                <a16:creationId xmlns:a16="http://schemas.microsoft.com/office/drawing/2014/main" xmlns="" id="{8E0D4D98-3FEA-435D-BC3A-09543F839502}"/>
              </a:ext>
            </a:extLst>
          </p:cNvPr>
          <p:cNvSpPr/>
          <p:nvPr/>
        </p:nvSpPr>
        <p:spPr>
          <a:xfrm rot="16200000">
            <a:off x="7887131" y="1300639"/>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左大括号 48">
            <a:extLst>
              <a:ext uri="{FF2B5EF4-FFF2-40B4-BE49-F238E27FC236}">
                <a16:creationId xmlns:a16="http://schemas.microsoft.com/office/drawing/2014/main" xmlns="" id="{70AF673A-112D-4B29-AEC2-D4BC45E93BFC}"/>
              </a:ext>
            </a:extLst>
          </p:cNvPr>
          <p:cNvSpPr/>
          <p:nvPr/>
        </p:nvSpPr>
        <p:spPr>
          <a:xfrm rot="16200000">
            <a:off x="8692150" y="1304317"/>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a:extLst>
              <a:ext uri="{FF2B5EF4-FFF2-40B4-BE49-F238E27FC236}">
                <a16:creationId xmlns:a16="http://schemas.microsoft.com/office/drawing/2014/main" xmlns="" id="{DE6EDBF1-738E-496E-9698-70B800CE0DA8}"/>
              </a:ext>
            </a:extLst>
          </p:cNvPr>
          <p:cNvSpPr/>
          <p:nvPr/>
        </p:nvSpPr>
        <p:spPr>
          <a:xfrm rot="16200000">
            <a:off x="9497169" y="1295086"/>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872DA69-E388-4E82-A16E-E17FF5F00D7D}"/>
              </a:ext>
            </a:extLst>
          </p:cNvPr>
          <p:cNvSpPr/>
          <p:nvPr/>
        </p:nvSpPr>
        <p:spPr>
          <a:xfrm>
            <a:off x="10983450" y="1213665"/>
            <a:ext cx="830067" cy="369332"/>
          </a:xfrm>
          <a:prstGeom prst="rect">
            <a:avLst/>
          </a:prstGeom>
        </p:spPr>
        <p:txBody>
          <a:bodyPr wrap="square">
            <a:spAutoFit/>
          </a:bodyPr>
          <a:lstStyle/>
          <a:p>
            <a:r>
              <a:rPr lang="en-US" altLang="zh-CN" dirty="0"/>
              <a:t>n/2</a:t>
            </a:r>
            <a:r>
              <a:rPr lang="zh-CN" altLang="en-US" dirty="0"/>
              <a:t>对</a:t>
            </a:r>
          </a:p>
        </p:txBody>
      </p:sp>
      <p:sp>
        <p:nvSpPr>
          <p:cNvPr id="52" name="文本框 51">
            <a:extLst>
              <a:ext uri="{FF2B5EF4-FFF2-40B4-BE49-F238E27FC236}">
                <a16:creationId xmlns:a16="http://schemas.microsoft.com/office/drawing/2014/main" xmlns="" id="{7AA9E200-C2CE-4FFD-84D0-0297E3504166}"/>
              </a:ext>
            </a:extLst>
          </p:cNvPr>
          <p:cNvSpPr txBox="1"/>
          <p:nvPr/>
        </p:nvSpPr>
        <p:spPr>
          <a:xfrm>
            <a:off x="2137097" y="2079966"/>
            <a:ext cx="5230785" cy="1200329"/>
          </a:xfrm>
          <a:prstGeom prst="rect">
            <a:avLst/>
          </a:prstGeom>
          <a:noFill/>
        </p:spPr>
        <p:txBody>
          <a:bodyPr wrap="square" rtlCol="0">
            <a:spAutoFit/>
          </a:bodyPr>
          <a:lstStyle/>
          <a:p>
            <a:r>
              <a:rPr lang="zh-CN" altLang="en-US" dirty="0"/>
              <a:t>第②趟归并：子序列长度为</a:t>
            </a:r>
            <a:r>
              <a:rPr lang="en-US" altLang="zh-CN" dirty="0"/>
              <a:t>4</a:t>
            </a:r>
            <a:r>
              <a:rPr lang="zh-CN" altLang="en-US" dirty="0"/>
              <a:t>，所以有</a:t>
            </a:r>
            <a:r>
              <a:rPr lang="en-US" altLang="zh-CN" dirty="0"/>
              <a:t>n/4</a:t>
            </a:r>
            <a:r>
              <a:rPr lang="zh-CN" altLang="en-US" dirty="0"/>
              <a:t>对子序列，每个子序列需要执行</a:t>
            </a:r>
            <a:r>
              <a:rPr lang="en-US" altLang="zh-CN" dirty="0"/>
              <a:t>1</a:t>
            </a:r>
            <a:r>
              <a:rPr lang="zh-CN" altLang="en-US" dirty="0"/>
              <a:t>次</a:t>
            </a:r>
            <a:r>
              <a:rPr lang="en-US" altLang="zh-CN" dirty="0"/>
              <a:t>Merge</a:t>
            </a:r>
            <a:r>
              <a:rPr lang="zh-CN" altLang="en-US" dirty="0"/>
              <a:t>，</a:t>
            </a:r>
            <a:r>
              <a:rPr lang="en-US" altLang="zh-CN" dirty="0"/>
              <a:t>Merge</a:t>
            </a:r>
            <a:r>
              <a:rPr lang="zh-CN" altLang="en-US" dirty="0"/>
              <a:t>时间复杂度为子序列长度之和 即</a:t>
            </a:r>
            <a:r>
              <a:rPr lang="en-US" altLang="zh-CN" dirty="0"/>
              <a:t>4,</a:t>
            </a:r>
            <a:r>
              <a:rPr lang="zh-CN" altLang="en-US" dirty="0"/>
              <a:t>所以第②趟</a:t>
            </a:r>
            <a:r>
              <a:rPr lang="en-US" altLang="zh-CN" dirty="0"/>
              <a:t>merge</a:t>
            </a:r>
            <a:r>
              <a:rPr lang="zh-CN" altLang="en-US" dirty="0"/>
              <a:t>的时间复杂度为</a:t>
            </a:r>
            <a:r>
              <a:rPr lang="en-US" altLang="zh-CN" dirty="0">
                <a:solidFill>
                  <a:schemeClr val="accent2"/>
                </a:solidFill>
              </a:rPr>
              <a:t>O(n/4*4)=O(n)</a:t>
            </a:r>
          </a:p>
        </p:txBody>
      </p:sp>
      <p:sp>
        <p:nvSpPr>
          <p:cNvPr id="53" name="文本框 52">
            <a:extLst>
              <a:ext uri="{FF2B5EF4-FFF2-40B4-BE49-F238E27FC236}">
                <a16:creationId xmlns:a16="http://schemas.microsoft.com/office/drawing/2014/main" xmlns="" id="{33A5C314-216E-4876-BB6B-3446FCB4EA1D}"/>
              </a:ext>
            </a:extLst>
          </p:cNvPr>
          <p:cNvSpPr txBox="1"/>
          <p:nvPr/>
        </p:nvSpPr>
        <p:spPr>
          <a:xfrm>
            <a:off x="7633823" y="2079965"/>
            <a:ext cx="3575557" cy="461665"/>
          </a:xfrm>
          <a:prstGeom prst="rect">
            <a:avLst/>
          </a:prstGeom>
          <a:noFill/>
        </p:spPr>
        <p:txBody>
          <a:bodyPr wrap="square" rtlCol="0">
            <a:spAutoFit/>
          </a:bodyPr>
          <a:lstStyle/>
          <a:p>
            <a:r>
              <a:rPr lang="en-US" altLang="zh-CN" sz="2400" dirty="0"/>
              <a:t>38 49 65 97 13 76 27 45 </a:t>
            </a:r>
            <a:endParaRPr lang="zh-CN" altLang="en-US" sz="2400" dirty="0"/>
          </a:p>
        </p:txBody>
      </p:sp>
      <p:sp>
        <p:nvSpPr>
          <p:cNvPr id="54" name="左大括号 53">
            <a:extLst>
              <a:ext uri="{FF2B5EF4-FFF2-40B4-BE49-F238E27FC236}">
                <a16:creationId xmlns:a16="http://schemas.microsoft.com/office/drawing/2014/main" xmlns="" id="{B9FC2AFA-79CD-46DD-A060-F6AD7FA733D1}"/>
              </a:ext>
            </a:extLst>
          </p:cNvPr>
          <p:cNvSpPr/>
          <p:nvPr/>
        </p:nvSpPr>
        <p:spPr>
          <a:xfrm rot="16200000">
            <a:off x="8244757" y="2092555"/>
            <a:ext cx="369333" cy="126748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左大括号 54">
            <a:extLst>
              <a:ext uri="{FF2B5EF4-FFF2-40B4-BE49-F238E27FC236}">
                <a16:creationId xmlns:a16="http://schemas.microsoft.com/office/drawing/2014/main" xmlns="" id="{D83EFD6B-78F5-448E-968B-EA174E75B87D}"/>
              </a:ext>
            </a:extLst>
          </p:cNvPr>
          <p:cNvSpPr/>
          <p:nvPr/>
        </p:nvSpPr>
        <p:spPr>
          <a:xfrm rot="16200000">
            <a:off x="9899102" y="2089544"/>
            <a:ext cx="369333" cy="1267482"/>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xmlns="" id="{B374CB2D-8863-4F24-998E-BC8BC40F4AD8}"/>
              </a:ext>
            </a:extLst>
          </p:cNvPr>
          <p:cNvSpPr/>
          <p:nvPr/>
        </p:nvSpPr>
        <p:spPr>
          <a:xfrm rot="16200000">
            <a:off x="10302188" y="1288825"/>
            <a:ext cx="369333" cy="37269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72AF4313-C5E6-49F8-8050-A446BE12C93F}"/>
              </a:ext>
            </a:extLst>
          </p:cNvPr>
          <p:cNvSpPr/>
          <p:nvPr/>
        </p:nvSpPr>
        <p:spPr>
          <a:xfrm>
            <a:off x="10983450" y="2450676"/>
            <a:ext cx="830067" cy="369332"/>
          </a:xfrm>
          <a:prstGeom prst="rect">
            <a:avLst/>
          </a:prstGeom>
        </p:spPr>
        <p:txBody>
          <a:bodyPr wrap="square">
            <a:spAutoFit/>
          </a:bodyPr>
          <a:lstStyle/>
          <a:p>
            <a:r>
              <a:rPr lang="en-US" altLang="zh-CN" dirty="0"/>
              <a:t>n/4</a:t>
            </a:r>
            <a:r>
              <a:rPr lang="zh-CN" altLang="en-US" dirty="0"/>
              <a:t>对</a:t>
            </a:r>
          </a:p>
        </p:txBody>
      </p:sp>
      <p:sp>
        <p:nvSpPr>
          <p:cNvPr id="5" name="文本框 4">
            <a:extLst>
              <a:ext uri="{FF2B5EF4-FFF2-40B4-BE49-F238E27FC236}">
                <a16:creationId xmlns:a16="http://schemas.microsoft.com/office/drawing/2014/main" xmlns="" id="{78FF7132-BB70-45FA-92AA-C3F9A452D8E8}"/>
              </a:ext>
            </a:extLst>
          </p:cNvPr>
          <p:cNvSpPr txBox="1"/>
          <p:nvPr/>
        </p:nvSpPr>
        <p:spPr>
          <a:xfrm>
            <a:off x="4054674" y="3577706"/>
            <a:ext cx="995083" cy="369332"/>
          </a:xfrm>
          <a:prstGeom prst="rect">
            <a:avLst/>
          </a:prstGeom>
          <a:noFill/>
        </p:spPr>
        <p:txBody>
          <a:bodyPr wrap="square" rtlCol="0">
            <a:spAutoFit/>
          </a:bodyPr>
          <a:lstStyle/>
          <a:p>
            <a:r>
              <a:rPr lang="en-US" altLang="zh-CN" dirty="0"/>
              <a:t>………</a:t>
            </a:r>
            <a:endParaRPr lang="zh-CN" altLang="en-US" dirty="0"/>
          </a:p>
        </p:txBody>
      </p:sp>
      <p:sp>
        <p:nvSpPr>
          <p:cNvPr id="28" name="文本框 27">
            <a:extLst>
              <a:ext uri="{FF2B5EF4-FFF2-40B4-BE49-F238E27FC236}">
                <a16:creationId xmlns:a16="http://schemas.microsoft.com/office/drawing/2014/main" xmlns="" id="{FAB974FC-F39E-4D66-AAB3-6284C3FA18E9}"/>
              </a:ext>
            </a:extLst>
          </p:cNvPr>
          <p:cNvSpPr txBox="1"/>
          <p:nvPr/>
        </p:nvSpPr>
        <p:spPr>
          <a:xfrm>
            <a:off x="9063164" y="3577706"/>
            <a:ext cx="995083" cy="369332"/>
          </a:xfrm>
          <a:prstGeom prst="rect">
            <a:avLst/>
          </a:prstGeom>
          <a:noFill/>
        </p:spPr>
        <p:txBody>
          <a:bodyPr wrap="square" rtlCol="0">
            <a:spAutoFit/>
          </a:bodyPr>
          <a:lstStyle/>
          <a:p>
            <a:r>
              <a:rPr lang="en-US" altLang="zh-CN" dirty="0"/>
              <a:t>………</a:t>
            </a:r>
            <a:endParaRPr lang="zh-CN" altLang="en-US" dirty="0"/>
          </a:p>
        </p:txBody>
      </p:sp>
      <p:sp>
        <p:nvSpPr>
          <p:cNvPr id="29" name="文本框 28">
            <a:extLst>
              <a:ext uri="{FF2B5EF4-FFF2-40B4-BE49-F238E27FC236}">
                <a16:creationId xmlns:a16="http://schemas.microsoft.com/office/drawing/2014/main" xmlns="" id="{BA02CDA4-9D7A-4A47-A017-CC5EEDA42F03}"/>
              </a:ext>
            </a:extLst>
          </p:cNvPr>
          <p:cNvSpPr txBox="1"/>
          <p:nvPr/>
        </p:nvSpPr>
        <p:spPr>
          <a:xfrm>
            <a:off x="2137097" y="3981771"/>
            <a:ext cx="5496726" cy="369332"/>
          </a:xfrm>
          <a:prstGeom prst="rect">
            <a:avLst/>
          </a:prstGeom>
          <a:noFill/>
        </p:spPr>
        <p:txBody>
          <a:bodyPr wrap="square" rtlCol="0">
            <a:spAutoFit/>
          </a:bodyPr>
          <a:lstStyle/>
          <a:p>
            <a:r>
              <a:rPr lang="zh-CN" altLang="en-US" dirty="0">
                <a:solidFill>
                  <a:schemeClr val="accent1"/>
                </a:solidFill>
              </a:rPr>
              <a:t>第</a:t>
            </a:r>
            <a:r>
              <a:rPr lang="en-US" altLang="zh-CN" dirty="0">
                <a:solidFill>
                  <a:schemeClr val="accent1"/>
                </a:solidFill>
              </a:rPr>
              <a:t>k</a:t>
            </a:r>
            <a:r>
              <a:rPr lang="zh-CN" altLang="en-US" dirty="0">
                <a:solidFill>
                  <a:schemeClr val="accent1"/>
                </a:solidFill>
              </a:rPr>
              <a:t>趟归并：子序列长度为</a:t>
            </a:r>
            <a:r>
              <a:rPr lang="en-US" altLang="zh-CN" dirty="0">
                <a:solidFill>
                  <a:schemeClr val="accent1"/>
                </a:solidFill>
              </a:rPr>
              <a:t>2</a:t>
            </a:r>
            <a:r>
              <a:rPr lang="en-US" altLang="zh-CN" baseline="30000" dirty="0">
                <a:solidFill>
                  <a:schemeClr val="accent1"/>
                </a:solidFill>
              </a:rPr>
              <a:t>k</a:t>
            </a:r>
            <a:r>
              <a:rPr lang="en-US" altLang="zh-CN" dirty="0">
                <a:solidFill>
                  <a:schemeClr val="accent1"/>
                </a:solidFill>
              </a:rPr>
              <a:t>,</a:t>
            </a:r>
            <a:r>
              <a:rPr lang="zh-CN" altLang="en-US" dirty="0">
                <a:solidFill>
                  <a:schemeClr val="accent1"/>
                </a:solidFill>
              </a:rPr>
              <a:t>所以有</a:t>
            </a:r>
            <a:r>
              <a:rPr lang="en-US" altLang="zh-CN" dirty="0">
                <a:solidFill>
                  <a:schemeClr val="accent1"/>
                </a:solidFill>
              </a:rPr>
              <a:t>n/2</a:t>
            </a:r>
            <a:r>
              <a:rPr lang="en-US" altLang="zh-CN" baseline="30000" dirty="0">
                <a:solidFill>
                  <a:schemeClr val="accent1"/>
                </a:solidFill>
              </a:rPr>
              <a:t>k</a:t>
            </a:r>
            <a:r>
              <a:rPr lang="zh-CN" altLang="en-US" dirty="0">
                <a:solidFill>
                  <a:schemeClr val="accent1"/>
                </a:solidFill>
              </a:rPr>
              <a:t>对子序列</a:t>
            </a:r>
            <a:endParaRPr lang="zh-CN" altLang="en-US" baseline="30000" dirty="0">
              <a:solidFill>
                <a:schemeClr val="accent1"/>
              </a:solidFill>
            </a:endParaRPr>
          </a:p>
        </p:txBody>
      </p:sp>
      <p:sp>
        <p:nvSpPr>
          <p:cNvPr id="30" name="文本框 29">
            <a:extLst>
              <a:ext uri="{FF2B5EF4-FFF2-40B4-BE49-F238E27FC236}">
                <a16:creationId xmlns:a16="http://schemas.microsoft.com/office/drawing/2014/main" xmlns="" id="{768B3076-F6B1-4C1B-950E-699D1640AA7D}"/>
              </a:ext>
            </a:extLst>
          </p:cNvPr>
          <p:cNvSpPr txBox="1"/>
          <p:nvPr/>
        </p:nvSpPr>
        <p:spPr>
          <a:xfrm>
            <a:off x="2137097" y="4530459"/>
            <a:ext cx="9072283" cy="923330"/>
          </a:xfrm>
          <a:prstGeom prst="rect">
            <a:avLst/>
          </a:prstGeom>
          <a:noFill/>
        </p:spPr>
        <p:txBody>
          <a:bodyPr wrap="square" rtlCol="0">
            <a:spAutoFit/>
          </a:bodyPr>
          <a:lstStyle/>
          <a:p>
            <a:r>
              <a:rPr lang="zh-CN" altLang="en-US" dirty="0">
                <a:solidFill>
                  <a:schemeClr val="accent1"/>
                </a:solidFill>
              </a:rPr>
              <a:t>当</a:t>
            </a:r>
            <a:r>
              <a:rPr lang="en-US" altLang="zh-CN" dirty="0">
                <a:solidFill>
                  <a:schemeClr val="accent1"/>
                </a:solidFill>
              </a:rPr>
              <a:t>n/2</a:t>
            </a:r>
            <a:r>
              <a:rPr lang="en-US" altLang="zh-CN" baseline="30000" dirty="0">
                <a:solidFill>
                  <a:schemeClr val="accent1"/>
                </a:solidFill>
              </a:rPr>
              <a:t>k</a:t>
            </a:r>
            <a:r>
              <a:rPr lang="en-US" altLang="zh-CN" dirty="0">
                <a:solidFill>
                  <a:schemeClr val="accent1"/>
                </a:solidFill>
              </a:rPr>
              <a:t>=1</a:t>
            </a:r>
            <a:r>
              <a:rPr lang="zh-CN" altLang="en-US" dirty="0">
                <a:solidFill>
                  <a:schemeClr val="accent1"/>
                </a:solidFill>
              </a:rPr>
              <a:t>时，</a:t>
            </a:r>
            <a:r>
              <a:rPr lang="en-US" altLang="zh-CN" dirty="0">
                <a:solidFill>
                  <a:schemeClr val="accent1"/>
                </a:solidFill>
              </a:rPr>
              <a:t>k=log</a:t>
            </a:r>
            <a:r>
              <a:rPr lang="en-US" altLang="zh-CN" baseline="-25000" dirty="0">
                <a:solidFill>
                  <a:schemeClr val="accent1"/>
                </a:solidFill>
              </a:rPr>
              <a:t>2</a:t>
            </a:r>
            <a:r>
              <a:rPr lang="en-US" altLang="zh-CN" dirty="0">
                <a:solidFill>
                  <a:schemeClr val="accent1"/>
                </a:solidFill>
              </a:rPr>
              <a:t>n </a:t>
            </a:r>
            <a:r>
              <a:rPr lang="zh-CN" altLang="en-US" dirty="0">
                <a:solidFill>
                  <a:schemeClr val="accent1"/>
                </a:solidFill>
              </a:rPr>
              <a:t> 此时需要归并的两个子序列长度为</a:t>
            </a:r>
            <a:r>
              <a:rPr lang="en-US" altLang="zh-CN" dirty="0">
                <a:solidFill>
                  <a:schemeClr val="accent1"/>
                </a:solidFill>
              </a:rPr>
              <a:t>n/2</a:t>
            </a:r>
            <a:r>
              <a:rPr lang="zh-CN" altLang="en-US" dirty="0">
                <a:solidFill>
                  <a:schemeClr val="accent1"/>
                </a:solidFill>
              </a:rPr>
              <a:t>，只需要一次</a:t>
            </a:r>
            <a:r>
              <a:rPr lang="en-US" altLang="zh-CN" dirty="0">
                <a:solidFill>
                  <a:schemeClr val="accent1"/>
                </a:solidFill>
              </a:rPr>
              <a:t>Merge</a:t>
            </a:r>
            <a:r>
              <a:rPr lang="zh-CN" altLang="en-US" dirty="0">
                <a:solidFill>
                  <a:schemeClr val="accent1"/>
                </a:solidFill>
              </a:rPr>
              <a:t>就能实现整个序列有序。所以一共执行了</a:t>
            </a:r>
            <a:r>
              <a:rPr lang="en-US" altLang="zh-CN" dirty="0">
                <a:solidFill>
                  <a:schemeClr val="accent1"/>
                </a:solidFill>
              </a:rPr>
              <a:t>k=log</a:t>
            </a:r>
            <a:r>
              <a:rPr lang="en-US" altLang="zh-CN" baseline="-25000" dirty="0">
                <a:solidFill>
                  <a:schemeClr val="accent1"/>
                </a:solidFill>
              </a:rPr>
              <a:t>2</a:t>
            </a:r>
            <a:r>
              <a:rPr lang="en-US" altLang="zh-CN" dirty="0">
                <a:solidFill>
                  <a:schemeClr val="accent1"/>
                </a:solidFill>
              </a:rPr>
              <a:t>n</a:t>
            </a:r>
            <a:r>
              <a:rPr lang="zh-CN" altLang="en-US" dirty="0">
                <a:solidFill>
                  <a:schemeClr val="accent1"/>
                </a:solidFill>
              </a:rPr>
              <a:t>趟排序，每趟排序的时间复杂度都是</a:t>
            </a:r>
            <a:r>
              <a:rPr lang="en-US" altLang="zh-CN" dirty="0">
                <a:solidFill>
                  <a:schemeClr val="accent1"/>
                </a:solidFill>
              </a:rPr>
              <a:t>O(n)</a:t>
            </a:r>
          </a:p>
          <a:p>
            <a:r>
              <a:rPr lang="zh-CN" altLang="en-US" dirty="0">
                <a:solidFill>
                  <a:schemeClr val="accent1"/>
                </a:solidFill>
              </a:rPr>
              <a:t>所以整个归并排序的时间复杂度为</a:t>
            </a:r>
            <a:r>
              <a:rPr lang="en-US" altLang="zh-CN" dirty="0">
                <a:solidFill>
                  <a:schemeClr val="accent1"/>
                </a:solidFill>
              </a:rPr>
              <a:t>O(nlog</a:t>
            </a:r>
            <a:r>
              <a:rPr lang="en-US" altLang="zh-CN" baseline="-25000" dirty="0">
                <a:solidFill>
                  <a:schemeClr val="accent1"/>
                </a:solidFill>
              </a:rPr>
              <a:t>2</a:t>
            </a:r>
            <a:r>
              <a:rPr lang="en-US" altLang="zh-CN" dirty="0">
                <a:solidFill>
                  <a:schemeClr val="accent1"/>
                </a:solidFill>
              </a:rPr>
              <a:t>n)</a:t>
            </a:r>
            <a:endParaRPr lang="zh-CN" altLang="en-US" dirty="0">
              <a:solidFill>
                <a:schemeClr val="accent1"/>
              </a:solidFill>
            </a:endParaRPr>
          </a:p>
        </p:txBody>
      </p:sp>
    </p:spTree>
    <p:extLst>
      <p:ext uri="{BB962C8B-B14F-4D97-AF65-F5344CB8AC3E}">
        <p14:creationId xmlns:p14="http://schemas.microsoft.com/office/powerpoint/2010/main" val="105143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29" grpId="0"/>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归并排序分析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文本框 57">
            <a:extLst>
              <a:ext uri="{FF2B5EF4-FFF2-40B4-BE49-F238E27FC236}">
                <a16:creationId xmlns:a16="http://schemas.microsoft.com/office/drawing/2014/main" xmlns="" id="{D969D272-D6EF-42CD-BDC3-7B26E5A988C1}"/>
              </a:ext>
            </a:extLst>
          </p:cNvPr>
          <p:cNvSpPr txBox="1"/>
          <p:nvPr/>
        </p:nvSpPr>
        <p:spPr>
          <a:xfrm>
            <a:off x="1729352" y="1017999"/>
            <a:ext cx="8659906" cy="646331"/>
          </a:xfrm>
          <a:prstGeom prst="rect">
            <a:avLst/>
          </a:prstGeom>
          <a:noFill/>
        </p:spPr>
        <p:txBody>
          <a:bodyPr wrap="square" rtlCol="0">
            <a:spAutoFit/>
          </a:bodyPr>
          <a:lstStyle/>
          <a:p>
            <a:r>
              <a:rPr lang="zh-CN" altLang="en-US" dirty="0">
                <a:solidFill>
                  <a:schemeClr val="accent2"/>
                </a:solidFill>
              </a:rPr>
              <a:t>空间复杂度</a:t>
            </a:r>
            <a:r>
              <a:rPr lang="en-US" altLang="zh-CN" dirty="0">
                <a:solidFill>
                  <a:schemeClr val="accent2"/>
                </a:solidFill>
              </a:rPr>
              <a:t>:</a:t>
            </a:r>
            <a:r>
              <a:rPr lang="zh-CN" altLang="en-US" dirty="0"/>
              <a:t>因为需要将这个待排序序列转存到一个数组，所以需要额外开辟大小为</a:t>
            </a:r>
            <a:r>
              <a:rPr lang="en-US" altLang="zh-CN" dirty="0"/>
              <a:t>n</a:t>
            </a:r>
            <a:r>
              <a:rPr lang="zh-CN" altLang="en-US" dirty="0"/>
              <a:t>的存储空间，即</a:t>
            </a:r>
            <a:r>
              <a:rPr lang="zh-CN" altLang="en-US" dirty="0">
                <a:solidFill>
                  <a:schemeClr val="accent2"/>
                </a:solidFill>
              </a:rPr>
              <a:t>空间复杂度为</a:t>
            </a:r>
            <a:r>
              <a:rPr lang="en-US" altLang="zh-CN" dirty="0">
                <a:solidFill>
                  <a:schemeClr val="accent2"/>
                </a:solidFill>
              </a:rPr>
              <a:t>O(n)</a:t>
            </a:r>
            <a:endParaRPr lang="zh-CN" altLang="en-US" dirty="0">
              <a:solidFill>
                <a:schemeClr val="accent2"/>
              </a:solidFill>
            </a:endParaRPr>
          </a:p>
        </p:txBody>
      </p:sp>
      <p:sp>
        <p:nvSpPr>
          <p:cNvPr id="28" name="文本框 27">
            <a:extLst>
              <a:ext uri="{FF2B5EF4-FFF2-40B4-BE49-F238E27FC236}">
                <a16:creationId xmlns:a16="http://schemas.microsoft.com/office/drawing/2014/main" xmlns="" id="{98C5D9C7-4571-4B68-A01D-63C451F8482F}"/>
              </a:ext>
            </a:extLst>
          </p:cNvPr>
          <p:cNvSpPr txBox="1"/>
          <p:nvPr/>
        </p:nvSpPr>
        <p:spPr>
          <a:xfrm>
            <a:off x="1729352" y="2035997"/>
            <a:ext cx="8659906" cy="369332"/>
          </a:xfrm>
          <a:prstGeom prst="rect">
            <a:avLst/>
          </a:prstGeom>
          <a:noFill/>
        </p:spPr>
        <p:txBody>
          <a:bodyPr wrap="square" rtlCol="0">
            <a:spAutoFit/>
          </a:bodyPr>
          <a:lstStyle/>
          <a:p>
            <a:r>
              <a:rPr lang="zh-CN" altLang="en-US" dirty="0">
                <a:solidFill>
                  <a:schemeClr val="accent2"/>
                </a:solidFill>
              </a:rPr>
              <a:t>稳定性：</a:t>
            </a:r>
          </a:p>
        </p:txBody>
      </p:sp>
      <p:graphicFrame>
        <p:nvGraphicFramePr>
          <p:cNvPr id="29" name="表格 28">
            <a:extLst>
              <a:ext uri="{FF2B5EF4-FFF2-40B4-BE49-F238E27FC236}">
                <a16:creationId xmlns:a16="http://schemas.microsoft.com/office/drawing/2014/main" xmlns="" id="{E80CBC1C-243A-4EAD-87E6-2A7A5B0C7340}"/>
              </a:ext>
            </a:extLst>
          </p:cNvPr>
          <p:cNvGraphicFramePr>
            <a:graphicFrameLocks noGrp="1"/>
          </p:cNvGraphicFramePr>
          <p:nvPr>
            <p:extLst>
              <p:ext uri="{D42A27DB-BD31-4B8C-83A1-F6EECF244321}">
                <p14:modId xmlns:p14="http://schemas.microsoft.com/office/powerpoint/2010/main" val="2417752924"/>
              </p:ext>
            </p:extLst>
          </p:nvPr>
        </p:nvGraphicFramePr>
        <p:xfrm>
          <a:off x="2047292" y="3047260"/>
          <a:ext cx="1120140" cy="3708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xmlns="" val="2866104394"/>
                    </a:ext>
                  </a:extLst>
                </a:gridCol>
                <a:gridCol w="373380">
                  <a:extLst>
                    <a:ext uri="{9D8B030D-6E8A-4147-A177-3AD203B41FA5}">
                      <a16:colId xmlns:a16="http://schemas.microsoft.com/office/drawing/2014/main" xmlns="" val="3066955192"/>
                    </a:ext>
                  </a:extLst>
                </a:gridCol>
                <a:gridCol w="373380">
                  <a:extLst>
                    <a:ext uri="{9D8B030D-6E8A-4147-A177-3AD203B41FA5}">
                      <a16:colId xmlns:a16="http://schemas.microsoft.com/office/drawing/2014/main" xmlns="" val="1159334494"/>
                    </a:ext>
                  </a:extLst>
                </a:gridCol>
              </a:tblGrid>
              <a:tr h="370840">
                <a:tc>
                  <a:txBody>
                    <a:bodyPr/>
                    <a:lstStyle/>
                    <a:p>
                      <a:r>
                        <a:rPr lang="en-US" altLang="zh-CN" dirty="0"/>
                        <a:t>1</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4</a:t>
                      </a:r>
                      <a:endParaRPr lang="zh-CN" altLang="en-US" dirty="0"/>
                    </a:p>
                  </a:txBody>
                  <a:tcPr/>
                </a:tc>
                <a:extLst>
                  <a:ext uri="{0D108BD9-81ED-4DB2-BD59-A6C34878D82A}">
                    <a16:rowId xmlns:a16="http://schemas.microsoft.com/office/drawing/2014/main" xmlns="" val="4284851583"/>
                  </a:ext>
                </a:extLst>
              </a:tr>
            </a:tbl>
          </a:graphicData>
        </a:graphic>
      </p:graphicFrame>
      <p:graphicFrame>
        <p:nvGraphicFramePr>
          <p:cNvPr id="30" name="表格 29">
            <a:extLst>
              <a:ext uri="{FF2B5EF4-FFF2-40B4-BE49-F238E27FC236}">
                <a16:creationId xmlns:a16="http://schemas.microsoft.com/office/drawing/2014/main" xmlns="" id="{2C8DF6D2-6150-4776-81E2-9C734167AE86}"/>
              </a:ext>
            </a:extLst>
          </p:cNvPr>
          <p:cNvGraphicFramePr>
            <a:graphicFrameLocks noGrp="1"/>
          </p:cNvGraphicFramePr>
          <p:nvPr>
            <p:extLst>
              <p:ext uri="{D42A27DB-BD31-4B8C-83A1-F6EECF244321}">
                <p14:modId xmlns:p14="http://schemas.microsoft.com/office/powerpoint/2010/main" val="1170258336"/>
              </p:ext>
            </p:extLst>
          </p:nvPr>
        </p:nvGraphicFramePr>
        <p:xfrm>
          <a:off x="2047292" y="3809998"/>
          <a:ext cx="1493520" cy="3708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xmlns="" val="3897226498"/>
                    </a:ext>
                  </a:extLst>
                </a:gridCol>
                <a:gridCol w="373380">
                  <a:extLst>
                    <a:ext uri="{9D8B030D-6E8A-4147-A177-3AD203B41FA5}">
                      <a16:colId xmlns:a16="http://schemas.microsoft.com/office/drawing/2014/main" xmlns="" val="1884829600"/>
                    </a:ext>
                  </a:extLst>
                </a:gridCol>
                <a:gridCol w="373380">
                  <a:extLst>
                    <a:ext uri="{9D8B030D-6E8A-4147-A177-3AD203B41FA5}">
                      <a16:colId xmlns:a16="http://schemas.microsoft.com/office/drawing/2014/main" xmlns="" val="2051123545"/>
                    </a:ext>
                  </a:extLst>
                </a:gridCol>
                <a:gridCol w="373380">
                  <a:extLst>
                    <a:ext uri="{9D8B030D-6E8A-4147-A177-3AD203B41FA5}">
                      <a16:colId xmlns:a16="http://schemas.microsoft.com/office/drawing/2014/main" xmlns="" val="744052647"/>
                    </a:ext>
                  </a:extLst>
                </a:gridCol>
              </a:tblGrid>
              <a:tr h="37084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xmlns="" val="791257052"/>
                  </a:ext>
                </a:extLst>
              </a:tr>
            </a:tbl>
          </a:graphicData>
        </a:graphic>
      </p:graphicFrame>
      <p:sp>
        <p:nvSpPr>
          <p:cNvPr id="31" name="文本框 30">
            <a:extLst>
              <a:ext uri="{FF2B5EF4-FFF2-40B4-BE49-F238E27FC236}">
                <a16:creationId xmlns:a16="http://schemas.microsoft.com/office/drawing/2014/main" xmlns="" id="{B4E183E1-9130-4360-8A50-75CC5DBFC2E0}"/>
              </a:ext>
            </a:extLst>
          </p:cNvPr>
          <p:cNvSpPr txBox="1"/>
          <p:nvPr/>
        </p:nvSpPr>
        <p:spPr>
          <a:xfrm>
            <a:off x="1896122" y="2655362"/>
            <a:ext cx="582090" cy="369332"/>
          </a:xfrm>
          <a:prstGeom prst="rect">
            <a:avLst/>
          </a:prstGeom>
          <a:noFill/>
        </p:spPr>
        <p:txBody>
          <a:bodyPr wrap="square" rtlCol="0">
            <a:spAutoFit/>
          </a:bodyPr>
          <a:lstStyle/>
          <a:p>
            <a:r>
              <a:rPr lang="en-US" altLang="zh-CN" dirty="0"/>
              <a:t>low</a:t>
            </a:r>
            <a:endParaRPr lang="zh-CN" altLang="en-US" dirty="0"/>
          </a:p>
        </p:txBody>
      </p:sp>
      <p:sp>
        <p:nvSpPr>
          <p:cNvPr id="32" name="文本框 31">
            <a:extLst>
              <a:ext uri="{FF2B5EF4-FFF2-40B4-BE49-F238E27FC236}">
                <a16:creationId xmlns:a16="http://schemas.microsoft.com/office/drawing/2014/main" xmlns="" id="{D3860E8E-C398-48EC-A2F0-B556ED85BDB7}"/>
              </a:ext>
            </a:extLst>
          </p:cNvPr>
          <p:cNvSpPr txBox="1"/>
          <p:nvPr/>
        </p:nvSpPr>
        <p:spPr>
          <a:xfrm>
            <a:off x="2794052" y="2655362"/>
            <a:ext cx="582090" cy="369332"/>
          </a:xfrm>
          <a:prstGeom prst="rect">
            <a:avLst/>
          </a:prstGeom>
          <a:noFill/>
        </p:spPr>
        <p:txBody>
          <a:bodyPr wrap="square" rtlCol="0">
            <a:spAutoFit/>
          </a:bodyPr>
          <a:lstStyle/>
          <a:p>
            <a:r>
              <a:rPr lang="en-US" altLang="zh-CN" dirty="0"/>
              <a:t>mid</a:t>
            </a:r>
            <a:endParaRPr lang="zh-CN" altLang="en-US" dirty="0"/>
          </a:p>
        </p:txBody>
      </p:sp>
      <p:sp>
        <p:nvSpPr>
          <p:cNvPr id="33" name="文本框 32">
            <a:extLst>
              <a:ext uri="{FF2B5EF4-FFF2-40B4-BE49-F238E27FC236}">
                <a16:creationId xmlns:a16="http://schemas.microsoft.com/office/drawing/2014/main" xmlns="" id="{27DCF781-0985-4D43-AFB3-4F76C526C9EB}"/>
              </a:ext>
            </a:extLst>
          </p:cNvPr>
          <p:cNvSpPr txBox="1"/>
          <p:nvPr/>
        </p:nvSpPr>
        <p:spPr>
          <a:xfrm>
            <a:off x="1729352" y="4180838"/>
            <a:ext cx="896777" cy="369332"/>
          </a:xfrm>
          <a:prstGeom prst="rect">
            <a:avLst/>
          </a:prstGeom>
          <a:noFill/>
        </p:spPr>
        <p:txBody>
          <a:bodyPr wrap="square" rtlCol="0">
            <a:spAutoFit/>
          </a:bodyPr>
          <a:lstStyle/>
          <a:p>
            <a:r>
              <a:rPr lang="en-US" altLang="zh-CN" dirty="0"/>
              <a:t>mid+1</a:t>
            </a:r>
            <a:endParaRPr lang="zh-CN" altLang="en-US" dirty="0"/>
          </a:p>
        </p:txBody>
      </p:sp>
      <p:sp>
        <p:nvSpPr>
          <p:cNvPr id="34" name="文本框 33">
            <a:extLst>
              <a:ext uri="{FF2B5EF4-FFF2-40B4-BE49-F238E27FC236}">
                <a16:creationId xmlns:a16="http://schemas.microsoft.com/office/drawing/2014/main" xmlns="" id="{D6C50427-EEB2-4836-987B-F53AAF9531E7}"/>
              </a:ext>
            </a:extLst>
          </p:cNvPr>
          <p:cNvSpPr txBox="1"/>
          <p:nvPr/>
        </p:nvSpPr>
        <p:spPr>
          <a:xfrm>
            <a:off x="4127404" y="4180838"/>
            <a:ext cx="840256" cy="369332"/>
          </a:xfrm>
          <a:prstGeom prst="rect">
            <a:avLst/>
          </a:prstGeom>
          <a:noFill/>
        </p:spPr>
        <p:txBody>
          <a:bodyPr wrap="square" rtlCol="0">
            <a:spAutoFit/>
          </a:bodyPr>
          <a:lstStyle/>
          <a:p>
            <a:r>
              <a:rPr lang="en-US" altLang="zh-CN" dirty="0"/>
              <a:t>high</a:t>
            </a:r>
            <a:endParaRPr lang="zh-CN" altLang="en-US" dirty="0"/>
          </a:p>
        </p:txBody>
      </p:sp>
      <p:sp>
        <p:nvSpPr>
          <p:cNvPr id="7" name="文本框 6">
            <a:extLst>
              <a:ext uri="{FF2B5EF4-FFF2-40B4-BE49-F238E27FC236}">
                <a16:creationId xmlns:a16="http://schemas.microsoft.com/office/drawing/2014/main" xmlns="" id="{BFD83A5F-1EB2-4804-B5DB-0A825004E1F2}"/>
              </a:ext>
            </a:extLst>
          </p:cNvPr>
          <p:cNvSpPr txBox="1"/>
          <p:nvPr/>
        </p:nvSpPr>
        <p:spPr>
          <a:xfrm>
            <a:off x="6059305" y="3440666"/>
            <a:ext cx="3640132" cy="369332"/>
          </a:xfrm>
          <a:prstGeom prst="rect">
            <a:avLst/>
          </a:prstGeom>
          <a:noFill/>
        </p:spPr>
        <p:txBody>
          <a:bodyPr wrap="square" rtlCol="0">
            <a:spAutoFit/>
          </a:bodyPr>
          <a:lstStyle/>
          <a:p>
            <a:r>
              <a:rPr lang="zh-CN" altLang="en-US" dirty="0"/>
              <a:t>归并前</a:t>
            </a:r>
            <a:r>
              <a:rPr lang="en-US" altLang="zh-CN" dirty="0">
                <a:solidFill>
                  <a:srgbClr val="FF0000"/>
                </a:solidFill>
              </a:rPr>
              <a:t>3</a:t>
            </a:r>
            <a:r>
              <a:rPr lang="zh-CN" altLang="en-US" dirty="0"/>
              <a:t>在</a:t>
            </a:r>
            <a:r>
              <a:rPr lang="en-US" altLang="zh-CN" dirty="0"/>
              <a:t>3</a:t>
            </a:r>
            <a:r>
              <a:rPr lang="zh-CN" altLang="en-US" dirty="0"/>
              <a:t>前面</a:t>
            </a:r>
          </a:p>
        </p:txBody>
      </p:sp>
      <p:graphicFrame>
        <p:nvGraphicFramePr>
          <p:cNvPr id="36" name="表格 35">
            <a:extLst>
              <a:ext uri="{FF2B5EF4-FFF2-40B4-BE49-F238E27FC236}">
                <a16:creationId xmlns:a16="http://schemas.microsoft.com/office/drawing/2014/main" xmlns="" id="{8632D88B-F7CA-4970-BCF4-87C5DB58305D}"/>
              </a:ext>
            </a:extLst>
          </p:cNvPr>
          <p:cNvGraphicFramePr>
            <a:graphicFrameLocks noGrp="1"/>
          </p:cNvGraphicFramePr>
          <p:nvPr>
            <p:extLst>
              <p:ext uri="{D42A27DB-BD31-4B8C-83A1-F6EECF244321}">
                <p14:modId xmlns:p14="http://schemas.microsoft.com/office/powerpoint/2010/main" val="4109379827"/>
              </p:ext>
            </p:extLst>
          </p:nvPr>
        </p:nvGraphicFramePr>
        <p:xfrm>
          <a:off x="2047292" y="5147855"/>
          <a:ext cx="2613660" cy="3708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xmlns="" val="2866104394"/>
                    </a:ext>
                  </a:extLst>
                </a:gridCol>
                <a:gridCol w="373380">
                  <a:extLst>
                    <a:ext uri="{9D8B030D-6E8A-4147-A177-3AD203B41FA5}">
                      <a16:colId xmlns:a16="http://schemas.microsoft.com/office/drawing/2014/main" xmlns="" val="3066955192"/>
                    </a:ext>
                  </a:extLst>
                </a:gridCol>
                <a:gridCol w="373380">
                  <a:extLst>
                    <a:ext uri="{9D8B030D-6E8A-4147-A177-3AD203B41FA5}">
                      <a16:colId xmlns:a16="http://schemas.microsoft.com/office/drawing/2014/main" xmlns="" val="1159334494"/>
                    </a:ext>
                  </a:extLst>
                </a:gridCol>
                <a:gridCol w="373380">
                  <a:extLst>
                    <a:ext uri="{9D8B030D-6E8A-4147-A177-3AD203B41FA5}">
                      <a16:colId xmlns:a16="http://schemas.microsoft.com/office/drawing/2014/main" xmlns="" val="4080832263"/>
                    </a:ext>
                  </a:extLst>
                </a:gridCol>
                <a:gridCol w="373380">
                  <a:extLst>
                    <a:ext uri="{9D8B030D-6E8A-4147-A177-3AD203B41FA5}">
                      <a16:colId xmlns:a16="http://schemas.microsoft.com/office/drawing/2014/main" xmlns="" val="90306971"/>
                    </a:ext>
                  </a:extLst>
                </a:gridCol>
                <a:gridCol w="373380">
                  <a:extLst>
                    <a:ext uri="{9D8B030D-6E8A-4147-A177-3AD203B41FA5}">
                      <a16:colId xmlns:a16="http://schemas.microsoft.com/office/drawing/2014/main" xmlns="" val="779195071"/>
                    </a:ext>
                  </a:extLst>
                </a:gridCol>
                <a:gridCol w="373380">
                  <a:extLst>
                    <a:ext uri="{9D8B030D-6E8A-4147-A177-3AD203B41FA5}">
                      <a16:colId xmlns:a16="http://schemas.microsoft.com/office/drawing/2014/main" xmlns="" val="3703402804"/>
                    </a:ext>
                  </a:extLst>
                </a:gridCol>
              </a:tblGrid>
              <a:tr h="370840">
                <a:tc>
                  <a:txBody>
                    <a:bodyPr/>
                    <a:lstStyle/>
                    <a:p>
                      <a:r>
                        <a:rPr lang="en-US" altLang="zh-CN" dirty="0"/>
                        <a:t>1</a:t>
                      </a:r>
                      <a:endParaRPr lang="zh-CN" altLang="en-US" dirty="0"/>
                    </a:p>
                  </a:txBody>
                  <a:tcPr/>
                </a:tc>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xmlns="" val="4284851583"/>
                  </a:ext>
                </a:extLst>
              </a:tr>
            </a:tbl>
          </a:graphicData>
        </a:graphic>
      </p:graphicFrame>
      <p:sp>
        <p:nvSpPr>
          <p:cNvPr id="38" name="文本框 37">
            <a:extLst>
              <a:ext uri="{FF2B5EF4-FFF2-40B4-BE49-F238E27FC236}">
                <a16:creationId xmlns:a16="http://schemas.microsoft.com/office/drawing/2014/main" xmlns="" id="{E02C6AD2-D225-40F3-B585-C62B40586858}"/>
              </a:ext>
            </a:extLst>
          </p:cNvPr>
          <p:cNvSpPr txBox="1"/>
          <p:nvPr/>
        </p:nvSpPr>
        <p:spPr>
          <a:xfrm>
            <a:off x="1896122" y="4755957"/>
            <a:ext cx="582090" cy="369332"/>
          </a:xfrm>
          <a:prstGeom prst="rect">
            <a:avLst/>
          </a:prstGeom>
          <a:noFill/>
        </p:spPr>
        <p:txBody>
          <a:bodyPr wrap="square" rtlCol="0">
            <a:spAutoFit/>
          </a:bodyPr>
          <a:lstStyle/>
          <a:p>
            <a:r>
              <a:rPr lang="en-US" altLang="zh-CN" dirty="0"/>
              <a:t>low</a:t>
            </a:r>
            <a:endParaRPr lang="zh-CN" altLang="en-US" dirty="0"/>
          </a:p>
        </p:txBody>
      </p:sp>
      <p:sp>
        <p:nvSpPr>
          <p:cNvPr id="41" name="文本框 40">
            <a:extLst>
              <a:ext uri="{FF2B5EF4-FFF2-40B4-BE49-F238E27FC236}">
                <a16:creationId xmlns:a16="http://schemas.microsoft.com/office/drawing/2014/main" xmlns="" id="{60E3B424-94B1-472E-9A57-5F8510C08CBA}"/>
              </a:ext>
            </a:extLst>
          </p:cNvPr>
          <p:cNvSpPr txBox="1"/>
          <p:nvPr/>
        </p:nvSpPr>
        <p:spPr>
          <a:xfrm>
            <a:off x="4241455" y="4751655"/>
            <a:ext cx="840256" cy="369332"/>
          </a:xfrm>
          <a:prstGeom prst="rect">
            <a:avLst/>
          </a:prstGeom>
          <a:noFill/>
        </p:spPr>
        <p:txBody>
          <a:bodyPr wrap="square" rtlCol="0">
            <a:spAutoFit/>
          </a:bodyPr>
          <a:lstStyle/>
          <a:p>
            <a:r>
              <a:rPr lang="en-US" altLang="zh-CN" dirty="0"/>
              <a:t>high</a:t>
            </a:r>
            <a:endParaRPr lang="zh-CN" altLang="en-US" dirty="0"/>
          </a:p>
        </p:txBody>
      </p:sp>
      <p:sp>
        <p:nvSpPr>
          <p:cNvPr id="42" name="文本框 41">
            <a:extLst>
              <a:ext uri="{FF2B5EF4-FFF2-40B4-BE49-F238E27FC236}">
                <a16:creationId xmlns:a16="http://schemas.microsoft.com/office/drawing/2014/main" xmlns="" id="{89AE7D07-4953-4A48-AB40-C8DB2F895EF0}"/>
              </a:ext>
            </a:extLst>
          </p:cNvPr>
          <p:cNvSpPr txBox="1"/>
          <p:nvPr/>
        </p:nvSpPr>
        <p:spPr>
          <a:xfrm>
            <a:off x="6059305" y="5164452"/>
            <a:ext cx="3640132" cy="369332"/>
          </a:xfrm>
          <a:prstGeom prst="rect">
            <a:avLst/>
          </a:prstGeom>
          <a:noFill/>
        </p:spPr>
        <p:txBody>
          <a:bodyPr wrap="square" rtlCol="0">
            <a:spAutoFit/>
          </a:bodyPr>
          <a:lstStyle/>
          <a:p>
            <a:r>
              <a:rPr lang="zh-CN" altLang="en-US" dirty="0"/>
              <a:t>归并后</a:t>
            </a:r>
            <a:r>
              <a:rPr lang="en-US" altLang="zh-CN" dirty="0">
                <a:solidFill>
                  <a:srgbClr val="FF0000"/>
                </a:solidFill>
              </a:rPr>
              <a:t>3</a:t>
            </a:r>
            <a:r>
              <a:rPr lang="zh-CN" altLang="en-US" dirty="0"/>
              <a:t>依然在</a:t>
            </a:r>
            <a:r>
              <a:rPr lang="en-US" altLang="zh-CN" dirty="0"/>
              <a:t>3</a:t>
            </a:r>
            <a:r>
              <a:rPr lang="zh-CN" altLang="en-US" dirty="0"/>
              <a:t>前面</a:t>
            </a:r>
          </a:p>
        </p:txBody>
      </p:sp>
    </p:spTree>
    <p:extLst>
      <p:ext uri="{BB962C8B-B14F-4D97-AF65-F5344CB8AC3E}">
        <p14:creationId xmlns:p14="http://schemas.microsoft.com/office/powerpoint/2010/main" val="364066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8" grpId="0"/>
      <p:bldP spid="31" grpId="0"/>
      <p:bldP spid="32" grpId="0"/>
      <p:bldP spid="33" grpId="0"/>
      <p:bldP spid="34" grpId="0"/>
      <p:bldP spid="7" grpId="0"/>
      <p:bldP spid="38" grpId="0"/>
      <p:bldP spid="41" grpId="0"/>
      <p:bldP spid="4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smtClean="0"/>
              <a:t>基数</a:t>
            </a:r>
            <a:r>
              <a:rPr lang="zh-CN" altLang="en-US" sz="4600" dirty="0"/>
              <a:t>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972852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基数排序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xmlns="" id="{7CC29CE3-19DB-4D6E-9B92-895355EDC992}"/>
              </a:ext>
            </a:extLst>
          </p:cNvPr>
          <p:cNvSpPr/>
          <p:nvPr/>
        </p:nvSpPr>
        <p:spPr>
          <a:xfrm>
            <a:off x="928382" y="903481"/>
            <a:ext cx="10335236" cy="923330"/>
          </a:xfrm>
          <a:prstGeom prst="rect">
            <a:avLst/>
          </a:prstGeom>
        </p:spPr>
        <p:txBody>
          <a:bodyPr wrap="square">
            <a:spAutoFit/>
          </a:bodyPr>
          <a:lstStyle/>
          <a:p>
            <a:r>
              <a:rPr lang="zh-CN" altLang="en-US" dirty="0">
                <a:solidFill>
                  <a:schemeClr val="accent1"/>
                </a:solidFill>
              </a:rPr>
              <a:t>基数</a:t>
            </a:r>
            <a:r>
              <a:rPr lang="zh-CN" altLang="en-US" dirty="0" smtClean="0">
                <a:solidFill>
                  <a:schemeClr val="accent1"/>
                </a:solidFill>
              </a:rPr>
              <a:t>排序</a:t>
            </a:r>
            <a:r>
              <a:rPr lang="en-US" altLang="zh-CN" dirty="0" smtClean="0">
                <a:solidFill>
                  <a:schemeClr val="accent1"/>
                </a:solidFill>
              </a:rPr>
              <a:t>(</a:t>
            </a:r>
            <a:r>
              <a:rPr lang="zh-CN" altLang="en-US" dirty="0" smtClean="0">
                <a:solidFill>
                  <a:schemeClr val="accent1"/>
                </a:solidFill>
              </a:rPr>
              <a:t>也叫桶排序</a:t>
            </a:r>
            <a:r>
              <a:rPr lang="en-US" altLang="zh-CN" dirty="0" smtClean="0">
                <a:solidFill>
                  <a:schemeClr val="accent1"/>
                </a:solidFill>
              </a:rPr>
              <a:t>)</a:t>
            </a:r>
            <a:r>
              <a:rPr lang="zh-CN" altLang="en-US" dirty="0" smtClean="0"/>
              <a:t>是</a:t>
            </a:r>
            <a:r>
              <a:rPr lang="zh-CN" altLang="en-US" dirty="0"/>
              <a:t>一种很特别的排序方法，它不是基于比较进行排序的，而是采用多关键字排序思想（即基于</a:t>
            </a:r>
            <a:r>
              <a:rPr lang="zh-CN" altLang="en-US" dirty="0">
                <a:solidFill>
                  <a:schemeClr val="accent1"/>
                </a:solidFill>
              </a:rPr>
              <a:t>关键字各位的大小进行排序</a:t>
            </a:r>
            <a:r>
              <a:rPr lang="zh-CN" altLang="en-US" dirty="0"/>
              <a:t>的），借助“分配”和“收集”两种操作对单逻辑关键字进行排序。基数排序又分为</a:t>
            </a:r>
            <a:r>
              <a:rPr lang="zh-CN" altLang="en-US" dirty="0">
                <a:solidFill>
                  <a:schemeClr val="accent1"/>
                </a:solidFill>
              </a:rPr>
              <a:t>最高位优先（</a:t>
            </a:r>
            <a:r>
              <a:rPr lang="en-US" altLang="zh-CN" dirty="0">
                <a:solidFill>
                  <a:schemeClr val="accent1"/>
                </a:solidFill>
              </a:rPr>
              <a:t>MSD</a:t>
            </a:r>
            <a:r>
              <a:rPr lang="zh-CN" altLang="en-US" dirty="0">
                <a:solidFill>
                  <a:schemeClr val="accent1"/>
                </a:solidFill>
              </a:rPr>
              <a:t>）</a:t>
            </a:r>
            <a:r>
              <a:rPr lang="zh-CN" altLang="en-US" dirty="0"/>
              <a:t>排序和</a:t>
            </a:r>
            <a:r>
              <a:rPr lang="zh-CN" altLang="en-US" dirty="0">
                <a:solidFill>
                  <a:schemeClr val="accent1"/>
                </a:solidFill>
              </a:rPr>
              <a:t>最低位优先（</a:t>
            </a:r>
            <a:r>
              <a:rPr lang="en-US" altLang="zh-CN" dirty="0">
                <a:solidFill>
                  <a:schemeClr val="accent1"/>
                </a:solidFill>
              </a:rPr>
              <a:t>LSD</a:t>
            </a:r>
            <a:r>
              <a:rPr lang="zh-CN" altLang="en-US" dirty="0">
                <a:solidFill>
                  <a:schemeClr val="accent1"/>
                </a:solidFill>
              </a:rPr>
              <a:t>）</a:t>
            </a:r>
            <a:r>
              <a:rPr lang="zh-CN" altLang="en-US" dirty="0"/>
              <a:t>排序。</a:t>
            </a:r>
          </a:p>
        </p:txBody>
      </p:sp>
      <p:sp>
        <p:nvSpPr>
          <p:cNvPr id="5" name="文本框 4">
            <a:extLst>
              <a:ext uri="{FF2B5EF4-FFF2-40B4-BE49-F238E27FC236}">
                <a16:creationId xmlns:a16="http://schemas.microsoft.com/office/drawing/2014/main" xmlns="" id="{B1AE2554-5658-41F3-A592-4516F6CE80E5}"/>
              </a:ext>
            </a:extLst>
          </p:cNvPr>
          <p:cNvSpPr txBox="1"/>
          <p:nvPr/>
        </p:nvSpPr>
        <p:spPr>
          <a:xfrm>
            <a:off x="2107840" y="2171214"/>
            <a:ext cx="3803009" cy="369332"/>
          </a:xfrm>
          <a:prstGeom prst="rect">
            <a:avLst/>
          </a:prstGeom>
          <a:noFill/>
        </p:spPr>
        <p:txBody>
          <a:bodyPr wrap="square" rtlCol="0">
            <a:spAutoFit/>
          </a:bodyPr>
          <a:lstStyle/>
          <a:p>
            <a:r>
              <a:rPr lang="en-US" altLang="zh-CN" dirty="0"/>
              <a:t>53, 3, 542, 748, 14, 214, 154, 63, 616</a:t>
            </a:r>
            <a:endParaRPr lang="zh-CN" altLang="en-US" dirty="0"/>
          </a:p>
        </p:txBody>
      </p:sp>
      <p:pic>
        <p:nvPicPr>
          <p:cNvPr id="16" name="图片 15">
            <a:extLst>
              <a:ext uri="{FF2B5EF4-FFF2-40B4-BE49-F238E27FC236}">
                <a16:creationId xmlns:a16="http://schemas.microsoft.com/office/drawing/2014/main" xmlns="" id="{D9B93B1A-F3E2-4A82-ABF6-6FFCED5E4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82" y="2029921"/>
            <a:ext cx="899877" cy="651918"/>
          </a:xfrm>
          <a:prstGeom prst="rect">
            <a:avLst/>
          </a:prstGeom>
        </p:spPr>
      </p:pic>
      <p:sp>
        <p:nvSpPr>
          <p:cNvPr id="7" name="矩形 6">
            <a:extLst>
              <a:ext uri="{FF2B5EF4-FFF2-40B4-BE49-F238E27FC236}">
                <a16:creationId xmlns:a16="http://schemas.microsoft.com/office/drawing/2014/main" xmlns="" id="{34F11B0F-9789-415D-AF8B-39A82173144C}"/>
              </a:ext>
            </a:extLst>
          </p:cNvPr>
          <p:cNvSpPr/>
          <p:nvPr/>
        </p:nvSpPr>
        <p:spPr>
          <a:xfrm>
            <a:off x="646823"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3D2EAA27-058B-4987-8B98-D1A9D0E5CD97}"/>
              </a:ext>
            </a:extLst>
          </p:cNvPr>
          <p:cNvSpPr txBox="1"/>
          <p:nvPr/>
        </p:nvSpPr>
        <p:spPr>
          <a:xfrm>
            <a:off x="684574" y="5910614"/>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32" name="矩形 31">
            <a:extLst>
              <a:ext uri="{FF2B5EF4-FFF2-40B4-BE49-F238E27FC236}">
                <a16:creationId xmlns:a16="http://schemas.microsoft.com/office/drawing/2014/main" xmlns="" id="{85B093C5-CB1F-4440-8AA3-2CBCCF91F84B}"/>
              </a:ext>
            </a:extLst>
          </p:cNvPr>
          <p:cNvSpPr/>
          <p:nvPr/>
        </p:nvSpPr>
        <p:spPr>
          <a:xfrm>
            <a:off x="1603011"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xmlns="" id="{A41B8303-BB62-4B69-B08E-072094709BFA}"/>
              </a:ext>
            </a:extLst>
          </p:cNvPr>
          <p:cNvSpPr txBox="1"/>
          <p:nvPr/>
        </p:nvSpPr>
        <p:spPr>
          <a:xfrm>
            <a:off x="1640762" y="5910614"/>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34" name="矩形 33">
            <a:extLst>
              <a:ext uri="{FF2B5EF4-FFF2-40B4-BE49-F238E27FC236}">
                <a16:creationId xmlns:a16="http://schemas.microsoft.com/office/drawing/2014/main" xmlns="" id="{716139C4-AD78-4345-9A28-9DBDBEBA1411}"/>
              </a:ext>
            </a:extLst>
          </p:cNvPr>
          <p:cNvSpPr/>
          <p:nvPr/>
        </p:nvSpPr>
        <p:spPr>
          <a:xfrm>
            <a:off x="2559200"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CB2DAB08-6F1F-4BDB-BEF9-568F7313612A}"/>
              </a:ext>
            </a:extLst>
          </p:cNvPr>
          <p:cNvSpPr txBox="1"/>
          <p:nvPr/>
        </p:nvSpPr>
        <p:spPr>
          <a:xfrm>
            <a:off x="2596951" y="5910614"/>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36" name="矩形 35">
            <a:extLst>
              <a:ext uri="{FF2B5EF4-FFF2-40B4-BE49-F238E27FC236}">
                <a16:creationId xmlns:a16="http://schemas.microsoft.com/office/drawing/2014/main" xmlns="" id="{80F6AA7D-AAFB-49E3-B4B5-B06ED0ABC498}"/>
              </a:ext>
            </a:extLst>
          </p:cNvPr>
          <p:cNvSpPr/>
          <p:nvPr/>
        </p:nvSpPr>
        <p:spPr>
          <a:xfrm>
            <a:off x="3574524"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3ED7345A-E669-4D85-8298-DA2A53BA7598}"/>
              </a:ext>
            </a:extLst>
          </p:cNvPr>
          <p:cNvSpPr txBox="1"/>
          <p:nvPr/>
        </p:nvSpPr>
        <p:spPr>
          <a:xfrm>
            <a:off x="3612275" y="5910614"/>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38" name="矩形 37">
            <a:extLst>
              <a:ext uri="{FF2B5EF4-FFF2-40B4-BE49-F238E27FC236}">
                <a16:creationId xmlns:a16="http://schemas.microsoft.com/office/drawing/2014/main" xmlns="" id="{0801A3F0-D8AD-4655-ABD1-45E0CE9EAC23}"/>
              </a:ext>
            </a:extLst>
          </p:cNvPr>
          <p:cNvSpPr/>
          <p:nvPr/>
        </p:nvSpPr>
        <p:spPr>
          <a:xfrm>
            <a:off x="4631759"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xmlns="" id="{A22AF582-1EBD-49E3-A7DE-9E17E44D55B2}"/>
              </a:ext>
            </a:extLst>
          </p:cNvPr>
          <p:cNvSpPr txBox="1"/>
          <p:nvPr/>
        </p:nvSpPr>
        <p:spPr>
          <a:xfrm>
            <a:off x="4669510" y="5910614"/>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40" name="矩形 39">
            <a:extLst>
              <a:ext uri="{FF2B5EF4-FFF2-40B4-BE49-F238E27FC236}">
                <a16:creationId xmlns:a16="http://schemas.microsoft.com/office/drawing/2014/main" xmlns="" id="{05539E3C-41A2-4442-93EC-54E66767CE0A}"/>
              </a:ext>
            </a:extLst>
          </p:cNvPr>
          <p:cNvSpPr/>
          <p:nvPr/>
        </p:nvSpPr>
        <p:spPr>
          <a:xfrm>
            <a:off x="5732134"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xmlns="" id="{A6976D29-50FA-4F7C-AEF9-71C691A4B91F}"/>
              </a:ext>
            </a:extLst>
          </p:cNvPr>
          <p:cNvSpPr txBox="1"/>
          <p:nvPr/>
        </p:nvSpPr>
        <p:spPr>
          <a:xfrm>
            <a:off x="5769885" y="5910614"/>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42" name="矩形 41">
            <a:extLst>
              <a:ext uri="{FF2B5EF4-FFF2-40B4-BE49-F238E27FC236}">
                <a16:creationId xmlns:a16="http://schemas.microsoft.com/office/drawing/2014/main" xmlns="" id="{20FC0244-0DD0-4363-84DA-CBA521FE0729}"/>
              </a:ext>
            </a:extLst>
          </p:cNvPr>
          <p:cNvSpPr/>
          <p:nvPr/>
        </p:nvSpPr>
        <p:spPr>
          <a:xfrm>
            <a:off x="6887038"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2B6B36A8-5F45-499E-BF5B-2E0E98ED805C}"/>
              </a:ext>
            </a:extLst>
          </p:cNvPr>
          <p:cNvSpPr txBox="1"/>
          <p:nvPr/>
        </p:nvSpPr>
        <p:spPr>
          <a:xfrm>
            <a:off x="6924789" y="5910614"/>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44" name="矩形 43">
            <a:extLst>
              <a:ext uri="{FF2B5EF4-FFF2-40B4-BE49-F238E27FC236}">
                <a16:creationId xmlns:a16="http://schemas.microsoft.com/office/drawing/2014/main" xmlns="" id="{8E8CC747-E81E-4026-BE68-151A349327B6}"/>
              </a:ext>
            </a:extLst>
          </p:cNvPr>
          <p:cNvSpPr/>
          <p:nvPr/>
        </p:nvSpPr>
        <p:spPr>
          <a:xfrm>
            <a:off x="8043431"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C84EA09A-863A-44E7-B6CA-C96E040E9F60}"/>
              </a:ext>
            </a:extLst>
          </p:cNvPr>
          <p:cNvSpPr txBox="1"/>
          <p:nvPr/>
        </p:nvSpPr>
        <p:spPr>
          <a:xfrm>
            <a:off x="8081182" y="5910614"/>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46" name="矩形 45">
            <a:extLst>
              <a:ext uri="{FF2B5EF4-FFF2-40B4-BE49-F238E27FC236}">
                <a16:creationId xmlns:a16="http://schemas.microsoft.com/office/drawing/2014/main" xmlns="" id="{36B2148A-975C-4D06-969A-571E6EC18AC2}"/>
              </a:ext>
            </a:extLst>
          </p:cNvPr>
          <p:cNvSpPr/>
          <p:nvPr/>
        </p:nvSpPr>
        <p:spPr>
          <a:xfrm>
            <a:off x="9211653" y="4672249"/>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xmlns="" id="{05D35501-2823-4550-A94D-E84CF4072598}"/>
              </a:ext>
            </a:extLst>
          </p:cNvPr>
          <p:cNvSpPr txBox="1"/>
          <p:nvPr/>
        </p:nvSpPr>
        <p:spPr>
          <a:xfrm>
            <a:off x="9249404" y="5916798"/>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48" name="矩形 47">
            <a:extLst>
              <a:ext uri="{FF2B5EF4-FFF2-40B4-BE49-F238E27FC236}">
                <a16:creationId xmlns:a16="http://schemas.microsoft.com/office/drawing/2014/main" xmlns="" id="{B4078919-554B-4C6B-B194-D8843AC98E83}"/>
              </a:ext>
            </a:extLst>
          </p:cNvPr>
          <p:cNvSpPr/>
          <p:nvPr/>
        </p:nvSpPr>
        <p:spPr>
          <a:xfrm>
            <a:off x="10401602" y="466606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xmlns="" id="{528CA5A9-67CE-4860-88BF-5CF98EC97F78}"/>
              </a:ext>
            </a:extLst>
          </p:cNvPr>
          <p:cNvSpPr txBox="1"/>
          <p:nvPr/>
        </p:nvSpPr>
        <p:spPr>
          <a:xfrm>
            <a:off x="10439353" y="5910614"/>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50" name="文本框 49">
            <a:extLst>
              <a:ext uri="{FF2B5EF4-FFF2-40B4-BE49-F238E27FC236}">
                <a16:creationId xmlns:a16="http://schemas.microsoft.com/office/drawing/2014/main" xmlns="" id="{09A061E9-3353-4F68-8FEF-3F98E31BD183}"/>
              </a:ext>
            </a:extLst>
          </p:cNvPr>
          <p:cNvSpPr txBox="1"/>
          <p:nvPr/>
        </p:nvSpPr>
        <p:spPr>
          <a:xfrm>
            <a:off x="928382" y="2954148"/>
            <a:ext cx="5748369" cy="369332"/>
          </a:xfrm>
          <a:prstGeom prst="rect">
            <a:avLst/>
          </a:prstGeom>
          <a:noFill/>
        </p:spPr>
        <p:txBody>
          <a:bodyPr wrap="square" rtlCol="0">
            <a:spAutoFit/>
          </a:bodyPr>
          <a:lstStyle/>
          <a:p>
            <a:r>
              <a:rPr lang="zh-CN" altLang="en-US" dirty="0">
                <a:solidFill>
                  <a:schemeClr val="accent1"/>
                </a:solidFill>
              </a:rPr>
              <a:t>补充位数</a:t>
            </a:r>
            <a:r>
              <a:rPr lang="zh-CN" altLang="en-US" dirty="0"/>
              <a:t>：</a:t>
            </a:r>
            <a:r>
              <a:rPr lang="en-US" altLang="zh-CN" dirty="0"/>
              <a:t>053, 003, 542, 748, 014, 214, 154, 063, 616</a:t>
            </a:r>
            <a:endParaRPr lang="zh-CN" altLang="en-US" dirty="0"/>
          </a:p>
        </p:txBody>
      </p:sp>
      <p:sp>
        <p:nvSpPr>
          <p:cNvPr id="51" name="文本框 50">
            <a:extLst>
              <a:ext uri="{FF2B5EF4-FFF2-40B4-BE49-F238E27FC236}">
                <a16:creationId xmlns:a16="http://schemas.microsoft.com/office/drawing/2014/main" xmlns="" id="{D9962A00-4B23-4F4A-A97F-6B31224B229F}"/>
              </a:ext>
            </a:extLst>
          </p:cNvPr>
          <p:cNvSpPr txBox="1"/>
          <p:nvPr/>
        </p:nvSpPr>
        <p:spPr>
          <a:xfrm>
            <a:off x="928382" y="3401707"/>
            <a:ext cx="5913044" cy="369332"/>
          </a:xfrm>
          <a:prstGeom prst="rect">
            <a:avLst/>
          </a:prstGeom>
          <a:noFill/>
        </p:spPr>
        <p:txBody>
          <a:bodyPr wrap="square" rtlCol="0">
            <a:spAutoFit/>
          </a:bodyPr>
          <a:lstStyle/>
          <a:p>
            <a:r>
              <a:rPr lang="zh-CN" altLang="en-US" dirty="0">
                <a:solidFill>
                  <a:schemeClr val="accent1"/>
                </a:solidFill>
              </a:rPr>
              <a:t>桶</a:t>
            </a:r>
            <a:r>
              <a:rPr lang="zh-CN" altLang="en-US" dirty="0"/>
              <a:t>实际是一个</a:t>
            </a:r>
            <a:r>
              <a:rPr lang="zh-CN" altLang="en-US" dirty="0">
                <a:solidFill>
                  <a:schemeClr val="accent1"/>
                </a:solidFill>
              </a:rPr>
              <a:t>队列，先进先出</a:t>
            </a:r>
            <a:r>
              <a:rPr lang="en-US" altLang="zh-CN" dirty="0"/>
              <a:t>(</a:t>
            </a:r>
            <a:r>
              <a:rPr lang="zh-CN" altLang="en-US" dirty="0"/>
              <a:t>从桶的上面进，下面出</a:t>
            </a:r>
            <a:r>
              <a:rPr lang="en-US" altLang="zh-CN" dirty="0"/>
              <a:t>)</a:t>
            </a:r>
            <a:endParaRPr lang="zh-CN" altLang="en-US" dirty="0"/>
          </a:p>
        </p:txBody>
      </p:sp>
      <p:sp>
        <p:nvSpPr>
          <p:cNvPr id="10" name="文本框 9">
            <a:extLst>
              <a:ext uri="{FF2B5EF4-FFF2-40B4-BE49-F238E27FC236}">
                <a16:creationId xmlns:a16="http://schemas.microsoft.com/office/drawing/2014/main" xmlns="" id="{A04DF569-E670-46BC-97E8-CDD6656896A5}"/>
              </a:ext>
            </a:extLst>
          </p:cNvPr>
          <p:cNvSpPr txBox="1"/>
          <p:nvPr/>
        </p:nvSpPr>
        <p:spPr>
          <a:xfrm>
            <a:off x="3612275" y="5412469"/>
            <a:ext cx="550151" cy="369332"/>
          </a:xfrm>
          <a:prstGeom prst="rect">
            <a:avLst/>
          </a:prstGeom>
          <a:noFill/>
        </p:spPr>
        <p:txBody>
          <a:bodyPr wrap="none" rtlCol="0">
            <a:spAutoFit/>
          </a:bodyPr>
          <a:lstStyle/>
          <a:p>
            <a:r>
              <a:rPr lang="en-US" altLang="zh-CN" dirty="0"/>
              <a:t>053</a:t>
            </a:r>
            <a:endParaRPr lang="zh-CN" altLang="en-US" dirty="0"/>
          </a:p>
        </p:txBody>
      </p:sp>
      <p:sp>
        <p:nvSpPr>
          <p:cNvPr id="52" name="文本框 51">
            <a:extLst>
              <a:ext uri="{FF2B5EF4-FFF2-40B4-BE49-F238E27FC236}">
                <a16:creationId xmlns:a16="http://schemas.microsoft.com/office/drawing/2014/main" xmlns="" id="{671B67F7-DD92-408B-8E46-57097D710521}"/>
              </a:ext>
            </a:extLst>
          </p:cNvPr>
          <p:cNvSpPr txBox="1"/>
          <p:nvPr/>
        </p:nvSpPr>
        <p:spPr>
          <a:xfrm>
            <a:off x="3612275" y="5098990"/>
            <a:ext cx="550151" cy="369332"/>
          </a:xfrm>
          <a:prstGeom prst="rect">
            <a:avLst/>
          </a:prstGeom>
          <a:noFill/>
        </p:spPr>
        <p:txBody>
          <a:bodyPr wrap="none" rtlCol="0">
            <a:spAutoFit/>
          </a:bodyPr>
          <a:lstStyle/>
          <a:p>
            <a:r>
              <a:rPr lang="en-US" altLang="zh-CN" dirty="0"/>
              <a:t>003</a:t>
            </a:r>
            <a:endParaRPr lang="zh-CN" altLang="en-US" dirty="0"/>
          </a:p>
        </p:txBody>
      </p:sp>
      <p:sp>
        <p:nvSpPr>
          <p:cNvPr id="53" name="文本框 52">
            <a:extLst>
              <a:ext uri="{FF2B5EF4-FFF2-40B4-BE49-F238E27FC236}">
                <a16:creationId xmlns:a16="http://schemas.microsoft.com/office/drawing/2014/main" xmlns="" id="{3208E9B8-B8B3-4676-BAA9-146D560C55F9}"/>
              </a:ext>
            </a:extLst>
          </p:cNvPr>
          <p:cNvSpPr txBox="1"/>
          <p:nvPr/>
        </p:nvSpPr>
        <p:spPr>
          <a:xfrm>
            <a:off x="2614906" y="5412469"/>
            <a:ext cx="550151" cy="369332"/>
          </a:xfrm>
          <a:prstGeom prst="rect">
            <a:avLst/>
          </a:prstGeom>
          <a:noFill/>
        </p:spPr>
        <p:txBody>
          <a:bodyPr wrap="none" rtlCol="0">
            <a:spAutoFit/>
          </a:bodyPr>
          <a:lstStyle/>
          <a:p>
            <a:r>
              <a:rPr lang="en-US" altLang="zh-CN" dirty="0"/>
              <a:t>542</a:t>
            </a:r>
            <a:endParaRPr lang="zh-CN" altLang="en-US" dirty="0"/>
          </a:p>
        </p:txBody>
      </p:sp>
      <p:sp>
        <p:nvSpPr>
          <p:cNvPr id="54" name="文本框 53">
            <a:extLst>
              <a:ext uri="{FF2B5EF4-FFF2-40B4-BE49-F238E27FC236}">
                <a16:creationId xmlns:a16="http://schemas.microsoft.com/office/drawing/2014/main" xmlns="" id="{DDF67F3E-AC99-49E0-8253-D9BFBBEE9F6B}"/>
              </a:ext>
            </a:extLst>
          </p:cNvPr>
          <p:cNvSpPr txBox="1"/>
          <p:nvPr/>
        </p:nvSpPr>
        <p:spPr>
          <a:xfrm>
            <a:off x="9259703" y="5412469"/>
            <a:ext cx="550151" cy="369332"/>
          </a:xfrm>
          <a:prstGeom prst="rect">
            <a:avLst/>
          </a:prstGeom>
          <a:noFill/>
        </p:spPr>
        <p:txBody>
          <a:bodyPr wrap="none" rtlCol="0">
            <a:spAutoFit/>
          </a:bodyPr>
          <a:lstStyle/>
          <a:p>
            <a:r>
              <a:rPr lang="en-US" altLang="zh-CN" dirty="0"/>
              <a:t>748</a:t>
            </a:r>
            <a:endParaRPr lang="zh-CN" altLang="en-US" dirty="0"/>
          </a:p>
        </p:txBody>
      </p:sp>
      <p:sp>
        <p:nvSpPr>
          <p:cNvPr id="55" name="文本框 54">
            <a:extLst>
              <a:ext uri="{FF2B5EF4-FFF2-40B4-BE49-F238E27FC236}">
                <a16:creationId xmlns:a16="http://schemas.microsoft.com/office/drawing/2014/main" xmlns="" id="{1FBE3D75-6917-4F74-BA96-5C24EF674C70}"/>
              </a:ext>
            </a:extLst>
          </p:cNvPr>
          <p:cNvSpPr txBox="1"/>
          <p:nvPr/>
        </p:nvSpPr>
        <p:spPr>
          <a:xfrm>
            <a:off x="4689996" y="5412469"/>
            <a:ext cx="550151" cy="369332"/>
          </a:xfrm>
          <a:prstGeom prst="rect">
            <a:avLst/>
          </a:prstGeom>
          <a:noFill/>
        </p:spPr>
        <p:txBody>
          <a:bodyPr wrap="none" rtlCol="0">
            <a:spAutoFit/>
          </a:bodyPr>
          <a:lstStyle/>
          <a:p>
            <a:r>
              <a:rPr lang="en-US" altLang="zh-CN" dirty="0"/>
              <a:t>014</a:t>
            </a:r>
            <a:endParaRPr lang="zh-CN" altLang="en-US" dirty="0"/>
          </a:p>
        </p:txBody>
      </p:sp>
      <p:sp>
        <p:nvSpPr>
          <p:cNvPr id="56" name="文本框 55">
            <a:extLst>
              <a:ext uri="{FF2B5EF4-FFF2-40B4-BE49-F238E27FC236}">
                <a16:creationId xmlns:a16="http://schemas.microsoft.com/office/drawing/2014/main" xmlns="" id="{90BF248E-DCDF-46B3-BE12-9A8655F72035}"/>
              </a:ext>
            </a:extLst>
          </p:cNvPr>
          <p:cNvSpPr txBox="1"/>
          <p:nvPr/>
        </p:nvSpPr>
        <p:spPr>
          <a:xfrm>
            <a:off x="4679932" y="5098990"/>
            <a:ext cx="550151" cy="369332"/>
          </a:xfrm>
          <a:prstGeom prst="rect">
            <a:avLst/>
          </a:prstGeom>
          <a:noFill/>
        </p:spPr>
        <p:txBody>
          <a:bodyPr wrap="none" rtlCol="0">
            <a:spAutoFit/>
          </a:bodyPr>
          <a:lstStyle/>
          <a:p>
            <a:r>
              <a:rPr lang="en-US" altLang="zh-CN" dirty="0"/>
              <a:t>214</a:t>
            </a:r>
            <a:endParaRPr lang="zh-CN" altLang="en-US" dirty="0"/>
          </a:p>
        </p:txBody>
      </p:sp>
      <p:sp>
        <p:nvSpPr>
          <p:cNvPr id="57" name="文本框 56">
            <a:extLst>
              <a:ext uri="{FF2B5EF4-FFF2-40B4-BE49-F238E27FC236}">
                <a16:creationId xmlns:a16="http://schemas.microsoft.com/office/drawing/2014/main" xmlns="" id="{5E7F5556-47E1-45F8-90A4-F2305597F180}"/>
              </a:ext>
            </a:extLst>
          </p:cNvPr>
          <p:cNvSpPr txBox="1"/>
          <p:nvPr/>
        </p:nvSpPr>
        <p:spPr>
          <a:xfrm>
            <a:off x="4669585" y="4782428"/>
            <a:ext cx="550151" cy="369332"/>
          </a:xfrm>
          <a:prstGeom prst="rect">
            <a:avLst/>
          </a:prstGeom>
          <a:noFill/>
        </p:spPr>
        <p:txBody>
          <a:bodyPr wrap="none" rtlCol="0">
            <a:spAutoFit/>
          </a:bodyPr>
          <a:lstStyle/>
          <a:p>
            <a:r>
              <a:rPr lang="en-US" altLang="zh-CN" dirty="0"/>
              <a:t>154</a:t>
            </a:r>
            <a:endParaRPr lang="zh-CN" altLang="en-US" dirty="0"/>
          </a:p>
        </p:txBody>
      </p:sp>
      <p:sp>
        <p:nvSpPr>
          <p:cNvPr id="58" name="文本框 57">
            <a:extLst>
              <a:ext uri="{FF2B5EF4-FFF2-40B4-BE49-F238E27FC236}">
                <a16:creationId xmlns:a16="http://schemas.microsoft.com/office/drawing/2014/main" xmlns="" id="{BB6E12FE-5E7B-48C5-BC8A-9929D4144DA4}"/>
              </a:ext>
            </a:extLst>
          </p:cNvPr>
          <p:cNvSpPr txBox="1"/>
          <p:nvPr/>
        </p:nvSpPr>
        <p:spPr>
          <a:xfrm>
            <a:off x="3624372" y="4782428"/>
            <a:ext cx="550151" cy="369332"/>
          </a:xfrm>
          <a:prstGeom prst="rect">
            <a:avLst/>
          </a:prstGeom>
          <a:noFill/>
        </p:spPr>
        <p:txBody>
          <a:bodyPr wrap="none" rtlCol="0">
            <a:spAutoFit/>
          </a:bodyPr>
          <a:lstStyle/>
          <a:p>
            <a:r>
              <a:rPr lang="en-US" altLang="zh-CN" dirty="0"/>
              <a:t>063</a:t>
            </a:r>
            <a:endParaRPr lang="zh-CN" altLang="en-US" dirty="0"/>
          </a:p>
        </p:txBody>
      </p:sp>
      <p:sp>
        <p:nvSpPr>
          <p:cNvPr id="59" name="文本框 58">
            <a:extLst>
              <a:ext uri="{FF2B5EF4-FFF2-40B4-BE49-F238E27FC236}">
                <a16:creationId xmlns:a16="http://schemas.microsoft.com/office/drawing/2014/main" xmlns="" id="{3BB3FBD5-BBC2-4136-994B-D932F046DAE1}"/>
              </a:ext>
            </a:extLst>
          </p:cNvPr>
          <p:cNvSpPr txBox="1"/>
          <p:nvPr/>
        </p:nvSpPr>
        <p:spPr>
          <a:xfrm>
            <a:off x="6933219" y="5412469"/>
            <a:ext cx="550151" cy="369332"/>
          </a:xfrm>
          <a:prstGeom prst="rect">
            <a:avLst/>
          </a:prstGeom>
          <a:noFill/>
        </p:spPr>
        <p:txBody>
          <a:bodyPr wrap="none" rtlCol="0">
            <a:spAutoFit/>
          </a:bodyPr>
          <a:lstStyle/>
          <a:p>
            <a:r>
              <a:rPr lang="en-US" altLang="zh-CN" dirty="0"/>
              <a:t>616</a:t>
            </a:r>
            <a:endParaRPr lang="zh-CN" altLang="en-US" dirty="0"/>
          </a:p>
        </p:txBody>
      </p:sp>
      <p:sp>
        <p:nvSpPr>
          <p:cNvPr id="12" name="文本框 11">
            <a:extLst>
              <a:ext uri="{FF2B5EF4-FFF2-40B4-BE49-F238E27FC236}">
                <a16:creationId xmlns:a16="http://schemas.microsoft.com/office/drawing/2014/main" xmlns="" id="{DE30EB1A-0933-4EAF-AC2D-1904DEAE555D}"/>
              </a:ext>
            </a:extLst>
          </p:cNvPr>
          <p:cNvSpPr txBox="1"/>
          <p:nvPr/>
        </p:nvSpPr>
        <p:spPr>
          <a:xfrm>
            <a:off x="646667" y="4056050"/>
            <a:ext cx="7624878" cy="369332"/>
          </a:xfrm>
          <a:prstGeom prst="rect">
            <a:avLst/>
          </a:prstGeom>
          <a:noFill/>
        </p:spPr>
        <p:txBody>
          <a:bodyPr wrap="square" rtlCol="0">
            <a:spAutoFit/>
          </a:bodyPr>
          <a:lstStyle/>
          <a:p>
            <a:r>
              <a:rPr lang="zh-CN" altLang="en-US" dirty="0"/>
              <a:t>第一次“分配”</a:t>
            </a:r>
            <a:r>
              <a:rPr lang="zh-CN" altLang="en-US" dirty="0">
                <a:solidFill>
                  <a:schemeClr val="accent2"/>
                </a:solidFill>
              </a:rPr>
              <a:t>（队列从上入队）</a:t>
            </a:r>
          </a:p>
        </p:txBody>
      </p:sp>
    </p:spTree>
    <p:extLst>
      <p:ext uri="{BB962C8B-B14F-4D97-AF65-F5344CB8AC3E}">
        <p14:creationId xmlns:p14="http://schemas.microsoft.com/office/powerpoint/2010/main" val="153322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500"/>
                                        <p:tgtEl>
                                          <p:spTgt spid="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500"/>
                                        <p:tgtEl>
                                          <p:spTgt spid="5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500"/>
                                        <p:tgtEl>
                                          <p:spTgt spid="5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500"/>
                                        <p:tgtEl>
                                          <p:spTgt spid="5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500"/>
                                        <p:tgtEl>
                                          <p:spTgt spid="5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9"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P spid="50" grpId="0"/>
      <p:bldP spid="51" grpId="0"/>
      <p:bldP spid="10" grpId="0"/>
      <p:bldP spid="52" grpId="0"/>
      <p:bldP spid="53" grpId="0"/>
      <p:bldP spid="54" grpId="0"/>
      <p:bldP spid="55" grpId="0"/>
      <p:bldP spid="56" grpId="0"/>
      <p:bldP spid="57" grpId="0"/>
      <p:bldP spid="58" grpId="0"/>
      <p:bldP spid="59"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基数排序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34F11B0F-9789-415D-AF8B-39A82173144C}"/>
              </a:ext>
            </a:extLst>
          </p:cNvPr>
          <p:cNvSpPr/>
          <p:nvPr/>
        </p:nvSpPr>
        <p:spPr>
          <a:xfrm>
            <a:off x="927554"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3D2EAA27-058B-4987-8B98-D1A9D0E5CD97}"/>
              </a:ext>
            </a:extLst>
          </p:cNvPr>
          <p:cNvSpPr txBox="1"/>
          <p:nvPr/>
        </p:nvSpPr>
        <p:spPr>
          <a:xfrm>
            <a:off x="994612" y="3051671"/>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32" name="矩形 31">
            <a:extLst>
              <a:ext uri="{FF2B5EF4-FFF2-40B4-BE49-F238E27FC236}">
                <a16:creationId xmlns:a16="http://schemas.microsoft.com/office/drawing/2014/main" xmlns="" id="{85B093C5-CB1F-4440-8AA3-2CBCCF91F84B}"/>
              </a:ext>
            </a:extLst>
          </p:cNvPr>
          <p:cNvSpPr/>
          <p:nvPr/>
        </p:nvSpPr>
        <p:spPr>
          <a:xfrm>
            <a:off x="1883742"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xmlns="" id="{A41B8303-BB62-4B69-B08E-072094709BFA}"/>
              </a:ext>
            </a:extLst>
          </p:cNvPr>
          <p:cNvSpPr txBox="1"/>
          <p:nvPr/>
        </p:nvSpPr>
        <p:spPr>
          <a:xfrm>
            <a:off x="1950800" y="3051671"/>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34" name="矩形 33">
            <a:extLst>
              <a:ext uri="{FF2B5EF4-FFF2-40B4-BE49-F238E27FC236}">
                <a16:creationId xmlns:a16="http://schemas.microsoft.com/office/drawing/2014/main" xmlns="" id="{716139C4-AD78-4345-9A28-9DBDBEBA1411}"/>
              </a:ext>
            </a:extLst>
          </p:cNvPr>
          <p:cNvSpPr/>
          <p:nvPr/>
        </p:nvSpPr>
        <p:spPr>
          <a:xfrm>
            <a:off x="2839931"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CB2DAB08-6F1F-4BDB-BEF9-568F7313612A}"/>
              </a:ext>
            </a:extLst>
          </p:cNvPr>
          <p:cNvSpPr txBox="1"/>
          <p:nvPr/>
        </p:nvSpPr>
        <p:spPr>
          <a:xfrm>
            <a:off x="2906989" y="3051671"/>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36" name="矩形 35">
            <a:extLst>
              <a:ext uri="{FF2B5EF4-FFF2-40B4-BE49-F238E27FC236}">
                <a16:creationId xmlns:a16="http://schemas.microsoft.com/office/drawing/2014/main" xmlns="" id="{80F6AA7D-AAFB-49E3-B4B5-B06ED0ABC498}"/>
              </a:ext>
            </a:extLst>
          </p:cNvPr>
          <p:cNvSpPr/>
          <p:nvPr/>
        </p:nvSpPr>
        <p:spPr>
          <a:xfrm>
            <a:off x="3855255"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3ED7345A-E669-4D85-8298-DA2A53BA7598}"/>
              </a:ext>
            </a:extLst>
          </p:cNvPr>
          <p:cNvSpPr txBox="1"/>
          <p:nvPr/>
        </p:nvSpPr>
        <p:spPr>
          <a:xfrm>
            <a:off x="3922313" y="3051671"/>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38" name="矩形 37">
            <a:extLst>
              <a:ext uri="{FF2B5EF4-FFF2-40B4-BE49-F238E27FC236}">
                <a16:creationId xmlns:a16="http://schemas.microsoft.com/office/drawing/2014/main" xmlns="" id="{0801A3F0-D8AD-4655-ABD1-45E0CE9EAC23}"/>
              </a:ext>
            </a:extLst>
          </p:cNvPr>
          <p:cNvSpPr/>
          <p:nvPr/>
        </p:nvSpPr>
        <p:spPr>
          <a:xfrm>
            <a:off x="4912490"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xmlns="" id="{A22AF582-1EBD-49E3-A7DE-9E17E44D55B2}"/>
              </a:ext>
            </a:extLst>
          </p:cNvPr>
          <p:cNvSpPr txBox="1"/>
          <p:nvPr/>
        </p:nvSpPr>
        <p:spPr>
          <a:xfrm>
            <a:off x="4979548" y="3051671"/>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40" name="矩形 39">
            <a:extLst>
              <a:ext uri="{FF2B5EF4-FFF2-40B4-BE49-F238E27FC236}">
                <a16:creationId xmlns:a16="http://schemas.microsoft.com/office/drawing/2014/main" xmlns="" id="{05539E3C-41A2-4442-93EC-54E66767CE0A}"/>
              </a:ext>
            </a:extLst>
          </p:cNvPr>
          <p:cNvSpPr/>
          <p:nvPr/>
        </p:nvSpPr>
        <p:spPr>
          <a:xfrm>
            <a:off x="6012865"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xmlns="" id="{A6976D29-50FA-4F7C-AEF9-71C691A4B91F}"/>
              </a:ext>
            </a:extLst>
          </p:cNvPr>
          <p:cNvSpPr txBox="1"/>
          <p:nvPr/>
        </p:nvSpPr>
        <p:spPr>
          <a:xfrm>
            <a:off x="6079923" y="3051671"/>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42" name="矩形 41">
            <a:extLst>
              <a:ext uri="{FF2B5EF4-FFF2-40B4-BE49-F238E27FC236}">
                <a16:creationId xmlns:a16="http://schemas.microsoft.com/office/drawing/2014/main" xmlns="" id="{20FC0244-0DD0-4363-84DA-CBA521FE0729}"/>
              </a:ext>
            </a:extLst>
          </p:cNvPr>
          <p:cNvSpPr/>
          <p:nvPr/>
        </p:nvSpPr>
        <p:spPr>
          <a:xfrm>
            <a:off x="7167769"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2B6B36A8-5F45-499E-BF5B-2E0E98ED805C}"/>
              </a:ext>
            </a:extLst>
          </p:cNvPr>
          <p:cNvSpPr txBox="1"/>
          <p:nvPr/>
        </p:nvSpPr>
        <p:spPr>
          <a:xfrm>
            <a:off x="7234827" y="3051671"/>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44" name="矩形 43">
            <a:extLst>
              <a:ext uri="{FF2B5EF4-FFF2-40B4-BE49-F238E27FC236}">
                <a16:creationId xmlns:a16="http://schemas.microsoft.com/office/drawing/2014/main" xmlns="" id="{8E8CC747-E81E-4026-BE68-151A349327B6}"/>
              </a:ext>
            </a:extLst>
          </p:cNvPr>
          <p:cNvSpPr/>
          <p:nvPr/>
        </p:nvSpPr>
        <p:spPr>
          <a:xfrm>
            <a:off x="8324162"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C84EA09A-863A-44E7-B6CA-C96E040E9F60}"/>
              </a:ext>
            </a:extLst>
          </p:cNvPr>
          <p:cNvSpPr txBox="1"/>
          <p:nvPr/>
        </p:nvSpPr>
        <p:spPr>
          <a:xfrm>
            <a:off x="8391220" y="3051671"/>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46" name="矩形 45">
            <a:extLst>
              <a:ext uri="{FF2B5EF4-FFF2-40B4-BE49-F238E27FC236}">
                <a16:creationId xmlns:a16="http://schemas.microsoft.com/office/drawing/2014/main" xmlns="" id="{36B2148A-975C-4D06-969A-571E6EC18AC2}"/>
              </a:ext>
            </a:extLst>
          </p:cNvPr>
          <p:cNvSpPr/>
          <p:nvPr/>
        </p:nvSpPr>
        <p:spPr>
          <a:xfrm>
            <a:off x="9492384" y="188890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xmlns="" id="{05D35501-2823-4550-A94D-E84CF4072598}"/>
              </a:ext>
            </a:extLst>
          </p:cNvPr>
          <p:cNvSpPr txBox="1"/>
          <p:nvPr/>
        </p:nvSpPr>
        <p:spPr>
          <a:xfrm>
            <a:off x="9559442" y="3057855"/>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48" name="矩形 47">
            <a:extLst>
              <a:ext uri="{FF2B5EF4-FFF2-40B4-BE49-F238E27FC236}">
                <a16:creationId xmlns:a16="http://schemas.microsoft.com/office/drawing/2014/main" xmlns="" id="{B4078919-554B-4C6B-B194-D8843AC98E83}"/>
              </a:ext>
            </a:extLst>
          </p:cNvPr>
          <p:cNvSpPr/>
          <p:nvPr/>
        </p:nvSpPr>
        <p:spPr>
          <a:xfrm>
            <a:off x="10682333" y="188272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xmlns="" id="{528CA5A9-67CE-4860-88BF-5CF98EC97F78}"/>
              </a:ext>
            </a:extLst>
          </p:cNvPr>
          <p:cNvSpPr txBox="1"/>
          <p:nvPr/>
        </p:nvSpPr>
        <p:spPr>
          <a:xfrm>
            <a:off x="10749391" y="3051671"/>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10" name="文本框 9">
            <a:extLst>
              <a:ext uri="{FF2B5EF4-FFF2-40B4-BE49-F238E27FC236}">
                <a16:creationId xmlns:a16="http://schemas.microsoft.com/office/drawing/2014/main" xmlns="" id="{A04DF569-E670-46BC-97E8-CDD6656896A5}"/>
              </a:ext>
            </a:extLst>
          </p:cNvPr>
          <p:cNvSpPr txBox="1"/>
          <p:nvPr/>
        </p:nvSpPr>
        <p:spPr>
          <a:xfrm>
            <a:off x="3893006" y="2629125"/>
            <a:ext cx="550151" cy="369332"/>
          </a:xfrm>
          <a:prstGeom prst="rect">
            <a:avLst/>
          </a:prstGeom>
          <a:noFill/>
        </p:spPr>
        <p:txBody>
          <a:bodyPr wrap="none" rtlCol="0">
            <a:spAutoFit/>
          </a:bodyPr>
          <a:lstStyle/>
          <a:p>
            <a:r>
              <a:rPr lang="en-US" altLang="zh-CN" dirty="0"/>
              <a:t>053</a:t>
            </a:r>
            <a:endParaRPr lang="zh-CN" altLang="en-US" dirty="0"/>
          </a:p>
        </p:txBody>
      </p:sp>
      <p:sp>
        <p:nvSpPr>
          <p:cNvPr id="52" name="文本框 51">
            <a:extLst>
              <a:ext uri="{FF2B5EF4-FFF2-40B4-BE49-F238E27FC236}">
                <a16:creationId xmlns:a16="http://schemas.microsoft.com/office/drawing/2014/main" xmlns="" id="{671B67F7-DD92-408B-8E46-57097D710521}"/>
              </a:ext>
            </a:extLst>
          </p:cNvPr>
          <p:cNvSpPr txBox="1"/>
          <p:nvPr/>
        </p:nvSpPr>
        <p:spPr>
          <a:xfrm>
            <a:off x="3893006" y="2315646"/>
            <a:ext cx="550151" cy="369332"/>
          </a:xfrm>
          <a:prstGeom prst="rect">
            <a:avLst/>
          </a:prstGeom>
          <a:noFill/>
        </p:spPr>
        <p:txBody>
          <a:bodyPr wrap="none" rtlCol="0">
            <a:spAutoFit/>
          </a:bodyPr>
          <a:lstStyle/>
          <a:p>
            <a:r>
              <a:rPr lang="en-US" altLang="zh-CN" dirty="0"/>
              <a:t>003</a:t>
            </a:r>
            <a:endParaRPr lang="zh-CN" altLang="en-US" dirty="0"/>
          </a:p>
        </p:txBody>
      </p:sp>
      <p:sp>
        <p:nvSpPr>
          <p:cNvPr id="53" name="文本框 52">
            <a:extLst>
              <a:ext uri="{FF2B5EF4-FFF2-40B4-BE49-F238E27FC236}">
                <a16:creationId xmlns:a16="http://schemas.microsoft.com/office/drawing/2014/main" xmlns="" id="{3208E9B8-B8B3-4676-BAA9-146D560C55F9}"/>
              </a:ext>
            </a:extLst>
          </p:cNvPr>
          <p:cNvSpPr txBox="1"/>
          <p:nvPr/>
        </p:nvSpPr>
        <p:spPr>
          <a:xfrm>
            <a:off x="2895637" y="2629125"/>
            <a:ext cx="550151" cy="369332"/>
          </a:xfrm>
          <a:prstGeom prst="rect">
            <a:avLst/>
          </a:prstGeom>
          <a:noFill/>
        </p:spPr>
        <p:txBody>
          <a:bodyPr wrap="none" rtlCol="0">
            <a:spAutoFit/>
          </a:bodyPr>
          <a:lstStyle/>
          <a:p>
            <a:r>
              <a:rPr lang="en-US" altLang="zh-CN" dirty="0"/>
              <a:t>542</a:t>
            </a:r>
            <a:endParaRPr lang="zh-CN" altLang="en-US" dirty="0"/>
          </a:p>
        </p:txBody>
      </p:sp>
      <p:sp>
        <p:nvSpPr>
          <p:cNvPr id="54" name="文本框 53">
            <a:extLst>
              <a:ext uri="{FF2B5EF4-FFF2-40B4-BE49-F238E27FC236}">
                <a16:creationId xmlns:a16="http://schemas.microsoft.com/office/drawing/2014/main" xmlns="" id="{DDF67F3E-AC99-49E0-8253-D9BFBBEE9F6B}"/>
              </a:ext>
            </a:extLst>
          </p:cNvPr>
          <p:cNvSpPr txBox="1"/>
          <p:nvPr/>
        </p:nvSpPr>
        <p:spPr>
          <a:xfrm>
            <a:off x="9540434" y="2629125"/>
            <a:ext cx="550151" cy="369332"/>
          </a:xfrm>
          <a:prstGeom prst="rect">
            <a:avLst/>
          </a:prstGeom>
          <a:noFill/>
        </p:spPr>
        <p:txBody>
          <a:bodyPr wrap="none" rtlCol="0">
            <a:spAutoFit/>
          </a:bodyPr>
          <a:lstStyle/>
          <a:p>
            <a:r>
              <a:rPr lang="en-US" altLang="zh-CN" dirty="0"/>
              <a:t>748</a:t>
            </a:r>
            <a:endParaRPr lang="zh-CN" altLang="en-US" dirty="0"/>
          </a:p>
        </p:txBody>
      </p:sp>
      <p:sp>
        <p:nvSpPr>
          <p:cNvPr id="55" name="文本框 54">
            <a:extLst>
              <a:ext uri="{FF2B5EF4-FFF2-40B4-BE49-F238E27FC236}">
                <a16:creationId xmlns:a16="http://schemas.microsoft.com/office/drawing/2014/main" xmlns="" id="{1FBE3D75-6917-4F74-BA96-5C24EF674C70}"/>
              </a:ext>
            </a:extLst>
          </p:cNvPr>
          <p:cNvSpPr txBox="1"/>
          <p:nvPr/>
        </p:nvSpPr>
        <p:spPr>
          <a:xfrm>
            <a:off x="4970727" y="2629125"/>
            <a:ext cx="550151" cy="369332"/>
          </a:xfrm>
          <a:prstGeom prst="rect">
            <a:avLst/>
          </a:prstGeom>
          <a:noFill/>
        </p:spPr>
        <p:txBody>
          <a:bodyPr wrap="none" rtlCol="0">
            <a:spAutoFit/>
          </a:bodyPr>
          <a:lstStyle/>
          <a:p>
            <a:r>
              <a:rPr lang="en-US" altLang="zh-CN" dirty="0"/>
              <a:t>014</a:t>
            </a:r>
            <a:endParaRPr lang="zh-CN" altLang="en-US" dirty="0"/>
          </a:p>
        </p:txBody>
      </p:sp>
      <p:sp>
        <p:nvSpPr>
          <p:cNvPr id="56" name="文本框 55">
            <a:extLst>
              <a:ext uri="{FF2B5EF4-FFF2-40B4-BE49-F238E27FC236}">
                <a16:creationId xmlns:a16="http://schemas.microsoft.com/office/drawing/2014/main" xmlns="" id="{90BF248E-DCDF-46B3-BE12-9A8655F72035}"/>
              </a:ext>
            </a:extLst>
          </p:cNvPr>
          <p:cNvSpPr txBox="1"/>
          <p:nvPr/>
        </p:nvSpPr>
        <p:spPr>
          <a:xfrm>
            <a:off x="4960663" y="2315646"/>
            <a:ext cx="550151" cy="369332"/>
          </a:xfrm>
          <a:prstGeom prst="rect">
            <a:avLst/>
          </a:prstGeom>
          <a:noFill/>
        </p:spPr>
        <p:txBody>
          <a:bodyPr wrap="none" rtlCol="0">
            <a:spAutoFit/>
          </a:bodyPr>
          <a:lstStyle/>
          <a:p>
            <a:r>
              <a:rPr lang="en-US" altLang="zh-CN" dirty="0"/>
              <a:t>214</a:t>
            </a:r>
            <a:endParaRPr lang="zh-CN" altLang="en-US" dirty="0"/>
          </a:p>
        </p:txBody>
      </p:sp>
      <p:sp>
        <p:nvSpPr>
          <p:cNvPr id="57" name="文本框 56">
            <a:extLst>
              <a:ext uri="{FF2B5EF4-FFF2-40B4-BE49-F238E27FC236}">
                <a16:creationId xmlns:a16="http://schemas.microsoft.com/office/drawing/2014/main" xmlns="" id="{5E7F5556-47E1-45F8-90A4-F2305597F180}"/>
              </a:ext>
            </a:extLst>
          </p:cNvPr>
          <p:cNvSpPr txBox="1"/>
          <p:nvPr/>
        </p:nvSpPr>
        <p:spPr>
          <a:xfrm>
            <a:off x="4950316" y="1999084"/>
            <a:ext cx="550151" cy="369332"/>
          </a:xfrm>
          <a:prstGeom prst="rect">
            <a:avLst/>
          </a:prstGeom>
          <a:noFill/>
        </p:spPr>
        <p:txBody>
          <a:bodyPr wrap="none" rtlCol="0">
            <a:spAutoFit/>
          </a:bodyPr>
          <a:lstStyle/>
          <a:p>
            <a:r>
              <a:rPr lang="en-US" altLang="zh-CN" dirty="0"/>
              <a:t>154</a:t>
            </a:r>
            <a:endParaRPr lang="zh-CN" altLang="en-US" dirty="0"/>
          </a:p>
        </p:txBody>
      </p:sp>
      <p:sp>
        <p:nvSpPr>
          <p:cNvPr id="58" name="文本框 57">
            <a:extLst>
              <a:ext uri="{FF2B5EF4-FFF2-40B4-BE49-F238E27FC236}">
                <a16:creationId xmlns:a16="http://schemas.microsoft.com/office/drawing/2014/main" xmlns="" id="{BB6E12FE-5E7B-48C5-BC8A-9929D4144DA4}"/>
              </a:ext>
            </a:extLst>
          </p:cNvPr>
          <p:cNvSpPr txBox="1"/>
          <p:nvPr/>
        </p:nvSpPr>
        <p:spPr>
          <a:xfrm>
            <a:off x="3899603" y="1999084"/>
            <a:ext cx="550151" cy="369332"/>
          </a:xfrm>
          <a:prstGeom prst="rect">
            <a:avLst/>
          </a:prstGeom>
          <a:noFill/>
        </p:spPr>
        <p:txBody>
          <a:bodyPr wrap="none" rtlCol="0">
            <a:spAutoFit/>
          </a:bodyPr>
          <a:lstStyle/>
          <a:p>
            <a:r>
              <a:rPr lang="en-US" altLang="zh-CN" dirty="0"/>
              <a:t>063</a:t>
            </a:r>
            <a:endParaRPr lang="zh-CN" altLang="en-US" dirty="0"/>
          </a:p>
        </p:txBody>
      </p:sp>
      <p:sp>
        <p:nvSpPr>
          <p:cNvPr id="59" name="文本框 58">
            <a:extLst>
              <a:ext uri="{FF2B5EF4-FFF2-40B4-BE49-F238E27FC236}">
                <a16:creationId xmlns:a16="http://schemas.microsoft.com/office/drawing/2014/main" xmlns="" id="{3BB3FBD5-BBC2-4136-994B-D932F046DAE1}"/>
              </a:ext>
            </a:extLst>
          </p:cNvPr>
          <p:cNvSpPr txBox="1"/>
          <p:nvPr/>
        </p:nvSpPr>
        <p:spPr>
          <a:xfrm>
            <a:off x="7213950" y="2629125"/>
            <a:ext cx="550151" cy="369332"/>
          </a:xfrm>
          <a:prstGeom prst="rect">
            <a:avLst/>
          </a:prstGeom>
          <a:noFill/>
        </p:spPr>
        <p:txBody>
          <a:bodyPr wrap="none" rtlCol="0">
            <a:spAutoFit/>
          </a:bodyPr>
          <a:lstStyle/>
          <a:p>
            <a:r>
              <a:rPr lang="en-US" altLang="zh-CN" dirty="0"/>
              <a:t>616</a:t>
            </a:r>
            <a:endParaRPr lang="zh-CN" altLang="en-US" dirty="0"/>
          </a:p>
        </p:txBody>
      </p:sp>
      <p:sp>
        <p:nvSpPr>
          <p:cNvPr id="12" name="文本框 11">
            <a:extLst>
              <a:ext uri="{FF2B5EF4-FFF2-40B4-BE49-F238E27FC236}">
                <a16:creationId xmlns:a16="http://schemas.microsoft.com/office/drawing/2014/main" xmlns="" id="{DE30EB1A-0933-4EAF-AC2D-1904DEAE555D}"/>
              </a:ext>
            </a:extLst>
          </p:cNvPr>
          <p:cNvSpPr txBox="1"/>
          <p:nvPr/>
        </p:nvSpPr>
        <p:spPr>
          <a:xfrm>
            <a:off x="927398" y="1272706"/>
            <a:ext cx="8349842" cy="369332"/>
          </a:xfrm>
          <a:prstGeom prst="rect">
            <a:avLst/>
          </a:prstGeom>
          <a:noFill/>
        </p:spPr>
        <p:txBody>
          <a:bodyPr wrap="square" rtlCol="0">
            <a:spAutoFit/>
          </a:bodyPr>
          <a:lstStyle/>
          <a:p>
            <a:r>
              <a:rPr lang="zh-CN" altLang="en-US" dirty="0"/>
              <a:t>第一次“收集” </a:t>
            </a:r>
            <a:r>
              <a:rPr lang="zh-CN" altLang="en-US" dirty="0">
                <a:solidFill>
                  <a:schemeClr val="accent2"/>
                </a:solidFill>
              </a:rPr>
              <a:t>（队列从下出队）</a:t>
            </a:r>
            <a:endParaRPr lang="zh-CN" altLang="en-US" dirty="0"/>
          </a:p>
        </p:txBody>
      </p:sp>
      <p:sp>
        <p:nvSpPr>
          <p:cNvPr id="60" name="文本框 59">
            <a:extLst>
              <a:ext uri="{FF2B5EF4-FFF2-40B4-BE49-F238E27FC236}">
                <a16:creationId xmlns:a16="http://schemas.microsoft.com/office/drawing/2014/main" xmlns="" id="{A575F243-B0D0-4473-AAAD-0C08468904A4}"/>
              </a:ext>
            </a:extLst>
          </p:cNvPr>
          <p:cNvSpPr txBox="1"/>
          <p:nvPr/>
        </p:nvSpPr>
        <p:spPr>
          <a:xfrm>
            <a:off x="2155134" y="3573521"/>
            <a:ext cx="550151" cy="369332"/>
          </a:xfrm>
          <a:prstGeom prst="rect">
            <a:avLst/>
          </a:prstGeom>
          <a:noFill/>
        </p:spPr>
        <p:txBody>
          <a:bodyPr wrap="none" rtlCol="0">
            <a:spAutoFit/>
          </a:bodyPr>
          <a:lstStyle/>
          <a:p>
            <a:r>
              <a:rPr lang="en-US" altLang="zh-CN" dirty="0"/>
              <a:t>54</a:t>
            </a:r>
            <a:r>
              <a:rPr lang="en-US" altLang="zh-CN" dirty="0">
                <a:solidFill>
                  <a:schemeClr val="accent1"/>
                </a:solidFill>
              </a:rPr>
              <a:t>2</a:t>
            </a:r>
            <a:endParaRPr lang="zh-CN" altLang="en-US" dirty="0">
              <a:solidFill>
                <a:schemeClr val="accent1"/>
              </a:solidFill>
            </a:endParaRPr>
          </a:p>
        </p:txBody>
      </p:sp>
      <p:sp>
        <p:nvSpPr>
          <p:cNvPr id="61" name="文本框 60">
            <a:extLst>
              <a:ext uri="{FF2B5EF4-FFF2-40B4-BE49-F238E27FC236}">
                <a16:creationId xmlns:a16="http://schemas.microsoft.com/office/drawing/2014/main" xmlns="" id="{3FD4C384-7A08-4A8C-866B-9BD82BBF01B2}"/>
              </a:ext>
            </a:extLst>
          </p:cNvPr>
          <p:cNvSpPr txBox="1"/>
          <p:nvPr/>
        </p:nvSpPr>
        <p:spPr>
          <a:xfrm>
            <a:off x="3052356" y="3573521"/>
            <a:ext cx="550151" cy="369332"/>
          </a:xfrm>
          <a:prstGeom prst="rect">
            <a:avLst/>
          </a:prstGeom>
          <a:noFill/>
        </p:spPr>
        <p:txBody>
          <a:bodyPr wrap="none" rtlCol="0">
            <a:spAutoFit/>
          </a:bodyPr>
          <a:lstStyle/>
          <a:p>
            <a:r>
              <a:rPr lang="en-US" altLang="zh-CN" dirty="0"/>
              <a:t>05</a:t>
            </a:r>
            <a:r>
              <a:rPr lang="en-US" altLang="zh-CN" dirty="0">
                <a:solidFill>
                  <a:schemeClr val="accent1"/>
                </a:solidFill>
              </a:rPr>
              <a:t>3</a:t>
            </a:r>
            <a:endParaRPr lang="zh-CN" altLang="en-US" dirty="0">
              <a:solidFill>
                <a:schemeClr val="accent1"/>
              </a:solidFill>
            </a:endParaRPr>
          </a:p>
        </p:txBody>
      </p:sp>
      <p:sp>
        <p:nvSpPr>
          <p:cNvPr id="62" name="文本框 61">
            <a:extLst>
              <a:ext uri="{FF2B5EF4-FFF2-40B4-BE49-F238E27FC236}">
                <a16:creationId xmlns:a16="http://schemas.microsoft.com/office/drawing/2014/main" xmlns="" id="{D83260DB-2CED-4CC1-9F4D-19119FD977C0}"/>
              </a:ext>
            </a:extLst>
          </p:cNvPr>
          <p:cNvSpPr txBox="1"/>
          <p:nvPr/>
        </p:nvSpPr>
        <p:spPr>
          <a:xfrm>
            <a:off x="3949578" y="3573521"/>
            <a:ext cx="550151" cy="369332"/>
          </a:xfrm>
          <a:prstGeom prst="rect">
            <a:avLst/>
          </a:prstGeom>
          <a:noFill/>
        </p:spPr>
        <p:txBody>
          <a:bodyPr wrap="none" rtlCol="0">
            <a:spAutoFit/>
          </a:bodyPr>
          <a:lstStyle/>
          <a:p>
            <a:r>
              <a:rPr lang="en-US" altLang="zh-CN" dirty="0"/>
              <a:t>00</a:t>
            </a:r>
            <a:r>
              <a:rPr lang="en-US" altLang="zh-CN" dirty="0">
                <a:solidFill>
                  <a:schemeClr val="accent1"/>
                </a:solidFill>
              </a:rPr>
              <a:t>3</a:t>
            </a:r>
            <a:endParaRPr lang="zh-CN" altLang="en-US" dirty="0">
              <a:solidFill>
                <a:schemeClr val="accent1"/>
              </a:solidFill>
            </a:endParaRPr>
          </a:p>
        </p:txBody>
      </p:sp>
      <p:sp>
        <p:nvSpPr>
          <p:cNvPr id="63" name="文本框 62">
            <a:extLst>
              <a:ext uri="{FF2B5EF4-FFF2-40B4-BE49-F238E27FC236}">
                <a16:creationId xmlns:a16="http://schemas.microsoft.com/office/drawing/2014/main" xmlns="" id="{4BC0010A-7441-4E67-906B-AAD242B5FE20}"/>
              </a:ext>
            </a:extLst>
          </p:cNvPr>
          <p:cNvSpPr txBox="1"/>
          <p:nvPr/>
        </p:nvSpPr>
        <p:spPr>
          <a:xfrm>
            <a:off x="4846800" y="3573521"/>
            <a:ext cx="550151" cy="369332"/>
          </a:xfrm>
          <a:prstGeom prst="rect">
            <a:avLst/>
          </a:prstGeom>
          <a:noFill/>
        </p:spPr>
        <p:txBody>
          <a:bodyPr wrap="none" rtlCol="0">
            <a:spAutoFit/>
          </a:bodyPr>
          <a:lstStyle/>
          <a:p>
            <a:r>
              <a:rPr lang="en-US" altLang="zh-CN" dirty="0"/>
              <a:t>06</a:t>
            </a:r>
            <a:r>
              <a:rPr lang="en-US" altLang="zh-CN" dirty="0">
                <a:solidFill>
                  <a:schemeClr val="accent1"/>
                </a:solidFill>
              </a:rPr>
              <a:t>3</a:t>
            </a:r>
            <a:endParaRPr lang="zh-CN" altLang="en-US" dirty="0">
              <a:solidFill>
                <a:schemeClr val="accent1"/>
              </a:solidFill>
            </a:endParaRPr>
          </a:p>
        </p:txBody>
      </p:sp>
      <p:sp>
        <p:nvSpPr>
          <p:cNvPr id="64" name="文本框 63">
            <a:extLst>
              <a:ext uri="{FF2B5EF4-FFF2-40B4-BE49-F238E27FC236}">
                <a16:creationId xmlns:a16="http://schemas.microsoft.com/office/drawing/2014/main" xmlns="" id="{CD51D90E-855B-4B9E-9865-13B0DBCA919B}"/>
              </a:ext>
            </a:extLst>
          </p:cNvPr>
          <p:cNvSpPr txBox="1"/>
          <p:nvPr/>
        </p:nvSpPr>
        <p:spPr>
          <a:xfrm>
            <a:off x="5744022" y="3573521"/>
            <a:ext cx="550151" cy="369332"/>
          </a:xfrm>
          <a:prstGeom prst="rect">
            <a:avLst/>
          </a:prstGeom>
          <a:noFill/>
        </p:spPr>
        <p:txBody>
          <a:bodyPr wrap="none" rtlCol="0">
            <a:spAutoFit/>
          </a:bodyPr>
          <a:lstStyle/>
          <a:p>
            <a:r>
              <a:rPr lang="en-US" altLang="zh-CN" dirty="0"/>
              <a:t>01</a:t>
            </a:r>
            <a:r>
              <a:rPr lang="en-US" altLang="zh-CN" dirty="0">
                <a:solidFill>
                  <a:schemeClr val="accent1"/>
                </a:solidFill>
              </a:rPr>
              <a:t>4</a:t>
            </a:r>
            <a:endParaRPr lang="zh-CN" altLang="en-US" dirty="0">
              <a:solidFill>
                <a:schemeClr val="accent1"/>
              </a:solidFill>
            </a:endParaRPr>
          </a:p>
        </p:txBody>
      </p:sp>
      <p:sp>
        <p:nvSpPr>
          <p:cNvPr id="65" name="文本框 64">
            <a:extLst>
              <a:ext uri="{FF2B5EF4-FFF2-40B4-BE49-F238E27FC236}">
                <a16:creationId xmlns:a16="http://schemas.microsoft.com/office/drawing/2014/main" xmlns="" id="{F0F9C9BF-F411-403F-9B96-D0E02E26381C}"/>
              </a:ext>
            </a:extLst>
          </p:cNvPr>
          <p:cNvSpPr txBox="1"/>
          <p:nvPr/>
        </p:nvSpPr>
        <p:spPr>
          <a:xfrm>
            <a:off x="6639143" y="3573521"/>
            <a:ext cx="550151" cy="369332"/>
          </a:xfrm>
          <a:prstGeom prst="rect">
            <a:avLst/>
          </a:prstGeom>
          <a:noFill/>
        </p:spPr>
        <p:txBody>
          <a:bodyPr wrap="none" rtlCol="0">
            <a:spAutoFit/>
          </a:bodyPr>
          <a:lstStyle/>
          <a:p>
            <a:r>
              <a:rPr lang="en-US" altLang="zh-CN" dirty="0"/>
              <a:t>21</a:t>
            </a:r>
            <a:r>
              <a:rPr lang="en-US" altLang="zh-CN" dirty="0">
                <a:solidFill>
                  <a:schemeClr val="accent1"/>
                </a:solidFill>
              </a:rPr>
              <a:t>4</a:t>
            </a:r>
            <a:endParaRPr lang="zh-CN" altLang="en-US" dirty="0">
              <a:solidFill>
                <a:schemeClr val="accent1"/>
              </a:solidFill>
            </a:endParaRPr>
          </a:p>
        </p:txBody>
      </p:sp>
      <p:sp>
        <p:nvSpPr>
          <p:cNvPr id="66" name="文本框 65">
            <a:extLst>
              <a:ext uri="{FF2B5EF4-FFF2-40B4-BE49-F238E27FC236}">
                <a16:creationId xmlns:a16="http://schemas.microsoft.com/office/drawing/2014/main" xmlns="" id="{2BC6937F-EC2A-44F7-A6AC-D97E530E4FB2}"/>
              </a:ext>
            </a:extLst>
          </p:cNvPr>
          <p:cNvSpPr txBox="1"/>
          <p:nvPr/>
        </p:nvSpPr>
        <p:spPr>
          <a:xfrm>
            <a:off x="7533748" y="3573521"/>
            <a:ext cx="550151" cy="369332"/>
          </a:xfrm>
          <a:prstGeom prst="rect">
            <a:avLst/>
          </a:prstGeom>
          <a:noFill/>
        </p:spPr>
        <p:txBody>
          <a:bodyPr wrap="none" rtlCol="0">
            <a:spAutoFit/>
          </a:bodyPr>
          <a:lstStyle/>
          <a:p>
            <a:r>
              <a:rPr lang="en-US" altLang="zh-CN" dirty="0"/>
              <a:t>15</a:t>
            </a:r>
            <a:r>
              <a:rPr lang="en-US" altLang="zh-CN" dirty="0">
                <a:solidFill>
                  <a:schemeClr val="accent1"/>
                </a:solidFill>
              </a:rPr>
              <a:t>4</a:t>
            </a:r>
            <a:endParaRPr lang="zh-CN" altLang="en-US" dirty="0">
              <a:solidFill>
                <a:schemeClr val="accent1"/>
              </a:solidFill>
            </a:endParaRPr>
          </a:p>
        </p:txBody>
      </p:sp>
      <p:sp>
        <p:nvSpPr>
          <p:cNvPr id="67" name="文本框 66">
            <a:extLst>
              <a:ext uri="{FF2B5EF4-FFF2-40B4-BE49-F238E27FC236}">
                <a16:creationId xmlns:a16="http://schemas.microsoft.com/office/drawing/2014/main" xmlns="" id="{FCD1C477-7F79-4348-B472-A1745CF5FC32}"/>
              </a:ext>
            </a:extLst>
          </p:cNvPr>
          <p:cNvSpPr txBox="1"/>
          <p:nvPr/>
        </p:nvSpPr>
        <p:spPr>
          <a:xfrm>
            <a:off x="8428353" y="3573521"/>
            <a:ext cx="550151" cy="369332"/>
          </a:xfrm>
          <a:prstGeom prst="rect">
            <a:avLst/>
          </a:prstGeom>
          <a:noFill/>
        </p:spPr>
        <p:txBody>
          <a:bodyPr wrap="none" rtlCol="0">
            <a:spAutoFit/>
          </a:bodyPr>
          <a:lstStyle/>
          <a:p>
            <a:r>
              <a:rPr lang="en-US" altLang="zh-CN" dirty="0"/>
              <a:t>61</a:t>
            </a:r>
            <a:r>
              <a:rPr lang="en-US" altLang="zh-CN" dirty="0">
                <a:solidFill>
                  <a:schemeClr val="accent1"/>
                </a:solidFill>
              </a:rPr>
              <a:t>6</a:t>
            </a:r>
            <a:endParaRPr lang="zh-CN" altLang="en-US" dirty="0">
              <a:solidFill>
                <a:schemeClr val="accent1"/>
              </a:solidFill>
            </a:endParaRPr>
          </a:p>
        </p:txBody>
      </p:sp>
      <p:sp>
        <p:nvSpPr>
          <p:cNvPr id="68" name="文本框 67">
            <a:extLst>
              <a:ext uri="{FF2B5EF4-FFF2-40B4-BE49-F238E27FC236}">
                <a16:creationId xmlns:a16="http://schemas.microsoft.com/office/drawing/2014/main" xmlns="" id="{40FAFC0B-FB1D-4E72-89C6-A8BCE4461EE3}"/>
              </a:ext>
            </a:extLst>
          </p:cNvPr>
          <p:cNvSpPr txBox="1"/>
          <p:nvPr/>
        </p:nvSpPr>
        <p:spPr>
          <a:xfrm>
            <a:off x="9328918" y="3573521"/>
            <a:ext cx="550151" cy="369332"/>
          </a:xfrm>
          <a:prstGeom prst="rect">
            <a:avLst/>
          </a:prstGeom>
          <a:noFill/>
        </p:spPr>
        <p:txBody>
          <a:bodyPr wrap="none" rtlCol="0">
            <a:spAutoFit/>
          </a:bodyPr>
          <a:lstStyle/>
          <a:p>
            <a:r>
              <a:rPr lang="en-US" altLang="zh-CN" dirty="0"/>
              <a:t>74</a:t>
            </a:r>
            <a:r>
              <a:rPr lang="en-US" altLang="zh-CN" dirty="0">
                <a:solidFill>
                  <a:schemeClr val="accent1"/>
                </a:solidFill>
              </a:rPr>
              <a:t>8</a:t>
            </a:r>
            <a:endParaRPr lang="zh-CN" altLang="en-US" dirty="0">
              <a:solidFill>
                <a:schemeClr val="accent1"/>
              </a:solidFill>
            </a:endParaRPr>
          </a:p>
        </p:txBody>
      </p:sp>
      <p:sp>
        <p:nvSpPr>
          <p:cNvPr id="69" name="矩形 68">
            <a:extLst>
              <a:ext uri="{FF2B5EF4-FFF2-40B4-BE49-F238E27FC236}">
                <a16:creationId xmlns:a16="http://schemas.microsoft.com/office/drawing/2014/main" xmlns="" id="{F4541CA2-C299-43A8-BC2D-8B7826F85B2A}"/>
              </a:ext>
            </a:extLst>
          </p:cNvPr>
          <p:cNvSpPr/>
          <p:nvPr/>
        </p:nvSpPr>
        <p:spPr>
          <a:xfrm>
            <a:off x="927554"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DD14CD12-F399-40C5-BA68-798303C8D312}"/>
              </a:ext>
            </a:extLst>
          </p:cNvPr>
          <p:cNvSpPr txBox="1"/>
          <p:nvPr/>
        </p:nvSpPr>
        <p:spPr>
          <a:xfrm>
            <a:off x="965305" y="5924592"/>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71" name="矩形 70">
            <a:extLst>
              <a:ext uri="{FF2B5EF4-FFF2-40B4-BE49-F238E27FC236}">
                <a16:creationId xmlns:a16="http://schemas.microsoft.com/office/drawing/2014/main" xmlns="" id="{F31579F2-EB4D-44A0-B51F-539EB4237D44}"/>
              </a:ext>
            </a:extLst>
          </p:cNvPr>
          <p:cNvSpPr/>
          <p:nvPr/>
        </p:nvSpPr>
        <p:spPr>
          <a:xfrm>
            <a:off x="1883742"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1E1155C0-6BB9-4C12-AC13-E4243816639E}"/>
              </a:ext>
            </a:extLst>
          </p:cNvPr>
          <p:cNvSpPr txBox="1"/>
          <p:nvPr/>
        </p:nvSpPr>
        <p:spPr>
          <a:xfrm>
            <a:off x="1921493" y="5924592"/>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73" name="矩形 72">
            <a:extLst>
              <a:ext uri="{FF2B5EF4-FFF2-40B4-BE49-F238E27FC236}">
                <a16:creationId xmlns:a16="http://schemas.microsoft.com/office/drawing/2014/main" xmlns="" id="{E6DB6332-6A9B-4D7D-82A4-C35FE7CEF200}"/>
              </a:ext>
            </a:extLst>
          </p:cNvPr>
          <p:cNvSpPr/>
          <p:nvPr/>
        </p:nvSpPr>
        <p:spPr>
          <a:xfrm>
            <a:off x="2839931"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DF362354-F8ED-4F98-BE5C-30B2BA3C8FAA}"/>
              </a:ext>
            </a:extLst>
          </p:cNvPr>
          <p:cNvSpPr txBox="1"/>
          <p:nvPr/>
        </p:nvSpPr>
        <p:spPr>
          <a:xfrm>
            <a:off x="2877682" y="5924592"/>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75" name="矩形 74">
            <a:extLst>
              <a:ext uri="{FF2B5EF4-FFF2-40B4-BE49-F238E27FC236}">
                <a16:creationId xmlns:a16="http://schemas.microsoft.com/office/drawing/2014/main" xmlns="" id="{0B1700FC-C2CD-4B3E-ABDD-427EFBEA913B}"/>
              </a:ext>
            </a:extLst>
          </p:cNvPr>
          <p:cNvSpPr/>
          <p:nvPr/>
        </p:nvSpPr>
        <p:spPr>
          <a:xfrm>
            <a:off x="3855255"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xmlns="" id="{0A40AE3C-D5BE-4FFE-8D7C-CD23E1E89BAA}"/>
              </a:ext>
            </a:extLst>
          </p:cNvPr>
          <p:cNvSpPr txBox="1"/>
          <p:nvPr/>
        </p:nvSpPr>
        <p:spPr>
          <a:xfrm>
            <a:off x="3893006" y="5924592"/>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77" name="矩形 76">
            <a:extLst>
              <a:ext uri="{FF2B5EF4-FFF2-40B4-BE49-F238E27FC236}">
                <a16:creationId xmlns:a16="http://schemas.microsoft.com/office/drawing/2014/main" xmlns="" id="{9C59E943-32E5-4E4A-8F35-FCEA2824FBB8}"/>
              </a:ext>
            </a:extLst>
          </p:cNvPr>
          <p:cNvSpPr/>
          <p:nvPr/>
        </p:nvSpPr>
        <p:spPr>
          <a:xfrm>
            <a:off x="4912490"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9B193938-BC61-43BC-8645-0F4B71CCF6B5}"/>
              </a:ext>
            </a:extLst>
          </p:cNvPr>
          <p:cNvSpPr txBox="1"/>
          <p:nvPr/>
        </p:nvSpPr>
        <p:spPr>
          <a:xfrm>
            <a:off x="4950241" y="5924592"/>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79" name="矩形 78">
            <a:extLst>
              <a:ext uri="{FF2B5EF4-FFF2-40B4-BE49-F238E27FC236}">
                <a16:creationId xmlns:a16="http://schemas.microsoft.com/office/drawing/2014/main" xmlns="" id="{836CF7FC-630E-4351-8334-2DDD2EB2F55C}"/>
              </a:ext>
            </a:extLst>
          </p:cNvPr>
          <p:cNvSpPr/>
          <p:nvPr/>
        </p:nvSpPr>
        <p:spPr>
          <a:xfrm>
            <a:off x="6012865"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9F598E78-6C2D-498B-8736-1FE49548BCCB}"/>
              </a:ext>
            </a:extLst>
          </p:cNvPr>
          <p:cNvSpPr txBox="1"/>
          <p:nvPr/>
        </p:nvSpPr>
        <p:spPr>
          <a:xfrm>
            <a:off x="6050616" y="5924592"/>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81" name="矩形 80">
            <a:extLst>
              <a:ext uri="{FF2B5EF4-FFF2-40B4-BE49-F238E27FC236}">
                <a16:creationId xmlns:a16="http://schemas.microsoft.com/office/drawing/2014/main" xmlns="" id="{FDEDD30F-461D-432E-9C9D-DD48D44A403C}"/>
              </a:ext>
            </a:extLst>
          </p:cNvPr>
          <p:cNvSpPr/>
          <p:nvPr/>
        </p:nvSpPr>
        <p:spPr>
          <a:xfrm>
            <a:off x="7167769"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76144519-246A-47E3-82C5-42D11E09D2AB}"/>
              </a:ext>
            </a:extLst>
          </p:cNvPr>
          <p:cNvSpPr txBox="1"/>
          <p:nvPr/>
        </p:nvSpPr>
        <p:spPr>
          <a:xfrm>
            <a:off x="7205520" y="5924592"/>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83" name="矩形 82">
            <a:extLst>
              <a:ext uri="{FF2B5EF4-FFF2-40B4-BE49-F238E27FC236}">
                <a16:creationId xmlns:a16="http://schemas.microsoft.com/office/drawing/2014/main" xmlns="" id="{3D39DFCE-F2A2-4ACF-BCFD-E66A124640CA}"/>
              </a:ext>
            </a:extLst>
          </p:cNvPr>
          <p:cNvSpPr/>
          <p:nvPr/>
        </p:nvSpPr>
        <p:spPr>
          <a:xfrm>
            <a:off x="8324162"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xmlns="" id="{FF193900-D473-4F5A-AB3E-33B60AA4D668}"/>
              </a:ext>
            </a:extLst>
          </p:cNvPr>
          <p:cNvSpPr txBox="1"/>
          <p:nvPr/>
        </p:nvSpPr>
        <p:spPr>
          <a:xfrm>
            <a:off x="8361913" y="5924592"/>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85" name="矩形 84">
            <a:extLst>
              <a:ext uri="{FF2B5EF4-FFF2-40B4-BE49-F238E27FC236}">
                <a16:creationId xmlns:a16="http://schemas.microsoft.com/office/drawing/2014/main" xmlns="" id="{20199048-371B-4DD1-B7F0-0B95C76D805E}"/>
              </a:ext>
            </a:extLst>
          </p:cNvPr>
          <p:cNvSpPr/>
          <p:nvPr/>
        </p:nvSpPr>
        <p:spPr>
          <a:xfrm>
            <a:off x="9492384" y="468622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7B2ECFDD-3A52-4F75-873E-46EC56836161}"/>
              </a:ext>
            </a:extLst>
          </p:cNvPr>
          <p:cNvSpPr txBox="1"/>
          <p:nvPr/>
        </p:nvSpPr>
        <p:spPr>
          <a:xfrm>
            <a:off x="9530135" y="5930776"/>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87" name="矩形 86">
            <a:extLst>
              <a:ext uri="{FF2B5EF4-FFF2-40B4-BE49-F238E27FC236}">
                <a16:creationId xmlns:a16="http://schemas.microsoft.com/office/drawing/2014/main" xmlns="" id="{3AF414CD-C551-4873-B3E0-E2A0DCE3E32C}"/>
              </a:ext>
            </a:extLst>
          </p:cNvPr>
          <p:cNvSpPr/>
          <p:nvPr/>
        </p:nvSpPr>
        <p:spPr>
          <a:xfrm>
            <a:off x="10682333" y="4680043"/>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54306F6A-CB0E-4952-96EF-979E3B5AE431}"/>
              </a:ext>
            </a:extLst>
          </p:cNvPr>
          <p:cNvSpPr txBox="1"/>
          <p:nvPr/>
        </p:nvSpPr>
        <p:spPr>
          <a:xfrm>
            <a:off x="10720084" y="5924592"/>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98" name="文本框 97">
            <a:extLst>
              <a:ext uri="{FF2B5EF4-FFF2-40B4-BE49-F238E27FC236}">
                <a16:creationId xmlns:a16="http://schemas.microsoft.com/office/drawing/2014/main" xmlns="" id="{F3097305-3D77-4DE0-8364-9081B0BFCDBC}"/>
              </a:ext>
            </a:extLst>
          </p:cNvPr>
          <p:cNvSpPr txBox="1"/>
          <p:nvPr/>
        </p:nvSpPr>
        <p:spPr>
          <a:xfrm>
            <a:off x="927398" y="4070028"/>
            <a:ext cx="3434877" cy="369332"/>
          </a:xfrm>
          <a:prstGeom prst="rect">
            <a:avLst/>
          </a:prstGeom>
          <a:noFill/>
        </p:spPr>
        <p:txBody>
          <a:bodyPr wrap="square" rtlCol="0">
            <a:spAutoFit/>
          </a:bodyPr>
          <a:lstStyle/>
          <a:p>
            <a:r>
              <a:rPr lang="zh-CN" altLang="en-US" dirty="0"/>
              <a:t>第二次“分配”</a:t>
            </a:r>
            <a:r>
              <a:rPr lang="zh-CN" altLang="en-US" dirty="0">
                <a:solidFill>
                  <a:schemeClr val="accent2"/>
                </a:solidFill>
              </a:rPr>
              <a:t>（队列从上入队）</a:t>
            </a:r>
          </a:p>
        </p:txBody>
      </p:sp>
      <p:sp>
        <p:nvSpPr>
          <p:cNvPr id="99" name="文本框 98">
            <a:extLst>
              <a:ext uri="{FF2B5EF4-FFF2-40B4-BE49-F238E27FC236}">
                <a16:creationId xmlns:a16="http://schemas.microsoft.com/office/drawing/2014/main" xmlns="" id="{D2F12C19-66C7-4EBA-ACBC-EC7FA0F2CC2E}"/>
              </a:ext>
            </a:extLst>
          </p:cNvPr>
          <p:cNvSpPr txBox="1"/>
          <p:nvPr/>
        </p:nvSpPr>
        <p:spPr>
          <a:xfrm>
            <a:off x="4964622" y="5400628"/>
            <a:ext cx="550151" cy="369332"/>
          </a:xfrm>
          <a:prstGeom prst="rect">
            <a:avLst/>
          </a:prstGeom>
          <a:noFill/>
        </p:spPr>
        <p:txBody>
          <a:bodyPr wrap="none" rtlCol="0">
            <a:spAutoFit/>
          </a:bodyPr>
          <a:lstStyle/>
          <a:p>
            <a:r>
              <a:rPr lang="en-US" altLang="zh-CN" dirty="0"/>
              <a:t>542</a:t>
            </a:r>
            <a:endParaRPr lang="zh-CN" altLang="en-US" dirty="0"/>
          </a:p>
        </p:txBody>
      </p:sp>
      <p:sp>
        <p:nvSpPr>
          <p:cNvPr id="100" name="文本框 99">
            <a:extLst>
              <a:ext uri="{FF2B5EF4-FFF2-40B4-BE49-F238E27FC236}">
                <a16:creationId xmlns:a16="http://schemas.microsoft.com/office/drawing/2014/main" xmlns="" id="{D87EA1E9-512A-4A66-873E-9732F251B51A}"/>
              </a:ext>
            </a:extLst>
          </p:cNvPr>
          <p:cNvSpPr txBox="1"/>
          <p:nvPr/>
        </p:nvSpPr>
        <p:spPr>
          <a:xfrm>
            <a:off x="6064960" y="5395146"/>
            <a:ext cx="550151" cy="369332"/>
          </a:xfrm>
          <a:prstGeom prst="rect">
            <a:avLst/>
          </a:prstGeom>
          <a:noFill/>
        </p:spPr>
        <p:txBody>
          <a:bodyPr wrap="none" rtlCol="0">
            <a:spAutoFit/>
          </a:bodyPr>
          <a:lstStyle/>
          <a:p>
            <a:r>
              <a:rPr lang="en-US" altLang="zh-CN" dirty="0"/>
              <a:t>053</a:t>
            </a:r>
            <a:endParaRPr lang="zh-CN" altLang="en-US" dirty="0"/>
          </a:p>
        </p:txBody>
      </p:sp>
      <p:sp>
        <p:nvSpPr>
          <p:cNvPr id="101" name="文本框 100">
            <a:extLst>
              <a:ext uri="{FF2B5EF4-FFF2-40B4-BE49-F238E27FC236}">
                <a16:creationId xmlns:a16="http://schemas.microsoft.com/office/drawing/2014/main" xmlns="" id="{C8F53A68-28F5-4C60-8862-7CC55BB6BEB0}"/>
              </a:ext>
            </a:extLst>
          </p:cNvPr>
          <p:cNvSpPr txBox="1"/>
          <p:nvPr/>
        </p:nvSpPr>
        <p:spPr>
          <a:xfrm>
            <a:off x="980197" y="5395146"/>
            <a:ext cx="550151" cy="369332"/>
          </a:xfrm>
          <a:prstGeom prst="rect">
            <a:avLst/>
          </a:prstGeom>
          <a:noFill/>
        </p:spPr>
        <p:txBody>
          <a:bodyPr wrap="none" rtlCol="0">
            <a:spAutoFit/>
          </a:bodyPr>
          <a:lstStyle/>
          <a:p>
            <a:r>
              <a:rPr lang="en-US" altLang="zh-CN" dirty="0"/>
              <a:t>003</a:t>
            </a:r>
            <a:endParaRPr lang="zh-CN" altLang="en-US" dirty="0"/>
          </a:p>
        </p:txBody>
      </p:sp>
      <p:sp>
        <p:nvSpPr>
          <p:cNvPr id="102" name="文本框 101">
            <a:extLst>
              <a:ext uri="{FF2B5EF4-FFF2-40B4-BE49-F238E27FC236}">
                <a16:creationId xmlns:a16="http://schemas.microsoft.com/office/drawing/2014/main" xmlns="" id="{C9D64F22-F123-4F1E-9009-CC3165486BE6}"/>
              </a:ext>
            </a:extLst>
          </p:cNvPr>
          <p:cNvSpPr txBox="1"/>
          <p:nvPr/>
        </p:nvSpPr>
        <p:spPr>
          <a:xfrm>
            <a:off x="7213949" y="5395146"/>
            <a:ext cx="550151" cy="369332"/>
          </a:xfrm>
          <a:prstGeom prst="rect">
            <a:avLst/>
          </a:prstGeom>
          <a:noFill/>
        </p:spPr>
        <p:txBody>
          <a:bodyPr wrap="none" rtlCol="0">
            <a:spAutoFit/>
          </a:bodyPr>
          <a:lstStyle/>
          <a:p>
            <a:r>
              <a:rPr lang="en-US" altLang="zh-CN" dirty="0"/>
              <a:t>063</a:t>
            </a:r>
            <a:endParaRPr lang="zh-CN" altLang="en-US" dirty="0"/>
          </a:p>
        </p:txBody>
      </p:sp>
      <p:sp>
        <p:nvSpPr>
          <p:cNvPr id="103" name="文本框 102">
            <a:extLst>
              <a:ext uri="{FF2B5EF4-FFF2-40B4-BE49-F238E27FC236}">
                <a16:creationId xmlns:a16="http://schemas.microsoft.com/office/drawing/2014/main" xmlns="" id="{2D66D0A3-4027-4051-9E7B-5C7BBD8F2C7E}"/>
              </a:ext>
            </a:extLst>
          </p:cNvPr>
          <p:cNvSpPr txBox="1"/>
          <p:nvPr/>
        </p:nvSpPr>
        <p:spPr>
          <a:xfrm>
            <a:off x="1935874" y="5395146"/>
            <a:ext cx="550151" cy="369332"/>
          </a:xfrm>
          <a:prstGeom prst="rect">
            <a:avLst/>
          </a:prstGeom>
          <a:noFill/>
        </p:spPr>
        <p:txBody>
          <a:bodyPr wrap="none" rtlCol="0">
            <a:spAutoFit/>
          </a:bodyPr>
          <a:lstStyle/>
          <a:p>
            <a:r>
              <a:rPr lang="en-US" altLang="zh-CN" dirty="0"/>
              <a:t>014</a:t>
            </a:r>
            <a:endParaRPr lang="zh-CN" altLang="en-US" dirty="0"/>
          </a:p>
        </p:txBody>
      </p:sp>
      <p:sp>
        <p:nvSpPr>
          <p:cNvPr id="104" name="文本框 103">
            <a:extLst>
              <a:ext uri="{FF2B5EF4-FFF2-40B4-BE49-F238E27FC236}">
                <a16:creationId xmlns:a16="http://schemas.microsoft.com/office/drawing/2014/main" xmlns="" id="{F47F9A8D-24F6-4EBA-BE44-9133C6E6DB6B}"/>
              </a:ext>
            </a:extLst>
          </p:cNvPr>
          <p:cNvSpPr txBox="1"/>
          <p:nvPr/>
        </p:nvSpPr>
        <p:spPr>
          <a:xfrm>
            <a:off x="1933820" y="5081667"/>
            <a:ext cx="550151" cy="369332"/>
          </a:xfrm>
          <a:prstGeom prst="rect">
            <a:avLst/>
          </a:prstGeom>
          <a:noFill/>
        </p:spPr>
        <p:txBody>
          <a:bodyPr wrap="none" rtlCol="0">
            <a:spAutoFit/>
          </a:bodyPr>
          <a:lstStyle/>
          <a:p>
            <a:r>
              <a:rPr lang="en-US" altLang="zh-CN" dirty="0"/>
              <a:t>214</a:t>
            </a:r>
            <a:endParaRPr lang="zh-CN" altLang="en-US" dirty="0"/>
          </a:p>
        </p:txBody>
      </p:sp>
      <p:sp>
        <p:nvSpPr>
          <p:cNvPr id="105" name="文本框 104">
            <a:extLst>
              <a:ext uri="{FF2B5EF4-FFF2-40B4-BE49-F238E27FC236}">
                <a16:creationId xmlns:a16="http://schemas.microsoft.com/office/drawing/2014/main" xmlns="" id="{BC6EE53C-36A2-4414-A2BF-D6FA1881FF72}"/>
              </a:ext>
            </a:extLst>
          </p:cNvPr>
          <p:cNvSpPr txBox="1"/>
          <p:nvPr/>
        </p:nvSpPr>
        <p:spPr>
          <a:xfrm>
            <a:off x="6066881" y="5081667"/>
            <a:ext cx="550151" cy="369332"/>
          </a:xfrm>
          <a:prstGeom prst="rect">
            <a:avLst/>
          </a:prstGeom>
          <a:noFill/>
        </p:spPr>
        <p:txBody>
          <a:bodyPr wrap="none" rtlCol="0">
            <a:spAutoFit/>
          </a:bodyPr>
          <a:lstStyle/>
          <a:p>
            <a:r>
              <a:rPr lang="en-US" altLang="zh-CN" dirty="0"/>
              <a:t>154</a:t>
            </a:r>
            <a:endParaRPr lang="zh-CN" altLang="en-US" dirty="0"/>
          </a:p>
        </p:txBody>
      </p:sp>
      <p:sp>
        <p:nvSpPr>
          <p:cNvPr id="106" name="文本框 105">
            <a:extLst>
              <a:ext uri="{FF2B5EF4-FFF2-40B4-BE49-F238E27FC236}">
                <a16:creationId xmlns:a16="http://schemas.microsoft.com/office/drawing/2014/main" xmlns="" id="{C0CA17F6-5859-4C9A-9958-AE44F80E7FBF}"/>
              </a:ext>
            </a:extLst>
          </p:cNvPr>
          <p:cNvSpPr txBox="1"/>
          <p:nvPr/>
        </p:nvSpPr>
        <p:spPr>
          <a:xfrm>
            <a:off x="1936522" y="4759167"/>
            <a:ext cx="550151" cy="369332"/>
          </a:xfrm>
          <a:prstGeom prst="rect">
            <a:avLst/>
          </a:prstGeom>
          <a:noFill/>
        </p:spPr>
        <p:txBody>
          <a:bodyPr wrap="none" rtlCol="0">
            <a:spAutoFit/>
          </a:bodyPr>
          <a:lstStyle/>
          <a:p>
            <a:r>
              <a:rPr lang="en-US" altLang="zh-CN" dirty="0"/>
              <a:t>616</a:t>
            </a:r>
            <a:endParaRPr lang="zh-CN" altLang="en-US" dirty="0"/>
          </a:p>
        </p:txBody>
      </p:sp>
      <p:sp>
        <p:nvSpPr>
          <p:cNvPr id="107" name="文本框 106">
            <a:extLst>
              <a:ext uri="{FF2B5EF4-FFF2-40B4-BE49-F238E27FC236}">
                <a16:creationId xmlns:a16="http://schemas.microsoft.com/office/drawing/2014/main" xmlns="" id="{3128C2B7-AB2A-4EE2-98B0-384ECA3DEC68}"/>
              </a:ext>
            </a:extLst>
          </p:cNvPr>
          <p:cNvSpPr txBox="1"/>
          <p:nvPr/>
        </p:nvSpPr>
        <p:spPr>
          <a:xfrm>
            <a:off x="4970726" y="5081667"/>
            <a:ext cx="550151" cy="369332"/>
          </a:xfrm>
          <a:prstGeom prst="rect">
            <a:avLst/>
          </a:prstGeom>
          <a:noFill/>
        </p:spPr>
        <p:txBody>
          <a:bodyPr wrap="none" rtlCol="0">
            <a:spAutoFit/>
          </a:bodyPr>
          <a:lstStyle/>
          <a:p>
            <a:r>
              <a:rPr lang="en-US" altLang="zh-CN" dirty="0"/>
              <a:t>748</a:t>
            </a:r>
            <a:endParaRPr lang="zh-CN" altLang="en-US" dirty="0"/>
          </a:p>
        </p:txBody>
      </p:sp>
    </p:spTree>
    <p:extLst>
      <p:ext uri="{BB962C8B-B14F-4D97-AF65-F5344CB8AC3E}">
        <p14:creationId xmlns:p14="http://schemas.microsoft.com/office/powerpoint/2010/main" val="410874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500"/>
                                        <p:tgtEl>
                                          <p:spTgt spid="1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500"/>
                                        <p:tgtEl>
                                          <p:spTgt spid="6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fade">
                                      <p:cBhvr>
                                        <p:cTn id="106" dur="500"/>
                                        <p:tgtEl>
                                          <p:spTgt spid="6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fade">
                                      <p:cBhvr>
                                        <p:cTn id="109" dur="500"/>
                                        <p:tgtEl>
                                          <p:spTgt spid="6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500"/>
                                        <p:tgtEl>
                                          <p:spTgt spid="6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500"/>
                                        <p:tgtEl>
                                          <p:spTgt spid="6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fade">
                                      <p:cBhvr>
                                        <p:cTn id="118" dur="500"/>
                                        <p:tgtEl>
                                          <p:spTgt spid="6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fade">
                                      <p:cBhvr>
                                        <p:cTn id="129" dur="500"/>
                                        <p:tgtEl>
                                          <p:spTgt spid="7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74"/>
                                        </p:tgtEl>
                                        <p:attrNameLst>
                                          <p:attrName>style.visibility</p:attrName>
                                        </p:attrNameLst>
                                      </p:cBhvr>
                                      <p:to>
                                        <p:strVal val="visible"/>
                                      </p:to>
                                    </p:set>
                                    <p:animEffect transition="in" filter="fade">
                                      <p:cBhvr>
                                        <p:cTn id="141" dur="500"/>
                                        <p:tgtEl>
                                          <p:spTgt spid="7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500"/>
                                        <p:tgtEl>
                                          <p:spTgt spid="7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fade">
                                      <p:cBhvr>
                                        <p:cTn id="147" dur="500"/>
                                        <p:tgtEl>
                                          <p:spTgt spid="7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fade">
                                      <p:cBhvr>
                                        <p:cTn id="156" dur="500"/>
                                        <p:tgtEl>
                                          <p:spTgt spid="79"/>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animEffect transition="in" filter="fade">
                                      <p:cBhvr>
                                        <p:cTn id="159" dur="500"/>
                                        <p:tgtEl>
                                          <p:spTgt spid="8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1"/>
                                        </p:tgtEl>
                                        <p:attrNameLst>
                                          <p:attrName>style.visibility</p:attrName>
                                        </p:attrNameLst>
                                      </p:cBhvr>
                                      <p:to>
                                        <p:strVal val="visible"/>
                                      </p:to>
                                    </p:set>
                                    <p:animEffect transition="in" filter="fade">
                                      <p:cBhvr>
                                        <p:cTn id="162" dur="500"/>
                                        <p:tgtEl>
                                          <p:spTgt spid="8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82"/>
                                        </p:tgtEl>
                                        <p:attrNameLst>
                                          <p:attrName>style.visibility</p:attrName>
                                        </p:attrNameLst>
                                      </p:cBhvr>
                                      <p:to>
                                        <p:strVal val="visible"/>
                                      </p:to>
                                    </p:set>
                                    <p:animEffect transition="in" filter="fade">
                                      <p:cBhvr>
                                        <p:cTn id="165" dur="500"/>
                                        <p:tgtEl>
                                          <p:spTgt spid="8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83"/>
                                        </p:tgtEl>
                                        <p:attrNameLst>
                                          <p:attrName>style.visibility</p:attrName>
                                        </p:attrNameLst>
                                      </p:cBhvr>
                                      <p:to>
                                        <p:strVal val="visible"/>
                                      </p:to>
                                    </p:set>
                                    <p:animEffect transition="in" filter="fade">
                                      <p:cBhvr>
                                        <p:cTn id="168" dur="500"/>
                                        <p:tgtEl>
                                          <p:spTgt spid="8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4"/>
                                        </p:tgtEl>
                                        <p:attrNameLst>
                                          <p:attrName>style.visibility</p:attrName>
                                        </p:attrNameLst>
                                      </p:cBhvr>
                                      <p:to>
                                        <p:strVal val="visible"/>
                                      </p:to>
                                    </p:set>
                                    <p:animEffect transition="in" filter="fade">
                                      <p:cBhvr>
                                        <p:cTn id="171" dur="500"/>
                                        <p:tgtEl>
                                          <p:spTgt spid="84"/>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85"/>
                                        </p:tgtEl>
                                        <p:attrNameLst>
                                          <p:attrName>style.visibility</p:attrName>
                                        </p:attrNameLst>
                                      </p:cBhvr>
                                      <p:to>
                                        <p:strVal val="visible"/>
                                      </p:to>
                                    </p:set>
                                    <p:animEffect transition="in" filter="fade">
                                      <p:cBhvr>
                                        <p:cTn id="174" dur="500"/>
                                        <p:tgtEl>
                                          <p:spTgt spid="8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86"/>
                                        </p:tgtEl>
                                        <p:attrNameLst>
                                          <p:attrName>style.visibility</p:attrName>
                                        </p:attrNameLst>
                                      </p:cBhvr>
                                      <p:to>
                                        <p:strVal val="visible"/>
                                      </p:to>
                                    </p:set>
                                    <p:animEffect transition="in" filter="fade">
                                      <p:cBhvr>
                                        <p:cTn id="177" dur="500"/>
                                        <p:tgtEl>
                                          <p:spTgt spid="8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7"/>
                                        </p:tgtEl>
                                        <p:attrNameLst>
                                          <p:attrName>style.visibility</p:attrName>
                                        </p:attrNameLst>
                                      </p:cBhvr>
                                      <p:to>
                                        <p:strVal val="visible"/>
                                      </p:to>
                                    </p:set>
                                    <p:animEffect transition="in" filter="fade">
                                      <p:cBhvr>
                                        <p:cTn id="180" dur="500"/>
                                        <p:tgtEl>
                                          <p:spTgt spid="8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gtEl>
                                        <p:attrNameLst>
                                          <p:attrName>style.visibility</p:attrName>
                                        </p:attrNameLst>
                                      </p:cBhvr>
                                      <p:to>
                                        <p:strVal val="visible"/>
                                      </p:to>
                                    </p:set>
                                    <p:animEffect transition="in" filter="fade">
                                      <p:cBhvr>
                                        <p:cTn id="183" dur="500"/>
                                        <p:tgtEl>
                                          <p:spTgt spid="8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98"/>
                                        </p:tgtEl>
                                        <p:attrNameLst>
                                          <p:attrName>style.visibility</p:attrName>
                                        </p:attrNameLst>
                                      </p:cBhvr>
                                      <p:to>
                                        <p:strVal val="visible"/>
                                      </p:to>
                                    </p:set>
                                    <p:animEffect transition="in" filter="fade">
                                      <p:cBhvr>
                                        <p:cTn id="186" dur="500"/>
                                        <p:tgtEl>
                                          <p:spTgt spid="9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fade">
                                      <p:cBhvr>
                                        <p:cTn id="189" dur="500"/>
                                        <p:tgtEl>
                                          <p:spTgt spid="9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0"/>
                                        </p:tgtEl>
                                        <p:attrNameLst>
                                          <p:attrName>style.visibility</p:attrName>
                                        </p:attrNameLst>
                                      </p:cBhvr>
                                      <p:to>
                                        <p:strVal val="visible"/>
                                      </p:to>
                                    </p:set>
                                    <p:animEffect transition="in" filter="fade">
                                      <p:cBhvr>
                                        <p:cTn id="192" dur="500"/>
                                        <p:tgtEl>
                                          <p:spTgt spid="10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01"/>
                                        </p:tgtEl>
                                        <p:attrNameLst>
                                          <p:attrName>style.visibility</p:attrName>
                                        </p:attrNameLst>
                                      </p:cBhvr>
                                      <p:to>
                                        <p:strVal val="visible"/>
                                      </p:to>
                                    </p:set>
                                    <p:animEffect transition="in" filter="fade">
                                      <p:cBhvr>
                                        <p:cTn id="195" dur="500"/>
                                        <p:tgtEl>
                                          <p:spTgt spid="10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2"/>
                                        </p:tgtEl>
                                        <p:attrNameLst>
                                          <p:attrName>style.visibility</p:attrName>
                                        </p:attrNameLst>
                                      </p:cBhvr>
                                      <p:to>
                                        <p:strVal val="visible"/>
                                      </p:to>
                                    </p:set>
                                    <p:animEffect transition="in" filter="fade">
                                      <p:cBhvr>
                                        <p:cTn id="198" dur="500"/>
                                        <p:tgtEl>
                                          <p:spTgt spid="102"/>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03"/>
                                        </p:tgtEl>
                                        <p:attrNameLst>
                                          <p:attrName>style.visibility</p:attrName>
                                        </p:attrNameLst>
                                      </p:cBhvr>
                                      <p:to>
                                        <p:strVal val="visible"/>
                                      </p:to>
                                    </p:set>
                                    <p:animEffect transition="in" filter="fade">
                                      <p:cBhvr>
                                        <p:cTn id="201" dur="500"/>
                                        <p:tgtEl>
                                          <p:spTgt spid="10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animEffect transition="in" filter="fade">
                                      <p:cBhvr>
                                        <p:cTn id="204" dur="500"/>
                                        <p:tgtEl>
                                          <p:spTgt spid="104"/>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Effect transition="in" filter="fade">
                                      <p:cBhvr>
                                        <p:cTn id="207" dur="500"/>
                                        <p:tgtEl>
                                          <p:spTgt spid="105"/>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06"/>
                                        </p:tgtEl>
                                        <p:attrNameLst>
                                          <p:attrName>style.visibility</p:attrName>
                                        </p:attrNameLst>
                                      </p:cBhvr>
                                      <p:to>
                                        <p:strVal val="visible"/>
                                      </p:to>
                                    </p:set>
                                    <p:animEffect transition="in" filter="fade">
                                      <p:cBhvr>
                                        <p:cTn id="210" dur="500"/>
                                        <p:tgtEl>
                                          <p:spTgt spid="106"/>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7"/>
                                        </p:tgtEl>
                                        <p:attrNameLst>
                                          <p:attrName>style.visibility</p:attrName>
                                        </p:attrNameLst>
                                      </p:cBhvr>
                                      <p:to>
                                        <p:strVal val="visible"/>
                                      </p:to>
                                    </p:set>
                                    <p:animEffect transition="in" filter="fade">
                                      <p:cBhvr>
                                        <p:cTn id="21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P spid="10" grpId="0"/>
      <p:bldP spid="52" grpId="0"/>
      <p:bldP spid="53" grpId="0"/>
      <p:bldP spid="54" grpId="0"/>
      <p:bldP spid="55" grpId="0"/>
      <p:bldP spid="56" grpId="0"/>
      <p:bldP spid="57" grpId="0"/>
      <p:bldP spid="58" grpId="0"/>
      <p:bldP spid="59" grpId="0"/>
      <p:bldP spid="12" grpId="0"/>
      <p:bldP spid="60" grpId="0"/>
      <p:bldP spid="61" grpId="0"/>
      <p:bldP spid="62" grpId="0"/>
      <p:bldP spid="63" grpId="0"/>
      <p:bldP spid="64" grpId="0"/>
      <p:bldP spid="65" grpId="0"/>
      <p:bldP spid="66" grpId="0"/>
      <p:bldP spid="67" grpId="0"/>
      <p:bldP spid="68" grpId="0"/>
      <p:bldP spid="69" grpId="0" animBg="1"/>
      <p:bldP spid="70" grpId="0"/>
      <p:bldP spid="71" grpId="0" animBg="1"/>
      <p:bldP spid="72" grpId="0"/>
      <p:bldP spid="73" grpId="0" animBg="1"/>
      <p:bldP spid="74" grpId="0"/>
      <p:bldP spid="75" grpId="0" animBg="1"/>
      <p:bldP spid="76" grpId="0"/>
      <p:bldP spid="77" grpId="0" animBg="1"/>
      <p:bldP spid="78" grpId="0"/>
      <p:bldP spid="79" grpId="0" animBg="1"/>
      <p:bldP spid="80" grpId="0"/>
      <p:bldP spid="81" grpId="0" animBg="1"/>
      <p:bldP spid="82" grpId="0"/>
      <p:bldP spid="83" grpId="0" animBg="1"/>
      <p:bldP spid="84" grpId="0"/>
      <p:bldP spid="85" grpId="0" animBg="1"/>
      <p:bldP spid="86" grpId="0"/>
      <p:bldP spid="87" grpId="0" animBg="1"/>
      <p:bldP spid="88" grpId="0"/>
      <p:bldP spid="98" grpId="0"/>
      <p:bldP spid="99" grpId="0"/>
      <p:bldP spid="100" grpId="0"/>
      <p:bldP spid="101" grpId="0"/>
      <p:bldP spid="102" grpId="0"/>
      <p:bldP spid="103" grpId="0"/>
      <p:bldP spid="104" grpId="0"/>
      <p:bldP spid="105" grpId="0"/>
      <p:bldP spid="106" grpId="0"/>
      <p:bldP spid="10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基数排序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文本框 59">
            <a:extLst>
              <a:ext uri="{FF2B5EF4-FFF2-40B4-BE49-F238E27FC236}">
                <a16:creationId xmlns:a16="http://schemas.microsoft.com/office/drawing/2014/main" xmlns="" id="{A575F243-B0D0-4473-AAAD-0C08468904A4}"/>
              </a:ext>
            </a:extLst>
          </p:cNvPr>
          <p:cNvSpPr txBox="1"/>
          <p:nvPr/>
        </p:nvSpPr>
        <p:spPr>
          <a:xfrm>
            <a:off x="2544958" y="3346952"/>
            <a:ext cx="550151" cy="369332"/>
          </a:xfrm>
          <a:prstGeom prst="rect">
            <a:avLst/>
          </a:prstGeom>
          <a:noFill/>
        </p:spPr>
        <p:txBody>
          <a:bodyPr wrap="none" rtlCol="0">
            <a:spAutoFit/>
          </a:bodyPr>
          <a:lstStyle/>
          <a:p>
            <a:r>
              <a:rPr lang="en-US" altLang="zh-CN" dirty="0"/>
              <a:t>0</a:t>
            </a:r>
            <a:r>
              <a:rPr lang="en-US" altLang="zh-CN" dirty="0">
                <a:solidFill>
                  <a:schemeClr val="accent1"/>
                </a:solidFill>
              </a:rPr>
              <a:t>0</a:t>
            </a:r>
            <a:r>
              <a:rPr lang="en-US" altLang="zh-CN" dirty="0"/>
              <a:t>3</a:t>
            </a:r>
            <a:endParaRPr lang="zh-CN" altLang="en-US" dirty="0">
              <a:solidFill>
                <a:schemeClr val="accent1"/>
              </a:solidFill>
            </a:endParaRPr>
          </a:p>
        </p:txBody>
      </p:sp>
      <p:sp>
        <p:nvSpPr>
          <p:cNvPr id="61" name="文本框 60">
            <a:extLst>
              <a:ext uri="{FF2B5EF4-FFF2-40B4-BE49-F238E27FC236}">
                <a16:creationId xmlns:a16="http://schemas.microsoft.com/office/drawing/2014/main" xmlns="" id="{3FD4C384-7A08-4A8C-866B-9BD82BBF01B2}"/>
              </a:ext>
            </a:extLst>
          </p:cNvPr>
          <p:cNvSpPr txBox="1"/>
          <p:nvPr/>
        </p:nvSpPr>
        <p:spPr>
          <a:xfrm>
            <a:off x="3442180" y="3346952"/>
            <a:ext cx="550151" cy="369332"/>
          </a:xfrm>
          <a:prstGeom prst="rect">
            <a:avLst/>
          </a:prstGeom>
          <a:noFill/>
        </p:spPr>
        <p:txBody>
          <a:bodyPr wrap="none" rtlCol="0">
            <a:spAutoFit/>
          </a:bodyPr>
          <a:lstStyle/>
          <a:p>
            <a:r>
              <a:rPr lang="en-US" altLang="zh-CN" dirty="0"/>
              <a:t>0</a:t>
            </a:r>
            <a:r>
              <a:rPr lang="en-US" altLang="zh-CN" dirty="0">
                <a:solidFill>
                  <a:schemeClr val="accent1"/>
                </a:solidFill>
              </a:rPr>
              <a:t>1</a:t>
            </a:r>
            <a:r>
              <a:rPr lang="en-US" altLang="zh-CN" dirty="0"/>
              <a:t>4</a:t>
            </a:r>
            <a:endParaRPr lang="zh-CN" altLang="en-US" dirty="0">
              <a:solidFill>
                <a:schemeClr val="accent1"/>
              </a:solidFill>
            </a:endParaRPr>
          </a:p>
        </p:txBody>
      </p:sp>
      <p:sp>
        <p:nvSpPr>
          <p:cNvPr id="62" name="文本框 61">
            <a:extLst>
              <a:ext uri="{FF2B5EF4-FFF2-40B4-BE49-F238E27FC236}">
                <a16:creationId xmlns:a16="http://schemas.microsoft.com/office/drawing/2014/main" xmlns="" id="{D83260DB-2CED-4CC1-9F4D-19119FD977C0}"/>
              </a:ext>
            </a:extLst>
          </p:cNvPr>
          <p:cNvSpPr txBox="1"/>
          <p:nvPr/>
        </p:nvSpPr>
        <p:spPr>
          <a:xfrm>
            <a:off x="4339402" y="3346952"/>
            <a:ext cx="550151" cy="369332"/>
          </a:xfrm>
          <a:prstGeom prst="rect">
            <a:avLst/>
          </a:prstGeom>
          <a:noFill/>
        </p:spPr>
        <p:txBody>
          <a:bodyPr wrap="none" rtlCol="0">
            <a:spAutoFit/>
          </a:bodyPr>
          <a:lstStyle/>
          <a:p>
            <a:r>
              <a:rPr lang="en-US" altLang="zh-CN" dirty="0"/>
              <a:t>2</a:t>
            </a:r>
            <a:r>
              <a:rPr lang="en-US" altLang="zh-CN" dirty="0">
                <a:solidFill>
                  <a:schemeClr val="accent1"/>
                </a:solidFill>
              </a:rPr>
              <a:t>1</a:t>
            </a:r>
            <a:r>
              <a:rPr lang="en-US" altLang="zh-CN" dirty="0"/>
              <a:t>4</a:t>
            </a:r>
            <a:endParaRPr lang="zh-CN" altLang="en-US" dirty="0">
              <a:solidFill>
                <a:schemeClr val="accent1"/>
              </a:solidFill>
            </a:endParaRPr>
          </a:p>
        </p:txBody>
      </p:sp>
      <p:sp>
        <p:nvSpPr>
          <p:cNvPr id="63" name="文本框 62">
            <a:extLst>
              <a:ext uri="{FF2B5EF4-FFF2-40B4-BE49-F238E27FC236}">
                <a16:creationId xmlns:a16="http://schemas.microsoft.com/office/drawing/2014/main" xmlns="" id="{4BC0010A-7441-4E67-906B-AAD242B5FE20}"/>
              </a:ext>
            </a:extLst>
          </p:cNvPr>
          <p:cNvSpPr txBox="1"/>
          <p:nvPr/>
        </p:nvSpPr>
        <p:spPr>
          <a:xfrm>
            <a:off x="5196682" y="3346952"/>
            <a:ext cx="550151" cy="369332"/>
          </a:xfrm>
          <a:prstGeom prst="rect">
            <a:avLst/>
          </a:prstGeom>
          <a:noFill/>
        </p:spPr>
        <p:txBody>
          <a:bodyPr wrap="none" rtlCol="0">
            <a:spAutoFit/>
          </a:bodyPr>
          <a:lstStyle/>
          <a:p>
            <a:r>
              <a:rPr lang="en-US" altLang="zh-CN" dirty="0"/>
              <a:t>6</a:t>
            </a:r>
            <a:r>
              <a:rPr lang="en-US" altLang="zh-CN" dirty="0">
                <a:solidFill>
                  <a:schemeClr val="accent1"/>
                </a:solidFill>
              </a:rPr>
              <a:t>1</a:t>
            </a:r>
            <a:r>
              <a:rPr lang="en-US" altLang="zh-CN" dirty="0"/>
              <a:t>6</a:t>
            </a:r>
            <a:endParaRPr lang="zh-CN" altLang="en-US" dirty="0">
              <a:solidFill>
                <a:schemeClr val="accent1"/>
              </a:solidFill>
            </a:endParaRPr>
          </a:p>
        </p:txBody>
      </p:sp>
      <p:sp>
        <p:nvSpPr>
          <p:cNvPr id="64" name="文本框 63">
            <a:extLst>
              <a:ext uri="{FF2B5EF4-FFF2-40B4-BE49-F238E27FC236}">
                <a16:creationId xmlns:a16="http://schemas.microsoft.com/office/drawing/2014/main" xmlns="" id="{CD51D90E-855B-4B9E-9865-13B0DBCA919B}"/>
              </a:ext>
            </a:extLst>
          </p:cNvPr>
          <p:cNvSpPr txBox="1"/>
          <p:nvPr/>
        </p:nvSpPr>
        <p:spPr>
          <a:xfrm>
            <a:off x="6133846" y="3346952"/>
            <a:ext cx="550151" cy="369332"/>
          </a:xfrm>
          <a:prstGeom prst="rect">
            <a:avLst/>
          </a:prstGeom>
          <a:noFill/>
        </p:spPr>
        <p:txBody>
          <a:bodyPr wrap="none" rtlCol="0">
            <a:spAutoFit/>
          </a:bodyPr>
          <a:lstStyle/>
          <a:p>
            <a:r>
              <a:rPr lang="en-US" altLang="zh-CN" dirty="0"/>
              <a:t>5</a:t>
            </a:r>
            <a:r>
              <a:rPr lang="en-US" altLang="zh-CN" dirty="0">
                <a:solidFill>
                  <a:schemeClr val="accent1"/>
                </a:solidFill>
              </a:rPr>
              <a:t>4</a:t>
            </a:r>
            <a:r>
              <a:rPr lang="en-US" altLang="zh-CN" dirty="0"/>
              <a:t>2</a:t>
            </a:r>
            <a:endParaRPr lang="zh-CN" altLang="en-US" dirty="0">
              <a:solidFill>
                <a:schemeClr val="accent1"/>
              </a:solidFill>
            </a:endParaRPr>
          </a:p>
        </p:txBody>
      </p:sp>
      <p:sp>
        <p:nvSpPr>
          <p:cNvPr id="65" name="文本框 64">
            <a:extLst>
              <a:ext uri="{FF2B5EF4-FFF2-40B4-BE49-F238E27FC236}">
                <a16:creationId xmlns:a16="http://schemas.microsoft.com/office/drawing/2014/main" xmlns="" id="{F0F9C9BF-F411-403F-9B96-D0E02E26381C}"/>
              </a:ext>
            </a:extLst>
          </p:cNvPr>
          <p:cNvSpPr txBox="1"/>
          <p:nvPr/>
        </p:nvSpPr>
        <p:spPr>
          <a:xfrm>
            <a:off x="7028967" y="3346952"/>
            <a:ext cx="550151" cy="369332"/>
          </a:xfrm>
          <a:prstGeom prst="rect">
            <a:avLst/>
          </a:prstGeom>
          <a:noFill/>
        </p:spPr>
        <p:txBody>
          <a:bodyPr wrap="none" rtlCol="0">
            <a:spAutoFit/>
          </a:bodyPr>
          <a:lstStyle/>
          <a:p>
            <a:r>
              <a:rPr lang="en-US" altLang="zh-CN" dirty="0"/>
              <a:t>7</a:t>
            </a:r>
            <a:r>
              <a:rPr lang="en-US" altLang="zh-CN" dirty="0">
                <a:solidFill>
                  <a:schemeClr val="accent1"/>
                </a:solidFill>
              </a:rPr>
              <a:t>4</a:t>
            </a:r>
            <a:r>
              <a:rPr lang="en-US" altLang="zh-CN" dirty="0"/>
              <a:t>8</a:t>
            </a:r>
            <a:endParaRPr lang="zh-CN" altLang="en-US" dirty="0">
              <a:solidFill>
                <a:schemeClr val="accent1"/>
              </a:solidFill>
            </a:endParaRPr>
          </a:p>
        </p:txBody>
      </p:sp>
      <p:sp>
        <p:nvSpPr>
          <p:cNvPr id="66" name="文本框 65">
            <a:extLst>
              <a:ext uri="{FF2B5EF4-FFF2-40B4-BE49-F238E27FC236}">
                <a16:creationId xmlns:a16="http://schemas.microsoft.com/office/drawing/2014/main" xmlns="" id="{2BC6937F-EC2A-44F7-A6AC-D97E530E4FB2}"/>
              </a:ext>
            </a:extLst>
          </p:cNvPr>
          <p:cNvSpPr txBox="1"/>
          <p:nvPr/>
        </p:nvSpPr>
        <p:spPr>
          <a:xfrm>
            <a:off x="7923572" y="3346952"/>
            <a:ext cx="550151" cy="369332"/>
          </a:xfrm>
          <a:prstGeom prst="rect">
            <a:avLst/>
          </a:prstGeom>
          <a:noFill/>
        </p:spPr>
        <p:txBody>
          <a:bodyPr wrap="none" rtlCol="0">
            <a:spAutoFit/>
          </a:bodyPr>
          <a:lstStyle/>
          <a:p>
            <a:r>
              <a:rPr lang="en-US" altLang="zh-CN" dirty="0"/>
              <a:t>0</a:t>
            </a:r>
            <a:r>
              <a:rPr lang="en-US" altLang="zh-CN" dirty="0">
                <a:solidFill>
                  <a:schemeClr val="accent1"/>
                </a:solidFill>
              </a:rPr>
              <a:t>5</a:t>
            </a:r>
            <a:r>
              <a:rPr lang="en-US" altLang="zh-CN" dirty="0"/>
              <a:t>3</a:t>
            </a:r>
            <a:endParaRPr lang="zh-CN" altLang="en-US" dirty="0">
              <a:solidFill>
                <a:schemeClr val="accent1"/>
              </a:solidFill>
            </a:endParaRPr>
          </a:p>
        </p:txBody>
      </p:sp>
      <p:sp>
        <p:nvSpPr>
          <p:cNvPr id="67" name="文本框 66">
            <a:extLst>
              <a:ext uri="{FF2B5EF4-FFF2-40B4-BE49-F238E27FC236}">
                <a16:creationId xmlns:a16="http://schemas.microsoft.com/office/drawing/2014/main" xmlns="" id="{FCD1C477-7F79-4348-B472-A1745CF5FC32}"/>
              </a:ext>
            </a:extLst>
          </p:cNvPr>
          <p:cNvSpPr txBox="1"/>
          <p:nvPr/>
        </p:nvSpPr>
        <p:spPr>
          <a:xfrm>
            <a:off x="8818177" y="3346952"/>
            <a:ext cx="550151" cy="369332"/>
          </a:xfrm>
          <a:prstGeom prst="rect">
            <a:avLst/>
          </a:prstGeom>
          <a:noFill/>
        </p:spPr>
        <p:txBody>
          <a:bodyPr wrap="none" rtlCol="0">
            <a:spAutoFit/>
          </a:bodyPr>
          <a:lstStyle/>
          <a:p>
            <a:r>
              <a:rPr lang="en-US" altLang="zh-CN" dirty="0"/>
              <a:t>1</a:t>
            </a:r>
            <a:r>
              <a:rPr lang="en-US" altLang="zh-CN" dirty="0">
                <a:solidFill>
                  <a:schemeClr val="accent1"/>
                </a:solidFill>
              </a:rPr>
              <a:t>5</a:t>
            </a:r>
            <a:r>
              <a:rPr lang="en-US" altLang="zh-CN" dirty="0"/>
              <a:t>4</a:t>
            </a:r>
            <a:endParaRPr lang="zh-CN" altLang="en-US" dirty="0">
              <a:solidFill>
                <a:schemeClr val="accent1"/>
              </a:solidFill>
            </a:endParaRPr>
          </a:p>
        </p:txBody>
      </p:sp>
      <p:sp>
        <p:nvSpPr>
          <p:cNvPr id="68" name="文本框 67">
            <a:extLst>
              <a:ext uri="{FF2B5EF4-FFF2-40B4-BE49-F238E27FC236}">
                <a16:creationId xmlns:a16="http://schemas.microsoft.com/office/drawing/2014/main" xmlns="" id="{40FAFC0B-FB1D-4E72-89C6-A8BCE4461EE3}"/>
              </a:ext>
            </a:extLst>
          </p:cNvPr>
          <p:cNvSpPr txBox="1"/>
          <p:nvPr/>
        </p:nvSpPr>
        <p:spPr>
          <a:xfrm>
            <a:off x="9718742" y="3346952"/>
            <a:ext cx="550151" cy="369332"/>
          </a:xfrm>
          <a:prstGeom prst="rect">
            <a:avLst/>
          </a:prstGeom>
          <a:noFill/>
        </p:spPr>
        <p:txBody>
          <a:bodyPr wrap="none" rtlCol="0">
            <a:spAutoFit/>
          </a:bodyPr>
          <a:lstStyle/>
          <a:p>
            <a:r>
              <a:rPr lang="en-US" altLang="zh-CN" dirty="0"/>
              <a:t>0</a:t>
            </a:r>
            <a:r>
              <a:rPr lang="en-US" altLang="zh-CN" dirty="0">
                <a:solidFill>
                  <a:schemeClr val="accent1"/>
                </a:solidFill>
              </a:rPr>
              <a:t>6</a:t>
            </a:r>
            <a:r>
              <a:rPr lang="en-US" altLang="zh-CN" dirty="0"/>
              <a:t>3</a:t>
            </a:r>
            <a:endParaRPr lang="zh-CN" altLang="en-US" dirty="0">
              <a:solidFill>
                <a:schemeClr val="accent1"/>
              </a:solidFill>
            </a:endParaRPr>
          </a:p>
        </p:txBody>
      </p:sp>
      <p:sp>
        <p:nvSpPr>
          <p:cNvPr id="69" name="矩形 68">
            <a:extLst>
              <a:ext uri="{FF2B5EF4-FFF2-40B4-BE49-F238E27FC236}">
                <a16:creationId xmlns:a16="http://schemas.microsoft.com/office/drawing/2014/main" xmlns="" id="{F4541CA2-C299-43A8-BC2D-8B7826F85B2A}"/>
              </a:ext>
            </a:extLst>
          </p:cNvPr>
          <p:cNvSpPr/>
          <p:nvPr/>
        </p:nvSpPr>
        <p:spPr>
          <a:xfrm>
            <a:off x="724547"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DD14CD12-F399-40C5-BA68-798303C8D312}"/>
              </a:ext>
            </a:extLst>
          </p:cNvPr>
          <p:cNvSpPr txBox="1"/>
          <p:nvPr/>
        </p:nvSpPr>
        <p:spPr>
          <a:xfrm>
            <a:off x="762298" y="2215046"/>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71" name="矩形 70">
            <a:extLst>
              <a:ext uri="{FF2B5EF4-FFF2-40B4-BE49-F238E27FC236}">
                <a16:creationId xmlns:a16="http://schemas.microsoft.com/office/drawing/2014/main" xmlns="" id="{F31579F2-EB4D-44A0-B51F-539EB4237D44}"/>
              </a:ext>
            </a:extLst>
          </p:cNvPr>
          <p:cNvSpPr/>
          <p:nvPr/>
        </p:nvSpPr>
        <p:spPr>
          <a:xfrm>
            <a:off x="1680735"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1E1155C0-6BB9-4C12-AC13-E4243816639E}"/>
              </a:ext>
            </a:extLst>
          </p:cNvPr>
          <p:cNvSpPr txBox="1"/>
          <p:nvPr/>
        </p:nvSpPr>
        <p:spPr>
          <a:xfrm>
            <a:off x="1718486" y="2215046"/>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73" name="矩形 72">
            <a:extLst>
              <a:ext uri="{FF2B5EF4-FFF2-40B4-BE49-F238E27FC236}">
                <a16:creationId xmlns:a16="http://schemas.microsoft.com/office/drawing/2014/main" xmlns="" id="{E6DB6332-6A9B-4D7D-82A4-C35FE7CEF200}"/>
              </a:ext>
            </a:extLst>
          </p:cNvPr>
          <p:cNvSpPr/>
          <p:nvPr/>
        </p:nvSpPr>
        <p:spPr>
          <a:xfrm>
            <a:off x="2636924"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DF362354-F8ED-4F98-BE5C-30B2BA3C8FAA}"/>
              </a:ext>
            </a:extLst>
          </p:cNvPr>
          <p:cNvSpPr txBox="1"/>
          <p:nvPr/>
        </p:nvSpPr>
        <p:spPr>
          <a:xfrm>
            <a:off x="2674675" y="2215046"/>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75" name="矩形 74">
            <a:extLst>
              <a:ext uri="{FF2B5EF4-FFF2-40B4-BE49-F238E27FC236}">
                <a16:creationId xmlns:a16="http://schemas.microsoft.com/office/drawing/2014/main" xmlns="" id="{0B1700FC-C2CD-4B3E-ABDD-427EFBEA913B}"/>
              </a:ext>
            </a:extLst>
          </p:cNvPr>
          <p:cNvSpPr/>
          <p:nvPr/>
        </p:nvSpPr>
        <p:spPr>
          <a:xfrm>
            <a:off x="3652248"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xmlns="" id="{0A40AE3C-D5BE-4FFE-8D7C-CD23E1E89BAA}"/>
              </a:ext>
            </a:extLst>
          </p:cNvPr>
          <p:cNvSpPr txBox="1"/>
          <p:nvPr/>
        </p:nvSpPr>
        <p:spPr>
          <a:xfrm>
            <a:off x="3689999" y="2215046"/>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77" name="矩形 76">
            <a:extLst>
              <a:ext uri="{FF2B5EF4-FFF2-40B4-BE49-F238E27FC236}">
                <a16:creationId xmlns:a16="http://schemas.microsoft.com/office/drawing/2014/main" xmlns="" id="{9C59E943-32E5-4E4A-8F35-FCEA2824FBB8}"/>
              </a:ext>
            </a:extLst>
          </p:cNvPr>
          <p:cNvSpPr/>
          <p:nvPr/>
        </p:nvSpPr>
        <p:spPr>
          <a:xfrm>
            <a:off x="4709483"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9B193938-BC61-43BC-8645-0F4B71CCF6B5}"/>
              </a:ext>
            </a:extLst>
          </p:cNvPr>
          <p:cNvSpPr txBox="1"/>
          <p:nvPr/>
        </p:nvSpPr>
        <p:spPr>
          <a:xfrm>
            <a:off x="4747234" y="2215046"/>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79" name="矩形 78">
            <a:extLst>
              <a:ext uri="{FF2B5EF4-FFF2-40B4-BE49-F238E27FC236}">
                <a16:creationId xmlns:a16="http://schemas.microsoft.com/office/drawing/2014/main" xmlns="" id="{836CF7FC-630E-4351-8334-2DDD2EB2F55C}"/>
              </a:ext>
            </a:extLst>
          </p:cNvPr>
          <p:cNvSpPr/>
          <p:nvPr/>
        </p:nvSpPr>
        <p:spPr>
          <a:xfrm>
            <a:off x="5809858"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9F598E78-6C2D-498B-8736-1FE49548BCCB}"/>
              </a:ext>
            </a:extLst>
          </p:cNvPr>
          <p:cNvSpPr txBox="1"/>
          <p:nvPr/>
        </p:nvSpPr>
        <p:spPr>
          <a:xfrm>
            <a:off x="5847609" y="2215046"/>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81" name="矩形 80">
            <a:extLst>
              <a:ext uri="{FF2B5EF4-FFF2-40B4-BE49-F238E27FC236}">
                <a16:creationId xmlns:a16="http://schemas.microsoft.com/office/drawing/2014/main" xmlns="" id="{FDEDD30F-461D-432E-9C9D-DD48D44A403C}"/>
              </a:ext>
            </a:extLst>
          </p:cNvPr>
          <p:cNvSpPr/>
          <p:nvPr/>
        </p:nvSpPr>
        <p:spPr>
          <a:xfrm>
            <a:off x="6964762"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76144519-246A-47E3-82C5-42D11E09D2AB}"/>
              </a:ext>
            </a:extLst>
          </p:cNvPr>
          <p:cNvSpPr txBox="1"/>
          <p:nvPr/>
        </p:nvSpPr>
        <p:spPr>
          <a:xfrm>
            <a:off x="7002513" y="2215046"/>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83" name="矩形 82">
            <a:extLst>
              <a:ext uri="{FF2B5EF4-FFF2-40B4-BE49-F238E27FC236}">
                <a16:creationId xmlns:a16="http://schemas.microsoft.com/office/drawing/2014/main" xmlns="" id="{3D39DFCE-F2A2-4ACF-BCFD-E66A124640CA}"/>
              </a:ext>
            </a:extLst>
          </p:cNvPr>
          <p:cNvSpPr/>
          <p:nvPr/>
        </p:nvSpPr>
        <p:spPr>
          <a:xfrm>
            <a:off x="8121155"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xmlns="" id="{FF193900-D473-4F5A-AB3E-33B60AA4D668}"/>
              </a:ext>
            </a:extLst>
          </p:cNvPr>
          <p:cNvSpPr txBox="1"/>
          <p:nvPr/>
        </p:nvSpPr>
        <p:spPr>
          <a:xfrm>
            <a:off x="8158906" y="2215046"/>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85" name="矩形 84">
            <a:extLst>
              <a:ext uri="{FF2B5EF4-FFF2-40B4-BE49-F238E27FC236}">
                <a16:creationId xmlns:a16="http://schemas.microsoft.com/office/drawing/2014/main" xmlns="" id="{20199048-371B-4DD1-B7F0-0B95C76D805E}"/>
              </a:ext>
            </a:extLst>
          </p:cNvPr>
          <p:cNvSpPr/>
          <p:nvPr/>
        </p:nvSpPr>
        <p:spPr>
          <a:xfrm>
            <a:off x="9289377" y="976681"/>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xmlns="" id="{7B2ECFDD-3A52-4F75-873E-46EC56836161}"/>
              </a:ext>
            </a:extLst>
          </p:cNvPr>
          <p:cNvSpPr txBox="1"/>
          <p:nvPr/>
        </p:nvSpPr>
        <p:spPr>
          <a:xfrm>
            <a:off x="9327128" y="2221230"/>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87" name="矩形 86">
            <a:extLst>
              <a:ext uri="{FF2B5EF4-FFF2-40B4-BE49-F238E27FC236}">
                <a16:creationId xmlns:a16="http://schemas.microsoft.com/office/drawing/2014/main" xmlns="" id="{3AF414CD-C551-4873-B3E0-E2A0DCE3E32C}"/>
              </a:ext>
            </a:extLst>
          </p:cNvPr>
          <p:cNvSpPr/>
          <p:nvPr/>
        </p:nvSpPr>
        <p:spPr>
          <a:xfrm>
            <a:off x="10479326" y="970497"/>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54306F6A-CB0E-4952-96EF-979E3B5AE431}"/>
              </a:ext>
            </a:extLst>
          </p:cNvPr>
          <p:cNvSpPr txBox="1"/>
          <p:nvPr/>
        </p:nvSpPr>
        <p:spPr>
          <a:xfrm>
            <a:off x="10517077" y="2215046"/>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99" name="文本框 98">
            <a:extLst>
              <a:ext uri="{FF2B5EF4-FFF2-40B4-BE49-F238E27FC236}">
                <a16:creationId xmlns:a16="http://schemas.microsoft.com/office/drawing/2014/main" xmlns="" id="{D2F12C19-66C7-4EBA-ACBC-EC7FA0F2CC2E}"/>
              </a:ext>
            </a:extLst>
          </p:cNvPr>
          <p:cNvSpPr txBox="1"/>
          <p:nvPr/>
        </p:nvSpPr>
        <p:spPr>
          <a:xfrm>
            <a:off x="4761615" y="1691082"/>
            <a:ext cx="550151" cy="369332"/>
          </a:xfrm>
          <a:prstGeom prst="rect">
            <a:avLst/>
          </a:prstGeom>
          <a:noFill/>
        </p:spPr>
        <p:txBody>
          <a:bodyPr wrap="none" rtlCol="0">
            <a:spAutoFit/>
          </a:bodyPr>
          <a:lstStyle/>
          <a:p>
            <a:r>
              <a:rPr lang="en-US" altLang="zh-CN" dirty="0"/>
              <a:t>542</a:t>
            </a:r>
            <a:endParaRPr lang="zh-CN" altLang="en-US" dirty="0"/>
          </a:p>
        </p:txBody>
      </p:sp>
      <p:sp>
        <p:nvSpPr>
          <p:cNvPr id="100" name="文本框 99">
            <a:extLst>
              <a:ext uri="{FF2B5EF4-FFF2-40B4-BE49-F238E27FC236}">
                <a16:creationId xmlns:a16="http://schemas.microsoft.com/office/drawing/2014/main" xmlns="" id="{D87EA1E9-512A-4A66-873E-9732F251B51A}"/>
              </a:ext>
            </a:extLst>
          </p:cNvPr>
          <p:cNvSpPr txBox="1"/>
          <p:nvPr/>
        </p:nvSpPr>
        <p:spPr>
          <a:xfrm>
            <a:off x="5861953" y="1685600"/>
            <a:ext cx="550151" cy="369332"/>
          </a:xfrm>
          <a:prstGeom prst="rect">
            <a:avLst/>
          </a:prstGeom>
          <a:noFill/>
        </p:spPr>
        <p:txBody>
          <a:bodyPr wrap="none" rtlCol="0">
            <a:spAutoFit/>
          </a:bodyPr>
          <a:lstStyle/>
          <a:p>
            <a:r>
              <a:rPr lang="en-US" altLang="zh-CN" dirty="0"/>
              <a:t>053</a:t>
            </a:r>
            <a:endParaRPr lang="zh-CN" altLang="en-US" dirty="0"/>
          </a:p>
        </p:txBody>
      </p:sp>
      <p:sp>
        <p:nvSpPr>
          <p:cNvPr id="101" name="文本框 100">
            <a:extLst>
              <a:ext uri="{FF2B5EF4-FFF2-40B4-BE49-F238E27FC236}">
                <a16:creationId xmlns:a16="http://schemas.microsoft.com/office/drawing/2014/main" xmlns="" id="{C8F53A68-28F5-4C60-8862-7CC55BB6BEB0}"/>
              </a:ext>
            </a:extLst>
          </p:cNvPr>
          <p:cNvSpPr txBox="1"/>
          <p:nvPr/>
        </p:nvSpPr>
        <p:spPr>
          <a:xfrm>
            <a:off x="777190" y="1685600"/>
            <a:ext cx="550151" cy="369332"/>
          </a:xfrm>
          <a:prstGeom prst="rect">
            <a:avLst/>
          </a:prstGeom>
          <a:noFill/>
        </p:spPr>
        <p:txBody>
          <a:bodyPr wrap="none" rtlCol="0">
            <a:spAutoFit/>
          </a:bodyPr>
          <a:lstStyle/>
          <a:p>
            <a:r>
              <a:rPr lang="en-US" altLang="zh-CN" dirty="0"/>
              <a:t>003</a:t>
            </a:r>
            <a:endParaRPr lang="zh-CN" altLang="en-US" dirty="0"/>
          </a:p>
        </p:txBody>
      </p:sp>
      <p:sp>
        <p:nvSpPr>
          <p:cNvPr id="102" name="文本框 101">
            <a:extLst>
              <a:ext uri="{FF2B5EF4-FFF2-40B4-BE49-F238E27FC236}">
                <a16:creationId xmlns:a16="http://schemas.microsoft.com/office/drawing/2014/main" xmlns="" id="{C9D64F22-F123-4F1E-9009-CC3165486BE6}"/>
              </a:ext>
            </a:extLst>
          </p:cNvPr>
          <p:cNvSpPr txBox="1"/>
          <p:nvPr/>
        </p:nvSpPr>
        <p:spPr>
          <a:xfrm>
            <a:off x="7010942" y="1685600"/>
            <a:ext cx="550151" cy="369332"/>
          </a:xfrm>
          <a:prstGeom prst="rect">
            <a:avLst/>
          </a:prstGeom>
          <a:noFill/>
        </p:spPr>
        <p:txBody>
          <a:bodyPr wrap="none" rtlCol="0">
            <a:spAutoFit/>
          </a:bodyPr>
          <a:lstStyle/>
          <a:p>
            <a:r>
              <a:rPr lang="en-US" altLang="zh-CN" dirty="0"/>
              <a:t>063</a:t>
            </a:r>
            <a:endParaRPr lang="zh-CN" altLang="en-US" dirty="0"/>
          </a:p>
        </p:txBody>
      </p:sp>
      <p:sp>
        <p:nvSpPr>
          <p:cNvPr id="103" name="文本框 102">
            <a:extLst>
              <a:ext uri="{FF2B5EF4-FFF2-40B4-BE49-F238E27FC236}">
                <a16:creationId xmlns:a16="http://schemas.microsoft.com/office/drawing/2014/main" xmlns="" id="{2D66D0A3-4027-4051-9E7B-5C7BBD8F2C7E}"/>
              </a:ext>
            </a:extLst>
          </p:cNvPr>
          <p:cNvSpPr txBox="1"/>
          <p:nvPr/>
        </p:nvSpPr>
        <p:spPr>
          <a:xfrm>
            <a:off x="1732867" y="1685600"/>
            <a:ext cx="550151" cy="369332"/>
          </a:xfrm>
          <a:prstGeom prst="rect">
            <a:avLst/>
          </a:prstGeom>
          <a:noFill/>
        </p:spPr>
        <p:txBody>
          <a:bodyPr wrap="none" rtlCol="0">
            <a:spAutoFit/>
          </a:bodyPr>
          <a:lstStyle/>
          <a:p>
            <a:r>
              <a:rPr lang="en-US" altLang="zh-CN" dirty="0"/>
              <a:t>014</a:t>
            </a:r>
            <a:endParaRPr lang="zh-CN" altLang="en-US" dirty="0"/>
          </a:p>
        </p:txBody>
      </p:sp>
      <p:sp>
        <p:nvSpPr>
          <p:cNvPr id="104" name="文本框 103">
            <a:extLst>
              <a:ext uri="{FF2B5EF4-FFF2-40B4-BE49-F238E27FC236}">
                <a16:creationId xmlns:a16="http://schemas.microsoft.com/office/drawing/2014/main" xmlns="" id="{F47F9A8D-24F6-4EBA-BE44-9133C6E6DB6B}"/>
              </a:ext>
            </a:extLst>
          </p:cNvPr>
          <p:cNvSpPr txBox="1"/>
          <p:nvPr/>
        </p:nvSpPr>
        <p:spPr>
          <a:xfrm>
            <a:off x="1730813" y="1372121"/>
            <a:ext cx="550151" cy="369332"/>
          </a:xfrm>
          <a:prstGeom prst="rect">
            <a:avLst/>
          </a:prstGeom>
          <a:noFill/>
        </p:spPr>
        <p:txBody>
          <a:bodyPr wrap="none" rtlCol="0">
            <a:spAutoFit/>
          </a:bodyPr>
          <a:lstStyle/>
          <a:p>
            <a:r>
              <a:rPr lang="en-US" altLang="zh-CN" dirty="0"/>
              <a:t>214</a:t>
            </a:r>
            <a:endParaRPr lang="zh-CN" altLang="en-US" dirty="0"/>
          </a:p>
        </p:txBody>
      </p:sp>
      <p:sp>
        <p:nvSpPr>
          <p:cNvPr id="105" name="文本框 104">
            <a:extLst>
              <a:ext uri="{FF2B5EF4-FFF2-40B4-BE49-F238E27FC236}">
                <a16:creationId xmlns:a16="http://schemas.microsoft.com/office/drawing/2014/main" xmlns="" id="{BC6EE53C-36A2-4414-A2BF-D6FA1881FF72}"/>
              </a:ext>
            </a:extLst>
          </p:cNvPr>
          <p:cNvSpPr txBox="1"/>
          <p:nvPr/>
        </p:nvSpPr>
        <p:spPr>
          <a:xfrm>
            <a:off x="5863874" y="1372121"/>
            <a:ext cx="550151" cy="369332"/>
          </a:xfrm>
          <a:prstGeom prst="rect">
            <a:avLst/>
          </a:prstGeom>
          <a:noFill/>
        </p:spPr>
        <p:txBody>
          <a:bodyPr wrap="none" rtlCol="0">
            <a:spAutoFit/>
          </a:bodyPr>
          <a:lstStyle/>
          <a:p>
            <a:r>
              <a:rPr lang="en-US" altLang="zh-CN" dirty="0"/>
              <a:t>154</a:t>
            </a:r>
            <a:endParaRPr lang="zh-CN" altLang="en-US" dirty="0"/>
          </a:p>
        </p:txBody>
      </p:sp>
      <p:sp>
        <p:nvSpPr>
          <p:cNvPr id="106" name="文本框 105">
            <a:extLst>
              <a:ext uri="{FF2B5EF4-FFF2-40B4-BE49-F238E27FC236}">
                <a16:creationId xmlns:a16="http://schemas.microsoft.com/office/drawing/2014/main" xmlns="" id="{C0CA17F6-5859-4C9A-9958-AE44F80E7FBF}"/>
              </a:ext>
            </a:extLst>
          </p:cNvPr>
          <p:cNvSpPr txBox="1"/>
          <p:nvPr/>
        </p:nvSpPr>
        <p:spPr>
          <a:xfrm>
            <a:off x="1733515" y="1049621"/>
            <a:ext cx="550151" cy="369332"/>
          </a:xfrm>
          <a:prstGeom prst="rect">
            <a:avLst/>
          </a:prstGeom>
          <a:noFill/>
        </p:spPr>
        <p:txBody>
          <a:bodyPr wrap="none" rtlCol="0">
            <a:spAutoFit/>
          </a:bodyPr>
          <a:lstStyle/>
          <a:p>
            <a:r>
              <a:rPr lang="en-US" altLang="zh-CN" dirty="0"/>
              <a:t>616</a:t>
            </a:r>
            <a:endParaRPr lang="zh-CN" altLang="en-US" dirty="0"/>
          </a:p>
        </p:txBody>
      </p:sp>
      <p:sp>
        <p:nvSpPr>
          <p:cNvPr id="107" name="文本框 106">
            <a:extLst>
              <a:ext uri="{FF2B5EF4-FFF2-40B4-BE49-F238E27FC236}">
                <a16:creationId xmlns:a16="http://schemas.microsoft.com/office/drawing/2014/main" xmlns="" id="{3128C2B7-AB2A-4EE2-98B0-384ECA3DEC68}"/>
              </a:ext>
            </a:extLst>
          </p:cNvPr>
          <p:cNvSpPr txBox="1"/>
          <p:nvPr/>
        </p:nvSpPr>
        <p:spPr>
          <a:xfrm>
            <a:off x="4767719" y="1372121"/>
            <a:ext cx="550151" cy="369332"/>
          </a:xfrm>
          <a:prstGeom prst="rect">
            <a:avLst/>
          </a:prstGeom>
          <a:noFill/>
        </p:spPr>
        <p:txBody>
          <a:bodyPr wrap="none" rtlCol="0">
            <a:spAutoFit/>
          </a:bodyPr>
          <a:lstStyle/>
          <a:p>
            <a:r>
              <a:rPr lang="en-US" altLang="zh-CN" dirty="0"/>
              <a:t>748</a:t>
            </a:r>
            <a:endParaRPr lang="zh-CN" altLang="en-US" dirty="0"/>
          </a:p>
        </p:txBody>
      </p:sp>
      <p:sp>
        <p:nvSpPr>
          <p:cNvPr id="90" name="文本框 89">
            <a:extLst>
              <a:ext uri="{FF2B5EF4-FFF2-40B4-BE49-F238E27FC236}">
                <a16:creationId xmlns:a16="http://schemas.microsoft.com/office/drawing/2014/main" xmlns="" id="{6EEBFFBB-B9E4-4E51-B0AA-25E7C514CCEC}"/>
              </a:ext>
            </a:extLst>
          </p:cNvPr>
          <p:cNvSpPr txBox="1"/>
          <p:nvPr/>
        </p:nvSpPr>
        <p:spPr>
          <a:xfrm>
            <a:off x="775161" y="2766347"/>
            <a:ext cx="4251261" cy="369332"/>
          </a:xfrm>
          <a:prstGeom prst="rect">
            <a:avLst/>
          </a:prstGeom>
          <a:noFill/>
        </p:spPr>
        <p:txBody>
          <a:bodyPr wrap="square" rtlCol="0">
            <a:spAutoFit/>
          </a:bodyPr>
          <a:lstStyle/>
          <a:p>
            <a:r>
              <a:rPr lang="zh-CN" altLang="en-US" dirty="0"/>
              <a:t>第二次“</a:t>
            </a:r>
            <a:r>
              <a:rPr lang="zh-CN" altLang="en-US"/>
              <a:t>收集</a:t>
            </a:r>
            <a:r>
              <a:rPr lang="zh-CN" altLang="en-US" smtClean="0"/>
              <a:t>”</a:t>
            </a:r>
            <a:r>
              <a:rPr lang="zh-CN" altLang="en-US" smtClean="0">
                <a:solidFill>
                  <a:schemeClr val="accent2"/>
                </a:solidFill>
              </a:rPr>
              <a:t>（</a:t>
            </a:r>
            <a:r>
              <a:rPr lang="zh-CN" altLang="en-US" dirty="0">
                <a:solidFill>
                  <a:schemeClr val="accent2"/>
                </a:solidFill>
              </a:rPr>
              <a:t>队列从下出队）</a:t>
            </a:r>
            <a:endParaRPr lang="zh-CN" altLang="en-US" dirty="0"/>
          </a:p>
        </p:txBody>
      </p:sp>
      <p:sp>
        <p:nvSpPr>
          <p:cNvPr id="91" name="矩形 90">
            <a:extLst>
              <a:ext uri="{FF2B5EF4-FFF2-40B4-BE49-F238E27FC236}">
                <a16:creationId xmlns:a16="http://schemas.microsoft.com/office/drawing/2014/main" xmlns="" id="{7521FF25-FA06-47F5-9751-4898E142344B}"/>
              </a:ext>
            </a:extLst>
          </p:cNvPr>
          <p:cNvSpPr/>
          <p:nvPr/>
        </p:nvSpPr>
        <p:spPr>
          <a:xfrm>
            <a:off x="730107"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A7683B6-A92F-4E11-9A96-57659F1A8CA2}"/>
              </a:ext>
            </a:extLst>
          </p:cNvPr>
          <p:cNvSpPr txBox="1"/>
          <p:nvPr/>
        </p:nvSpPr>
        <p:spPr>
          <a:xfrm>
            <a:off x="797165" y="5691870"/>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93" name="矩形 92">
            <a:extLst>
              <a:ext uri="{FF2B5EF4-FFF2-40B4-BE49-F238E27FC236}">
                <a16:creationId xmlns:a16="http://schemas.microsoft.com/office/drawing/2014/main" xmlns="" id="{97AB0F09-23A9-4565-947C-695635ED7140}"/>
              </a:ext>
            </a:extLst>
          </p:cNvPr>
          <p:cNvSpPr/>
          <p:nvPr/>
        </p:nvSpPr>
        <p:spPr>
          <a:xfrm>
            <a:off x="1686295"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xmlns="" id="{832F926D-8E1D-4628-A52B-C39834ABE80B}"/>
              </a:ext>
            </a:extLst>
          </p:cNvPr>
          <p:cNvSpPr txBox="1"/>
          <p:nvPr/>
        </p:nvSpPr>
        <p:spPr>
          <a:xfrm>
            <a:off x="1753353" y="5691870"/>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95" name="矩形 94">
            <a:extLst>
              <a:ext uri="{FF2B5EF4-FFF2-40B4-BE49-F238E27FC236}">
                <a16:creationId xmlns:a16="http://schemas.microsoft.com/office/drawing/2014/main" xmlns="" id="{5C3ABC2C-6DDF-4D25-B955-770EB97DFF19}"/>
              </a:ext>
            </a:extLst>
          </p:cNvPr>
          <p:cNvSpPr/>
          <p:nvPr/>
        </p:nvSpPr>
        <p:spPr>
          <a:xfrm>
            <a:off x="2642484"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xmlns="" id="{D3124BE3-CD49-4704-AB81-AA256CF7AEEC}"/>
              </a:ext>
            </a:extLst>
          </p:cNvPr>
          <p:cNvSpPr txBox="1"/>
          <p:nvPr/>
        </p:nvSpPr>
        <p:spPr>
          <a:xfrm>
            <a:off x="2709542" y="5691870"/>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97" name="矩形 96">
            <a:extLst>
              <a:ext uri="{FF2B5EF4-FFF2-40B4-BE49-F238E27FC236}">
                <a16:creationId xmlns:a16="http://schemas.microsoft.com/office/drawing/2014/main" xmlns="" id="{DEB54900-C0B3-4C33-B959-6B300095EBFF}"/>
              </a:ext>
            </a:extLst>
          </p:cNvPr>
          <p:cNvSpPr/>
          <p:nvPr/>
        </p:nvSpPr>
        <p:spPr>
          <a:xfrm>
            <a:off x="3657808"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xmlns="" id="{3DC142D1-AB7E-4E75-81AE-2B8D7DE6977F}"/>
              </a:ext>
            </a:extLst>
          </p:cNvPr>
          <p:cNvSpPr txBox="1"/>
          <p:nvPr/>
        </p:nvSpPr>
        <p:spPr>
          <a:xfrm>
            <a:off x="3724866" y="5691870"/>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109" name="矩形 108">
            <a:extLst>
              <a:ext uri="{FF2B5EF4-FFF2-40B4-BE49-F238E27FC236}">
                <a16:creationId xmlns:a16="http://schemas.microsoft.com/office/drawing/2014/main" xmlns="" id="{B3FEA9A9-8FB6-4D74-8C34-423151AADD4E}"/>
              </a:ext>
            </a:extLst>
          </p:cNvPr>
          <p:cNvSpPr/>
          <p:nvPr/>
        </p:nvSpPr>
        <p:spPr>
          <a:xfrm>
            <a:off x="4715043"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790BDEFF-A742-4109-8604-39E3E4C0BE7A}"/>
              </a:ext>
            </a:extLst>
          </p:cNvPr>
          <p:cNvSpPr txBox="1"/>
          <p:nvPr/>
        </p:nvSpPr>
        <p:spPr>
          <a:xfrm>
            <a:off x="4782101" y="5691870"/>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111" name="矩形 110">
            <a:extLst>
              <a:ext uri="{FF2B5EF4-FFF2-40B4-BE49-F238E27FC236}">
                <a16:creationId xmlns:a16="http://schemas.microsoft.com/office/drawing/2014/main" xmlns="" id="{7A0C4051-B3CE-410D-ABB0-A2F4ECB7839B}"/>
              </a:ext>
            </a:extLst>
          </p:cNvPr>
          <p:cNvSpPr/>
          <p:nvPr/>
        </p:nvSpPr>
        <p:spPr>
          <a:xfrm>
            <a:off x="5815418"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a:extLst>
              <a:ext uri="{FF2B5EF4-FFF2-40B4-BE49-F238E27FC236}">
                <a16:creationId xmlns:a16="http://schemas.microsoft.com/office/drawing/2014/main" xmlns="" id="{F26AAAC4-456E-4E14-8DEE-2352B30F8A3B}"/>
              </a:ext>
            </a:extLst>
          </p:cNvPr>
          <p:cNvSpPr txBox="1"/>
          <p:nvPr/>
        </p:nvSpPr>
        <p:spPr>
          <a:xfrm>
            <a:off x="5882476" y="5691870"/>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113" name="矩形 112">
            <a:extLst>
              <a:ext uri="{FF2B5EF4-FFF2-40B4-BE49-F238E27FC236}">
                <a16:creationId xmlns:a16="http://schemas.microsoft.com/office/drawing/2014/main" xmlns="" id="{437655BC-83E3-4613-80C4-D7E0A77B5B83}"/>
              </a:ext>
            </a:extLst>
          </p:cNvPr>
          <p:cNvSpPr/>
          <p:nvPr/>
        </p:nvSpPr>
        <p:spPr>
          <a:xfrm>
            <a:off x="6970322"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xmlns="" id="{65171B93-ACE2-4731-B218-568CBD4FDDCC}"/>
              </a:ext>
            </a:extLst>
          </p:cNvPr>
          <p:cNvSpPr txBox="1"/>
          <p:nvPr/>
        </p:nvSpPr>
        <p:spPr>
          <a:xfrm>
            <a:off x="7037380" y="5691870"/>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115" name="矩形 114">
            <a:extLst>
              <a:ext uri="{FF2B5EF4-FFF2-40B4-BE49-F238E27FC236}">
                <a16:creationId xmlns:a16="http://schemas.microsoft.com/office/drawing/2014/main" xmlns="" id="{D1064121-B835-4F2B-812B-70ED53E2B44A}"/>
              </a:ext>
            </a:extLst>
          </p:cNvPr>
          <p:cNvSpPr/>
          <p:nvPr/>
        </p:nvSpPr>
        <p:spPr>
          <a:xfrm>
            <a:off x="8126715"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xmlns="" id="{8F4CD8A1-A4D0-4BB6-8E70-EE2D744BDE47}"/>
              </a:ext>
            </a:extLst>
          </p:cNvPr>
          <p:cNvSpPr txBox="1"/>
          <p:nvPr/>
        </p:nvSpPr>
        <p:spPr>
          <a:xfrm>
            <a:off x="8193773" y="5691870"/>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117" name="矩形 116">
            <a:extLst>
              <a:ext uri="{FF2B5EF4-FFF2-40B4-BE49-F238E27FC236}">
                <a16:creationId xmlns:a16="http://schemas.microsoft.com/office/drawing/2014/main" xmlns="" id="{EFD8296B-A8DD-4452-AB44-184C902D1C98}"/>
              </a:ext>
            </a:extLst>
          </p:cNvPr>
          <p:cNvSpPr/>
          <p:nvPr/>
        </p:nvSpPr>
        <p:spPr>
          <a:xfrm>
            <a:off x="9294937" y="4529104"/>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xmlns="" id="{03433A2C-F5AA-4AA0-8F18-535F77EFAB1B}"/>
              </a:ext>
            </a:extLst>
          </p:cNvPr>
          <p:cNvSpPr txBox="1"/>
          <p:nvPr/>
        </p:nvSpPr>
        <p:spPr>
          <a:xfrm>
            <a:off x="9361995" y="5698054"/>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119" name="矩形 118">
            <a:extLst>
              <a:ext uri="{FF2B5EF4-FFF2-40B4-BE49-F238E27FC236}">
                <a16:creationId xmlns:a16="http://schemas.microsoft.com/office/drawing/2014/main" xmlns="" id="{1E3BF9A4-1057-46D5-B3EE-E1188C57E6CB}"/>
              </a:ext>
            </a:extLst>
          </p:cNvPr>
          <p:cNvSpPr/>
          <p:nvPr/>
        </p:nvSpPr>
        <p:spPr>
          <a:xfrm>
            <a:off x="10484886" y="4522920"/>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xmlns="" id="{5F26CEC1-3519-4BCB-A3B3-64E52FD2CD51}"/>
              </a:ext>
            </a:extLst>
          </p:cNvPr>
          <p:cNvSpPr txBox="1"/>
          <p:nvPr/>
        </p:nvSpPr>
        <p:spPr>
          <a:xfrm>
            <a:off x="10551944" y="5691870"/>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130" name="文本框 129">
            <a:extLst>
              <a:ext uri="{FF2B5EF4-FFF2-40B4-BE49-F238E27FC236}">
                <a16:creationId xmlns:a16="http://schemas.microsoft.com/office/drawing/2014/main" xmlns="" id="{1E899416-B7A6-4F29-A258-CC5857DBCA24}"/>
              </a:ext>
            </a:extLst>
          </p:cNvPr>
          <p:cNvSpPr txBox="1"/>
          <p:nvPr/>
        </p:nvSpPr>
        <p:spPr>
          <a:xfrm>
            <a:off x="729951" y="3912905"/>
            <a:ext cx="3609451" cy="369332"/>
          </a:xfrm>
          <a:prstGeom prst="rect">
            <a:avLst/>
          </a:prstGeom>
          <a:noFill/>
        </p:spPr>
        <p:txBody>
          <a:bodyPr wrap="square" rtlCol="0">
            <a:spAutoFit/>
          </a:bodyPr>
          <a:lstStyle/>
          <a:p>
            <a:r>
              <a:rPr lang="zh-CN" altLang="en-US" dirty="0"/>
              <a:t>第三次“分配” </a:t>
            </a:r>
            <a:r>
              <a:rPr lang="zh-CN" altLang="en-US" dirty="0">
                <a:solidFill>
                  <a:schemeClr val="accent2"/>
                </a:solidFill>
              </a:rPr>
              <a:t>（队列从上入队）</a:t>
            </a:r>
            <a:endParaRPr lang="zh-CN" altLang="en-US" dirty="0"/>
          </a:p>
        </p:txBody>
      </p:sp>
      <p:sp>
        <p:nvSpPr>
          <p:cNvPr id="131" name="文本框 130">
            <a:extLst>
              <a:ext uri="{FF2B5EF4-FFF2-40B4-BE49-F238E27FC236}">
                <a16:creationId xmlns:a16="http://schemas.microsoft.com/office/drawing/2014/main" xmlns="" id="{5C7B5A2A-F66D-4510-AB71-C0BC7677028C}"/>
              </a:ext>
            </a:extLst>
          </p:cNvPr>
          <p:cNvSpPr txBox="1"/>
          <p:nvPr/>
        </p:nvSpPr>
        <p:spPr>
          <a:xfrm>
            <a:off x="776642" y="5269324"/>
            <a:ext cx="550151" cy="369332"/>
          </a:xfrm>
          <a:prstGeom prst="rect">
            <a:avLst/>
          </a:prstGeom>
          <a:noFill/>
        </p:spPr>
        <p:txBody>
          <a:bodyPr wrap="none" rtlCol="0">
            <a:spAutoFit/>
          </a:bodyPr>
          <a:lstStyle/>
          <a:p>
            <a:r>
              <a:rPr lang="en-US" altLang="zh-CN" dirty="0">
                <a:solidFill>
                  <a:schemeClr val="accent1"/>
                </a:solidFill>
              </a:rPr>
              <a:t>0</a:t>
            </a:r>
            <a:r>
              <a:rPr lang="en-US" altLang="zh-CN" dirty="0"/>
              <a:t>03</a:t>
            </a:r>
            <a:endParaRPr lang="zh-CN" altLang="en-US" dirty="0">
              <a:solidFill>
                <a:schemeClr val="accent1"/>
              </a:solidFill>
            </a:endParaRPr>
          </a:p>
        </p:txBody>
      </p:sp>
      <p:sp>
        <p:nvSpPr>
          <p:cNvPr id="132" name="文本框 131">
            <a:extLst>
              <a:ext uri="{FF2B5EF4-FFF2-40B4-BE49-F238E27FC236}">
                <a16:creationId xmlns:a16="http://schemas.microsoft.com/office/drawing/2014/main" xmlns="" id="{30CE84D5-D77B-4D90-B550-3FBBD8032FAB}"/>
              </a:ext>
            </a:extLst>
          </p:cNvPr>
          <p:cNvSpPr txBox="1"/>
          <p:nvPr/>
        </p:nvSpPr>
        <p:spPr>
          <a:xfrm>
            <a:off x="775162" y="5028641"/>
            <a:ext cx="550151" cy="369332"/>
          </a:xfrm>
          <a:prstGeom prst="rect">
            <a:avLst/>
          </a:prstGeom>
          <a:noFill/>
        </p:spPr>
        <p:txBody>
          <a:bodyPr wrap="none" rtlCol="0">
            <a:spAutoFit/>
          </a:bodyPr>
          <a:lstStyle/>
          <a:p>
            <a:r>
              <a:rPr lang="en-US" altLang="zh-CN" dirty="0">
                <a:solidFill>
                  <a:schemeClr val="accent1"/>
                </a:solidFill>
              </a:rPr>
              <a:t>0</a:t>
            </a:r>
            <a:r>
              <a:rPr lang="en-US" altLang="zh-CN" dirty="0"/>
              <a:t>14</a:t>
            </a:r>
            <a:endParaRPr lang="zh-CN" altLang="en-US" dirty="0">
              <a:solidFill>
                <a:schemeClr val="accent1"/>
              </a:solidFill>
            </a:endParaRPr>
          </a:p>
        </p:txBody>
      </p:sp>
      <p:sp>
        <p:nvSpPr>
          <p:cNvPr id="133" name="文本框 132">
            <a:extLst>
              <a:ext uri="{FF2B5EF4-FFF2-40B4-BE49-F238E27FC236}">
                <a16:creationId xmlns:a16="http://schemas.microsoft.com/office/drawing/2014/main" xmlns="" id="{DD9F9581-6938-46F2-AA3D-34AAEBC5E602}"/>
              </a:ext>
            </a:extLst>
          </p:cNvPr>
          <p:cNvSpPr txBox="1"/>
          <p:nvPr/>
        </p:nvSpPr>
        <p:spPr>
          <a:xfrm>
            <a:off x="2695112" y="5269324"/>
            <a:ext cx="550151" cy="369332"/>
          </a:xfrm>
          <a:prstGeom prst="rect">
            <a:avLst/>
          </a:prstGeom>
          <a:noFill/>
        </p:spPr>
        <p:txBody>
          <a:bodyPr wrap="none" rtlCol="0">
            <a:spAutoFit/>
          </a:bodyPr>
          <a:lstStyle/>
          <a:p>
            <a:r>
              <a:rPr lang="en-US" altLang="zh-CN" dirty="0">
                <a:solidFill>
                  <a:schemeClr val="accent1"/>
                </a:solidFill>
              </a:rPr>
              <a:t>2</a:t>
            </a:r>
            <a:r>
              <a:rPr lang="en-US" altLang="zh-CN" dirty="0"/>
              <a:t>14</a:t>
            </a:r>
            <a:endParaRPr lang="zh-CN" altLang="en-US" dirty="0">
              <a:solidFill>
                <a:schemeClr val="accent1"/>
              </a:solidFill>
            </a:endParaRPr>
          </a:p>
        </p:txBody>
      </p:sp>
      <p:sp>
        <p:nvSpPr>
          <p:cNvPr id="134" name="文本框 133">
            <a:extLst>
              <a:ext uri="{FF2B5EF4-FFF2-40B4-BE49-F238E27FC236}">
                <a16:creationId xmlns:a16="http://schemas.microsoft.com/office/drawing/2014/main" xmlns="" id="{BAF7CF63-0909-4BC1-BC56-3F2C2B4C0885}"/>
              </a:ext>
            </a:extLst>
          </p:cNvPr>
          <p:cNvSpPr txBox="1"/>
          <p:nvPr/>
        </p:nvSpPr>
        <p:spPr>
          <a:xfrm>
            <a:off x="7050463" y="5269324"/>
            <a:ext cx="550151" cy="369332"/>
          </a:xfrm>
          <a:prstGeom prst="rect">
            <a:avLst/>
          </a:prstGeom>
          <a:noFill/>
        </p:spPr>
        <p:txBody>
          <a:bodyPr wrap="none" rtlCol="0">
            <a:spAutoFit/>
          </a:bodyPr>
          <a:lstStyle/>
          <a:p>
            <a:r>
              <a:rPr lang="en-US" altLang="zh-CN" dirty="0">
                <a:solidFill>
                  <a:schemeClr val="accent1"/>
                </a:solidFill>
              </a:rPr>
              <a:t>6</a:t>
            </a:r>
            <a:r>
              <a:rPr lang="en-US" altLang="zh-CN" dirty="0"/>
              <a:t>16</a:t>
            </a:r>
            <a:endParaRPr lang="zh-CN" altLang="en-US" dirty="0">
              <a:solidFill>
                <a:schemeClr val="accent1"/>
              </a:solidFill>
            </a:endParaRPr>
          </a:p>
        </p:txBody>
      </p:sp>
      <p:sp>
        <p:nvSpPr>
          <p:cNvPr id="135" name="文本框 134">
            <a:extLst>
              <a:ext uri="{FF2B5EF4-FFF2-40B4-BE49-F238E27FC236}">
                <a16:creationId xmlns:a16="http://schemas.microsoft.com/office/drawing/2014/main" xmlns="" id="{A92B6C8F-A67D-42C4-A8CD-1A313125D986}"/>
              </a:ext>
            </a:extLst>
          </p:cNvPr>
          <p:cNvSpPr txBox="1"/>
          <p:nvPr/>
        </p:nvSpPr>
        <p:spPr>
          <a:xfrm>
            <a:off x="5826792" y="5263266"/>
            <a:ext cx="550151" cy="369332"/>
          </a:xfrm>
          <a:prstGeom prst="rect">
            <a:avLst/>
          </a:prstGeom>
          <a:noFill/>
        </p:spPr>
        <p:txBody>
          <a:bodyPr wrap="none" rtlCol="0">
            <a:spAutoFit/>
          </a:bodyPr>
          <a:lstStyle/>
          <a:p>
            <a:r>
              <a:rPr lang="en-US" altLang="zh-CN" dirty="0">
                <a:solidFill>
                  <a:schemeClr val="accent1"/>
                </a:solidFill>
              </a:rPr>
              <a:t>5</a:t>
            </a:r>
            <a:r>
              <a:rPr lang="en-US" altLang="zh-CN" dirty="0"/>
              <a:t>42</a:t>
            </a:r>
            <a:endParaRPr lang="zh-CN" altLang="en-US" dirty="0">
              <a:solidFill>
                <a:schemeClr val="accent1"/>
              </a:solidFill>
            </a:endParaRPr>
          </a:p>
        </p:txBody>
      </p:sp>
      <p:sp>
        <p:nvSpPr>
          <p:cNvPr id="136" name="文本框 135">
            <a:extLst>
              <a:ext uri="{FF2B5EF4-FFF2-40B4-BE49-F238E27FC236}">
                <a16:creationId xmlns:a16="http://schemas.microsoft.com/office/drawing/2014/main" xmlns="" id="{00F61122-76A2-4694-AAB3-8E7D390176AC}"/>
              </a:ext>
            </a:extLst>
          </p:cNvPr>
          <p:cNvSpPr txBox="1"/>
          <p:nvPr/>
        </p:nvSpPr>
        <p:spPr>
          <a:xfrm>
            <a:off x="8177453" y="5269324"/>
            <a:ext cx="550151" cy="369332"/>
          </a:xfrm>
          <a:prstGeom prst="rect">
            <a:avLst/>
          </a:prstGeom>
          <a:noFill/>
        </p:spPr>
        <p:txBody>
          <a:bodyPr wrap="none" rtlCol="0">
            <a:spAutoFit/>
          </a:bodyPr>
          <a:lstStyle/>
          <a:p>
            <a:r>
              <a:rPr lang="en-US" altLang="zh-CN" dirty="0">
                <a:solidFill>
                  <a:schemeClr val="accent1"/>
                </a:solidFill>
              </a:rPr>
              <a:t>7</a:t>
            </a:r>
            <a:r>
              <a:rPr lang="en-US" altLang="zh-CN" dirty="0"/>
              <a:t>48</a:t>
            </a:r>
            <a:endParaRPr lang="zh-CN" altLang="en-US" dirty="0">
              <a:solidFill>
                <a:schemeClr val="accent1"/>
              </a:solidFill>
            </a:endParaRPr>
          </a:p>
        </p:txBody>
      </p:sp>
      <p:sp>
        <p:nvSpPr>
          <p:cNvPr id="137" name="文本框 136">
            <a:extLst>
              <a:ext uri="{FF2B5EF4-FFF2-40B4-BE49-F238E27FC236}">
                <a16:creationId xmlns:a16="http://schemas.microsoft.com/office/drawing/2014/main" xmlns="" id="{03FAD80E-6E0E-485A-BF7C-0FD3EEC72724}"/>
              </a:ext>
            </a:extLst>
          </p:cNvPr>
          <p:cNvSpPr txBox="1"/>
          <p:nvPr/>
        </p:nvSpPr>
        <p:spPr>
          <a:xfrm>
            <a:off x="775161" y="4784909"/>
            <a:ext cx="550151" cy="369332"/>
          </a:xfrm>
          <a:prstGeom prst="rect">
            <a:avLst/>
          </a:prstGeom>
          <a:noFill/>
        </p:spPr>
        <p:txBody>
          <a:bodyPr wrap="none" rtlCol="0">
            <a:spAutoFit/>
          </a:bodyPr>
          <a:lstStyle/>
          <a:p>
            <a:r>
              <a:rPr lang="en-US" altLang="zh-CN" dirty="0">
                <a:solidFill>
                  <a:schemeClr val="accent1"/>
                </a:solidFill>
              </a:rPr>
              <a:t>0</a:t>
            </a:r>
            <a:r>
              <a:rPr lang="en-US" altLang="zh-CN" dirty="0"/>
              <a:t>53</a:t>
            </a:r>
            <a:endParaRPr lang="zh-CN" altLang="en-US" dirty="0">
              <a:solidFill>
                <a:schemeClr val="accent1"/>
              </a:solidFill>
            </a:endParaRPr>
          </a:p>
        </p:txBody>
      </p:sp>
      <p:sp>
        <p:nvSpPr>
          <p:cNvPr id="138" name="文本框 137">
            <a:extLst>
              <a:ext uri="{FF2B5EF4-FFF2-40B4-BE49-F238E27FC236}">
                <a16:creationId xmlns:a16="http://schemas.microsoft.com/office/drawing/2014/main" xmlns="" id="{04E3BDC9-B8A4-48F9-AE43-7293D48172A6}"/>
              </a:ext>
            </a:extLst>
          </p:cNvPr>
          <p:cNvSpPr txBox="1"/>
          <p:nvPr/>
        </p:nvSpPr>
        <p:spPr>
          <a:xfrm>
            <a:off x="1765692" y="5263266"/>
            <a:ext cx="550151" cy="369332"/>
          </a:xfrm>
          <a:prstGeom prst="rect">
            <a:avLst/>
          </a:prstGeom>
          <a:noFill/>
        </p:spPr>
        <p:txBody>
          <a:bodyPr wrap="none" rtlCol="0">
            <a:spAutoFit/>
          </a:bodyPr>
          <a:lstStyle/>
          <a:p>
            <a:r>
              <a:rPr lang="en-US" altLang="zh-CN" dirty="0">
                <a:solidFill>
                  <a:schemeClr val="accent1"/>
                </a:solidFill>
              </a:rPr>
              <a:t>1</a:t>
            </a:r>
            <a:r>
              <a:rPr lang="en-US" altLang="zh-CN" dirty="0"/>
              <a:t>54</a:t>
            </a:r>
            <a:endParaRPr lang="zh-CN" altLang="en-US" dirty="0"/>
          </a:p>
        </p:txBody>
      </p:sp>
      <p:sp>
        <p:nvSpPr>
          <p:cNvPr id="139" name="文本框 138">
            <a:extLst>
              <a:ext uri="{FF2B5EF4-FFF2-40B4-BE49-F238E27FC236}">
                <a16:creationId xmlns:a16="http://schemas.microsoft.com/office/drawing/2014/main" xmlns="" id="{A1ACD57C-8A4D-43B5-8078-83BFDDDD15C8}"/>
              </a:ext>
            </a:extLst>
          </p:cNvPr>
          <p:cNvSpPr txBox="1"/>
          <p:nvPr/>
        </p:nvSpPr>
        <p:spPr>
          <a:xfrm>
            <a:off x="775161" y="4522920"/>
            <a:ext cx="550151" cy="369332"/>
          </a:xfrm>
          <a:prstGeom prst="rect">
            <a:avLst/>
          </a:prstGeom>
          <a:noFill/>
        </p:spPr>
        <p:txBody>
          <a:bodyPr wrap="none" rtlCol="0">
            <a:spAutoFit/>
          </a:bodyPr>
          <a:lstStyle/>
          <a:p>
            <a:r>
              <a:rPr lang="en-US" altLang="zh-CN" dirty="0">
                <a:solidFill>
                  <a:schemeClr val="accent1"/>
                </a:solidFill>
              </a:rPr>
              <a:t>0</a:t>
            </a:r>
            <a:r>
              <a:rPr lang="en-US" altLang="zh-CN" dirty="0"/>
              <a:t>63</a:t>
            </a:r>
            <a:endParaRPr lang="zh-CN" altLang="en-US" dirty="0"/>
          </a:p>
        </p:txBody>
      </p:sp>
    </p:spTree>
    <p:extLst>
      <p:ext uri="{BB962C8B-B14F-4D97-AF65-F5344CB8AC3E}">
        <p14:creationId xmlns:p14="http://schemas.microsoft.com/office/powerpoint/2010/main" val="15443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500"/>
                                        <p:tgtEl>
                                          <p:spTgt spid="9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500"/>
                                        <p:tgtEl>
                                          <p:spTgt spid="9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4"/>
                                        </p:tgtEl>
                                        <p:attrNameLst>
                                          <p:attrName>style.visibility</p:attrName>
                                        </p:attrNameLst>
                                      </p:cBhvr>
                                      <p:to>
                                        <p:strVal val="visible"/>
                                      </p:to>
                                    </p:set>
                                    <p:animEffect transition="in" filter="fade">
                                      <p:cBhvr>
                                        <p:cTn id="48" dur="500"/>
                                        <p:tgtEl>
                                          <p:spTgt spid="9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500"/>
                                        <p:tgtEl>
                                          <p:spTgt spid="9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fade">
                                      <p:cBhvr>
                                        <p:cTn id="60" dur="500"/>
                                        <p:tgtEl>
                                          <p:spTgt spid="10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9"/>
                                        </p:tgtEl>
                                        <p:attrNameLst>
                                          <p:attrName>style.visibility</p:attrName>
                                        </p:attrNameLst>
                                      </p:cBhvr>
                                      <p:to>
                                        <p:strVal val="visible"/>
                                      </p:to>
                                    </p:set>
                                    <p:animEffect transition="in" filter="fade">
                                      <p:cBhvr>
                                        <p:cTn id="63" dur="500"/>
                                        <p:tgtEl>
                                          <p:spTgt spid="10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0"/>
                                        </p:tgtEl>
                                        <p:attrNameLst>
                                          <p:attrName>style.visibility</p:attrName>
                                        </p:attrNameLst>
                                      </p:cBhvr>
                                      <p:to>
                                        <p:strVal val="visible"/>
                                      </p:to>
                                    </p:set>
                                    <p:animEffect transition="in" filter="fade">
                                      <p:cBhvr>
                                        <p:cTn id="66" dur="500"/>
                                        <p:tgtEl>
                                          <p:spTgt spid="1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fade">
                                      <p:cBhvr>
                                        <p:cTn id="69" dur="500"/>
                                        <p:tgtEl>
                                          <p:spTgt spid="1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2"/>
                                        </p:tgtEl>
                                        <p:attrNameLst>
                                          <p:attrName>style.visibility</p:attrName>
                                        </p:attrNameLst>
                                      </p:cBhvr>
                                      <p:to>
                                        <p:strVal val="visible"/>
                                      </p:to>
                                    </p:set>
                                    <p:animEffect transition="in" filter="fade">
                                      <p:cBhvr>
                                        <p:cTn id="72" dur="500"/>
                                        <p:tgtEl>
                                          <p:spTgt spid="11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fade">
                                      <p:cBhvr>
                                        <p:cTn id="75" dur="500"/>
                                        <p:tgtEl>
                                          <p:spTgt spid="11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4"/>
                                        </p:tgtEl>
                                        <p:attrNameLst>
                                          <p:attrName>style.visibility</p:attrName>
                                        </p:attrNameLst>
                                      </p:cBhvr>
                                      <p:to>
                                        <p:strVal val="visible"/>
                                      </p:to>
                                    </p:set>
                                    <p:animEffect transition="in" filter="fade">
                                      <p:cBhvr>
                                        <p:cTn id="78" dur="500"/>
                                        <p:tgtEl>
                                          <p:spTgt spid="1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500"/>
                                        <p:tgtEl>
                                          <p:spTgt spid="11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fade">
                                      <p:cBhvr>
                                        <p:cTn id="84" dur="500"/>
                                        <p:tgtEl>
                                          <p:spTgt spid="11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fade">
                                      <p:cBhvr>
                                        <p:cTn id="87" dur="500"/>
                                        <p:tgtEl>
                                          <p:spTgt spid="11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fade">
                                      <p:cBhvr>
                                        <p:cTn id="90" dur="500"/>
                                        <p:tgtEl>
                                          <p:spTgt spid="11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fade">
                                      <p:cBhvr>
                                        <p:cTn id="93" dur="500"/>
                                        <p:tgtEl>
                                          <p:spTgt spid="11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0"/>
                                        </p:tgtEl>
                                        <p:attrNameLst>
                                          <p:attrName>style.visibility</p:attrName>
                                        </p:attrNameLst>
                                      </p:cBhvr>
                                      <p:to>
                                        <p:strVal val="visible"/>
                                      </p:to>
                                    </p:set>
                                    <p:animEffect transition="in" filter="fade">
                                      <p:cBhvr>
                                        <p:cTn id="96" dur="500"/>
                                        <p:tgtEl>
                                          <p:spTgt spid="12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fade">
                                      <p:cBhvr>
                                        <p:cTn id="99" dur="500"/>
                                        <p:tgtEl>
                                          <p:spTgt spid="1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fade">
                                      <p:cBhvr>
                                        <p:cTn id="102" dur="500"/>
                                        <p:tgtEl>
                                          <p:spTgt spid="13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fade">
                                      <p:cBhvr>
                                        <p:cTn id="105" dur="500"/>
                                        <p:tgtEl>
                                          <p:spTgt spid="13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33"/>
                                        </p:tgtEl>
                                        <p:attrNameLst>
                                          <p:attrName>style.visibility</p:attrName>
                                        </p:attrNameLst>
                                      </p:cBhvr>
                                      <p:to>
                                        <p:strVal val="visible"/>
                                      </p:to>
                                    </p:set>
                                    <p:animEffect transition="in" filter="fade">
                                      <p:cBhvr>
                                        <p:cTn id="108" dur="500"/>
                                        <p:tgtEl>
                                          <p:spTgt spid="1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34"/>
                                        </p:tgtEl>
                                        <p:attrNameLst>
                                          <p:attrName>style.visibility</p:attrName>
                                        </p:attrNameLst>
                                      </p:cBhvr>
                                      <p:to>
                                        <p:strVal val="visible"/>
                                      </p:to>
                                    </p:set>
                                    <p:animEffect transition="in" filter="fade">
                                      <p:cBhvr>
                                        <p:cTn id="111" dur="500"/>
                                        <p:tgtEl>
                                          <p:spTgt spid="13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35"/>
                                        </p:tgtEl>
                                        <p:attrNameLst>
                                          <p:attrName>style.visibility</p:attrName>
                                        </p:attrNameLst>
                                      </p:cBhvr>
                                      <p:to>
                                        <p:strVal val="visible"/>
                                      </p:to>
                                    </p:set>
                                    <p:animEffect transition="in" filter="fade">
                                      <p:cBhvr>
                                        <p:cTn id="114" dur="500"/>
                                        <p:tgtEl>
                                          <p:spTgt spid="13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36"/>
                                        </p:tgtEl>
                                        <p:attrNameLst>
                                          <p:attrName>style.visibility</p:attrName>
                                        </p:attrNameLst>
                                      </p:cBhvr>
                                      <p:to>
                                        <p:strVal val="visible"/>
                                      </p:to>
                                    </p:set>
                                    <p:animEffect transition="in" filter="fade">
                                      <p:cBhvr>
                                        <p:cTn id="117" dur="500"/>
                                        <p:tgtEl>
                                          <p:spTgt spid="13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37"/>
                                        </p:tgtEl>
                                        <p:attrNameLst>
                                          <p:attrName>style.visibility</p:attrName>
                                        </p:attrNameLst>
                                      </p:cBhvr>
                                      <p:to>
                                        <p:strVal val="visible"/>
                                      </p:to>
                                    </p:set>
                                    <p:animEffect transition="in" filter="fade">
                                      <p:cBhvr>
                                        <p:cTn id="120" dur="500"/>
                                        <p:tgtEl>
                                          <p:spTgt spid="13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38"/>
                                        </p:tgtEl>
                                        <p:attrNameLst>
                                          <p:attrName>style.visibility</p:attrName>
                                        </p:attrNameLst>
                                      </p:cBhvr>
                                      <p:to>
                                        <p:strVal val="visible"/>
                                      </p:to>
                                    </p:set>
                                    <p:animEffect transition="in" filter="fade">
                                      <p:cBhvr>
                                        <p:cTn id="123" dur="500"/>
                                        <p:tgtEl>
                                          <p:spTgt spid="13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fade">
                                      <p:cBhvr>
                                        <p:cTn id="12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64" grpId="0"/>
      <p:bldP spid="65" grpId="0"/>
      <p:bldP spid="66" grpId="0"/>
      <p:bldP spid="67" grpId="0"/>
      <p:bldP spid="68" grpId="0"/>
      <p:bldP spid="90" grpId="0"/>
      <p:bldP spid="91" grpId="0" animBg="1"/>
      <p:bldP spid="92" grpId="0"/>
      <p:bldP spid="93" grpId="0" animBg="1"/>
      <p:bldP spid="94" grpId="0"/>
      <p:bldP spid="95" grpId="0" animBg="1"/>
      <p:bldP spid="96" grpId="0"/>
      <p:bldP spid="97" grpId="0" animBg="1"/>
      <p:bldP spid="108" grpId="0"/>
      <p:bldP spid="109" grpId="0" animBg="1"/>
      <p:bldP spid="110" grpId="0"/>
      <p:bldP spid="111" grpId="0" animBg="1"/>
      <p:bldP spid="112" grpId="0"/>
      <p:bldP spid="113" grpId="0" animBg="1"/>
      <p:bldP spid="114" grpId="0"/>
      <p:bldP spid="115" grpId="0" animBg="1"/>
      <p:bldP spid="116" grpId="0"/>
      <p:bldP spid="117" grpId="0" animBg="1"/>
      <p:bldP spid="118" grpId="0"/>
      <p:bldP spid="119" grpId="0" animBg="1"/>
      <p:bldP spid="120" grpId="0"/>
      <p:bldP spid="130" grpId="0"/>
      <p:bldP spid="131" grpId="0"/>
      <p:bldP spid="132" grpId="0"/>
      <p:bldP spid="133" grpId="0"/>
      <p:bldP spid="134" grpId="0"/>
      <p:bldP spid="135" grpId="0"/>
      <p:bldP spid="136" grpId="0"/>
      <p:bldP spid="137" grpId="0"/>
      <p:bldP spid="138" grpId="0"/>
      <p:bldP spid="13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基数排序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1" name="矩形 90">
            <a:extLst>
              <a:ext uri="{FF2B5EF4-FFF2-40B4-BE49-F238E27FC236}">
                <a16:creationId xmlns:a16="http://schemas.microsoft.com/office/drawing/2014/main" xmlns="" id="{7521FF25-FA06-47F5-9751-4898E142344B}"/>
              </a:ext>
            </a:extLst>
          </p:cNvPr>
          <p:cNvSpPr/>
          <p:nvPr/>
        </p:nvSpPr>
        <p:spPr>
          <a:xfrm>
            <a:off x="755274"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3A7683B6-A92F-4E11-9A96-57659F1A8CA2}"/>
              </a:ext>
            </a:extLst>
          </p:cNvPr>
          <p:cNvSpPr txBox="1"/>
          <p:nvPr/>
        </p:nvSpPr>
        <p:spPr>
          <a:xfrm>
            <a:off x="822332" y="1908435"/>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93" name="矩形 92">
            <a:extLst>
              <a:ext uri="{FF2B5EF4-FFF2-40B4-BE49-F238E27FC236}">
                <a16:creationId xmlns:a16="http://schemas.microsoft.com/office/drawing/2014/main" xmlns="" id="{97AB0F09-23A9-4565-947C-695635ED7140}"/>
              </a:ext>
            </a:extLst>
          </p:cNvPr>
          <p:cNvSpPr/>
          <p:nvPr/>
        </p:nvSpPr>
        <p:spPr>
          <a:xfrm>
            <a:off x="1711462"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xmlns="" id="{832F926D-8E1D-4628-A52B-C39834ABE80B}"/>
              </a:ext>
            </a:extLst>
          </p:cNvPr>
          <p:cNvSpPr txBox="1"/>
          <p:nvPr/>
        </p:nvSpPr>
        <p:spPr>
          <a:xfrm>
            <a:off x="1778520" y="1908435"/>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95" name="矩形 94">
            <a:extLst>
              <a:ext uri="{FF2B5EF4-FFF2-40B4-BE49-F238E27FC236}">
                <a16:creationId xmlns:a16="http://schemas.microsoft.com/office/drawing/2014/main" xmlns="" id="{5C3ABC2C-6DDF-4D25-B955-770EB97DFF19}"/>
              </a:ext>
            </a:extLst>
          </p:cNvPr>
          <p:cNvSpPr/>
          <p:nvPr/>
        </p:nvSpPr>
        <p:spPr>
          <a:xfrm>
            <a:off x="2667651"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xmlns="" id="{D3124BE3-CD49-4704-AB81-AA256CF7AEEC}"/>
              </a:ext>
            </a:extLst>
          </p:cNvPr>
          <p:cNvSpPr txBox="1"/>
          <p:nvPr/>
        </p:nvSpPr>
        <p:spPr>
          <a:xfrm>
            <a:off x="2734709" y="1908435"/>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97" name="矩形 96">
            <a:extLst>
              <a:ext uri="{FF2B5EF4-FFF2-40B4-BE49-F238E27FC236}">
                <a16:creationId xmlns:a16="http://schemas.microsoft.com/office/drawing/2014/main" xmlns="" id="{DEB54900-C0B3-4C33-B959-6B300095EBFF}"/>
              </a:ext>
            </a:extLst>
          </p:cNvPr>
          <p:cNvSpPr/>
          <p:nvPr/>
        </p:nvSpPr>
        <p:spPr>
          <a:xfrm>
            <a:off x="3682975"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xmlns="" id="{3DC142D1-AB7E-4E75-81AE-2B8D7DE6977F}"/>
              </a:ext>
            </a:extLst>
          </p:cNvPr>
          <p:cNvSpPr txBox="1"/>
          <p:nvPr/>
        </p:nvSpPr>
        <p:spPr>
          <a:xfrm>
            <a:off x="3750033" y="1908435"/>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109" name="矩形 108">
            <a:extLst>
              <a:ext uri="{FF2B5EF4-FFF2-40B4-BE49-F238E27FC236}">
                <a16:creationId xmlns:a16="http://schemas.microsoft.com/office/drawing/2014/main" xmlns="" id="{B3FEA9A9-8FB6-4D74-8C34-423151AADD4E}"/>
              </a:ext>
            </a:extLst>
          </p:cNvPr>
          <p:cNvSpPr/>
          <p:nvPr/>
        </p:nvSpPr>
        <p:spPr>
          <a:xfrm>
            <a:off x="4740210"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xmlns="" id="{790BDEFF-A742-4109-8604-39E3E4C0BE7A}"/>
              </a:ext>
            </a:extLst>
          </p:cNvPr>
          <p:cNvSpPr txBox="1"/>
          <p:nvPr/>
        </p:nvSpPr>
        <p:spPr>
          <a:xfrm>
            <a:off x="4807268" y="1908435"/>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111" name="矩形 110">
            <a:extLst>
              <a:ext uri="{FF2B5EF4-FFF2-40B4-BE49-F238E27FC236}">
                <a16:creationId xmlns:a16="http://schemas.microsoft.com/office/drawing/2014/main" xmlns="" id="{7A0C4051-B3CE-410D-ABB0-A2F4ECB7839B}"/>
              </a:ext>
            </a:extLst>
          </p:cNvPr>
          <p:cNvSpPr/>
          <p:nvPr/>
        </p:nvSpPr>
        <p:spPr>
          <a:xfrm>
            <a:off x="5840585"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a:extLst>
              <a:ext uri="{FF2B5EF4-FFF2-40B4-BE49-F238E27FC236}">
                <a16:creationId xmlns:a16="http://schemas.microsoft.com/office/drawing/2014/main" xmlns="" id="{F26AAAC4-456E-4E14-8DEE-2352B30F8A3B}"/>
              </a:ext>
            </a:extLst>
          </p:cNvPr>
          <p:cNvSpPr txBox="1"/>
          <p:nvPr/>
        </p:nvSpPr>
        <p:spPr>
          <a:xfrm>
            <a:off x="5907643" y="1908435"/>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113" name="矩形 112">
            <a:extLst>
              <a:ext uri="{FF2B5EF4-FFF2-40B4-BE49-F238E27FC236}">
                <a16:creationId xmlns:a16="http://schemas.microsoft.com/office/drawing/2014/main" xmlns="" id="{437655BC-83E3-4613-80C4-D7E0A77B5B83}"/>
              </a:ext>
            </a:extLst>
          </p:cNvPr>
          <p:cNvSpPr/>
          <p:nvPr/>
        </p:nvSpPr>
        <p:spPr>
          <a:xfrm>
            <a:off x="6995489"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xmlns="" id="{65171B93-ACE2-4731-B218-568CBD4FDDCC}"/>
              </a:ext>
            </a:extLst>
          </p:cNvPr>
          <p:cNvSpPr txBox="1"/>
          <p:nvPr/>
        </p:nvSpPr>
        <p:spPr>
          <a:xfrm>
            <a:off x="7062547" y="1908435"/>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115" name="矩形 114">
            <a:extLst>
              <a:ext uri="{FF2B5EF4-FFF2-40B4-BE49-F238E27FC236}">
                <a16:creationId xmlns:a16="http://schemas.microsoft.com/office/drawing/2014/main" xmlns="" id="{D1064121-B835-4F2B-812B-70ED53E2B44A}"/>
              </a:ext>
            </a:extLst>
          </p:cNvPr>
          <p:cNvSpPr/>
          <p:nvPr/>
        </p:nvSpPr>
        <p:spPr>
          <a:xfrm>
            <a:off x="8151882"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xmlns="" id="{8F4CD8A1-A4D0-4BB6-8E70-EE2D744BDE47}"/>
              </a:ext>
            </a:extLst>
          </p:cNvPr>
          <p:cNvSpPr txBox="1"/>
          <p:nvPr/>
        </p:nvSpPr>
        <p:spPr>
          <a:xfrm>
            <a:off x="8218940" y="1908435"/>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117" name="矩形 116">
            <a:extLst>
              <a:ext uri="{FF2B5EF4-FFF2-40B4-BE49-F238E27FC236}">
                <a16:creationId xmlns:a16="http://schemas.microsoft.com/office/drawing/2014/main" xmlns="" id="{EFD8296B-A8DD-4452-AB44-184C902D1C98}"/>
              </a:ext>
            </a:extLst>
          </p:cNvPr>
          <p:cNvSpPr/>
          <p:nvPr/>
        </p:nvSpPr>
        <p:spPr>
          <a:xfrm>
            <a:off x="9320104" y="745669"/>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xmlns="" id="{03433A2C-F5AA-4AA0-8F18-535F77EFAB1B}"/>
              </a:ext>
            </a:extLst>
          </p:cNvPr>
          <p:cNvSpPr txBox="1"/>
          <p:nvPr/>
        </p:nvSpPr>
        <p:spPr>
          <a:xfrm>
            <a:off x="9387162" y="1914619"/>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119" name="矩形 118">
            <a:extLst>
              <a:ext uri="{FF2B5EF4-FFF2-40B4-BE49-F238E27FC236}">
                <a16:creationId xmlns:a16="http://schemas.microsoft.com/office/drawing/2014/main" xmlns="" id="{1E3BF9A4-1057-46D5-B3EE-E1188C57E6CB}"/>
              </a:ext>
            </a:extLst>
          </p:cNvPr>
          <p:cNvSpPr/>
          <p:nvPr/>
        </p:nvSpPr>
        <p:spPr>
          <a:xfrm>
            <a:off x="10510053" y="739485"/>
            <a:ext cx="654342" cy="1115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xmlns="" id="{5F26CEC1-3519-4BCB-A3B3-64E52FD2CD51}"/>
              </a:ext>
            </a:extLst>
          </p:cNvPr>
          <p:cNvSpPr txBox="1"/>
          <p:nvPr/>
        </p:nvSpPr>
        <p:spPr>
          <a:xfrm>
            <a:off x="10577111" y="1908435"/>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131" name="文本框 130">
            <a:extLst>
              <a:ext uri="{FF2B5EF4-FFF2-40B4-BE49-F238E27FC236}">
                <a16:creationId xmlns:a16="http://schemas.microsoft.com/office/drawing/2014/main" xmlns="" id="{5C7B5A2A-F66D-4510-AB71-C0BC7677028C}"/>
              </a:ext>
            </a:extLst>
          </p:cNvPr>
          <p:cNvSpPr txBox="1"/>
          <p:nvPr/>
        </p:nvSpPr>
        <p:spPr>
          <a:xfrm>
            <a:off x="801809" y="1485889"/>
            <a:ext cx="550151" cy="369332"/>
          </a:xfrm>
          <a:prstGeom prst="rect">
            <a:avLst/>
          </a:prstGeom>
          <a:noFill/>
        </p:spPr>
        <p:txBody>
          <a:bodyPr wrap="none" rtlCol="0">
            <a:spAutoFit/>
          </a:bodyPr>
          <a:lstStyle/>
          <a:p>
            <a:r>
              <a:rPr lang="en-US" altLang="zh-CN" dirty="0">
                <a:solidFill>
                  <a:schemeClr val="accent1"/>
                </a:solidFill>
              </a:rPr>
              <a:t>0</a:t>
            </a:r>
            <a:r>
              <a:rPr lang="en-US" altLang="zh-CN" dirty="0"/>
              <a:t>03</a:t>
            </a:r>
            <a:endParaRPr lang="zh-CN" altLang="en-US" dirty="0">
              <a:solidFill>
                <a:schemeClr val="accent1"/>
              </a:solidFill>
            </a:endParaRPr>
          </a:p>
        </p:txBody>
      </p:sp>
      <p:sp>
        <p:nvSpPr>
          <p:cNvPr id="132" name="文本框 131">
            <a:extLst>
              <a:ext uri="{FF2B5EF4-FFF2-40B4-BE49-F238E27FC236}">
                <a16:creationId xmlns:a16="http://schemas.microsoft.com/office/drawing/2014/main" xmlns="" id="{30CE84D5-D77B-4D90-B550-3FBBD8032FAB}"/>
              </a:ext>
            </a:extLst>
          </p:cNvPr>
          <p:cNvSpPr txBox="1"/>
          <p:nvPr/>
        </p:nvSpPr>
        <p:spPr>
          <a:xfrm>
            <a:off x="800329" y="1245206"/>
            <a:ext cx="550151" cy="369332"/>
          </a:xfrm>
          <a:prstGeom prst="rect">
            <a:avLst/>
          </a:prstGeom>
          <a:noFill/>
        </p:spPr>
        <p:txBody>
          <a:bodyPr wrap="none" rtlCol="0">
            <a:spAutoFit/>
          </a:bodyPr>
          <a:lstStyle/>
          <a:p>
            <a:r>
              <a:rPr lang="en-US" altLang="zh-CN" dirty="0">
                <a:solidFill>
                  <a:schemeClr val="accent1"/>
                </a:solidFill>
              </a:rPr>
              <a:t>0</a:t>
            </a:r>
            <a:r>
              <a:rPr lang="en-US" altLang="zh-CN" dirty="0"/>
              <a:t>14</a:t>
            </a:r>
            <a:endParaRPr lang="zh-CN" altLang="en-US" dirty="0">
              <a:solidFill>
                <a:schemeClr val="accent1"/>
              </a:solidFill>
            </a:endParaRPr>
          </a:p>
        </p:txBody>
      </p:sp>
      <p:sp>
        <p:nvSpPr>
          <p:cNvPr id="133" name="文本框 132">
            <a:extLst>
              <a:ext uri="{FF2B5EF4-FFF2-40B4-BE49-F238E27FC236}">
                <a16:creationId xmlns:a16="http://schemas.microsoft.com/office/drawing/2014/main" xmlns="" id="{DD9F9581-6938-46F2-AA3D-34AAEBC5E602}"/>
              </a:ext>
            </a:extLst>
          </p:cNvPr>
          <p:cNvSpPr txBox="1"/>
          <p:nvPr/>
        </p:nvSpPr>
        <p:spPr>
          <a:xfrm>
            <a:off x="2720279" y="1485889"/>
            <a:ext cx="550151" cy="369332"/>
          </a:xfrm>
          <a:prstGeom prst="rect">
            <a:avLst/>
          </a:prstGeom>
          <a:noFill/>
        </p:spPr>
        <p:txBody>
          <a:bodyPr wrap="none" rtlCol="0">
            <a:spAutoFit/>
          </a:bodyPr>
          <a:lstStyle/>
          <a:p>
            <a:r>
              <a:rPr lang="en-US" altLang="zh-CN" dirty="0">
                <a:solidFill>
                  <a:schemeClr val="accent1"/>
                </a:solidFill>
              </a:rPr>
              <a:t>2</a:t>
            </a:r>
            <a:r>
              <a:rPr lang="en-US" altLang="zh-CN" dirty="0"/>
              <a:t>14</a:t>
            </a:r>
            <a:endParaRPr lang="zh-CN" altLang="en-US" dirty="0">
              <a:solidFill>
                <a:schemeClr val="accent1"/>
              </a:solidFill>
            </a:endParaRPr>
          </a:p>
        </p:txBody>
      </p:sp>
      <p:sp>
        <p:nvSpPr>
          <p:cNvPr id="134" name="文本框 133">
            <a:extLst>
              <a:ext uri="{FF2B5EF4-FFF2-40B4-BE49-F238E27FC236}">
                <a16:creationId xmlns:a16="http://schemas.microsoft.com/office/drawing/2014/main" xmlns="" id="{BAF7CF63-0909-4BC1-BC56-3F2C2B4C0885}"/>
              </a:ext>
            </a:extLst>
          </p:cNvPr>
          <p:cNvSpPr txBox="1"/>
          <p:nvPr/>
        </p:nvSpPr>
        <p:spPr>
          <a:xfrm>
            <a:off x="7075630" y="1485889"/>
            <a:ext cx="550151" cy="369332"/>
          </a:xfrm>
          <a:prstGeom prst="rect">
            <a:avLst/>
          </a:prstGeom>
          <a:noFill/>
        </p:spPr>
        <p:txBody>
          <a:bodyPr wrap="none" rtlCol="0">
            <a:spAutoFit/>
          </a:bodyPr>
          <a:lstStyle/>
          <a:p>
            <a:r>
              <a:rPr lang="en-US" altLang="zh-CN" dirty="0">
                <a:solidFill>
                  <a:schemeClr val="accent1"/>
                </a:solidFill>
              </a:rPr>
              <a:t>6</a:t>
            </a:r>
            <a:r>
              <a:rPr lang="en-US" altLang="zh-CN" dirty="0"/>
              <a:t>16</a:t>
            </a:r>
            <a:endParaRPr lang="zh-CN" altLang="en-US" dirty="0">
              <a:solidFill>
                <a:schemeClr val="accent1"/>
              </a:solidFill>
            </a:endParaRPr>
          </a:p>
        </p:txBody>
      </p:sp>
      <p:sp>
        <p:nvSpPr>
          <p:cNvPr id="135" name="文本框 134">
            <a:extLst>
              <a:ext uri="{FF2B5EF4-FFF2-40B4-BE49-F238E27FC236}">
                <a16:creationId xmlns:a16="http://schemas.microsoft.com/office/drawing/2014/main" xmlns="" id="{A92B6C8F-A67D-42C4-A8CD-1A313125D986}"/>
              </a:ext>
            </a:extLst>
          </p:cNvPr>
          <p:cNvSpPr txBox="1"/>
          <p:nvPr/>
        </p:nvSpPr>
        <p:spPr>
          <a:xfrm>
            <a:off x="5851959" y="1479831"/>
            <a:ext cx="550151" cy="369332"/>
          </a:xfrm>
          <a:prstGeom prst="rect">
            <a:avLst/>
          </a:prstGeom>
          <a:noFill/>
        </p:spPr>
        <p:txBody>
          <a:bodyPr wrap="none" rtlCol="0">
            <a:spAutoFit/>
          </a:bodyPr>
          <a:lstStyle/>
          <a:p>
            <a:r>
              <a:rPr lang="en-US" altLang="zh-CN" dirty="0">
                <a:solidFill>
                  <a:schemeClr val="accent1"/>
                </a:solidFill>
              </a:rPr>
              <a:t>5</a:t>
            </a:r>
            <a:r>
              <a:rPr lang="en-US" altLang="zh-CN" dirty="0"/>
              <a:t>42</a:t>
            </a:r>
            <a:endParaRPr lang="zh-CN" altLang="en-US" dirty="0">
              <a:solidFill>
                <a:schemeClr val="accent1"/>
              </a:solidFill>
            </a:endParaRPr>
          </a:p>
        </p:txBody>
      </p:sp>
      <p:sp>
        <p:nvSpPr>
          <p:cNvPr id="136" name="文本框 135">
            <a:extLst>
              <a:ext uri="{FF2B5EF4-FFF2-40B4-BE49-F238E27FC236}">
                <a16:creationId xmlns:a16="http://schemas.microsoft.com/office/drawing/2014/main" xmlns="" id="{00F61122-76A2-4694-AAB3-8E7D390176AC}"/>
              </a:ext>
            </a:extLst>
          </p:cNvPr>
          <p:cNvSpPr txBox="1"/>
          <p:nvPr/>
        </p:nvSpPr>
        <p:spPr>
          <a:xfrm>
            <a:off x="8202620" y="1485889"/>
            <a:ext cx="550151" cy="369332"/>
          </a:xfrm>
          <a:prstGeom prst="rect">
            <a:avLst/>
          </a:prstGeom>
          <a:noFill/>
        </p:spPr>
        <p:txBody>
          <a:bodyPr wrap="none" rtlCol="0">
            <a:spAutoFit/>
          </a:bodyPr>
          <a:lstStyle/>
          <a:p>
            <a:r>
              <a:rPr lang="en-US" altLang="zh-CN" dirty="0">
                <a:solidFill>
                  <a:schemeClr val="accent1"/>
                </a:solidFill>
              </a:rPr>
              <a:t>7</a:t>
            </a:r>
            <a:r>
              <a:rPr lang="en-US" altLang="zh-CN" dirty="0"/>
              <a:t>48</a:t>
            </a:r>
            <a:endParaRPr lang="zh-CN" altLang="en-US" dirty="0">
              <a:solidFill>
                <a:schemeClr val="accent1"/>
              </a:solidFill>
            </a:endParaRPr>
          </a:p>
        </p:txBody>
      </p:sp>
      <p:sp>
        <p:nvSpPr>
          <p:cNvPr id="137" name="文本框 136">
            <a:extLst>
              <a:ext uri="{FF2B5EF4-FFF2-40B4-BE49-F238E27FC236}">
                <a16:creationId xmlns:a16="http://schemas.microsoft.com/office/drawing/2014/main" xmlns="" id="{03FAD80E-6E0E-485A-BF7C-0FD3EEC72724}"/>
              </a:ext>
            </a:extLst>
          </p:cNvPr>
          <p:cNvSpPr txBox="1"/>
          <p:nvPr/>
        </p:nvSpPr>
        <p:spPr>
          <a:xfrm>
            <a:off x="800328" y="1001474"/>
            <a:ext cx="550151" cy="369332"/>
          </a:xfrm>
          <a:prstGeom prst="rect">
            <a:avLst/>
          </a:prstGeom>
          <a:noFill/>
        </p:spPr>
        <p:txBody>
          <a:bodyPr wrap="none" rtlCol="0">
            <a:spAutoFit/>
          </a:bodyPr>
          <a:lstStyle/>
          <a:p>
            <a:r>
              <a:rPr lang="en-US" altLang="zh-CN" dirty="0">
                <a:solidFill>
                  <a:schemeClr val="accent1"/>
                </a:solidFill>
              </a:rPr>
              <a:t>0</a:t>
            </a:r>
            <a:r>
              <a:rPr lang="en-US" altLang="zh-CN" dirty="0"/>
              <a:t>53</a:t>
            </a:r>
            <a:endParaRPr lang="zh-CN" altLang="en-US" dirty="0">
              <a:solidFill>
                <a:schemeClr val="accent1"/>
              </a:solidFill>
            </a:endParaRPr>
          </a:p>
        </p:txBody>
      </p:sp>
      <p:sp>
        <p:nvSpPr>
          <p:cNvPr id="138" name="文本框 137">
            <a:extLst>
              <a:ext uri="{FF2B5EF4-FFF2-40B4-BE49-F238E27FC236}">
                <a16:creationId xmlns:a16="http://schemas.microsoft.com/office/drawing/2014/main" xmlns="" id="{04E3BDC9-B8A4-48F9-AE43-7293D48172A6}"/>
              </a:ext>
            </a:extLst>
          </p:cNvPr>
          <p:cNvSpPr txBox="1"/>
          <p:nvPr/>
        </p:nvSpPr>
        <p:spPr>
          <a:xfrm>
            <a:off x="1790859" y="1479831"/>
            <a:ext cx="550151" cy="369332"/>
          </a:xfrm>
          <a:prstGeom prst="rect">
            <a:avLst/>
          </a:prstGeom>
          <a:noFill/>
        </p:spPr>
        <p:txBody>
          <a:bodyPr wrap="none" rtlCol="0">
            <a:spAutoFit/>
          </a:bodyPr>
          <a:lstStyle/>
          <a:p>
            <a:r>
              <a:rPr lang="en-US" altLang="zh-CN" dirty="0">
                <a:solidFill>
                  <a:schemeClr val="accent1"/>
                </a:solidFill>
              </a:rPr>
              <a:t>1</a:t>
            </a:r>
            <a:r>
              <a:rPr lang="en-US" altLang="zh-CN" dirty="0"/>
              <a:t>54</a:t>
            </a:r>
            <a:endParaRPr lang="zh-CN" altLang="en-US" dirty="0"/>
          </a:p>
        </p:txBody>
      </p:sp>
      <p:sp>
        <p:nvSpPr>
          <p:cNvPr id="139" name="文本框 138">
            <a:extLst>
              <a:ext uri="{FF2B5EF4-FFF2-40B4-BE49-F238E27FC236}">
                <a16:creationId xmlns:a16="http://schemas.microsoft.com/office/drawing/2014/main" xmlns="" id="{A1ACD57C-8A4D-43B5-8078-83BFDDDD15C8}"/>
              </a:ext>
            </a:extLst>
          </p:cNvPr>
          <p:cNvSpPr txBox="1"/>
          <p:nvPr/>
        </p:nvSpPr>
        <p:spPr>
          <a:xfrm>
            <a:off x="800328" y="739485"/>
            <a:ext cx="550151" cy="369332"/>
          </a:xfrm>
          <a:prstGeom prst="rect">
            <a:avLst/>
          </a:prstGeom>
          <a:noFill/>
        </p:spPr>
        <p:txBody>
          <a:bodyPr wrap="none" rtlCol="0">
            <a:spAutoFit/>
          </a:bodyPr>
          <a:lstStyle/>
          <a:p>
            <a:r>
              <a:rPr lang="en-US" altLang="zh-CN" dirty="0">
                <a:solidFill>
                  <a:schemeClr val="accent1"/>
                </a:solidFill>
              </a:rPr>
              <a:t>0</a:t>
            </a:r>
            <a:r>
              <a:rPr lang="en-US" altLang="zh-CN" dirty="0"/>
              <a:t>63</a:t>
            </a:r>
            <a:endParaRPr lang="zh-CN" altLang="en-US" dirty="0"/>
          </a:p>
        </p:txBody>
      </p:sp>
      <p:sp>
        <p:nvSpPr>
          <p:cNvPr id="89" name="文本框 88">
            <a:extLst>
              <a:ext uri="{FF2B5EF4-FFF2-40B4-BE49-F238E27FC236}">
                <a16:creationId xmlns:a16="http://schemas.microsoft.com/office/drawing/2014/main" xmlns="" id="{CD840C2E-07AA-4803-AD88-41727A757A13}"/>
              </a:ext>
            </a:extLst>
          </p:cNvPr>
          <p:cNvSpPr txBox="1"/>
          <p:nvPr/>
        </p:nvSpPr>
        <p:spPr>
          <a:xfrm>
            <a:off x="641591" y="2589509"/>
            <a:ext cx="3609451" cy="369332"/>
          </a:xfrm>
          <a:prstGeom prst="rect">
            <a:avLst/>
          </a:prstGeom>
          <a:noFill/>
        </p:spPr>
        <p:txBody>
          <a:bodyPr wrap="square" rtlCol="0">
            <a:spAutoFit/>
          </a:bodyPr>
          <a:lstStyle/>
          <a:p>
            <a:r>
              <a:rPr lang="zh-CN" altLang="en-US" dirty="0"/>
              <a:t>第三次“收集” </a:t>
            </a:r>
            <a:r>
              <a:rPr lang="zh-CN" altLang="en-US" dirty="0">
                <a:solidFill>
                  <a:schemeClr val="accent2"/>
                </a:solidFill>
              </a:rPr>
              <a:t>（队列从下出队）</a:t>
            </a:r>
            <a:endParaRPr lang="zh-CN" altLang="en-US" dirty="0"/>
          </a:p>
        </p:txBody>
      </p:sp>
      <p:sp>
        <p:nvSpPr>
          <p:cNvPr id="98" name="文本框 97">
            <a:extLst>
              <a:ext uri="{FF2B5EF4-FFF2-40B4-BE49-F238E27FC236}">
                <a16:creationId xmlns:a16="http://schemas.microsoft.com/office/drawing/2014/main" xmlns="" id="{E15EF20E-04A9-4AB9-8D18-DE8C383BE6FF}"/>
              </a:ext>
            </a:extLst>
          </p:cNvPr>
          <p:cNvSpPr txBox="1"/>
          <p:nvPr/>
        </p:nvSpPr>
        <p:spPr>
          <a:xfrm>
            <a:off x="3046917" y="3244334"/>
            <a:ext cx="550151" cy="369332"/>
          </a:xfrm>
          <a:prstGeom prst="rect">
            <a:avLst/>
          </a:prstGeom>
          <a:noFill/>
        </p:spPr>
        <p:txBody>
          <a:bodyPr wrap="none" rtlCol="0">
            <a:spAutoFit/>
          </a:bodyPr>
          <a:lstStyle/>
          <a:p>
            <a:r>
              <a:rPr lang="en-US" altLang="zh-CN" dirty="0"/>
              <a:t>003</a:t>
            </a:r>
            <a:endParaRPr lang="zh-CN" altLang="en-US" dirty="0"/>
          </a:p>
        </p:txBody>
      </p:sp>
      <p:sp>
        <p:nvSpPr>
          <p:cNvPr id="121" name="文本框 120">
            <a:extLst>
              <a:ext uri="{FF2B5EF4-FFF2-40B4-BE49-F238E27FC236}">
                <a16:creationId xmlns:a16="http://schemas.microsoft.com/office/drawing/2014/main" xmlns="" id="{E8840D06-61FD-4027-9375-6FC6E01E2F6D}"/>
              </a:ext>
            </a:extLst>
          </p:cNvPr>
          <p:cNvSpPr txBox="1"/>
          <p:nvPr/>
        </p:nvSpPr>
        <p:spPr>
          <a:xfrm>
            <a:off x="3809626" y="3244334"/>
            <a:ext cx="550151" cy="369332"/>
          </a:xfrm>
          <a:prstGeom prst="rect">
            <a:avLst/>
          </a:prstGeom>
          <a:noFill/>
        </p:spPr>
        <p:txBody>
          <a:bodyPr wrap="none" rtlCol="0">
            <a:spAutoFit/>
          </a:bodyPr>
          <a:lstStyle/>
          <a:p>
            <a:r>
              <a:rPr lang="en-US" altLang="zh-CN" dirty="0"/>
              <a:t>014</a:t>
            </a:r>
            <a:endParaRPr lang="zh-CN" altLang="en-US" dirty="0"/>
          </a:p>
        </p:txBody>
      </p:sp>
      <p:sp>
        <p:nvSpPr>
          <p:cNvPr id="122" name="文本框 121">
            <a:extLst>
              <a:ext uri="{FF2B5EF4-FFF2-40B4-BE49-F238E27FC236}">
                <a16:creationId xmlns:a16="http://schemas.microsoft.com/office/drawing/2014/main" xmlns="" id="{38B33EEA-EC6C-4991-8297-59B3568E5679}"/>
              </a:ext>
            </a:extLst>
          </p:cNvPr>
          <p:cNvSpPr txBox="1"/>
          <p:nvPr/>
        </p:nvSpPr>
        <p:spPr>
          <a:xfrm>
            <a:off x="4572335" y="3244334"/>
            <a:ext cx="550151" cy="369332"/>
          </a:xfrm>
          <a:prstGeom prst="rect">
            <a:avLst/>
          </a:prstGeom>
          <a:noFill/>
        </p:spPr>
        <p:txBody>
          <a:bodyPr wrap="none" rtlCol="0">
            <a:spAutoFit/>
          </a:bodyPr>
          <a:lstStyle/>
          <a:p>
            <a:r>
              <a:rPr lang="en-US" altLang="zh-CN" dirty="0"/>
              <a:t>053</a:t>
            </a:r>
            <a:endParaRPr lang="zh-CN" altLang="en-US" dirty="0"/>
          </a:p>
        </p:txBody>
      </p:sp>
      <p:sp>
        <p:nvSpPr>
          <p:cNvPr id="123" name="文本框 122">
            <a:extLst>
              <a:ext uri="{FF2B5EF4-FFF2-40B4-BE49-F238E27FC236}">
                <a16:creationId xmlns:a16="http://schemas.microsoft.com/office/drawing/2014/main" xmlns="" id="{CF4D03AB-53FB-41C6-9682-DAD254340152}"/>
              </a:ext>
            </a:extLst>
          </p:cNvPr>
          <p:cNvSpPr txBox="1"/>
          <p:nvPr/>
        </p:nvSpPr>
        <p:spPr>
          <a:xfrm>
            <a:off x="5330116" y="3244334"/>
            <a:ext cx="550151" cy="369332"/>
          </a:xfrm>
          <a:prstGeom prst="rect">
            <a:avLst/>
          </a:prstGeom>
          <a:noFill/>
        </p:spPr>
        <p:txBody>
          <a:bodyPr wrap="none" rtlCol="0">
            <a:spAutoFit/>
          </a:bodyPr>
          <a:lstStyle/>
          <a:p>
            <a:r>
              <a:rPr lang="en-US" altLang="zh-CN" dirty="0"/>
              <a:t>063</a:t>
            </a:r>
            <a:endParaRPr lang="zh-CN" altLang="en-US" dirty="0"/>
          </a:p>
        </p:txBody>
      </p:sp>
      <p:sp>
        <p:nvSpPr>
          <p:cNvPr id="124" name="文本框 123">
            <a:extLst>
              <a:ext uri="{FF2B5EF4-FFF2-40B4-BE49-F238E27FC236}">
                <a16:creationId xmlns:a16="http://schemas.microsoft.com/office/drawing/2014/main" xmlns="" id="{204755E4-F3A6-4C51-9375-AD0007390C17}"/>
              </a:ext>
            </a:extLst>
          </p:cNvPr>
          <p:cNvSpPr txBox="1"/>
          <p:nvPr/>
        </p:nvSpPr>
        <p:spPr>
          <a:xfrm>
            <a:off x="6087897" y="3244334"/>
            <a:ext cx="550151" cy="369332"/>
          </a:xfrm>
          <a:prstGeom prst="rect">
            <a:avLst/>
          </a:prstGeom>
          <a:noFill/>
        </p:spPr>
        <p:txBody>
          <a:bodyPr wrap="none" rtlCol="0">
            <a:spAutoFit/>
          </a:bodyPr>
          <a:lstStyle/>
          <a:p>
            <a:r>
              <a:rPr lang="en-US" altLang="zh-CN" dirty="0"/>
              <a:t>154</a:t>
            </a:r>
            <a:endParaRPr lang="zh-CN" altLang="en-US" dirty="0"/>
          </a:p>
        </p:txBody>
      </p:sp>
      <p:sp>
        <p:nvSpPr>
          <p:cNvPr id="125" name="文本框 124">
            <a:extLst>
              <a:ext uri="{FF2B5EF4-FFF2-40B4-BE49-F238E27FC236}">
                <a16:creationId xmlns:a16="http://schemas.microsoft.com/office/drawing/2014/main" xmlns="" id="{4D026BEC-EC18-496F-9E82-2E7832F8B111}"/>
              </a:ext>
            </a:extLst>
          </p:cNvPr>
          <p:cNvSpPr txBox="1"/>
          <p:nvPr/>
        </p:nvSpPr>
        <p:spPr>
          <a:xfrm>
            <a:off x="6844899" y="3244334"/>
            <a:ext cx="550151" cy="369332"/>
          </a:xfrm>
          <a:prstGeom prst="rect">
            <a:avLst/>
          </a:prstGeom>
          <a:noFill/>
        </p:spPr>
        <p:txBody>
          <a:bodyPr wrap="none" rtlCol="0">
            <a:spAutoFit/>
          </a:bodyPr>
          <a:lstStyle/>
          <a:p>
            <a:r>
              <a:rPr lang="en-US" altLang="zh-CN" dirty="0"/>
              <a:t>214</a:t>
            </a:r>
            <a:endParaRPr lang="zh-CN" altLang="en-US" dirty="0"/>
          </a:p>
        </p:txBody>
      </p:sp>
      <p:sp>
        <p:nvSpPr>
          <p:cNvPr id="126" name="文本框 125">
            <a:extLst>
              <a:ext uri="{FF2B5EF4-FFF2-40B4-BE49-F238E27FC236}">
                <a16:creationId xmlns:a16="http://schemas.microsoft.com/office/drawing/2014/main" xmlns="" id="{8B781732-6DFC-4311-898E-1D0087321D63}"/>
              </a:ext>
            </a:extLst>
          </p:cNvPr>
          <p:cNvSpPr txBox="1"/>
          <p:nvPr/>
        </p:nvSpPr>
        <p:spPr>
          <a:xfrm>
            <a:off x="7601994" y="3244334"/>
            <a:ext cx="550151" cy="369332"/>
          </a:xfrm>
          <a:prstGeom prst="rect">
            <a:avLst/>
          </a:prstGeom>
          <a:noFill/>
        </p:spPr>
        <p:txBody>
          <a:bodyPr wrap="none" rtlCol="0">
            <a:spAutoFit/>
          </a:bodyPr>
          <a:lstStyle/>
          <a:p>
            <a:r>
              <a:rPr lang="en-US" altLang="zh-CN" dirty="0"/>
              <a:t>542</a:t>
            </a:r>
            <a:endParaRPr lang="zh-CN" altLang="en-US" dirty="0"/>
          </a:p>
        </p:txBody>
      </p:sp>
      <p:sp>
        <p:nvSpPr>
          <p:cNvPr id="127" name="文本框 126">
            <a:extLst>
              <a:ext uri="{FF2B5EF4-FFF2-40B4-BE49-F238E27FC236}">
                <a16:creationId xmlns:a16="http://schemas.microsoft.com/office/drawing/2014/main" xmlns="" id="{5F4B2FD4-16E2-4D5B-AE04-37B8FDBEF795}"/>
              </a:ext>
            </a:extLst>
          </p:cNvPr>
          <p:cNvSpPr txBox="1"/>
          <p:nvPr/>
        </p:nvSpPr>
        <p:spPr>
          <a:xfrm>
            <a:off x="8359089" y="3244334"/>
            <a:ext cx="550151" cy="369332"/>
          </a:xfrm>
          <a:prstGeom prst="rect">
            <a:avLst/>
          </a:prstGeom>
          <a:noFill/>
        </p:spPr>
        <p:txBody>
          <a:bodyPr wrap="none" rtlCol="0">
            <a:spAutoFit/>
          </a:bodyPr>
          <a:lstStyle/>
          <a:p>
            <a:r>
              <a:rPr lang="en-US" altLang="zh-CN" dirty="0"/>
              <a:t>616</a:t>
            </a:r>
            <a:endParaRPr lang="zh-CN" altLang="en-US" dirty="0"/>
          </a:p>
        </p:txBody>
      </p:sp>
      <p:sp>
        <p:nvSpPr>
          <p:cNvPr id="128" name="文本框 127">
            <a:extLst>
              <a:ext uri="{FF2B5EF4-FFF2-40B4-BE49-F238E27FC236}">
                <a16:creationId xmlns:a16="http://schemas.microsoft.com/office/drawing/2014/main" xmlns="" id="{13A53261-3551-4F8D-A21A-7D9E304298F9}"/>
              </a:ext>
            </a:extLst>
          </p:cNvPr>
          <p:cNvSpPr txBox="1"/>
          <p:nvPr/>
        </p:nvSpPr>
        <p:spPr>
          <a:xfrm>
            <a:off x="9116184" y="3244334"/>
            <a:ext cx="550151" cy="369332"/>
          </a:xfrm>
          <a:prstGeom prst="rect">
            <a:avLst/>
          </a:prstGeom>
          <a:noFill/>
        </p:spPr>
        <p:txBody>
          <a:bodyPr wrap="none" rtlCol="0">
            <a:spAutoFit/>
          </a:bodyPr>
          <a:lstStyle/>
          <a:p>
            <a:r>
              <a:rPr lang="en-US" altLang="zh-CN" dirty="0"/>
              <a:t>748</a:t>
            </a:r>
            <a:endParaRPr lang="zh-CN" altLang="en-US" dirty="0"/>
          </a:p>
        </p:txBody>
      </p:sp>
      <p:sp>
        <p:nvSpPr>
          <p:cNvPr id="129" name="文本框 128">
            <a:extLst>
              <a:ext uri="{FF2B5EF4-FFF2-40B4-BE49-F238E27FC236}">
                <a16:creationId xmlns:a16="http://schemas.microsoft.com/office/drawing/2014/main" xmlns="" id="{3B84B3C7-DA1F-40EF-B2CC-E973AD5E9B09}"/>
              </a:ext>
            </a:extLst>
          </p:cNvPr>
          <p:cNvSpPr txBox="1"/>
          <p:nvPr/>
        </p:nvSpPr>
        <p:spPr>
          <a:xfrm>
            <a:off x="641591" y="4250015"/>
            <a:ext cx="10155040" cy="369332"/>
          </a:xfrm>
          <a:prstGeom prst="rect">
            <a:avLst/>
          </a:prstGeom>
          <a:noFill/>
        </p:spPr>
        <p:txBody>
          <a:bodyPr wrap="square" rtlCol="0">
            <a:spAutoFit/>
          </a:bodyPr>
          <a:lstStyle/>
          <a:p>
            <a:r>
              <a:rPr lang="zh-CN" altLang="en-US" dirty="0"/>
              <a:t>由于关键字现在</a:t>
            </a:r>
            <a:r>
              <a:rPr lang="zh-CN" altLang="en-US" dirty="0">
                <a:solidFill>
                  <a:schemeClr val="accent1"/>
                </a:solidFill>
              </a:rPr>
              <a:t>三个数位</a:t>
            </a:r>
            <a:r>
              <a:rPr lang="zh-CN" altLang="en-US" dirty="0"/>
              <a:t>都排列有序，所以整个关键字序列都排列有序。</a:t>
            </a:r>
          </a:p>
        </p:txBody>
      </p:sp>
    </p:spTree>
    <p:extLst>
      <p:ext uri="{BB962C8B-B14F-4D97-AF65-F5344CB8AC3E}">
        <p14:creationId xmlns:p14="http://schemas.microsoft.com/office/powerpoint/2010/main" val="147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fade">
                                      <p:cBhvr>
                                        <p:cTn id="16" dur="500"/>
                                        <p:tgtEl>
                                          <p:spTgt spid="1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fade">
                                      <p:cBhvr>
                                        <p:cTn id="39"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8" grpId="0"/>
      <p:bldP spid="121" grpId="0"/>
      <p:bldP spid="122" grpId="0"/>
      <p:bldP spid="123" grpId="0"/>
      <p:bldP spid="124" grpId="0"/>
      <p:bldP spid="125" grpId="0"/>
      <p:bldP spid="126" grpId="0"/>
      <p:bldP spid="127" grpId="0"/>
      <p:bldP spid="128" grpId="0"/>
      <p:bldP spid="1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基数排序性能分析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AC016818-7585-44E8-8733-356A904A866F}"/>
              </a:ext>
            </a:extLst>
          </p:cNvPr>
          <p:cNvSpPr txBox="1"/>
          <p:nvPr/>
        </p:nvSpPr>
        <p:spPr>
          <a:xfrm>
            <a:off x="553674" y="2063691"/>
            <a:ext cx="9362114" cy="369332"/>
          </a:xfrm>
          <a:prstGeom prst="rect">
            <a:avLst/>
          </a:prstGeom>
          <a:noFill/>
        </p:spPr>
        <p:txBody>
          <a:bodyPr wrap="square" rtlCol="0">
            <a:spAutoFit/>
          </a:bodyPr>
          <a:lstStyle/>
          <a:p>
            <a:r>
              <a:rPr lang="zh-CN" altLang="en-US" dirty="0">
                <a:solidFill>
                  <a:schemeClr val="accent1"/>
                </a:solidFill>
              </a:rPr>
              <a:t>空间复杂度</a:t>
            </a:r>
            <a:r>
              <a:rPr lang="zh-CN" altLang="en-US" dirty="0"/>
              <a:t>：需要开辟关键字基的个数个队列，所以空间复杂度为</a:t>
            </a:r>
            <a:r>
              <a:rPr lang="en-US" altLang="zh-CN" dirty="0">
                <a:solidFill>
                  <a:schemeClr val="accent1"/>
                </a:solidFill>
              </a:rPr>
              <a:t>O(r)</a:t>
            </a:r>
            <a:endParaRPr lang="zh-CN" altLang="en-US" dirty="0">
              <a:solidFill>
                <a:schemeClr val="accent1"/>
              </a:solidFill>
            </a:endParaRPr>
          </a:p>
        </p:txBody>
      </p:sp>
      <p:sp>
        <p:nvSpPr>
          <p:cNvPr id="53" name="文本框 52">
            <a:extLst>
              <a:ext uri="{FF2B5EF4-FFF2-40B4-BE49-F238E27FC236}">
                <a16:creationId xmlns:a16="http://schemas.microsoft.com/office/drawing/2014/main" xmlns="" id="{B920A457-3EA5-4202-8246-EE872C873F66}"/>
              </a:ext>
            </a:extLst>
          </p:cNvPr>
          <p:cNvSpPr txBox="1"/>
          <p:nvPr/>
        </p:nvSpPr>
        <p:spPr>
          <a:xfrm>
            <a:off x="553674" y="1137839"/>
            <a:ext cx="9362114" cy="646331"/>
          </a:xfrm>
          <a:prstGeom prst="rect">
            <a:avLst/>
          </a:prstGeom>
          <a:noFill/>
        </p:spPr>
        <p:txBody>
          <a:bodyPr wrap="square" rtlCol="0">
            <a:spAutoFit/>
          </a:bodyPr>
          <a:lstStyle/>
          <a:p>
            <a:r>
              <a:rPr lang="zh-CN" altLang="en-US" dirty="0"/>
              <a:t>关键字数量为</a:t>
            </a:r>
            <a:r>
              <a:rPr lang="en-US" altLang="zh-CN" dirty="0">
                <a:solidFill>
                  <a:schemeClr val="accent1"/>
                </a:solidFill>
              </a:rPr>
              <a:t>n</a:t>
            </a:r>
            <a:r>
              <a:rPr lang="en-US" altLang="zh-CN" dirty="0"/>
              <a:t>,</a:t>
            </a:r>
            <a:r>
              <a:rPr lang="zh-CN" altLang="en-US" dirty="0"/>
              <a:t>关键字的位数为</a:t>
            </a:r>
            <a:r>
              <a:rPr lang="en-US" altLang="zh-CN" dirty="0">
                <a:solidFill>
                  <a:schemeClr val="accent1"/>
                </a:solidFill>
              </a:rPr>
              <a:t>d</a:t>
            </a:r>
            <a:r>
              <a:rPr lang="en-US" altLang="zh-CN" dirty="0"/>
              <a:t>,</a:t>
            </a:r>
            <a:r>
              <a:rPr lang="zh-CN" altLang="en-US" dirty="0"/>
              <a:t>比如</a:t>
            </a:r>
            <a:r>
              <a:rPr lang="en-US" altLang="zh-CN" dirty="0"/>
              <a:t>748</a:t>
            </a:r>
            <a:r>
              <a:rPr lang="zh-CN" altLang="en-US" dirty="0"/>
              <a:t> </a:t>
            </a:r>
            <a:r>
              <a:rPr lang="en-US" altLang="zh-CN" dirty="0"/>
              <a:t>d=3</a:t>
            </a:r>
            <a:r>
              <a:rPr lang="zh-CN" altLang="en-US" dirty="0"/>
              <a:t>，</a:t>
            </a:r>
            <a:r>
              <a:rPr lang="en-US" altLang="zh-CN" dirty="0">
                <a:solidFill>
                  <a:schemeClr val="accent1"/>
                </a:solidFill>
              </a:rPr>
              <a:t>r</a:t>
            </a:r>
            <a:r>
              <a:rPr lang="zh-CN" altLang="en-US" dirty="0">
                <a:solidFill>
                  <a:schemeClr val="accent1"/>
                </a:solidFill>
              </a:rPr>
              <a:t>为关键字的基的个数，就是组成关键字的数据的种类，比如十进制数字一共有</a:t>
            </a:r>
            <a:r>
              <a:rPr lang="en-US" altLang="zh-CN" dirty="0">
                <a:solidFill>
                  <a:schemeClr val="accent1"/>
                </a:solidFill>
              </a:rPr>
              <a:t>0</a:t>
            </a:r>
            <a:r>
              <a:rPr lang="zh-CN" altLang="en-US" dirty="0">
                <a:solidFill>
                  <a:schemeClr val="accent1"/>
                </a:solidFill>
              </a:rPr>
              <a:t>至</a:t>
            </a:r>
            <a:r>
              <a:rPr lang="en-US" altLang="zh-CN" dirty="0">
                <a:solidFill>
                  <a:schemeClr val="accent1"/>
                </a:solidFill>
              </a:rPr>
              <a:t>9</a:t>
            </a:r>
            <a:r>
              <a:rPr lang="zh-CN" altLang="en-US" dirty="0">
                <a:solidFill>
                  <a:schemeClr val="accent1"/>
                </a:solidFill>
              </a:rPr>
              <a:t>一共</a:t>
            </a:r>
            <a:r>
              <a:rPr lang="en-US" altLang="zh-CN" dirty="0">
                <a:solidFill>
                  <a:schemeClr val="accent1"/>
                </a:solidFill>
              </a:rPr>
              <a:t>10</a:t>
            </a:r>
            <a:r>
              <a:rPr lang="zh-CN" altLang="en-US" dirty="0">
                <a:solidFill>
                  <a:schemeClr val="accent1"/>
                </a:solidFill>
              </a:rPr>
              <a:t>个数字，即</a:t>
            </a:r>
            <a:r>
              <a:rPr lang="en-US" altLang="zh-CN" dirty="0">
                <a:solidFill>
                  <a:schemeClr val="accent1"/>
                </a:solidFill>
              </a:rPr>
              <a:t>r=10</a:t>
            </a:r>
            <a:endParaRPr lang="zh-CN" altLang="en-US" dirty="0">
              <a:solidFill>
                <a:schemeClr val="accent1"/>
              </a:solidFill>
            </a:endParaRPr>
          </a:p>
        </p:txBody>
      </p:sp>
      <p:sp>
        <p:nvSpPr>
          <p:cNvPr id="54" name="文本框 53">
            <a:extLst>
              <a:ext uri="{FF2B5EF4-FFF2-40B4-BE49-F238E27FC236}">
                <a16:creationId xmlns:a16="http://schemas.microsoft.com/office/drawing/2014/main" xmlns="" id="{082B6F6A-45C9-48D6-B964-B0744DF3576C}"/>
              </a:ext>
            </a:extLst>
          </p:cNvPr>
          <p:cNvSpPr txBox="1"/>
          <p:nvPr/>
        </p:nvSpPr>
        <p:spPr>
          <a:xfrm>
            <a:off x="553674" y="2737342"/>
            <a:ext cx="9362114" cy="923330"/>
          </a:xfrm>
          <a:prstGeom prst="rect">
            <a:avLst/>
          </a:prstGeom>
          <a:noFill/>
        </p:spPr>
        <p:txBody>
          <a:bodyPr wrap="square" rtlCol="0">
            <a:spAutoFit/>
          </a:bodyPr>
          <a:lstStyle/>
          <a:p>
            <a:r>
              <a:rPr lang="zh-CN" altLang="en-US" dirty="0">
                <a:solidFill>
                  <a:schemeClr val="accent1"/>
                </a:solidFill>
              </a:rPr>
              <a:t>时间复杂度</a:t>
            </a:r>
            <a:r>
              <a:rPr lang="zh-CN" altLang="en-US" dirty="0"/>
              <a:t>：需要进行关键字位数</a:t>
            </a:r>
            <a:r>
              <a:rPr lang="en-US" altLang="zh-CN" dirty="0"/>
              <a:t>d</a:t>
            </a:r>
            <a:r>
              <a:rPr lang="zh-CN" altLang="en-US" dirty="0"/>
              <a:t>次</a:t>
            </a:r>
            <a:r>
              <a:rPr lang="en-US" altLang="zh-CN" dirty="0"/>
              <a:t>"</a:t>
            </a:r>
            <a:r>
              <a:rPr lang="zh-CN" altLang="en-US" dirty="0"/>
              <a:t>分配</a:t>
            </a:r>
            <a:r>
              <a:rPr lang="en-US" altLang="zh-CN" dirty="0"/>
              <a:t>"</a:t>
            </a:r>
            <a:r>
              <a:rPr lang="zh-CN" altLang="en-US" dirty="0"/>
              <a:t>和</a:t>
            </a:r>
            <a:r>
              <a:rPr lang="en-US" altLang="zh-CN" dirty="0"/>
              <a:t>"</a:t>
            </a:r>
            <a:r>
              <a:rPr lang="zh-CN" altLang="en-US" dirty="0"/>
              <a:t>收集</a:t>
            </a:r>
            <a:r>
              <a:rPr lang="en-US" altLang="zh-CN" dirty="0"/>
              <a:t>"</a:t>
            </a:r>
            <a:r>
              <a:rPr lang="zh-CN" altLang="en-US" dirty="0"/>
              <a:t>，一次</a:t>
            </a:r>
            <a:r>
              <a:rPr lang="en-US" altLang="zh-CN" dirty="0"/>
              <a:t>"</a:t>
            </a:r>
            <a:r>
              <a:rPr lang="zh-CN" altLang="en-US" dirty="0"/>
              <a:t>分配</a:t>
            </a:r>
            <a:r>
              <a:rPr lang="en-US" altLang="zh-CN" dirty="0"/>
              <a:t>"</a:t>
            </a:r>
            <a:r>
              <a:rPr lang="zh-CN" altLang="en-US" dirty="0"/>
              <a:t>需要将</a:t>
            </a:r>
            <a:r>
              <a:rPr lang="en-US" altLang="zh-CN" dirty="0"/>
              <a:t>n</a:t>
            </a:r>
            <a:r>
              <a:rPr lang="zh-CN" altLang="en-US" dirty="0"/>
              <a:t>个关键字放进各个队列中，一次</a:t>
            </a:r>
            <a:r>
              <a:rPr lang="en-US" altLang="zh-CN" dirty="0"/>
              <a:t>"</a:t>
            </a:r>
            <a:r>
              <a:rPr lang="zh-CN" altLang="en-US" dirty="0"/>
              <a:t>收集</a:t>
            </a:r>
            <a:r>
              <a:rPr lang="en-US" altLang="zh-CN" dirty="0"/>
              <a:t>"</a:t>
            </a:r>
            <a:r>
              <a:rPr lang="zh-CN" altLang="en-US" dirty="0"/>
              <a:t>需要将</a:t>
            </a:r>
            <a:r>
              <a:rPr lang="en-US" altLang="zh-CN" dirty="0"/>
              <a:t>r</a:t>
            </a:r>
            <a:r>
              <a:rPr lang="zh-CN" altLang="en-US" dirty="0"/>
              <a:t>个桶都收集一遍。所以一次</a:t>
            </a:r>
            <a:r>
              <a:rPr lang="en-US" altLang="zh-CN" dirty="0"/>
              <a:t>"</a:t>
            </a:r>
            <a:r>
              <a:rPr lang="zh-CN" altLang="en-US" dirty="0"/>
              <a:t>分配</a:t>
            </a:r>
            <a:r>
              <a:rPr lang="en-US" altLang="zh-CN" dirty="0"/>
              <a:t>"</a:t>
            </a:r>
            <a:r>
              <a:rPr lang="zh-CN" altLang="en-US" dirty="0"/>
              <a:t>和一次</a:t>
            </a:r>
            <a:r>
              <a:rPr lang="en-US" altLang="zh-CN" dirty="0"/>
              <a:t>"</a:t>
            </a:r>
            <a:r>
              <a:rPr lang="zh-CN" altLang="en-US" dirty="0"/>
              <a:t>收集</a:t>
            </a:r>
            <a:r>
              <a:rPr lang="en-US" altLang="zh-CN" dirty="0"/>
              <a:t>"</a:t>
            </a:r>
            <a:r>
              <a:rPr lang="zh-CN" altLang="en-US" dirty="0"/>
              <a:t>时间复杂度为</a:t>
            </a:r>
            <a:r>
              <a:rPr lang="en-US" altLang="zh-CN" dirty="0">
                <a:solidFill>
                  <a:schemeClr val="accent1"/>
                </a:solidFill>
              </a:rPr>
              <a:t>O(</a:t>
            </a:r>
            <a:r>
              <a:rPr lang="en-US" altLang="zh-CN" dirty="0" err="1">
                <a:solidFill>
                  <a:schemeClr val="accent1"/>
                </a:solidFill>
              </a:rPr>
              <a:t>n+r</a:t>
            </a:r>
            <a:r>
              <a:rPr lang="en-US" altLang="zh-CN" dirty="0">
                <a:solidFill>
                  <a:schemeClr val="accent1"/>
                </a:solidFill>
              </a:rPr>
              <a:t>)</a:t>
            </a:r>
            <a:r>
              <a:rPr lang="zh-CN" altLang="en-US" dirty="0"/>
              <a:t>。</a:t>
            </a:r>
            <a:r>
              <a:rPr lang="en-US" altLang="zh-CN" dirty="0"/>
              <a:t>d</a:t>
            </a:r>
            <a:r>
              <a:rPr lang="zh-CN" altLang="en-US" dirty="0"/>
              <a:t>次就需要</a:t>
            </a:r>
            <a:r>
              <a:rPr lang="en-US" altLang="zh-CN" dirty="0">
                <a:solidFill>
                  <a:schemeClr val="accent1"/>
                </a:solidFill>
              </a:rPr>
              <a:t>O(d(</a:t>
            </a:r>
            <a:r>
              <a:rPr lang="en-US" altLang="zh-CN" dirty="0" err="1">
                <a:solidFill>
                  <a:schemeClr val="accent1"/>
                </a:solidFill>
              </a:rPr>
              <a:t>n+r</a:t>
            </a:r>
            <a:r>
              <a:rPr lang="en-US" altLang="zh-CN" dirty="0">
                <a:solidFill>
                  <a:schemeClr val="accent1"/>
                </a:solidFill>
              </a:rPr>
              <a:t>))</a:t>
            </a:r>
            <a:r>
              <a:rPr lang="zh-CN" altLang="en-US" dirty="0"/>
              <a:t>的时间复杂度。</a:t>
            </a:r>
            <a:endParaRPr lang="zh-CN" altLang="en-US" dirty="0">
              <a:solidFill>
                <a:schemeClr val="accent1"/>
              </a:solidFill>
            </a:endParaRPr>
          </a:p>
        </p:txBody>
      </p:sp>
      <p:sp>
        <p:nvSpPr>
          <p:cNvPr id="4" name="矩形 3">
            <a:extLst>
              <a:ext uri="{FF2B5EF4-FFF2-40B4-BE49-F238E27FC236}">
                <a16:creationId xmlns:a16="http://schemas.microsoft.com/office/drawing/2014/main" xmlns="" id="{BD9641D8-B4B1-4F8F-B6BC-80F5E2B63763}"/>
              </a:ext>
            </a:extLst>
          </p:cNvPr>
          <p:cNvSpPr/>
          <p:nvPr/>
        </p:nvSpPr>
        <p:spPr>
          <a:xfrm>
            <a:off x="553674" y="4153443"/>
            <a:ext cx="11132190" cy="646331"/>
          </a:xfrm>
          <a:prstGeom prst="rect">
            <a:avLst/>
          </a:prstGeom>
        </p:spPr>
        <p:txBody>
          <a:bodyPr wrap="square">
            <a:spAutoFit/>
          </a:bodyPr>
          <a:lstStyle/>
          <a:p>
            <a:r>
              <a:rPr lang="zh-CN" altLang="en-US" dirty="0">
                <a:solidFill>
                  <a:schemeClr val="accent1"/>
                </a:solidFill>
              </a:rPr>
              <a:t>稳定性</a:t>
            </a:r>
            <a:r>
              <a:rPr lang="zh-CN" altLang="en-US" dirty="0"/>
              <a:t>：由于是队列，先进先出的性质，所以在分配的时候是按照先后顺序分配，也就是稳定的，所以收集的时候也是保持稳定的。即基数排序是</a:t>
            </a:r>
            <a:r>
              <a:rPr lang="zh-CN" altLang="en-US" dirty="0">
                <a:solidFill>
                  <a:schemeClr val="accent1"/>
                </a:solidFill>
              </a:rPr>
              <a:t>稳定的</a:t>
            </a:r>
            <a:r>
              <a:rPr lang="zh-CN" altLang="en-US" dirty="0"/>
              <a:t>排序算法。</a:t>
            </a:r>
          </a:p>
        </p:txBody>
      </p:sp>
    </p:spTree>
    <p:extLst>
      <p:ext uri="{BB962C8B-B14F-4D97-AF65-F5344CB8AC3E}">
        <p14:creationId xmlns:p14="http://schemas.microsoft.com/office/powerpoint/2010/main" val="12913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3" grpId="0"/>
      <p:bldP spid="54"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直接插入排序分析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362FBDC8-880E-4E03-A97C-FE4D280D6EF4}"/>
              </a:ext>
            </a:extLst>
          </p:cNvPr>
          <p:cNvSpPr txBox="1"/>
          <p:nvPr/>
        </p:nvSpPr>
        <p:spPr>
          <a:xfrm>
            <a:off x="461394" y="872455"/>
            <a:ext cx="5634606" cy="369332"/>
          </a:xfrm>
          <a:prstGeom prst="rect">
            <a:avLst/>
          </a:prstGeom>
          <a:noFill/>
        </p:spPr>
        <p:txBody>
          <a:bodyPr wrap="square" rtlCol="0">
            <a:spAutoFit/>
          </a:bodyPr>
          <a:lstStyle/>
          <a:p>
            <a:r>
              <a:rPr lang="zh-CN" altLang="en-US" dirty="0">
                <a:solidFill>
                  <a:schemeClr val="accent2"/>
                </a:solidFill>
              </a:rPr>
              <a:t>稳定性：</a:t>
            </a:r>
          </a:p>
        </p:txBody>
      </p:sp>
      <p:sp>
        <p:nvSpPr>
          <p:cNvPr id="32" name="文本框 31">
            <a:extLst>
              <a:ext uri="{FF2B5EF4-FFF2-40B4-BE49-F238E27FC236}">
                <a16:creationId xmlns:a16="http://schemas.microsoft.com/office/drawing/2014/main" xmlns="" id="{778412BE-6302-4F96-BCC9-3BF53546316A}"/>
              </a:ext>
            </a:extLst>
          </p:cNvPr>
          <p:cNvSpPr txBox="1"/>
          <p:nvPr/>
        </p:nvSpPr>
        <p:spPr>
          <a:xfrm>
            <a:off x="1817912" y="795511"/>
            <a:ext cx="2097247" cy="523220"/>
          </a:xfrm>
          <a:prstGeom prst="rect">
            <a:avLst/>
          </a:prstGeom>
          <a:noFill/>
        </p:spPr>
        <p:txBody>
          <a:bodyPr wrap="square" rtlCol="0">
            <a:spAutoFit/>
          </a:bodyPr>
          <a:lstStyle/>
          <a:p>
            <a:r>
              <a:rPr lang="en-US" altLang="zh-CN" sz="2800" dirty="0"/>
              <a:t>5 2 4 6 </a:t>
            </a:r>
            <a:r>
              <a:rPr lang="en-US" altLang="zh-CN" sz="2800" dirty="0">
                <a:solidFill>
                  <a:schemeClr val="accent1"/>
                </a:solidFill>
              </a:rPr>
              <a:t>4</a:t>
            </a:r>
            <a:r>
              <a:rPr lang="en-US" altLang="zh-CN" sz="2800" dirty="0"/>
              <a:t> 1 3</a:t>
            </a:r>
            <a:endParaRPr lang="zh-CN" altLang="en-US" sz="2800" dirty="0"/>
          </a:p>
        </p:txBody>
      </p:sp>
      <p:sp>
        <p:nvSpPr>
          <p:cNvPr id="4" name="文本框 3">
            <a:extLst>
              <a:ext uri="{FF2B5EF4-FFF2-40B4-BE49-F238E27FC236}">
                <a16:creationId xmlns:a16="http://schemas.microsoft.com/office/drawing/2014/main" xmlns="" id="{BEEEBB30-FC3D-447E-B6E9-45AC132B070C}"/>
              </a:ext>
            </a:extLst>
          </p:cNvPr>
          <p:cNvSpPr txBox="1"/>
          <p:nvPr/>
        </p:nvSpPr>
        <p:spPr>
          <a:xfrm>
            <a:off x="1249960" y="1591020"/>
            <a:ext cx="8607104" cy="1200329"/>
          </a:xfrm>
          <a:prstGeom prst="rect">
            <a:avLst/>
          </a:prstGeom>
          <a:noFill/>
        </p:spPr>
        <p:txBody>
          <a:bodyPr wrap="square" rtlCol="0">
            <a:spAutoFit/>
          </a:bodyPr>
          <a:lstStyle/>
          <a:p>
            <a:r>
              <a:rPr lang="zh-CN" altLang="en-US" dirty="0"/>
              <a:t>当给关键字</a:t>
            </a:r>
            <a:r>
              <a:rPr lang="en-US" altLang="zh-CN" dirty="0">
                <a:solidFill>
                  <a:schemeClr val="accent1"/>
                </a:solidFill>
              </a:rPr>
              <a:t>4</a:t>
            </a:r>
            <a:r>
              <a:rPr lang="zh-CN" altLang="en-US" dirty="0"/>
              <a:t>排序时，前面的序列已经是</a:t>
            </a:r>
            <a:r>
              <a:rPr lang="en-US" altLang="zh-CN" dirty="0"/>
              <a:t>2 4 5 6</a:t>
            </a:r>
            <a:r>
              <a:rPr lang="zh-CN" altLang="en-US" dirty="0"/>
              <a:t>，根据算法比较</a:t>
            </a:r>
            <a:r>
              <a:rPr lang="en-US" altLang="zh-CN" dirty="0">
                <a:solidFill>
                  <a:schemeClr val="accent1"/>
                </a:solidFill>
              </a:rPr>
              <a:t>4</a:t>
            </a:r>
            <a:r>
              <a:rPr lang="zh-CN" altLang="en-US" dirty="0"/>
              <a:t>和有序序列的关键字大小。</a:t>
            </a:r>
            <a:endParaRPr lang="en-US" altLang="zh-CN" dirty="0"/>
          </a:p>
          <a:p>
            <a:r>
              <a:rPr lang="zh-CN" altLang="en-US" dirty="0"/>
              <a:t>当比较</a:t>
            </a:r>
            <a:r>
              <a:rPr lang="en-US" altLang="zh-CN" dirty="0">
                <a:solidFill>
                  <a:schemeClr val="accent1"/>
                </a:solidFill>
              </a:rPr>
              <a:t>4</a:t>
            </a:r>
            <a:r>
              <a:rPr lang="zh-CN" altLang="en-US" dirty="0"/>
              <a:t>和</a:t>
            </a:r>
            <a:r>
              <a:rPr lang="en-US" altLang="zh-CN" dirty="0"/>
              <a:t>4</a:t>
            </a:r>
            <a:r>
              <a:rPr lang="zh-CN" altLang="en-US" dirty="0"/>
              <a:t>的时候，已经不满足</a:t>
            </a:r>
            <a:r>
              <a:rPr lang="en-US" altLang="zh-CN" dirty="0"/>
              <a:t>A[0].key&lt;A[j].key</a:t>
            </a:r>
            <a:r>
              <a:rPr lang="zh-CN" altLang="en-US" dirty="0"/>
              <a:t>。所以直接将</a:t>
            </a:r>
            <a:r>
              <a:rPr lang="en-US" altLang="zh-CN" dirty="0">
                <a:solidFill>
                  <a:schemeClr val="accent1"/>
                </a:solidFill>
              </a:rPr>
              <a:t>4</a:t>
            </a:r>
            <a:r>
              <a:rPr lang="zh-CN" altLang="en-US" dirty="0"/>
              <a:t>放在</a:t>
            </a:r>
            <a:r>
              <a:rPr lang="en-US" altLang="zh-CN" dirty="0"/>
              <a:t>4</a:t>
            </a:r>
            <a:r>
              <a:rPr lang="zh-CN" altLang="en-US" dirty="0"/>
              <a:t>后面。所以直接插入排序是稳定性是</a:t>
            </a:r>
            <a:r>
              <a:rPr lang="zh-CN" altLang="en-US" dirty="0">
                <a:solidFill>
                  <a:schemeClr val="accent1"/>
                </a:solidFill>
              </a:rPr>
              <a:t>稳定的</a:t>
            </a:r>
            <a:r>
              <a:rPr lang="zh-CN" altLang="en-US" dirty="0"/>
              <a:t>。</a:t>
            </a:r>
          </a:p>
        </p:txBody>
      </p:sp>
      <p:sp>
        <p:nvSpPr>
          <p:cNvPr id="33" name="矩形 32">
            <a:extLst>
              <a:ext uri="{FF2B5EF4-FFF2-40B4-BE49-F238E27FC236}">
                <a16:creationId xmlns:a16="http://schemas.microsoft.com/office/drawing/2014/main" xmlns="" id="{991DB303-65FE-4ECB-A4B8-989AF727CA2B}"/>
              </a:ext>
            </a:extLst>
          </p:cNvPr>
          <p:cNvSpPr/>
          <p:nvPr/>
        </p:nvSpPr>
        <p:spPr>
          <a:xfrm>
            <a:off x="1249960" y="3006702"/>
            <a:ext cx="6115731" cy="2862322"/>
          </a:xfrm>
          <a:prstGeom prst="rect">
            <a:avLst/>
          </a:prstGeom>
        </p:spPr>
        <p:txBody>
          <a:bodyPr wrap="square">
            <a:spAutoFit/>
          </a:bodyPr>
          <a:lstStyle/>
          <a:p>
            <a:r>
              <a:rPr lang="en-US" altLang="zh-CN" dirty="0"/>
              <a:t>void </a:t>
            </a:r>
            <a:r>
              <a:rPr lang="en-US" altLang="zh-CN" dirty="0" err="1"/>
              <a:t>InsertSort</a:t>
            </a:r>
            <a:r>
              <a:rPr lang="en-US" altLang="zh-CN" dirty="0"/>
              <a:t>(</a:t>
            </a:r>
            <a:r>
              <a:rPr lang="en-US" altLang="zh-CN" dirty="0" err="1"/>
              <a:t>ElemType</a:t>
            </a:r>
            <a:r>
              <a:rPr lang="en-US" altLang="zh-CN" dirty="0"/>
              <a:t> A[],int n){</a:t>
            </a:r>
          </a:p>
          <a:p>
            <a:r>
              <a:rPr lang="en-US" altLang="zh-CN" dirty="0"/>
              <a:t>	int </a:t>
            </a:r>
            <a:r>
              <a:rPr lang="en-US" altLang="zh-CN" dirty="0" err="1"/>
              <a:t>i,j</a:t>
            </a:r>
            <a:r>
              <a:rPr lang="en-US" altLang="zh-CN" dirty="0"/>
              <a:t>;</a:t>
            </a:r>
          </a:p>
          <a:p>
            <a:r>
              <a:rPr lang="en-US" altLang="zh-CN" dirty="0"/>
              <a:t>	for(</a:t>
            </a:r>
            <a:r>
              <a:rPr lang="en-US" altLang="zh-CN" dirty="0" err="1">
                <a:solidFill>
                  <a:schemeClr val="accent1"/>
                </a:solidFill>
              </a:rPr>
              <a:t>i</a:t>
            </a:r>
            <a:r>
              <a:rPr lang="en-US" altLang="zh-CN" dirty="0">
                <a:solidFill>
                  <a:schemeClr val="accent1"/>
                </a:solidFill>
              </a:rPr>
              <a:t>=2</a:t>
            </a:r>
            <a:r>
              <a:rPr lang="en-US" altLang="zh-CN" dirty="0"/>
              <a:t>;i&lt;=</a:t>
            </a:r>
            <a:r>
              <a:rPr lang="en-US" altLang="zh-CN" dirty="0" err="1"/>
              <a:t>n;i</a:t>
            </a:r>
            <a:r>
              <a:rPr lang="en-US" altLang="zh-CN" dirty="0"/>
              <a:t>++)	</a:t>
            </a:r>
            <a:endParaRPr lang="zh-CN" altLang="en-US" dirty="0"/>
          </a:p>
          <a:p>
            <a:r>
              <a:rPr lang="zh-CN" altLang="en-US" dirty="0"/>
              <a:t>		</a:t>
            </a:r>
            <a:r>
              <a:rPr lang="en-US" altLang="zh-CN" dirty="0"/>
              <a:t>if(A[</a:t>
            </a:r>
            <a:r>
              <a:rPr lang="en-US" altLang="zh-CN" dirty="0" err="1"/>
              <a:t>i</a:t>
            </a:r>
            <a:r>
              <a:rPr lang="en-US" altLang="zh-CN" dirty="0"/>
              <a:t>].key&lt;A[i-1].key){	</a:t>
            </a:r>
            <a:endParaRPr lang="zh-CN" altLang="en-US" dirty="0"/>
          </a:p>
          <a:p>
            <a:r>
              <a:rPr lang="zh-CN" altLang="en-US" dirty="0"/>
              <a:t>			</a:t>
            </a:r>
            <a:r>
              <a:rPr lang="en-US" altLang="zh-CN" dirty="0"/>
              <a:t>A[0]=A[</a:t>
            </a:r>
            <a:r>
              <a:rPr lang="en-US" altLang="zh-CN" dirty="0" err="1"/>
              <a:t>i</a:t>
            </a:r>
            <a:r>
              <a:rPr lang="en-US" altLang="zh-CN" dirty="0"/>
              <a:t>];	</a:t>
            </a:r>
            <a:endParaRPr lang="zh-CN" altLang="en-US" dirty="0"/>
          </a:p>
          <a:p>
            <a:r>
              <a:rPr lang="zh-CN" altLang="en-US" dirty="0"/>
              <a:t>			</a:t>
            </a:r>
            <a:r>
              <a:rPr lang="en-US" altLang="zh-CN" dirty="0"/>
              <a:t>for(j=i-1;A[0].key&lt;A[j].key;--j)</a:t>
            </a:r>
            <a:endParaRPr lang="zh-CN" altLang="en-US" dirty="0"/>
          </a:p>
          <a:p>
            <a:r>
              <a:rPr lang="zh-CN" altLang="en-US" dirty="0"/>
              <a:t>				</a:t>
            </a:r>
            <a:r>
              <a:rPr lang="en-US" altLang="zh-CN" dirty="0"/>
              <a:t>A[j+1]=A[j];	</a:t>
            </a:r>
            <a:endParaRPr lang="zh-CN" altLang="en-US" dirty="0"/>
          </a:p>
          <a:p>
            <a:r>
              <a:rPr lang="zh-CN" altLang="en-US" dirty="0"/>
              <a:t>			</a:t>
            </a:r>
            <a:r>
              <a:rPr lang="en-US" altLang="zh-CN" dirty="0"/>
              <a:t>A[j+1]=A[0];   		</a:t>
            </a:r>
            <a:r>
              <a:rPr lang="zh-CN" altLang="en-US" dirty="0"/>
              <a:t> </a:t>
            </a:r>
          </a:p>
          <a:p>
            <a:r>
              <a:rPr lang="zh-CN" altLang="en-US" dirty="0"/>
              <a:t>		</a:t>
            </a:r>
            <a:r>
              <a:rPr lang="en-US" altLang="zh-CN" dirty="0"/>
              <a:t>}</a:t>
            </a:r>
          </a:p>
          <a:p>
            <a:r>
              <a:rPr lang="en-US" altLang="zh-CN" dirty="0"/>
              <a:t>}</a:t>
            </a:r>
          </a:p>
        </p:txBody>
      </p:sp>
      <p:sp>
        <p:nvSpPr>
          <p:cNvPr id="5" name="椭圆 4">
            <a:extLst>
              <a:ext uri="{FF2B5EF4-FFF2-40B4-BE49-F238E27FC236}">
                <a16:creationId xmlns:a16="http://schemas.microsoft.com/office/drawing/2014/main" xmlns="" id="{C899C476-4674-46E5-9D4D-B42CA448BFCC}"/>
              </a:ext>
            </a:extLst>
          </p:cNvPr>
          <p:cNvSpPr/>
          <p:nvPr/>
        </p:nvSpPr>
        <p:spPr>
          <a:xfrm>
            <a:off x="8036653" y="3179428"/>
            <a:ext cx="3556932" cy="220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分析排序算法稳定性首先要熟悉算法的流程来判断，当结果不明显时可以尝试用具体例子手动模拟过程来得出结论</a:t>
            </a:r>
            <a:endParaRPr lang="en-US" altLang="zh-CN" dirty="0"/>
          </a:p>
        </p:txBody>
      </p:sp>
    </p:spTree>
    <p:extLst>
      <p:ext uri="{BB962C8B-B14F-4D97-AF65-F5344CB8AC3E}">
        <p14:creationId xmlns:p14="http://schemas.microsoft.com/office/powerpoint/2010/main" val="366085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4" grpId="0"/>
      <p:bldP spid="33" grpId="0"/>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MSD</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xmlns="" id="{9D9C5883-283C-4501-8F9A-191251DAB9DF}"/>
              </a:ext>
            </a:extLst>
          </p:cNvPr>
          <p:cNvSpPr txBox="1"/>
          <p:nvPr/>
        </p:nvSpPr>
        <p:spPr>
          <a:xfrm>
            <a:off x="2292991" y="985626"/>
            <a:ext cx="3803009" cy="369332"/>
          </a:xfrm>
          <a:prstGeom prst="rect">
            <a:avLst/>
          </a:prstGeom>
          <a:noFill/>
        </p:spPr>
        <p:txBody>
          <a:bodyPr wrap="square" rtlCol="0">
            <a:spAutoFit/>
          </a:bodyPr>
          <a:lstStyle/>
          <a:p>
            <a:r>
              <a:rPr lang="en-US" altLang="zh-CN" dirty="0"/>
              <a:t>53, 3, 542, 748, 14, 214, 154, 63, 616</a:t>
            </a:r>
            <a:endParaRPr lang="zh-CN" altLang="en-US" dirty="0"/>
          </a:p>
        </p:txBody>
      </p:sp>
      <p:pic>
        <p:nvPicPr>
          <p:cNvPr id="17" name="图片 16">
            <a:extLst>
              <a:ext uri="{FF2B5EF4-FFF2-40B4-BE49-F238E27FC236}">
                <a16:creationId xmlns:a16="http://schemas.microsoft.com/office/drawing/2014/main" xmlns="" id="{65FBE5FF-BE63-48C0-B519-C52572CAE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533" y="844333"/>
            <a:ext cx="899877" cy="651918"/>
          </a:xfrm>
          <a:prstGeom prst="rect">
            <a:avLst/>
          </a:prstGeom>
        </p:spPr>
      </p:pic>
      <p:sp>
        <p:nvSpPr>
          <p:cNvPr id="18" name="矩形 17">
            <a:extLst>
              <a:ext uri="{FF2B5EF4-FFF2-40B4-BE49-F238E27FC236}">
                <a16:creationId xmlns:a16="http://schemas.microsoft.com/office/drawing/2014/main" xmlns="" id="{8BAC69A2-3839-4181-AD61-015F8E045613}"/>
              </a:ext>
            </a:extLst>
          </p:cNvPr>
          <p:cNvSpPr/>
          <p:nvPr/>
        </p:nvSpPr>
        <p:spPr>
          <a:xfrm>
            <a:off x="1075782"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88A6938F-0A0C-4995-9B70-BC88AE8382F2}"/>
              </a:ext>
            </a:extLst>
          </p:cNvPr>
          <p:cNvSpPr txBox="1"/>
          <p:nvPr/>
        </p:nvSpPr>
        <p:spPr>
          <a:xfrm>
            <a:off x="1113533" y="4202838"/>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21" name="矩形 20">
            <a:extLst>
              <a:ext uri="{FF2B5EF4-FFF2-40B4-BE49-F238E27FC236}">
                <a16:creationId xmlns:a16="http://schemas.microsoft.com/office/drawing/2014/main" xmlns="" id="{7B222397-7CC7-43F4-8E5B-829A98C2106A}"/>
              </a:ext>
            </a:extLst>
          </p:cNvPr>
          <p:cNvSpPr/>
          <p:nvPr/>
        </p:nvSpPr>
        <p:spPr>
          <a:xfrm>
            <a:off x="2031970"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xmlns="" id="{91698FFB-F75C-4838-B714-17CCA3890944}"/>
              </a:ext>
            </a:extLst>
          </p:cNvPr>
          <p:cNvSpPr txBox="1"/>
          <p:nvPr/>
        </p:nvSpPr>
        <p:spPr>
          <a:xfrm>
            <a:off x="2069721" y="4202838"/>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29" name="矩形 28">
            <a:extLst>
              <a:ext uri="{FF2B5EF4-FFF2-40B4-BE49-F238E27FC236}">
                <a16:creationId xmlns:a16="http://schemas.microsoft.com/office/drawing/2014/main" xmlns="" id="{E0CB654C-030C-4410-A9C5-07EB56E5619E}"/>
              </a:ext>
            </a:extLst>
          </p:cNvPr>
          <p:cNvSpPr/>
          <p:nvPr/>
        </p:nvSpPr>
        <p:spPr>
          <a:xfrm>
            <a:off x="2988159"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7281CD36-CBD9-44CD-AAA7-44E50C2D77C7}"/>
              </a:ext>
            </a:extLst>
          </p:cNvPr>
          <p:cNvSpPr txBox="1"/>
          <p:nvPr/>
        </p:nvSpPr>
        <p:spPr>
          <a:xfrm>
            <a:off x="3025910" y="4202838"/>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31" name="矩形 30">
            <a:extLst>
              <a:ext uri="{FF2B5EF4-FFF2-40B4-BE49-F238E27FC236}">
                <a16:creationId xmlns:a16="http://schemas.microsoft.com/office/drawing/2014/main" xmlns="" id="{B7F138AF-6835-4E26-879A-E0283502D273}"/>
              </a:ext>
            </a:extLst>
          </p:cNvPr>
          <p:cNvSpPr/>
          <p:nvPr/>
        </p:nvSpPr>
        <p:spPr>
          <a:xfrm>
            <a:off x="4003483"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xmlns="" id="{E8C15669-4B8D-4092-AC25-19ECC2E1CCD5}"/>
              </a:ext>
            </a:extLst>
          </p:cNvPr>
          <p:cNvSpPr txBox="1"/>
          <p:nvPr/>
        </p:nvSpPr>
        <p:spPr>
          <a:xfrm>
            <a:off x="4041234" y="4202838"/>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33" name="矩形 32">
            <a:extLst>
              <a:ext uri="{FF2B5EF4-FFF2-40B4-BE49-F238E27FC236}">
                <a16:creationId xmlns:a16="http://schemas.microsoft.com/office/drawing/2014/main" xmlns="" id="{4DB66A96-8377-42F8-B774-BC91FABA5B6C}"/>
              </a:ext>
            </a:extLst>
          </p:cNvPr>
          <p:cNvSpPr/>
          <p:nvPr/>
        </p:nvSpPr>
        <p:spPr>
          <a:xfrm>
            <a:off x="5060718"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21243D4B-89EF-4F93-AF80-7B22AD04E8D1}"/>
              </a:ext>
            </a:extLst>
          </p:cNvPr>
          <p:cNvSpPr txBox="1"/>
          <p:nvPr/>
        </p:nvSpPr>
        <p:spPr>
          <a:xfrm>
            <a:off x="5098469" y="4202838"/>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35" name="矩形 34">
            <a:extLst>
              <a:ext uri="{FF2B5EF4-FFF2-40B4-BE49-F238E27FC236}">
                <a16:creationId xmlns:a16="http://schemas.microsoft.com/office/drawing/2014/main" xmlns="" id="{8BC22A09-1877-4D56-97F2-CDB704B08E5F}"/>
              </a:ext>
            </a:extLst>
          </p:cNvPr>
          <p:cNvSpPr/>
          <p:nvPr/>
        </p:nvSpPr>
        <p:spPr>
          <a:xfrm>
            <a:off x="6161093"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xmlns="" id="{98583784-A78E-4CB7-AED5-C20343571F7F}"/>
              </a:ext>
            </a:extLst>
          </p:cNvPr>
          <p:cNvSpPr txBox="1"/>
          <p:nvPr/>
        </p:nvSpPr>
        <p:spPr>
          <a:xfrm>
            <a:off x="6198844" y="4202838"/>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37" name="矩形 36">
            <a:extLst>
              <a:ext uri="{FF2B5EF4-FFF2-40B4-BE49-F238E27FC236}">
                <a16:creationId xmlns:a16="http://schemas.microsoft.com/office/drawing/2014/main" xmlns="" id="{40207EA9-BD9E-4DBC-8AD4-3F318982B95C}"/>
              </a:ext>
            </a:extLst>
          </p:cNvPr>
          <p:cNvSpPr/>
          <p:nvPr/>
        </p:nvSpPr>
        <p:spPr>
          <a:xfrm>
            <a:off x="7315997"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xmlns="" id="{07B34295-4355-43D6-8E6F-9B6E9DC813C4}"/>
              </a:ext>
            </a:extLst>
          </p:cNvPr>
          <p:cNvSpPr txBox="1"/>
          <p:nvPr/>
        </p:nvSpPr>
        <p:spPr>
          <a:xfrm>
            <a:off x="7353748" y="4202838"/>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39" name="矩形 38">
            <a:extLst>
              <a:ext uri="{FF2B5EF4-FFF2-40B4-BE49-F238E27FC236}">
                <a16:creationId xmlns:a16="http://schemas.microsoft.com/office/drawing/2014/main" xmlns="" id="{DAA69CCD-861F-40CA-8012-32E5403D4C71}"/>
              </a:ext>
            </a:extLst>
          </p:cNvPr>
          <p:cNvSpPr/>
          <p:nvPr/>
        </p:nvSpPr>
        <p:spPr>
          <a:xfrm>
            <a:off x="8472390" y="2245662"/>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D79AFEF9-EC7F-4943-9750-8F22A52A409F}"/>
              </a:ext>
            </a:extLst>
          </p:cNvPr>
          <p:cNvSpPr txBox="1"/>
          <p:nvPr/>
        </p:nvSpPr>
        <p:spPr>
          <a:xfrm>
            <a:off x="8510141" y="4202838"/>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41" name="矩形 40">
            <a:extLst>
              <a:ext uri="{FF2B5EF4-FFF2-40B4-BE49-F238E27FC236}">
                <a16:creationId xmlns:a16="http://schemas.microsoft.com/office/drawing/2014/main" xmlns="" id="{F7907E53-301B-49A9-B016-9B250B46EDF4}"/>
              </a:ext>
            </a:extLst>
          </p:cNvPr>
          <p:cNvSpPr/>
          <p:nvPr/>
        </p:nvSpPr>
        <p:spPr>
          <a:xfrm>
            <a:off x="9640612" y="2245662"/>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xmlns="" id="{99E6D6C5-DB53-4D99-93B1-B2335B277DE0}"/>
              </a:ext>
            </a:extLst>
          </p:cNvPr>
          <p:cNvSpPr txBox="1"/>
          <p:nvPr/>
        </p:nvSpPr>
        <p:spPr>
          <a:xfrm>
            <a:off x="9678363" y="4209022"/>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43" name="矩形 42">
            <a:extLst>
              <a:ext uri="{FF2B5EF4-FFF2-40B4-BE49-F238E27FC236}">
                <a16:creationId xmlns:a16="http://schemas.microsoft.com/office/drawing/2014/main" xmlns="" id="{88B5EA64-ADB1-4E49-A676-E6E6C6E4296D}"/>
              </a:ext>
            </a:extLst>
          </p:cNvPr>
          <p:cNvSpPr/>
          <p:nvPr/>
        </p:nvSpPr>
        <p:spPr>
          <a:xfrm>
            <a:off x="10830561" y="2239478"/>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xmlns="" id="{E72B8216-20CF-4295-A686-C46DBEDEEC2F}"/>
              </a:ext>
            </a:extLst>
          </p:cNvPr>
          <p:cNvSpPr txBox="1"/>
          <p:nvPr/>
        </p:nvSpPr>
        <p:spPr>
          <a:xfrm>
            <a:off x="10868312" y="4202838"/>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45" name="文本框 44">
            <a:extLst>
              <a:ext uri="{FF2B5EF4-FFF2-40B4-BE49-F238E27FC236}">
                <a16:creationId xmlns:a16="http://schemas.microsoft.com/office/drawing/2014/main" xmlns="" id="{E174B0AE-598A-4AEC-8207-F1DF1F6F8559}"/>
              </a:ext>
            </a:extLst>
          </p:cNvPr>
          <p:cNvSpPr txBox="1"/>
          <p:nvPr/>
        </p:nvSpPr>
        <p:spPr>
          <a:xfrm>
            <a:off x="1120837" y="3706324"/>
            <a:ext cx="550151" cy="369332"/>
          </a:xfrm>
          <a:prstGeom prst="rect">
            <a:avLst/>
          </a:prstGeom>
          <a:noFill/>
        </p:spPr>
        <p:txBody>
          <a:bodyPr wrap="none" rtlCol="0">
            <a:spAutoFit/>
          </a:bodyPr>
          <a:lstStyle/>
          <a:p>
            <a:r>
              <a:rPr lang="en-US" altLang="zh-CN" dirty="0"/>
              <a:t>053</a:t>
            </a:r>
            <a:endParaRPr lang="zh-CN" altLang="en-US" dirty="0"/>
          </a:p>
        </p:txBody>
      </p:sp>
      <p:sp>
        <p:nvSpPr>
          <p:cNvPr id="46" name="文本框 45">
            <a:extLst>
              <a:ext uri="{FF2B5EF4-FFF2-40B4-BE49-F238E27FC236}">
                <a16:creationId xmlns:a16="http://schemas.microsoft.com/office/drawing/2014/main" xmlns="" id="{2186FF9F-1DCC-4468-84B8-0A099E682367}"/>
              </a:ext>
            </a:extLst>
          </p:cNvPr>
          <p:cNvSpPr txBox="1"/>
          <p:nvPr/>
        </p:nvSpPr>
        <p:spPr>
          <a:xfrm>
            <a:off x="1110490" y="3391214"/>
            <a:ext cx="550151" cy="369332"/>
          </a:xfrm>
          <a:prstGeom prst="rect">
            <a:avLst/>
          </a:prstGeom>
          <a:noFill/>
        </p:spPr>
        <p:txBody>
          <a:bodyPr wrap="none" rtlCol="0">
            <a:spAutoFit/>
          </a:bodyPr>
          <a:lstStyle/>
          <a:p>
            <a:r>
              <a:rPr lang="en-US" altLang="zh-CN" dirty="0"/>
              <a:t>003</a:t>
            </a:r>
            <a:endParaRPr lang="zh-CN" altLang="en-US" dirty="0"/>
          </a:p>
        </p:txBody>
      </p:sp>
      <p:sp>
        <p:nvSpPr>
          <p:cNvPr id="47" name="文本框 46">
            <a:extLst>
              <a:ext uri="{FF2B5EF4-FFF2-40B4-BE49-F238E27FC236}">
                <a16:creationId xmlns:a16="http://schemas.microsoft.com/office/drawing/2014/main" xmlns="" id="{BD93E6E7-CCEC-4523-A691-5E02C603BC39}"/>
              </a:ext>
            </a:extLst>
          </p:cNvPr>
          <p:cNvSpPr txBox="1"/>
          <p:nvPr/>
        </p:nvSpPr>
        <p:spPr>
          <a:xfrm>
            <a:off x="6218410" y="3704693"/>
            <a:ext cx="550151" cy="369332"/>
          </a:xfrm>
          <a:prstGeom prst="rect">
            <a:avLst/>
          </a:prstGeom>
          <a:noFill/>
        </p:spPr>
        <p:txBody>
          <a:bodyPr wrap="none" rtlCol="0">
            <a:spAutoFit/>
          </a:bodyPr>
          <a:lstStyle/>
          <a:p>
            <a:r>
              <a:rPr lang="en-US" altLang="zh-CN" dirty="0"/>
              <a:t>542</a:t>
            </a:r>
            <a:endParaRPr lang="zh-CN" altLang="en-US" dirty="0"/>
          </a:p>
        </p:txBody>
      </p:sp>
      <p:sp>
        <p:nvSpPr>
          <p:cNvPr id="48" name="文本框 47">
            <a:extLst>
              <a:ext uri="{FF2B5EF4-FFF2-40B4-BE49-F238E27FC236}">
                <a16:creationId xmlns:a16="http://schemas.microsoft.com/office/drawing/2014/main" xmlns="" id="{D10119AC-F362-4F52-8866-680C4212D0D1}"/>
              </a:ext>
            </a:extLst>
          </p:cNvPr>
          <p:cNvSpPr txBox="1"/>
          <p:nvPr/>
        </p:nvSpPr>
        <p:spPr>
          <a:xfrm>
            <a:off x="8516937" y="3704693"/>
            <a:ext cx="550151" cy="369332"/>
          </a:xfrm>
          <a:prstGeom prst="rect">
            <a:avLst/>
          </a:prstGeom>
          <a:noFill/>
        </p:spPr>
        <p:txBody>
          <a:bodyPr wrap="none" rtlCol="0">
            <a:spAutoFit/>
          </a:bodyPr>
          <a:lstStyle/>
          <a:p>
            <a:r>
              <a:rPr lang="en-US" altLang="zh-CN" dirty="0"/>
              <a:t>748</a:t>
            </a:r>
            <a:endParaRPr lang="zh-CN" altLang="en-US" dirty="0"/>
          </a:p>
        </p:txBody>
      </p:sp>
      <p:sp>
        <p:nvSpPr>
          <p:cNvPr id="49" name="文本框 48">
            <a:extLst>
              <a:ext uri="{FF2B5EF4-FFF2-40B4-BE49-F238E27FC236}">
                <a16:creationId xmlns:a16="http://schemas.microsoft.com/office/drawing/2014/main" xmlns="" id="{5DA34324-74A4-4E39-A844-91257A29CD83}"/>
              </a:ext>
            </a:extLst>
          </p:cNvPr>
          <p:cNvSpPr txBox="1"/>
          <p:nvPr/>
        </p:nvSpPr>
        <p:spPr>
          <a:xfrm>
            <a:off x="1127877" y="3074652"/>
            <a:ext cx="550151" cy="369332"/>
          </a:xfrm>
          <a:prstGeom prst="rect">
            <a:avLst/>
          </a:prstGeom>
          <a:noFill/>
        </p:spPr>
        <p:txBody>
          <a:bodyPr wrap="none" rtlCol="0">
            <a:spAutoFit/>
          </a:bodyPr>
          <a:lstStyle/>
          <a:p>
            <a:r>
              <a:rPr lang="en-US" altLang="zh-CN" dirty="0"/>
              <a:t>014</a:t>
            </a:r>
            <a:endParaRPr lang="zh-CN" altLang="en-US" dirty="0"/>
          </a:p>
        </p:txBody>
      </p:sp>
      <p:sp>
        <p:nvSpPr>
          <p:cNvPr id="50" name="文本框 49">
            <a:extLst>
              <a:ext uri="{FF2B5EF4-FFF2-40B4-BE49-F238E27FC236}">
                <a16:creationId xmlns:a16="http://schemas.microsoft.com/office/drawing/2014/main" xmlns="" id="{AA5C4977-5D91-48FC-8ED2-941A53270D77}"/>
              </a:ext>
            </a:extLst>
          </p:cNvPr>
          <p:cNvSpPr txBox="1"/>
          <p:nvPr/>
        </p:nvSpPr>
        <p:spPr>
          <a:xfrm>
            <a:off x="3040254" y="3704693"/>
            <a:ext cx="550151" cy="369332"/>
          </a:xfrm>
          <a:prstGeom prst="rect">
            <a:avLst/>
          </a:prstGeom>
          <a:noFill/>
        </p:spPr>
        <p:txBody>
          <a:bodyPr wrap="none" rtlCol="0">
            <a:spAutoFit/>
          </a:bodyPr>
          <a:lstStyle/>
          <a:p>
            <a:r>
              <a:rPr lang="en-US" altLang="zh-CN" dirty="0"/>
              <a:t>214</a:t>
            </a:r>
            <a:endParaRPr lang="zh-CN" altLang="en-US" dirty="0"/>
          </a:p>
        </p:txBody>
      </p:sp>
      <p:sp>
        <p:nvSpPr>
          <p:cNvPr id="51" name="文本框 50">
            <a:extLst>
              <a:ext uri="{FF2B5EF4-FFF2-40B4-BE49-F238E27FC236}">
                <a16:creationId xmlns:a16="http://schemas.microsoft.com/office/drawing/2014/main" xmlns="" id="{878567F0-699E-473B-8889-4512C8C30926}"/>
              </a:ext>
            </a:extLst>
          </p:cNvPr>
          <p:cNvSpPr txBox="1"/>
          <p:nvPr/>
        </p:nvSpPr>
        <p:spPr>
          <a:xfrm>
            <a:off x="2087007" y="3704693"/>
            <a:ext cx="550151" cy="369332"/>
          </a:xfrm>
          <a:prstGeom prst="rect">
            <a:avLst/>
          </a:prstGeom>
          <a:noFill/>
        </p:spPr>
        <p:txBody>
          <a:bodyPr wrap="none" rtlCol="0">
            <a:spAutoFit/>
          </a:bodyPr>
          <a:lstStyle/>
          <a:p>
            <a:r>
              <a:rPr lang="en-US" altLang="zh-CN" dirty="0"/>
              <a:t>154</a:t>
            </a:r>
            <a:endParaRPr lang="zh-CN" altLang="en-US" dirty="0"/>
          </a:p>
        </p:txBody>
      </p:sp>
      <p:sp>
        <p:nvSpPr>
          <p:cNvPr id="52" name="文本框 51">
            <a:extLst>
              <a:ext uri="{FF2B5EF4-FFF2-40B4-BE49-F238E27FC236}">
                <a16:creationId xmlns:a16="http://schemas.microsoft.com/office/drawing/2014/main" xmlns="" id="{4AEF5ED7-9ABC-4C52-B0EF-EBE365C521AE}"/>
              </a:ext>
            </a:extLst>
          </p:cNvPr>
          <p:cNvSpPr txBox="1"/>
          <p:nvPr/>
        </p:nvSpPr>
        <p:spPr>
          <a:xfrm>
            <a:off x="1121993" y="2754092"/>
            <a:ext cx="550151" cy="369332"/>
          </a:xfrm>
          <a:prstGeom prst="rect">
            <a:avLst/>
          </a:prstGeom>
          <a:noFill/>
        </p:spPr>
        <p:txBody>
          <a:bodyPr wrap="none" rtlCol="0">
            <a:spAutoFit/>
          </a:bodyPr>
          <a:lstStyle/>
          <a:p>
            <a:r>
              <a:rPr lang="en-US" altLang="zh-CN" dirty="0"/>
              <a:t>063</a:t>
            </a:r>
            <a:endParaRPr lang="zh-CN" altLang="en-US" dirty="0"/>
          </a:p>
        </p:txBody>
      </p:sp>
      <p:sp>
        <p:nvSpPr>
          <p:cNvPr id="55" name="文本框 54">
            <a:extLst>
              <a:ext uri="{FF2B5EF4-FFF2-40B4-BE49-F238E27FC236}">
                <a16:creationId xmlns:a16="http://schemas.microsoft.com/office/drawing/2014/main" xmlns="" id="{DFA91736-8641-457C-8BD5-0EC962F1005D}"/>
              </a:ext>
            </a:extLst>
          </p:cNvPr>
          <p:cNvSpPr txBox="1"/>
          <p:nvPr/>
        </p:nvSpPr>
        <p:spPr>
          <a:xfrm>
            <a:off x="7362178" y="3704693"/>
            <a:ext cx="550151" cy="369332"/>
          </a:xfrm>
          <a:prstGeom prst="rect">
            <a:avLst/>
          </a:prstGeom>
          <a:noFill/>
        </p:spPr>
        <p:txBody>
          <a:bodyPr wrap="none" rtlCol="0">
            <a:spAutoFit/>
          </a:bodyPr>
          <a:lstStyle/>
          <a:p>
            <a:r>
              <a:rPr lang="en-US" altLang="zh-CN" dirty="0"/>
              <a:t>616</a:t>
            </a:r>
            <a:endParaRPr lang="zh-CN" altLang="en-US" dirty="0"/>
          </a:p>
        </p:txBody>
      </p:sp>
      <p:sp>
        <p:nvSpPr>
          <p:cNvPr id="5" name="文本框 4">
            <a:extLst>
              <a:ext uri="{FF2B5EF4-FFF2-40B4-BE49-F238E27FC236}">
                <a16:creationId xmlns:a16="http://schemas.microsoft.com/office/drawing/2014/main" xmlns="" id="{86E9BD57-2BB9-4850-897E-9FE1EA1E806E}"/>
              </a:ext>
            </a:extLst>
          </p:cNvPr>
          <p:cNvSpPr txBox="1"/>
          <p:nvPr/>
        </p:nvSpPr>
        <p:spPr>
          <a:xfrm>
            <a:off x="949105" y="4881282"/>
            <a:ext cx="5090533" cy="369332"/>
          </a:xfrm>
          <a:prstGeom prst="rect">
            <a:avLst/>
          </a:prstGeom>
          <a:noFill/>
        </p:spPr>
        <p:txBody>
          <a:bodyPr wrap="square" rtlCol="0">
            <a:spAutoFit/>
          </a:bodyPr>
          <a:lstStyle/>
          <a:p>
            <a:r>
              <a:rPr lang="zh-CN" altLang="en-US" dirty="0"/>
              <a:t>对桶中关键字个数不为</a:t>
            </a:r>
            <a:r>
              <a:rPr lang="en-US" altLang="zh-CN" dirty="0"/>
              <a:t>1</a:t>
            </a:r>
            <a:r>
              <a:rPr lang="zh-CN" altLang="en-US" dirty="0"/>
              <a:t>的桶</a:t>
            </a:r>
            <a:r>
              <a:rPr lang="zh-CN" altLang="en-US" dirty="0">
                <a:solidFill>
                  <a:schemeClr val="accent2"/>
                </a:solidFill>
              </a:rPr>
              <a:t>递归</a:t>
            </a:r>
            <a:r>
              <a:rPr lang="zh-CN" altLang="en-US" dirty="0"/>
              <a:t>排序</a:t>
            </a:r>
          </a:p>
        </p:txBody>
      </p:sp>
    </p:spTree>
    <p:extLst>
      <p:ext uri="{BB962C8B-B14F-4D97-AF65-F5344CB8AC3E}">
        <p14:creationId xmlns:p14="http://schemas.microsoft.com/office/powerpoint/2010/main" val="15203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500"/>
                                        <p:tgtEl>
                                          <p:spTgt spid="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500"/>
                                        <p:tgtEl>
                                          <p:spTgt spid="5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p:bldP spid="21" grpId="0" animBg="1"/>
      <p:bldP spid="28" grpId="0"/>
      <p:bldP spid="29" grpId="0" animBg="1"/>
      <p:bldP spid="30" grpId="0"/>
      <p:bldP spid="31" grpId="0" animBg="1"/>
      <p:bldP spid="32" grpId="0"/>
      <p:bldP spid="33" grpId="0" animBg="1"/>
      <p:bldP spid="34" grpId="0"/>
      <p:bldP spid="35" grpId="0" animBg="1"/>
      <p:bldP spid="36" grpId="0"/>
      <p:bldP spid="37" grpId="0" animBg="1"/>
      <p:bldP spid="38" grpId="0"/>
      <p:bldP spid="39" grpId="0" animBg="1"/>
      <p:bldP spid="40" grpId="0"/>
      <p:bldP spid="41" grpId="0" animBg="1"/>
      <p:bldP spid="42" grpId="0"/>
      <p:bldP spid="43" grpId="0" animBg="1"/>
      <p:bldP spid="44" grpId="0"/>
      <p:bldP spid="45" grpId="0"/>
      <p:bldP spid="46" grpId="0"/>
      <p:bldP spid="47" grpId="0"/>
      <p:bldP spid="48" grpId="0"/>
      <p:bldP spid="49" grpId="0"/>
      <p:bldP spid="50" grpId="0"/>
      <p:bldP spid="51" grpId="0"/>
      <p:bldP spid="52" grpId="0"/>
      <p:bldP spid="55"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MSD</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矩形 17">
            <a:extLst>
              <a:ext uri="{FF2B5EF4-FFF2-40B4-BE49-F238E27FC236}">
                <a16:creationId xmlns:a16="http://schemas.microsoft.com/office/drawing/2014/main" xmlns="" id="{8BAC69A2-3839-4181-AD61-015F8E045613}"/>
              </a:ext>
            </a:extLst>
          </p:cNvPr>
          <p:cNvSpPr/>
          <p:nvPr/>
        </p:nvSpPr>
        <p:spPr>
          <a:xfrm>
            <a:off x="949105" y="69320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88A6938F-0A0C-4995-9B70-BC88AE8382F2}"/>
              </a:ext>
            </a:extLst>
          </p:cNvPr>
          <p:cNvSpPr txBox="1"/>
          <p:nvPr/>
        </p:nvSpPr>
        <p:spPr>
          <a:xfrm>
            <a:off x="986856" y="2650380"/>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45" name="文本框 44">
            <a:extLst>
              <a:ext uri="{FF2B5EF4-FFF2-40B4-BE49-F238E27FC236}">
                <a16:creationId xmlns:a16="http://schemas.microsoft.com/office/drawing/2014/main" xmlns="" id="{E174B0AE-598A-4AEC-8207-F1DF1F6F8559}"/>
              </a:ext>
            </a:extLst>
          </p:cNvPr>
          <p:cNvSpPr txBox="1"/>
          <p:nvPr/>
        </p:nvSpPr>
        <p:spPr>
          <a:xfrm>
            <a:off x="994160" y="2153866"/>
            <a:ext cx="550151" cy="369332"/>
          </a:xfrm>
          <a:prstGeom prst="rect">
            <a:avLst/>
          </a:prstGeom>
          <a:noFill/>
        </p:spPr>
        <p:txBody>
          <a:bodyPr wrap="none" rtlCol="0">
            <a:spAutoFit/>
          </a:bodyPr>
          <a:lstStyle/>
          <a:p>
            <a:r>
              <a:rPr lang="en-US" altLang="zh-CN" dirty="0"/>
              <a:t>053</a:t>
            </a:r>
            <a:endParaRPr lang="zh-CN" altLang="en-US" dirty="0"/>
          </a:p>
        </p:txBody>
      </p:sp>
      <p:sp>
        <p:nvSpPr>
          <p:cNvPr id="46" name="文本框 45">
            <a:extLst>
              <a:ext uri="{FF2B5EF4-FFF2-40B4-BE49-F238E27FC236}">
                <a16:creationId xmlns:a16="http://schemas.microsoft.com/office/drawing/2014/main" xmlns="" id="{2186FF9F-1DCC-4468-84B8-0A099E682367}"/>
              </a:ext>
            </a:extLst>
          </p:cNvPr>
          <p:cNvSpPr txBox="1"/>
          <p:nvPr/>
        </p:nvSpPr>
        <p:spPr>
          <a:xfrm>
            <a:off x="983813" y="1838756"/>
            <a:ext cx="550151" cy="369332"/>
          </a:xfrm>
          <a:prstGeom prst="rect">
            <a:avLst/>
          </a:prstGeom>
          <a:noFill/>
        </p:spPr>
        <p:txBody>
          <a:bodyPr wrap="none" rtlCol="0">
            <a:spAutoFit/>
          </a:bodyPr>
          <a:lstStyle/>
          <a:p>
            <a:r>
              <a:rPr lang="en-US" altLang="zh-CN" dirty="0"/>
              <a:t>003</a:t>
            </a:r>
            <a:endParaRPr lang="zh-CN" altLang="en-US" dirty="0"/>
          </a:p>
        </p:txBody>
      </p:sp>
      <p:sp>
        <p:nvSpPr>
          <p:cNvPr id="49" name="文本框 48">
            <a:extLst>
              <a:ext uri="{FF2B5EF4-FFF2-40B4-BE49-F238E27FC236}">
                <a16:creationId xmlns:a16="http://schemas.microsoft.com/office/drawing/2014/main" xmlns="" id="{5DA34324-74A4-4E39-A844-91257A29CD83}"/>
              </a:ext>
            </a:extLst>
          </p:cNvPr>
          <p:cNvSpPr txBox="1"/>
          <p:nvPr/>
        </p:nvSpPr>
        <p:spPr>
          <a:xfrm>
            <a:off x="1001200" y="1522194"/>
            <a:ext cx="550151" cy="369332"/>
          </a:xfrm>
          <a:prstGeom prst="rect">
            <a:avLst/>
          </a:prstGeom>
          <a:noFill/>
        </p:spPr>
        <p:txBody>
          <a:bodyPr wrap="none" rtlCol="0">
            <a:spAutoFit/>
          </a:bodyPr>
          <a:lstStyle/>
          <a:p>
            <a:r>
              <a:rPr lang="en-US" altLang="zh-CN" dirty="0"/>
              <a:t>014</a:t>
            </a:r>
            <a:endParaRPr lang="zh-CN" altLang="en-US" dirty="0"/>
          </a:p>
        </p:txBody>
      </p:sp>
      <p:sp>
        <p:nvSpPr>
          <p:cNvPr id="52" name="文本框 51">
            <a:extLst>
              <a:ext uri="{FF2B5EF4-FFF2-40B4-BE49-F238E27FC236}">
                <a16:creationId xmlns:a16="http://schemas.microsoft.com/office/drawing/2014/main" xmlns="" id="{4AEF5ED7-9ABC-4C52-B0EF-EBE365C521AE}"/>
              </a:ext>
            </a:extLst>
          </p:cNvPr>
          <p:cNvSpPr txBox="1"/>
          <p:nvPr/>
        </p:nvSpPr>
        <p:spPr>
          <a:xfrm>
            <a:off x="995316" y="1201634"/>
            <a:ext cx="550151" cy="369332"/>
          </a:xfrm>
          <a:prstGeom prst="rect">
            <a:avLst/>
          </a:prstGeom>
          <a:noFill/>
        </p:spPr>
        <p:txBody>
          <a:bodyPr wrap="none" rtlCol="0">
            <a:spAutoFit/>
          </a:bodyPr>
          <a:lstStyle/>
          <a:p>
            <a:r>
              <a:rPr lang="en-US" altLang="zh-CN" dirty="0"/>
              <a:t>063</a:t>
            </a:r>
            <a:endParaRPr lang="zh-CN" altLang="en-US" dirty="0"/>
          </a:p>
        </p:txBody>
      </p:sp>
      <p:sp>
        <p:nvSpPr>
          <p:cNvPr id="54" name="矩形 53">
            <a:extLst>
              <a:ext uri="{FF2B5EF4-FFF2-40B4-BE49-F238E27FC236}">
                <a16:creationId xmlns:a16="http://schemas.microsoft.com/office/drawing/2014/main" xmlns="" id="{C3888BFE-9D41-4637-8424-57799D791EA9}"/>
              </a:ext>
            </a:extLst>
          </p:cNvPr>
          <p:cNvSpPr/>
          <p:nvPr/>
        </p:nvSpPr>
        <p:spPr>
          <a:xfrm>
            <a:off x="911354"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xmlns="" id="{43F898A3-BEA3-4CD5-A6DA-93CA545C427E}"/>
              </a:ext>
            </a:extLst>
          </p:cNvPr>
          <p:cNvSpPr txBox="1"/>
          <p:nvPr/>
        </p:nvSpPr>
        <p:spPr>
          <a:xfrm>
            <a:off x="949105" y="5988546"/>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57" name="矩形 56">
            <a:extLst>
              <a:ext uri="{FF2B5EF4-FFF2-40B4-BE49-F238E27FC236}">
                <a16:creationId xmlns:a16="http://schemas.microsoft.com/office/drawing/2014/main" xmlns="" id="{AF6BC400-D793-4204-BCA8-53DD973B0486}"/>
              </a:ext>
            </a:extLst>
          </p:cNvPr>
          <p:cNvSpPr/>
          <p:nvPr/>
        </p:nvSpPr>
        <p:spPr>
          <a:xfrm>
            <a:off x="1867542"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1C030FAF-C3D4-4AA6-9F6A-CDA68333EE04}"/>
              </a:ext>
            </a:extLst>
          </p:cNvPr>
          <p:cNvSpPr txBox="1"/>
          <p:nvPr/>
        </p:nvSpPr>
        <p:spPr>
          <a:xfrm>
            <a:off x="1905293" y="5988546"/>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59" name="矩形 58">
            <a:extLst>
              <a:ext uri="{FF2B5EF4-FFF2-40B4-BE49-F238E27FC236}">
                <a16:creationId xmlns:a16="http://schemas.microsoft.com/office/drawing/2014/main" xmlns="" id="{0FCFDF2B-7E3A-4FCD-9D70-7433B3EFB893}"/>
              </a:ext>
            </a:extLst>
          </p:cNvPr>
          <p:cNvSpPr/>
          <p:nvPr/>
        </p:nvSpPr>
        <p:spPr>
          <a:xfrm>
            <a:off x="2823731"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xmlns="" id="{568D0468-049A-4752-8765-2C54617C7650}"/>
              </a:ext>
            </a:extLst>
          </p:cNvPr>
          <p:cNvSpPr txBox="1"/>
          <p:nvPr/>
        </p:nvSpPr>
        <p:spPr>
          <a:xfrm>
            <a:off x="2861482" y="5988546"/>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61" name="矩形 60">
            <a:extLst>
              <a:ext uri="{FF2B5EF4-FFF2-40B4-BE49-F238E27FC236}">
                <a16:creationId xmlns:a16="http://schemas.microsoft.com/office/drawing/2014/main" xmlns="" id="{BB27375F-C74B-44B0-9D93-F55F2968B405}"/>
              </a:ext>
            </a:extLst>
          </p:cNvPr>
          <p:cNvSpPr/>
          <p:nvPr/>
        </p:nvSpPr>
        <p:spPr>
          <a:xfrm>
            <a:off x="3839055"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87EE4E4-1F9D-446C-857F-EA5F3ED61C9D}"/>
              </a:ext>
            </a:extLst>
          </p:cNvPr>
          <p:cNvSpPr txBox="1"/>
          <p:nvPr/>
        </p:nvSpPr>
        <p:spPr>
          <a:xfrm>
            <a:off x="3876806" y="5988546"/>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63" name="矩形 62">
            <a:extLst>
              <a:ext uri="{FF2B5EF4-FFF2-40B4-BE49-F238E27FC236}">
                <a16:creationId xmlns:a16="http://schemas.microsoft.com/office/drawing/2014/main" xmlns="" id="{035D0956-A7BB-4072-82C7-FEE9C4EF5E24}"/>
              </a:ext>
            </a:extLst>
          </p:cNvPr>
          <p:cNvSpPr/>
          <p:nvPr/>
        </p:nvSpPr>
        <p:spPr>
          <a:xfrm>
            <a:off x="4896290"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xmlns="" id="{5C9FB7A8-1A6D-48FA-91F7-D43EC0D71970}"/>
              </a:ext>
            </a:extLst>
          </p:cNvPr>
          <p:cNvSpPr txBox="1"/>
          <p:nvPr/>
        </p:nvSpPr>
        <p:spPr>
          <a:xfrm>
            <a:off x="4934041" y="5988546"/>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65" name="矩形 64">
            <a:extLst>
              <a:ext uri="{FF2B5EF4-FFF2-40B4-BE49-F238E27FC236}">
                <a16:creationId xmlns:a16="http://schemas.microsoft.com/office/drawing/2014/main" xmlns="" id="{06474286-B931-4335-9F65-EA66DE54B869}"/>
              </a:ext>
            </a:extLst>
          </p:cNvPr>
          <p:cNvSpPr/>
          <p:nvPr/>
        </p:nvSpPr>
        <p:spPr>
          <a:xfrm>
            <a:off x="5996665"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84605DF4-A6B7-4128-BF1C-AB52EE0D543D}"/>
              </a:ext>
            </a:extLst>
          </p:cNvPr>
          <p:cNvSpPr txBox="1"/>
          <p:nvPr/>
        </p:nvSpPr>
        <p:spPr>
          <a:xfrm>
            <a:off x="6034416" y="5988546"/>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67" name="矩形 66">
            <a:extLst>
              <a:ext uri="{FF2B5EF4-FFF2-40B4-BE49-F238E27FC236}">
                <a16:creationId xmlns:a16="http://schemas.microsoft.com/office/drawing/2014/main" xmlns="" id="{2190E713-55EF-4746-BE68-7F733633CFB0}"/>
              </a:ext>
            </a:extLst>
          </p:cNvPr>
          <p:cNvSpPr/>
          <p:nvPr/>
        </p:nvSpPr>
        <p:spPr>
          <a:xfrm>
            <a:off x="7151569"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xmlns="" id="{D3F9BBF8-ADD1-4AAE-A3DE-457FCA499093}"/>
              </a:ext>
            </a:extLst>
          </p:cNvPr>
          <p:cNvSpPr txBox="1"/>
          <p:nvPr/>
        </p:nvSpPr>
        <p:spPr>
          <a:xfrm>
            <a:off x="7189320" y="5988546"/>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69" name="矩形 68">
            <a:extLst>
              <a:ext uri="{FF2B5EF4-FFF2-40B4-BE49-F238E27FC236}">
                <a16:creationId xmlns:a16="http://schemas.microsoft.com/office/drawing/2014/main" xmlns="" id="{03F90182-B4D7-4A06-819F-066C2B9E6E38}"/>
              </a:ext>
            </a:extLst>
          </p:cNvPr>
          <p:cNvSpPr/>
          <p:nvPr/>
        </p:nvSpPr>
        <p:spPr>
          <a:xfrm>
            <a:off x="8307962" y="4031370"/>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7E0E877C-CA84-4748-904C-4D958B21B9CC}"/>
              </a:ext>
            </a:extLst>
          </p:cNvPr>
          <p:cNvSpPr txBox="1"/>
          <p:nvPr/>
        </p:nvSpPr>
        <p:spPr>
          <a:xfrm>
            <a:off x="8345713" y="5988546"/>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71" name="矩形 70">
            <a:extLst>
              <a:ext uri="{FF2B5EF4-FFF2-40B4-BE49-F238E27FC236}">
                <a16:creationId xmlns:a16="http://schemas.microsoft.com/office/drawing/2014/main" xmlns="" id="{B4B0A4F1-919F-4740-84D8-A3B6B88B64FB}"/>
              </a:ext>
            </a:extLst>
          </p:cNvPr>
          <p:cNvSpPr/>
          <p:nvPr/>
        </p:nvSpPr>
        <p:spPr>
          <a:xfrm>
            <a:off x="9476184" y="4031370"/>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7FD5993-600B-4014-8A46-C544707E85C0}"/>
              </a:ext>
            </a:extLst>
          </p:cNvPr>
          <p:cNvSpPr txBox="1"/>
          <p:nvPr/>
        </p:nvSpPr>
        <p:spPr>
          <a:xfrm>
            <a:off x="9513935" y="5994730"/>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73" name="矩形 72">
            <a:extLst>
              <a:ext uri="{FF2B5EF4-FFF2-40B4-BE49-F238E27FC236}">
                <a16:creationId xmlns:a16="http://schemas.microsoft.com/office/drawing/2014/main" xmlns="" id="{7E4CA35C-B0F2-480A-9692-F653A4869BBB}"/>
              </a:ext>
            </a:extLst>
          </p:cNvPr>
          <p:cNvSpPr/>
          <p:nvPr/>
        </p:nvSpPr>
        <p:spPr>
          <a:xfrm>
            <a:off x="10666133" y="4025186"/>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91C07301-9DCC-4F02-BFC1-E79A82BC1B45}"/>
              </a:ext>
            </a:extLst>
          </p:cNvPr>
          <p:cNvSpPr txBox="1"/>
          <p:nvPr/>
        </p:nvSpPr>
        <p:spPr>
          <a:xfrm>
            <a:off x="10703884" y="5988546"/>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76" name="文本框 75">
            <a:extLst>
              <a:ext uri="{FF2B5EF4-FFF2-40B4-BE49-F238E27FC236}">
                <a16:creationId xmlns:a16="http://schemas.microsoft.com/office/drawing/2014/main" xmlns="" id="{2E003E8E-AAFF-446C-AF0E-387777C48D90}"/>
              </a:ext>
            </a:extLst>
          </p:cNvPr>
          <p:cNvSpPr txBox="1"/>
          <p:nvPr/>
        </p:nvSpPr>
        <p:spPr>
          <a:xfrm>
            <a:off x="939766" y="5490401"/>
            <a:ext cx="550151" cy="369332"/>
          </a:xfrm>
          <a:prstGeom prst="rect">
            <a:avLst/>
          </a:prstGeom>
          <a:noFill/>
        </p:spPr>
        <p:txBody>
          <a:bodyPr wrap="none" rtlCol="0">
            <a:spAutoFit/>
          </a:bodyPr>
          <a:lstStyle/>
          <a:p>
            <a:r>
              <a:rPr lang="en-US" altLang="zh-CN" dirty="0"/>
              <a:t>003</a:t>
            </a:r>
            <a:endParaRPr lang="zh-CN" altLang="en-US" dirty="0"/>
          </a:p>
        </p:txBody>
      </p:sp>
      <p:sp>
        <p:nvSpPr>
          <p:cNvPr id="77" name="文本框 76">
            <a:extLst>
              <a:ext uri="{FF2B5EF4-FFF2-40B4-BE49-F238E27FC236}">
                <a16:creationId xmlns:a16="http://schemas.microsoft.com/office/drawing/2014/main" xmlns="" id="{13D616C6-6053-46B2-90A5-93815FC95C47}"/>
              </a:ext>
            </a:extLst>
          </p:cNvPr>
          <p:cNvSpPr txBox="1"/>
          <p:nvPr/>
        </p:nvSpPr>
        <p:spPr>
          <a:xfrm>
            <a:off x="6053982" y="5490401"/>
            <a:ext cx="550151" cy="369332"/>
          </a:xfrm>
          <a:prstGeom prst="rect">
            <a:avLst/>
          </a:prstGeom>
          <a:noFill/>
        </p:spPr>
        <p:txBody>
          <a:bodyPr wrap="none" rtlCol="0">
            <a:spAutoFit/>
          </a:bodyPr>
          <a:lstStyle/>
          <a:p>
            <a:r>
              <a:rPr lang="en-US" altLang="zh-CN" dirty="0"/>
              <a:t>053</a:t>
            </a:r>
            <a:endParaRPr lang="zh-CN" altLang="en-US" dirty="0"/>
          </a:p>
        </p:txBody>
      </p:sp>
      <p:sp>
        <p:nvSpPr>
          <p:cNvPr id="84" name="文本框 83">
            <a:extLst>
              <a:ext uri="{FF2B5EF4-FFF2-40B4-BE49-F238E27FC236}">
                <a16:creationId xmlns:a16="http://schemas.microsoft.com/office/drawing/2014/main" xmlns="" id="{66EFE486-96AF-4347-BA72-1FF66BB96B96}"/>
              </a:ext>
            </a:extLst>
          </p:cNvPr>
          <p:cNvSpPr txBox="1"/>
          <p:nvPr/>
        </p:nvSpPr>
        <p:spPr>
          <a:xfrm>
            <a:off x="1920041" y="5490401"/>
            <a:ext cx="550151" cy="369332"/>
          </a:xfrm>
          <a:prstGeom prst="rect">
            <a:avLst/>
          </a:prstGeom>
          <a:noFill/>
        </p:spPr>
        <p:txBody>
          <a:bodyPr wrap="none" rtlCol="0">
            <a:spAutoFit/>
          </a:bodyPr>
          <a:lstStyle/>
          <a:p>
            <a:r>
              <a:rPr lang="en-US" altLang="zh-CN" dirty="0"/>
              <a:t>014</a:t>
            </a:r>
            <a:endParaRPr lang="zh-CN" altLang="en-US" dirty="0"/>
          </a:p>
        </p:txBody>
      </p:sp>
      <p:sp>
        <p:nvSpPr>
          <p:cNvPr id="86" name="文本框 85">
            <a:extLst>
              <a:ext uri="{FF2B5EF4-FFF2-40B4-BE49-F238E27FC236}">
                <a16:creationId xmlns:a16="http://schemas.microsoft.com/office/drawing/2014/main" xmlns="" id="{E4E9C275-A747-4D8B-A8C8-F61EAE126364}"/>
              </a:ext>
            </a:extLst>
          </p:cNvPr>
          <p:cNvSpPr txBox="1"/>
          <p:nvPr/>
        </p:nvSpPr>
        <p:spPr>
          <a:xfrm>
            <a:off x="7197750" y="5490401"/>
            <a:ext cx="550151" cy="369332"/>
          </a:xfrm>
          <a:prstGeom prst="rect">
            <a:avLst/>
          </a:prstGeom>
          <a:noFill/>
        </p:spPr>
        <p:txBody>
          <a:bodyPr wrap="none" rtlCol="0">
            <a:spAutoFit/>
          </a:bodyPr>
          <a:lstStyle/>
          <a:p>
            <a:r>
              <a:rPr lang="en-US" altLang="zh-CN" dirty="0"/>
              <a:t>063</a:t>
            </a:r>
            <a:endParaRPr lang="zh-CN" altLang="en-US" dirty="0"/>
          </a:p>
        </p:txBody>
      </p:sp>
      <p:cxnSp>
        <p:nvCxnSpPr>
          <p:cNvPr id="4" name="直接箭头连接符 3">
            <a:extLst>
              <a:ext uri="{FF2B5EF4-FFF2-40B4-BE49-F238E27FC236}">
                <a16:creationId xmlns:a16="http://schemas.microsoft.com/office/drawing/2014/main" xmlns="" id="{2076609F-0292-4641-8312-7B86023EB1CA}"/>
              </a:ext>
            </a:extLst>
          </p:cNvPr>
          <p:cNvCxnSpPr/>
          <p:nvPr/>
        </p:nvCxnSpPr>
        <p:spPr>
          <a:xfrm>
            <a:off x="1867542" y="2650380"/>
            <a:ext cx="1610531" cy="10744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文本框 6">
            <a:extLst>
              <a:ext uri="{FF2B5EF4-FFF2-40B4-BE49-F238E27FC236}">
                <a16:creationId xmlns:a16="http://schemas.microsoft.com/office/drawing/2014/main" xmlns="" id="{30115AD6-545C-4EDF-BC52-C68871FB3276}"/>
              </a:ext>
            </a:extLst>
          </p:cNvPr>
          <p:cNvSpPr txBox="1"/>
          <p:nvPr/>
        </p:nvSpPr>
        <p:spPr>
          <a:xfrm>
            <a:off x="2677374" y="2739748"/>
            <a:ext cx="2218916" cy="369332"/>
          </a:xfrm>
          <a:prstGeom prst="rect">
            <a:avLst/>
          </a:prstGeom>
          <a:noFill/>
        </p:spPr>
        <p:txBody>
          <a:bodyPr wrap="square" rtlCol="0">
            <a:spAutoFit/>
          </a:bodyPr>
          <a:lstStyle/>
          <a:p>
            <a:r>
              <a:rPr lang="zh-CN" altLang="en-US" dirty="0">
                <a:solidFill>
                  <a:schemeClr val="accent2"/>
                </a:solidFill>
              </a:rPr>
              <a:t>对次高位进行分配</a:t>
            </a:r>
          </a:p>
        </p:txBody>
      </p:sp>
    </p:spTree>
    <p:extLst>
      <p:ext uri="{BB962C8B-B14F-4D97-AF65-F5344CB8AC3E}">
        <p14:creationId xmlns:p14="http://schemas.microsoft.com/office/powerpoint/2010/main" val="409610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fade">
                                      <p:cBhvr>
                                        <p:cTn id="83" dur="500"/>
                                        <p:tgtEl>
                                          <p:spTgt spid="7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fade">
                                      <p:cBhvr>
                                        <p:cTn id="86" dur="500"/>
                                        <p:tgtEl>
                                          <p:spTgt spid="7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500"/>
                                        <p:tgtEl>
                                          <p:spTgt spid="7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500"/>
                                        <p:tgtEl>
                                          <p:spTgt spid="7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fade">
                                      <p:cBhvr>
                                        <p:cTn id="1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45" grpId="0"/>
      <p:bldP spid="46" grpId="0"/>
      <p:bldP spid="49" grpId="0"/>
      <p:bldP spid="52" grpId="0"/>
      <p:bldP spid="54"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P spid="69" grpId="0" animBg="1"/>
      <p:bldP spid="70" grpId="0"/>
      <p:bldP spid="71" grpId="0" animBg="1"/>
      <p:bldP spid="72" grpId="0"/>
      <p:bldP spid="73" grpId="0" animBg="1"/>
      <p:bldP spid="74" grpId="0"/>
      <p:bldP spid="76" grpId="0"/>
      <p:bldP spid="77" grpId="0"/>
      <p:bldP spid="84" grpId="0"/>
      <p:bldP spid="86"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MSD</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矩形 53">
            <a:extLst>
              <a:ext uri="{FF2B5EF4-FFF2-40B4-BE49-F238E27FC236}">
                <a16:creationId xmlns:a16="http://schemas.microsoft.com/office/drawing/2014/main" xmlns="" id="{C3888BFE-9D41-4637-8424-57799D791EA9}"/>
              </a:ext>
            </a:extLst>
          </p:cNvPr>
          <p:cNvSpPr/>
          <p:nvPr/>
        </p:nvSpPr>
        <p:spPr>
          <a:xfrm>
            <a:off x="1126507"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xmlns="" id="{43F898A3-BEA3-4CD5-A6DA-93CA545C427E}"/>
              </a:ext>
            </a:extLst>
          </p:cNvPr>
          <p:cNvSpPr txBox="1"/>
          <p:nvPr/>
        </p:nvSpPr>
        <p:spPr>
          <a:xfrm>
            <a:off x="1164258" y="2807693"/>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57" name="矩形 56">
            <a:extLst>
              <a:ext uri="{FF2B5EF4-FFF2-40B4-BE49-F238E27FC236}">
                <a16:creationId xmlns:a16="http://schemas.microsoft.com/office/drawing/2014/main" xmlns="" id="{AF6BC400-D793-4204-BCA8-53DD973B0486}"/>
              </a:ext>
            </a:extLst>
          </p:cNvPr>
          <p:cNvSpPr/>
          <p:nvPr/>
        </p:nvSpPr>
        <p:spPr>
          <a:xfrm>
            <a:off x="2082695"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1C030FAF-C3D4-4AA6-9F6A-CDA68333EE04}"/>
              </a:ext>
            </a:extLst>
          </p:cNvPr>
          <p:cNvSpPr txBox="1"/>
          <p:nvPr/>
        </p:nvSpPr>
        <p:spPr>
          <a:xfrm>
            <a:off x="2120446" y="2807693"/>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59" name="矩形 58">
            <a:extLst>
              <a:ext uri="{FF2B5EF4-FFF2-40B4-BE49-F238E27FC236}">
                <a16:creationId xmlns:a16="http://schemas.microsoft.com/office/drawing/2014/main" xmlns="" id="{0FCFDF2B-7E3A-4FCD-9D70-7433B3EFB893}"/>
              </a:ext>
            </a:extLst>
          </p:cNvPr>
          <p:cNvSpPr/>
          <p:nvPr/>
        </p:nvSpPr>
        <p:spPr>
          <a:xfrm>
            <a:off x="3038884"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xmlns="" id="{568D0468-049A-4752-8765-2C54617C7650}"/>
              </a:ext>
            </a:extLst>
          </p:cNvPr>
          <p:cNvSpPr txBox="1"/>
          <p:nvPr/>
        </p:nvSpPr>
        <p:spPr>
          <a:xfrm>
            <a:off x="3076635" y="2807693"/>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61" name="矩形 60">
            <a:extLst>
              <a:ext uri="{FF2B5EF4-FFF2-40B4-BE49-F238E27FC236}">
                <a16:creationId xmlns:a16="http://schemas.microsoft.com/office/drawing/2014/main" xmlns="" id="{BB27375F-C74B-44B0-9D93-F55F2968B405}"/>
              </a:ext>
            </a:extLst>
          </p:cNvPr>
          <p:cNvSpPr/>
          <p:nvPr/>
        </p:nvSpPr>
        <p:spPr>
          <a:xfrm>
            <a:off x="4054208"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487EE4E4-1F9D-446C-857F-EA5F3ED61C9D}"/>
              </a:ext>
            </a:extLst>
          </p:cNvPr>
          <p:cNvSpPr txBox="1"/>
          <p:nvPr/>
        </p:nvSpPr>
        <p:spPr>
          <a:xfrm>
            <a:off x="4091959" y="2807693"/>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63" name="矩形 62">
            <a:extLst>
              <a:ext uri="{FF2B5EF4-FFF2-40B4-BE49-F238E27FC236}">
                <a16:creationId xmlns:a16="http://schemas.microsoft.com/office/drawing/2014/main" xmlns="" id="{035D0956-A7BB-4072-82C7-FEE9C4EF5E24}"/>
              </a:ext>
            </a:extLst>
          </p:cNvPr>
          <p:cNvSpPr/>
          <p:nvPr/>
        </p:nvSpPr>
        <p:spPr>
          <a:xfrm>
            <a:off x="5111443"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xmlns="" id="{5C9FB7A8-1A6D-48FA-91F7-D43EC0D71970}"/>
              </a:ext>
            </a:extLst>
          </p:cNvPr>
          <p:cNvSpPr txBox="1"/>
          <p:nvPr/>
        </p:nvSpPr>
        <p:spPr>
          <a:xfrm>
            <a:off x="5149194" y="2807693"/>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65" name="矩形 64">
            <a:extLst>
              <a:ext uri="{FF2B5EF4-FFF2-40B4-BE49-F238E27FC236}">
                <a16:creationId xmlns:a16="http://schemas.microsoft.com/office/drawing/2014/main" xmlns="" id="{06474286-B931-4335-9F65-EA66DE54B869}"/>
              </a:ext>
            </a:extLst>
          </p:cNvPr>
          <p:cNvSpPr/>
          <p:nvPr/>
        </p:nvSpPr>
        <p:spPr>
          <a:xfrm>
            <a:off x="6211818"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xmlns="" id="{84605DF4-A6B7-4128-BF1C-AB52EE0D543D}"/>
              </a:ext>
            </a:extLst>
          </p:cNvPr>
          <p:cNvSpPr txBox="1"/>
          <p:nvPr/>
        </p:nvSpPr>
        <p:spPr>
          <a:xfrm>
            <a:off x="6249569" y="2807693"/>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67" name="矩形 66">
            <a:extLst>
              <a:ext uri="{FF2B5EF4-FFF2-40B4-BE49-F238E27FC236}">
                <a16:creationId xmlns:a16="http://schemas.microsoft.com/office/drawing/2014/main" xmlns="" id="{2190E713-55EF-4746-BE68-7F733633CFB0}"/>
              </a:ext>
            </a:extLst>
          </p:cNvPr>
          <p:cNvSpPr/>
          <p:nvPr/>
        </p:nvSpPr>
        <p:spPr>
          <a:xfrm>
            <a:off x="7366722"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xmlns="" id="{D3F9BBF8-ADD1-4AAE-A3DE-457FCA499093}"/>
              </a:ext>
            </a:extLst>
          </p:cNvPr>
          <p:cNvSpPr txBox="1"/>
          <p:nvPr/>
        </p:nvSpPr>
        <p:spPr>
          <a:xfrm>
            <a:off x="7404473" y="2807693"/>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69" name="矩形 68">
            <a:extLst>
              <a:ext uri="{FF2B5EF4-FFF2-40B4-BE49-F238E27FC236}">
                <a16:creationId xmlns:a16="http://schemas.microsoft.com/office/drawing/2014/main" xmlns="" id="{03F90182-B4D7-4A06-819F-066C2B9E6E38}"/>
              </a:ext>
            </a:extLst>
          </p:cNvPr>
          <p:cNvSpPr/>
          <p:nvPr/>
        </p:nvSpPr>
        <p:spPr>
          <a:xfrm>
            <a:off x="8523115"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7E0E877C-CA84-4748-904C-4D958B21B9CC}"/>
              </a:ext>
            </a:extLst>
          </p:cNvPr>
          <p:cNvSpPr txBox="1"/>
          <p:nvPr/>
        </p:nvSpPr>
        <p:spPr>
          <a:xfrm>
            <a:off x="8560866" y="2807693"/>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71" name="矩形 70">
            <a:extLst>
              <a:ext uri="{FF2B5EF4-FFF2-40B4-BE49-F238E27FC236}">
                <a16:creationId xmlns:a16="http://schemas.microsoft.com/office/drawing/2014/main" xmlns="" id="{B4B0A4F1-919F-4740-84D8-A3B6B88B64FB}"/>
              </a:ext>
            </a:extLst>
          </p:cNvPr>
          <p:cNvSpPr/>
          <p:nvPr/>
        </p:nvSpPr>
        <p:spPr>
          <a:xfrm>
            <a:off x="9691337" y="850517"/>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xmlns="" id="{D7FD5993-600B-4014-8A46-C544707E85C0}"/>
              </a:ext>
            </a:extLst>
          </p:cNvPr>
          <p:cNvSpPr txBox="1"/>
          <p:nvPr/>
        </p:nvSpPr>
        <p:spPr>
          <a:xfrm>
            <a:off x="9729088" y="2813877"/>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73" name="矩形 72">
            <a:extLst>
              <a:ext uri="{FF2B5EF4-FFF2-40B4-BE49-F238E27FC236}">
                <a16:creationId xmlns:a16="http://schemas.microsoft.com/office/drawing/2014/main" xmlns="" id="{7E4CA35C-B0F2-480A-9692-F653A4869BBB}"/>
              </a:ext>
            </a:extLst>
          </p:cNvPr>
          <p:cNvSpPr/>
          <p:nvPr/>
        </p:nvSpPr>
        <p:spPr>
          <a:xfrm>
            <a:off x="10881286" y="844333"/>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xmlns="" id="{91C07301-9DCC-4F02-BFC1-E79A82BC1B45}"/>
              </a:ext>
            </a:extLst>
          </p:cNvPr>
          <p:cNvSpPr txBox="1"/>
          <p:nvPr/>
        </p:nvSpPr>
        <p:spPr>
          <a:xfrm>
            <a:off x="10919037" y="2807693"/>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76" name="文本框 75">
            <a:extLst>
              <a:ext uri="{FF2B5EF4-FFF2-40B4-BE49-F238E27FC236}">
                <a16:creationId xmlns:a16="http://schemas.microsoft.com/office/drawing/2014/main" xmlns="" id="{2E003E8E-AAFF-446C-AF0E-387777C48D90}"/>
              </a:ext>
            </a:extLst>
          </p:cNvPr>
          <p:cNvSpPr txBox="1"/>
          <p:nvPr/>
        </p:nvSpPr>
        <p:spPr>
          <a:xfrm>
            <a:off x="1154919" y="2309548"/>
            <a:ext cx="550151" cy="369332"/>
          </a:xfrm>
          <a:prstGeom prst="rect">
            <a:avLst/>
          </a:prstGeom>
          <a:noFill/>
        </p:spPr>
        <p:txBody>
          <a:bodyPr wrap="none" rtlCol="0">
            <a:spAutoFit/>
          </a:bodyPr>
          <a:lstStyle/>
          <a:p>
            <a:r>
              <a:rPr lang="en-US" altLang="zh-CN" dirty="0"/>
              <a:t>003</a:t>
            </a:r>
            <a:endParaRPr lang="zh-CN" altLang="en-US" dirty="0"/>
          </a:p>
        </p:txBody>
      </p:sp>
      <p:sp>
        <p:nvSpPr>
          <p:cNvPr id="77" name="文本框 76">
            <a:extLst>
              <a:ext uri="{FF2B5EF4-FFF2-40B4-BE49-F238E27FC236}">
                <a16:creationId xmlns:a16="http://schemas.microsoft.com/office/drawing/2014/main" xmlns="" id="{13D616C6-6053-46B2-90A5-93815FC95C47}"/>
              </a:ext>
            </a:extLst>
          </p:cNvPr>
          <p:cNvSpPr txBox="1"/>
          <p:nvPr/>
        </p:nvSpPr>
        <p:spPr>
          <a:xfrm>
            <a:off x="6269135" y="2309548"/>
            <a:ext cx="550151" cy="369332"/>
          </a:xfrm>
          <a:prstGeom prst="rect">
            <a:avLst/>
          </a:prstGeom>
          <a:noFill/>
        </p:spPr>
        <p:txBody>
          <a:bodyPr wrap="none" rtlCol="0">
            <a:spAutoFit/>
          </a:bodyPr>
          <a:lstStyle/>
          <a:p>
            <a:r>
              <a:rPr lang="en-US" altLang="zh-CN" dirty="0"/>
              <a:t>053</a:t>
            </a:r>
            <a:endParaRPr lang="zh-CN" altLang="en-US" dirty="0"/>
          </a:p>
        </p:txBody>
      </p:sp>
      <p:sp>
        <p:nvSpPr>
          <p:cNvPr id="84" name="文本框 83">
            <a:extLst>
              <a:ext uri="{FF2B5EF4-FFF2-40B4-BE49-F238E27FC236}">
                <a16:creationId xmlns:a16="http://schemas.microsoft.com/office/drawing/2014/main" xmlns="" id="{66EFE486-96AF-4347-BA72-1FF66BB96B96}"/>
              </a:ext>
            </a:extLst>
          </p:cNvPr>
          <p:cNvSpPr txBox="1"/>
          <p:nvPr/>
        </p:nvSpPr>
        <p:spPr>
          <a:xfrm>
            <a:off x="2135194" y="2309548"/>
            <a:ext cx="550151" cy="369332"/>
          </a:xfrm>
          <a:prstGeom prst="rect">
            <a:avLst/>
          </a:prstGeom>
          <a:noFill/>
        </p:spPr>
        <p:txBody>
          <a:bodyPr wrap="none" rtlCol="0">
            <a:spAutoFit/>
          </a:bodyPr>
          <a:lstStyle/>
          <a:p>
            <a:r>
              <a:rPr lang="en-US" altLang="zh-CN" dirty="0"/>
              <a:t>014</a:t>
            </a:r>
            <a:endParaRPr lang="zh-CN" altLang="en-US" dirty="0"/>
          </a:p>
        </p:txBody>
      </p:sp>
      <p:sp>
        <p:nvSpPr>
          <p:cNvPr id="86" name="文本框 85">
            <a:extLst>
              <a:ext uri="{FF2B5EF4-FFF2-40B4-BE49-F238E27FC236}">
                <a16:creationId xmlns:a16="http://schemas.microsoft.com/office/drawing/2014/main" xmlns="" id="{E4E9C275-A747-4D8B-A8C8-F61EAE126364}"/>
              </a:ext>
            </a:extLst>
          </p:cNvPr>
          <p:cNvSpPr txBox="1"/>
          <p:nvPr/>
        </p:nvSpPr>
        <p:spPr>
          <a:xfrm>
            <a:off x="7412903" y="2309548"/>
            <a:ext cx="550151" cy="369332"/>
          </a:xfrm>
          <a:prstGeom prst="rect">
            <a:avLst/>
          </a:prstGeom>
          <a:noFill/>
        </p:spPr>
        <p:txBody>
          <a:bodyPr wrap="none" rtlCol="0">
            <a:spAutoFit/>
          </a:bodyPr>
          <a:lstStyle/>
          <a:p>
            <a:r>
              <a:rPr lang="en-US" altLang="zh-CN" dirty="0"/>
              <a:t>063</a:t>
            </a:r>
            <a:endParaRPr lang="zh-CN" altLang="en-US" dirty="0"/>
          </a:p>
        </p:txBody>
      </p:sp>
      <p:sp>
        <p:nvSpPr>
          <p:cNvPr id="3" name="文本框 2">
            <a:extLst>
              <a:ext uri="{FF2B5EF4-FFF2-40B4-BE49-F238E27FC236}">
                <a16:creationId xmlns:a16="http://schemas.microsoft.com/office/drawing/2014/main" xmlns="" id="{A9EE5B45-25AA-4F7E-A7D7-220E3A8013A3}"/>
              </a:ext>
            </a:extLst>
          </p:cNvPr>
          <p:cNvSpPr txBox="1"/>
          <p:nvPr/>
        </p:nvSpPr>
        <p:spPr>
          <a:xfrm>
            <a:off x="1126506" y="3412587"/>
            <a:ext cx="10128681" cy="369332"/>
          </a:xfrm>
          <a:prstGeom prst="rect">
            <a:avLst/>
          </a:prstGeom>
          <a:noFill/>
        </p:spPr>
        <p:txBody>
          <a:bodyPr wrap="square" rtlCol="0">
            <a:spAutoFit/>
          </a:bodyPr>
          <a:lstStyle/>
          <a:p>
            <a:r>
              <a:rPr lang="zh-CN" altLang="en-US" dirty="0"/>
              <a:t>此时各个桶中都只有一个关键字，递归结束，收集各桶返回到上一层。此时桶中是这个样子。</a:t>
            </a:r>
          </a:p>
        </p:txBody>
      </p:sp>
      <p:sp>
        <p:nvSpPr>
          <p:cNvPr id="47" name="矩形 46">
            <a:extLst>
              <a:ext uri="{FF2B5EF4-FFF2-40B4-BE49-F238E27FC236}">
                <a16:creationId xmlns:a16="http://schemas.microsoft.com/office/drawing/2014/main" xmlns="" id="{06AE0D37-74BD-40D3-B15C-1E88FAE3085C}"/>
              </a:ext>
            </a:extLst>
          </p:cNvPr>
          <p:cNvSpPr/>
          <p:nvPr/>
        </p:nvSpPr>
        <p:spPr>
          <a:xfrm>
            <a:off x="1164258"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CD4C6B11-3C85-4048-9EEB-94C60D43E7EA}"/>
              </a:ext>
            </a:extLst>
          </p:cNvPr>
          <p:cNvSpPr txBox="1"/>
          <p:nvPr/>
        </p:nvSpPr>
        <p:spPr>
          <a:xfrm>
            <a:off x="1202009" y="6153590"/>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50" name="矩形 49">
            <a:extLst>
              <a:ext uri="{FF2B5EF4-FFF2-40B4-BE49-F238E27FC236}">
                <a16:creationId xmlns:a16="http://schemas.microsoft.com/office/drawing/2014/main" xmlns="" id="{017EF75D-4051-422A-8564-2BFD06923B6D}"/>
              </a:ext>
            </a:extLst>
          </p:cNvPr>
          <p:cNvSpPr/>
          <p:nvPr/>
        </p:nvSpPr>
        <p:spPr>
          <a:xfrm>
            <a:off x="2120446"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B47D1C0F-3D0A-476F-A2A3-837DC078F0E9}"/>
              </a:ext>
            </a:extLst>
          </p:cNvPr>
          <p:cNvSpPr txBox="1"/>
          <p:nvPr/>
        </p:nvSpPr>
        <p:spPr>
          <a:xfrm>
            <a:off x="2158197" y="6153590"/>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53" name="矩形 52">
            <a:extLst>
              <a:ext uri="{FF2B5EF4-FFF2-40B4-BE49-F238E27FC236}">
                <a16:creationId xmlns:a16="http://schemas.microsoft.com/office/drawing/2014/main" xmlns="" id="{3502367B-DC59-4D0A-95B6-31F1F3BB98E4}"/>
              </a:ext>
            </a:extLst>
          </p:cNvPr>
          <p:cNvSpPr/>
          <p:nvPr/>
        </p:nvSpPr>
        <p:spPr>
          <a:xfrm>
            <a:off x="3076635"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7E5BC351-0C9D-4DDF-9E6E-CFE830C9350F}"/>
              </a:ext>
            </a:extLst>
          </p:cNvPr>
          <p:cNvSpPr txBox="1"/>
          <p:nvPr/>
        </p:nvSpPr>
        <p:spPr>
          <a:xfrm>
            <a:off x="3114386" y="6153590"/>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75" name="矩形 74">
            <a:extLst>
              <a:ext uri="{FF2B5EF4-FFF2-40B4-BE49-F238E27FC236}">
                <a16:creationId xmlns:a16="http://schemas.microsoft.com/office/drawing/2014/main" xmlns="" id="{462B44A5-7054-4C15-A2AB-25AE1AEDB370}"/>
              </a:ext>
            </a:extLst>
          </p:cNvPr>
          <p:cNvSpPr/>
          <p:nvPr/>
        </p:nvSpPr>
        <p:spPr>
          <a:xfrm>
            <a:off x="4091959"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B985593D-1EC9-4871-8183-13376CB77952}"/>
              </a:ext>
            </a:extLst>
          </p:cNvPr>
          <p:cNvSpPr txBox="1"/>
          <p:nvPr/>
        </p:nvSpPr>
        <p:spPr>
          <a:xfrm>
            <a:off x="4129710" y="6153590"/>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79" name="矩形 78">
            <a:extLst>
              <a:ext uri="{FF2B5EF4-FFF2-40B4-BE49-F238E27FC236}">
                <a16:creationId xmlns:a16="http://schemas.microsoft.com/office/drawing/2014/main" xmlns="" id="{7B9BFD29-D863-412D-B6C7-7AD7915705F4}"/>
              </a:ext>
            </a:extLst>
          </p:cNvPr>
          <p:cNvSpPr/>
          <p:nvPr/>
        </p:nvSpPr>
        <p:spPr>
          <a:xfrm>
            <a:off x="5149194"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5809DC23-8C13-444C-98E5-6B861525496A}"/>
              </a:ext>
            </a:extLst>
          </p:cNvPr>
          <p:cNvSpPr txBox="1"/>
          <p:nvPr/>
        </p:nvSpPr>
        <p:spPr>
          <a:xfrm>
            <a:off x="5186945" y="6153590"/>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81" name="矩形 80">
            <a:extLst>
              <a:ext uri="{FF2B5EF4-FFF2-40B4-BE49-F238E27FC236}">
                <a16:creationId xmlns:a16="http://schemas.microsoft.com/office/drawing/2014/main" xmlns="" id="{E756983E-9C50-45B8-A524-4D2CA8C0A267}"/>
              </a:ext>
            </a:extLst>
          </p:cNvPr>
          <p:cNvSpPr/>
          <p:nvPr/>
        </p:nvSpPr>
        <p:spPr>
          <a:xfrm>
            <a:off x="6249569"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8C4777E4-DA48-418D-BB47-6D0CC3E870C2}"/>
              </a:ext>
            </a:extLst>
          </p:cNvPr>
          <p:cNvSpPr txBox="1"/>
          <p:nvPr/>
        </p:nvSpPr>
        <p:spPr>
          <a:xfrm>
            <a:off x="6287320" y="6153590"/>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83" name="矩形 82">
            <a:extLst>
              <a:ext uri="{FF2B5EF4-FFF2-40B4-BE49-F238E27FC236}">
                <a16:creationId xmlns:a16="http://schemas.microsoft.com/office/drawing/2014/main" xmlns="" id="{C2252DCB-C681-4FF2-8DFC-E1A172DEB92D}"/>
              </a:ext>
            </a:extLst>
          </p:cNvPr>
          <p:cNvSpPr/>
          <p:nvPr/>
        </p:nvSpPr>
        <p:spPr>
          <a:xfrm>
            <a:off x="7404473"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DE35D121-4FDC-4223-AAB9-BF40B8E1457B}"/>
              </a:ext>
            </a:extLst>
          </p:cNvPr>
          <p:cNvSpPr txBox="1"/>
          <p:nvPr/>
        </p:nvSpPr>
        <p:spPr>
          <a:xfrm>
            <a:off x="7442224" y="6153590"/>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87" name="矩形 86">
            <a:extLst>
              <a:ext uri="{FF2B5EF4-FFF2-40B4-BE49-F238E27FC236}">
                <a16:creationId xmlns:a16="http://schemas.microsoft.com/office/drawing/2014/main" xmlns="" id="{09638C7F-C823-4BCA-A253-2A5EC873A2C8}"/>
              </a:ext>
            </a:extLst>
          </p:cNvPr>
          <p:cNvSpPr/>
          <p:nvPr/>
        </p:nvSpPr>
        <p:spPr>
          <a:xfrm>
            <a:off x="8560866" y="4196414"/>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46DCEDE4-0F5C-48F5-932E-EBC426912786}"/>
              </a:ext>
            </a:extLst>
          </p:cNvPr>
          <p:cNvSpPr txBox="1"/>
          <p:nvPr/>
        </p:nvSpPr>
        <p:spPr>
          <a:xfrm>
            <a:off x="8598617" y="6153590"/>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89" name="矩形 88">
            <a:extLst>
              <a:ext uri="{FF2B5EF4-FFF2-40B4-BE49-F238E27FC236}">
                <a16:creationId xmlns:a16="http://schemas.microsoft.com/office/drawing/2014/main" xmlns="" id="{74438E59-2685-4FE8-9BB7-51B6A2801D95}"/>
              </a:ext>
            </a:extLst>
          </p:cNvPr>
          <p:cNvSpPr/>
          <p:nvPr/>
        </p:nvSpPr>
        <p:spPr>
          <a:xfrm>
            <a:off x="9729088" y="4196414"/>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xmlns="" id="{DF3BA684-3568-4E82-937E-89365EB72288}"/>
              </a:ext>
            </a:extLst>
          </p:cNvPr>
          <p:cNvSpPr txBox="1"/>
          <p:nvPr/>
        </p:nvSpPr>
        <p:spPr>
          <a:xfrm>
            <a:off x="9766839" y="6159774"/>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91" name="矩形 90">
            <a:extLst>
              <a:ext uri="{FF2B5EF4-FFF2-40B4-BE49-F238E27FC236}">
                <a16:creationId xmlns:a16="http://schemas.microsoft.com/office/drawing/2014/main" xmlns="" id="{B7FCEB27-6A3B-4961-988B-7B8173BC68D6}"/>
              </a:ext>
            </a:extLst>
          </p:cNvPr>
          <p:cNvSpPr/>
          <p:nvPr/>
        </p:nvSpPr>
        <p:spPr>
          <a:xfrm>
            <a:off x="10919037" y="4190230"/>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A6FFCC52-0A6C-4D6F-A1F9-4B303D534D39}"/>
              </a:ext>
            </a:extLst>
          </p:cNvPr>
          <p:cNvSpPr txBox="1"/>
          <p:nvPr/>
        </p:nvSpPr>
        <p:spPr>
          <a:xfrm>
            <a:off x="10956788" y="6153590"/>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93" name="文本框 92">
            <a:extLst>
              <a:ext uri="{FF2B5EF4-FFF2-40B4-BE49-F238E27FC236}">
                <a16:creationId xmlns:a16="http://schemas.microsoft.com/office/drawing/2014/main" xmlns="" id="{FC2525F8-2E2E-4BAF-BA12-33806879584F}"/>
              </a:ext>
            </a:extLst>
          </p:cNvPr>
          <p:cNvSpPr txBox="1"/>
          <p:nvPr/>
        </p:nvSpPr>
        <p:spPr>
          <a:xfrm>
            <a:off x="1209313" y="5657076"/>
            <a:ext cx="550151" cy="369332"/>
          </a:xfrm>
          <a:prstGeom prst="rect">
            <a:avLst/>
          </a:prstGeom>
          <a:noFill/>
        </p:spPr>
        <p:txBody>
          <a:bodyPr wrap="none" rtlCol="0">
            <a:spAutoFit/>
          </a:bodyPr>
          <a:lstStyle/>
          <a:p>
            <a:r>
              <a:rPr lang="en-US" altLang="zh-CN" dirty="0"/>
              <a:t>003</a:t>
            </a:r>
            <a:endParaRPr lang="zh-CN" altLang="en-US" dirty="0"/>
          </a:p>
        </p:txBody>
      </p:sp>
      <p:sp>
        <p:nvSpPr>
          <p:cNvPr id="94" name="文本框 93">
            <a:extLst>
              <a:ext uri="{FF2B5EF4-FFF2-40B4-BE49-F238E27FC236}">
                <a16:creationId xmlns:a16="http://schemas.microsoft.com/office/drawing/2014/main" xmlns="" id="{8F42B67A-C542-4F69-991D-B8C3602089B0}"/>
              </a:ext>
            </a:extLst>
          </p:cNvPr>
          <p:cNvSpPr txBox="1"/>
          <p:nvPr/>
        </p:nvSpPr>
        <p:spPr>
          <a:xfrm>
            <a:off x="1198966" y="5341966"/>
            <a:ext cx="550151" cy="369332"/>
          </a:xfrm>
          <a:prstGeom prst="rect">
            <a:avLst/>
          </a:prstGeom>
          <a:noFill/>
        </p:spPr>
        <p:txBody>
          <a:bodyPr wrap="none" rtlCol="0">
            <a:spAutoFit/>
          </a:bodyPr>
          <a:lstStyle/>
          <a:p>
            <a:r>
              <a:rPr lang="en-US" altLang="zh-CN" dirty="0"/>
              <a:t>014</a:t>
            </a:r>
            <a:endParaRPr lang="zh-CN" altLang="en-US" dirty="0"/>
          </a:p>
        </p:txBody>
      </p:sp>
      <p:sp>
        <p:nvSpPr>
          <p:cNvPr id="95" name="文本框 94">
            <a:extLst>
              <a:ext uri="{FF2B5EF4-FFF2-40B4-BE49-F238E27FC236}">
                <a16:creationId xmlns:a16="http://schemas.microsoft.com/office/drawing/2014/main" xmlns="" id="{15D67DC0-C270-47D0-8ECF-91F85E89C4AC}"/>
              </a:ext>
            </a:extLst>
          </p:cNvPr>
          <p:cNvSpPr txBox="1"/>
          <p:nvPr/>
        </p:nvSpPr>
        <p:spPr>
          <a:xfrm>
            <a:off x="6306886" y="5655445"/>
            <a:ext cx="550151" cy="369332"/>
          </a:xfrm>
          <a:prstGeom prst="rect">
            <a:avLst/>
          </a:prstGeom>
          <a:noFill/>
        </p:spPr>
        <p:txBody>
          <a:bodyPr wrap="none" rtlCol="0">
            <a:spAutoFit/>
          </a:bodyPr>
          <a:lstStyle/>
          <a:p>
            <a:r>
              <a:rPr lang="en-US" altLang="zh-CN" dirty="0"/>
              <a:t>542</a:t>
            </a:r>
            <a:endParaRPr lang="zh-CN" altLang="en-US" dirty="0"/>
          </a:p>
        </p:txBody>
      </p:sp>
      <p:sp>
        <p:nvSpPr>
          <p:cNvPr id="96" name="文本框 95">
            <a:extLst>
              <a:ext uri="{FF2B5EF4-FFF2-40B4-BE49-F238E27FC236}">
                <a16:creationId xmlns:a16="http://schemas.microsoft.com/office/drawing/2014/main" xmlns="" id="{B530A4AE-FFA2-4FEE-A067-8A1DFEC66148}"/>
              </a:ext>
            </a:extLst>
          </p:cNvPr>
          <p:cNvSpPr txBox="1"/>
          <p:nvPr/>
        </p:nvSpPr>
        <p:spPr>
          <a:xfrm>
            <a:off x="8605413" y="5655445"/>
            <a:ext cx="550151" cy="369332"/>
          </a:xfrm>
          <a:prstGeom prst="rect">
            <a:avLst/>
          </a:prstGeom>
          <a:noFill/>
        </p:spPr>
        <p:txBody>
          <a:bodyPr wrap="none" rtlCol="0">
            <a:spAutoFit/>
          </a:bodyPr>
          <a:lstStyle/>
          <a:p>
            <a:r>
              <a:rPr lang="en-US" altLang="zh-CN" dirty="0"/>
              <a:t>748</a:t>
            </a:r>
            <a:endParaRPr lang="zh-CN" altLang="en-US" dirty="0"/>
          </a:p>
        </p:txBody>
      </p:sp>
      <p:sp>
        <p:nvSpPr>
          <p:cNvPr id="97" name="文本框 96">
            <a:extLst>
              <a:ext uri="{FF2B5EF4-FFF2-40B4-BE49-F238E27FC236}">
                <a16:creationId xmlns:a16="http://schemas.microsoft.com/office/drawing/2014/main" xmlns="" id="{B614C092-84B8-44F6-B1D4-F5CD17124578}"/>
              </a:ext>
            </a:extLst>
          </p:cNvPr>
          <p:cNvSpPr txBox="1"/>
          <p:nvPr/>
        </p:nvSpPr>
        <p:spPr>
          <a:xfrm>
            <a:off x="1216353" y="5025404"/>
            <a:ext cx="550151" cy="369332"/>
          </a:xfrm>
          <a:prstGeom prst="rect">
            <a:avLst/>
          </a:prstGeom>
          <a:noFill/>
        </p:spPr>
        <p:txBody>
          <a:bodyPr wrap="none" rtlCol="0">
            <a:spAutoFit/>
          </a:bodyPr>
          <a:lstStyle/>
          <a:p>
            <a:r>
              <a:rPr lang="en-US" altLang="zh-CN" dirty="0"/>
              <a:t>053</a:t>
            </a:r>
            <a:endParaRPr lang="zh-CN" altLang="en-US" dirty="0"/>
          </a:p>
        </p:txBody>
      </p:sp>
      <p:sp>
        <p:nvSpPr>
          <p:cNvPr id="98" name="文本框 97">
            <a:extLst>
              <a:ext uri="{FF2B5EF4-FFF2-40B4-BE49-F238E27FC236}">
                <a16:creationId xmlns:a16="http://schemas.microsoft.com/office/drawing/2014/main" xmlns="" id="{13E54B9F-6376-4734-AE1F-CBFC936F483E}"/>
              </a:ext>
            </a:extLst>
          </p:cNvPr>
          <p:cNvSpPr txBox="1"/>
          <p:nvPr/>
        </p:nvSpPr>
        <p:spPr>
          <a:xfrm>
            <a:off x="3128730" y="5655445"/>
            <a:ext cx="550151" cy="369332"/>
          </a:xfrm>
          <a:prstGeom prst="rect">
            <a:avLst/>
          </a:prstGeom>
          <a:noFill/>
        </p:spPr>
        <p:txBody>
          <a:bodyPr wrap="none" rtlCol="0">
            <a:spAutoFit/>
          </a:bodyPr>
          <a:lstStyle/>
          <a:p>
            <a:r>
              <a:rPr lang="en-US" altLang="zh-CN" dirty="0"/>
              <a:t>214</a:t>
            </a:r>
            <a:endParaRPr lang="zh-CN" altLang="en-US" dirty="0"/>
          </a:p>
        </p:txBody>
      </p:sp>
      <p:sp>
        <p:nvSpPr>
          <p:cNvPr id="99" name="文本框 98">
            <a:extLst>
              <a:ext uri="{FF2B5EF4-FFF2-40B4-BE49-F238E27FC236}">
                <a16:creationId xmlns:a16="http://schemas.microsoft.com/office/drawing/2014/main" xmlns="" id="{A6EC1E7A-E61E-4154-8B6D-FE0849756F55}"/>
              </a:ext>
            </a:extLst>
          </p:cNvPr>
          <p:cNvSpPr txBox="1"/>
          <p:nvPr/>
        </p:nvSpPr>
        <p:spPr>
          <a:xfrm>
            <a:off x="2175483" y="5655445"/>
            <a:ext cx="550151" cy="369332"/>
          </a:xfrm>
          <a:prstGeom prst="rect">
            <a:avLst/>
          </a:prstGeom>
          <a:noFill/>
        </p:spPr>
        <p:txBody>
          <a:bodyPr wrap="none" rtlCol="0">
            <a:spAutoFit/>
          </a:bodyPr>
          <a:lstStyle/>
          <a:p>
            <a:r>
              <a:rPr lang="en-US" altLang="zh-CN" dirty="0"/>
              <a:t>154</a:t>
            </a:r>
            <a:endParaRPr lang="zh-CN" altLang="en-US" dirty="0"/>
          </a:p>
        </p:txBody>
      </p:sp>
      <p:sp>
        <p:nvSpPr>
          <p:cNvPr id="100" name="文本框 99">
            <a:extLst>
              <a:ext uri="{FF2B5EF4-FFF2-40B4-BE49-F238E27FC236}">
                <a16:creationId xmlns:a16="http://schemas.microsoft.com/office/drawing/2014/main" xmlns="" id="{5FB5576B-E8E8-44B1-8012-543AC220C339}"/>
              </a:ext>
            </a:extLst>
          </p:cNvPr>
          <p:cNvSpPr txBox="1"/>
          <p:nvPr/>
        </p:nvSpPr>
        <p:spPr>
          <a:xfrm>
            <a:off x="1210469" y="4704844"/>
            <a:ext cx="550151" cy="369332"/>
          </a:xfrm>
          <a:prstGeom prst="rect">
            <a:avLst/>
          </a:prstGeom>
          <a:noFill/>
        </p:spPr>
        <p:txBody>
          <a:bodyPr wrap="none" rtlCol="0">
            <a:spAutoFit/>
          </a:bodyPr>
          <a:lstStyle/>
          <a:p>
            <a:r>
              <a:rPr lang="en-US" altLang="zh-CN" dirty="0"/>
              <a:t>063</a:t>
            </a:r>
            <a:endParaRPr lang="zh-CN" altLang="en-US" dirty="0"/>
          </a:p>
        </p:txBody>
      </p:sp>
      <p:sp>
        <p:nvSpPr>
          <p:cNvPr id="101" name="文本框 100">
            <a:extLst>
              <a:ext uri="{FF2B5EF4-FFF2-40B4-BE49-F238E27FC236}">
                <a16:creationId xmlns:a16="http://schemas.microsoft.com/office/drawing/2014/main" xmlns="" id="{B3FC9A6E-84F1-4F95-AEF1-0AF3D5B96413}"/>
              </a:ext>
            </a:extLst>
          </p:cNvPr>
          <p:cNvSpPr txBox="1"/>
          <p:nvPr/>
        </p:nvSpPr>
        <p:spPr>
          <a:xfrm>
            <a:off x="7450654" y="5655445"/>
            <a:ext cx="550151" cy="369332"/>
          </a:xfrm>
          <a:prstGeom prst="rect">
            <a:avLst/>
          </a:prstGeom>
          <a:noFill/>
        </p:spPr>
        <p:txBody>
          <a:bodyPr wrap="none" rtlCol="0">
            <a:spAutoFit/>
          </a:bodyPr>
          <a:lstStyle/>
          <a:p>
            <a:r>
              <a:rPr lang="en-US" altLang="zh-CN" dirty="0"/>
              <a:t>616</a:t>
            </a:r>
            <a:endParaRPr lang="zh-CN" altLang="en-US" dirty="0"/>
          </a:p>
        </p:txBody>
      </p:sp>
    </p:spTree>
    <p:extLst>
      <p:ext uri="{BB962C8B-B14F-4D97-AF65-F5344CB8AC3E}">
        <p14:creationId xmlns:p14="http://schemas.microsoft.com/office/powerpoint/2010/main" val="394436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fade">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500"/>
                                        <p:tgtEl>
                                          <p:spTgt spid="5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fade">
                                      <p:cBhvr>
                                        <p:cTn id="122" dur="500"/>
                                        <p:tgtEl>
                                          <p:spTgt spid="8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fade">
                                      <p:cBhvr>
                                        <p:cTn id="125" dur="500"/>
                                        <p:tgtEl>
                                          <p:spTgt spid="8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7"/>
                                        </p:tgtEl>
                                        <p:attrNameLst>
                                          <p:attrName>style.visibility</p:attrName>
                                        </p:attrNameLst>
                                      </p:cBhvr>
                                      <p:to>
                                        <p:strVal val="visible"/>
                                      </p:to>
                                    </p:set>
                                    <p:animEffect transition="in" filter="fade">
                                      <p:cBhvr>
                                        <p:cTn id="128" dur="500"/>
                                        <p:tgtEl>
                                          <p:spTgt spid="8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animEffect transition="in" filter="fade">
                                      <p:cBhvr>
                                        <p:cTn id="131" dur="500"/>
                                        <p:tgtEl>
                                          <p:spTgt spid="8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0"/>
                                        </p:tgtEl>
                                        <p:attrNameLst>
                                          <p:attrName>style.visibility</p:attrName>
                                        </p:attrNameLst>
                                      </p:cBhvr>
                                      <p:to>
                                        <p:strVal val="visible"/>
                                      </p:to>
                                    </p:set>
                                    <p:animEffect transition="in" filter="fade">
                                      <p:cBhvr>
                                        <p:cTn id="137" dur="500"/>
                                        <p:tgtEl>
                                          <p:spTgt spid="9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fade">
                                      <p:cBhvr>
                                        <p:cTn id="140" dur="500"/>
                                        <p:tgtEl>
                                          <p:spTgt spid="9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2"/>
                                        </p:tgtEl>
                                        <p:attrNameLst>
                                          <p:attrName>style.visibility</p:attrName>
                                        </p:attrNameLst>
                                      </p:cBhvr>
                                      <p:to>
                                        <p:strVal val="visible"/>
                                      </p:to>
                                    </p:set>
                                    <p:animEffect transition="in" filter="fade">
                                      <p:cBhvr>
                                        <p:cTn id="143" dur="500"/>
                                        <p:tgtEl>
                                          <p:spTgt spid="9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3"/>
                                        </p:tgtEl>
                                        <p:attrNameLst>
                                          <p:attrName>style.visibility</p:attrName>
                                        </p:attrNameLst>
                                      </p:cBhvr>
                                      <p:to>
                                        <p:strVal val="visible"/>
                                      </p:to>
                                    </p:set>
                                    <p:animEffect transition="in" filter="fade">
                                      <p:cBhvr>
                                        <p:cTn id="146" dur="500"/>
                                        <p:tgtEl>
                                          <p:spTgt spid="9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94"/>
                                        </p:tgtEl>
                                        <p:attrNameLst>
                                          <p:attrName>style.visibility</p:attrName>
                                        </p:attrNameLst>
                                      </p:cBhvr>
                                      <p:to>
                                        <p:strVal val="visible"/>
                                      </p:to>
                                    </p:set>
                                    <p:animEffect transition="in" filter="fade">
                                      <p:cBhvr>
                                        <p:cTn id="149" dur="500"/>
                                        <p:tgtEl>
                                          <p:spTgt spid="94"/>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fade">
                                      <p:cBhvr>
                                        <p:cTn id="152" dur="500"/>
                                        <p:tgtEl>
                                          <p:spTgt spid="9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6"/>
                                        </p:tgtEl>
                                        <p:attrNameLst>
                                          <p:attrName>style.visibility</p:attrName>
                                        </p:attrNameLst>
                                      </p:cBhvr>
                                      <p:to>
                                        <p:strVal val="visible"/>
                                      </p:to>
                                    </p:set>
                                    <p:animEffect transition="in" filter="fade">
                                      <p:cBhvr>
                                        <p:cTn id="155" dur="500"/>
                                        <p:tgtEl>
                                          <p:spTgt spid="9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7"/>
                                        </p:tgtEl>
                                        <p:attrNameLst>
                                          <p:attrName>style.visibility</p:attrName>
                                        </p:attrNameLst>
                                      </p:cBhvr>
                                      <p:to>
                                        <p:strVal val="visible"/>
                                      </p:to>
                                    </p:set>
                                    <p:animEffect transition="in" filter="fade">
                                      <p:cBhvr>
                                        <p:cTn id="158" dur="500"/>
                                        <p:tgtEl>
                                          <p:spTgt spid="9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8"/>
                                        </p:tgtEl>
                                        <p:attrNameLst>
                                          <p:attrName>style.visibility</p:attrName>
                                        </p:attrNameLst>
                                      </p:cBhvr>
                                      <p:to>
                                        <p:strVal val="visible"/>
                                      </p:to>
                                    </p:set>
                                    <p:animEffect transition="in" filter="fade">
                                      <p:cBhvr>
                                        <p:cTn id="161" dur="500"/>
                                        <p:tgtEl>
                                          <p:spTgt spid="98"/>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9"/>
                                        </p:tgtEl>
                                        <p:attrNameLst>
                                          <p:attrName>style.visibility</p:attrName>
                                        </p:attrNameLst>
                                      </p:cBhvr>
                                      <p:to>
                                        <p:strVal val="visible"/>
                                      </p:to>
                                    </p:set>
                                    <p:animEffect transition="in" filter="fade">
                                      <p:cBhvr>
                                        <p:cTn id="164" dur="500"/>
                                        <p:tgtEl>
                                          <p:spTgt spid="99"/>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00"/>
                                        </p:tgtEl>
                                        <p:attrNameLst>
                                          <p:attrName>style.visibility</p:attrName>
                                        </p:attrNameLst>
                                      </p:cBhvr>
                                      <p:to>
                                        <p:strVal val="visible"/>
                                      </p:to>
                                    </p:set>
                                    <p:animEffect transition="in" filter="fade">
                                      <p:cBhvr>
                                        <p:cTn id="167" dur="500"/>
                                        <p:tgtEl>
                                          <p:spTgt spid="100"/>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01"/>
                                        </p:tgtEl>
                                        <p:attrNameLst>
                                          <p:attrName>style.visibility</p:attrName>
                                        </p:attrNameLst>
                                      </p:cBhvr>
                                      <p:to>
                                        <p:strVal val="visible"/>
                                      </p:to>
                                    </p:set>
                                    <p:animEffect transition="in" filter="fade">
                                      <p:cBhvr>
                                        <p:cTn id="17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P spid="69" grpId="0" animBg="1"/>
      <p:bldP spid="70" grpId="0"/>
      <p:bldP spid="71" grpId="0" animBg="1"/>
      <p:bldP spid="72" grpId="0"/>
      <p:bldP spid="73" grpId="0" animBg="1"/>
      <p:bldP spid="74" grpId="0"/>
      <p:bldP spid="76" grpId="0"/>
      <p:bldP spid="77" grpId="0"/>
      <p:bldP spid="84" grpId="0"/>
      <p:bldP spid="86" grpId="0"/>
      <p:bldP spid="3" grpId="0"/>
      <p:bldP spid="47" grpId="0" animBg="1"/>
      <p:bldP spid="48" grpId="0"/>
      <p:bldP spid="50" grpId="0" animBg="1"/>
      <p:bldP spid="51" grpId="0"/>
      <p:bldP spid="53" grpId="0" animBg="1"/>
      <p:bldP spid="55" grpId="0"/>
      <p:bldP spid="75" grpId="0" animBg="1"/>
      <p:bldP spid="78" grpId="0"/>
      <p:bldP spid="79" grpId="0" animBg="1"/>
      <p:bldP spid="80" grpId="0"/>
      <p:bldP spid="81" grpId="0" animBg="1"/>
      <p:bldP spid="82" grpId="0"/>
      <p:bldP spid="83" grpId="0" animBg="1"/>
      <p:bldP spid="85" grpId="0"/>
      <p:bldP spid="87" grpId="0" animBg="1"/>
      <p:bldP spid="88" grpId="0"/>
      <p:bldP spid="89" grpId="0" animBg="1"/>
      <p:bldP spid="90" grpId="0"/>
      <p:bldP spid="91" grpId="0" animBg="1"/>
      <p:bldP spid="92" grpId="0"/>
      <p:bldP spid="93" grpId="0"/>
      <p:bldP spid="94" grpId="0"/>
      <p:bldP spid="95" grpId="0"/>
      <p:bldP spid="96" grpId="0"/>
      <p:bldP spid="97" grpId="0"/>
      <p:bldP spid="98" grpId="0"/>
      <p:bldP spid="99" grpId="0"/>
      <p:bldP spid="100" grpId="0"/>
      <p:bldP spid="10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MSD</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矩形 46">
            <a:extLst>
              <a:ext uri="{FF2B5EF4-FFF2-40B4-BE49-F238E27FC236}">
                <a16:creationId xmlns:a16="http://schemas.microsoft.com/office/drawing/2014/main" xmlns="" id="{06AE0D37-74BD-40D3-B15C-1E88FAE3085C}"/>
              </a:ext>
            </a:extLst>
          </p:cNvPr>
          <p:cNvSpPr/>
          <p:nvPr/>
        </p:nvSpPr>
        <p:spPr>
          <a:xfrm>
            <a:off x="1123917"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CD4C6B11-3C85-4048-9EEB-94C60D43E7EA}"/>
              </a:ext>
            </a:extLst>
          </p:cNvPr>
          <p:cNvSpPr txBox="1"/>
          <p:nvPr/>
        </p:nvSpPr>
        <p:spPr>
          <a:xfrm>
            <a:off x="1161668" y="2807693"/>
            <a:ext cx="578840" cy="369332"/>
          </a:xfrm>
          <a:prstGeom prst="rect">
            <a:avLst/>
          </a:prstGeom>
          <a:noFill/>
        </p:spPr>
        <p:txBody>
          <a:bodyPr wrap="square" rtlCol="0">
            <a:spAutoFit/>
          </a:bodyPr>
          <a:lstStyle/>
          <a:p>
            <a:r>
              <a:rPr lang="zh-CN" altLang="en-US" dirty="0"/>
              <a:t>桶</a:t>
            </a:r>
            <a:r>
              <a:rPr lang="en-US" altLang="zh-CN" dirty="0"/>
              <a:t>0</a:t>
            </a:r>
            <a:endParaRPr lang="zh-CN" altLang="en-US" dirty="0"/>
          </a:p>
        </p:txBody>
      </p:sp>
      <p:sp>
        <p:nvSpPr>
          <p:cNvPr id="50" name="矩形 49">
            <a:extLst>
              <a:ext uri="{FF2B5EF4-FFF2-40B4-BE49-F238E27FC236}">
                <a16:creationId xmlns:a16="http://schemas.microsoft.com/office/drawing/2014/main" xmlns="" id="{017EF75D-4051-422A-8564-2BFD06923B6D}"/>
              </a:ext>
            </a:extLst>
          </p:cNvPr>
          <p:cNvSpPr/>
          <p:nvPr/>
        </p:nvSpPr>
        <p:spPr>
          <a:xfrm>
            <a:off x="2080105"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xmlns="" id="{B47D1C0F-3D0A-476F-A2A3-837DC078F0E9}"/>
              </a:ext>
            </a:extLst>
          </p:cNvPr>
          <p:cNvSpPr txBox="1"/>
          <p:nvPr/>
        </p:nvSpPr>
        <p:spPr>
          <a:xfrm>
            <a:off x="2117856" y="2807693"/>
            <a:ext cx="578840" cy="369332"/>
          </a:xfrm>
          <a:prstGeom prst="rect">
            <a:avLst/>
          </a:prstGeom>
          <a:noFill/>
        </p:spPr>
        <p:txBody>
          <a:bodyPr wrap="square" rtlCol="0">
            <a:spAutoFit/>
          </a:bodyPr>
          <a:lstStyle/>
          <a:p>
            <a:r>
              <a:rPr lang="zh-CN" altLang="en-US" dirty="0"/>
              <a:t>桶</a:t>
            </a:r>
            <a:r>
              <a:rPr lang="en-US" altLang="zh-CN" dirty="0"/>
              <a:t>1</a:t>
            </a:r>
            <a:endParaRPr lang="zh-CN" altLang="en-US" dirty="0"/>
          </a:p>
        </p:txBody>
      </p:sp>
      <p:sp>
        <p:nvSpPr>
          <p:cNvPr id="53" name="矩形 52">
            <a:extLst>
              <a:ext uri="{FF2B5EF4-FFF2-40B4-BE49-F238E27FC236}">
                <a16:creationId xmlns:a16="http://schemas.microsoft.com/office/drawing/2014/main" xmlns="" id="{3502367B-DC59-4D0A-95B6-31F1F3BB98E4}"/>
              </a:ext>
            </a:extLst>
          </p:cNvPr>
          <p:cNvSpPr/>
          <p:nvPr/>
        </p:nvSpPr>
        <p:spPr>
          <a:xfrm>
            <a:off x="3036294"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7E5BC351-0C9D-4DDF-9E6E-CFE830C9350F}"/>
              </a:ext>
            </a:extLst>
          </p:cNvPr>
          <p:cNvSpPr txBox="1"/>
          <p:nvPr/>
        </p:nvSpPr>
        <p:spPr>
          <a:xfrm>
            <a:off x="3074045" y="2807693"/>
            <a:ext cx="578840" cy="369332"/>
          </a:xfrm>
          <a:prstGeom prst="rect">
            <a:avLst/>
          </a:prstGeom>
          <a:noFill/>
        </p:spPr>
        <p:txBody>
          <a:bodyPr wrap="square" rtlCol="0">
            <a:spAutoFit/>
          </a:bodyPr>
          <a:lstStyle/>
          <a:p>
            <a:r>
              <a:rPr lang="zh-CN" altLang="en-US" dirty="0"/>
              <a:t>桶</a:t>
            </a:r>
            <a:r>
              <a:rPr lang="en-US" altLang="zh-CN" dirty="0"/>
              <a:t>2</a:t>
            </a:r>
            <a:endParaRPr lang="zh-CN" altLang="en-US" dirty="0"/>
          </a:p>
        </p:txBody>
      </p:sp>
      <p:sp>
        <p:nvSpPr>
          <p:cNvPr id="75" name="矩形 74">
            <a:extLst>
              <a:ext uri="{FF2B5EF4-FFF2-40B4-BE49-F238E27FC236}">
                <a16:creationId xmlns:a16="http://schemas.microsoft.com/office/drawing/2014/main" xmlns="" id="{462B44A5-7054-4C15-A2AB-25AE1AEDB370}"/>
              </a:ext>
            </a:extLst>
          </p:cNvPr>
          <p:cNvSpPr/>
          <p:nvPr/>
        </p:nvSpPr>
        <p:spPr>
          <a:xfrm>
            <a:off x="4051618"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xmlns="" id="{B985593D-1EC9-4871-8183-13376CB77952}"/>
              </a:ext>
            </a:extLst>
          </p:cNvPr>
          <p:cNvSpPr txBox="1"/>
          <p:nvPr/>
        </p:nvSpPr>
        <p:spPr>
          <a:xfrm>
            <a:off x="4089369" y="2807693"/>
            <a:ext cx="578840" cy="369332"/>
          </a:xfrm>
          <a:prstGeom prst="rect">
            <a:avLst/>
          </a:prstGeom>
          <a:noFill/>
        </p:spPr>
        <p:txBody>
          <a:bodyPr wrap="square" rtlCol="0">
            <a:spAutoFit/>
          </a:bodyPr>
          <a:lstStyle/>
          <a:p>
            <a:r>
              <a:rPr lang="zh-CN" altLang="en-US" dirty="0"/>
              <a:t>桶</a:t>
            </a:r>
            <a:r>
              <a:rPr lang="en-US" altLang="zh-CN" dirty="0"/>
              <a:t>3</a:t>
            </a:r>
            <a:endParaRPr lang="zh-CN" altLang="en-US" dirty="0"/>
          </a:p>
        </p:txBody>
      </p:sp>
      <p:sp>
        <p:nvSpPr>
          <p:cNvPr id="79" name="矩形 78">
            <a:extLst>
              <a:ext uri="{FF2B5EF4-FFF2-40B4-BE49-F238E27FC236}">
                <a16:creationId xmlns:a16="http://schemas.microsoft.com/office/drawing/2014/main" xmlns="" id="{7B9BFD29-D863-412D-B6C7-7AD7915705F4}"/>
              </a:ext>
            </a:extLst>
          </p:cNvPr>
          <p:cNvSpPr/>
          <p:nvPr/>
        </p:nvSpPr>
        <p:spPr>
          <a:xfrm>
            <a:off x="5108853"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xmlns="" id="{5809DC23-8C13-444C-98E5-6B861525496A}"/>
              </a:ext>
            </a:extLst>
          </p:cNvPr>
          <p:cNvSpPr txBox="1"/>
          <p:nvPr/>
        </p:nvSpPr>
        <p:spPr>
          <a:xfrm>
            <a:off x="5146604" y="2807693"/>
            <a:ext cx="578840" cy="369332"/>
          </a:xfrm>
          <a:prstGeom prst="rect">
            <a:avLst/>
          </a:prstGeom>
          <a:noFill/>
        </p:spPr>
        <p:txBody>
          <a:bodyPr wrap="square" rtlCol="0">
            <a:spAutoFit/>
          </a:bodyPr>
          <a:lstStyle/>
          <a:p>
            <a:r>
              <a:rPr lang="zh-CN" altLang="en-US" dirty="0"/>
              <a:t>桶</a:t>
            </a:r>
            <a:r>
              <a:rPr lang="en-US" altLang="zh-CN" dirty="0"/>
              <a:t>4</a:t>
            </a:r>
            <a:endParaRPr lang="zh-CN" altLang="en-US" dirty="0"/>
          </a:p>
        </p:txBody>
      </p:sp>
      <p:sp>
        <p:nvSpPr>
          <p:cNvPr id="81" name="矩形 80">
            <a:extLst>
              <a:ext uri="{FF2B5EF4-FFF2-40B4-BE49-F238E27FC236}">
                <a16:creationId xmlns:a16="http://schemas.microsoft.com/office/drawing/2014/main" xmlns="" id="{E756983E-9C50-45B8-A524-4D2CA8C0A267}"/>
              </a:ext>
            </a:extLst>
          </p:cNvPr>
          <p:cNvSpPr/>
          <p:nvPr/>
        </p:nvSpPr>
        <p:spPr>
          <a:xfrm>
            <a:off x="6209228"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8C4777E4-DA48-418D-BB47-6D0CC3E870C2}"/>
              </a:ext>
            </a:extLst>
          </p:cNvPr>
          <p:cNvSpPr txBox="1"/>
          <p:nvPr/>
        </p:nvSpPr>
        <p:spPr>
          <a:xfrm>
            <a:off x="6246979" y="2807693"/>
            <a:ext cx="578840" cy="369332"/>
          </a:xfrm>
          <a:prstGeom prst="rect">
            <a:avLst/>
          </a:prstGeom>
          <a:noFill/>
        </p:spPr>
        <p:txBody>
          <a:bodyPr wrap="square" rtlCol="0">
            <a:spAutoFit/>
          </a:bodyPr>
          <a:lstStyle/>
          <a:p>
            <a:r>
              <a:rPr lang="zh-CN" altLang="en-US" dirty="0"/>
              <a:t>桶</a:t>
            </a:r>
            <a:r>
              <a:rPr lang="en-US" altLang="zh-CN" dirty="0"/>
              <a:t>5</a:t>
            </a:r>
            <a:endParaRPr lang="zh-CN" altLang="en-US" dirty="0"/>
          </a:p>
        </p:txBody>
      </p:sp>
      <p:sp>
        <p:nvSpPr>
          <p:cNvPr id="83" name="矩形 82">
            <a:extLst>
              <a:ext uri="{FF2B5EF4-FFF2-40B4-BE49-F238E27FC236}">
                <a16:creationId xmlns:a16="http://schemas.microsoft.com/office/drawing/2014/main" xmlns="" id="{C2252DCB-C681-4FF2-8DFC-E1A172DEB92D}"/>
              </a:ext>
            </a:extLst>
          </p:cNvPr>
          <p:cNvSpPr/>
          <p:nvPr/>
        </p:nvSpPr>
        <p:spPr>
          <a:xfrm>
            <a:off x="7364132"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DE35D121-4FDC-4223-AAB9-BF40B8E1457B}"/>
              </a:ext>
            </a:extLst>
          </p:cNvPr>
          <p:cNvSpPr txBox="1"/>
          <p:nvPr/>
        </p:nvSpPr>
        <p:spPr>
          <a:xfrm>
            <a:off x="7401883" y="2807693"/>
            <a:ext cx="578840" cy="369332"/>
          </a:xfrm>
          <a:prstGeom prst="rect">
            <a:avLst/>
          </a:prstGeom>
          <a:noFill/>
        </p:spPr>
        <p:txBody>
          <a:bodyPr wrap="square" rtlCol="0">
            <a:spAutoFit/>
          </a:bodyPr>
          <a:lstStyle/>
          <a:p>
            <a:r>
              <a:rPr lang="zh-CN" altLang="en-US" dirty="0"/>
              <a:t>桶</a:t>
            </a:r>
            <a:r>
              <a:rPr lang="en-US" altLang="zh-CN" dirty="0"/>
              <a:t>6</a:t>
            </a:r>
            <a:endParaRPr lang="zh-CN" altLang="en-US" dirty="0"/>
          </a:p>
        </p:txBody>
      </p:sp>
      <p:sp>
        <p:nvSpPr>
          <p:cNvPr id="87" name="矩形 86">
            <a:extLst>
              <a:ext uri="{FF2B5EF4-FFF2-40B4-BE49-F238E27FC236}">
                <a16:creationId xmlns:a16="http://schemas.microsoft.com/office/drawing/2014/main" xmlns="" id="{09638C7F-C823-4BCA-A253-2A5EC873A2C8}"/>
              </a:ext>
            </a:extLst>
          </p:cNvPr>
          <p:cNvSpPr/>
          <p:nvPr/>
        </p:nvSpPr>
        <p:spPr>
          <a:xfrm>
            <a:off x="8520525" y="850517"/>
            <a:ext cx="654342" cy="182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xmlns="" id="{46DCEDE4-0F5C-48F5-932E-EBC426912786}"/>
              </a:ext>
            </a:extLst>
          </p:cNvPr>
          <p:cNvSpPr txBox="1"/>
          <p:nvPr/>
        </p:nvSpPr>
        <p:spPr>
          <a:xfrm>
            <a:off x="8558276" y="2807693"/>
            <a:ext cx="578840" cy="369332"/>
          </a:xfrm>
          <a:prstGeom prst="rect">
            <a:avLst/>
          </a:prstGeom>
          <a:noFill/>
        </p:spPr>
        <p:txBody>
          <a:bodyPr wrap="square" rtlCol="0">
            <a:spAutoFit/>
          </a:bodyPr>
          <a:lstStyle/>
          <a:p>
            <a:r>
              <a:rPr lang="zh-CN" altLang="en-US" dirty="0"/>
              <a:t>桶</a:t>
            </a:r>
            <a:r>
              <a:rPr lang="en-US" altLang="zh-CN" dirty="0"/>
              <a:t>7</a:t>
            </a:r>
            <a:endParaRPr lang="zh-CN" altLang="en-US" dirty="0"/>
          </a:p>
        </p:txBody>
      </p:sp>
      <p:sp>
        <p:nvSpPr>
          <p:cNvPr id="89" name="矩形 88">
            <a:extLst>
              <a:ext uri="{FF2B5EF4-FFF2-40B4-BE49-F238E27FC236}">
                <a16:creationId xmlns:a16="http://schemas.microsoft.com/office/drawing/2014/main" xmlns="" id="{74438E59-2685-4FE8-9BB7-51B6A2801D95}"/>
              </a:ext>
            </a:extLst>
          </p:cNvPr>
          <p:cNvSpPr/>
          <p:nvPr/>
        </p:nvSpPr>
        <p:spPr>
          <a:xfrm>
            <a:off x="9688747" y="850517"/>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xmlns="" id="{DF3BA684-3568-4E82-937E-89365EB72288}"/>
              </a:ext>
            </a:extLst>
          </p:cNvPr>
          <p:cNvSpPr txBox="1"/>
          <p:nvPr/>
        </p:nvSpPr>
        <p:spPr>
          <a:xfrm>
            <a:off x="9726498" y="2813877"/>
            <a:ext cx="578840" cy="369332"/>
          </a:xfrm>
          <a:prstGeom prst="rect">
            <a:avLst/>
          </a:prstGeom>
          <a:noFill/>
        </p:spPr>
        <p:txBody>
          <a:bodyPr wrap="square" rtlCol="0">
            <a:spAutoFit/>
          </a:bodyPr>
          <a:lstStyle/>
          <a:p>
            <a:r>
              <a:rPr lang="zh-CN" altLang="en-US" dirty="0"/>
              <a:t>桶</a:t>
            </a:r>
            <a:r>
              <a:rPr lang="en-US" altLang="zh-CN" dirty="0"/>
              <a:t>8</a:t>
            </a:r>
            <a:endParaRPr lang="zh-CN" altLang="en-US" dirty="0"/>
          </a:p>
        </p:txBody>
      </p:sp>
      <p:sp>
        <p:nvSpPr>
          <p:cNvPr id="91" name="矩形 90">
            <a:extLst>
              <a:ext uri="{FF2B5EF4-FFF2-40B4-BE49-F238E27FC236}">
                <a16:creationId xmlns:a16="http://schemas.microsoft.com/office/drawing/2014/main" xmlns="" id="{B7FCEB27-6A3B-4961-988B-7B8173BC68D6}"/>
              </a:ext>
            </a:extLst>
          </p:cNvPr>
          <p:cNvSpPr/>
          <p:nvPr/>
        </p:nvSpPr>
        <p:spPr>
          <a:xfrm>
            <a:off x="10878696" y="844333"/>
            <a:ext cx="654342" cy="1834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xmlns="" id="{A6FFCC52-0A6C-4D6F-A1F9-4B303D534D39}"/>
              </a:ext>
            </a:extLst>
          </p:cNvPr>
          <p:cNvSpPr txBox="1"/>
          <p:nvPr/>
        </p:nvSpPr>
        <p:spPr>
          <a:xfrm>
            <a:off x="10916447" y="2807693"/>
            <a:ext cx="578840" cy="369332"/>
          </a:xfrm>
          <a:prstGeom prst="rect">
            <a:avLst/>
          </a:prstGeom>
          <a:noFill/>
        </p:spPr>
        <p:txBody>
          <a:bodyPr wrap="square" rtlCol="0">
            <a:spAutoFit/>
          </a:bodyPr>
          <a:lstStyle/>
          <a:p>
            <a:r>
              <a:rPr lang="zh-CN" altLang="en-US" dirty="0"/>
              <a:t>桶</a:t>
            </a:r>
            <a:r>
              <a:rPr lang="en-US" altLang="zh-CN" dirty="0"/>
              <a:t>9</a:t>
            </a:r>
            <a:endParaRPr lang="zh-CN" altLang="en-US" dirty="0"/>
          </a:p>
        </p:txBody>
      </p:sp>
      <p:sp>
        <p:nvSpPr>
          <p:cNvPr id="93" name="文本框 92">
            <a:extLst>
              <a:ext uri="{FF2B5EF4-FFF2-40B4-BE49-F238E27FC236}">
                <a16:creationId xmlns:a16="http://schemas.microsoft.com/office/drawing/2014/main" xmlns="" id="{FC2525F8-2E2E-4BAF-BA12-33806879584F}"/>
              </a:ext>
            </a:extLst>
          </p:cNvPr>
          <p:cNvSpPr txBox="1"/>
          <p:nvPr/>
        </p:nvSpPr>
        <p:spPr>
          <a:xfrm>
            <a:off x="1168972" y="2311179"/>
            <a:ext cx="550151" cy="369332"/>
          </a:xfrm>
          <a:prstGeom prst="rect">
            <a:avLst/>
          </a:prstGeom>
          <a:noFill/>
        </p:spPr>
        <p:txBody>
          <a:bodyPr wrap="none" rtlCol="0">
            <a:spAutoFit/>
          </a:bodyPr>
          <a:lstStyle/>
          <a:p>
            <a:r>
              <a:rPr lang="en-US" altLang="zh-CN" dirty="0"/>
              <a:t>003</a:t>
            </a:r>
            <a:endParaRPr lang="zh-CN" altLang="en-US" dirty="0"/>
          </a:p>
        </p:txBody>
      </p:sp>
      <p:sp>
        <p:nvSpPr>
          <p:cNvPr id="94" name="文本框 93">
            <a:extLst>
              <a:ext uri="{FF2B5EF4-FFF2-40B4-BE49-F238E27FC236}">
                <a16:creationId xmlns:a16="http://schemas.microsoft.com/office/drawing/2014/main" xmlns="" id="{8F42B67A-C542-4F69-991D-B8C3602089B0}"/>
              </a:ext>
            </a:extLst>
          </p:cNvPr>
          <p:cNvSpPr txBox="1"/>
          <p:nvPr/>
        </p:nvSpPr>
        <p:spPr>
          <a:xfrm>
            <a:off x="1158625" y="1996069"/>
            <a:ext cx="550151" cy="369332"/>
          </a:xfrm>
          <a:prstGeom prst="rect">
            <a:avLst/>
          </a:prstGeom>
          <a:noFill/>
        </p:spPr>
        <p:txBody>
          <a:bodyPr wrap="none" rtlCol="0">
            <a:spAutoFit/>
          </a:bodyPr>
          <a:lstStyle/>
          <a:p>
            <a:r>
              <a:rPr lang="en-US" altLang="zh-CN" dirty="0"/>
              <a:t>014</a:t>
            </a:r>
            <a:endParaRPr lang="zh-CN" altLang="en-US" dirty="0"/>
          </a:p>
        </p:txBody>
      </p:sp>
      <p:sp>
        <p:nvSpPr>
          <p:cNvPr id="95" name="文本框 94">
            <a:extLst>
              <a:ext uri="{FF2B5EF4-FFF2-40B4-BE49-F238E27FC236}">
                <a16:creationId xmlns:a16="http://schemas.microsoft.com/office/drawing/2014/main" xmlns="" id="{15D67DC0-C270-47D0-8ECF-91F85E89C4AC}"/>
              </a:ext>
            </a:extLst>
          </p:cNvPr>
          <p:cNvSpPr txBox="1"/>
          <p:nvPr/>
        </p:nvSpPr>
        <p:spPr>
          <a:xfrm>
            <a:off x="6266545" y="2309548"/>
            <a:ext cx="550151" cy="369332"/>
          </a:xfrm>
          <a:prstGeom prst="rect">
            <a:avLst/>
          </a:prstGeom>
          <a:noFill/>
        </p:spPr>
        <p:txBody>
          <a:bodyPr wrap="none" rtlCol="0">
            <a:spAutoFit/>
          </a:bodyPr>
          <a:lstStyle/>
          <a:p>
            <a:r>
              <a:rPr lang="en-US" altLang="zh-CN" dirty="0"/>
              <a:t>542</a:t>
            </a:r>
            <a:endParaRPr lang="zh-CN" altLang="en-US" dirty="0"/>
          </a:p>
        </p:txBody>
      </p:sp>
      <p:sp>
        <p:nvSpPr>
          <p:cNvPr id="96" name="文本框 95">
            <a:extLst>
              <a:ext uri="{FF2B5EF4-FFF2-40B4-BE49-F238E27FC236}">
                <a16:creationId xmlns:a16="http://schemas.microsoft.com/office/drawing/2014/main" xmlns="" id="{B530A4AE-FFA2-4FEE-A067-8A1DFEC66148}"/>
              </a:ext>
            </a:extLst>
          </p:cNvPr>
          <p:cNvSpPr txBox="1"/>
          <p:nvPr/>
        </p:nvSpPr>
        <p:spPr>
          <a:xfrm>
            <a:off x="8565072" y="2309548"/>
            <a:ext cx="550151" cy="369332"/>
          </a:xfrm>
          <a:prstGeom prst="rect">
            <a:avLst/>
          </a:prstGeom>
          <a:noFill/>
        </p:spPr>
        <p:txBody>
          <a:bodyPr wrap="none" rtlCol="0">
            <a:spAutoFit/>
          </a:bodyPr>
          <a:lstStyle/>
          <a:p>
            <a:r>
              <a:rPr lang="en-US" altLang="zh-CN" dirty="0"/>
              <a:t>748</a:t>
            </a:r>
            <a:endParaRPr lang="zh-CN" altLang="en-US" dirty="0"/>
          </a:p>
        </p:txBody>
      </p:sp>
      <p:sp>
        <p:nvSpPr>
          <p:cNvPr id="97" name="文本框 96">
            <a:extLst>
              <a:ext uri="{FF2B5EF4-FFF2-40B4-BE49-F238E27FC236}">
                <a16:creationId xmlns:a16="http://schemas.microsoft.com/office/drawing/2014/main" xmlns="" id="{B614C092-84B8-44F6-B1D4-F5CD17124578}"/>
              </a:ext>
            </a:extLst>
          </p:cNvPr>
          <p:cNvSpPr txBox="1"/>
          <p:nvPr/>
        </p:nvSpPr>
        <p:spPr>
          <a:xfrm>
            <a:off x="1176012" y="1679507"/>
            <a:ext cx="550151" cy="369332"/>
          </a:xfrm>
          <a:prstGeom prst="rect">
            <a:avLst/>
          </a:prstGeom>
          <a:noFill/>
        </p:spPr>
        <p:txBody>
          <a:bodyPr wrap="none" rtlCol="0">
            <a:spAutoFit/>
          </a:bodyPr>
          <a:lstStyle/>
          <a:p>
            <a:r>
              <a:rPr lang="en-US" altLang="zh-CN" dirty="0"/>
              <a:t>053</a:t>
            </a:r>
            <a:endParaRPr lang="zh-CN" altLang="en-US" dirty="0"/>
          </a:p>
        </p:txBody>
      </p:sp>
      <p:sp>
        <p:nvSpPr>
          <p:cNvPr id="98" name="文本框 97">
            <a:extLst>
              <a:ext uri="{FF2B5EF4-FFF2-40B4-BE49-F238E27FC236}">
                <a16:creationId xmlns:a16="http://schemas.microsoft.com/office/drawing/2014/main" xmlns="" id="{13E54B9F-6376-4734-AE1F-CBFC936F483E}"/>
              </a:ext>
            </a:extLst>
          </p:cNvPr>
          <p:cNvSpPr txBox="1"/>
          <p:nvPr/>
        </p:nvSpPr>
        <p:spPr>
          <a:xfrm>
            <a:off x="3088389" y="2309548"/>
            <a:ext cx="550151" cy="369332"/>
          </a:xfrm>
          <a:prstGeom prst="rect">
            <a:avLst/>
          </a:prstGeom>
          <a:noFill/>
        </p:spPr>
        <p:txBody>
          <a:bodyPr wrap="none" rtlCol="0">
            <a:spAutoFit/>
          </a:bodyPr>
          <a:lstStyle/>
          <a:p>
            <a:r>
              <a:rPr lang="en-US" altLang="zh-CN" dirty="0"/>
              <a:t>214</a:t>
            </a:r>
            <a:endParaRPr lang="zh-CN" altLang="en-US" dirty="0"/>
          </a:p>
        </p:txBody>
      </p:sp>
      <p:sp>
        <p:nvSpPr>
          <p:cNvPr id="99" name="文本框 98">
            <a:extLst>
              <a:ext uri="{FF2B5EF4-FFF2-40B4-BE49-F238E27FC236}">
                <a16:creationId xmlns:a16="http://schemas.microsoft.com/office/drawing/2014/main" xmlns="" id="{A6EC1E7A-E61E-4154-8B6D-FE0849756F55}"/>
              </a:ext>
            </a:extLst>
          </p:cNvPr>
          <p:cNvSpPr txBox="1"/>
          <p:nvPr/>
        </p:nvSpPr>
        <p:spPr>
          <a:xfrm>
            <a:off x="2135142" y="2309548"/>
            <a:ext cx="550151" cy="369332"/>
          </a:xfrm>
          <a:prstGeom prst="rect">
            <a:avLst/>
          </a:prstGeom>
          <a:noFill/>
        </p:spPr>
        <p:txBody>
          <a:bodyPr wrap="none" rtlCol="0">
            <a:spAutoFit/>
          </a:bodyPr>
          <a:lstStyle/>
          <a:p>
            <a:r>
              <a:rPr lang="en-US" altLang="zh-CN" dirty="0"/>
              <a:t>154</a:t>
            </a:r>
            <a:endParaRPr lang="zh-CN" altLang="en-US" dirty="0"/>
          </a:p>
        </p:txBody>
      </p:sp>
      <p:sp>
        <p:nvSpPr>
          <p:cNvPr id="100" name="文本框 99">
            <a:extLst>
              <a:ext uri="{FF2B5EF4-FFF2-40B4-BE49-F238E27FC236}">
                <a16:creationId xmlns:a16="http://schemas.microsoft.com/office/drawing/2014/main" xmlns="" id="{5FB5576B-E8E8-44B1-8012-543AC220C339}"/>
              </a:ext>
            </a:extLst>
          </p:cNvPr>
          <p:cNvSpPr txBox="1"/>
          <p:nvPr/>
        </p:nvSpPr>
        <p:spPr>
          <a:xfrm>
            <a:off x="1170128" y="1358947"/>
            <a:ext cx="550151" cy="369332"/>
          </a:xfrm>
          <a:prstGeom prst="rect">
            <a:avLst/>
          </a:prstGeom>
          <a:noFill/>
        </p:spPr>
        <p:txBody>
          <a:bodyPr wrap="none" rtlCol="0">
            <a:spAutoFit/>
          </a:bodyPr>
          <a:lstStyle/>
          <a:p>
            <a:r>
              <a:rPr lang="en-US" altLang="zh-CN" dirty="0"/>
              <a:t>063</a:t>
            </a:r>
            <a:endParaRPr lang="zh-CN" altLang="en-US" dirty="0"/>
          </a:p>
        </p:txBody>
      </p:sp>
      <p:sp>
        <p:nvSpPr>
          <p:cNvPr id="101" name="文本框 100">
            <a:extLst>
              <a:ext uri="{FF2B5EF4-FFF2-40B4-BE49-F238E27FC236}">
                <a16:creationId xmlns:a16="http://schemas.microsoft.com/office/drawing/2014/main" xmlns="" id="{B3FC9A6E-84F1-4F95-AEF1-0AF3D5B96413}"/>
              </a:ext>
            </a:extLst>
          </p:cNvPr>
          <p:cNvSpPr txBox="1"/>
          <p:nvPr/>
        </p:nvSpPr>
        <p:spPr>
          <a:xfrm>
            <a:off x="7410313" y="2309548"/>
            <a:ext cx="550151" cy="369332"/>
          </a:xfrm>
          <a:prstGeom prst="rect">
            <a:avLst/>
          </a:prstGeom>
          <a:noFill/>
        </p:spPr>
        <p:txBody>
          <a:bodyPr wrap="none" rtlCol="0">
            <a:spAutoFit/>
          </a:bodyPr>
          <a:lstStyle/>
          <a:p>
            <a:r>
              <a:rPr lang="en-US" altLang="zh-CN" dirty="0"/>
              <a:t>616</a:t>
            </a:r>
            <a:endParaRPr lang="zh-CN" altLang="en-US" dirty="0"/>
          </a:p>
        </p:txBody>
      </p:sp>
      <p:sp>
        <p:nvSpPr>
          <p:cNvPr id="4" name="文本框 3">
            <a:extLst>
              <a:ext uri="{FF2B5EF4-FFF2-40B4-BE49-F238E27FC236}">
                <a16:creationId xmlns:a16="http://schemas.microsoft.com/office/drawing/2014/main" xmlns="" id="{DE20A8CE-7F6A-48E4-B2E9-84EF184E0BAD}"/>
              </a:ext>
            </a:extLst>
          </p:cNvPr>
          <p:cNvSpPr txBox="1"/>
          <p:nvPr/>
        </p:nvSpPr>
        <p:spPr>
          <a:xfrm>
            <a:off x="994776" y="3434466"/>
            <a:ext cx="7214953" cy="369332"/>
          </a:xfrm>
          <a:prstGeom prst="rect">
            <a:avLst/>
          </a:prstGeom>
          <a:noFill/>
        </p:spPr>
        <p:txBody>
          <a:bodyPr wrap="square" rtlCol="0">
            <a:spAutoFit/>
          </a:bodyPr>
          <a:lstStyle/>
          <a:p>
            <a:r>
              <a:rPr lang="zh-CN" altLang="en-US" dirty="0"/>
              <a:t>收集各桶：得到有序序列 </a:t>
            </a:r>
            <a:r>
              <a:rPr lang="en-US" altLang="zh-CN" dirty="0"/>
              <a:t>003 014 053 063 154 214 542 616 748</a:t>
            </a:r>
            <a:endParaRPr lang="zh-CN" altLang="en-US" dirty="0"/>
          </a:p>
        </p:txBody>
      </p:sp>
    </p:spTree>
    <p:extLst>
      <p:ext uri="{BB962C8B-B14F-4D97-AF65-F5344CB8AC3E}">
        <p14:creationId xmlns:p14="http://schemas.microsoft.com/office/powerpoint/2010/main" val="29638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500"/>
                                        <p:tgtEl>
                                          <p:spTgt spid="9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fade">
                                      <p:cBhvr>
                                        <p:cTn id="64" dur="500"/>
                                        <p:tgtEl>
                                          <p:spTgt spid="9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fade">
                                      <p:cBhvr>
                                        <p:cTn id="67" dur="500"/>
                                        <p:tgtEl>
                                          <p:spTgt spid="9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500"/>
                                        <p:tgtEl>
                                          <p:spTgt spid="9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fade">
                                      <p:cBhvr>
                                        <p:cTn id="73" dur="500"/>
                                        <p:tgtEl>
                                          <p:spTgt spid="9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500"/>
                                        <p:tgtEl>
                                          <p:spTgt spid="9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animEffect transition="in" filter="fade">
                                      <p:cBhvr>
                                        <p:cTn id="82" dur="500"/>
                                        <p:tgtEl>
                                          <p:spTgt spid="9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fade">
                                      <p:cBhvr>
                                        <p:cTn id="85" dur="500"/>
                                        <p:tgtEl>
                                          <p:spTgt spid="9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fade">
                                      <p:cBhvr>
                                        <p:cTn id="88" dur="500"/>
                                        <p:tgtEl>
                                          <p:spTgt spid="10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Effect transition="in" filter="fade">
                                      <p:cBhvr>
                                        <p:cTn id="91" dur="500"/>
                                        <p:tgtEl>
                                          <p:spTgt spid="10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fade">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animBg="1"/>
      <p:bldP spid="51" grpId="0"/>
      <p:bldP spid="53" grpId="0" animBg="1"/>
      <p:bldP spid="55" grpId="0"/>
      <p:bldP spid="75" grpId="0" animBg="1"/>
      <p:bldP spid="78" grpId="0"/>
      <p:bldP spid="79" grpId="0" animBg="1"/>
      <p:bldP spid="80" grpId="0"/>
      <p:bldP spid="81" grpId="0" animBg="1"/>
      <p:bldP spid="82" grpId="0"/>
      <p:bldP spid="83" grpId="0" animBg="1"/>
      <p:bldP spid="85" grpId="0"/>
      <p:bldP spid="87" grpId="0" animBg="1"/>
      <p:bldP spid="88" grpId="0"/>
      <p:bldP spid="89" grpId="0" animBg="1"/>
      <p:bldP spid="90" grpId="0"/>
      <p:bldP spid="91" grpId="0" animBg="1"/>
      <p:bldP spid="92" grpId="0"/>
      <p:bldP spid="93" grpId="0"/>
      <p:bldP spid="94" grpId="0"/>
      <p:bldP spid="95" grpId="0"/>
      <p:bldP spid="96" grpId="0"/>
      <p:bldP spid="97" grpId="0"/>
      <p:bldP spid="98" grpId="0"/>
      <p:bldP spid="99" grpId="0"/>
      <p:bldP spid="100" grpId="0"/>
      <p:bldP spid="101" grpId="0"/>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外部排序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00149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398B3738-3A83-402A-873E-ACC0A76FE628}"/>
              </a:ext>
            </a:extLst>
          </p:cNvPr>
          <p:cNvSpPr txBox="1"/>
          <p:nvPr/>
        </p:nvSpPr>
        <p:spPr>
          <a:xfrm>
            <a:off x="1275127" y="780176"/>
            <a:ext cx="10469460" cy="1200329"/>
          </a:xfrm>
          <a:prstGeom prst="rect">
            <a:avLst/>
          </a:prstGeom>
          <a:noFill/>
        </p:spPr>
        <p:txBody>
          <a:bodyPr wrap="square" rtlCol="0">
            <a:spAutoFit/>
          </a:bodyPr>
          <a:lstStyle/>
          <a:p>
            <a:r>
              <a:rPr lang="zh-CN" altLang="en-US" dirty="0"/>
              <a:t>截止目前学习过的所有排序算法，都是建立在计算机的内存上进行。由于内存的大小限制，前面所学的排序算法都是针对数据量不是特别大的情况。所以这些排序都属于内部排序。</a:t>
            </a:r>
            <a:endParaRPr lang="en-US" altLang="zh-CN" dirty="0"/>
          </a:p>
          <a:p>
            <a:r>
              <a:rPr lang="zh-CN" altLang="en-US" dirty="0"/>
              <a:t>但是很多时候，需要对</a:t>
            </a:r>
            <a:r>
              <a:rPr lang="zh-CN" altLang="zh-CN" dirty="0"/>
              <a:t>大文件进行排序，因为文件中的记录很多、信息量庞大，无法将整个文件拷贝进内存中进行排序。</a:t>
            </a:r>
            <a:endParaRPr lang="zh-CN" altLang="en-US" dirty="0"/>
          </a:p>
        </p:txBody>
      </p:sp>
      <p:sp>
        <p:nvSpPr>
          <p:cNvPr id="21" name="文本框 20">
            <a:extLst>
              <a:ext uri="{FF2B5EF4-FFF2-40B4-BE49-F238E27FC236}">
                <a16:creationId xmlns:a16="http://schemas.microsoft.com/office/drawing/2014/main" xmlns="" id="{78B6E80A-E077-46DE-A5C3-CE61C4D56DA3}"/>
              </a:ext>
            </a:extLst>
          </p:cNvPr>
          <p:cNvSpPr txBox="1"/>
          <p:nvPr/>
        </p:nvSpPr>
        <p:spPr>
          <a:xfrm>
            <a:off x="1275127" y="2108454"/>
            <a:ext cx="10469460" cy="923330"/>
          </a:xfrm>
          <a:prstGeom prst="rect">
            <a:avLst/>
          </a:prstGeom>
          <a:noFill/>
        </p:spPr>
        <p:txBody>
          <a:bodyPr wrap="square" rtlCol="0">
            <a:spAutoFit/>
          </a:bodyPr>
          <a:lstStyle/>
          <a:p>
            <a:r>
              <a:rPr lang="zh-CN" altLang="en-US" dirty="0">
                <a:solidFill>
                  <a:schemeClr val="accent1"/>
                </a:solidFill>
              </a:rPr>
              <a:t>解决办法</a:t>
            </a:r>
            <a:r>
              <a:rPr lang="zh-CN" altLang="en-US" dirty="0"/>
              <a:t>：</a:t>
            </a:r>
            <a:r>
              <a:rPr lang="zh-CN" altLang="zh-CN" dirty="0"/>
              <a:t>需要将待排序的记录存储在外存上，排序时再把</a:t>
            </a:r>
            <a:r>
              <a:rPr lang="zh-CN" altLang="zh-CN" dirty="0">
                <a:solidFill>
                  <a:schemeClr val="accent1"/>
                </a:solidFill>
              </a:rPr>
              <a:t>数据一部分一部分的调入内存进行排序</a:t>
            </a:r>
            <a:r>
              <a:rPr lang="zh-CN" altLang="zh-CN" dirty="0"/>
              <a:t>。在排序过程中需要多次进行内存和外存之间的</a:t>
            </a:r>
            <a:r>
              <a:rPr lang="zh-CN" altLang="zh-CN" dirty="0">
                <a:solidFill>
                  <a:schemeClr val="accent1"/>
                </a:solidFill>
              </a:rPr>
              <a:t>交换</a:t>
            </a:r>
            <a:r>
              <a:rPr lang="zh-CN" altLang="zh-CN" dirty="0"/>
              <a:t>，对外存文件中的记录进行排序后的结果仍然被放到原有文件中。</a:t>
            </a:r>
            <a:r>
              <a:rPr lang="zh-CN" altLang="en-US" dirty="0"/>
              <a:t>这种排序的方法就叫做</a:t>
            </a:r>
            <a:r>
              <a:rPr lang="zh-CN" altLang="en-US" dirty="0">
                <a:solidFill>
                  <a:schemeClr val="accent1"/>
                </a:solidFill>
              </a:rPr>
              <a:t>外部排序</a:t>
            </a:r>
            <a:r>
              <a:rPr lang="zh-CN" altLang="en-US" dirty="0"/>
              <a:t>。</a:t>
            </a:r>
          </a:p>
        </p:txBody>
      </p:sp>
    </p:spTree>
    <p:extLst>
      <p:ext uri="{BB962C8B-B14F-4D97-AF65-F5344CB8AC3E}">
        <p14:creationId xmlns:p14="http://schemas.microsoft.com/office/powerpoint/2010/main" val="34518882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8A4646E-7CAC-4E19-A977-7165B0EC437E}"/>
              </a:ext>
            </a:extLst>
          </p:cNvPr>
          <p:cNvSpPr txBox="1"/>
          <p:nvPr/>
        </p:nvSpPr>
        <p:spPr>
          <a:xfrm>
            <a:off x="763399" y="729842"/>
            <a:ext cx="1560351" cy="369332"/>
          </a:xfrm>
          <a:prstGeom prst="rect">
            <a:avLst/>
          </a:prstGeom>
          <a:noFill/>
        </p:spPr>
        <p:txBody>
          <a:bodyPr wrap="square" rtlCol="0">
            <a:spAutoFit/>
          </a:bodyPr>
          <a:lstStyle/>
          <a:p>
            <a:r>
              <a:rPr lang="zh-CN" altLang="en-US" dirty="0">
                <a:solidFill>
                  <a:schemeClr val="accent1"/>
                </a:solidFill>
              </a:rPr>
              <a:t>多路归并算法</a:t>
            </a:r>
          </a:p>
        </p:txBody>
      </p:sp>
      <p:graphicFrame>
        <p:nvGraphicFramePr>
          <p:cNvPr id="5" name="表格 4">
            <a:extLst>
              <a:ext uri="{FF2B5EF4-FFF2-40B4-BE49-F238E27FC236}">
                <a16:creationId xmlns:a16="http://schemas.microsoft.com/office/drawing/2014/main" xmlns="" id="{F1FB04A3-592E-4356-A171-1CD0E6FDC9C0}"/>
              </a:ext>
            </a:extLst>
          </p:cNvPr>
          <p:cNvGraphicFramePr>
            <a:graphicFrameLocks noGrp="1"/>
          </p:cNvGraphicFramePr>
          <p:nvPr>
            <p:extLst>
              <p:ext uri="{D42A27DB-BD31-4B8C-83A1-F6EECF244321}">
                <p14:modId xmlns:p14="http://schemas.microsoft.com/office/powerpoint/2010/main" val="3072602588"/>
              </p:ext>
            </p:extLst>
          </p:nvPr>
        </p:nvGraphicFramePr>
        <p:xfrm>
          <a:off x="7216986"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1</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6" name="表格 15">
            <a:extLst>
              <a:ext uri="{FF2B5EF4-FFF2-40B4-BE49-F238E27FC236}">
                <a16:creationId xmlns:a16="http://schemas.microsoft.com/office/drawing/2014/main" xmlns="" id="{0E299B7D-CD3C-4E3C-8221-427B5EE3DCBE}"/>
              </a:ext>
            </a:extLst>
          </p:cNvPr>
          <p:cNvGraphicFramePr>
            <a:graphicFrameLocks noGrp="1"/>
          </p:cNvGraphicFramePr>
          <p:nvPr>
            <p:extLst>
              <p:ext uri="{D42A27DB-BD31-4B8C-83A1-F6EECF244321}">
                <p14:modId xmlns:p14="http://schemas.microsoft.com/office/powerpoint/2010/main" val="4072902242"/>
              </p:ext>
            </p:extLst>
          </p:nvPr>
        </p:nvGraphicFramePr>
        <p:xfrm>
          <a:off x="7216986"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2</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7" name="表格 16">
            <a:extLst>
              <a:ext uri="{FF2B5EF4-FFF2-40B4-BE49-F238E27FC236}">
                <a16:creationId xmlns:a16="http://schemas.microsoft.com/office/drawing/2014/main" xmlns="" id="{C58A6C39-33D3-4AAF-AC3A-37B1A29F0A4C}"/>
              </a:ext>
            </a:extLst>
          </p:cNvPr>
          <p:cNvGraphicFramePr>
            <a:graphicFrameLocks noGrp="1"/>
          </p:cNvGraphicFramePr>
          <p:nvPr>
            <p:extLst>
              <p:ext uri="{D42A27DB-BD31-4B8C-83A1-F6EECF244321}">
                <p14:modId xmlns:p14="http://schemas.microsoft.com/office/powerpoint/2010/main" val="3006822011"/>
              </p:ext>
            </p:extLst>
          </p:nvPr>
        </p:nvGraphicFramePr>
        <p:xfrm>
          <a:off x="7216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8" name="表格 17">
            <a:extLst>
              <a:ext uri="{FF2B5EF4-FFF2-40B4-BE49-F238E27FC236}">
                <a16:creationId xmlns:a16="http://schemas.microsoft.com/office/drawing/2014/main" xmlns="" id="{5969F98C-483D-4D05-9419-40D5AF09547C}"/>
              </a:ext>
            </a:extLst>
          </p:cNvPr>
          <p:cNvGraphicFramePr>
            <a:graphicFrameLocks noGrp="1"/>
          </p:cNvGraphicFramePr>
          <p:nvPr>
            <p:extLst>
              <p:ext uri="{D42A27DB-BD31-4B8C-83A1-F6EECF244321}">
                <p14:modId xmlns:p14="http://schemas.microsoft.com/office/powerpoint/2010/main" val="12421880"/>
              </p:ext>
            </p:extLst>
          </p:nvPr>
        </p:nvGraphicFramePr>
        <p:xfrm>
          <a:off x="7978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5</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9" name="表格 18">
            <a:extLst>
              <a:ext uri="{FF2B5EF4-FFF2-40B4-BE49-F238E27FC236}">
                <a16:creationId xmlns:a16="http://schemas.microsoft.com/office/drawing/2014/main" xmlns="" id="{72FAC54F-2A6E-409F-B380-9FF6F51DA1D9}"/>
              </a:ext>
            </a:extLst>
          </p:cNvPr>
          <p:cNvGraphicFramePr>
            <a:graphicFrameLocks noGrp="1"/>
          </p:cNvGraphicFramePr>
          <p:nvPr>
            <p:extLst>
              <p:ext uri="{D42A27DB-BD31-4B8C-83A1-F6EECF244321}">
                <p14:modId xmlns:p14="http://schemas.microsoft.com/office/powerpoint/2010/main" val="1452346024"/>
              </p:ext>
            </p:extLst>
          </p:nvPr>
        </p:nvGraphicFramePr>
        <p:xfrm>
          <a:off x="7978985"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28" name="表格 27">
            <a:extLst>
              <a:ext uri="{FF2B5EF4-FFF2-40B4-BE49-F238E27FC236}">
                <a16:creationId xmlns:a16="http://schemas.microsoft.com/office/drawing/2014/main" xmlns="" id="{4366F940-B178-4E4D-B1D4-2A476EF3A006}"/>
              </a:ext>
            </a:extLst>
          </p:cNvPr>
          <p:cNvGraphicFramePr>
            <a:graphicFrameLocks noGrp="1"/>
          </p:cNvGraphicFramePr>
          <p:nvPr>
            <p:extLst>
              <p:ext uri="{D42A27DB-BD31-4B8C-83A1-F6EECF244321}">
                <p14:modId xmlns:p14="http://schemas.microsoft.com/office/powerpoint/2010/main" val="1851674278"/>
              </p:ext>
            </p:extLst>
          </p:nvPr>
        </p:nvGraphicFramePr>
        <p:xfrm>
          <a:off x="7978985"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3</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29" name="表格 28">
            <a:extLst>
              <a:ext uri="{FF2B5EF4-FFF2-40B4-BE49-F238E27FC236}">
                <a16:creationId xmlns:a16="http://schemas.microsoft.com/office/drawing/2014/main" xmlns="" id="{35C92258-1A97-4707-8F64-3E3BFA8A7091}"/>
              </a:ext>
            </a:extLst>
          </p:cNvPr>
          <p:cNvGraphicFramePr>
            <a:graphicFrameLocks noGrp="1"/>
          </p:cNvGraphicFramePr>
          <p:nvPr>
            <p:extLst>
              <p:ext uri="{D42A27DB-BD31-4B8C-83A1-F6EECF244321}">
                <p14:modId xmlns:p14="http://schemas.microsoft.com/office/powerpoint/2010/main" val="3185626691"/>
              </p:ext>
            </p:extLst>
          </p:nvPr>
        </p:nvGraphicFramePr>
        <p:xfrm>
          <a:off x="8740985"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0" name="表格 29">
            <a:extLst>
              <a:ext uri="{FF2B5EF4-FFF2-40B4-BE49-F238E27FC236}">
                <a16:creationId xmlns:a16="http://schemas.microsoft.com/office/drawing/2014/main" xmlns="" id="{04D061F6-3567-4726-9830-87EFFF8FFE10}"/>
              </a:ext>
            </a:extLst>
          </p:cNvPr>
          <p:cNvGraphicFramePr>
            <a:graphicFrameLocks noGrp="1"/>
          </p:cNvGraphicFramePr>
          <p:nvPr>
            <p:extLst>
              <p:ext uri="{D42A27DB-BD31-4B8C-83A1-F6EECF244321}">
                <p14:modId xmlns:p14="http://schemas.microsoft.com/office/powerpoint/2010/main" val="156614317"/>
              </p:ext>
            </p:extLst>
          </p:nvPr>
        </p:nvGraphicFramePr>
        <p:xfrm>
          <a:off x="8740984"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1" name="表格 30">
            <a:extLst>
              <a:ext uri="{FF2B5EF4-FFF2-40B4-BE49-F238E27FC236}">
                <a16:creationId xmlns:a16="http://schemas.microsoft.com/office/drawing/2014/main" xmlns="" id="{EFDC282F-25F1-434B-AD9C-29FA0D11C4C4}"/>
              </a:ext>
            </a:extLst>
          </p:cNvPr>
          <p:cNvGraphicFramePr>
            <a:graphicFrameLocks noGrp="1"/>
          </p:cNvGraphicFramePr>
          <p:nvPr>
            <p:extLst>
              <p:ext uri="{D42A27DB-BD31-4B8C-83A1-F6EECF244321}">
                <p14:modId xmlns:p14="http://schemas.microsoft.com/office/powerpoint/2010/main" val="3172150837"/>
              </p:ext>
            </p:extLst>
          </p:nvPr>
        </p:nvGraphicFramePr>
        <p:xfrm>
          <a:off x="8740984"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2" name="表格 31">
            <a:extLst>
              <a:ext uri="{FF2B5EF4-FFF2-40B4-BE49-F238E27FC236}">
                <a16:creationId xmlns:a16="http://schemas.microsoft.com/office/drawing/2014/main" xmlns="" id="{8442297F-5C9A-42BC-8115-E8B6059AFB3A}"/>
              </a:ext>
            </a:extLst>
          </p:cNvPr>
          <p:cNvGraphicFramePr>
            <a:graphicFrameLocks noGrp="1"/>
          </p:cNvGraphicFramePr>
          <p:nvPr>
            <p:extLst>
              <p:ext uri="{D42A27DB-BD31-4B8C-83A1-F6EECF244321}">
                <p14:modId xmlns:p14="http://schemas.microsoft.com/office/powerpoint/2010/main" val="333124185"/>
              </p:ext>
            </p:extLst>
          </p:nvPr>
        </p:nvGraphicFramePr>
        <p:xfrm>
          <a:off x="9502984"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3" name="表格 32">
            <a:extLst>
              <a:ext uri="{FF2B5EF4-FFF2-40B4-BE49-F238E27FC236}">
                <a16:creationId xmlns:a16="http://schemas.microsoft.com/office/drawing/2014/main" xmlns="" id="{71CF766F-0A42-4D4A-B1CC-78ADDB5D7D93}"/>
              </a:ext>
            </a:extLst>
          </p:cNvPr>
          <p:cNvGraphicFramePr>
            <a:graphicFrameLocks noGrp="1"/>
          </p:cNvGraphicFramePr>
          <p:nvPr>
            <p:extLst>
              <p:ext uri="{D42A27DB-BD31-4B8C-83A1-F6EECF244321}">
                <p14:modId xmlns:p14="http://schemas.microsoft.com/office/powerpoint/2010/main" val="3498873433"/>
              </p:ext>
            </p:extLst>
          </p:nvPr>
        </p:nvGraphicFramePr>
        <p:xfrm>
          <a:off x="9502983"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4" name="表格 33">
            <a:extLst>
              <a:ext uri="{FF2B5EF4-FFF2-40B4-BE49-F238E27FC236}">
                <a16:creationId xmlns:a16="http://schemas.microsoft.com/office/drawing/2014/main" xmlns="" id="{F5459334-E103-4A96-8DB2-B92FE9CDEF79}"/>
              </a:ext>
            </a:extLst>
          </p:cNvPr>
          <p:cNvGraphicFramePr>
            <a:graphicFrameLocks noGrp="1"/>
          </p:cNvGraphicFramePr>
          <p:nvPr>
            <p:extLst>
              <p:ext uri="{D42A27DB-BD31-4B8C-83A1-F6EECF244321}">
                <p14:modId xmlns:p14="http://schemas.microsoft.com/office/powerpoint/2010/main" val="225629225"/>
              </p:ext>
            </p:extLst>
          </p:nvPr>
        </p:nvGraphicFramePr>
        <p:xfrm>
          <a:off x="9502983"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5" name="表格 34">
            <a:extLst>
              <a:ext uri="{FF2B5EF4-FFF2-40B4-BE49-F238E27FC236}">
                <a16:creationId xmlns:a16="http://schemas.microsoft.com/office/drawing/2014/main" xmlns="" id="{365FA7F8-9157-41DA-BCCC-2AC1ABA58AAB}"/>
              </a:ext>
            </a:extLst>
          </p:cNvPr>
          <p:cNvGraphicFramePr>
            <a:graphicFrameLocks noGrp="1"/>
          </p:cNvGraphicFramePr>
          <p:nvPr>
            <p:extLst>
              <p:ext uri="{D42A27DB-BD31-4B8C-83A1-F6EECF244321}">
                <p14:modId xmlns:p14="http://schemas.microsoft.com/office/powerpoint/2010/main" val="3379974592"/>
              </p:ext>
            </p:extLst>
          </p:nvPr>
        </p:nvGraphicFramePr>
        <p:xfrm>
          <a:off x="10264983" y="3282472"/>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12</a:t>
                      </a:r>
                      <a:endParaRPr lang="zh-CN" altLang="en-US" sz="1600" dirty="0"/>
                    </a:p>
                  </a:txBody>
                  <a:tcPr/>
                </a:tc>
                <a:extLst>
                  <a:ext uri="{0D108BD9-81ED-4DB2-BD59-A6C34878D82A}">
                    <a16:rowId xmlns:a16="http://schemas.microsoft.com/office/drawing/2014/main" xmlns="" val="1385737128"/>
                  </a:ext>
                </a:extLst>
              </a:tr>
            </a:tbl>
          </a:graphicData>
        </a:graphic>
      </p:graphicFrame>
      <p:graphicFrame>
        <p:nvGraphicFramePr>
          <p:cNvPr id="36" name="表格 35">
            <a:extLst>
              <a:ext uri="{FF2B5EF4-FFF2-40B4-BE49-F238E27FC236}">
                <a16:creationId xmlns:a16="http://schemas.microsoft.com/office/drawing/2014/main" xmlns="" id="{03FDC7B9-0B6E-4B62-BC11-4D81AF63F936}"/>
              </a:ext>
            </a:extLst>
          </p:cNvPr>
          <p:cNvGraphicFramePr>
            <a:graphicFrameLocks noGrp="1"/>
          </p:cNvGraphicFramePr>
          <p:nvPr>
            <p:extLst>
              <p:ext uri="{D42A27DB-BD31-4B8C-83A1-F6EECF244321}">
                <p14:modId xmlns:p14="http://schemas.microsoft.com/office/powerpoint/2010/main" val="1098056123"/>
              </p:ext>
            </p:extLst>
          </p:nvPr>
        </p:nvGraphicFramePr>
        <p:xfrm>
          <a:off x="10264982" y="2593177"/>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11</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7" name="表格 36">
            <a:extLst>
              <a:ext uri="{FF2B5EF4-FFF2-40B4-BE49-F238E27FC236}">
                <a16:creationId xmlns:a16="http://schemas.microsoft.com/office/drawing/2014/main" xmlns="" id="{45737D57-8998-4C84-8F9B-8E4A79BA0469}"/>
              </a:ext>
            </a:extLst>
          </p:cNvPr>
          <p:cNvGraphicFramePr>
            <a:graphicFrameLocks noGrp="1"/>
          </p:cNvGraphicFramePr>
          <p:nvPr>
            <p:extLst>
              <p:ext uri="{D42A27DB-BD31-4B8C-83A1-F6EECF244321}">
                <p14:modId xmlns:p14="http://schemas.microsoft.com/office/powerpoint/2010/main" val="2597245016"/>
              </p:ext>
            </p:extLst>
          </p:nvPr>
        </p:nvGraphicFramePr>
        <p:xfrm>
          <a:off x="10264982"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pic>
        <p:nvPicPr>
          <p:cNvPr id="38" name="图片 37">
            <a:extLst>
              <a:ext uri="{FF2B5EF4-FFF2-40B4-BE49-F238E27FC236}">
                <a16:creationId xmlns:a16="http://schemas.microsoft.com/office/drawing/2014/main" xmlns="" id="{572E91A0-B5FB-4AE2-B6E3-DDE06A04E753}"/>
              </a:ext>
            </a:extLst>
          </p:cNvPr>
          <p:cNvPicPr>
            <a:picLocks noChangeAspect="1"/>
          </p:cNvPicPr>
          <p:nvPr/>
        </p:nvPicPr>
        <p:blipFill>
          <a:blip r:embed="rId2"/>
          <a:stretch>
            <a:fillRect/>
          </a:stretch>
        </p:blipFill>
        <p:spPr>
          <a:xfrm>
            <a:off x="4885627" y="2219701"/>
            <a:ext cx="1094655" cy="1062771"/>
          </a:xfrm>
          <a:prstGeom prst="rect">
            <a:avLst/>
          </a:prstGeom>
        </p:spPr>
      </p:pic>
      <p:sp>
        <p:nvSpPr>
          <p:cNvPr id="8" name="文本框 7">
            <a:extLst>
              <a:ext uri="{FF2B5EF4-FFF2-40B4-BE49-F238E27FC236}">
                <a16:creationId xmlns:a16="http://schemas.microsoft.com/office/drawing/2014/main" xmlns="" id="{C1827061-F495-4720-991C-45A165273D99}"/>
              </a:ext>
            </a:extLst>
          </p:cNvPr>
          <p:cNvSpPr txBox="1"/>
          <p:nvPr/>
        </p:nvSpPr>
        <p:spPr>
          <a:xfrm>
            <a:off x="5112442" y="3390863"/>
            <a:ext cx="696286" cy="369332"/>
          </a:xfrm>
          <a:prstGeom prst="rect">
            <a:avLst/>
          </a:prstGeom>
          <a:noFill/>
        </p:spPr>
        <p:txBody>
          <a:bodyPr wrap="square" rtlCol="0">
            <a:spAutoFit/>
          </a:bodyPr>
          <a:lstStyle/>
          <a:p>
            <a:r>
              <a:rPr lang="zh-CN" altLang="en-US" dirty="0"/>
              <a:t>内存</a:t>
            </a:r>
          </a:p>
        </p:txBody>
      </p:sp>
      <p:sp>
        <p:nvSpPr>
          <p:cNvPr id="9" name="文本框 8">
            <a:extLst>
              <a:ext uri="{FF2B5EF4-FFF2-40B4-BE49-F238E27FC236}">
                <a16:creationId xmlns:a16="http://schemas.microsoft.com/office/drawing/2014/main" xmlns="" id="{C8007A7E-7D3D-4B67-916C-8330022CC581}"/>
              </a:ext>
            </a:extLst>
          </p:cNvPr>
          <p:cNvSpPr txBox="1"/>
          <p:nvPr/>
        </p:nvSpPr>
        <p:spPr>
          <a:xfrm>
            <a:off x="3676261" y="839755"/>
            <a:ext cx="1436181" cy="369329"/>
          </a:xfrm>
          <a:prstGeom prst="rect">
            <a:avLst/>
          </a:prstGeom>
          <a:noFill/>
        </p:spPr>
        <p:txBody>
          <a:bodyPr wrap="square" rtlCol="0">
            <a:spAutoFit/>
          </a:bodyPr>
          <a:lstStyle/>
          <a:p>
            <a:r>
              <a:rPr lang="zh-CN" altLang="en-US" dirty="0"/>
              <a:t>三路归并</a:t>
            </a:r>
          </a:p>
        </p:txBody>
      </p:sp>
      <p:cxnSp>
        <p:nvCxnSpPr>
          <p:cNvPr id="12" name="直接箭头连接符 11">
            <a:extLst>
              <a:ext uri="{FF2B5EF4-FFF2-40B4-BE49-F238E27FC236}">
                <a16:creationId xmlns:a16="http://schemas.microsoft.com/office/drawing/2014/main" xmlns="" id="{01D61F7E-F23F-4DA6-9A2D-53F313188C02}"/>
              </a:ext>
            </a:extLst>
          </p:cNvPr>
          <p:cNvCxnSpPr>
            <a:cxnSpLocks/>
          </p:cNvCxnSpPr>
          <p:nvPr/>
        </p:nvCxnSpPr>
        <p:spPr>
          <a:xfrm flipH="1">
            <a:off x="8209729" y="1219434"/>
            <a:ext cx="1" cy="51464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53086B76-E402-4F73-9DE9-533FEFB56786}"/>
              </a:ext>
            </a:extLst>
          </p:cNvPr>
          <p:cNvSpPr txBox="1"/>
          <p:nvPr/>
        </p:nvSpPr>
        <p:spPr>
          <a:xfrm>
            <a:off x="7464490" y="839755"/>
            <a:ext cx="3023118" cy="369332"/>
          </a:xfrm>
          <a:prstGeom prst="rect">
            <a:avLst/>
          </a:prstGeom>
          <a:noFill/>
        </p:spPr>
        <p:txBody>
          <a:bodyPr wrap="square" rtlCol="0">
            <a:spAutoFit/>
          </a:bodyPr>
          <a:lstStyle/>
          <a:p>
            <a:r>
              <a:rPr lang="zh-CN" altLang="en-US" dirty="0">
                <a:solidFill>
                  <a:schemeClr val="accent2"/>
                </a:solidFill>
              </a:rPr>
              <a:t>有序的归并段</a:t>
            </a:r>
          </a:p>
        </p:txBody>
      </p:sp>
    </p:spTree>
    <p:extLst>
      <p:ext uri="{BB962C8B-B14F-4D97-AF65-F5344CB8AC3E}">
        <p14:creationId xmlns:p14="http://schemas.microsoft.com/office/powerpoint/2010/main" val="256053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8A4646E-7CAC-4E19-A977-7165B0EC437E}"/>
              </a:ext>
            </a:extLst>
          </p:cNvPr>
          <p:cNvSpPr txBox="1"/>
          <p:nvPr/>
        </p:nvSpPr>
        <p:spPr>
          <a:xfrm>
            <a:off x="763399" y="729842"/>
            <a:ext cx="1560351" cy="369332"/>
          </a:xfrm>
          <a:prstGeom prst="rect">
            <a:avLst/>
          </a:prstGeom>
          <a:noFill/>
        </p:spPr>
        <p:txBody>
          <a:bodyPr wrap="square" rtlCol="0">
            <a:spAutoFit/>
          </a:bodyPr>
          <a:lstStyle/>
          <a:p>
            <a:r>
              <a:rPr lang="zh-CN" altLang="en-US" dirty="0">
                <a:solidFill>
                  <a:schemeClr val="accent1"/>
                </a:solidFill>
              </a:rPr>
              <a:t>多路归并算法</a:t>
            </a:r>
          </a:p>
        </p:txBody>
      </p:sp>
      <p:graphicFrame>
        <p:nvGraphicFramePr>
          <p:cNvPr id="5" name="表格 4">
            <a:extLst>
              <a:ext uri="{FF2B5EF4-FFF2-40B4-BE49-F238E27FC236}">
                <a16:creationId xmlns:a16="http://schemas.microsoft.com/office/drawing/2014/main" xmlns="" id="{F1FB04A3-592E-4356-A171-1CD0E6FDC9C0}"/>
              </a:ext>
            </a:extLst>
          </p:cNvPr>
          <p:cNvGraphicFramePr>
            <a:graphicFrameLocks noGrp="1"/>
          </p:cNvGraphicFramePr>
          <p:nvPr>
            <p:extLst>
              <p:ext uri="{D42A27DB-BD31-4B8C-83A1-F6EECF244321}">
                <p14:modId xmlns:p14="http://schemas.microsoft.com/office/powerpoint/2010/main" val="3428917414"/>
              </p:ext>
            </p:extLst>
          </p:nvPr>
        </p:nvGraphicFramePr>
        <p:xfrm>
          <a:off x="7216986"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6" name="表格 15">
            <a:extLst>
              <a:ext uri="{FF2B5EF4-FFF2-40B4-BE49-F238E27FC236}">
                <a16:creationId xmlns:a16="http://schemas.microsoft.com/office/drawing/2014/main" xmlns="" id="{0E299B7D-CD3C-4E3C-8221-427B5EE3DCBE}"/>
              </a:ext>
            </a:extLst>
          </p:cNvPr>
          <p:cNvGraphicFramePr>
            <a:graphicFrameLocks noGrp="1"/>
          </p:cNvGraphicFramePr>
          <p:nvPr>
            <p:extLst>
              <p:ext uri="{D42A27DB-BD31-4B8C-83A1-F6EECF244321}">
                <p14:modId xmlns:p14="http://schemas.microsoft.com/office/powerpoint/2010/main" val="2540975709"/>
              </p:ext>
            </p:extLst>
          </p:nvPr>
        </p:nvGraphicFramePr>
        <p:xfrm>
          <a:off x="7216986"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2</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7" name="表格 16">
            <a:extLst>
              <a:ext uri="{FF2B5EF4-FFF2-40B4-BE49-F238E27FC236}">
                <a16:creationId xmlns:a16="http://schemas.microsoft.com/office/drawing/2014/main" xmlns="" id="{C58A6C39-33D3-4AAF-AC3A-37B1A29F0A4C}"/>
              </a:ext>
            </a:extLst>
          </p:cNvPr>
          <p:cNvGraphicFramePr>
            <a:graphicFrameLocks noGrp="1"/>
          </p:cNvGraphicFramePr>
          <p:nvPr>
            <p:extLst>
              <p:ext uri="{D42A27DB-BD31-4B8C-83A1-F6EECF244321}">
                <p14:modId xmlns:p14="http://schemas.microsoft.com/office/powerpoint/2010/main" val="190203596"/>
              </p:ext>
            </p:extLst>
          </p:nvPr>
        </p:nvGraphicFramePr>
        <p:xfrm>
          <a:off x="7216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4</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8" name="表格 17">
            <a:extLst>
              <a:ext uri="{FF2B5EF4-FFF2-40B4-BE49-F238E27FC236}">
                <a16:creationId xmlns:a16="http://schemas.microsoft.com/office/drawing/2014/main" xmlns="" id="{5969F98C-483D-4D05-9419-40D5AF09547C}"/>
              </a:ext>
            </a:extLst>
          </p:cNvPr>
          <p:cNvGraphicFramePr>
            <a:graphicFrameLocks noGrp="1"/>
          </p:cNvGraphicFramePr>
          <p:nvPr>
            <p:extLst>
              <p:ext uri="{D42A27DB-BD31-4B8C-83A1-F6EECF244321}">
                <p14:modId xmlns:p14="http://schemas.microsoft.com/office/powerpoint/2010/main" val="1454056927"/>
              </p:ext>
            </p:extLst>
          </p:nvPr>
        </p:nvGraphicFramePr>
        <p:xfrm>
          <a:off x="7978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5</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9" name="表格 18">
            <a:extLst>
              <a:ext uri="{FF2B5EF4-FFF2-40B4-BE49-F238E27FC236}">
                <a16:creationId xmlns:a16="http://schemas.microsoft.com/office/drawing/2014/main" xmlns="" id="{72FAC54F-2A6E-409F-B380-9FF6F51DA1D9}"/>
              </a:ext>
            </a:extLst>
          </p:cNvPr>
          <p:cNvGraphicFramePr>
            <a:graphicFrameLocks noGrp="1"/>
          </p:cNvGraphicFramePr>
          <p:nvPr>
            <p:extLst>
              <p:ext uri="{D42A27DB-BD31-4B8C-83A1-F6EECF244321}">
                <p14:modId xmlns:p14="http://schemas.microsoft.com/office/powerpoint/2010/main" val="1902932966"/>
              </p:ext>
            </p:extLst>
          </p:nvPr>
        </p:nvGraphicFramePr>
        <p:xfrm>
          <a:off x="7978985"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28" name="表格 27">
            <a:extLst>
              <a:ext uri="{FF2B5EF4-FFF2-40B4-BE49-F238E27FC236}">
                <a16:creationId xmlns:a16="http://schemas.microsoft.com/office/drawing/2014/main" xmlns="" id="{4366F940-B178-4E4D-B1D4-2A476EF3A006}"/>
              </a:ext>
            </a:extLst>
          </p:cNvPr>
          <p:cNvGraphicFramePr>
            <a:graphicFrameLocks noGrp="1"/>
          </p:cNvGraphicFramePr>
          <p:nvPr>
            <p:extLst>
              <p:ext uri="{D42A27DB-BD31-4B8C-83A1-F6EECF244321}">
                <p14:modId xmlns:p14="http://schemas.microsoft.com/office/powerpoint/2010/main" val="3703261655"/>
              </p:ext>
            </p:extLst>
          </p:nvPr>
        </p:nvGraphicFramePr>
        <p:xfrm>
          <a:off x="7978985"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3</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29" name="表格 28">
            <a:extLst>
              <a:ext uri="{FF2B5EF4-FFF2-40B4-BE49-F238E27FC236}">
                <a16:creationId xmlns:a16="http://schemas.microsoft.com/office/drawing/2014/main" xmlns="" id="{35C92258-1A97-4707-8F64-3E3BFA8A7091}"/>
              </a:ext>
            </a:extLst>
          </p:cNvPr>
          <p:cNvGraphicFramePr>
            <a:graphicFrameLocks noGrp="1"/>
          </p:cNvGraphicFramePr>
          <p:nvPr/>
        </p:nvGraphicFramePr>
        <p:xfrm>
          <a:off x="8740985"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0" name="表格 29">
            <a:extLst>
              <a:ext uri="{FF2B5EF4-FFF2-40B4-BE49-F238E27FC236}">
                <a16:creationId xmlns:a16="http://schemas.microsoft.com/office/drawing/2014/main" xmlns="" id="{04D061F6-3567-4726-9830-87EFFF8FFE10}"/>
              </a:ext>
            </a:extLst>
          </p:cNvPr>
          <p:cNvGraphicFramePr>
            <a:graphicFrameLocks noGrp="1"/>
          </p:cNvGraphicFramePr>
          <p:nvPr/>
        </p:nvGraphicFramePr>
        <p:xfrm>
          <a:off x="8740984"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1" name="表格 30">
            <a:extLst>
              <a:ext uri="{FF2B5EF4-FFF2-40B4-BE49-F238E27FC236}">
                <a16:creationId xmlns:a16="http://schemas.microsoft.com/office/drawing/2014/main" xmlns="" id="{EFDC282F-25F1-434B-AD9C-29FA0D11C4C4}"/>
              </a:ext>
            </a:extLst>
          </p:cNvPr>
          <p:cNvGraphicFramePr>
            <a:graphicFrameLocks noGrp="1"/>
          </p:cNvGraphicFramePr>
          <p:nvPr/>
        </p:nvGraphicFramePr>
        <p:xfrm>
          <a:off x="8740984"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2" name="表格 31">
            <a:extLst>
              <a:ext uri="{FF2B5EF4-FFF2-40B4-BE49-F238E27FC236}">
                <a16:creationId xmlns:a16="http://schemas.microsoft.com/office/drawing/2014/main" xmlns="" id="{8442297F-5C9A-42BC-8115-E8B6059AFB3A}"/>
              </a:ext>
            </a:extLst>
          </p:cNvPr>
          <p:cNvGraphicFramePr>
            <a:graphicFrameLocks noGrp="1"/>
          </p:cNvGraphicFramePr>
          <p:nvPr/>
        </p:nvGraphicFramePr>
        <p:xfrm>
          <a:off x="9502984"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3" name="表格 32">
            <a:extLst>
              <a:ext uri="{FF2B5EF4-FFF2-40B4-BE49-F238E27FC236}">
                <a16:creationId xmlns:a16="http://schemas.microsoft.com/office/drawing/2014/main" xmlns="" id="{71CF766F-0A42-4D4A-B1CC-78ADDB5D7D93}"/>
              </a:ext>
            </a:extLst>
          </p:cNvPr>
          <p:cNvGraphicFramePr>
            <a:graphicFrameLocks noGrp="1"/>
          </p:cNvGraphicFramePr>
          <p:nvPr/>
        </p:nvGraphicFramePr>
        <p:xfrm>
          <a:off x="9502983"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4" name="表格 33">
            <a:extLst>
              <a:ext uri="{FF2B5EF4-FFF2-40B4-BE49-F238E27FC236}">
                <a16:creationId xmlns:a16="http://schemas.microsoft.com/office/drawing/2014/main" xmlns="" id="{F5459334-E103-4A96-8DB2-B92FE9CDEF79}"/>
              </a:ext>
            </a:extLst>
          </p:cNvPr>
          <p:cNvGraphicFramePr>
            <a:graphicFrameLocks noGrp="1"/>
          </p:cNvGraphicFramePr>
          <p:nvPr/>
        </p:nvGraphicFramePr>
        <p:xfrm>
          <a:off x="9502983"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5" name="表格 34">
            <a:extLst>
              <a:ext uri="{FF2B5EF4-FFF2-40B4-BE49-F238E27FC236}">
                <a16:creationId xmlns:a16="http://schemas.microsoft.com/office/drawing/2014/main" xmlns="" id="{365FA7F8-9157-41DA-BCCC-2AC1ABA58AAB}"/>
              </a:ext>
            </a:extLst>
          </p:cNvPr>
          <p:cNvGraphicFramePr>
            <a:graphicFrameLocks noGrp="1"/>
          </p:cNvGraphicFramePr>
          <p:nvPr/>
        </p:nvGraphicFramePr>
        <p:xfrm>
          <a:off x="10264983" y="3282472"/>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12</a:t>
                      </a:r>
                      <a:endParaRPr lang="zh-CN" altLang="en-US" sz="1600" dirty="0"/>
                    </a:p>
                  </a:txBody>
                  <a:tcPr/>
                </a:tc>
                <a:extLst>
                  <a:ext uri="{0D108BD9-81ED-4DB2-BD59-A6C34878D82A}">
                    <a16:rowId xmlns:a16="http://schemas.microsoft.com/office/drawing/2014/main" xmlns="" val="1385737128"/>
                  </a:ext>
                </a:extLst>
              </a:tr>
            </a:tbl>
          </a:graphicData>
        </a:graphic>
      </p:graphicFrame>
      <p:graphicFrame>
        <p:nvGraphicFramePr>
          <p:cNvPr id="36" name="表格 35">
            <a:extLst>
              <a:ext uri="{FF2B5EF4-FFF2-40B4-BE49-F238E27FC236}">
                <a16:creationId xmlns:a16="http://schemas.microsoft.com/office/drawing/2014/main" xmlns="" id="{03FDC7B9-0B6E-4B62-BC11-4D81AF63F936}"/>
              </a:ext>
            </a:extLst>
          </p:cNvPr>
          <p:cNvGraphicFramePr>
            <a:graphicFrameLocks noGrp="1"/>
          </p:cNvGraphicFramePr>
          <p:nvPr/>
        </p:nvGraphicFramePr>
        <p:xfrm>
          <a:off x="10264982" y="2593177"/>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11</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7" name="表格 36">
            <a:extLst>
              <a:ext uri="{FF2B5EF4-FFF2-40B4-BE49-F238E27FC236}">
                <a16:creationId xmlns:a16="http://schemas.microsoft.com/office/drawing/2014/main" xmlns="" id="{45737D57-8998-4C84-8F9B-8E4A79BA0469}"/>
              </a:ext>
            </a:extLst>
          </p:cNvPr>
          <p:cNvGraphicFramePr>
            <a:graphicFrameLocks noGrp="1"/>
          </p:cNvGraphicFramePr>
          <p:nvPr/>
        </p:nvGraphicFramePr>
        <p:xfrm>
          <a:off x="10264982"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pic>
        <p:nvPicPr>
          <p:cNvPr id="38" name="图片 37">
            <a:extLst>
              <a:ext uri="{FF2B5EF4-FFF2-40B4-BE49-F238E27FC236}">
                <a16:creationId xmlns:a16="http://schemas.microsoft.com/office/drawing/2014/main" xmlns="" id="{572E91A0-B5FB-4AE2-B6E3-DDE06A04E753}"/>
              </a:ext>
            </a:extLst>
          </p:cNvPr>
          <p:cNvPicPr>
            <a:picLocks noChangeAspect="1"/>
          </p:cNvPicPr>
          <p:nvPr/>
        </p:nvPicPr>
        <p:blipFill>
          <a:blip r:embed="rId2"/>
          <a:stretch>
            <a:fillRect/>
          </a:stretch>
        </p:blipFill>
        <p:spPr>
          <a:xfrm>
            <a:off x="4885627" y="2219701"/>
            <a:ext cx="1094655" cy="1062771"/>
          </a:xfrm>
          <a:prstGeom prst="rect">
            <a:avLst/>
          </a:prstGeom>
        </p:spPr>
      </p:pic>
      <p:sp>
        <p:nvSpPr>
          <p:cNvPr id="8" name="文本框 7">
            <a:extLst>
              <a:ext uri="{FF2B5EF4-FFF2-40B4-BE49-F238E27FC236}">
                <a16:creationId xmlns:a16="http://schemas.microsoft.com/office/drawing/2014/main" xmlns="" id="{C1827061-F495-4720-991C-45A165273D99}"/>
              </a:ext>
            </a:extLst>
          </p:cNvPr>
          <p:cNvSpPr txBox="1"/>
          <p:nvPr/>
        </p:nvSpPr>
        <p:spPr>
          <a:xfrm>
            <a:off x="5112442" y="3390863"/>
            <a:ext cx="696286" cy="369332"/>
          </a:xfrm>
          <a:prstGeom prst="rect">
            <a:avLst/>
          </a:prstGeom>
          <a:noFill/>
        </p:spPr>
        <p:txBody>
          <a:bodyPr wrap="square" rtlCol="0">
            <a:spAutoFit/>
          </a:bodyPr>
          <a:lstStyle/>
          <a:p>
            <a:r>
              <a:rPr lang="zh-CN" altLang="en-US" dirty="0"/>
              <a:t>内存</a:t>
            </a:r>
          </a:p>
        </p:txBody>
      </p:sp>
    </p:spTree>
    <p:extLst>
      <p:ext uri="{BB962C8B-B14F-4D97-AF65-F5344CB8AC3E}">
        <p14:creationId xmlns:p14="http://schemas.microsoft.com/office/powerpoint/2010/main" val="8784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3.33333E-6 L -0.1004 3.33333E-6 " pathEditMode="relative" rAng="0" ptsTypes="AA">
                                      <p:cBhvr>
                                        <p:cTn id="6" dur="2000" fill="hold"/>
                                        <p:tgtEl>
                                          <p:spTgt spid="5"/>
                                        </p:tgtEl>
                                        <p:attrNameLst>
                                          <p:attrName>ppt_x</p:attrName>
                                          <p:attrName>ppt_y</p:attrName>
                                        </p:attrNameLst>
                                      </p:cBhvr>
                                      <p:rCtr x="-5026" y="0"/>
                                    </p:animMotion>
                                  </p:childTnLst>
                                </p:cTn>
                              </p:par>
                              <p:par>
                                <p:cTn id="7" presetID="42" presetClass="path" presetSubtype="0" accel="50000" decel="50000" fill="hold" nodeType="withEffect">
                                  <p:stCondLst>
                                    <p:cond delay="0"/>
                                  </p:stCondLst>
                                  <p:childTnLst>
                                    <p:animMotion origin="layout" path="M 5E-6 3.7037E-7 L -0.09987 3.7037E-7 " pathEditMode="relative" rAng="0" ptsTypes="AA">
                                      <p:cBhvr>
                                        <p:cTn id="8" dur="2000" fill="hold"/>
                                        <p:tgtEl>
                                          <p:spTgt spid="16"/>
                                        </p:tgtEl>
                                        <p:attrNameLst>
                                          <p:attrName>ppt_x</p:attrName>
                                          <p:attrName>ppt_y</p:attrName>
                                        </p:attrNameLst>
                                      </p:cBhvr>
                                      <p:rCtr x="-5000" y="0"/>
                                    </p:animMotion>
                                  </p:childTnLst>
                                </p:cTn>
                              </p:par>
                              <p:par>
                                <p:cTn id="9" presetID="42" presetClass="path" presetSubtype="0" accel="50000" decel="50000" fill="hold" nodeType="withEffect">
                                  <p:stCondLst>
                                    <p:cond delay="0"/>
                                  </p:stCondLst>
                                  <p:childTnLst>
                                    <p:animMotion origin="layout" path="M 5E-6 -4.07407E-6 L -0.09973 -0.00532 " pathEditMode="relative" rAng="0" ptsTypes="AA">
                                      <p:cBhvr>
                                        <p:cTn id="10" dur="2000" fill="hold"/>
                                        <p:tgtEl>
                                          <p:spTgt spid="17"/>
                                        </p:tgtEl>
                                        <p:attrNameLst>
                                          <p:attrName>ppt_x</p:attrName>
                                          <p:attrName>ppt_y</p:attrName>
                                        </p:attrNameLst>
                                      </p:cBhvr>
                                      <p:rCtr x="-4987" y="-27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0039 -4.07407E-6 L -0.5681 0.07384 " pathEditMode="relative" rAng="0" ptsTypes="AA">
                                      <p:cBhvr>
                                        <p:cTn id="14" dur="2000" fill="hold"/>
                                        <p:tgtEl>
                                          <p:spTgt spid="5"/>
                                        </p:tgtEl>
                                        <p:attrNameLst>
                                          <p:attrName>ppt_x</p:attrName>
                                          <p:attrName>ppt_y</p:attrName>
                                        </p:attrNameLst>
                                      </p:cBhvr>
                                      <p:rCtr x="-23411" y="3634"/>
                                    </p:animMotion>
                                  </p:childTnLst>
                                </p:cTn>
                              </p:par>
                            </p:childTnLst>
                          </p:cTn>
                        </p:par>
                        <p:par>
                          <p:cTn id="15" fill="hold">
                            <p:stCondLst>
                              <p:cond delay="2000"/>
                            </p:stCondLst>
                            <p:childTnLst>
                              <p:par>
                                <p:cTn id="16" presetID="42" presetClass="path" presetSubtype="0" accel="50000" decel="50000" fill="hold" nodeType="afterEffect">
                                  <p:stCondLst>
                                    <p:cond delay="0"/>
                                  </p:stCondLst>
                                  <p:childTnLst>
                                    <p:animMotion origin="layout" path="M 5E-6 3.33333E-6 L -0.16289 3.33333E-6 " pathEditMode="relative" rAng="0" ptsTypes="AA">
                                      <p:cBhvr>
                                        <p:cTn id="17" dur="2000" fill="hold"/>
                                        <p:tgtEl>
                                          <p:spTgt spid="28"/>
                                        </p:tgtEl>
                                        <p:attrNameLst>
                                          <p:attrName>ppt_x</p:attrName>
                                          <p:attrName>ppt_y</p:attrName>
                                        </p:attrNameLst>
                                      </p:cBhvr>
                                      <p:rCtr x="-78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8A4646E-7CAC-4E19-A977-7165B0EC437E}"/>
              </a:ext>
            </a:extLst>
          </p:cNvPr>
          <p:cNvSpPr txBox="1"/>
          <p:nvPr/>
        </p:nvSpPr>
        <p:spPr>
          <a:xfrm>
            <a:off x="763399" y="729842"/>
            <a:ext cx="1560351" cy="369332"/>
          </a:xfrm>
          <a:prstGeom prst="rect">
            <a:avLst/>
          </a:prstGeom>
          <a:noFill/>
        </p:spPr>
        <p:txBody>
          <a:bodyPr wrap="square" rtlCol="0">
            <a:spAutoFit/>
          </a:bodyPr>
          <a:lstStyle/>
          <a:p>
            <a:r>
              <a:rPr lang="zh-CN" altLang="en-US" dirty="0">
                <a:solidFill>
                  <a:schemeClr val="accent1"/>
                </a:solidFill>
              </a:rPr>
              <a:t>多路归并算法</a:t>
            </a:r>
          </a:p>
        </p:txBody>
      </p:sp>
      <p:graphicFrame>
        <p:nvGraphicFramePr>
          <p:cNvPr id="5" name="表格 4">
            <a:extLst>
              <a:ext uri="{FF2B5EF4-FFF2-40B4-BE49-F238E27FC236}">
                <a16:creationId xmlns:a16="http://schemas.microsoft.com/office/drawing/2014/main" xmlns="" id="{F1FB04A3-592E-4356-A171-1CD0E6FDC9C0}"/>
              </a:ext>
            </a:extLst>
          </p:cNvPr>
          <p:cNvGraphicFramePr>
            <a:graphicFrameLocks noGrp="1"/>
          </p:cNvGraphicFramePr>
          <p:nvPr>
            <p:extLst>
              <p:ext uri="{D42A27DB-BD31-4B8C-83A1-F6EECF244321}">
                <p14:modId xmlns:p14="http://schemas.microsoft.com/office/powerpoint/2010/main" val="626275804"/>
              </p:ext>
            </p:extLst>
          </p:nvPr>
        </p:nvGraphicFramePr>
        <p:xfrm>
          <a:off x="338014" y="241029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6" name="表格 15">
            <a:extLst>
              <a:ext uri="{FF2B5EF4-FFF2-40B4-BE49-F238E27FC236}">
                <a16:creationId xmlns:a16="http://schemas.microsoft.com/office/drawing/2014/main" xmlns="" id="{0E299B7D-CD3C-4E3C-8221-427B5EE3DCBE}"/>
              </a:ext>
            </a:extLst>
          </p:cNvPr>
          <p:cNvGraphicFramePr>
            <a:graphicFrameLocks noGrp="1"/>
          </p:cNvGraphicFramePr>
          <p:nvPr>
            <p:extLst>
              <p:ext uri="{D42A27DB-BD31-4B8C-83A1-F6EECF244321}">
                <p14:modId xmlns:p14="http://schemas.microsoft.com/office/powerpoint/2010/main" val="3287157068"/>
              </p:ext>
            </p:extLst>
          </p:nvPr>
        </p:nvGraphicFramePr>
        <p:xfrm>
          <a:off x="6059304"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2</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7" name="表格 16">
            <a:extLst>
              <a:ext uri="{FF2B5EF4-FFF2-40B4-BE49-F238E27FC236}">
                <a16:creationId xmlns:a16="http://schemas.microsoft.com/office/drawing/2014/main" xmlns="" id="{C58A6C39-33D3-4AAF-AC3A-37B1A29F0A4C}"/>
              </a:ext>
            </a:extLst>
          </p:cNvPr>
          <p:cNvGraphicFramePr>
            <a:graphicFrameLocks noGrp="1"/>
          </p:cNvGraphicFramePr>
          <p:nvPr>
            <p:extLst>
              <p:ext uri="{D42A27DB-BD31-4B8C-83A1-F6EECF244321}">
                <p14:modId xmlns:p14="http://schemas.microsoft.com/office/powerpoint/2010/main" val="2444530665"/>
              </p:ext>
            </p:extLst>
          </p:nvPr>
        </p:nvGraphicFramePr>
        <p:xfrm>
          <a:off x="6058440" y="3271238"/>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4</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8" name="表格 17">
            <a:extLst>
              <a:ext uri="{FF2B5EF4-FFF2-40B4-BE49-F238E27FC236}">
                <a16:creationId xmlns:a16="http://schemas.microsoft.com/office/drawing/2014/main" xmlns="" id="{5969F98C-483D-4D05-9419-40D5AF09547C}"/>
              </a:ext>
            </a:extLst>
          </p:cNvPr>
          <p:cNvGraphicFramePr>
            <a:graphicFrameLocks noGrp="1"/>
          </p:cNvGraphicFramePr>
          <p:nvPr/>
        </p:nvGraphicFramePr>
        <p:xfrm>
          <a:off x="7978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5</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9" name="表格 18">
            <a:extLst>
              <a:ext uri="{FF2B5EF4-FFF2-40B4-BE49-F238E27FC236}">
                <a16:creationId xmlns:a16="http://schemas.microsoft.com/office/drawing/2014/main" xmlns="" id="{72FAC54F-2A6E-409F-B380-9FF6F51DA1D9}"/>
              </a:ext>
            </a:extLst>
          </p:cNvPr>
          <p:cNvGraphicFramePr>
            <a:graphicFrameLocks noGrp="1"/>
          </p:cNvGraphicFramePr>
          <p:nvPr/>
        </p:nvGraphicFramePr>
        <p:xfrm>
          <a:off x="7978985"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28" name="表格 27">
            <a:extLst>
              <a:ext uri="{FF2B5EF4-FFF2-40B4-BE49-F238E27FC236}">
                <a16:creationId xmlns:a16="http://schemas.microsoft.com/office/drawing/2014/main" xmlns="" id="{4366F940-B178-4E4D-B1D4-2A476EF3A006}"/>
              </a:ext>
            </a:extLst>
          </p:cNvPr>
          <p:cNvGraphicFramePr>
            <a:graphicFrameLocks noGrp="1"/>
          </p:cNvGraphicFramePr>
          <p:nvPr>
            <p:extLst>
              <p:ext uri="{D42A27DB-BD31-4B8C-83A1-F6EECF244321}">
                <p14:modId xmlns:p14="http://schemas.microsoft.com/office/powerpoint/2010/main" val="1333039315"/>
              </p:ext>
            </p:extLst>
          </p:nvPr>
        </p:nvGraphicFramePr>
        <p:xfrm>
          <a:off x="6059305"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3</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29" name="表格 28">
            <a:extLst>
              <a:ext uri="{FF2B5EF4-FFF2-40B4-BE49-F238E27FC236}">
                <a16:creationId xmlns:a16="http://schemas.microsoft.com/office/drawing/2014/main" xmlns="" id="{35C92258-1A97-4707-8F64-3E3BFA8A7091}"/>
              </a:ext>
            </a:extLst>
          </p:cNvPr>
          <p:cNvGraphicFramePr>
            <a:graphicFrameLocks noGrp="1"/>
          </p:cNvGraphicFramePr>
          <p:nvPr/>
        </p:nvGraphicFramePr>
        <p:xfrm>
          <a:off x="8740985"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0" name="表格 29">
            <a:extLst>
              <a:ext uri="{FF2B5EF4-FFF2-40B4-BE49-F238E27FC236}">
                <a16:creationId xmlns:a16="http://schemas.microsoft.com/office/drawing/2014/main" xmlns="" id="{04D061F6-3567-4726-9830-87EFFF8FFE10}"/>
              </a:ext>
            </a:extLst>
          </p:cNvPr>
          <p:cNvGraphicFramePr>
            <a:graphicFrameLocks noGrp="1"/>
          </p:cNvGraphicFramePr>
          <p:nvPr/>
        </p:nvGraphicFramePr>
        <p:xfrm>
          <a:off x="8740984"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1" name="表格 30">
            <a:extLst>
              <a:ext uri="{FF2B5EF4-FFF2-40B4-BE49-F238E27FC236}">
                <a16:creationId xmlns:a16="http://schemas.microsoft.com/office/drawing/2014/main" xmlns="" id="{EFDC282F-25F1-434B-AD9C-29FA0D11C4C4}"/>
              </a:ext>
            </a:extLst>
          </p:cNvPr>
          <p:cNvGraphicFramePr>
            <a:graphicFrameLocks noGrp="1"/>
          </p:cNvGraphicFramePr>
          <p:nvPr/>
        </p:nvGraphicFramePr>
        <p:xfrm>
          <a:off x="8740984"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2" name="表格 31">
            <a:extLst>
              <a:ext uri="{FF2B5EF4-FFF2-40B4-BE49-F238E27FC236}">
                <a16:creationId xmlns:a16="http://schemas.microsoft.com/office/drawing/2014/main" xmlns="" id="{8442297F-5C9A-42BC-8115-E8B6059AFB3A}"/>
              </a:ext>
            </a:extLst>
          </p:cNvPr>
          <p:cNvGraphicFramePr>
            <a:graphicFrameLocks noGrp="1"/>
          </p:cNvGraphicFramePr>
          <p:nvPr/>
        </p:nvGraphicFramePr>
        <p:xfrm>
          <a:off x="9502984"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3" name="表格 32">
            <a:extLst>
              <a:ext uri="{FF2B5EF4-FFF2-40B4-BE49-F238E27FC236}">
                <a16:creationId xmlns:a16="http://schemas.microsoft.com/office/drawing/2014/main" xmlns="" id="{71CF766F-0A42-4D4A-B1CC-78ADDB5D7D93}"/>
              </a:ext>
            </a:extLst>
          </p:cNvPr>
          <p:cNvGraphicFramePr>
            <a:graphicFrameLocks noGrp="1"/>
          </p:cNvGraphicFramePr>
          <p:nvPr/>
        </p:nvGraphicFramePr>
        <p:xfrm>
          <a:off x="9502983"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4" name="表格 33">
            <a:extLst>
              <a:ext uri="{FF2B5EF4-FFF2-40B4-BE49-F238E27FC236}">
                <a16:creationId xmlns:a16="http://schemas.microsoft.com/office/drawing/2014/main" xmlns="" id="{F5459334-E103-4A96-8DB2-B92FE9CDEF79}"/>
              </a:ext>
            </a:extLst>
          </p:cNvPr>
          <p:cNvGraphicFramePr>
            <a:graphicFrameLocks noGrp="1"/>
          </p:cNvGraphicFramePr>
          <p:nvPr/>
        </p:nvGraphicFramePr>
        <p:xfrm>
          <a:off x="9502983"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5" name="表格 34">
            <a:extLst>
              <a:ext uri="{FF2B5EF4-FFF2-40B4-BE49-F238E27FC236}">
                <a16:creationId xmlns:a16="http://schemas.microsoft.com/office/drawing/2014/main" xmlns="" id="{365FA7F8-9157-41DA-BCCC-2AC1ABA58AAB}"/>
              </a:ext>
            </a:extLst>
          </p:cNvPr>
          <p:cNvGraphicFramePr>
            <a:graphicFrameLocks noGrp="1"/>
          </p:cNvGraphicFramePr>
          <p:nvPr/>
        </p:nvGraphicFramePr>
        <p:xfrm>
          <a:off x="10264983" y="3282472"/>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12</a:t>
                      </a:r>
                      <a:endParaRPr lang="zh-CN" altLang="en-US" sz="1600" dirty="0"/>
                    </a:p>
                  </a:txBody>
                  <a:tcPr/>
                </a:tc>
                <a:extLst>
                  <a:ext uri="{0D108BD9-81ED-4DB2-BD59-A6C34878D82A}">
                    <a16:rowId xmlns:a16="http://schemas.microsoft.com/office/drawing/2014/main" xmlns="" val="1385737128"/>
                  </a:ext>
                </a:extLst>
              </a:tr>
            </a:tbl>
          </a:graphicData>
        </a:graphic>
      </p:graphicFrame>
      <p:graphicFrame>
        <p:nvGraphicFramePr>
          <p:cNvPr id="36" name="表格 35">
            <a:extLst>
              <a:ext uri="{FF2B5EF4-FFF2-40B4-BE49-F238E27FC236}">
                <a16:creationId xmlns:a16="http://schemas.microsoft.com/office/drawing/2014/main" xmlns="" id="{03FDC7B9-0B6E-4B62-BC11-4D81AF63F936}"/>
              </a:ext>
            </a:extLst>
          </p:cNvPr>
          <p:cNvGraphicFramePr>
            <a:graphicFrameLocks noGrp="1"/>
          </p:cNvGraphicFramePr>
          <p:nvPr/>
        </p:nvGraphicFramePr>
        <p:xfrm>
          <a:off x="10264982" y="2593177"/>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11</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7" name="表格 36">
            <a:extLst>
              <a:ext uri="{FF2B5EF4-FFF2-40B4-BE49-F238E27FC236}">
                <a16:creationId xmlns:a16="http://schemas.microsoft.com/office/drawing/2014/main" xmlns="" id="{45737D57-8998-4C84-8F9B-8E4A79BA0469}"/>
              </a:ext>
            </a:extLst>
          </p:cNvPr>
          <p:cNvGraphicFramePr>
            <a:graphicFrameLocks noGrp="1"/>
          </p:cNvGraphicFramePr>
          <p:nvPr/>
        </p:nvGraphicFramePr>
        <p:xfrm>
          <a:off x="10264982"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pic>
        <p:nvPicPr>
          <p:cNvPr id="38" name="图片 37">
            <a:extLst>
              <a:ext uri="{FF2B5EF4-FFF2-40B4-BE49-F238E27FC236}">
                <a16:creationId xmlns:a16="http://schemas.microsoft.com/office/drawing/2014/main" xmlns="" id="{572E91A0-B5FB-4AE2-B6E3-DDE06A04E753}"/>
              </a:ext>
            </a:extLst>
          </p:cNvPr>
          <p:cNvPicPr>
            <a:picLocks noChangeAspect="1"/>
          </p:cNvPicPr>
          <p:nvPr/>
        </p:nvPicPr>
        <p:blipFill>
          <a:blip r:embed="rId2"/>
          <a:stretch>
            <a:fillRect/>
          </a:stretch>
        </p:blipFill>
        <p:spPr>
          <a:xfrm>
            <a:off x="4885627" y="2219701"/>
            <a:ext cx="1094655" cy="1062771"/>
          </a:xfrm>
          <a:prstGeom prst="rect">
            <a:avLst/>
          </a:prstGeom>
        </p:spPr>
      </p:pic>
      <p:sp>
        <p:nvSpPr>
          <p:cNvPr id="8" name="文本框 7">
            <a:extLst>
              <a:ext uri="{FF2B5EF4-FFF2-40B4-BE49-F238E27FC236}">
                <a16:creationId xmlns:a16="http://schemas.microsoft.com/office/drawing/2014/main" xmlns="" id="{C1827061-F495-4720-991C-45A165273D99}"/>
              </a:ext>
            </a:extLst>
          </p:cNvPr>
          <p:cNvSpPr txBox="1"/>
          <p:nvPr/>
        </p:nvSpPr>
        <p:spPr>
          <a:xfrm>
            <a:off x="5112442" y="3390863"/>
            <a:ext cx="696286" cy="369332"/>
          </a:xfrm>
          <a:prstGeom prst="rect">
            <a:avLst/>
          </a:prstGeom>
          <a:noFill/>
        </p:spPr>
        <p:txBody>
          <a:bodyPr wrap="square" rtlCol="0">
            <a:spAutoFit/>
          </a:bodyPr>
          <a:lstStyle/>
          <a:p>
            <a:r>
              <a:rPr lang="zh-CN" altLang="en-US" dirty="0"/>
              <a:t>内存</a:t>
            </a:r>
          </a:p>
        </p:txBody>
      </p:sp>
    </p:spTree>
    <p:extLst>
      <p:ext uri="{BB962C8B-B14F-4D97-AF65-F5344CB8AC3E}">
        <p14:creationId xmlns:p14="http://schemas.microsoft.com/office/powerpoint/2010/main" val="113913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7037E-7 L -0.43021 -0.02662 " pathEditMode="relative" rAng="0" ptsTypes="AA">
                                      <p:cBhvr>
                                        <p:cTn id="6" dur="2000" fill="hold"/>
                                        <p:tgtEl>
                                          <p:spTgt spid="16"/>
                                        </p:tgtEl>
                                        <p:attrNameLst>
                                          <p:attrName>ppt_x</p:attrName>
                                          <p:attrName>ppt_y</p:attrName>
                                        </p:attrNameLst>
                                      </p:cBhvr>
                                      <p:rCtr x="-21510" y="-1343"/>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5E-6 3.7037E-7 L -0.15742 3.7037E-7 " pathEditMode="relative" rAng="0" ptsTypes="AA">
                                      <p:cBhvr>
                                        <p:cTn id="9" dur="2000" fill="hold"/>
                                        <p:tgtEl>
                                          <p:spTgt spid="19"/>
                                        </p:tgtEl>
                                        <p:attrNameLst>
                                          <p:attrName>ppt_x</p:attrName>
                                          <p:attrName>ppt_y</p:attrName>
                                        </p:attrNameLst>
                                      </p:cBhvr>
                                      <p:rCtr x="-79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外部排序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8A4646E-7CAC-4E19-A977-7165B0EC437E}"/>
              </a:ext>
            </a:extLst>
          </p:cNvPr>
          <p:cNvSpPr txBox="1"/>
          <p:nvPr/>
        </p:nvSpPr>
        <p:spPr>
          <a:xfrm>
            <a:off x="763399" y="729842"/>
            <a:ext cx="1560351" cy="369332"/>
          </a:xfrm>
          <a:prstGeom prst="rect">
            <a:avLst/>
          </a:prstGeom>
          <a:noFill/>
        </p:spPr>
        <p:txBody>
          <a:bodyPr wrap="square" rtlCol="0">
            <a:spAutoFit/>
          </a:bodyPr>
          <a:lstStyle/>
          <a:p>
            <a:r>
              <a:rPr lang="zh-CN" altLang="en-US" dirty="0">
                <a:solidFill>
                  <a:schemeClr val="accent1"/>
                </a:solidFill>
              </a:rPr>
              <a:t>多路归并算法</a:t>
            </a:r>
          </a:p>
        </p:txBody>
      </p:sp>
      <p:graphicFrame>
        <p:nvGraphicFramePr>
          <p:cNvPr id="5" name="表格 4">
            <a:extLst>
              <a:ext uri="{FF2B5EF4-FFF2-40B4-BE49-F238E27FC236}">
                <a16:creationId xmlns:a16="http://schemas.microsoft.com/office/drawing/2014/main" xmlns="" id="{F1FB04A3-592E-4356-A171-1CD0E6FDC9C0}"/>
              </a:ext>
            </a:extLst>
          </p:cNvPr>
          <p:cNvGraphicFramePr>
            <a:graphicFrameLocks noGrp="1"/>
          </p:cNvGraphicFramePr>
          <p:nvPr/>
        </p:nvGraphicFramePr>
        <p:xfrm>
          <a:off x="338014" y="241029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6" name="表格 15">
            <a:extLst>
              <a:ext uri="{FF2B5EF4-FFF2-40B4-BE49-F238E27FC236}">
                <a16:creationId xmlns:a16="http://schemas.microsoft.com/office/drawing/2014/main" xmlns="" id="{0E299B7D-CD3C-4E3C-8221-427B5EE3DCBE}"/>
              </a:ext>
            </a:extLst>
          </p:cNvPr>
          <p:cNvGraphicFramePr>
            <a:graphicFrameLocks noGrp="1"/>
          </p:cNvGraphicFramePr>
          <p:nvPr>
            <p:extLst>
              <p:ext uri="{D42A27DB-BD31-4B8C-83A1-F6EECF244321}">
                <p14:modId xmlns:p14="http://schemas.microsoft.com/office/powerpoint/2010/main" val="2197105049"/>
              </p:ext>
            </p:extLst>
          </p:nvPr>
        </p:nvGraphicFramePr>
        <p:xfrm>
          <a:off x="887320" y="2409564"/>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2</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7" name="表格 16">
            <a:extLst>
              <a:ext uri="{FF2B5EF4-FFF2-40B4-BE49-F238E27FC236}">
                <a16:creationId xmlns:a16="http://schemas.microsoft.com/office/drawing/2014/main" xmlns="" id="{C58A6C39-33D3-4AAF-AC3A-37B1A29F0A4C}"/>
              </a:ext>
            </a:extLst>
          </p:cNvPr>
          <p:cNvGraphicFramePr>
            <a:graphicFrameLocks noGrp="1"/>
          </p:cNvGraphicFramePr>
          <p:nvPr/>
        </p:nvGraphicFramePr>
        <p:xfrm>
          <a:off x="6058440" y="3271238"/>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4</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18" name="表格 17">
            <a:extLst>
              <a:ext uri="{FF2B5EF4-FFF2-40B4-BE49-F238E27FC236}">
                <a16:creationId xmlns:a16="http://schemas.microsoft.com/office/drawing/2014/main" xmlns="" id="{5969F98C-483D-4D05-9419-40D5AF09547C}"/>
              </a:ext>
            </a:extLst>
          </p:cNvPr>
          <p:cNvGraphicFramePr>
            <a:graphicFrameLocks noGrp="1"/>
          </p:cNvGraphicFramePr>
          <p:nvPr/>
        </p:nvGraphicFramePr>
        <p:xfrm>
          <a:off x="7978986"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5</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19" name="表格 18">
            <a:extLst>
              <a:ext uri="{FF2B5EF4-FFF2-40B4-BE49-F238E27FC236}">
                <a16:creationId xmlns:a16="http://schemas.microsoft.com/office/drawing/2014/main" xmlns="" id="{72FAC54F-2A6E-409F-B380-9FF6F51DA1D9}"/>
              </a:ext>
            </a:extLst>
          </p:cNvPr>
          <p:cNvGraphicFramePr>
            <a:graphicFrameLocks noGrp="1"/>
          </p:cNvGraphicFramePr>
          <p:nvPr>
            <p:extLst>
              <p:ext uri="{D42A27DB-BD31-4B8C-83A1-F6EECF244321}">
                <p14:modId xmlns:p14="http://schemas.microsoft.com/office/powerpoint/2010/main" val="1242365744"/>
              </p:ext>
            </p:extLst>
          </p:nvPr>
        </p:nvGraphicFramePr>
        <p:xfrm>
          <a:off x="6058439"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4</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28" name="表格 27">
            <a:extLst>
              <a:ext uri="{FF2B5EF4-FFF2-40B4-BE49-F238E27FC236}">
                <a16:creationId xmlns:a16="http://schemas.microsoft.com/office/drawing/2014/main" xmlns="" id="{4366F940-B178-4E4D-B1D4-2A476EF3A006}"/>
              </a:ext>
            </a:extLst>
          </p:cNvPr>
          <p:cNvGraphicFramePr>
            <a:graphicFrameLocks noGrp="1"/>
          </p:cNvGraphicFramePr>
          <p:nvPr/>
        </p:nvGraphicFramePr>
        <p:xfrm>
          <a:off x="6059305"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solidFill>
                            <a:schemeClr val="accent2"/>
                          </a:solidFill>
                        </a:rPr>
                        <a:t>3</a:t>
                      </a:r>
                      <a:endParaRPr lang="zh-CN" altLang="en-US" dirty="0">
                        <a:solidFill>
                          <a:schemeClr val="accent2"/>
                        </a:solidFill>
                      </a:endParaRPr>
                    </a:p>
                  </a:txBody>
                  <a:tcPr/>
                </a:tc>
                <a:extLst>
                  <a:ext uri="{0D108BD9-81ED-4DB2-BD59-A6C34878D82A}">
                    <a16:rowId xmlns:a16="http://schemas.microsoft.com/office/drawing/2014/main" xmlns="" val="1385737128"/>
                  </a:ext>
                </a:extLst>
              </a:tr>
            </a:tbl>
          </a:graphicData>
        </a:graphic>
      </p:graphicFrame>
      <p:graphicFrame>
        <p:nvGraphicFramePr>
          <p:cNvPr id="29" name="表格 28">
            <a:extLst>
              <a:ext uri="{FF2B5EF4-FFF2-40B4-BE49-F238E27FC236}">
                <a16:creationId xmlns:a16="http://schemas.microsoft.com/office/drawing/2014/main" xmlns="" id="{35C92258-1A97-4707-8F64-3E3BFA8A7091}"/>
              </a:ext>
            </a:extLst>
          </p:cNvPr>
          <p:cNvGraphicFramePr>
            <a:graphicFrameLocks noGrp="1"/>
          </p:cNvGraphicFramePr>
          <p:nvPr/>
        </p:nvGraphicFramePr>
        <p:xfrm>
          <a:off x="8740985"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0" name="表格 29">
            <a:extLst>
              <a:ext uri="{FF2B5EF4-FFF2-40B4-BE49-F238E27FC236}">
                <a16:creationId xmlns:a16="http://schemas.microsoft.com/office/drawing/2014/main" xmlns="" id="{04D061F6-3567-4726-9830-87EFFF8FFE10}"/>
              </a:ext>
            </a:extLst>
          </p:cNvPr>
          <p:cNvGraphicFramePr>
            <a:graphicFrameLocks noGrp="1"/>
          </p:cNvGraphicFramePr>
          <p:nvPr/>
        </p:nvGraphicFramePr>
        <p:xfrm>
          <a:off x="8740984"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1" name="表格 30">
            <a:extLst>
              <a:ext uri="{FF2B5EF4-FFF2-40B4-BE49-F238E27FC236}">
                <a16:creationId xmlns:a16="http://schemas.microsoft.com/office/drawing/2014/main" xmlns="" id="{EFDC282F-25F1-434B-AD9C-29FA0D11C4C4}"/>
              </a:ext>
            </a:extLst>
          </p:cNvPr>
          <p:cNvGraphicFramePr>
            <a:graphicFrameLocks noGrp="1"/>
          </p:cNvGraphicFramePr>
          <p:nvPr/>
        </p:nvGraphicFramePr>
        <p:xfrm>
          <a:off x="8740984"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4</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2" name="表格 31">
            <a:extLst>
              <a:ext uri="{FF2B5EF4-FFF2-40B4-BE49-F238E27FC236}">
                <a16:creationId xmlns:a16="http://schemas.microsoft.com/office/drawing/2014/main" xmlns="" id="{8442297F-5C9A-42BC-8115-E8B6059AFB3A}"/>
              </a:ext>
            </a:extLst>
          </p:cNvPr>
          <p:cNvGraphicFramePr>
            <a:graphicFrameLocks noGrp="1"/>
          </p:cNvGraphicFramePr>
          <p:nvPr/>
        </p:nvGraphicFramePr>
        <p:xfrm>
          <a:off x="9502984" y="328247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3" name="表格 32">
            <a:extLst>
              <a:ext uri="{FF2B5EF4-FFF2-40B4-BE49-F238E27FC236}">
                <a16:creationId xmlns:a16="http://schemas.microsoft.com/office/drawing/2014/main" xmlns="" id="{71CF766F-0A42-4D4A-B1CC-78ADDB5D7D93}"/>
              </a:ext>
            </a:extLst>
          </p:cNvPr>
          <p:cNvGraphicFramePr>
            <a:graphicFrameLocks noGrp="1"/>
          </p:cNvGraphicFramePr>
          <p:nvPr/>
        </p:nvGraphicFramePr>
        <p:xfrm>
          <a:off x="9502983" y="2593177"/>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9</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4" name="表格 33">
            <a:extLst>
              <a:ext uri="{FF2B5EF4-FFF2-40B4-BE49-F238E27FC236}">
                <a16:creationId xmlns:a16="http://schemas.microsoft.com/office/drawing/2014/main" xmlns="" id="{F5459334-E103-4A96-8DB2-B92FE9CDEF79}"/>
              </a:ext>
            </a:extLst>
          </p:cNvPr>
          <p:cNvGraphicFramePr>
            <a:graphicFrameLocks noGrp="1"/>
          </p:cNvGraphicFramePr>
          <p:nvPr/>
        </p:nvGraphicFramePr>
        <p:xfrm>
          <a:off x="9502983"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6</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5" name="表格 34">
            <a:extLst>
              <a:ext uri="{FF2B5EF4-FFF2-40B4-BE49-F238E27FC236}">
                <a16:creationId xmlns:a16="http://schemas.microsoft.com/office/drawing/2014/main" xmlns="" id="{365FA7F8-9157-41DA-BCCC-2AC1ABA58AAB}"/>
              </a:ext>
            </a:extLst>
          </p:cNvPr>
          <p:cNvGraphicFramePr>
            <a:graphicFrameLocks noGrp="1"/>
          </p:cNvGraphicFramePr>
          <p:nvPr/>
        </p:nvGraphicFramePr>
        <p:xfrm>
          <a:off x="10264983" y="3282472"/>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12</a:t>
                      </a:r>
                      <a:endParaRPr lang="zh-CN" altLang="en-US" sz="1600" dirty="0"/>
                    </a:p>
                  </a:txBody>
                  <a:tcPr/>
                </a:tc>
                <a:extLst>
                  <a:ext uri="{0D108BD9-81ED-4DB2-BD59-A6C34878D82A}">
                    <a16:rowId xmlns:a16="http://schemas.microsoft.com/office/drawing/2014/main" xmlns="" val="1385737128"/>
                  </a:ext>
                </a:extLst>
              </a:tr>
            </a:tbl>
          </a:graphicData>
        </a:graphic>
      </p:graphicFrame>
      <p:graphicFrame>
        <p:nvGraphicFramePr>
          <p:cNvPr id="36" name="表格 35">
            <a:extLst>
              <a:ext uri="{FF2B5EF4-FFF2-40B4-BE49-F238E27FC236}">
                <a16:creationId xmlns:a16="http://schemas.microsoft.com/office/drawing/2014/main" xmlns="" id="{03FDC7B9-0B6E-4B62-BC11-4D81AF63F936}"/>
              </a:ext>
            </a:extLst>
          </p:cNvPr>
          <p:cNvGraphicFramePr>
            <a:graphicFrameLocks noGrp="1"/>
          </p:cNvGraphicFramePr>
          <p:nvPr/>
        </p:nvGraphicFramePr>
        <p:xfrm>
          <a:off x="10264982" y="2593177"/>
          <a:ext cx="425385" cy="33528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sz="1600" dirty="0"/>
                        <a:t>11</a:t>
                      </a:r>
                      <a:endParaRPr lang="zh-CN" altLang="en-US" dirty="0"/>
                    </a:p>
                  </a:txBody>
                  <a:tcPr/>
                </a:tc>
                <a:extLst>
                  <a:ext uri="{0D108BD9-81ED-4DB2-BD59-A6C34878D82A}">
                    <a16:rowId xmlns:a16="http://schemas.microsoft.com/office/drawing/2014/main" xmlns="" val="1385737128"/>
                  </a:ext>
                </a:extLst>
              </a:tr>
            </a:tbl>
          </a:graphicData>
        </a:graphic>
      </p:graphicFrame>
      <p:graphicFrame>
        <p:nvGraphicFramePr>
          <p:cNvPr id="37" name="表格 36">
            <a:extLst>
              <a:ext uri="{FF2B5EF4-FFF2-40B4-BE49-F238E27FC236}">
                <a16:creationId xmlns:a16="http://schemas.microsoft.com/office/drawing/2014/main" xmlns="" id="{45737D57-8998-4C84-8F9B-8E4A79BA0469}"/>
              </a:ext>
            </a:extLst>
          </p:cNvPr>
          <p:cNvGraphicFramePr>
            <a:graphicFrameLocks noGrp="1"/>
          </p:cNvGraphicFramePr>
          <p:nvPr/>
        </p:nvGraphicFramePr>
        <p:xfrm>
          <a:off x="10264982" y="1903882"/>
          <a:ext cx="425385" cy="365760"/>
        </p:xfrm>
        <a:graphic>
          <a:graphicData uri="http://schemas.openxmlformats.org/drawingml/2006/table">
            <a:tbl>
              <a:tblPr firstRow="1" bandRow="1">
                <a:tableStyleId>{5C22544A-7EE6-4342-B048-85BDC9FD1C3A}</a:tableStyleId>
              </a:tblPr>
              <a:tblGrid>
                <a:gridCol w="425385">
                  <a:extLst>
                    <a:ext uri="{9D8B030D-6E8A-4147-A177-3AD203B41FA5}">
                      <a16:colId xmlns:a16="http://schemas.microsoft.com/office/drawing/2014/main" xmlns="" val="4030140105"/>
                    </a:ext>
                  </a:extLst>
                </a:gridCol>
              </a:tblGrid>
              <a:tr h="0">
                <a:tc>
                  <a:txBody>
                    <a:bodyPr/>
                    <a:lstStyle/>
                    <a:p>
                      <a:r>
                        <a:rPr lang="en-US" altLang="zh-CN" dirty="0"/>
                        <a:t>7</a:t>
                      </a:r>
                      <a:endParaRPr lang="zh-CN" altLang="en-US" dirty="0"/>
                    </a:p>
                  </a:txBody>
                  <a:tcPr/>
                </a:tc>
                <a:extLst>
                  <a:ext uri="{0D108BD9-81ED-4DB2-BD59-A6C34878D82A}">
                    <a16:rowId xmlns:a16="http://schemas.microsoft.com/office/drawing/2014/main" xmlns="" val="1385737128"/>
                  </a:ext>
                </a:extLst>
              </a:tr>
            </a:tbl>
          </a:graphicData>
        </a:graphic>
      </p:graphicFrame>
      <p:pic>
        <p:nvPicPr>
          <p:cNvPr id="38" name="图片 37">
            <a:extLst>
              <a:ext uri="{FF2B5EF4-FFF2-40B4-BE49-F238E27FC236}">
                <a16:creationId xmlns:a16="http://schemas.microsoft.com/office/drawing/2014/main" xmlns="" id="{572E91A0-B5FB-4AE2-B6E3-DDE06A04E753}"/>
              </a:ext>
            </a:extLst>
          </p:cNvPr>
          <p:cNvPicPr>
            <a:picLocks noChangeAspect="1"/>
          </p:cNvPicPr>
          <p:nvPr/>
        </p:nvPicPr>
        <p:blipFill>
          <a:blip r:embed="rId2"/>
          <a:stretch>
            <a:fillRect/>
          </a:stretch>
        </p:blipFill>
        <p:spPr>
          <a:xfrm>
            <a:off x="4885627" y="2219701"/>
            <a:ext cx="1094655" cy="1062771"/>
          </a:xfrm>
          <a:prstGeom prst="rect">
            <a:avLst/>
          </a:prstGeom>
        </p:spPr>
      </p:pic>
      <p:sp>
        <p:nvSpPr>
          <p:cNvPr id="8" name="文本框 7">
            <a:extLst>
              <a:ext uri="{FF2B5EF4-FFF2-40B4-BE49-F238E27FC236}">
                <a16:creationId xmlns:a16="http://schemas.microsoft.com/office/drawing/2014/main" xmlns="" id="{C1827061-F495-4720-991C-45A165273D99}"/>
              </a:ext>
            </a:extLst>
          </p:cNvPr>
          <p:cNvSpPr txBox="1"/>
          <p:nvPr/>
        </p:nvSpPr>
        <p:spPr>
          <a:xfrm>
            <a:off x="5112442" y="3390863"/>
            <a:ext cx="696286" cy="369332"/>
          </a:xfrm>
          <a:prstGeom prst="rect">
            <a:avLst/>
          </a:prstGeom>
          <a:noFill/>
        </p:spPr>
        <p:txBody>
          <a:bodyPr wrap="square" rtlCol="0">
            <a:spAutoFit/>
          </a:bodyPr>
          <a:lstStyle/>
          <a:p>
            <a:r>
              <a:rPr lang="zh-CN" altLang="en-US" dirty="0"/>
              <a:t>内存</a:t>
            </a:r>
          </a:p>
        </p:txBody>
      </p:sp>
      <p:sp>
        <p:nvSpPr>
          <p:cNvPr id="3" name="文本框 2">
            <a:extLst>
              <a:ext uri="{FF2B5EF4-FFF2-40B4-BE49-F238E27FC236}">
                <a16:creationId xmlns:a16="http://schemas.microsoft.com/office/drawing/2014/main" xmlns="" id="{BF021BD9-A5A2-46CB-9ED7-1A5ED3FB236C}"/>
              </a:ext>
            </a:extLst>
          </p:cNvPr>
          <p:cNvSpPr txBox="1"/>
          <p:nvPr/>
        </p:nvSpPr>
        <p:spPr>
          <a:xfrm>
            <a:off x="2179200" y="4335461"/>
            <a:ext cx="7833599" cy="369332"/>
          </a:xfrm>
          <a:prstGeom prst="rect">
            <a:avLst/>
          </a:prstGeom>
          <a:noFill/>
        </p:spPr>
        <p:txBody>
          <a:bodyPr wrap="square" rtlCol="0">
            <a:spAutoFit/>
          </a:bodyPr>
          <a:lstStyle/>
          <a:p>
            <a:r>
              <a:rPr lang="zh-CN" altLang="en-US" dirty="0"/>
              <a:t>通过多路归并，就实现了在较小的内存容量完成大规模的数据排序。</a:t>
            </a:r>
          </a:p>
        </p:txBody>
      </p:sp>
      <p:pic>
        <p:nvPicPr>
          <p:cNvPr id="39" name="图片 38">
            <a:extLst>
              <a:ext uri="{FF2B5EF4-FFF2-40B4-BE49-F238E27FC236}">
                <a16:creationId xmlns:a16="http://schemas.microsoft.com/office/drawing/2014/main" xmlns="" id="{55C4A45E-61AE-48B1-9E4B-825D70CC9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73" y="5048909"/>
            <a:ext cx="504132" cy="578209"/>
          </a:xfrm>
          <a:prstGeom prst="rect">
            <a:avLst/>
          </a:prstGeom>
        </p:spPr>
      </p:pic>
      <p:sp>
        <p:nvSpPr>
          <p:cNvPr id="40" name="文本框 39">
            <a:extLst>
              <a:ext uri="{FF2B5EF4-FFF2-40B4-BE49-F238E27FC236}">
                <a16:creationId xmlns:a16="http://schemas.microsoft.com/office/drawing/2014/main" xmlns="" id="{25A9AEAC-53A3-4AF7-A006-9CC60626BCF0}"/>
              </a:ext>
            </a:extLst>
          </p:cNvPr>
          <p:cNvSpPr txBox="1"/>
          <p:nvPr/>
        </p:nvSpPr>
        <p:spPr>
          <a:xfrm>
            <a:off x="1516154" y="5178945"/>
            <a:ext cx="7833599" cy="369332"/>
          </a:xfrm>
          <a:prstGeom prst="rect">
            <a:avLst/>
          </a:prstGeom>
          <a:noFill/>
        </p:spPr>
        <p:txBody>
          <a:bodyPr wrap="square" rtlCol="0">
            <a:spAutoFit/>
          </a:bodyPr>
          <a:lstStyle/>
          <a:p>
            <a:r>
              <a:rPr lang="zh-CN" altLang="en-US" dirty="0"/>
              <a:t>一开始的这些</a:t>
            </a:r>
            <a:r>
              <a:rPr lang="zh-CN" altLang="en-US" dirty="0">
                <a:solidFill>
                  <a:schemeClr val="accent1"/>
                </a:solidFill>
              </a:rPr>
              <a:t>有序的归并段如何得到？</a:t>
            </a:r>
          </a:p>
        </p:txBody>
      </p:sp>
      <p:sp>
        <p:nvSpPr>
          <p:cNvPr id="41" name="文本框 40">
            <a:extLst>
              <a:ext uri="{FF2B5EF4-FFF2-40B4-BE49-F238E27FC236}">
                <a16:creationId xmlns:a16="http://schemas.microsoft.com/office/drawing/2014/main" xmlns="" id="{558ED76F-17F2-4CDE-B804-873A971CA716}"/>
              </a:ext>
            </a:extLst>
          </p:cNvPr>
          <p:cNvSpPr txBox="1"/>
          <p:nvPr/>
        </p:nvSpPr>
        <p:spPr>
          <a:xfrm>
            <a:off x="1496370" y="5927844"/>
            <a:ext cx="7833599" cy="646331"/>
          </a:xfrm>
          <a:prstGeom prst="rect">
            <a:avLst/>
          </a:prstGeom>
          <a:noFill/>
        </p:spPr>
        <p:txBody>
          <a:bodyPr wrap="square" rtlCol="0">
            <a:spAutoFit/>
          </a:bodyPr>
          <a:lstStyle/>
          <a:p>
            <a:r>
              <a:rPr lang="zh-CN" altLang="en-US" dirty="0"/>
              <a:t>当然可以以单个数据为有序，然后一个一个数据调入内存中进行排序得到一些归并段。</a:t>
            </a:r>
            <a:r>
              <a:rPr lang="zh-CN" altLang="en-US" dirty="0">
                <a:solidFill>
                  <a:srgbClr val="FF0000"/>
                </a:solidFill>
              </a:rPr>
              <a:t>但是带来的开销会非常大</a:t>
            </a:r>
          </a:p>
        </p:txBody>
      </p:sp>
    </p:spTree>
    <p:extLst>
      <p:ext uri="{BB962C8B-B14F-4D97-AF65-F5344CB8AC3E}">
        <p14:creationId xmlns:p14="http://schemas.microsoft.com/office/powerpoint/2010/main" val="86570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37916 0.07384 " pathEditMode="relative" rAng="0" ptsTypes="AA">
                                      <p:cBhvr>
                                        <p:cTn id="6" dur="2000" fill="hold"/>
                                        <p:tgtEl>
                                          <p:spTgt spid="28"/>
                                        </p:tgtEl>
                                        <p:attrNameLst>
                                          <p:attrName>ppt_x</p:attrName>
                                          <p:attrName>ppt_y</p:attrName>
                                        </p:attrNameLst>
                                      </p:cBhvr>
                                      <p:rCtr x="-18958" y="3681"/>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5E-6 3.33333E-6 L -0.21992 3.33333E-6 " pathEditMode="relative" rAng="0" ptsTypes="AA">
                                      <p:cBhvr>
                                        <p:cTn id="9" dur="2000" fill="hold"/>
                                        <p:tgtEl>
                                          <p:spTgt spid="31"/>
                                        </p:tgtEl>
                                        <p:attrNameLst>
                                          <p:attrName>ppt_x</p:attrName>
                                          <p:attrName>ppt_y</p:attrName>
                                        </p:attrNameLst>
                                      </p:cBhvr>
                                      <p:rCtr x="-11081"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插入类排序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7033788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1581739996"/>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t>17</a:t>
                      </a:r>
                      <a:endParaRPr lang="zh-CN" altLang="en-US" dirty="0"/>
                    </a:p>
                  </a:txBody>
                  <a:tcPr/>
                </a:tc>
                <a:extLst>
                  <a:ext uri="{0D108BD9-81ED-4DB2-BD59-A6C34878D82A}">
                    <a16:rowId xmlns:a16="http://schemas.microsoft.com/office/drawing/2014/main" xmlns="" val="159424475"/>
                  </a:ext>
                </a:extLst>
              </a:tr>
              <a:tr h="370840">
                <a:tc>
                  <a:txBody>
                    <a:bodyPr/>
                    <a:lstStyle/>
                    <a:p>
                      <a:r>
                        <a:rPr lang="en-US" altLang="zh-CN" dirty="0"/>
                        <a:t>21</a:t>
                      </a:r>
                      <a:endParaRPr lang="zh-CN" altLang="en-US" dirty="0"/>
                    </a:p>
                  </a:txBody>
                  <a:tcPr/>
                </a:tc>
                <a:extLst>
                  <a:ext uri="{0D108BD9-81ED-4DB2-BD59-A6C34878D82A}">
                    <a16:rowId xmlns:a16="http://schemas.microsoft.com/office/drawing/2014/main" xmlns="" val="2577209076"/>
                  </a:ext>
                </a:extLst>
              </a:tr>
              <a:tr h="370840">
                <a:tc>
                  <a:txBody>
                    <a:bodyPr/>
                    <a:lstStyle/>
                    <a:p>
                      <a:r>
                        <a:rPr lang="en-US" altLang="zh-CN" dirty="0"/>
                        <a:t>05</a:t>
                      </a:r>
                      <a:endParaRPr lang="zh-CN" altLang="en-US" dirty="0"/>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7093994" y="939672"/>
            <a:ext cx="3954929" cy="369332"/>
          </a:xfrm>
          <a:prstGeom prst="rect">
            <a:avLst/>
          </a:prstGeom>
        </p:spPr>
        <p:txBody>
          <a:bodyPr wrap="none">
            <a:spAutoFit/>
          </a:bodyPr>
          <a:lstStyle/>
          <a:p>
            <a:r>
              <a:rPr lang="zh-CN" altLang="en-US" dirty="0">
                <a:solidFill>
                  <a:schemeClr val="accent1"/>
                </a:solidFill>
              </a:rPr>
              <a:t>剩余序列：</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Tree>
    <p:extLst>
      <p:ext uri="{BB962C8B-B14F-4D97-AF65-F5344CB8AC3E}">
        <p14:creationId xmlns:p14="http://schemas.microsoft.com/office/powerpoint/2010/main" val="16043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10" grpId="0"/>
      <p:bldP spid="43"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4125838453"/>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t>17</a:t>
                      </a:r>
                      <a:endParaRPr lang="zh-CN" altLang="en-US" dirty="0"/>
                    </a:p>
                  </a:txBody>
                  <a:tcPr/>
                </a:tc>
                <a:extLst>
                  <a:ext uri="{0D108BD9-81ED-4DB2-BD59-A6C34878D82A}">
                    <a16:rowId xmlns:a16="http://schemas.microsoft.com/office/drawing/2014/main" xmlns="" val="159424475"/>
                  </a:ext>
                </a:extLst>
              </a:tr>
              <a:tr h="370840">
                <a:tc>
                  <a:txBody>
                    <a:bodyPr/>
                    <a:lstStyle/>
                    <a:p>
                      <a:r>
                        <a:rPr lang="en-US" altLang="zh-CN" dirty="0"/>
                        <a:t>21</a:t>
                      </a:r>
                      <a:endParaRPr lang="zh-CN" altLang="en-US" dirty="0"/>
                    </a:p>
                  </a:txBody>
                  <a:tcPr/>
                </a:tc>
                <a:extLst>
                  <a:ext uri="{0D108BD9-81ED-4DB2-BD59-A6C34878D82A}">
                    <a16:rowId xmlns:a16="http://schemas.microsoft.com/office/drawing/2014/main" xmlns="" val="2577209076"/>
                  </a:ext>
                </a:extLst>
              </a:tr>
              <a:tr h="370840">
                <a:tc>
                  <a:txBody>
                    <a:bodyPr/>
                    <a:lstStyle/>
                    <a:p>
                      <a:r>
                        <a:rPr lang="en-US" altLang="zh-CN" dirty="0">
                          <a:solidFill>
                            <a:srgbClr val="FF0000"/>
                          </a:solidFill>
                        </a:rPr>
                        <a:t>05</a:t>
                      </a:r>
                      <a:endParaRPr lang="zh-CN" altLang="en-US" dirty="0">
                        <a:solidFill>
                          <a:srgbClr val="FF0000"/>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3954929" cy="369332"/>
          </a:xfrm>
          <a:prstGeom prst="rect">
            <a:avLst/>
          </a:prstGeom>
        </p:spPr>
        <p:txBody>
          <a:bodyPr wrap="none">
            <a:spAutoFit/>
          </a:bodyPr>
          <a:lstStyle/>
          <a:p>
            <a:r>
              <a:rPr lang="zh-CN" altLang="en-US" dirty="0">
                <a:solidFill>
                  <a:schemeClr val="accent1"/>
                </a:solidFill>
              </a:rPr>
              <a:t>剩余序列：</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Tree>
    <p:extLst>
      <p:ext uri="{BB962C8B-B14F-4D97-AF65-F5344CB8AC3E}">
        <p14:creationId xmlns:p14="http://schemas.microsoft.com/office/powerpoint/2010/main" val="411496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585051684"/>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t>17</a:t>
                      </a:r>
                      <a:endParaRPr lang="zh-CN" altLang="en-US" dirty="0"/>
                    </a:p>
                  </a:txBody>
                  <a:tcPr/>
                </a:tc>
                <a:extLst>
                  <a:ext uri="{0D108BD9-81ED-4DB2-BD59-A6C34878D82A}">
                    <a16:rowId xmlns:a16="http://schemas.microsoft.com/office/drawing/2014/main" xmlns="" val="159424475"/>
                  </a:ext>
                </a:extLst>
              </a:tr>
              <a:tr h="370840">
                <a:tc>
                  <a:txBody>
                    <a:bodyPr/>
                    <a:lstStyle/>
                    <a:p>
                      <a:r>
                        <a:rPr lang="en-US" altLang="zh-CN" dirty="0"/>
                        <a:t>21</a:t>
                      </a:r>
                      <a:endParaRPr lang="zh-CN" altLang="en-US" dirty="0"/>
                    </a:p>
                  </a:txBody>
                  <a:tcPr/>
                </a:tc>
                <a:extLst>
                  <a:ext uri="{0D108BD9-81ED-4DB2-BD59-A6C34878D82A}">
                    <a16:rowId xmlns:a16="http://schemas.microsoft.com/office/drawing/2014/main" xmlns="" val="2577209076"/>
                  </a:ext>
                </a:extLst>
              </a:tr>
              <a:tr h="370840">
                <a:tc>
                  <a:txBody>
                    <a:bodyPr/>
                    <a:lstStyle/>
                    <a:p>
                      <a:r>
                        <a:rPr lang="en-US" altLang="zh-CN" dirty="0">
                          <a:solidFill>
                            <a:schemeClr val="accent2"/>
                          </a:solidFill>
                        </a:rPr>
                        <a:t>44</a:t>
                      </a:r>
                      <a:endParaRPr lang="zh-CN" altLang="en-US" dirty="0">
                        <a:solidFill>
                          <a:schemeClr val="accent2"/>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3480440" cy="369332"/>
          </a:xfrm>
          <a:prstGeom prst="rect">
            <a:avLst/>
          </a:prstGeom>
        </p:spPr>
        <p:txBody>
          <a:bodyPr wrap="none">
            <a:spAutoFit/>
          </a:bodyPr>
          <a:lstStyle/>
          <a:p>
            <a:r>
              <a:rPr lang="zh-CN" altLang="en-US" dirty="0">
                <a:solidFill>
                  <a:schemeClr val="accent1"/>
                </a:solidFill>
              </a:rPr>
              <a:t>剩余序列：</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Tree>
    <p:extLst>
      <p:ext uri="{BB962C8B-B14F-4D97-AF65-F5344CB8AC3E}">
        <p14:creationId xmlns:p14="http://schemas.microsoft.com/office/powerpoint/2010/main" val="3195101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236245409"/>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rgbClr val="FF0000"/>
                          </a:solidFill>
                        </a:rPr>
                        <a:t>17</a:t>
                      </a:r>
                      <a:endParaRPr lang="zh-CN" altLang="en-US" dirty="0">
                        <a:solidFill>
                          <a:srgbClr val="FF0000"/>
                        </a:solidFill>
                      </a:endParaRPr>
                    </a:p>
                  </a:txBody>
                  <a:tcPr/>
                </a:tc>
                <a:extLst>
                  <a:ext uri="{0D108BD9-81ED-4DB2-BD59-A6C34878D82A}">
                    <a16:rowId xmlns:a16="http://schemas.microsoft.com/office/drawing/2014/main" xmlns="" val="159424475"/>
                  </a:ext>
                </a:extLst>
              </a:tr>
              <a:tr h="370840">
                <a:tc>
                  <a:txBody>
                    <a:bodyPr/>
                    <a:lstStyle/>
                    <a:p>
                      <a:r>
                        <a:rPr lang="en-US" altLang="zh-CN" dirty="0"/>
                        <a:t>21</a:t>
                      </a:r>
                      <a:endParaRPr lang="zh-CN" altLang="en-US" dirty="0"/>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44</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3480440" cy="369332"/>
          </a:xfrm>
          <a:prstGeom prst="rect">
            <a:avLst/>
          </a:prstGeom>
        </p:spPr>
        <p:txBody>
          <a:bodyPr wrap="none">
            <a:spAutoFit/>
          </a:bodyPr>
          <a:lstStyle/>
          <a:p>
            <a:r>
              <a:rPr lang="zh-CN" altLang="en-US" dirty="0">
                <a:solidFill>
                  <a:schemeClr val="accent1"/>
                </a:solidFill>
              </a:rPr>
              <a:t>剩余序列：</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Tree>
    <p:extLst>
      <p:ext uri="{BB962C8B-B14F-4D97-AF65-F5344CB8AC3E}">
        <p14:creationId xmlns:p14="http://schemas.microsoft.com/office/powerpoint/2010/main" val="81590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587585985"/>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accent2"/>
                          </a:solidFill>
                        </a:rPr>
                        <a:t>10</a:t>
                      </a:r>
                      <a:endParaRPr lang="zh-CN" altLang="en-US" dirty="0">
                        <a:solidFill>
                          <a:schemeClr val="accent2"/>
                        </a:solidFill>
                      </a:endParaRPr>
                    </a:p>
                  </a:txBody>
                  <a:tcPr/>
                </a:tc>
                <a:extLst>
                  <a:ext uri="{0D108BD9-81ED-4DB2-BD59-A6C34878D82A}">
                    <a16:rowId xmlns:a16="http://schemas.microsoft.com/office/drawing/2014/main" xmlns="" val="159424475"/>
                  </a:ext>
                </a:extLst>
              </a:tr>
              <a:tr h="370840">
                <a:tc>
                  <a:txBody>
                    <a:bodyPr/>
                    <a:lstStyle/>
                    <a:p>
                      <a:r>
                        <a:rPr lang="en-US" altLang="zh-CN" dirty="0"/>
                        <a:t>21</a:t>
                      </a:r>
                      <a:endParaRPr lang="zh-CN" altLang="en-US" dirty="0"/>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44</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3005951" cy="369332"/>
          </a:xfrm>
          <a:prstGeom prst="rect">
            <a:avLst/>
          </a:prstGeom>
        </p:spPr>
        <p:txBody>
          <a:bodyPr wrap="none">
            <a:spAutoFit/>
          </a:bodyPr>
          <a:lstStyle/>
          <a:p>
            <a:r>
              <a:rPr lang="zh-CN" altLang="en-US" dirty="0">
                <a:solidFill>
                  <a:schemeClr val="accent1"/>
                </a:solidFill>
              </a:rPr>
              <a:t>剩余序列：</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Tree>
    <p:extLst>
      <p:ext uri="{BB962C8B-B14F-4D97-AF65-F5344CB8AC3E}">
        <p14:creationId xmlns:p14="http://schemas.microsoft.com/office/powerpoint/2010/main" val="10052130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1184084144"/>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rgbClr val="FF0000"/>
                          </a:solidFill>
                        </a:rPr>
                        <a:t>21</a:t>
                      </a:r>
                      <a:endParaRPr lang="zh-CN" altLang="en-US" dirty="0">
                        <a:solidFill>
                          <a:srgbClr val="FF0000"/>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44</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3005951" cy="369332"/>
          </a:xfrm>
          <a:prstGeom prst="rect">
            <a:avLst/>
          </a:prstGeom>
        </p:spPr>
        <p:txBody>
          <a:bodyPr wrap="none">
            <a:spAutoFit/>
          </a:bodyPr>
          <a:lstStyle/>
          <a:p>
            <a:r>
              <a:rPr lang="zh-CN" altLang="en-US" dirty="0">
                <a:solidFill>
                  <a:schemeClr val="accent1"/>
                </a:solidFill>
              </a:rPr>
              <a:t>剩余序列：</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Tree>
    <p:extLst>
      <p:ext uri="{BB962C8B-B14F-4D97-AF65-F5344CB8AC3E}">
        <p14:creationId xmlns:p14="http://schemas.microsoft.com/office/powerpoint/2010/main" val="14704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602734739"/>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accent2"/>
                          </a:solidFill>
                        </a:rPr>
                        <a:t>12</a:t>
                      </a:r>
                      <a:endParaRPr lang="zh-CN" altLang="en-US" dirty="0">
                        <a:solidFill>
                          <a:schemeClr val="accent2"/>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44</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2531462" cy="369332"/>
          </a:xfrm>
          <a:prstGeom prst="rect">
            <a:avLst/>
          </a:prstGeom>
        </p:spPr>
        <p:txBody>
          <a:bodyPr wrap="none">
            <a:spAutoFit/>
          </a:bodyPr>
          <a:lstStyle/>
          <a:p>
            <a:r>
              <a:rPr lang="zh-CN" altLang="en-US" dirty="0">
                <a:solidFill>
                  <a:schemeClr val="accent1"/>
                </a:solidFill>
              </a:rPr>
              <a:t>剩余序列：</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Tree>
    <p:extLst>
      <p:ext uri="{BB962C8B-B14F-4D97-AF65-F5344CB8AC3E}">
        <p14:creationId xmlns:p14="http://schemas.microsoft.com/office/powerpoint/2010/main" val="3927997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417492691"/>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rgbClr val="FF0000"/>
                          </a:solidFill>
                        </a:rPr>
                        <a:t>44</a:t>
                      </a:r>
                      <a:endParaRPr lang="zh-CN" altLang="en-US" dirty="0">
                        <a:solidFill>
                          <a:srgbClr val="FF0000"/>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2531462" cy="369332"/>
          </a:xfrm>
          <a:prstGeom prst="rect">
            <a:avLst/>
          </a:prstGeom>
        </p:spPr>
        <p:txBody>
          <a:bodyPr wrap="none">
            <a:spAutoFit/>
          </a:bodyPr>
          <a:lstStyle/>
          <a:p>
            <a:r>
              <a:rPr lang="zh-CN" altLang="en-US" dirty="0">
                <a:solidFill>
                  <a:schemeClr val="accent1"/>
                </a:solidFill>
              </a:rPr>
              <a:t>剩余序列：</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4443140" y="5431091"/>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Tree>
    <p:extLst>
      <p:ext uri="{BB962C8B-B14F-4D97-AF65-F5344CB8AC3E}">
        <p14:creationId xmlns:p14="http://schemas.microsoft.com/office/powerpoint/2010/main" val="2755197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1330441744"/>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accent2"/>
                          </a:solidFill>
                        </a:rPr>
                        <a:t>56</a:t>
                      </a:r>
                      <a:endParaRPr lang="zh-CN" altLang="en-US" dirty="0">
                        <a:solidFill>
                          <a:schemeClr val="accent2"/>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2056973" cy="369332"/>
          </a:xfrm>
          <a:prstGeom prst="rect">
            <a:avLst/>
          </a:prstGeom>
        </p:spPr>
        <p:txBody>
          <a:bodyPr wrap="none">
            <a:spAutoFit/>
          </a:bodyPr>
          <a:lstStyle/>
          <a:p>
            <a:r>
              <a:rPr lang="zh-CN" altLang="en-US" dirty="0">
                <a:solidFill>
                  <a:schemeClr val="accent1"/>
                </a:solidFill>
              </a:rPr>
              <a:t>剩余序列：</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4443140" y="5431091"/>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Tree>
    <p:extLst>
      <p:ext uri="{BB962C8B-B14F-4D97-AF65-F5344CB8AC3E}">
        <p14:creationId xmlns:p14="http://schemas.microsoft.com/office/powerpoint/2010/main" val="307581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026439435"/>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rgbClr val="FF0000"/>
                          </a:solidFill>
                        </a:rPr>
                        <a:t>56</a:t>
                      </a:r>
                      <a:endParaRPr lang="zh-CN" altLang="en-US" dirty="0">
                        <a:solidFill>
                          <a:srgbClr val="FF0000"/>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2056973" cy="369332"/>
          </a:xfrm>
          <a:prstGeom prst="rect">
            <a:avLst/>
          </a:prstGeom>
        </p:spPr>
        <p:txBody>
          <a:bodyPr wrap="none">
            <a:spAutoFit/>
          </a:bodyPr>
          <a:lstStyle/>
          <a:p>
            <a:r>
              <a:rPr lang="zh-CN" altLang="en-US" dirty="0">
                <a:solidFill>
                  <a:schemeClr val="accent1"/>
                </a:solidFill>
              </a:rPr>
              <a:t>剩余序列：</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4443140" y="5431091"/>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5028796" y="5431091"/>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Tree>
    <p:extLst>
      <p:ext uri="{BB962C8B-B14F-4D97-AF65-F5344CB8AC3E}">
        <p14:creationId xmlns:p14="http://schemas.microsoft.com/office/powerpoint/2010/main" val="27441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插入类排序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6F5F6392-DD90-4910-AAA0-D1F3A6E4D4A1}"/>
              </a:ext>
            </a:extLst>
          </p:cNvPr>
          <p:cNvSpPr txBox="1"/>
          <p:nvPr/>
        </p:nvSpPr>
        <p:spPr>
          <a:xfrm>
            <a:off x="1314275" y="844333"/>
            <a:ext cx="9563449" cy="646331"/>
          </a:xfrm>
          <a:prstGeom prst="rect">
            <a:avLst/>
          </a:prstGeom>
          <a:noFill/>
        </p:spPr>
        <p:txBody>
          <a:bodyPr wrap="square" rtlCol="0">
            <a:spAutoFit/>
          </a:bodyPr>
          <a:lstStyle/>
          <a:p>
            <a:r>
              <a:rPr lang="zh-CN" altLang="en-US" dirty="0">
                <a:solidFill>
                  <a:schemeClr val="accent1"/>
                </a:solidFill>
              </a:rPr>
              <a:t>插入类排序</a:t>
            </a:r>
            <a:r>
              <a:rPr lang="zh-CN" altLang="en-US" dirty="0"/>
              <a:t>就是在一个有序的序列中，插入一个新的关键字，直到所有的关键字都插入形成一个有序的序列。</a:t>
            </a:r>
          </a:p>
        </p:txBody>
      </p:sp>
      <p:sp>
        <p:nvSpPr>
          <p:cNvPr id="13" name="文本框 12">
            <a:extLst>
              <a:ext uri="{FF2B5EF4-FFF2-40B4-BE49-F238E27FC236}">
                <a16:creationId xmlns:a16="http://schemas.microsoft.com/office/drawing/2014/main" xmlns="" id="{A755B09B-A9A0-43D4-9B10-DF8A0AEE0387}"/>
              </a:ext>
            </a:extLst>
          </p:cNvPr>
          <p:cNvSpPr txBox="1"/>
          <p:nvPr/>
        </p:nvSpPr>
        <p:spPr>
          <a:xfrm>
            <a:off x="1314275" y="1882562"/>
            <a:ext cx="4810245" cy="369332"/>
          </a:xfrm>
          <a:prstGeom prst="rect">
            <a:avLst/>
          </a:prstGeom>
          <a:noFill/>
        </p:spPr>
        <p:txBody>
          <a:bodyPr wrap="square" rtlCol="0">
            <a:spAutoFit/>
          </a:bodyPr>
          <a:lstStyle/>
          <a:p>
            <a:r>
              <a:rPr lang="zh-CN" altLang="en-US" dirty="0"/>
              <a:t>上一节说的</a:t>
            </a:r>
            <a:r>
              <a:rPr lang="zh-CN" altLang="en-US" dirty="0">
                <a:solidFill>
                  <a:schemeClr val="accent1"/>
                </a:solidFill>
              </a:rPr>
              <a:t>直接插入排序</a:t>
            </a:r>
            <a:r>
              <a:rPr lang="zh-CN" altLang="en-US" dirty="0"/>
              <a:t>就是一种</a:t>
            </a:r>
            <a:r>
              <a:rPr lang="zh-CN" altLang="en-US" dirty="0">
                <a:solidFill>
                  <a:schemeClr val="accent1"/>
                </a:solidFill>
              </a:rPr>
              <a:t>插入类排序。</a:t>
            </a:r>
          </a:p>
        </p:txBody>
      </p:sp>
      <p:sp>
        <p:nvSpPr>
          <p:cNvPr id="15" name="文本框 14">
            <a:extLst>
              <a:ext uri="{FF2B5EF4-FFF2-40B4-BE49-F238E27FC236}">
                <a16:creationId xmlns:a16="http://schemas.microsoft.com/office/drawing/2014/main" xmlns="" id="{413A634D-AA90-43DF-B30D-E8F7E24F48E3}"/>
              </a:ext>
            </a:extLst>
          </p:cNvPr>
          <p:cNvSpPr txBox="1"/>
          <p:nvPr/>
        </p:nvSpPr>
        <p:spPr>
          <a:xfrm>
            <a:off x="1314275" y="2768873"/>
            <a:ext cx="7259274" cy="369332"/>
          </a:xfrm>
          <a:prstGeom prst="rect">
            <a:avLst/>
          </a:prstGeom>
          <a:noFill/>
        </p:spPr>
        <p:txBody>
          <a:bodyPr wrap="square" rtlCol="0">
            <a:spAutoFit/>
          </a:bodyPr>
          <a:lstStyle/>
          <a:p>
            <a:r>
              <a:rPr lang="zh-CN" altLang="en-US" dirty="0">
                <a:solidFill>
                  <a:schemeClr val="accent1"/>
                </a:solidFill>
              </a:rPr>
              <a:t>插入类排序还包括折半插入排序和希尔排序。</a:t>
            </a:r>
          </a:p>
        </p:txBody>
      </p:sp>
    </p:spTree>
    <p:extLst>
      <p:ext uri="{BB962C8B-B14F-4D97-AF65-F5344CB8AC3E}">
        <p14:creationId xmlns:p14="http://schemas.microsoft.com/office/powerpoint/2010/main" val="176220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465803596"/>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tx1"/>
                          </a:solidFill>
                        </a:rPr>
                        <a:t>10</a:t>
                      </a:r>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accent2"/>
                          </a:solidFill>
                        </a:rPr>
                        <a:t>32</a:t>
                      </a:r>
                      <a:endParaRPr lang="zh-CN" altLang="en-US" dirty="0">
                        <a:solidFill>
                          <a:schemeClr val="accent2"/>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582484" cy="369332"/>
          </a:xfrm>
          <a:prstGeom prst="rect">
            <a:avLst/>
          </a:prstGeom>
        </p:spPr>
        <p:txBody>
          <a:bodyPr wrap="none">
            <a:spAutoFit/>
          </a:bodyPr>
          <a:lstStyle/>
          <a:p>
            <a:r>
              <a:rPr lang="zh-CN" altLang="en-US" dirty="0">
                <a:solidFill>
                  <a:schemeClr val="accent1"/>
                </a:solidFill>
              </a:rPr>
              <a:t>剩余序列：</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2696548" y="5431091"/>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3277016" y="5431091"/>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3857484" y="5431091"/>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4443140" y="5431091"/>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5028796" y="5431091"/>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 name="椭圆 2">
            <a:extLst>
              <a:ext uri="{FF2B5EF4-FFF2-40B4-BE49-F238E27FC236}">
                <a16:creationId xmlns:a16="http://schemas.microsoft.com/office/drawing/2014/main" xmlns="" id="{F190B75C-4043-4313-8254-E599A79CD704}"/>
              </a:ext>
            </a:extLst>
          </p:cNvPr>
          <p:cNvSpPr/>
          <p:nvPr/>
        </p:nvSpPr>
        <p:spPr>
          <a:xfrm>
            <a:off x="7212563" y="4208108"/>
            <a:ext cx="3862874" cy="166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此时内存中</a:t>
            </a:r>
            <a:r>
              <a:rPr lang="en-US" altLang="zh-CN" dirty="0"/>
              <a:t>3</a:t>
            </a:r>
            <a:r>
              <a:rPr lang="zh-CN" altLang="en-US" dirty="0"/>
              <a:t>个关键字都比</a:t>
            </a:r>
            <a:r>
              <a:rPr lang="en-US" altLang="zh-CN" dirty="0"/>
              <a:t>56</a:t>
            </a:r>
            <a:r>
              <a:rPr lang="zh-CN" altLang="en-US" dirty="0"/>
              <a:t>小 无法再置换表明这已经是一个有序归并段</a:t>
            </a:r>
          </a:p>
        </p:txBody>
      </p:sp>
    </p:spTree>
    <p:extLst>
      <p:ext uri="{BB962C8B-B14F-4D97-AF65-F5344CB8AC3E}">
        <p14:creationId xmlns:p14="http://schemas.microsoft.com/office/powerpoint/2010/main" val="8604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18226821"/>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rgbClr val="FF0000"/>
                          </a:solidFill>
                        </a:rPr>
                        <a:t>10</a:t>
                      </a:r>
                      <a:endParaRPr lang="zh-CN" altLang="en-US" dirty="0">
                        <a:solidFill>
                          <a:srgbClr val="FF0000"/>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32</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582484" cy="369332"/>
          </a:xfrm>
          <a:prstGeom prst="rect">
            <a:avLst/>
          </a:prstGeom>
        </p:spPr>
        <p:txBody>
          <a:bodyPr wrap="none">
            <a:spAutoFit/>
          </a:bodyPr>
          <a:lstStyle/>
          <a:p>
            <a:r>
              <a:rPr lang="zh-CN" altLang="en-US" dirty="0">
                <a:solidFill>
                  <a:schemeClr val="accent1"/>
                </a:solidFill>
              </a:rPr>
              <a:t>剩余序列：</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 name="椭圆 2">
            <a:extLst>
              <a:ext uri="{FF2B5EF4-FFF2-40B4-BE49-F238E27FC236}">
                <a16:creationId xmlns:a16="http://schemas.microsoft.com/office/drawing/2014/main" xmlns="" id="{F190B75C-4043-4313-8254-E599A79CD704}"/>
              </a:ext>
            </a:extLst>
          </p:cNvPr>
          <p:cNvSpPr/>
          <p:nvPr/>
        </p:nvSpPr>
        <p:spPr>
          <a:xfrm>
            <a:off x="7212563" y="4208108"/>
            <a:ext cx="3862874" cy="166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此时内存中</a:t>
            </a:r>
            <a:r>
              <a:rPr lang="en-US" altLang="zh-CN" dirty="0"/>
              <a:t>3</a:t>
            </a:r>
            <a:r>
              <a:rPr lang="zh-CN" altLang="en-US" dirty="0"/>
              <a:t>个关键字都比</a:t>
            </a:r>
            <a:r>
              <a:rPr lang="en-US" altLang="zh-CN" dirty="0"/>
              <a:t>56</a:t>
            </a:r>
            <a:r>
              <a:rPr lang="zh-CN" altLang="en-US" dirty="0"/>
              <a:t>小 无法再置换表明这已经是一个有序归并段</a:t>
            </a:r>
          </a:p>
        </p:txBody>
      </p:sp>
      <p:sp>
        <p:nvSpPr>
          <p:cNvPr id="30" name="文本框 29">
            <a:extLst>
              <a:ext uri="{FF2B5EF4-FFF2-40B4-BE49-F238E27FC236}">
                <a16:creationId xmlns:a16="http://schemas.microsoft.com/office/drawing/2014/main" xmlns="" id="{08CF8639-CCB9-46A6-A82E-D974E4328B08}"/>
              </a:ext>
            </a:extLst>
          </p:cNvPr>
          <p:cNvSpPr txBox="1"/>
          <p:nvPr/>
        </p:nvSpPr>
        <p:spPr>
          <a:xfrm>
            <a:off x="2670075" y="5431091"/>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4" name="文本框 3">
            <a:extLst>
              <a:ext uri="{FF2B5EF4-FFF2-40B4-BE49-F238E27FC236}">
                <a16:creationId xmlns:a16="http://schemas.microsoft.com/office/drawing/2014/main" xmlns="" id="{A4F52F8C-0A8B-4779-9C3C-33ADB3B57A60}"/>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Tree>
    <p:extLst>
      <p:ext uri="{BB962C8B-B14F-4D97-AF65-F5344CB8AC3E}">
        <p14:creationId xmlns:p14="http://schemas.microsoft.com/office/powerpoint/2010/main" val="114004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264712255"/>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chemeClr val="accent2"/>
                          </a:solidFill>
                        </a:rPr>
                        <a:t>29</a:t>
                      </a:r>
                      <a:endParaRPr lang="zh-CN" altLang="en-US" dirty="0">
                        <a:solidFill>
                          <a:schemeClr val="accent2"/>
                        </a:solidFill>
                      </a:endParaRPr>
                    </a:p>
                  </a:txBody>
                  <a:tcPr/>
                </a:tc>
                <a:extLst>
                  <a:ext uri="{0D108BD9-81ED-4DB2-BD59-A6C34878D82A}">
                    <a16:rowId xmlns:a16="http://schemas.microsoft.com/office/drawing/2014/main" xmlns="" val="159424475"/>
                  </a:ext>
                </a:extLst>
              </a:tr>
              <a:tr h="370840">
                <a:tc>
                  <a:txBody>
                    <a:bodyPr/>
                    <a:lstStyle/>
                    <a:p>
                      <a:r>
                        <a:rPr lang="en-US" altLang="zh-CN" dirty="0">
                          <a:solidFill>
                            <a:srgbClr val="FF0000"/>
                          </a:solidFill>
                        </a:rPr>
                        <a:t>12</a:t>
                      </a:r>
                      <a:endParaRPr lang="zh-CN" altLang="en-US" dirty="0">
                        <a:solidFill>
                          <a:srgbClr val="FF0000"/>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32</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338828" cy="369332"/>
          </a:xfrm>
          <a:prstGeom prst="rect">
            <a:avLst/>
          </a:prstGeom>
        </p:spPr>
        <p:txBody>
          <a:bodyPr wrap="none">
            <a:spAutoFit/>
          </a:bodyPr>
          <a:lstStyle/>
          <a:p>
            <a:r>
              <a:rPr lang="zh-CN" altLang="en-US" dirty="0">
                <a:solidFill>
                  <a:schemeClr val="accent1"/>
                </a:solidFill>
              </a:rPr>
              <a:t>剩余序列：</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0" name="文本框 29">
            <a:extLst>
              <a:ext uri="{FF2B5EF4-FFF2-40B4-BE49-F238E27FC236}">
                <a16:creationId xmlns:a16="http://schemas.microsoft.com/office/drawing/2014/main" xmlns="" id="{08CF8639-CCB9-46A6-A82E-D974E4328B08}"/>
              </a:ext>
            </a:extLst>
          </p:cNvPr>
          <p:cNvSpPr txBox="1"/>
          <p:nvPr/>
        </p:nvSpPr>
        <p:spPr>
          <a:xfrm>
            <a:off x="2670075" y="5431091"/>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1" name="文本框 30">
            <a:extLst>
              <a:ext uri="{FF2B5EF4-FFF2-40B4-BE49-F238E27FC236}">
                <a16:creationId xmlns:a16="http://schemas.microsoft.com/office/drawing/2014/main" xmlns="" id="{99BE3B5F-C486-4C85-A0CA-C5873944368F}"/>
              </a:ext>
            </a:extLst>
          </p:cNvPr>
          <p:cNvSpPr txBox="1"/>
          <p:nvPr/>
        </p:nvSpPr>
        <p:spPr>
          <a:xfrm>
            <a:off x="3129695" y="5431091"/>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1F8A60F3-91A7-4711-8F34-FC68F686D481}"/>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Tree>
    <p:extLst>
      <p:ext uri="{BB962C8B-B14F-4D97-AF65-F5344CB8AC3E}">
        <p14:creationId xmlns:p14="http://schemas.microsoft.com/office/powerpoint/2010/main" val="17212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4174721481"/>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r>
                        <a:rPr lang="en-US" altLang="zh-CN" dirty="0">
                          <a:solidFill>
                            <a:srgbClr val="FF0000"/>
                          </a:solidFill>
                        </a:rPr>
                        <a:t>29</a:t>
                      </a:r>
                      <a:endParaRPr lang="zh-CN" altLang="en-US" dirty="0">
                        <a:solidFill>
                          <a:srgbClr val="FF0000"/>
                        </a:solidFill>
                      </a:endParaRPr>
                    </a:p>
                  </a:txBody>
                  <a:tcPr/>
                </a:tc>
                <a:extLst>
                  <a:ext uri="{0D108BD9-81ED-4DB2-BD59-A6C34878D82A}">
                    <a16:rowId xmlns:a16="http://schemas.microsoft.com/office/drawing/2014/main" xmlns="" val="159424475"/>
                  </a:ext>
                </a:extLst>
              </a:tr>
              <a:tr h="370840">
                <a:tc>
                  <a:txBody>
                    <a:bodyPr/>
                    <a:lstStyle/>
                    <a:p>
                      <a:endParaRPr lang="zh-CN" altLang="en-US" dirty="0">
                        <a:solidFill>
                          <a:srgbClr val="FF0000"/>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chemeClr val="tx1"/>
                          </a:solidFill>
                        </a:rPr>
                        <a:t>32</a:t>
                      </a:r>
                      <a:endParaRPr lang="zh-CN" altLang="en-US" dirty="0">
                        <a:solidFill>
                          <a:schemeClr val="tx1"/>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338828" cy="369332"/>
          </a:xfrm>
          <a:prstGeom prst="rect">
            <a:avLst/>
          </a:prstGeom>
        </p:spPr>
        <p:txBody>
          <a:bodyPr wrap="none">
            <a:spAutoFit/>
          </a:bodyPr>
          <a:lstStyle/>
          <a:p>
            <a:r>
              <a:rPr lang="zh-CN" altLang="en-US" dirty="0">
                <a:solidFill>
                  <a:schemeClr val="accent1"/>
                </a:solidFill>
              </a:rPr>
              <a:t>剩余序列：</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0" name="文本框 29">
            <a:extLst>
              <a:ext uri="{FF2B5EF4-FFF2-40B4-BE49-F238E27FC236}">
                <a16:creationId xmlns:a16="http://schemas.microsoft.com/office/drawing/2014/main" xmlns="" id="{08CF8639-CCB9-46A6-A82E-D974E4328B08}"/>
              </a:ext>
            </a:extLst>
          </p:cNvPr>
          <p:cNvSpPr txBox="1"/>
          <p:nvPr/>
        </p:nvSpPr>
        <p:spPr>
          <a:xfrm>
            <a:off x="2670075" y="5431091"/>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1" name="文本框 30">
            <a:extLst>
              <a:ext uri="{FF2B5EF4-FFF2-40B4-BE49-F238E27FC236}">
                <a16:creationId xmlns:a16="http://schemas.microsoft.com/office/drawing/2014/main" xmlns="" id="{99BE3B5F-C486-4C85-A0CA-C5873944368F}"/>
              </a:ext>
            </a:extLst>
          </p:cNvPr>
          <p:cNvSpPr txBox="1"/>
          <p:nvPr/>
        </p:nvSpPr>
        <p:spPr>
          <a:xfrm>
            <a:off x="3129695" y="5431091"/>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95F232B3-6916-4C8F-911B-9AF29E5E407D}"/>
              </a:ext>
            </a:extLst>
          </p:cNvPr>
          <p:cNvSpPr txBox="1"/>
          <p:nvPr/>
        </p:nvSpPr>
        <p:spPr>
          <a:xfrm>
            <a:off x="3589315" y="5431091"/>
            <a:ext cx="459620" cy="369332"/>
          </a:xfrm>
          <a:prstGeom prst="rect">
            <a:avLst/>
          </a:prstGeom>
          <a:noFill/>
        </p:spPr>
        <p:txBody>
          <a:bodyPr wrap="square" rtlCol="0">
            <a:spAutoFit/>
          </a:bodyPr>
          <a:lstStyle/>
          <a:p>
            <a:r>
              <a:rPr lang="en-US" altLang="zh-CN" dirty="0">
                <a:solidFill>
                  <a:schemeClr val="accent1"/>
                </a:solidFill>
              </a:rPr>
              <a:t>29</a:t>
            </a:r>
            <a:endParaRPr lang="zh-CN" altLang="en-US" dirty="0">
              <a:solidFill>
                <a:schemeClr val="accent1"/>
              </a:solidFill>
            </a:endParaRPr>
          </a:p>
        </p:txBody>
      </p:sp>
      <p:sp>
        <p:nvSpPr>
          <p:cNvPr id="33" name="文本框 32">
            <a:extLst>
              <a:ext uri="{FF2B5EF4-FFF2-40B4-BE49-F238E27FC236}">
                <a16:creationId xmlns:a16="http://schemas.microsoft.com/office/drawing/2014/main" xmlns="" id="{56DF90A5-29A1-4402-9676-AB3A25F360BB}"/>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Tree>
    <p:extLst>
      <p:ext uri="{BB962C8B-B14F-4D97-AF65-F5344CB8AC3E}">
        <p14:creationId xmlns:p14="http://schemas.microsoft.com/office/powerpoint/2010/main" val="32054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2054111037"/>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endParaRPr lang="zh-CN" altLang="en-US" dirty="0">
                        <a:solidFill>
                          <a:srgbClr val="FF0000"/>
                        </a:solidFill>
                      </a:endParaRPr>
                    </a:p>
                  </a:txBody>
                  <a:tcPr/>
                </a:tc>
                <a:extLst>
                  <a:ext uri="{0D108BD9-81ED-4DB2-BD59-A6C34878D82A}">
                    <a16:rowId xmlns:a16="http://schemas.microsoft.com/office/drawing/2014/main" xmlns="" val="2577209076"/>
                  </a:ext>
                </a:extLst>
              </a:tr>
              <a:tr h="370840">
                <a:tc>
                  <a:txBody>
                    <a:bodyPr/>
                    <a:lstStyle/>
                    <a:p>
                      <a:r>
                        <a:rPr lang="en-US" altLang="zh-CN" dirty="0">
                          <a:solidFill>
                            <a:srgbClr val="FF0000"/>
                          </a:solidFill>
                        </a:rPr>
                        <a:t>32</a:t>
                      </a:r>
                      <a:endParaRPr lang="zh-CN" altLang="en-US" dirty="0">
                        <a:solidFill>
                          <a:srgbClr val="FF0000"/>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338828" cy="369332"/>
          </a:xfrm>
          <a:prstGeom prst="rect">
            <a:avLst/>
          </a:prstGeom>
        </p:spPr>
        <p:txBody>
          <a:bodyPr wrap="none">
            <a:spAutoFit/>
          </a:bodyPr>
          <a:lstStyle/>
          <a:p>
            <a:r>
              <a:rPr lang="zh-CN" altLang="en-US" dirty="0">
                <a:solidFill>
                  <a:schemeClr val="accent1"/>
                </a:solidFill>
              </a:rPr>
              <a:t>剩余序列：</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0" name="文本框 29">
            <a:extLst>
              <a:ext uri="{FF2B5EF4-FFF2-40B4-BE49-F238E27FC236}">
                <a16:creationId xmlns:a16="http://schemas.microsoft.com/office/drawing/2014/main" xmlns="" id="{08CF8639-CCB9-46A6-A82E-D974E4328B08}"/>
              </a:ext>
            </a:extLst>
          </p:cNvPr>
          <p:cNvSpPr txBox="1"/>
          <p:nvPr/>
        </p:nvSpPr>
        <p:spPr>
          <a:xfrm>
            <a:off x="2670075" y="5431091"/>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1" name="文本框 30">
            <a:extLst>
              <a:ext uri="{FF2B5EF4-FFF2-40B4-BE49-F238E27FC236}">
                <a16:creationId xmlns:a16="http://schemas.microsoft.com/office/drawing/2014/main" xmlns="" id="{99BE3B5F-C486-4C85-A0CA-C5873944368F}"/>
              </a:ext>
            </a:extLst>
          </p:cNvPr>
          <p:cNvSpPr txBox="1"/>
          <p:nvPr/>
        </p:nvSpPr>
        <p:spPr>
          <a:xfrm>
            <a:off x="3129695" y="5431091"/>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95F232B3-6916-4C8F-911B-9AF29E5E407D}"/>
              </a:ext>
            </a:extLst>
          </p:cNvPr>
          <p:cNvSpPr txBox="1"/>
          <p:nvPr/>
        </p:nvSpPr>
        <p:spPr>
          <a:xfrm>
            <a:off x="3589315" y="5431091"/>
            <a:ext cx="459620" cy="369332"/>
          </a:xfrm>
          <a:prstGeom prst="rect">
            <a:avLst/>
          </a:prstGeom>
          <a:noFill/>
        </p:spPr>
        <p:txBody>
          <a:bodyPr wrap="square" rtlCol="0">
            <a:spAutoFit/>
          </a:bodyPr>
          <a:lstStyle/>
          <a:p>
            <a:r>
              <a:rPr lang="en-US" altLang="zh-CN" dirty="0">
                <a:solidFill>
                  <a:schemeClr val="accent1"/>
                </a:solidFill>
              </a:rPr>
              <a:t>29</a:t>
            </a:r>
            <a:endParaRPr lang="zh-CN" altLang="en-US" dirty="0">
              <a:solidFill>
                <a:schemeClr val="accent1"/>
              </a:solidFill>
            </a:endParaRPr>
          </a:p>
        </p:txBody>
      </p:sp>
      <p:sp>
        <p:nvSpPr>
          <p:cNvPr id="3" name="矩形 2">
            <a:extLst>
              <a:ext uri="{FF2B5EF4-FFF2-40B4-BE49-F238E27FC236}">
                <a16:creationId xmlns:a16="http://schemas.microsoft.com/office/drawing/2014/main" xmlns="" id="{D2371A2C-D74F-42D7-A0AE-20105FA4F49D}"/>
              </a:ext>
            </a:extLst>
          </p:cNvPr>
          <p:cNvSpPr/>
          <p:nvPr/>
        </p:nvSpPr>
        <p:spPr>
          <a:xfrm>
            <a:off x="4061940" y="5431091"/>
            <a:ext cx="428322" cy="369332"/>
          </a:xfrm>
          <a:prstGeom prst="rect">
            <a:avLst/>
          </a:prstGeom>
        </p:spPr>
        <p:txBody>
          <a:bodyPr wrap="none">
            <a:spAutoFit/>
          </a:bodyPr>
          <a:lstStyle/>
          <a:p>
            <a:r>
              <a:rPr lang="en-US" altLang="zh-CN" dirty="0">
                <a:solidFill>
                  <a:schemeClr val="accent1"/>
                </a:solidFill>
              </a:rPr>
              <a:t>32</a:t>
            </a:r>
            <a:endParaRPr lang="zh-CN" altLang="en-US" dirty="0">
              <a:solidFill>
                <a:schemeClr val="accent1"/>
              </a:solidFill>
            </a:endParaRPr>
          </a:p>
        </p:txBody>
      </p:sp>
      <p:sp>
        <p:nvSpPr>
          <p:cNvPr id="37" name="文本框 36">
            <a:extLst>
              <a:ext uri="{FF2B5EF4-FFF2-40B4-BE49-F238E27FC236}">
                <a16:creationId xmlns:a16="http://schemas.microsoft.com/office/drawing/2014/main" xmlns="" id="{3D19D766-86D5-4ED2-8454-0B3727419360}"/>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Tree>
    <p:extLst>
      <p:ext uri="{BB962C8B-B14F-4D97-AF65-F5344CB8AC3E}">
        <p14:creationId xmlns:p14="http://schemas.microsoft.com/office/powerpoint/2010/main" val="23099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42" name="矩形 41">
            <a:extLst>
              <a:ext uri="{FF2B5EF4-FFF2-40B4-BE49-F238E27FC236}">
                <a16:creationId xmlns:a16="http://schemas.microsoft.com/office/drawing/2014/main" xmlns="" id="{EDBB4077-2666-40C9-B3FC-D84D1EC6C2F5}"/>
              </a:ext>
            </a:extLst>
          </p:cNvPr>
          <p:cNvSpPr/>
          <p:nvPr/>
        </p:nvSpPr>
        <p:spPr>
          <a:xfrm>
            <a:off x="717604" y="1426909"/>
            <a:ext cx="1460656" cy="369332"/>
          </a:xfrm>
          <a:prstGeom prst="rect">
            <a:avLst/>
          </a:prstGeom>
        </p:spPr>
        <p:txBody>
          <a:bodyPr wrap="none">
            <a:spAutoFit/>
          </a:bodyPr>
          <a:lstStyle/>
          <a:p>
            <a:r>
              <a:rPr lang="zh-CN" altLang="en-US" dirty="0">
                <a:solidFill>
                  <a:schemeClr val="accent1"/>
                </a:solidFill>
              </a:rPr>
              <a:t>内存大小：</a:t>
            </a:r>
            <a:r>
              <a:rPr lang="en-US" altLang="zh-CN" dirty="0"/>
              <a:t>3</a:t>
            </a:r>
            <a:endParaRPr lang="zh-CN" altLang="en-US" dirty="0"/>
          </a:p>
        </p:txBody>
      </p:sp>
      <p:graphicFrame>
        <p:nvGraphicFramePr>
          <p:cNvPr id="9" name="表格 8">
            <a:extLst>
              <a:ext uri="{FF2B5EF4-FFF2-40B4-BE49-F238E27FC236}">
                <a16:creationId xmlns:a16="http://schemas.microsoft.com/office/drawing/2014/main" xmlns="" id="{8C9333A9-81A3-429F-8319-66BF0D438A05}"/>
              </a:ext>
            </a:extLst>
          </p:cNvPr>
          <p:cNvGraphicFramePr>
            <a:graphicFrameLocks noGrp="1"/>
          </p:cNvGraphicFramePr>
          <p:nvPr>
            <p:extLst>
              <p:ext uri="{D42A27DB-BD31-4B8C-83A1-F6EECF244321}">
                <p14:modId xmlns:p14="http://schemas.microsoft.com/office/powerpoint/2010/main" val="3784861027"/>
              </p:ext>
            </p:extLst>
          </p:nvPr>
        </p:nvGraphicFramePr>
        <p:xfrm>
          <a:off x="2670075" y="2833789"/>
          <a:ext cx="486093" cy="1112520"/>
        </p:xfrm>
        <a:graphic>
          <a:graphicData uri="http://schemas.openxmlformats.org/drawingml/2006/table">
            <a:tbl>
              <a:tblPr>
                <a:tableStyleId>{5C22544A-7EE6-4342-B048-85BDC9FD1C3A}</a:tableStyleId>
              </a:tblPr>
              <a:tblGrid>
                <a:gridCol w="486093">
                  <a:extLst>
                    <a:ext uri="{9D8B030D-6E8A-4147-A177-3AD203B41FA5}">
                      <a16:colId xmlns:a16="http://schemas.microsoft.com/office/drawing/2014/main" xmlns="" val="808660534"/>
                    </a:ext>
                  </a:extLst>
                </a:gridCol>
              </a:tblGrid>
              <a:tr h="370840">
                <a:tc>
                  <a:txBody>
                    <a:bodyPr/>
                    <a:lstStyle/>
                    <a:p>
                      <a:endParaRPr lang="zh-CN" altLang="en-US" dirty="0">
                        <a:solidFill>
                          <a:schemeClr val="tx1"/>
                        </a:solidFill>
                      </a:endParaRPr>
                    </a:p>
                  </a:txBody>
                  <a:tcPr/>
                </a:tc>
                <a:extLst>
                  <a:ext uri="{0D108BD9-81ED-4DB2-BD59-A6C34878D82A}">
                    <a16:rowId xmlns:a16="http://schemas.microsoft.com/office/drawing/2014/main" xmlns="" val="159424475"/>
                  </a:ext>
                </a:extLst>
              </a:tr>
              <a:tr h="370840">
                <a:tc>
                  <a:txBody>
                    <a:bodyPr/>
                    <a:lstStyle/>
                    <a:p>
                      <a:endParaRPr lang="zh-CN" altLang="en-US" dirty="0">
                        <a:solidFill>
                          <a:srgbClr val="FF0000"/>
                        </a:solidFill>
                      </a:endParaRPr>
                    </a:p>
                  </a:txBody>
                  <a:tcPr/>
                </a:tc>
                <a:extLst>
                  <a:ext uri="{0D108BD9-81ED-4DB2-BD59-A6C34878D82A}">
                    <a16:rowId xmlns:a16="http://schemas.microsoft.com/office/drawing/2014/main" xmlns="" val="2577209076"/>
                  </a:ext>
                </a:extLst>
              </a:tr>
              <a:tr h="370840">
                <a:tc>
                  <a:txBody>
                    <a:bodyPr/>
                    <a:lstStyle/>
                    <a:p>
                      <a:endParaRPr lang="zh-CN" altLang="en-US" dirty="0">
                        <a:solidFill>
                          <a:srgbClr val="FF0000"/>
                        </a:solidFill>
                      </a:endParaRPr>
                    </a:p>
                  </a:txBody>
                  <a:tcPr/>
                </a:tc>
                <a:extLst>
                  <a:ext uri="{0D108BD9-81ED-4DB2-BD59-A6C34878D82A}">
                    <a16:rowId xmlns:a16="http://schemas.microsoft.com/office/drawing/2014/main" xmlns="" val="2746588776"/>
                  </a:ext>
                </a:extLst>
              </a:tr>
            </a:tbl>
          </a:graphicData>
        </a:graphic>
      </p:graphicFrame>
      <p:sp>
        <p:nvSpPr>
          <p:cNvPr id="10" name="文本框 9">
            <a:extLst>
              <a:ext uri="{FF2B5EF4-FFF2-40B4-BE49-F238E27FC236}">
                <a16:creationId xmlns:a16="http://schemas.microsoft.com/office/drawing/2014/main" xmlns="" id="{0B237298-B9CC-477D-875B-3C3D2FB6C373}"/>
              </a:ext>
            </a:extLst>
          </p:cNvPr>
          <p:cNvSpPr txBox="1"/>
          <p:nvPr/>
        </p:nvSpPr>
        <p:spPr>
          <a:xfrm>
            <a:off x="2549229" y="4142792"/>
            <a:ext cx="727787" cy="369332"/>
          </a:xfrm>
          <a:prstGeom prst="rect">
            <a:avLst/>
          </a:prstGeom>
          <a:noFill/>
        </p:spPr>
        <p:txBody>
          <a:bodyPr wrap="square" rtlCol="0">
            <a:spAutoFit/>
          </a:bodyPr>
          <a:lstStyle/>
          <a:p>
            <a:r>
              <a:rPr lang="zh-CN" altLang="en-US" dirty="0"/>
              <a:t>内存</a:t>
            </a:r>
          </a:p>
        </p:txBody>
      </p:sp>
      <p:sp>
        <p:nvSpPr>
          <p:cNvPr id="43" name="文本框 42">
            <a:extLst>
              <a:ext uri="{FF2B5EF4-FFF2-40B4-BE49-F238E27FC236}">
                <a16:creationId xmlns:a16="http://schemas.microsoft.com/office/drawing/2014/main" xmlns="" id="{7199608C-5574-4BF8-B58B-309815A39F9A}"/>
              </a:ext>
            </a:extLst>
          </p:cNvPr>
          <p:cNvSpPr txBox="1"/>
          <p:nvPr/>
        </p:nvSpPr>
        <p:spPr>
          <a:xfrm>
            <a:off x="720146" y="5431091"/>
            <a:ext cx="1976402" cy="369332"/>
          </a:xfrm>
          <a:prstGeom prst="rect">
            <a:avLst/>
          </a:prstGeom>
          <a:noFill/>
        </p:spPr>
        <p:txBody>
          <a:bodyPr wrap="square" rtlCol="0">
            <a:spAutoFit/>
          </a:bodyPr>
          <a:lstStyle/>
          <a:p>
            <a:r>
              <a:rPr lang="zh-CN" altLang="en-US" dirty="0">
                <a:solidFill>
                  <a:schemeClr val="accent1"/>
                </a:solidFill>
              </a:rPr>
              <a:t>输出有序归并段：</a:t>
            </a:r>
          </a:p>
        </p:txBody>
      </p:sp>
      <p:sp>
        <p:nvSpPr>
          <p:cNvPr id="12" name="矩形 11">
            <a:extLst>
              <a:ext uri="{FF2B5EF4-FFF2-40B4-BE49-F238E27FC236}">
                <a16:creationId xmlns:a16="http://schemas.microsoft.com/office/drawing/2014/main" xmlns="" id="{16A06FB9-62FE-4126-9AAA-11DF5B811AA5}"/>
              </a:ext>
            </a:extLst>
          </p:cNvPr>
          <p:cNvSpPr/>
          <p:nvPr/>
        </p:nvSpPr>
        <p:spPr>
          <a:xfrm>
            <a:off x="5156839" y="3244334"/>
            <a:ext cx="1338828" cy="369332"/>
          </a:xfrm>
          <a:prstGeom prst="rect">
            <a:avLst/>
          </a:prstGeom>
        </p:spPr>
        <p:txBody>
          <a:bodyPr wrap="none">
            <a:spAutoFit/>
          </a:bodyPr>
          <a:lstStyle/>
          <a:p>
            <a:r>
              <a:rPr lang="zh-CN" altLang="en-US" dirty="0">
                <a:solidFill>
                  <a:schemeClr val="accent1"/>
                </a:solidFill>
              </a:rPr>
              <a:t>剩余序列：</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0" name="文本框 29">
            <a:extLst>
              <a:ext uri="{FF2B5EF4-FFF2-40B4-BE49-F238E27FC236}">
                <a16:creationId xmlns:a16="http://schemas.microsoft.com/office/drawing/2014/main" xmlns="" id="{08CF8639-CCB9-46A6-A82E-D974E4328B08}"/>
              </a:ext>
            </a:extLst>
          </p:cNvPr>
          <p:cNvSpPr txBox="1"/>
          <p:nvPr/>
        </p:nvSpPr>
        <p:spPr>
          <a:xfrm>
            <a:off x="2670075" y="5431091"/>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1" name="文本框 30">
            <a:extLst>
              <a:ext uri="{FF2B5EF4-FFF2-40B4-BE49-F238E27FC236}">
                <a16:creationId xmlns:a16="http://schemas.microsoft.com/office/drawing/2014/main" xmlns="" id="{99BE3B5F-C486-4C85-A0CA-C5873944368F}"/>
              </a:ext>
            </a:extLst>
          </p:cNvPr>
          <p:cNvSpPr txBox="1"/>
          <p:nvPr/>
        </p:nvSpPr>
        <p:spPr>
          <a:xfrm>
            <a:off x="3129695" y="5431091"/>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95F232B3-6916-4C8F-911B-9AF29E5E407D}"/>
              </a:ext>
            </a:extLst>
          </p:cNvPr>
          <p:cNvSpPr txBox="1"/>
          <p:nvPr/>
        </p:nvSpPr>
        <p:spPr>
          <a:xfrm>
            <a:off x="3589315" y="5431091"/>
            <a:ext cx="459620" cy="369332"/>
          </a:xfrm>
          <a:prstGeom prst="rect">
            <a:avLst/>
          </a:prstGeom>
          <a:noFill/>
        </p:spPr>
        <p:txBody>
          <a:bodyPr wrap="square" rtlCol="0">
            <a:spAutoFit/>
          </a:bodyPr>
          <a:lstStyle/>
          <a:p>
            <a:r>
              <a:rPr lang="en-US" altLang="zh-CN" dirty="0">
                <a:solidFill>
                  <a:schemeClr val="accent1"/>
                </a:solidFill>
              </a:rPr>
              <a:t>29</a:t>
            </a:r>
            <a:endParaRPr lang="zh-CN" altLang="en-US" dirty="0">
              <a:solidFill>
                <a:schemeClr val="accent1"/>
              </a:solidFill>
            </a:endParaRPr>
          </a:p>
        </p:txBody>
      </p:sp>
      <p:sp>
        <p:nvSpPr>
          <p:cNvPr id="3" name="矩形 2">
            <a:extLst>
              <a:ext uri="{FF2B5EF4-FFF2-40B4-BE49-F238E27FC236}">
                <a16:creationId xmlns:a16="http://schemas.microsoft.com/office/drawing/2014/main" xmlns="" id="{D2371A2C-D74F-42D7-A0AE-20105FA4F49D}"/>
              </a:ext>
            </a:extLst>
          </p:cNvPr>
          <p:cNvSpPr/>
          <p:nvPr/>
        </p:nvSpPr>
        <p:spPr>
          <a:xfrm>
            <a:off x="4061940" y="5431091"/>
            <a:ext cx="428322" cy="369332"/>
          </a:xfrm>
          <a:prstGeom prst="rect">
            <a:avLst/>
          </a:prstGeom>
        </p:spPr>
        <p:txBody>
          <a:bodyPr wrap="none">
            <a:spAutoFit/>
          </a:bodyPr>
          <a:lstStyle/>
          <a:p>
            <a:r>
              <a:rPr lang="en-US" altLang="zh-CN" dirty="0">
                <a:solidFill>
                  <a:schemeClr val="accent1"/>
                </a:solidFill>
              </a:rPr>
              <a:t>32</a:t>
            </a:r>
            <a:endParaRPr lang="zh-CN" altLang="en-US" dirty="0">
              <a:solidFill>
                <a:schemeClr val="accent1"/>
              </a:solidFill>
            </a:endParaRPr>
          </a:p>
        </p:txBody>
      </p:sp>
      <p:sp>
        <p:nvSpPr>
          <p:cNvPr id="33" name="文本框 32">
            <a:extLst>
              <a:ext uri="{FF2B5EF4-FFF2-40B4-BE49-F238E27FC236}">
                <a16:creationId xmlns:a16="http://schemas.microsoft.com/office/drawing/2014/main" xmlns="" id="{E6BC57F2-9800-412A-805F-B6CD8376C489}"/>
              </a:ext>
            </a:extLst>
          </p:cNvPr>
          <p:cNvSpPr txBox="1"/>
          <p:nvPr/>
        </p:nvSpPr>
        <p:spPr>
          <a:xfrm>
            <a:off x="8505639" y="1493670"/>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4" name="文本框 33">
            <a:extLst>
              <a:ext uri="{FF2B5EF4-FFF2-40B4-BE49-F238E27FC236}">
                <a16:creationId xmlns:a16="http://schemas.microsoft.com/office/drawing/2014/main" xmlns="" id="{A3BC4A69-E0F8-4746-96D0-39170C45C0BD}"/>
              </a:ext>
            </a:extLst>
          </p:cNvPr>
          <p:cNvSpPr txBox="1"/>
          <p:nvPr/>
        </p:nvSpPr>
        <p:spPr>
          <a:xfrm>
            <a:off x="9086939" y="1493670"/>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5" name="文本框 34">
            <a:extLst>
              <a:ext uri="{FF2B5EF4-FFF2-40B4-BE49-F238E27FC236}">
                <a16:creationId xmlns:a16="http://schemas.microsoft.com/office/drawing/2014/main" xmlns="" id="{EA07D586-ABA4-4642-A0ED-C56AEF9BEDD7}"/>
              </a:ext>
            </a:extLst>
          </p:cNvPr>
          <p:cNvSpPr txBox="1"/>
          <p:nvPr/>
        </p:nvSpPr>
        <p:spPr>
          <a:xfrm>
            <a:off x="9672882" y="1493670"/>
            <a:ext cx="459620" cy="369332"/>
          </a:xfrm>
          <a:prstGeom prst="rect">
            <a:avLst/>
          </a:prstGeom>
          <a:noFill/>
        </p:spPr>
        <p:txBody>
          <a:bodyPr wrap="square" rtlCol="0">
            <a:spAutoFit/>
          </a:bodyPr>
          <a:lstStyle/>
          <a:p>
            <a:r>
              <a:rPr lang="en-US" altLang="zh-CN" dirty="0">
                <a:solidFill>
                  <a:schemeClr val="accent1"/>
                </a:solidFill>
              </a:rPr>
              <a:t>29</a:t>
            </a:r>
            <a:endParaRPr lang="zh-CN" altLang="en-US" dirty="0">
              <a:solidFill>
                <a:schemeClr val="accent1"/>
              </a:solidFill>
            </a:endParaRPr>
          </a:p>
        </p:txBody>
      </p:sp>
      <p:sp>
        <p:nvSpPr>
          <p:cNvPr id="36" name="矩形 35">
            <a:extLst>
              <a:ext uri="{FF2B5EF4-FFF2-40B4-BE49-F238E27FC236}">
                <a16:creationId xmlns:a16="http://schemas.microsoft.com/office/drawing/2014/main" xmlns="" id="{9A1A86AE-17E6-4AD3-AD40-8AD1F25F7FD2}"/>
              </a:ext>
            </a:extLst>
          </p:cNvPr>
          <p:cNvSpPr/>
          <p:nvPr/>
        </p:nvSpPr>
        <p:spPr>
          <a:xfrm>
            <a:off x="10258538" y="1493670"/>
            <a:ext cx="428322" cy="369332"/>
          </a:xfrm>
          <a:prstGeom prst="rect">
            <a:avLst/>
          </a:prstGeom>
        </p:spPr>
        <p:txBody>
          <a:bodyPr wrap="none">
            <a:spAutoFit/>
          </a:bodyPr>
          <a:lstStyle/>
          <a:p>
            <a:r>
              <a:rPr lang="en-US" altLang="zh-CN" dirty="0">
                <a:solidFill>
                  <a:schemeClr val="accent1"/>
                </a:solidFill>
              </a:rPr>
              <a:t>32</a:t>
            </a:r>
            <a:endParaRPr lang="zh-CN" altLang="en-US" dirty="0">
              <a:solidFill>
                <a:schemeClr val="accent1"/>
              </a:solidFill>
            </a:endParaRPr>
          </a:p>
        </p:txBody>
      </p:sp>
      <p:sp>
        <p:nvSpPr>
          <p:cNvPr id="37" name="文本框 36">
            <a:extLst>
              <a:ext uri="{FF2B5EF4-FFF2-40B4-BE49-F238E27FC236}">
                <a16:creationId xmlns:a16="http://schemas.microsoft.com/office/drawing/2014/main" xmlns="" id="{DF539F62-70D4-4F70-BDD8-B7D2DB4952DA}"/>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
        <p:nvSpPr>
          <p:cNvPr id="38" name="椭圆 37">
            <a:extLst>
              <a:ext uri="{FF2B5EF4-FFF2-40B4-BE49-F238E27FC236}">
                <a16:creationId xmlns:a16="http://schemas.microsoft.com/office/drawing/2014/main" xmlns="" id="{513D81C2-DEDB-4B45-9B88-0B0742604C07}"/>
              </a:ext>
            </a:extLst>
          </p:cNvPr>
          <p:cNvSpPr/>
          <p:nvPr/>
        </p:nvSpPr>
        <p:spPr>
          <a:xfrm>
            <a:off x="7212563" y="4208108"/>
            <a:ext cx="3862874" cy="1660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此时内存中和剩余序列都没有数据 所以输出第二个归并段</a:t>
            </a:r>
          </a:p>
        </p:txBody>
      </p:sp>
      <p:sp>
        <p:nvSpPr>
          <p:cNvPr id="39" name="文本框 38">
            <a:extLst>
              <a:ext uri="{FF2B5EF4-FFF2-40B4-BE49-F238E27FC236}">
                <a16:creationId xmlns:a16="http://schemas.microsoft.com/office/drawing/2014/main" xmlns="" id="{73EB42EC-000D-4095-BC6B-BFA17B5212F3}"/>
              </a:ext>
            </a:extLst>
          </p:cNvPr>
          <p:cNvSpPr txBox="1"/>
          <p:nvPr/>
        </p:nvSpPr>
        <p:spPr>
          <a:xfrm>
            <a:off x="7317562" y="1493670"/>
            <a:ext cx="1180396" cy="369332"/>
          </a:xfrm>
          <a:prstGeom prst="rect">
            <a:avLst/>
          </a:prstGeom>
          <a:noFill/>
        </p:spPr>
        <p:txBody>
          <a:bodyPr wrap="square" rtlCol="0">
            <a:spAutoFit/>
          </a:bodyPr>
          <a:lstStyle/>
          <a:p>
            <a:r>
              <a:rPr lang="zh-CN" altLang="en-US" dirty="0"/>
              <a:t>归并段②</a:t>
            </a:r>
          </a:p>
        </p:txBody>
      </p:sp>
    </p:spTree>
    <p:extLst>
      <p:ext uri="{BB962C8B-B14F-4D97-AF65-F5344CB8AC3E}">
        <p14:creationId xmlns:p14="http://schemas.microsoft.com/office/powerpoint/2010/main" val="413613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置换</a:t>
            </a:r>
            <a:r>
              <a:rPr lang="en-US" altLang="zh-CN" sz="2600" b="1" dirty="0">
                <a:solidFill>
                  <a:schemeClr val="accent1"/>
                </a:solidFill>
              </a:rPr>
              <a:t>-</a:t>
            </a:r>
            <a:r>
              <a:rPr lang="zh-CN" altLang="en-US" sz="2600" b="1" dirty="0">
                <a:solidFill>
                  <a:schemeClr val="accent1"/>
                </a:solidFill>
              </a:rPr>
              <a:t>选择排序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xmlns="" id="{A980455E-20C4-418E-A8BB-8635B0391F79}"/>
              </a:ext>
            </a:extLst>
          </p:cNvPr>
          <p:cNvSpPr/>
          <p:nvPr/>
        </p:nvSpPr>
        <p:spPr>
          <a:xfrm>
            <a:off x="717605" y="939672"/>
            <a:ext cx="5378395" cy="369332"/>
          </a:xfrm>
          <a:prstGeom prst="rect">
            <a:avLst/>
          </a:prstGeom>
        </p:spPr>
        <p:txBody>
          <a:bodyPr wrap="none">
            <a:spAutoFit/>
          </a:bodyPr>
          <a:lstStyle/>
          <a:p>
            <a:r>
              <a:rPr lang="zh-CN" altLang="en-US" dirty="0">
                <a:solidFill>
                  <a:schemeClr val="accent1"/>
                </a:solidFill>
              </a:rPr>
              <a:t>初始序列</a:t>
            </a:r>
            <a:r>
              <a:rPr lang="zh-CN" altLang="en-US" dirty="0"/>
              <a:t>：</a:t>
            </a:r>
            <a:r>
              <a:rPr lang="en-US" altLang="zh-CN" dirty="0"/>
              <a:t>17</a:t>
            </a:r>
            <a:r>
              <a:rPr lang="zh-CN" altLang="en-US" dirty="0"/>
              <a:t>，</a:t>
            </a:r>
            <a:r>
              <a:rPr lang="en-US" altLang="zh-CN" dirty="0"/>
              <a:t>21</a:t>
            </a:r>
            <a:r>
              <a:rPr lang="zh-CN" altLang="en-US" dirty="0"/>
              <a:t>，</a:t>
            </a:r>
            <a:r>
              <a:rPr lang="en-US" altLang="zh-CN" dirty="0"/>
              <a:t>05</a:t>
            </a:r>
            <a:r>
              <a:rPr lang="zh-CN" altLang="en-US" dirty="0"/>
              <a:t>，</a:t>
            </a:r>
            <a:r>
              <a:rPr lang="en-US" altLang="zh-CN" dirty="0"/>
              <a:t>44</a:t>
            </a:r>
            <a:r>
              <a:rPr lang="zh-CN" altLang="en-US" dirty="0"/>
              <a:t>，</a:t>
            </a:r>
            <a:r>
              <a:rPr lang="en-US" altLang="zh-CN" dirty="0"/>
              <a:t>10</a:t>
            </a:r>
            <a:r>
              <a:rPr lang="zh-CN" altLang="en-US" dirty="0"/>
              <a:t>，</a:t>
            </a:r>
            <a:r>
              <a:rPr lang="en-US" altLang="zh-CN" dirty="0"/>
              <a:t>12</a:t>
            </a:r>
            <a:r>
              <a:rPr lang="zh-CN" altLang="en-US" dirty="0"/>
              <a:t>，</a:t>
            </a:r>
            <a:r>
              <a:rPr lang="en-US" altLang="zh-CN" dirty="0"/>
              <a:t>56</a:t>
            </a:r>
            <a:r>
              <a:rPr lang="zh-CN" altLang="en-US" dirty="0"/>
              <a:t>，</a:t>
            </a:r>
            <a:r>
              <a:rPr lang="en-US" altLang="zh-CN" dirty="0"/>
              <a:t>32</a:t>
            </a:r>
            <a:r>
              <a:rPr lang="zh-CN" altLang="en-US" dirty="0"/>
              <a:t>，</a:t>
            </a:r>
            <a:r>
              <a:rPr lang="en-US" altLang="zh-CN" dirty="0"/>
              <a:t>29</a:t>
            </a:r>
            <a:endParaRPr lang="zh-CN" altLang="en-US" dirty="0"/>
          </a:p>
        </p:txBody>
      </p:sp>
      <p:sp>
        <p:nvSpPr>
          <p:cNvPr id="18" name="文本框 17">
            <a:extLst>
              <a:ext uri="{FF2B5EF4-FFF2-40B4-BE49-F238E27FC236}">
                <a16:creationId xmlns:a16="http://schemas.microsoft.com/office/drawing/2014/main" xmlns="" id="{0A9CAE9A-64C8-40A8-B6D3-AF3207C8ECD0}"/>
              </a:ext>
            </a:extLst>
          </p:cNvPr>
          <p:cNvSpPr txBox="1"/>
          <p:nvPr/>
        </p:nvSpPr>
        <p:spPr>
          <a:xfrm>
            <a:off x="8491109" y="1124338"/>
            <a:ext cx="459620" cy="369332"/>
          </a:xfrm>
          <a:prstGeom prst="rect">
            <a:avLst/>
          </a:prstGeom>
          <a:noFill/>
        </p:spPr>
        <p:txBody>
          <a:bodyPr wrap="square" rtlCol="0">
            <a:spAutoFit/>
          </a:bodyPr>
          <a:lstStyle/>
          <a:p>
            <a:r>
              <a:rPr lang="en-US" altLang="zh-CN" dirty="0">
                <a:solidFill>
                  <a:schemeClr val="accent1"/>
                </a:solidFill>
              </a:rPr>
              <a:t>05</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F50F4DE-8BB2-4625-977B-6D3461214CA9}"/>
              </a:ext>
            </a:extLst>
          </p:cNvPr>
          <p:cNvSpPr txBox="1"/>
          <p:nvPr/>
        </p:nvSpPr>
        <p:spPr>
          <a:xfrm>
            <a:off x="9071577" y="1124338"/>
            <a:ext cx="459620" cy="369332"/>
          </a:xfrm>
          <a:prstGeom prst="rect">
            <a:avLst/>
          </a:prstGeom>
          <a:noFill/>
        </p:spPr>
        <p:txBody>
          <a:bodyPr wrap="square" rtlCol="0">
            <a:spAutoFit/>
          </a:bodyPr>
          <a:lstStyle/>
          <a:p>
            <a:r>
              <a:rPr lang="en-US" altLang="zh-CN" dirty="0">
                <a:solidFill>
                  <a:schemeClr val="accent1"/>
                </a:solidFill>
              </a:rPr>
              <a:t>17</a:t>
            </a:r>
            <a:endParaRPr lang="zh-CN" altLang="en-US" dirty="0">
              <a:solidFill>
                <a:schemeClr val="accent1"/>
              </a:solidFill>
            </a:endParaRPr>
          </a:p>
        </p:txBody>
      </p:sp>
      <p:sp>
        <p:nvSpPr>
          <p:cNvPr id="21" name="文本框 20">
            <a:extLst>
              <a:ext uri="{FF2B5EF4-FFF2-40B4-BE49-F238E27FC236}">
                <a16:creationId xmlns:a16="http://schemas.microsoft.com/office/drawing/2014/main" xmlns="" id="{9F03686D-BB93-4380-BA7F-79EBC4B3C487}"/>
              </a:ext>
            </a:extLst>
          </p:cNvPr>
          <p:cNvSpPr txBox="1"/>
          <p:nvPr/>
        </p:nvSpPr>
        <p:spPr>
          <a:xfrm>
            <a:off x="9652045" y="1124338"/>
            <a:ext cx="459620" cy="369332"/>
          </a:xfrm>
          <a:prstGeom prst="rect">
            <a:avLst/>
          </a:prstGeom>
          <a:noFill/>
        </p:spPr>
        <p:txBody>
          <a:bodyPr wrap="square" rtlCol="0">
            <a:spAutoFit/>
          </a:bodyPr>
          <a:lstStyle/>
          <a:p>
            <a:r>
              <a:rPr lang="en-US" altLang="zh-CN" dirty="0">
                <a:solidFill>
                  <a:schemeClr val="accent1"/>
                </a:solidFill>
              </a:rPr>
              <a:t>21</a:t>
            </a:r>
            <a:endParaRPr lang="zh-CN" altLang="en-US" dirty="0">
              <a:solidFill>
                <a:schemeClr val="accent1"/>
              </a:solidFill>
            </a:endParaRPr>
          </a:p>
        </p:txBody>
      </p:sp>
      <p:sp>
        <p:nvSpPr>
          <p:cNvPr id="28" name="文本框 27">
            <a:extLst>
              <a:ext uri="{FF2B5EF4-FFF2-40B4-BE49-F238E27FC236}">
                <a16:creationId xmlns:a16="http://schemas.microsoft.com/office/drawing/2014/main" xmlns="" id="{DEC3CA42-0130-45AC-8FA6-8E221011A681}"/>
              </a:ext>
            </a:extLst>
          </p:cNvPr>
          <p:cNvSpPr txBox="1"/>
          <p:nvPr/>
        </p:nvSpPr>
        <p:spPr>
          <a:xfrm>
            <a:off x="10237701" y="1124338"/>
            <a:ext cx="459620" cy="369332"/>
          </a:xfrm>
          <a:prstGeom prst="rect">
            <a:avLst/>
          </a:prstGeom>
          <a:noFill/>
        </p:spPr>
        <p:txBody>
          <a:bodyPr wrap="square" rtlCol="0">
            <a:spAutoFit/>
          </a:bodyPr>
          <a:lstStyle/>
          <a:p>
            <a:r>
              <a:rPr lang="en-US" altLang="zh-CN" dirty="0">
                <a:solidFill>
                  <a:schemeClr val="accent1"/>
                </a:solidFill>
              </a:rPr>
              <a:t>44</a:t>
            </a:r>
            <a:endParaRPr lang="zh-CN" altLang="en-US" dirty="0">
              <a:solidFill>
                <a:schemeClr val="accent1"/>
              </a:solidFill>
            </a:endParaRPr>
          </a:p>
        </p:txBody>
      </p:sp>
      <p:sp>
        <p:nvSpPr>
          <p:cNvPr id="29" name="文本框 28">
            <a:extLst>
              <a:ext uri="{FF2B5EF4-FFF2-40B4-BE49-F238E27FC236}">
                <a16:creationId xmlns:a16="http://schemas.microsoft.com/office/drawing/2014/main" xmlns="" id="{3365FC97-1A1A-410F-BC77-7CCD27F80FFA}"/>
              </a:ext>
            </a:extLst>
          </p:cNvPr>
          <p:cNvSpPr txBox="1"/>
          <p:nvPr/>
        </p:nvSpPr>
        <p:spPr>
          <a:xfrm>
            <a:off x="10823357" y="1124338"/>
            <a:ext cx="459620" cy="369332"/>
          </a:xfrm>
          <a:prstGeom prst="rect">
            <a:avLst/>
          </a:prstGeom>
          <a:noFill/>
        </p:spPr>
        <p:txBody>
          <a:bodyPr wrap="square" rtlCol="0">
            <a:spAutoFit/>
          </a:bodyPr>
          <a:lstStyle/>
          <a:p>
            <a:r>
              <a:rPr lang="en-US" altLang="zh-CN" dirty="0">
                <a:solidFill>
                  <a:schemeClr val="accent1"/>
                </a:solidFill>
              </a:rPr>
              <a:t>56</a:t>
            </a:r>
            <a:endParaRPr lang="zh-CN" altLang="en-US" dirty="0">
              <a:solidFill>
                <a:schemeClr val="accent1"/>
              </a:solidFill>
            </a:endParaRPr>
          </a:p>
        </p:txBody>
      </p:sp>
      <p:sp>
        <p:nvSpPr>
          <p:cNvPr id="33" name="文本框 32">
            <a:extLst>
              <a:ext uri="{FF2B5EF4-FFF2-40B4-BE49-F238E27FC236}">
                <a16:creationId xmlns:a16="http://schemas.microsoft.com/office/drawing/2014/main" xmlns="" id="{E6BC57F2-9800-412A-805F-B6CD8376C489}"/>
              </a:ext>
            </a:extLst>
          </p:cNvPr>
          <p:cNvSpPr txBox="1"/>
          <p:nvPr/>
        </p:nvSpPr>
        <p:spPr>
          <a:xfrm>
            <a:off x="8505639" y="1493670"/>
            <a:ext cx="459620" cy="369332"/>
          </a:xfrm>
          <a:prstGeom prst="rect">
            <a:avLst/>
          </a:prstGeom>
          <a:noFill/>
        </p:spPr>
        <p:txBody>
          <a:bodyPr wrap="square" rtlCol="0">
            <a:spAutoFit/>
          </a:bodyPr>
          <a:lstStyle/>
          <a:p>
            <a:r>
              <a:rPr lang="en-US" altLang="zh-CN" dirty="0">
                <a:solidFill>
                  <a:schemeClr val="accent1"/>
                </a:solidFill>
              </a:rPr>
              <a:t>10</a:t>
            </a:r>
            <a:endParaRPr lang="zh-CN" altLang="en-US" dirty="0">
              <a:solidFill>
                <a:schemeClr val="accent1"/>
              </a:solidFill>
            </a:endParaRPr>
          </a:p>
        </p:txBody>
      </p:sp>
      <p:sp>
        <p:nvSpPr>
          <p:cNvPr id="34" name="文本框 33">
            <a:extLst>
              <a:ext uri="{FF2B5EF4-FFF2-40B4-BE49-F238E27FC236}">
                <a16:creationId xmlns:a16="http://schemas.microsoft.com/office/drawing/2014/main" xmlns="" id="{A3BC4A69-E0F8-4746-96D0-39170C45C0BD}"/>
              </a:ext>
            </a:extLst>
          </p:cNvPr>
          <p:cNvSpPr txBox="1"/>
          <p:nvPr/>
        </p:nvSpPr>
        <p:spPr>
          <a:xfrm>
            <a:off x="9086939" y="1493670"/>
            <a:ext cx="459620" cy="369332"/>
          </a:xfrm>
          <a:prstGeom prst="rect">
            <a:avLst/>
          </a:prstGeom>
          <a:noFill/>
        </p:spPr>
        <p:txBody>
          <a:bodyPr wrap="square" rtlCol="0">
            <a:spAutoFit/>
          </a:bodyPr>
          <a:lstStyle/>
          <a:p>
            <a:r>
              <a:rPr lang="en-US" altLang="zh-CN" dirty="0">
                <a:solidFill>
                  <a:schemeClr val="accent1"/>
                </a:solidFill>
              </a:rPr>
              <a:t>12</a:t>
            </a:r>
            <a:endParaRPr lang="zh-CN" altLang="en-US" dirty="0">
              <a:solidFill>
                <a:schemeClr val="accent1"/>
              </a:solidFill>
            </a:endParaRPr>
          </a:p>
        </p:txBody>
      </p:sp>
      <p:sp>
        <p:nvSpPr>
          <p:cNvPr id="35" name="文本框 34">
            <a:extLst>
              <a:ext uri="{FF2B5EF4-FFF2-40B4-BE49-F238E27FC236}">
                <a16:creationId xmlns:a16="http://schemas.microsoft.com/office/drawing/2014/main" xmlns="" id="{EA07D586-ABA4-4642-A0ED-C56AEF9BEDD7}"/>
              </a:ext>
            </a:extLst>
          </p:cNvPr>
          <p:cNvSpPr txBox="1"/>
          <p:nvPr/>
        </p:nvSpPr>
        <p:spPr>
          <a:xfrm>
            <a:off x="9672882" y="1493670"/>
            <a:ext cx="459620" cy="369332"/>
          </a:xfrm>
          <a:prstGeom prst="rect">
            <a:avLst/>
          </a:prstGeom>
          <a:noFill/>
        </p:spPr>
        <p:txBody>
          <a:bodyPr wrap="square" rtlCol="0">
            <a:spAutoFit/>
          </a:bodyPr>
          <a:lstStyle/>
          <a:p>
            <a:r>
              <a:rPr lang="en-US" altLang="zh-CN" dirty="0">
                <a:solidFill>
                  <a:schemeClr val="accent1"/>
                </a:solidFill>
              </a:rPr>
              <a:t>29</a:t>
            </a:r>
            <a:endParaRPr lang="zh-CN" altLang="en-US" dirty="0">
              <a:solidFill>
                <a:schemeClr val="accent1"/>
              </a:solidFill>
            </a:endParaRPr>
          </a:p>
        </p:txBody>
      </p:sp>
      <p:sp>
        <p:nvSpPr>
          <p:cNvPr id="36" name="矩形 35">
            <a:extLst>
              <a:ext uri="{FF2B5EF4-FFF2-40B4-BE49-F238E27FC236}">
                <a16:creationId xmlns:a16="http://schemas.microsoft.com/office/drawing/2014/main" xmlns="" id="{9A1A86AE-17E6-4AD3-AD40-8AD1F25F7FD2}"/>
              </a:ext>
            </a:extLst>
          </p:cNvPr>
          <p:cNvSpPr/>
          <p:nvPr/>
        </p:nvSpPr>
        <p:spPr>
          <a:xfrm>
            <a:off x="10258538" y="1493670"/>
            <a:ext cx="428322" cy="369332"/>
          </a:xfrm>
          <a:prstGeom prst="rect">
            <a:avLst/>
          </a:prstGeom>
        </p:spPr>
        <p:txBody>
          <a:bodyPr wrap="none">
            <a:spAutoFit/>
          </a:bodyPr>
          <a:lstStyle/>
          <a:p>
            <a:r>
              <a:rPr lang="en-US" altLang="zh-CN" dirty="0">
                <a:solidFill>
                  <a:schemeClr val="accent1"/>
                </a:solidFill>
              </a:rPr>
              <a:t>32</a:t>
            </a:r>
            <a:endParaRPr lang="zh-CN" altLang="en-US" dirty="0">
              <a:solidFill>
                <a:schemeClr val="accent1"/>
              </a:solidFill>
            </a:endParaRPr>
          </a:p>
        </p:txBody>
      </p:sp>
      <p:sp>
        <p:nvSpPr>
          <p:cNvPr id="37" name="文本框 36">
            <a:extLst>
              <a:ext uri="{FF2B5EF4-FFF2-40B4-BE49-F238E27FC236}">
                <a16:creationId xmlns:a16="http://schemas.microsoft.com/office/drawing/2014/main" xmlns="" id="{DF539F62-70D4-4F70-BDD8-B7D2DB4952DA}"/>
              </a:ext>
            </a:extLst>
          </p:cNvPr>
          <p:cNvSpPr txBox="1"/>
          <p:nvPr/>
        </p:nvSpPr>
        <p:spPr>
          <a:xfrm>
            <a:off x="7310713" y="1124338"/>
            <a:ext cx="1180396" cy="369332"/>
          </a:xfrm>
          <a:prstGeom prst="rect">
            <a:avLst/>
          </a:prstGeom>
          <a:noFill/>
        </p:spPr>
        <p:txBody>
          <a:bodyPr wrap="square" rtlCol="0">
            <a:spAutoFit/>
          </a:bodyPr>
          <a:lstStyle/>
          <a:p>
            <a:r>
              <a:rPr lang="zh-CN" altLang="en-US" dirty="0"/>
              <a:t>归并段①</a:t>
            </a:r>
          </a:p>
        </p:txBody>
      </p:sp>
      <p:sp>
        <p:nvSpPr>
          <p:cNvPr id="39" name="文本框 38">
            <a:extLst>
              <a:ext uri="{FF2B5EF4-FFF2-40B4-BE49-F238E27FC236}">
                <a16:creationId xmlns:a16="http://schemas.microsoft.com/office/drawing/2014/main" xmlns="" id="{73EB42EC-000D-4095-BC6B-BFA17B5212F3}"/>
              </a:ext>
            </a:extLst>
          </p:cNvPr>
          <p:cNvSpPr txBox="1"/>
          <p:nvPr/>
        </p:nvSpPr>
        <p:spPr>
          <a:xfrm>
            <a:off x="7317562" y="1493670"/>
            <a:ext cx="1180396" cy="369332"/>
          </a:xfrm>
          <a:prstGeom prst="rect">
            <a:avLst/>
          </a:prstGeom>
          <a:noFill/>
        </p:spPr>
        <p:txBody>
          <a:bodyPr wrap="square" rtlCol="0">
            <a:spAutoFit/>
          </a:bodyPr>
          <a:lstStyle/>
          <a:p>
            <a:r>
              <a:rPr lang="zh-CN" altLang="en-US" dirty="0"/>
              <a:t>归并段②</a:t>
            </a:r>
          </a:p>
        </p:txBody>
      </p:sp>
      <p:sp>
        <p:nvSpPr>
          <p:cNvPr id="4" name="文本框 3">
            <a:extLst>
              <a:ext uri="{FF2B5EF4-FFF2-40B4-BE49-F238E27FC236}">
                <a16:creationId xmlns:a16="http://schemas.microsoft.com/office/drawing/2014/main" xmlns="" id="{7C56A404-9BEF-4730-B442-10023BCB532B}"/>
              </a:ext>
            </a:extLst>
          </p:cNvPr>
          <p:cNvSpPr txBox="1"/>
          <p:nvPr/>
        </p:nvSpPr>
        <p:spPr>
          <a:xfrm>
            <a:off x="981512" y="2348917"/>
            <a:ext cx="8670533" cy="369332"/>
          </a:xfrm>
          <a:prstGeom prst="rect">
            <a:avLst/>
          </a:prstGeom>
          <a:noFill/>
        </p:spPr>
        <p:txBody>
          <a:bodyPr wrap="square" rtlCol="0">
            <a:spAutoFit/>
          </a:bodyPr>
          <a:lstStyle/>
          <a:p>
            <a:r>
              <a:rPr lang="zh-CN" altLang="en-US" dirty="0"/>
              <a:t>通过置换</a:t>
            </a:r>
            <a:r>
              <a:rPr lang="en-US" altLang="zh-CN" dirty="0"/>
              <a:t>-</a:t>
            </a:r>
            <a:r>
              <a:rPr lang="zh-CN" altLang="en-US" dirty="0"/>
              <a:t>选择排序，可以对无序的序列得到初始的归并段。</a:t>
            </a:r>
          </a:p>
        </p:txBody>
      </p:sp>
      <p:sp>
        <p:nvSpPr>
          <p:cNvPr id="40" name="文本框 39">
            <a:extLst>
              <a:ext uri="{FF2B5EF4-FFF2-40B4-BE49-F238E27FC236}">
                <a16:creationId xmlns:a16="http://schemas.microsoft.com/office/drawing/2014/main" xmlns="" id="{662384AE-B100-4241-B6AB-BD309333C98B}"/>
              </a:ext>
            </a:extLst>
          </p:cNvPr>
          <p:cNvSpPr txBox="1"/>
          <p:nvPr/>
        </p:nvSpPr>
        <p:spPr>
          <a:xfrm>
            <a:off x="981512" y="2987339"/>
            <a:ext cx="8670533" cy="646331"/>
          </a:xfrm>
          <a:prstGeom prst="rect">
            <a:avLst/>
          </a:prstGeom>
          <a:noFill/>
        </p:spPr>
        <p:txBody>
          <a:bodyPr wrap="square" rtlCol="0">
            <a:spAutoFit/>
          </a:bodyPr>
          <a:lstStyle/>
          <a:p>
            <a:r>
              <a:rPr lang="zh-CN" altLang="en-US" dirty="0"/>
              <a:t>不同的归并策略会导致归并次数不同，意味着需要进行的</a:t>
            </a:r>
            <a:r>
              <a:rPr lang="en-US" altLang="zh-CN" dirty="0"/>
              <a:t>I/O</a:t>
            </a:r>
            <a:r>
              <a:rPr lang="zh-CN" altLang="en-US" dirty="0"/>
              <a:t>操作次数不同。</a:t>
            </a:r>
            <a:endParaRPr lang="en-US" altLang="zh-CN" dirty="0"/>
          </a:p>
          <a:p>
            <a:r>
              <a:rPr lang="zh-CN" altLang="en-US" dirty="0"/>
              <a:t>因此需要找到一种归并次数最少的归并策略来减少</a:t>
            </a:r>
            <a:r>
              <a:rPr lang="en-US" altLang="zh-CN" dirty="0"/>
              <a:t>I/O</a:t>
            </a:r>
            <a:r>
              <a:rPr lang="zh-CN" altLang="en-US" dirty="0"/>
              <a:t>操作次数。</a:t>
            </a:r>
          </a:p>
        </p:txBody>
      </p:sp>
      <p:sp>
        <p:nvSpPr>
          <p:cNvPr id="8" name="箭头: 下 7">
            <a:extLst>
              <a:ext uri="{FF2B5EF4-FFF2-40B4-BE49-F238E27FC236}">
                <a16:creationId xmlns:a16="http://schemas.microsoft.com/office/drawing/2014/main" xmlns="" id="{4F6301CB-84E7-4601-99BF-FEFFFDFE6FCE}"/>
              </a:ext>
            </a:extLst>
          </p:cNvPr>
          <p:cNvSpPr/>
          <p:nvPr/>
        </p:nvSpPr>
        <p:spPr>
          <a:xfrm>
            <a:off x="5142451" y="411899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F5290871-BDDC-4F9C-822D-E4919D23C23B}"/>
              </a:ext>
            </a:extLst>
          </p:cNvPr>
          <p:cNvSpPr txBox="1"/>
          <p:nvPr/>
        </p:nvSpPr>
        <p:spPr>
          <a:xfrm>
            <a:off x="3792101" y="5364330"/>
            <a:ext cx="3791547" cy="369332"/>
          </a:xfrm>
          <a:prstGeom prst="rect">
            <a:avLst/>
          </a:prstGeom>
          <a:noFill/>
        </p:spPr>
        <p:txBody>
          <a:bodyPr wrap="square" rtlCol="0">
            <a:spAutoFit/>
          </a:bodyPr>
          <a:lstStyle/>
          <a:p>
            <a:r>
              <a:rPr lang="zh-CN" altLang="en-US" dirty="0"/>
              <a:t>最佳归并策略由</a:t>
            </a:r>
            <a:r>
              <a:rPr lang="zh-CN" altLang="en-US" dirty="0">
                <a:solidFill>
                  <a:schemeClr val="accent1"/>
                </a:solidFill>
              </a:rPr>
              <a:t>最佳归并树</a:t>
            </a:r>
            <a:r>
              <a:rPr lang="zh-CN" altLang="en-US" dirty="0"/>
              <a:t>来解决</a:t>
            </a:r>
          </a:p>
        </p:txBody>
      </p:sp>
    </p:spTree>
    <p:extLst>
      <p:ext uri="{BB962C8B-B14F-4D97-AF65-F5344CB8AC3E}">
        <p14:creationId xmlns:p14="http://schemas.microsoft.com/office/powerpoint/2010/main" val="190656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最佳归并树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47BFB2AB-1136-44B3-8551-51EA74F08D27}"/>
              </a:ext>
            </a:extLst>
          </p:cNvPr>
          <p:cNvSpPr/>
          <p:nvPr/>
        </p:nvSpPr>
        <p:spPr>
          <a:xfrm>
            <a:off x="1648436" y="1210589"/>
            <a:ext cx="8895127" cy="646331"/>
          </a:xfrm>
          <a:prstGeom prst="rect">
            <a:avLst/>
          </a:prstGeom>
        </p:spPr>
        <p:txBody>
          <a:bodyPr wrap="square">
            <a:spAutoFit/>
          </a:bodyPr>
          <a:lstStyle/>
          <a:p>
            <a:r>
              <a:rPr lang="zh-CN" altLang="en-US" dirty="0"/>
              <a:t>设由置换</a:t>
            </a:r>
            <a:r>
              <a:rPr lang="en-US" altLang="zh-CN" dirty="0"/>
              <a:t>-</a:t>
            </a:r>
            <a:r>
              <a:rPr lang="zh-CN" altLang="en-US" dirty="0"/>
              <a:t>选择得到</a:t>
            </a:r>
            <a:r>
              <a:rPr lang="en-US" altLang="zh-CN" dirty="0"/>
              <a:t>9</a:t>
            </a:r>
            <a:r>
              <a:rPr lang="zh-CN" altLang="en-US" dirty="0"/>
              <a:t>个初始归并段，其长度（记录数）依次为：</a:t>
            </a:r>
            <a:r>
              <a:rPr lang="en-US" altLang="zh-CN" dirty="0"/>
              <a:t>9,30,12,18,3,17,2,6,24</a:t>
            </a:r>
            <a:r>
              <a:rPr lang="zh-CN" altLang="en-US" dirty="0"/>
              <a:t>。</a:t>
            </a:r>
            <a:endParaRPr lang="en-US" altLang="zh-CN" dirty="0"/>
          </a:p>
          <a:p>
            <a:r>
              <a:rPr lang="zh-CN" altLang="en-US" dirty="0"/>
              <a:t>现作</a:t>
            </a:r>
            <a:r>
              <a:rPr lang="en-US" altLang="zh-CN" dirty="0"/>
              <a:t>3-</a:t>
            </a:r>
            <a:r>
              <a:rPr lang="zh-CN" altLang="en-US" dirty="0"/>
              <a:t>路平衡归并</a:t>
            </a:r>
          </a:p>
        </p:txBody>
      </p:sp>
      <p:pic>
        <p:nvPicPr>
          <p:cNvPr id="30" name="图片 29">
            <a:extLst>
              <a:ext uri="{FF2B5EF4-FFF2-40B4-BE49-F238E27FC236}">
                <a16:creationId xmlns:a16="http://schemas.microsoft.com/office/drawing/2014/main" xmlns="" id="{370E0617-89E7-44EC-947D-0F3B7EE62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52" y="1136182"/>
            <a:ext cx="899877" cy="651918"/>
          </a:xfrm>
          <a:prstGeom prst="rect">
            <a:avLst/>
          </a:prstGeom>
        </p:spPr>
      </p:pic>
      <p:sp>
        <p:nvSpPr>
          <p:cNvPr id="31" name="流程图: 接点 30">
            <a:extLst>
              <a:ext uri="{FF2B5EF4-FFF2-40B4-BE49-F238E27FC236}">
                <a16:creationId xmlns:a16="http://schemas.microsoft.com/office/drawing/2014/main" xmlns="" id="{1987A48F-BCE6-4ED1-9E6B-E5C71B203AC5}"/>
              </a:ext>
            </a:extLst>
          </p:cNvPr>
          <p:cNvSpPr/>
          <p:nvPr/>
        </p:nvSpPr>
        <p:spPr>
          <a:xfrm>
            <a:off x="2008625" y="5224019"/>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5" name="文本框 4">
            <a:extLst>
              <a:ext uri="{FF2B5EF4-FFF2-40B4-BE49-F238E27FC236}">
                <a16:creationId xmlns:a16="http://schemas.microsoft.com/office/drawing/2014/main" xmlns="" id="{86B73587-60BB-4A95-877A-0A4CAC89A42D}"/>
              </a:ext>
            </a:extLst>
          </p:cNvPr>
          <p:cNvSpPr txBox="1"/>
          <p:nvPr/>
        </p:nvSpPr>
        <p:spPr>
          <a:xfrm>
            <a:off x="1648437" y="2110113"/>
            <a:ext cx="9916034" cy="369332"/>
          </a:xfrm>
          <a:prstGeom prst="rect">
            <a:avLst/>
          </a:prstGeom>
          <a:noFill/>
        </p:spPr>
        <p:txBody>
          <a:bodyPr wrap="square" rtlCol="0">
            <a:spAutoFit/>
          </a:bodyPr>
          <a:lstStyle/>
          <a:p>
            <a:r>
              <a:rPr lang="zh-CN" altLang="en-US" dirty="0"/>
              <a:t>如果把各个归并段的长度记做是某个结点的权值，那么最佳归并树就是</a:t>
            </a:r>
            <a:r>
              <a:rPr lang="zh-CN" altLang="en-US" dirty="0">
                <a:solidFill>
                  <a:schemeClr val="accent1"/>
                </a:solidFill>
              </a:rPr>
              <a:t>一棵</a:t>
            </a:r>
            <a:r>
              <a:rPr lang="en-US" altLang="zh-CN" dirty="0">
                <a:solidFill>
                  <a:schemeClr val="accent1"/>
                </a:solidFill>
              </a:rPr>
              <a:t>N</a:t>
            </a:r>
            <a:r>
              <a:rPr lang="zh-CN" altLang="en-US" dirty="0">
                <a:solidFill>
                  <a:schemeClr val="accent1"/>
                </a:solidFill>
              </a:rPr>
              <a:t>路的哈夫曼树</a:t>
            </a:r>
            <a:r>
              <a:rPr lang="zh-CN" altLang="en-US" dirty="0"/>
              <a:t>。</a:t>
            </a:r>
          </a:p>
        </p:txBody>
      </p:sp>
      <p:sp>
        <p:nvSpPr>
          <p:cNvPr id="32" name="流程图: 接点 31">
            <a:extLst>
              <a:ext uri="{FF2B5EF4-FFF2-40B4-BE49-F238E27FC236}">
                <a16:creationId xmlns:a16="http://schemas.microsoft.com/office/drawing/2014/main" xmlns="" id="{118C06E4-0BE4-4369-A3E0-457FFC72DB4D}"/>
              </a:ext>
            </a:extLst>
          </p:cNvPr>
          <p:cNvSpPr/>
          <p:nvPr/>
        </p:nvSpPr>
        <p:spPr>
          <a:xfrm>
            <a:off x="2781810" y="5224019"/>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8" name="流程图: 接点 37">
            <a:extLst>
              <a:ext uri="{FF2B5EF4-FFF2-40B4-BE49-F238E27FC236}">
                <a16:creationId xmlns:a16="http://schemas.microsoft.com/office/drawing/2014/main" xmlns="" id="{1573F725-1250-41E6-9436-22E0F94B8ACF}"/>
              </a:ext>
            </a:extLst>
          </p:cNvPr>
          <p:cNvSpPr/>
          <p:nvPr/>
        </p:nvSpPr>
        <p:spPr>
          <a:xfrm>
            <a:off x="3554995" y="5224019"/>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10" name="直接连接符 9">
            <a:extLst>
              <a:ext uri="{FF2B5EF4-FFF2-40B4-BE49-F238E27FC236}">
                <a16:creationId xmlns:a16="http://schemas.microsoft.com/office/drawing/2014/main" xmlns="" id="{1DC2E10E-5574-4E8D-8931-10EB4E3D5A0A}"/>
              </a:ext>
            </a:extLst>
          </p:cNvPr>
          <p:cNvCxnSpPr>
            <a:cxnSpLocks/>
            <a:stCxn id="31" idx="0"/>
            <a:endCxn id="41" idx="2"/>
          </p:cNvCxnSpPr>
          <p:nvPr/>
        </p:nvCxnSpPr>
        <p:spPr>
          <a:xfrm flipV="1">
            <a:off x="2246162" y="4613129"/>
            <a:ext cx="535648" cy="61089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流程图: 接点 40">
            <a:extLst>
              <a:ext uri="{FF2B5EF4-FFF2-40B4-BE49-F238E27FC236}">
                <a16:creationId xmlns:a16="http://schemas.microsoft.com/office/drawing/2014/main" xmlns="" id="{19D1D89C-5311-453A-8C1A-A3F2A6516682}"/>
              </a:ext>
            </a:extLst>
          </p:cNvPr>
          <p:cNvSpPr/>
          <p:nvPr/>
        </p:nvSpPr>
        <p:spPr>
          <a:xfrm>
            <a:off x="2781810" y="442846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accent2"/>
                </a:solidFill>
              </a:rPr>
              <a:t>11</a:t>
            </a:r>
            <a:endParaRPr lang="zh-CN" altLang="en-US" sz="1100" dirty="0">
              <a:solidFill>
                <a:schemeClr val="accent2"/>
              </a:solidFill>
            </a:endParaRPr>
          </a:p>
        </p:txBody>
      </p:sp>
      <p:cxnSp>
        <p:nvCxnSpPr>
          <p:cNvPr id="15" name="直接连接符 14">
            <a:extLst>
              <a:ext uri="{FF2B5EF4-FFF2-40B4-BE49-F238E27FC236}">
                <a16:creationId xmlns:a16="http://schemas.microsoft.com/office/drawing/2014/main" xmlns="" id="{159B2A5F-F27E-4CBD-851B-64A16A9DAAF2}"/>
              </a:ext>
            </a:extLst>
          </p:cNvPr>
          <p:cNvCxnSpPr>
            <a:stCxn id="32" idx="0"/>
            <a:endCxn id="41" idx="4"/>
          </p:cNvCxnSpPr>
          <p:nvPr/>
        </p:nvCxnSpPr>
        <p:spPr>
          <a:xfrm flipV="1">
            <a:off x="3019347" y="4797795"/>
            <a:ext cx="0" cy="42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37D8CBFE-D711-4F6E-9560-A4DF4DA05123}"/>
              </a:ext>
            </a:extLst>
          </p:cNvPr>
          <p:cNvCxnSpPr>
            <a:stCxn id="38" idx="0"/>
            <a:endCxn id="41" idx="6"/>
          </p:cNvCxnSpPr>
          <p:nvPr/>
        </p:nvCxnSpPr>
        <p:spPr>
          <a:xfrm flipH="1" flipV="1">
            <a:off x="3256883" y="4613129"/>
            <a:ext cx="535649" cy="61089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流程图: 接点 41">
            <a:extLst>
              <a:ext uri="{FF2B5EF4-FFF2-40B4-BE49-F238E27FC236}">
                <a16:creationId xmlns:a16="http://schemas.microsoft.com/office/drawing/2014/main" xmlns="" id="{BCB54313-1D6F-4284-AE00-269E9A1E344C}"/>
              </a:ext>
            </a:extLst>
          </p:cNvPr>
          <p:cNvSpPr/>
          <p:nvPr/>
        </p:nvSpPr>
        <p:spPr>
          <a:xfrm>
            <a:off x="3816825" y="442846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43" name="流程图: 接点 42">
            <a:extLst>
              <a:ext uri="{FF2B5EF4-FFF2-40B4-BE49-F238E27FC236}">
                <a16:creationId xmlns:a16="http://schemas.microsoft.com/office/drawing/2014/main" xmlns="" id="{40200916-4DEE-47A9-9E3D-48E7221A4CC1}"/>
              </a:ext>
            </a:extLst>
          </p:cNvPr>
          <p:cNvSpPr/>
          <p:nvPr/>
        </p:nvSpPr>
        <p:spPr>
          <a:xfrm>
            <a:off x="4808835" y="442846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12</a:t>
            </a:r>
            <a:endParaRPr lang="zh-CN" altLang="en-US" dirty="0">
              <a:solidFill>
                <a:schemeClr val="tx1"/>
              </a:solidFill>
            </a:endParaRPr>
          </a:p>
        </p:txBody>
      </p:sp>
      <p:sp>
        <p:nvSpPr>
          <p:cNvPr id="44" name="流程图: 接点 43">
            <a:extLst>
              <a:ext uri="{FF2B5EF4-FFF2-40B4-BE49-F238E27FC236}">
                <a16:creationId xmlns:a16="http://schemas.microsoft.com/office/drawing/2014/main" xmlns="" id="{90DD1111-8D24-40A8-8C9B-D299E64957C9}"/>
              </a:ext>
            </a:extLst>
          </p:cNvPr>
          <p:cNvSpPr/>
          <p:nvPr/>
        </p:nvSpPr>
        <p:spPr>
          <a:xfrm>
            <a:off x="3816824" y="362999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accent2"/>
                </a:solidFill>
              </a:rPr>
              <a:t>32</a:t>
            </a:r>
            <a:endParaRPr lang="zh-CN" altLang="en-US" sz="1100" dirty="0">
              <a:solidFill>
                <a:schemeClr val="accent2"/>
              </a:solidFill>
            </a:endParaRPr>
          </a:p>
        </p:txBody>
      </p:sp>
      <p:cxnSp>
        <p:nvCxnSpPr>
          <p:cNvPr id="46" name="直接连接符 45">
            <a:extLst>
              <a:ext uri="{FF2B5EF4-FFF2-40B4-BE49-F238E27FC236}">
                <a16:creationId xmlns:a16="http://schemas.microsoft.com/office/drawing/2014/main" xmlns="" id="{F6BA1F0A-9E95-4C7B-B8CB-AD04A1DA5256}"/>
              </a:ext>
            </a:extLst>
          </p:cNvPr>
          <p:cNvCxnSpPr>
            <a:stCxn id="41" idx="0"/>
            <a:endCxn id="44" idx="2"/>
          </p:cNvCxnSpPr>
          <p:nvPr/>
        </p:nvCxnSpPr>
        <p:spPr>
          <a:xfrm flipV="1">
            <a:off x="3019347" y="3814659"/>
            <a:ext cx="797477" cy="61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F822D89B-6833-415A-84CA-6FBAAB751489}"/>
              </a:ext>
            </a:extLst>
          </p:cNvPr>
          <p:cNvCxnSpPr>
            <a:stCxn id="42" idx="0"/>
            <a:endCxn id="44" idx="4"/>
          </p:cNvCxnSpPr>
          <p:nvPr/>
        </p:nvCxnSpPr>
        <p:spPr>
          <a:xfrm flipH="1" flipV="1">
            <a:off x="4054361" y="3999325"/>
            <a:ext cx="1" cy="429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AE1987AD-E11B-49A7-AF2F-EBCCDDCDE138}"/>
              </a:ext>
            </a:extLst>
          </p:cNvPr>
          <p:cNvCxnSpPr>
            <a:stCxn id="43" idx="0"/>
            <a:endCxn id="44" idx="6"/>
          </p:cNvCxnSpPr>
          <p:nvPr/>
        </p:nvCxnSpPr>
        <p:spPr>
          <a:xfrm flipH="1" flipV="1">
            <a:off x="4291897" y="3814659"/>
            <a:ext cx="754475" cy="613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流程图: 接点 50">
            <a:extLst>
              <a:ext uri="{FF2B5EF4-FFF2-40B4-BE49-F238E27FC236}">
                <a16:creationId xmlns:a16="http://schemas.microsoft.com/office/drawing/2014/main" xmlns="" id="{7D461D65-4A16-4846-9C54-45CC7CD84DC8}"/>
              </a:ext>
            </a:extLst>
          </p:cNvPr>
          <p:cNvSpPr/>
          <p:nvPr/>
        </p:nvSpPr>
        <p:spPr>
          <a:xfrm>
            <a:off x="6437008" y="443389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17</a:t>
            </a:r>
            <a:endParaRPr lang="zh-CN" altLang="en-US" sz="1100" dirty="0">
              <a:solidFill>
                <a:schemeClr val="tx1"/>
              </a:solidFill>
            </a:endParaRPr>
          </a:p>
        </p:txBody>
      </p:sp>
      <p:sp>
        <p:nvSpPr>
          <p:cNvPr id="52" name="流程图: 接点 51">
            <a:extLst>
              <a:ext uri="{FF2B5EF4-FFF2-40B4-BE49-F238E27FC236}">
                <a16:creationId xmlns:a16="http://schemas.microsoft.com/office/drawing/2014/main" xmlns="" id="{97A5E574-1125-4413-971A-7D3DB9D85C0C}"/>
              </a:ext>
            </a:extLst>
          </p:cNvPr>
          <p:cNvSpPr/>
          <p:nvPr/>
        </p:nvSpPr>
        <p:spPr>
          <a:xfrm>
            <a:off x="7351867" y="442846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18</a:t>
            </a:r>
            <a:endParaRPr lang="zh-CN" altLang="en-US" sz="1100" dirty="0">
              <a:solidFill>
                <a:schemeClr val="tx1"/>
              </a:solidFill>
            </a:endParaRPr>
          </a:p>
        </p:txBody>
      </p:sp>
      <p:sp>
        <p:nvSpPr>
          <p:cNvPr id="53" name="流程图: 接点 52">
            <a:extLst>
              <a:ext uri="{FF2B5EF4-FFF2-40B4-BE49-F238E27FC236}">
                <a16:creationId xmlns:a16="http://schemas.microsoft.com/office/drawing/2014/main" xmlns="" id="{08EE1B47-5B89-45FC-A75A-34E380DA0516}"/>
              </a:ext>
            </a:extLst>
          </p:cNvPr>
          <p:cNvSpPr/>
          <p:nvPr/>
        </p:nvSpPr>
        <p:spPr>
          <a:xfrm>
            <a:off x="8266726" y="4428463"/>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24</a:t>
            </a:r>
            <a:endParaRPr lang="zh-CN" altLang="en-US" sz="1100" dirty="0">
              <a:solidFill>
                <a:schemeClr val="tx1"/>
              </a:solidFill>
            </a:endParaRPr>
          </a:p>
        </p:txBody>
      </p:sp>
      <p:sp>
        <p:nvSpPr>
          <p:cNvPr id="54" name="流程图: 接点 53">
            <a:extLst>
              <a:ext uri="{FF2B5EF4-FFF2-40B4-BE49-F238E27FC236}">
                <a16:creationId xmlns:a16="http://schemas.microsoft.com/office/drawing/2014/main" xmlns="" id="{36F04D6E-84E7-4754-B84C-6BA9B07C2568}"/>
              </a:ext>
            </a:extLst>
          </p:cNvPr>
          <p:cNvSpPr/>
          <p:nvPr/>
        </p:nvSpPr>
        <p:spPr>
          <a:xfrm>
            <a:off x="7342539" y="3627956"/>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accent2"/>
                </a:solidFill>
              </a:rPr>
              <a:t>59</a:t>
            </a:r>
            <a:endParaRPr lang="zh-CN" altLang="en-US" sz="1100" dirty="0">
              <a:solidFill>
                <a:schemeClr val="accent2"/>
              </a:solidFill>
            </a:endParaRPr>
          </a:p>
        </p:txBody>
      </p:sp>
      <p:cxnSp>
        <p:nvCxnSpPr>
          <p:cNvPr id="56" name="直接连接符 55">
            <a:extLst>
              <a:ext uri="{FF2B5EF4-FFF2-40B4-BE49-F238E27FC236}">
                <a16:creationId xmlns:a16="http://schemas.microsoft.com/office/drawing/2014/main" xmlns="" id="{BD3B376B-B4B1-425B-9CAE-AEC845F42043}"/>
              </a:ext>
            </a:extLst>
          </p:cNvPr>
          <p:cNvCxnSpPr>
            <a:stCxn id="51" idx="0"/>
            <a:endCxn id="54" idx="2"/>
          </p:cNvCxnSpPr>
          <p:nvPr/>
        </p:nvCxnSpPr>
        <p:spPr>
          <a:xfrm flipV="1">
            <a:off x="6674545" y="3812622"/>
            <a:ext cx="667994" cy="621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CBED2124-4A7C-413C-B57A-0C78A5341570}"/>
              </a:ext>
            </a:extLst>
          </p:cNvPr>
          <p:cNvCxnSpPr>
            <a:stCxn id="52" idx="0"/>
            <a:endCxn id="54" idx="4"/>
          </p:cNvCxnSpPr>
          <p:nvPr/>
        </p:nvCxnSpPr>
        <p:spPr>
          <a:xfrm flipH="1" flipV="1">
            <a:off x="7580076" y="3997288"/>
            <a:ext cx="9328" cy="43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F06CE3DB-56C8-47B3-B282-CB74F3B09543}"/>
              </a:ext>
            </a:extLst>
          </p:cNvPr>
          <p:cNvCxnSpPr>
            <a:stCxn id="53" idx="0"/>
            <a:endCxn id="54" idx="6"/>
          </p:cNvCxnSpPr>
          <p:nvPr/>
        </p:nvCxnSpPr>
        <p:spPr>
          <a:xfrm flipH="1" flipV="1">
            <a:off x="7817612" y="3812622"/>
            <a:ext cx="686651" cy="615841"/>
          </a:xfrm>
          <a:prstGeom prst="line">
            <a:avLst/>
          </a:prstGeom>
        </p:spPr>
        <p:style>
          <a:lnRef idx="1">
            <a:schemeClr val="accent1"/>
          </a:lnRef>
          <a:fillRef idx="0">
            <a:schemeClr val="accent1"/>
          </a:fillRef>
          <a:effectRef idx="0">
            <a:schemeClr val="accent1"/>
          </a:effectRef>
          <a:fontRef idx="minor">
            <a:schemeClr val="tx1"/>
          </a:fontRef>
        </p:style>
      </p:cxnSp>
      <p:sp>
        <p:nvSpPr>
          <p:cNvPr id="62" name="流程图: 接点 61">
            <a:extLst>
              <a:ext uri="{FF2B5EF4-FFF2-40B4-BE49-F238E27FC236}">
                <a16:creationId xmlns:a16="http://schemas.microsoft.com/office/drawing/2014/main" xmlns="" id="{D3078DE0-D7DB-47DD-AC73-55B375F2B425}"/>
              </a:ext>
            </a:extLst>
          </p:cNvPr>
          <p:cNvSpPr/>
          <p:nvPr/>
        </p:nvSpPr>
        <p:spPr>
          <a:xfrm>
            <a:off x="5579681" y="3627956"/>
            <a:ext cx="475073" cy="3693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30</a:t>
            </a:r>
            <a:endParaRPr lang="zh-CN" altLang="en-US" sz="1100" dirty="0">
              <a:solidFill>
                <a:schemeClr val="tx1"/>
              </a:solidFill>
            </a:endParaRPr>
          </a:p>
        </p:txBody>
      </p:sp>
      <p:sp>
        <p:nvSpPr>
          <p:cNvPr id="63" name="流程图: 接点 62">
            <a:extLst>
              <a:ext uri="{FF2B5EF4-FFF2-40B4-BE49-F238E27FC236}">
                <a16:creationId xmlns:a16="http://schemas.microsoft.com/office/drawing/2014/main" xmlns="" id="{604472E4-2C48-4363-A2F2-91A9930ABA22}"/>
              </a:ext>
            </a:extLst>
          </p:cNvPr>
          <p:cNvSpPr/>
          <p:nvPr/>
        </p:nvSpPr>
        <p:spPr>
          <a:xfrm>
            <a:off x="5512569" y="2692475"/>
            <a:ext cx="611951" cy="45320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2"/>
                </a:solidFill>
              </a:rPr>
              <a:t>121</a:t>
            </a:r>
            <a:endParaRPr lang="zh-CN" altLang="en-US" sz="1400" dirty="0">
              <a:solidFill>
                <a:schemeClr val="accent2"/>
              </a:solidFill>
            </a:endParaRPr>
          </a:p>
        </p:txBody>
      </p:sp>
      <p:cxnSp>
        <p:nvCxnSpPr>
          <p:cNvPr id="65" name="直接连接符 64">
            <a:extLst>
              <a:ext uri="{FF2B5EF4-FFF2-40B4-BE49-F238E27FC236}">
                <a16:creationId xmlns:a16="http://schemas.microsoft.com/office/drawing/2014/main" xmlns="" id="{03E26ADB-1B3C-4245-8D2E-F24168296534}"/>
              </a:ext>
            </a:extLst>
          </p:cNvPr>
          <p:cNvCxnSpPr>
            <a:stCxn id="63" idx="4"/>
            <a:endCxn id="62" idx="0"/>
          </p:cNvCxnSpPr>
          <p:nvPr/>
        </p:nvCxnSpPr>
        <p:spPr>
          <a:xfrm flipH="1">
            <a:off x="5817218" y="3145678"/>
            <a:ext cx="1327" cy="482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93AE8C72-B3E2-41FA-ACAC-D8608415CD65}"/>
              </a:ext>
            </a:extLst>
          </p:cNvPr>
          <p:cNvCxnSpPr>
            <a:stCxn id="63" idx="2"/>
            <a:endCxn id="44" idx="0"/>
          </p:cNvCxnSpPr>
          <p:nvPr/>
        </p:nvCxnSpPr>
        <p:spPr>
          <a:xfrm flipH="1">
            <a:off x="4054361" y="2919077"/>
            <a:ext cx="1458208" cy="710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C5277B2C-DEBE-4A71-BA72-AF7D1702C950}"/>
              </a:ext>
            </a:extLst>
          </p:cNvPr>
          <p:cNvCxnSpPr>
            <a:stCxn id="63" idx="6"/>
            <a:endCxn id="54" idx="0"/>
          </p:cNvCxnSpPr>
          <p:nvPr/>
        </p:nvCxnSpPr>
        <p:spPr>
          <a:xfrm>
            <a:off x="6124520" y="2919077"/>
            <a:ext cx="1455556" cy="708879"/>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xmlns="" id="{B74D15F4-E795-43F8-8C04-00AEC4E8C6DE}"/>
              </a:ext>
            </a:extLst>
          </p:cNvPr>
          <p:cNvSpPr txBox="1"/>
          <p:nvPr/>
        </p:nvSpPr>
        <p:spPr>
          <a:xfrm>
            <a:off x="1501629" y="5939406"/>
            <a:ext cx="7240170" cy="369332"/>
          </a:xfrm>
          <a:prstGeom prst="rect">
            <a:avLst/>
          </a:prstGeom>
          <a:noFill/>
        </p:spPr>
        <p:txBody>
          <a:bodyPr wrap="square" rtlCol="0">
            <a:spAutoFit/>
          </a:bodyPr>
          <a:lstStyle/>
          <a:p>
            <a:r>
              <a:rPr lang="en-US" altLang="zh-CN" dirty="0"/>
              <a:t>I/O</a:t>
            </a:r>
            <a:r>
              <a:rPr lang="zh-CN" altLang="en-US" dirty="0"/>
              <a:t>次数</a:t>
            </a:r>
            <a:r>
              <a:rPr lang="en-US" altLang="zh-CN" dirty="0"/>
              <a:t>=</a:t>
            </a:r>
            <a:r>
              <a:rPr lang="en-US" altLang="zh-CN" dirty="0">
                <a:solidFill>
                  <a:schemeClr val="accent1"/>
                </a:solidFill>
              </a:rPr>
              <a:t>2</a:t>
            </a:r>
            <a:r>
              <a:rPr lang="en-US" altLang="zh-CN" dirty="0"/>
              <a:t>*(2*3+3*3+6*3+9*2+12*2+30*1+17*2+18*2+24*2)=446</a:t>
            </a:r>
            <a:endParaRPr lang="zh-CN" altLang="en-US" dirty="0"/>
          </a:p>
        </p:txBody>
      </p:sp>
    </p:spTree>
    <p:extLst>
      <p:ext uri="{BB962C8B-B14F-4D97-AF65-F5344CB8AC3E}">
        <p14:creationId xmlns:p14="http://schemas.microsoft.com/office/powerpoint/2010/main" val="326820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par>
                                <p:cTn id="84" presetID="10" presetClass="entr" presetSubtype="0" fill="hold" nodeType="with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500"/>
                                        <p:tgtEl>
                                          <p:spTgt spid="65"/>
                                        </p:tgtEl>
                                      </p:cBhvr>
                                    </p:animEffect>
                                  </p:childTnLst>
                                </p:cTn>
                              </p:par>
                              <p:par>
                                <p:cTn id="87" presetID="10" presetClass="entr" presetSubtype="0"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fade">
                                      <p:cBhvr>
                                        <p:cTn id="89" dur="500"/>
                                        <p:tgtEl>
                                          <p:spTgt spid="67"/>
                                        </p:tgtEl>
                                      </p:cBhvr>
                                    </p:animEffect>
                                  </p:childTnLst>
                                </p:cTn>
                              </p:par>
                              <p:par>
                                <p:cTn id="90" presetID="10" presetClass="entr" presetSubtype="0" fill="hold"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animBg="1"/>
      <p:bldP spid="5" grpId="0"/>
      <p:bldP spid="32" grpId="0" animBg="1"/>
      <p:bldP spid="38" grpId="0" animBg="1"/>
      <p:bldP spid="41" grpId="0" animBg="1"/>
      <p:bldP spid="42" grpId="0" animBg="1"/>
      <p:bldP spid="43" grpId="0" animBg="1"/>
      <p:bldP spid="44" grpId="0" animBg="1"/>
      <p:bldP spid="51" grpId="0" animBg="1"/>
      <p:bldP spid="52" grpId="0" animBg="1"/>
      <p:bldP spid="53" grpId="0" animBg="1"/>
      <p:bldP spid="54" grpId="0" animBg="1"/>
      <p:bldP spid="62" grpId="0" animBg="1"/>
      <p:bldP spid="63" grpId="0" animBg="1"/>
      <p:bldP spid="7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败者树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4B8EC022-FFD6-45D1-BD61-D4D066E2A4D9}"/>
              </a:ext>
            </a:extLst>
          </p:cNvPr>
          <p:cNvSpPr txBox="1"/>
          <p:nvPr/>
        </p:nvSpPr>
        <p:spPr>
          <a:xfrm>
            <a:off x="712695" y="753592"/>
            <a:ext cx="10623176" cy="369332"/>
          </a:xfrm>
          <a:prstGeom prst="rect">
            <a:avLst/>
          </a:prstGeom>
          <a:noFill/>
        </p:spPr>
        <p:txBody>
          <a:bodyPr wrap="square" rtlCol="0">
            <a:spAutoFit/>
          </a:bodyPr>
          <a:lstStyle/>
          <a:p>
            <a:r>
              <a:rPr lang="zh-CN" altLang="en-US" dirty="0"/>
              <a:t>最佳的归并策略可以通过最佳归并树来找到，但是对于多路归并来说，每次归并如何得到</a:t>
            </a:r>
            <a:r>
              <a:rPr lang="zh-CN" altLang="en-US" dirty="0">
                <a:solidFill>
                  <a:schemeClr val="accent1"/>
                </a:solidFill>
              </a:rPr>
              <a:t>最值的关键字</a:t>
            </a:r>
          </a:p>
        </p:txBody>
      </p:sp>
      <p:sp>
        <p:nvSpPr>
          <p:cNvPr id="45" name="文本框 44">
            <a:extLst>
              <a:ext uri="{FF2B5EF4-FFF2-40B4-BE49-F238E27FC236}">
                <a16:creationId xmlns:a16="http://schemas.microsoft.com/office/drawing/2014/main" xmlns="" id="{0B75F7BC-9D64-4173-8D3A-4B3D5B9D8279}"/>
              </a:ext>
            </a:extLst>
          </p:cNvPr>
          <p:cNvSpPr txBox="1"/>
          <p:nvPr/>
        </p:nvSpPr>
        <p:spPr>
          <a:xfrm>
            <a:off x="712695" y="1302950"/>
            <a:ext cx="10623176" cy="923330"/>
          </a:xfrm>
          <a:prstGeom prst="rect">
            <a:avLst/>
          </a:prstGeom>
          <a:noFill/>
        </p:spPr>
        <p:txBody>
          <a:bodyPr wrap="square" rtlCol="0">
            <a:spAutoFit/>
          </a:bodyPr>
          <a:lstStyle/>
          <a:p>
            <a:r>
              <a:rPr lang="zh-CN" altLang="en-US" dirty="0"/>
              <a:t>如果仍然采用内部排序中的归并排序算法，当归并的路数很大时，带来的额外开销将会比增大归并路数减少的开销要多，得不偿失。</a:t>
            </a:r>
            <a:endParaRPr lang="en-US" altLang="zh-CN" dirty="0"/>
          </a:p>
          <a:p>
            <a:r>
              <a:rPr lang="zh-CN" altLang="en-US" dirty="0">
                <a:solidFill>
                  <a:schemeClr val="accent1"/>
                </a:solidFill>
              </a:rPr>
              <a:t>所以</a:t>
            </a:r>
            <a:r>
              <a:rPr lang="en-US" altLang="zh-CN" dirty="0">
                <a:solidFill>
                  <a:schemeClr val="accent1"/>
                </a:solidFill>
              </a:rPr>
              <a:t>m</a:t>
            </a:r>
            <a:r>
              <a:rPr lang="zh-CN" altLang="en-US" dirty="0">
                <a:solidFill>
                  <a:schemeClr val="accent1"/>
                </a:solidFill>
              </a:rPr>
              <a:t>路归并不能采用内部排序算法来进行</a:t>
            </a:r>
          </a:p>
        </p:txBody>
      </p:sp>
      <p:sp>
        <p:nvSpPr>
          <p:cNvPr id="47" name="文本框 46">
            <a:extLst>
              <a:ext uri="{FF2B5EF4-FFF2-40B4-BE49-F238E27FC236}">
                <a16:creationId xmlns:a16="http://schemas.microsoft.com/office/drawing/2014/main" xmlns="" id="{5C393F6F-AA9D-4ADF-AE2B-672679FB9992}"/>
              </a:ext>
            </a:extLst>
          </p:cNvPr>
          <p:cNvSpPr txBox="1"/>
          <p:nvPr/>
        </p:nvSpPr>
        <p:spPr>
          <a:xfrm>
            <a:off x="2152333" y="2792447"/>
            <a:ext cx="1559923" cy="584775"/>
          </a:xfrm>
          <a:prstGeom prst="rect">
            <a:avLst/>
          </a:prstGeom>
          <a:noFill/>
        </p:spPr>
        <p:txBody>
          <a:bodyPr wrap="square" rtlCol="0">
            <a:spAutoFit/>
          </a:bodyPr>
          <a:lstStyle/>
          <a:p>
            <a:r>
              <a:rPr lang="zh-CN" altLang="en-US" sz="3200" dirty="0">
                <a:solidFill>
                  <a:schemeClr val="accent1"/>
                </a:solidFill>
              </a:rPr>
              <a:t>败者树</a:t>
            </a:r>
          </a:p>
        </p:txBody>
      </p:sp>
      <p:pic>
        <p:nvPicPr>
          <p:cNvPr id="49" name="图片 48">
            <a:extLst>
              <a:ext uri="{FF2B5EF4-FFF2-40B4-BE49-F238E27FC236}">
                <a16:creationId xmlns:a16="http://schemas.microsoft.com/office/drawing/2014/main" xmlns="" id="{8629FE63-EDD1-4670-A1BB-04EEC76B9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3" y="2754733"/>
            <a:ext cx="504132" cy="578209"/>
          </a:xfrm>
          <a:prstGeom prst="rect">
            <a:avLst/>
          </a:prstGeom>
        </p:spPr>
      </p:pic>
      <p:sp>
        <p:nvSpPr>
          <p:cNvPr id="55" name="文本框 54">
            <a:extLst>
              <a:ext uri="{FF2B5EF4-FFF2-40B4-BE49-F238E27FC236}">
                <a16:creationId xmlns:a16="http://schemas.microsoft.com/office/drawing/2014/main" xmlns="" id="{83472391-3D74-4700-9FDC-7A8FF191A127}"/>
              </a:ext>
            </a:extLst>
          </p:cNvPr>
          <p:cNvSpPr txBox="1"/>
          <p:nvPr/>
        </p:nvSpPr>
        <p:spPr>
          <a:xfrm>
            <a:off x="1390086" y="2963610"/>
            <a:ext cx="989978" cy="369332"/>
          </a:xfrm>
          <a:prstGeom prst="rect">
            <a:avLst/>
          </a:prstGeom>
          <a:noFill/>
        </p:spPr>
        <p:txBody>
          <a:bodyPr wrap="square" rtlCol="0">
            <a:spAutoFit/>
          </a:bodyPr>
          <a:lstStyle/>
          <a:p>
            <a:r>
              <a:rPr lang="zh-CN" altLang="en-US" dirty="0"/>
              <a:t>什么是</a:t>
            </a:r>
            <a:endParaRPr lang="zh-CN" altLang="en-US" sz="2400" dirty="0">
              <a:solidFill>
                <a:schemeClr val="accent1"/>
              </a:solidFill>
            </a:endParaRPr>
          </a:p>
        </p:txBody>
      </p:sp>
      <p:sp>
        <p:nvSpPr>
          <p:cNvPr id="7" name="文本框 6">
            <a:extLst>
              <a:ext uri="{FF2B5EF4-FFF2-40B4-BE49-F238E27FC236}">
                <a16:creationId xmlns:a16="http://schemas.microsoft.com/office/drawing/2014/main" xmlns="" id="{1F094BCF-6BF8-479C-9B66-44245A56C0D4}"/>
              </a:ext>
            </a:extLst>
          </p:cNvPr>
          <p:cNvSpPr txBox="1"/>
          <p:nvPr/>
        </p:nvSpPr>
        <p:spPr>
          <a:xfrm>
            <a:off x="712693" y="3632972"/>
            <a:ext cx="11255187" cy="923330"/>
          </a:xfrm>
          <a:prstGeom prst="rect">
            <a:avLst/>
          </a:prstGeom>
          <a:noFill/>
        </p:spPr>
        <p:txBody>
          <a:bodyPr wrap="square" rtlCol="0">
            <a:spAutoFit/>
          </a:bodyPr>
          <a:lstStyle/>
          <a:p>
            <a:r>
              <a:rPr lang="zh-CN" altLang="en-US" dirty="0"/>
              <a:t>败者树可以看成是一棵</a:t>
            </a:r>
            <a:r>
              <a:rPr lang="zh-CN" altLang="en-US" dirty="0">
                <a:solidFill>
                  <a:schemeClr val="accent1"/>
                </a:solidFill>
              </a:rPr>
              <a:t>完全二叉树</a:t>
            </a:r>
            <a:r>
              <a:rPr lang="zh-CN" altLang="en-US" dirty="0"/>
              <a:t>：</a:t>
            </a:r>
            <a:endParaRPr lang="en-US" altLang="zh-CN" dirty="0"/>
          </a:p>
          <a:p>
            <a:r>
              <a:rPr lang="zh-CN" altLang="en-US" dirty="0"/>
              <a:t>这棵树的</a:t>
            </a:r>
            <a:r>
              <a:rPr lang="zh-CN" altLang="en-US" dirty="0">
                <a:solidFill>
                  <a:schemeClr val="accent1"/>
                </a:solidFill>
              </a:rPr>
              <a:t>叶子结点</a:t>
            </a:r>
            <a:r>
              <a:rPr lang="zh-CN" altLang="en-US" dirty="0"/>
              <a:t>存储的</a:t>
            </a:r>
            <a:r>
              <a:rPr lang="zh-CN" altLang="en-US" dirty="0">
                <a:solidFill>
                  <a:schemeClr val="accent1"/>
                </a:solidFill>
              </a:rPr>
              <a:t>各个归并段当前参加比较的记录</a:t>
            </a:r>
            <a:r>
              <a:rPr lang="zh-CN" altLang="en-US" dirty="0"/>
              <a:t>，</a:t>
            </a:r>
            <a:r>
              <a:rPr lang="zh-CN" altLang="en-US" dirty="0">
                <a:solidFill>
                  <a:schemeClr val="accent1"/>
                </a:solidFill>
              </a:rPr>
              <a:t>内部结点</a:t>
            </a:r>
            <a:r>
              <a:rPr lang="zh-CN" altLang="en-US" dirty="0"/>
              <a:t>存储的则是左右子树当中的</a:t>
            </a:r>
            <a:r>
              <a:rPr lang="zh-CN" altLang="en-US" dirty="0">
                <a:solidFill>
                  <a:schemeClr val="accent1"/>
                </a:solidFill>
              </a:rPr>
              <a:t>失败者。</a:t>
            </a:r>
            <a:endParaRPr lang="en-US" altLang="zh-CN" dirty="0">
              <a:solidFill>
                <a:schemeClr val="accent1"/>
              </a:solidFill>
            </a:endParaRPr>
          </a:p>
          <a:p>
            <a:r>
              <a:rPr lang="zh-CN" altLang="en-US" dirty="0"/>
              <a:t>胜利者则一直继续向上比较直到根结点。</a:t>
            </a:r>
          </a:p>
        </p:txBody>
      </p:sp>
      <p:sp>
        <p:nvSpPr>
          <p:cNvPr id="57" name="文本框 56">
            <a:extLst>
              <a:ext uri="{FF2B5EF4-FFF2-40B4-BE49-F238E27FC236}">
                <a16:creationId xmlns:a16="http://schemas.microsoft.com/office/drawing/2014/main" xmlns="" id="{2E808E82-A723-4F05-B59F-BD37D7885A81}"/>
              </a:ext>
            </a:extLst>
          </p:cNvPr>
          <p:cNvSpPr txBox="1"/>
          <p:nvPr/>
        </p:nvSpPr>
        <p:spPr>
          <a:xfrm>
            <a:off x="712692" y="4755895"/>
            <a:ext cx="11255187" cy="369332"/>
          </a:xfrm>
          <a:prstGeom prst="rect">
            <a:avLst/>
          </a:prstGeom>
          <a:noFill/>
        </p:spPr>
        <p:txBody>
          <a:bodyPr wrap="square" rtlCol="0">
            <a:spAutoFit/>
          </a:bodyPr>
          <a:lstStyle/>
          <a:p>
            <a:r>
              <a:rPr lang="zh-CN" altLang="en-US" dirty="0"/>
              <a:t>由于每次归并我们都是希望找到各个归并段中最小的关键字，</a:t>
            </a:r>
            <a:r>
              <a:rPr lang="zh-CN" altLang="en-US" dirty="0">
                <a:solidFill>
                  <a:schemeClr val="accent2"/>
                </a:solidFill>
              </a:rPr>
              <a:t>所以胜利者应该是左右子树中关键字较小的</a:t>
            </a:r>
            <a:r>
              <a:rPr lang="zh-CN" altLang="en-US" dirty="0"/>
              <a:t>。</a:t>
            </a:r>
            <a:endParaRPr lang="en-US" altLang="zh-CN" dirty="0"/>
          </a:p>
        </p:txBody>
      </p:sp>
    </p:spTree>
    <p:extLst>
      <p:ext uri="{BB962C8B-B14F-4D97-AF65-F5344CB8AC3E}">
        <p14:creationId xmlns:p14="http://schemas.microsoft.com/office/powerpoint/2010/main" val="20302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7" grpId="0"/>
      <p:bldP spid="55" grpId="0"/>
      <p:bldP spid="7" grpId="0"/>
      <p:bldP spid="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败者树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流程图: 接点 11">
            <a:extLst>
              <a:ext uri="{FF2B5EF4-FFF2-40B4-BE49-F238E27FC236}">
                <a16:creationId xmlns:a16="http://schemas.microsoft.com/office/drawing/2014/main" xmlns="" id="{B35332ED-92FA-450F-82CE-96767E55B17F}"/>
              </a:ext>
            </a:extLst>
          </p:cNvPr>
          <p:cNvSpPr/>
          <p:nvPr/>
        </p:nvSpPr>
        <p:spPr>
          <a:xfrm>
            <a:off x="1662889" y="4492044"/>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1600" dirty="0">
              <a:solidFill>
                <a:schemeClr val="tx1"/>
              </a:solidFill>
            </a:endParaRPr>
          </a:p>
        </p:txBody>
      </p:sp>
      <p:sp>
        <p:nvSpPr>
          <p:cNvPr id="13" name="流程图: 接点 12">
            <a:extLst>
              <a:ext uri="{FF2B5EF4-FFF2-40B4-BE49-F238E27FC236}">
                <a16:creationId xmlns:a16="http://schemas.microsoft.com/office/drawing/2014/main" xmlns="" id="{014A26FA-93BE-4603-B181-FAD424A31B57}"/>
              </a:ext>
            </a:extLst>
          </p:cNvPr>
          <p:cNvSpPr/>
          <p:nvPr/>
        </p:nvSpPr>
        <p:spPr>
          <a:xfrm>
            <a:off x="2892022" y="4492044"/>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12</a:t>
            </a:r>
            <a:endParaRPr lang="zh-CN" altLang="en-US" sz="1600" dirty="0">
              <a:solidFill>
                <a:schemeClr val="tx1"/>
              </a:solidFill>
            </a:endParaRPr>
          </a:p>
        </p:txBody>
      </p:sp>
      <p:sp>
        <p:nvSpPr>
          <p:cNvPr id="14" name="流程图: 接点 13">
            <a:extLst>
              <a:ext uri="{FF2B5EF4-FFF2-40B4-BE49-F238E27FC236}">
                <a16:creationId xmlns:a16="http://schemas.microsoft.com/office/drawing/2014/main" xmlns="" id="{D2EF5863-DF49-4F93-A58F-3DFFE2EE04CE}"/>
              </a:ext>
            </a:extLst>
          </p:cNvPr>
          <p:cNvSpPr/>
          <p:nvPr/>
        </p:nvSpPr>
        <p:spPr>
          <a:xfrm>
            <a:off x="4121155" y="4492044"/>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10</a:t>
            </a:r>
            <a:endParaRPr lang="zh-CN" altLang="en-US" sz="1600" dirty="0">
              <a:solidFill>
                <a:schemeClr val="tx1"/>
              </a:solidFill>
            </a:endParaRPr>
          </a:p>
        </p:txBody>
      </p:sp>
      <p:sp>
        <p:nvSpPr>
          <p:cNvPr id="15" name="流程图: 接点 14">
            <a:extLst>
              <a:ext uri="{FF2B5EF4-FFF2-40B4-BE49-F238E27FC236}">
                <a16:creationId xmlns:a16="http://schemas.microsoft.com/office/drawing/2014/main" xmlns="" id="{974C0D8C-887D-46F9-B2E7-2F92A938036B}"/>
              </a:ext>
            </a:extLst>
          </p:cNvPr>
          <p:cNvSpPr/>
          <p:nvPr/>
        </p:nvSpPr>
        <p:spPr>
          <a:xfrm>
            <a:off x="5350288" y="4492044"/>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9</a:t>
            </a:r>
            <a:endParaRPr lang="zh-CN" altLang="en-US" sz="1600" dirty="0">
              <a:solidFill>
                <a:schemeClr val="tx1"/>
              </a:solidFill>
            </a:endParaRPr>
          </a:p>
        </p:txBody>
      </p:sp>
      <p:sp>
        <p:nvSpPr>
          <p:cNvPr id="16" name="流程图: 接点 15">
            <a:extLst>
              <a:ext uri="{FF2B5EF4-FFF2-40B4-BE49-F238E27FC236}">
                <a16:creationId xmlns:a16="http://schemas.microsoft.com/office/drawing/2014/main" xmlns="" id="{B43AF310-240B-4E8F-AF6B-1684807A5530}"/>
              </a:ext>
            </a:extLst>
          </p:cNvPr>
          <p:cNvSpPr/>
          <p:nvPr/>
        </p:nvSpPr>
        <p:spPr>
          <a:xfrm>
            <a:off x="6579421" y="4492044"/>
            <a:ext cx="641810" cy="5972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20</a:t>
            </a:r>
            <a:endParaRPr lang="zh-CN" altLang="en-US" sz="1600" dirty="0">
              <a:solidFill>
                <a:schemeClr val="tx1"/>
              </a:solidFill>
            </a:endParaRPr>
          </a:p>
        </p:txBody>
      </p:sp>
      <p:sp>
        <p:nvSpPr>
          <p:cNvPr id="3" name="矩形 2">
            <a:extLst>
              <a:ext uri="{FF2B5EF4-FFF2-40B4-BE49-F238E27FC236}">
                <a16:creationId xmlns:a16="http://schemas.microsoft.com/office/drawing/2014/main" xmlns="" id="{4CC0D0D7-64A6-4A8F-A47A-1A7CDB5C18A4}"/>
              </a:ext>
            </a:extLst>
          </p:cNvPr>
          <p:cNvSpPr/>
          <p:nvPr/>
        </p:nvSpPr>
        <p:spPr>
          <a:xfrm>
            <a:off x="472567" y="4228302"/>
            <a:ext cx="959295" cy="923330"/>
          </a:xfrm>
          <a:prstGeom prst="rect">
            <a:avLst/>
          </a:prstGeom>
        </p:spPr>
        <p:txBody>
          <a:bodyPr wrap="square">
            <a:spAutoFit/>
          </a:bodyPr>
          <a:lstStyle/>
          <a:p>
            <a:r>
              <a:rPr lang="zh-CN" altLang="en-US" dirty="0">
                <a:solidFill>
                  <a:schemeClr val="accent1"/>
                </a:solidFill>
              </a:rPr>
              <a:t>当前参加比较的记录</a:t>
            </a:r>
            <a:endParaRPr lang="zh-CN" altLang="en-US" dirty="0"/>
          </a:p>
        </p:txBody>
      </p:sp>
      <p:sp>
        <p:nvSpPr>
          <p:cNvPr id="4" name="文本框 3">
            <a:extLst>
              <a:ext uri="{FF2B5EF4-FFF2-40B4-BE49-F238E27FC236}">
                <a16:creationId xmlns:a16="http://schemas.microsoft.com/office/drawing/2014/main" xmlns="" id="{55D9B6DC-B907-42F7-BB8F-75A7B9013160}"/>
              </a:ext>
            </a:extLst>
          </p:cNvPr>
          <p:cNvSpPr txBox="1"/>
          <p:nvPr/>
        </p:nvSpPr>
        <p:spPr>
          <a:xfrm>
            <a:off x="1798720" y="5204020"/>
            <a:ext cx="370148" cy="400110"/>
          </a:xfrm>
          <a:prstGeom prst="rect">
            <a:avLst/>
          </a:prstGeom>
          <a:noFill/>
        </p:spPr>
        <p:txBody>
          <a:bodyPr wrap="square" rtlCol="0">
            <a:spAutoFit/>
          </a:bodyPr>
          <a:lstStyle/>
          <a:p>
            <a:r>
              <a:rPr lang="en-US" altLang="zh-CN" sz="2000" dirty="0"/>
              <a:t>0</a:t>
            </a:r>
            <a:endParaRPr lang="zh-CN" altLang="en-US" sz="2000" dirty="0"/>
          </a:p>
        </p:txBody>
      </p:sp>
      <p:sp>
        <p:nvSpPr>
          <p:cNvPr id="19" name="文本框 18">
            <a:extLst>
              <a:ext uri="{FF2B5EF4-FFF2-40B4-BE49-F238E27FC236}">
                <a16:creationId xmlns:a16="http://schemas.microsoft.com/office/drawing/2014/main" xmlns="" id="{92DB27E3-1237-4C45-8E46-8BF2FCCDB9C2}"/>
              </a:ext>
            </a:extLst>
          </p:cNvPr>
          <p:cNvSpPr txBox="1"/>
          <p:nvPr/>
        </p:nvSpPr>
        <p:spPr>
          <a:xfrm>
            <a:off x="3027853" y="5204020"/>
            <a:ext cx="370148" cy="400110"/>
          </a:xfrm>
          <a:prstGeom prst="rect">
            <a:avLst/>
          </a:prstGeom>
          <a:noFill/>
        </p:spPr>
        <p:txBody>
          <a:bodyPr wrap="square" rtlCol="0">
            <a:spAutoFit/>
          </a:bodyPr>
          <a:lstStyle/>
          <a:p>
            <a:r>
              <a:rPr lang="en-US" altLang="zh-CN" sz="2000" dirty="0"/>
              <a:t>1</a:t>
            </a:r>
            <a:endParaRPr lang="zh-CN" altLang="en-US" sz="2000" dirty="0"/>
          </a:p>
        </p:txBody>
      </p:sp>
      <p:sp>
        <p:nvSpPr>
          <p:cNvPr id="21" name="文本框 20">
            <a:extLst>
              <a:ext uri="{FF2B5EF4-FFF2-40B4-BE49-F238E27FC236}">
                <a16:creationId xmlns:a16="http://schemas.microsoft.com/office/drawing/2014/main" xmlns="" id="{8AE9B4F0-5E0A-4BCF-B02B-37426BF7AEF4}"/>
              </a:ext>
            </a:extLst>
          </p:cNvPr>
          <p:cNvSpPr txBox="1"/>
          <p:nvPr/>
        </p:nvSpPr>
        <p:spPr>
          <a:xfrm>
            <a:off x="4256986" y="5204869"/>
            <a:ext cx="370148" cy="400110"/>
          </a:xfrm>
          <a:prstGeom prst="rect">
            <a:avLst/>
          </a:prstGeom>
          <a:noFill/>
        </p:spPr>
        <p:txBody>
          <a:bodyPr wrap="square" rtlCol="0">
            <a:spAutoFit/>
          </a:bodyPr>
          <a:lstStyle/>
          <a:p>
            <a:r>
              <a:rPr lang="en-US" altLang="zh-CN" sz="2000" dirty="0"/>
              <a:t>2</a:t>
            </a:r>
            <a:endParaRPr lang="zh-CN" altLang="en-US" sz="2000" dirty="0"/>
          </a:p>
        </p:txBody>
      </p:sp>
      <p:sp>
        <p:nvSpPr>
          <p:cNvPr id="28" name="文本框 27">
            <a:extLst>
              <a:ext uri="{FF2B5EF4-FFF2-40B4-BE49-F238E27FC236}">
                <a16:creationId xmlns:a16="http://schemas.microsoft.com/office/drawing/2014/main" xmlns="" id="{63121B6C-9919-4042-8A9B-7588E07E4AEB}"/>
              </a:ext>
            </a:extLst>
          </p:cNvPr>
          <p:cNvSpPr txBox="1"/>
          <p:nvPr/>
        </p:nvSpPr>
        <p:spPr>
          <a:xfrm>
            <a:off x="5486119" y="5204020"/>
            <a:ext cx="370148" cy="400110"/>
          </a:xfrm>
          <a:prstGeom prst="rect">
            <a:avLst/>
          </a:prstGeom>
          <a:noFill/>
        </p:spPr>
        <p:txBody>
          <a:bodyPr wrap="square" rtlCol="0">
            <a:spAutoFit/>
          </a:bodyPr>
          <a:lstStyle/>
          <a:p>
            <a:r>
              <a:rPr lang="en-US" altLang="zh-CN" sz="2000" dirty="0"/>
              <a:t>3</a:t>
            </a:r>
            <a:endParaRPr lang="zh-CN" altLang="en-US" sz="2000" dirty="0"/>
          </a:p>
        </p:txBody>
      </p:sp>
      <p:sp>
        <p:nvSpPr>
          <p:cNvPr id="29" name="文本框 28">
            <a:extLst>
              <a:ext uri="{FF2B5EF4-FFF2-40B4-BE49-F238E27FC236}">
                <a16:creationId xmlns:a16="http://schemas.microsoft.com/office/drawing/2014/main" xmlns="" id="{C35D5858-FCA4-476A-B4B3-F00ABE60E370}"/>
              </a:ext>
            </a:extLst>
          </p:cNvPr>
          <p:cNvSpPr txBox="1"/>
          <p:nvPr/>
        </p:nvSpPr>
        <p:spPr>
          <a:xfrm>
            <a:off x="6715252" y="5204020"/>
            <a:ext cx="370148" cy="400110"/>
          </a:xfrm>
          <a:prstGeom prst="rect">
            <a:avLst/>
          </a:prstGeom>
          <a:noFill/>
        </p:spPr>
        <p:txBody>
          <a:bodyPr wrap="square" rtlCol="0">
            <a:spAutoFit/>
          </a:bodyPr>
          <a:lstStyle/>
          <a:p>
            <a:r>
              <a:rPr lang="en-US" altLang="zh-CN" sz="2000" dirty="0"/>
              <a:t>4</a:t>
            </a:r>
            <a:endParaRPr lang="zh-CN" altLang="en-US" sz="2000" dirty="0"/>
          </a:p>
        </p:txBody>
      </p:sp>
      <p:cxnSp>
        <p:nvCxnSpPr>
          <p:cNvPr id="7" name="直接连接符 6">
            <a:extLst>
              <a:ext uri="{FF2B5EF4-FFF2-40B4-BE49-F238E27FC236}">
                <a16:creationId xmlns:a16="http://schemas.microsoft.com/office/drawing/2014/main" xmlns="" id="{9F7FE065-79F8-41ED-958A-7DBF24AFA063}"/>
              </a:ext>
            </a:extLst>
          </p:cNvPr>
          <p:cNvCxnSpPr>
            <a:cxnSpLocks/>
            <a:stCxn id="12" idx="0"/>
            <a:endCxn id="30" idx="3"/>
          </p:cNvCxnSpPr>
          <p:nvPr/>
        </p:nvCxnSpPr>
        <p:spPr>
          <a:xfrm flipV="1">
            <a:off x="1983794" y="4193221"/>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xmlns="" id="{AAEC8BEC-441A-40F1-A62E-F79202D25320}"/>
              </a:ext>
            </a:extLst>
          </p:cNvPr>
          <p:cNvSpPr/>
          <p:nvPr/>
        </p:nvSpPr>
        <p:spPr>
          <a:xfrm>
            <a:off x="2304699" y="3683416"/>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1</a:t>
            </a:r>
            <a:endParaRPr lang="zh-CN" altLang="en-US" sz="1600" dirty="0">
              <a:solidFill>
                <a:schemeClr val="accent2"/>
              </a:solidFill>
            </a:endParaRPr>
          </a:p>
        </p:txBody>
      </p:sp>
      <p:cxnSp>
        <p:nvCxnSpPr>
          <p:cNvPr id="10" name="直接连接符 9">
            <a:extLst>
              <a:ext uri="{FF2B5EF4-FFF2-40B4-BE49-F238E27FC236}">
                <a16:creationId xmlns:a16="http://schemas.microsoft.com/office/drawing/2014/main" xmlns="" id="{81F68F0C-12C4-4010-8F17-F6101D2E6401}"/>
              </a:ext>
            </a:extLst>
          </p:cNvPr>
          <p:cNvCxnSpPr>
            <a:stCxn id="13" idx="0"/>
            <a:endCxn id="30" idx="5"/>
          </p:cNvCxnSpPr>
          <p:nvPr/>
        </p:nvCxnSpPr>
        <p:spPr>
          <a:xfrm flipH="1" flipV="1">
            <a:off x="2852518" y="4193221"/>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B0B959A0-F6EA-47BB-B01E-028EF0D2AD42}"/>
              </a:ext>
            </a:extLst>
          </p:cNvPr>
          <p:cNvCxnSpPr>
            <a:cxnSpLocks/>
            <a:stCxn id="15" idx="0"/>
            <a:endCxn id="35" idx="3"/>
          </p:cNvCxnSpPr>
          <p:nvPr/>
        </p:nvCxnSpPr>
        <p:spPr>
          <a:xfrm flipV="1">
            <a:off x="5671193" y="4193221"/>
            <a:ext cx="414896" cy="298823"/>
          </a:xfrm>
          <a:prstGeom prst="line">
            <a:avLst/>
          </a:prstGeom>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xmlns="" id="{A68C0423-6B32-4110-BC7E-E26ABCDAA5E3}"/>
              </a:ext>
            </a:extLst>
          </p:cNvPr>
          <p:cNvSpPr/>
          <p:nvPr/>
        </p:nvSpPr>
        <p:spPr>
          <a:xfrm>
            <a:off x="5992098" y="3683416"/>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4</a:t>
            </a:r>
            <a:endParaRPr lang="zh-CN" altLang="en-US" sz="1600" dirty="0">
              <a:solidFill>
                <a:schemeClr val="accent2"/>
              </a:solidFill>
            </a:endParaRPr>
          </a:p>
        </p:txBody>
      </p:sp>
      <p:cxnSp>
        <p:nvCxnSpPr>
          <p:cNvPr id="37" name="直接连接符 36">
            <a:extLst>
              <a:ext uri="{FF2B5EF4-FFF2-40B4-BE49-F238E27FC236}">
                <a16:creationId xmlns:a16="http://schemas.microsoft.com/office/drawing/2014/main" xmlns="" id="{7DD4B789-8C7F-4ABA-8802-06BC688DDFB4}"/>
              </a:ext>
            </a:extLst>
          </p:cNvPr>
          <p:cNvCxnSpPr>
            <a:stCxn id="16" idx="0"/>
            <a:endCxn id="35" idx="5"/>
          </p:cNvCxnSpPr>
          <p:nvPr/>
        </p:nvCxnSpPr>
        <p:spPr>
          <a:xfrm flipH="1" flipV="1">
            <a:off x="6539917" y="4193221"/>
            <a:ext cx="360409" cy="29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4B1FB909-7C29-4285-8AF3-F2A01BB6FBC2}"/>
              </a:ext>
            </a:extLst>
          </p:cNvPr>
          <p:cNvCxnSpPr>
            <a:cxnSpLocks/>
            <a:stCxn id="30" idx="0"/>
            <a:endCxn id="43" idx="2"/>
          </p:cNvCxnSpPr>
          <p:nvPr/>
        </p:nvCxnSpPr>
        <p:spPr>
          <a:xfrm flipV="1">
            <a:off x="2625604" y="2898083"/>
            <a:ext cx="524377" cy="78533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流程图: 接点 42">
            <a:extLst>
              <a:ext uri="{FF2B5EF4-FFF2-40B4-BE49-F238E27FC236}">
                <a16:creationId xmlns:a16="http://schemas.microsoft.com/office/drawing/2014/main" xmlns="" id="{5B999548-A363-4894-9AAF-86BDFF3FA53A}"/>
              </a:ext>
            </a:extLst>
          </p:cNvPr>
          <p:cNvSpPr/>
          <p:nvPr/>
        </p:nvSpPr>
        <p:spPr>
          <a:xfrm>
            <a:off x="3149981" y="2599446"/>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2</a:t>
            </a:r>
            <a:endParaRPr lang="zh-CN" altLang="en-US" sz="1600" dirty="0">
              <a:solidFill>
                <a:schemeClr val="accent2"/>
              </a:solidFill>
            </a:endParaRPr>
          </a:p>
        </p:txBody>
      </p:sp>
      <p:cxnSp>
        <p:nvCxnSpPr>
          <p:cNvPr id="45" name="直接连接符 44">
            <a:extLst>
              <a:ext uri="{FF2B5EF4-FFF2-40B4-BE49-F238E27FC236}">
                <a16:creationId xmlns:a16="http://schemas.microsoft.com/office/drawing/2014/main" xmlns="" id="{A7F6AC44-0E92-4DC2-9566-33B2EE75A45F}"/>
              </a:ext>
            </a:extLst>
          </p:cNvPr>
          <p:cNvCxnSpPr>
            <a:stCxn id="14" idx="0"/>
            <a:endCxn id="43" idx="6"/>
          </p:cNvCxnSpPr>
          <p:nvPr/>
        </p:nvCxnSpPr>
        <p:spPr>
          <a:xfrm flipH="1" flipV="1">
            <a:off x="3791791" y="2898083"/>
            <a:ext cx="650269" cy="159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96FB8F00-2590-4BF8-BE9D-976388CC504B}"/>
              </a:ext>
            </a:extLst>
          </p:cNvPr>
          <p:cNvCxnSpPr>
            <a:cxnSpLocks/>
            <a:stCxn id="35" idx="0"/>
            <a:endCxn id="49" idx="6"/>
          </p:cNvCxnSpPr>
          <p:nvPr/>
        </p:nvCxnSpPr>
        <p:spPr>
          <a:xfrm flipH="1" flipV="1">
            <a:off x="4948039" y="2195133"/>
            <a:ext cx="1364964" cy="1488283"/>
          </a:xfrm>
          <a:prstGeom prst="line">
            <a:avLst/>
          </a:prstGeom>
        </p:spPr>
        <p:style>
          <a:lnRef idx="1">
            <a:schemeClr val="accent1"/>
          </a:lnRef>
          <a:fillRef idx="0">
            <a:schemeClr val="accent1"/>
          </a:fillRef>
          <a:effectRef idx="0">
            <a:schemeClr val="accent1"/>
          </a:effectRef>
          <a:fontRef idx="minor">
            <a:schemeClr val="tx1"/>
          </a:fontRef>
        </p:style>
      </p:cxnSp>
      <p:sp>
        <p:nvSpPr>
          <p:cNvPr id="49" name="流程图: 接点 48">
            <a:extLst>
              <a:ext uri="{FF2B5EF4-FFF2-40B4-BE49-F238E27FC236}">
                <a16:creationId xmlns:a16="http://schemas.microsoft.com/office/drawing/2014/main" xmlns="" id="{6F367C48-9F05-4DA6-99A2-BFD048457D2A}"/>
              </a:ext>
            </a:extLst>
          </p:cNvPr>
          <p:cNvSpPr/>
          <p:nvPr/>
        </p:nvSpPr>
        <p:spPr>
          <a:xfrm>
            <a:off x="4306229" y="1896496"/>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3</a:t>
            </a:r>
            <a:endParaRPr lang="zh-CN" altLang="en-US" sz="1600" dirty="0">
              <a:solidFill>
                <a:schemeClr val="accent2"/>
              </a:solidFill>
            </a:endParaRPr>
          </a:p>
        </p:txBody>
      </p:sp>
      <p:cxnSp>
        <p:nvCxnSpPr>
          <p:cNvPr id="51" name="直接连接符 50">
            <a:extLst>
              <a:ext uri="{FF2B5EF4-FFF2-40B4-BE49-F238E27FC236}">
                <a16:creationId xmlns:a16="http://schemas.microsoft.com/office/drawing/2014/main" xmlns="" id="{E84B9E13-FE48-4139-9D96-8DEACCACDE92}"/>
              </a:ext>
            </a:extLst>
          </p:cNvPr>
          <p:cNvCxnSpPr>
            <a:stCxn id="43" idx="0"/>
            <a:endCxn id="49" idx="2"/>
          </p:cNvCxnSpPr>
          <p:nvPr/>
        </p:nvCxnSpPr>
        <p:spPr>
          <a:xfrm flipV="1">
            <a:off x="3470886" y="2195133"/>
            <a:ext cx="835343" cy="404313"/>
          </a:xfrm>
          <a:prstGeom prst="line">
            <a:avLst/>
          </a:prstGeom>
        </p:spPr>
        <p:style>
          <a:lnRef idx="1">
            <a:schemeClr val="accent1"/>
          </a:lnRef>
          <a:fillRef idx="0">
            <a:schemeClr val="accent1"/>
          </a:fillRef>
          <a:effectRef idx="0">
            <a:schemeClr val="accent1"/>
          </a:effectRef>
          <a:fontRef idx="minor">
            <a:schemeClr val="tx1"/>
          </a:fontRef>
        </p:style>
      </p:cxnSp>
      <p:sp>
        <p:nvSpPr>
          <p:cNvPr id="53" name="流程图: 接点 52">
            <a:extLst>
              <a:ext uri="{FF2B5EF4-FFF2-40B4-BE49-F238E27FC236}">
                <a16:creationId xmlns:a16="http://schemas.microsoft.com/office/drawing/2014/main" xmlns="" id="{0CDFC6B8-8387-481D-9FC8-EAB4C2F8F25A}"/>
              </a:ext>
            </a:extLst>
          </p:cNvPr>
          <p:cNvSpPr/>
          <p:nvPr/>
        </p:nvSpPr>
        <p:spPr>
          <a:xfrm>
            <a:off x="4306229" y="1029984"/>
            <a:ext cx="641810" cy="597274"/>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0</a:t>
            </a:r>
            <a:endParaRPr lang="zh-CN" altLang="en-US" sz="1600" dirty="0">
              <a:solidFill>
                <a:schemeClr val="accent2"/>
              </a:solidFill>
            </a:endParaRPr>
          </a:p>
        </p:txBody>
      </p:sp>
      <p:cxnSp>
        <p:nvCxnSpPr>
          <p:cNvPr id="55" name="直接连接符 54">
            <a:extLst>
              <a:ext uri="{FF2B5EF4-FFF2-40B4-BE49-F238E27FC236}">
                <a16:creationId xmlns:a16="http://schemas.microsoft.com/office/drawing/2014/main" xmlns="" id="{5D6CDA94-634E-4C56-9FFE-DE461E949E37}"/>
              </a:ext>
            </a:extLst>
          </p:cNvPr>
          <p:cNvCxnSpPr>
            <a:cxnSpLocks/>
            <a:stCxn id="49" idx="0"/>
            <a:endCxn id="53" idx="4"/>
          </p:cNvCxnSpPr>
          <p:nvPr/>
        </p:nvCxnSpPr>
        <p:spPr>
          <a:xfrm flipV="1">
            <a:off x="4627134" y="1627258"/>
            <a:ext cx="0" cy="26923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xmlns="" id="{9D398497-36B2-48E6-AD37-D1AE547A436E}"/>
              </a:ext>
            </a:extLst>
          </p:cNvPr>
          <p:cNvSpPr txBox="1"/>
          <p:nvPr/>
        </p:nvSpPr>
        <p:spPr>
          <a:xfrm>
            <a:off x="3723765" y="686684"/>
            <a:ext cx="641811" cy="369332"/>
          </a:xfrm>
          <a:prstGeom prst="rect">
            <a:avLst/>
          </a:prstGeom>
          <a:noFill/>
        </p:spPr>
        <p:txBody>
          <a:bodyPr wrap="square" rtlCol="0">
            <a:spAutoFit/>
          </a:bodyPr>
          <a:lstStyle/>
          <a:p>
            <a:r>
              <a:rPr lang="en-US" altLang="zh-CN" dirty="0"/>
              <a:t>ls[0]</a:t>
            </a:r>
            <a:endParaRPr lang="zh-CN" altLang="en-US" dirty="0"/>
          </a:p>
        </p:txBody>
      </p:sp>
      <p:sp>
        <p:nvSpPr>
          <p:cNvPr id="59" name="文本框 58">
            <a:extLst>
              <a:ext uri="{FF2B5EF4-FFF2-40B4-BE49-F238E27FC236}">
                <a16:creationId xmlns:a16="http://schemas.microsoft.com/office/drawing/2014/main" xmlns="" id="{89BD2934-3B88-49A3-81BD-00CF3DCAA5FA}"/>
              </a:ext>
            </a:extLst>
          </p:cNvPr>
          <p:cNvSpPr txBox="1"/>
          <p:nvPr/>
        </p:nvSpPr>
        <p:spPr>
          <a:xfrm>
            <a:off x="3448553" y="1933409"/>
            <a:ext cx="641811" cy="369332"/>
          </a:xfrm>
          <a:prstGeom prst="rect">
            <a:avLst/>
          </a:prstGeom>
          <a:noFill/>
        </p:spPr>
        <p:txBody>
          <a:bodyPr wrap="square" rtlCol="0">
            <a:spAutoFit/>
          </a:bodyPr>
          <a:lstStyle/>
          <a:p>
            <a:r>
              <a:rPr lang="en-US" altLang="zh-CN" dirty="0"/>
              <a:t>ls[1]</a:t>
            </a:r>
            <a:endParaRPr lang="zh-CN" altLang="en-US" dirty="0"/>
          </a:p>
        </p:txBody>
      </p:sp>
      <p:sp>
        <p:nvSpPr>
          <p:cNvPr id="60" name="文本框 59">
            <a:extLst>
              <a:ext uri="{FF2B5EF4-FFF2-40B4-BE49-F238E27FC236}">
                <a16:creationId xmlns:a16="http://schemas.microsoft.com/office/drawing/2014/main" xmlns="" id="{FEA6D6D0-B097-4B70-AFEC-E8D0A8E8E8CD}"/>
              </a:ext>
            </a:extLst>
          </p:cNvPr>
          <p:cNvSpPr txBox="1"/>
          <p:nvPr/>
        </p:nvSpPr>
        <p:spPr>
          <a:xfrm>
            <a:off x="2394925" y="2666422"/>
            <a:ext cx="641811" cy="369332"/>
          </a:xfrm>
          <a:prstGeom prst="rect">
            <a:avLst/>
          </a:prstGeom>
          <a:noFill/>
        </p:spPr>
        <p:txBody>
          <a:bodyPr wrap="square" rtlCol="0">
            <a:spAutoFit/>
          </a:bodyPr>
          <a:lstStyle/>
          <a:p>
            <a:r>
              <a:rPr lang="en-US" altLang="zh-CN" dirty="0"/>
              <a:t>ls[2]</a:t>
            </a:r>
            <a:endParaRPr lang="zh-CN" altLang="en-US" dirty="0"/>
          </a:p>
        </p:txBody>
      </p:sp>
      <p:sp>
        <p:nvSpPr>
          <p:cNvPr id="61" name="文本框 60">
            <a:extLst>
              <a:ext uri="{FF2B5EF4-FFF2-40B4-BE49-F238E27FC236}">
                <a16:creationId xmlns:a16="http://schemas.microsoft.com/office/drawing/2014/main" xmlns="" id="{289E1D34-04E1-4856-8220-DD61EF5D99C7}"/>
              </a:ext>
            </a:extLst>
          </p:cNvPr>
          <p:cNvSpPr txBox="1"/>
          <p:nvPr/>
        </p:nvSpPr>
        <p:spPr>
          <a:xfrm>
            <a:off x="1351670" y="3797387"/>
            <a:ext cx="641811" cy="369332"/>
          </a:xfrm>
          <a:prstGeom prst="rect">
            <a:avLst/>
          </a:prstGeom>
          <a:noFill/>
        </p:spPr>
        <p:txBody>
          <a:bodyPr wrap="square" rtlCol="0">
            <a:spAutoFit/>
          </a:bodyPr>
          <a:lstStyle/>
          <a:p>
            <a:r>
              <a:rPr lang="en-US" altLang="zh-CN" dirty="0"/>
              <a:t>ls[3]</a:t>
            </a:r>
            <a:endParaRPr lang="zh-CN" altLang="en-US" dirty="0"/>
          </a:p>
        </p:txBody>
      </p:sp>
      <p:sp>
        <p:nvSpPr>
          <p:cNvPr id="62" name="文本框 61">
            <a:extLst>
              <a:ext uri="{FF2B5EF4-FFF2-40B4-BE49-F238E27FC236}">
                <a16:creationId xmlns:a16="http://schemas.microsoft.com/office/drawing/2014/main" xmlns="" id="{CB4FD75B-A62A-4ACE-9A3B-7BBFDA53AFEB}"/>
              </a:ext>
            </a:extLst>
          </p:cNvPr>
          <p:cNvSpPr txBox="1"/>
          <p:nvPr/>
        </p:nvSpPr>
        <p:spPr>
          <a:xfrm>
            <a:off x="5259554" y="3802019"/>
            <a:ext cx="641811" cy="369332"/>
          </a:xfrm>
          <a:prstGeom prst="rect">
            <a:avLst/>
          </a:prstGeom>
          <a:noFill/>
        </p:spPr>
        <p:txBody>
          <a:bodyPr wrap="square" rtlCol="0">
            <a:spAutoFit/>
          </a:bodyPr>
          <a:lstStyle/>
          <a:p>
            <a:r>
              <a:rPr lang="en-US" altLang="zh-CN" dirty="0"/>
              <a:t>ls[4]</a:t>
            </a:r>
            <a:endParaRPr lang="zh-CN" altLang="en-US" dirty="0"/>
          </a:p>
        </p:txBody>
      </p:sp>
      <p:cxnSp>
        <p:nvCxnSpPr>
          <p:cNvPr id="64" name="直接箭头连接符 63">
            <a:extLst>
              <a:ext uri="{FF2B5EF4-FFF2-40B4-BE49-F238E27FC236}">
                <a16:creationId xmlns:a16="http://schemas.microsoft.com/office/drawing/2014/main" xmlns="" id="{C77C8496-6E10-442B-9FA9-A53109D2E1CD}"/>
              </a:ext>
            </a:extLst>
          </p:cNvPr>
          <p:cNvCxnSpPr>
            <a:cxnSpLocks/>
          </p:cNvCxnSpPr>
          <p:nvPr/>
        </p:nvCxnSpPr>
        <p:spPr>
          <a:xfrm>
            <a:off x="2519655" y="1277846"/>
            <a:ext cx="1525015" cy="9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xmlns="" id="{CBEE873D-C7C0-41A5-B39D-9A65B8C5AADD}"/>
              </a:ext>
            </a:extLst>
          </p:cNvPr>
          <p:cNvSpPr txBox="1"/>
          <p:nvPr/>
        </p:nvSpPr>
        <p:spPr>
          <a:xfrm>
            <a:off x="308672" y="455019"/>
            <a:ext cx="2503671" cy="923330"/>
          </a:xfrm>
          <a:prstGeom prst="rect">
            <a:avLst/>
          </a:prstGeom>
          <a:noFill/>
        </p:spPr>
        <p:txBody>
          <a:bodyPr wrap="square" rtlCol="0">
            <a:spAutoFit/>
          </a:bodyPr>
          <a:lstStyle/>
          <a:p>
            <a:r>
              <a:rPr lang="zh-CN" altLang="en-US" dirty="0"/>
              <a:t>败者树的顶端就是最后的胜者，</a:t>
            </a:r>
            <a:r>
              <a:rPr lang="zh-CN" altLang="en-US" dirty="0">
                <a:solidFill>
                  <a:schemeClr val="accent1"/>
                </a:solidFill>
              </a:rPr>
              <a:t>即当前归并记录中关键字最小的值</a:t>
            </a:r>
          </a:p>
        </p:txBody>
      </p:sp>
      <p:sp>
        <p:nvSpPr>
          <p:cNvPr id="68" name="文本框 67">
            <a:extLst>
              <a:ext uri="{FF2B5EF4-FFF2-40B4-BE49-F238E27FC236}">
                <a16:creationId xmlns:a16="http://schemas.microsoft.com/office/drawing/2014/main" xmlns="" id="{C93EAB59-A532-4882-8DA9-2ADB19F5B765}"/>
              </a:ext>
            </a:extLst>
          </p:cNvPr>
          <p:cNvSpPr txBox="1"/>
          <p:nvPr/>
        </p:nvSpPr>
        <p:spPr>
          <a:xfrm>
            <a:off x="7221231" y="844333"/>
            <a:ext cx="4828331" cy="369332"/>
          </a:xfrm>
          <a:prstGeom prst="rect">
            <a:avLst/>
          </a:prstGeom>
          <a:noFill/>
        </p:spPr>
        <p:txBody>
          <a:bodyPr wrap="square" rtlCol="0">
            <a:spAutoFit/>
          </a:bodyPr>
          <a:lstStyle/>
          <a:p>
            <a:r>
              <a:rPr lang="zh-CN" altLang="en-US" dirty="0"/>
              <a:t>①关键字</a:t>
            </a:r>
            <a:r>
              <a:rPr lang="en-US" altLang="zh-CN" dirty="0"/>
              <a:t>6</a:t>
            </a:r>
            <a:r>
              <a:rPr lang="zh-CN" altLang="en-US" dirty="0"/>
              <a:t>和</a:t>
            </a:r>
            <a:r>
              <a:rPr lang="en-US" altLang="zh-CN" dirty="0"/>
              <a:t>12</a:t>
            </a:r>
            <a:r>
              <a:rPr lang="zh-CN" altLang="en-US" dirty="0"/>
              <a:t>比较</a:t>
            </a:r>
            <a:r>
              <a:rPr lang="en-US" altLang="zh-CN" dirty="0"/>
              <a:t>,6&lt;12,6</a:t>
            </a:r>
            <a:r>
              <a:rPr lang="zh-CN" altLang="en-US" dirty="0"/>
              <a:t>胜出，败者为</a:t>
            </a:r>
            <a:r>
              <a:rPr lang="en-US" altLang="zh-CN" dirty="0"/>
              <a:t>12</a:t>
            </a:r>
            <a:endParaRPr lang="zh-CN" altLang="en-US" dirty="0"/>
          </a:p>
        </p:txBody>
      </p:sp>
      <p:sp>
        <p:nvSpPr>
          <p:cNvPr id="74" name="文本框 73">
            <a:extLst>
              <a:ext uri="{FF2B5EF4-FFF2-40B4-BE49-F238E27FC236}">
                <a16:creationId xmlns:a16="http://schemas.microsoft.com/office/drawing/2014/main" xmlns="" id="{DDFD26AD-12F4-4C8B-88A8-84AED17A7A7F}"/>
              </a:ext>
            </a:extLst>
          </p:cNvPr>
          <p:cNvSpPr txBox="1"/>
          <p:nvPr/>
        </p:nvSpPr>
        <p:spPr>
          <a:xfrm>
            <a:off x="410320" y="5219409"/>
            <a:ext cx="1458694" cy="369332"/>
          </a:xfrm>
          <a:prstGeom prst="rect">
            <a:avLst/>
          </a:prstGeom>
          <a:noFill/>
        </p:spPr>
        <p:txBody>
          <a:bodyPr wrap="square" rtlCol="0">
            <a:spAutoFit/>
          </a:bodyPr>
          <a:lstStyle/>
          <a:p>
            <a:r>
              <a:rPr lang="zh-CN" altLang="en-US" dirty="0"/>
              <a:t>关键字序号</a:t>
            </a:r>
          </a:p>
        </p:txBody>
      </p:sp>
      <p:sp>
        <p:nvSpPr>
          <p:cNvPr id="75" name="文本框 74">
            <a:extLst>
              <a:ext uri="{FF2B5EF4-FFF2-40B4-BE49-F238E27FC236}">
                <a16:creationId xmlns:a16="http://schemas.microsoft.com/office/drawing/2014/main" xmlns="" id="{5659CC2B-53F3-4602-92EF-00DCEB4260EC}"/>
              </a:ext>
            </a:extLst>
          </p:cNvPr>
          <p:cNvSpPr txBox="1"/>
          <p:nvPr/>
        </p:nvSpPr>
        <p:spPr>
          <a:xfrm>
            <a:off x="7221230" y="1610243"/>
            <a:ext cx="4828331" cy="369332"/>
          </a:xfrm>
          <a:prstGeom prst="rect">
            <a:avLst/>
          </a:prstGeom>
          <a:noFill/>
        </p:spPr>
        <p:txBody>
          <a:bodyPr wrap="square" rtlCol="0">
            <a:spAutoFit/>
          </a:bodyPr>
          <a:lstStyle/>
          <a:p>
            <a:r>
              <a:rPr lang="zh-CN" altLang="en-US" dirty="0"/>
              <a:t>②关键字</a:t>
            </a:r>
            <a:r>
              <a:rPr lang="en-US" altLang="zh-CN" dirty="0"/>
              <a:t>9</a:t>
            </a:r>
            <a:r>
              <a:rPr lang="zh-CN" altLang="en-US" dirty="0"/>
              <a:t>和</a:t>
            </a:r>
            <a:r>
              <a:rPr lang="en-US" altLang="zh-CN" dirty="0"/>
              <a:t>20</a:t>
            </a:r>
            <a:r>
              <a:rPr lang="zh-CN" altLang="en-US" dirty="0"/>
              <a:t>比较</a:t>
            </a:r>
            <a:r>
              <a:rPr lang="en-US" altLang="zh-CN" dirty="0"/>
              <a:t>,9&lt;20,9</a:t>
            </a:r>
            <a:r>
              <a:rPr lang="zh-CN" altLang="en-US" dirty="0"/>
              <a:t>胜出，败者为</a:t>
            </a:r>
            <a:r>
              <a:rPr lang="en-US" altLang="zh-CN" dirty="0"/>
              <a:t>20</a:t>
            </a:r>
          </a:p>
        </p:txBody>
      </p:sp>
      <p:sp>
        <p:nvSpPr>
          <p:cNvPr id="76" name="文本框 75">
            <a:extLst>
              <a:ext uri="{FF2B5EF4-FFF2-40B4-BE49-F238E27FC236}">
                <a16:creationId xmlns:a16="http://schemas.microsoft.com/office/drawing/2014/main" xmlns="" id="{C73D5454-6F5D-49F6-A971-A6655ECE0034}"/>
              </a:ext>
            </a:extLst>
          </p:cNvPr>
          <p:cNvSpPr txBox="1"/>
          <p:nvPr/>
        </p:nvSpPr>
        <p:spPr>
          <a:xfrm>
            <a:off x="7221229" y="2404812"/>
            <a:ext cx="4828331" cy="369332"/>
          </a:xfrm>
          <a:prstGeom prst="rect">
            <a:avLst/>
          </a:prstGeom>
          <a:noFill/>
        </p:spPr>
        <p:txBody>
          <a:bodyPr wrap="square" rtlCol="0">
            <a:spAutoFit/>
          </a:bodyPr>
          <a:lstStyle/>
          <a:p>
            <a:r>
              <a:rPr lang="zh-CN" altLang="en-US" dirty="0"/>
              <a:t>③关键字</a:t>
            </a:r>
            <a:r>
              <a:rPr lang="en-US" altLang="zh-CN" dirty="0"/>
              <a:t>6</a:t>
            </a:r>
            <a:r>
              <a:rPr lang="zh-CN" altLang="en-US" dirty="0"/>
              <a:t>和</a:t>
            </a:r>
            <a:r>
              <a:rPr lang="en-US" altLang="zh-CN" dirty="0"/>
              <a:t>10</a:t>
            </a:r>
            <a:r>
              <a:rPr lang="zh-CN" altLang="en-US" dirty="0"/>
              <a:t>比较</a:t>
            </a:r>
            <a:r>
              <a:rPr lang="en-US" altLang="zh-CN" dirty="0"/>
              <a:t>,6&lt;10,6</a:t>
            </a:r>
            <a:r>
              <a:rPr lang="zh-CN" altLang="en-US" dirty="0"/>
              <a:t>胜出，败者为</a:t>
            </a:r>
            <a:r>
              <a:rPr lang="en-US" altLang="zh-CN" dirty="0"/>
              <a:t>10</a:t>
            </a:r>
          </a:p>
        </p:txBody>
      </p:sp>
      <p:sp>
        <p:nvSpPr>
          <p:cNvPr id="77" name="文本框 76">
            <a:extLst>
              <a:ext uri="{FF2B5EF4-FFF2-40B4-BE49-F238E27FC236}">
                <a16:creationId xmlns:a16="http://schemas.microsoft.com/office/drawing/2014/main" xmlns="" id="{5400B733-FCEC-4995-A851-3C401C9456A7}"/>
              </a:ext>
            </a:extLst>
          </p:cNvPr>
          <p:cNvSpPr txBox="1"/>
          <p:nvPr/>
        </p:nvSpPr>
        <p:spPr>
          <a:xfrm>
            <a:off x="7221228" y="3115093"/>
            <a:ext cx="4828331" cy="369332"/>
          </a:xfrm>
          <a:prstGeom prst="rect">
            <a:avLst/>
          </a:prstGeom>
          <a:noFill/>
        </p:spPr>
        <p:txBody>
          <a:bodyPr wrap="square" rtlCol="0">
            <a:spAutoFit/>
          </a:bodyPr>
          <a:lstStyle/>
          <a:p>
            <a:r>
              <a:rPr lang="zh-CN" altLang="en-US" dirty="0"/>
              <a:t>④关键字</a:t>
            </a:r>
            <a:r>
              <a:rPr lang="en-US" altLang="zh-CN" dirty="0"/>
              <a:t>6</a:t>
            </a:r>
            <a:r>
              <a:rPr lang="zh-CN" altLang="en-US" dirty="0"/>
              <a:t>和</a:t>
            </a:r>
            <a:r>
              <a:rPr lang="en-US" altLang="zh-CN" dirty="0"/>
              <a:t>9</a:t>
            </a:r>
            <a:r>
              <a:rPr lang="zh-CN" altLang="en-US" dirty="0"/>
              <a:t>比较</a:t>
            </a:r>
            <a:r>
              <a:rPr lang="en-US" altLang="zh-CN" dirty="0"/>
              <a:t>,6&lt;9,6</a:t>
            </a:r>
            <a:r>
              <a:rPr lang="zh-CN" altLang="en-US" dirty="0"/>
              <a:t>胜出，败者为</a:t>
            </a:r>
            <a:r>
              <a:rPr lang="en-US" altLang="zh-CN" dirty="0"/>
              <a:t>9</a:t>
            </a:r>
          </a:p>
        </p:txBody>
      </p:sp>
      <p:sp>
        <p:nvSpPr>
          <p:cNvPr id="78" name="文本框 77">
            <a:extLst>
              <a:ext uri="{FF2B5EF4-FFF2-40B4-BE49-F238E27FC236}">
                <a16:creationId xmlns:a16="http://schemas.microsoft.com/office/drawing/2014/main" xmlns="" id="{E3BD7D25-5400-40C4-B1B8-5AA359790950}"/>
              </a:ext>
            </a:extLst>
          </p:cNvPr>
          <p:cNvSpPr txBox="1"/>
          <p:nvPr/>
        </p:nvSpPr>
        <p:spPr>
          <a:xfrm>
            <a:off x="7221228" y="3823889"/>
            <a:ext cx="4828331" cy="369332"/>
          </a:xfrm>
          <a:prstGeom prst="rect">
            <a:avLst/>
          </a:prstGeom>
          <a:noFill/>
        </p:spPr>
        <p:txBody>
          <a:bodyPr wrap="square" rtlCol="0">
            <a:spAutoFit/>
          </a:bodyPr>
          <a:lstStyle/>
          <a:p>
            <a:r>
              <a:rPr lang="zh-CN" altLang="en-US" dirty="0"/>
              <a:t>⑤最终胜者为关键字</a:t>
            </a:r>
            <a:r>
              <a:rPr lang="en-US" altLang="zh-CN" dirty="0"/>
              <a:t>6</a:t>
            </a:r>
            <a:r>
              <a:rPr lang="zh-CN" altLang="en-US" dirty="0"/>
              <a:t>，记录在根结点位置</a:t>
            </a:r>
            <a:endParaRPr lang="en-US" altLang="zh-CN" dirty="0"/>
          </a:p>
        </p:txBody>
      </p:sp>
    </p:spTree>
    <p:extLst>
      <p:ext uri="{BB962C8B-B14F-4D97-AF65-F5344CB8AC3E}">
        <p14:creationId xmlns:p14="http://schemas.microsoft.com/office/powerpoint/2010/main" val="279589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par>
                                <p:cTn id="76" presetID="10"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fade">
                                      <p:cBhvr>
                                        <p:cTn id="89" dur="500"/>
                                        <p:tgtEl>
                                          <p:spTgt spid="77"/>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500"/>
                                        <p:tgtEl>
                                          <p:spTgt spid="78"/>
                                        </p:tgtEl>
                                      </p:cBhvr>
                                    </p:animEffect>
                                  </p:childTnLst>
                                </p:cTn>
                              </p:par>
                              <p:par>
                                <p:cTn id="104" presetID="10" presetClass="entr" presetSubtype="0"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fade">
                                      <p:cBhvr>
                                        <p:cTn id="106" dur="500"/>
                                        <p:tgtEl>
                                          <p:spTgt spid="5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par>
                                <p:cTn id="115" presetID="10"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500"/>
                                        <p:tgtEl>
                                          <p:spTgt spid="64"/>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58"/>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0"/>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3" grpId="0"/>
      <p:bldP spid="4" grpId="0"/>
      <p:bldP spid="19" grpId="0"/>
      <p:bldP spid="21" grpId="0"/>
      <p:bldP spid="28" grpId="0"/>
      <p:bldP spid="29" grpId="0"/>
      <p:bldP spid="30" grpId="0" animBg="1"/>
      <p:bldP spid="35" grpId="0" animBg="1"/>
      <p:bldP spid="43" grpId="0" animBg="1"/>
      <p:bldP spid="49" grpId="0" animBg="1"/>
      <p:bldP spid="53" grpId="0" animBg="1"/>
      <p:bldP spid="58" grpId="0"/>
      <p:bldP spid="59" grpId="0"/>
      <p:bldP spid="60" grpId="0"/>
      <p:bldP spid="61" grpId="0"/>
      <p:bldP spid="62" grpId="0"/>
      <p:bldP spid="66" grpId="0"/>
      <p:bldP spid="68" grpId="0"/>
      <p:bldP spid="74" grpId="0"/>
      <p:bldP spid="75" grpId="0"/>
      <p:bldP spid="76" grpId="0"/>
      <p:bldP spid="77" grpId="0"/>
      <p:bldP spid="7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14533</TotalTime>
  <Words>8773</Words>
  <Application>Microsoft Macintosh PowerPoint</Application>
  <PresentationFormat>宽屏</PresentationFormat>
  <Paragraphs>1943</Paragraphs>
  <Slides>102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Arial Unicode MS</vt:lpstr>
      <vt:lpstr>Cambria Math</vt:lpstr>
      <vt:lpstr>DengXian</vt:lpstr>
      <vt:lpstr>Lucida Sans Unicode</vt:lpstr>
      <vt:lpstr>Symbol</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 Kevin</dc:creator>
  <cp:lastModifiedBy>Bin Kevin</cp:lastModifiedBy>
  <cp:revision>242</cp:revision>
  <dcterms:created xsi:type="dcterms:W3CDTF">2018-08-25T12:41:44Z</dcterms:created>
  <dcterms:modified xsi:type="dcterms:W3CDTF">2018-09-11T13:15:54Z</dcterms:modified>
</cp:coreProperties>
</file>