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37" r:id="rId3"/>
    <p:sldId id="338" r:id="rId4"/>
    <p:sldId id="339" r:id="rId5"/>
    <p:sldId id="340" r:id="rId6"/>
    <p:sldId id="341" r:id="rId7"/>
    <p:sldId id="342" r:id="rId8"/>
    <p:sldId id="343" r:id="rId9"/>
    <p:sldId id="344" r:id="rId10"/>
    <p:sldId id="352" r:id="rId11"/>
    <p:sldId id="346" r:id="rId12"/>
    <p:sldId id="347" r:id="rId13"/>
    <p:sldId id="348" r:id="rId14"/>
    <p:sldId id="349" r:id="rId15"/>
    <p:sldId id="350" r:id="rId16"/>
    <p:sldId id="351"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6" r:id="rId30"/>
    <p:sldId id="365" r:id="rId31"/>
    <p:sldId id="367" r:id="rId32"/>
    <p:sldId id="368" r:id="rId33"/>
    <p:sldId id="432" r:id="rId34"/>
    <p:sldId id="433" r:id="rId35"/>
    <p:sldId id="434" r:id="rId36"/>
    <p:sldId id="435" r:id="rId37"/>
    <p:sldId id="369" r:id="rId38"/>
    <p:sldId id="370" r:id="rId39"/>
    <p:sldId id="371" r:id="rId40"/>
    <p:sldId id="436" r:id="rId41"/>
    <p:sldId id="437" r:id="rId42"/>
    <p:sldId id="372" r:id="rId43"/>
    <p:sldId id="373" r:id="rId44"/>
    <p:sldId id="393" r:id="rId45"/>
    <p:sldId id="395" r:id="rId46"/>
    <p:sldId id="374" r:id="rId47"/>
    <p:sldId id="396" r:id="rId48"/>
    <p:sldId id="394"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10" r:id="rId62"/>
    <p:sldId id="409" r:id="rId63"/>
    <p:sldId id="411" r:id="rId64"/>
    <p:sldId id="429" r:id="rId65"/>
    <p:sldId id="375" r:id="rId66"/>
    <p:sldId id="376" r:id="rId67"/>
    <p:sldId id="377"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30" r:id="rId83"/>
    <p:sldId id="431" r:id="rId84"/>
    <p:sldId id="427" r:id="rId85"/>
    <p:sldId id="378" r:id="rId86"/>
    <p:sldId id="379" r:id="rId87"/>
    <p:sldId id="380" r:id="rId88"/>
    <p:sldId id="381" r:id="rId89"/>
    <p:sldId id="382" r:id="rId90"/>
    <p:sldId id="383" r:id="rId91"/>
    <p:sldId id="384" r:id="rId92"/>
    <p:sldId id="386" r:id="rId93"/>
    <p:sldId id="387" r:id="rId94"/>
    <p:sldId id="388" r:id="rId95"/>
    <p:sldId id="462" r:id="rId96"/>
    <p:sldId id="389" r:id="rId97"/>
    <p:sldId id="390" r:id="rId98"/>
    <p:sldId id="391" r:id="rId99"/>
    <p:sldId id="392" r:id="rId100"/>
    <p:sldId id="459" r:id="rId101"/>
    <p:sldId id="460" r:id="rId102"/>
    <p:sldId id="461"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7" r:id="rId116"/>
    <p:sldId id="450" r:id="rId117"/>
    <p:sldId id="451" r:id="rId118"/>
    <p:sldId id="453" r:id="rId119"/>
    <p:sldId id="454" r:id="rId120"/>
    <p:sldId id="458" r:id="rId121"/>
    <p:sldId id="452" r:id="rId122"/>
    <p:sldId id="455" r:id="rId123"/>
    <p:sldId id="456" r:id="rId1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1" autoAdjust="0"/>
    <p:restoredTop sz="94660"/>
  </p:normalViewPr>
  <p:slideViewPr>
    <p:cSldViewPr snapToGrid="0">
      <p:cViewPr varScale="1">
        <p:scale>
          <a:sx n="80" d="100"/>
          <a:sy n="80" d="100"/>
        </p:scale>
        <p:origin x="208"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presProps" Target="presProps.xml"/><Relationship Id="rId126" Type="http://schemas.openxmlformats.org/officeDocument/2006/relationships/viewProps" Target="viewProps.xml"/><Relationship Id="rId127" Type="http://schemas.openxmlformats.org/officeDocument/2006/relationships/theme" Target="theme/theme1.xml"/><Relationship Id="rId12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189A02-8529-45F4-943F-5471F575C3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39331DFC-D51B-4389-9060-9F2E56391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3CDEF36-F25A-4F90-96DF-B0AD0F6AEB92}"/>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xmlns="" id="{15167D83-112E-44D2-B33F-EDAF2DCBF5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63BEFB8-214C-48EA-8F6C-57841DECF6FE}"/>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34029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F3CC6E-7614-4C28-BBCF-DAB3EFACB0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13D2B27-785C-42F6-AC75-3D17134EDCC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51F35EE-AE6F-4259-84D4-72505C2716B7}"/>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xmlns="" id="{97898A3F-8FE4-42B5-B139-28D8743D4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BFE91DF-8000-454A-ABDD-43FE8B755DA4}"/>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205703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BF4CB49-B070-4696-8AFC-8A8DA6FA32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62610FF-A2F5-44FF-86D8-27F4DA4F0DA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674AD0A-A7C5-4EAB-9BE0-052A658691AC}"/>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xmlns="" id="{810603AB-3CA3-4CDB-A945-4AD55268E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0766502-7A85-402E-86FA-475493A44F26}"/>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877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02361B-6741-4F84-8639-082E37BAE6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3B590FB-CCF1-4035-BAC4-199ABC16BB0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D647D11-496A-416D-8EE6-B3533412368B}"/>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xmlns="" id="{BE862655-3895-4E30-9BC5-0E2DCDFA81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19CC07-0F07-41D6-912B-C21BF723B0C7}"/>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42376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C9AB5B-A630-419E-99C3-0999AC233C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276447A-772A-4EC2-BDF5-C26B6F15B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8A3A25DC-4C9F-4C7B-A2E1-D49EE6F3B0B5}"/>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xmlns="" id="{F8322354-E403-4613-907A-606BEDE35E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AE5C079-D1C0-457D-99E9-9B68BB8D1046}"/>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270225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A2C5E8-3F12-4315-98B7-1FEB8E4F7D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791198F-B2D0-4718-8DA3-48128B92E9A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536291A5-FDA0-4BCB-B456-EA7BB9CEB16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FE8B7B67-9651-4D47-BB8C-4AAE60994BA2}"/>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6" name="页脚占位符 5">
            <a:extLst>
              <a:ext uri="{FF2B5EF4-FFF2-40B4-BE49-F238E27FC236}">
                <a16:creationId xmlns:a16="http://schemas.microsoft.com/office/drawing/2014/main" xmlns="" id="{CC81D4C9-BB2D-4D4E-9E4E-960AC38678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41D4BEA-B659-417B-BD6E-E5CE8BE8FA8F}"/>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353873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CC6BB5-1E4E-4504-88D9-8E976E25FD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DA510E2B-3849-41DC-B93B-3F2949E23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E36A478A-B3C3-4486-81DF-A4770AC4AD7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3AC1F07-8FBD-40D0-94F4-68D3892A5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4D96D83C-3539-4991-B19E-F9480BB76BD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356852F-04EF-4B38-8F0B-75375860E0D1}"/>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8" name="页脚占位符 7">
            <a:extLst>
              <a:ext uri="{FF2B5EF4-FFF2-40B4-BE49-F238E27FC236}">
                <a16:creationId xmlns:a16="http://schemas.microsoft.com/office/drawing/2014/main" xmlns="" id="{8C82C806-01D4-4F1A-9230-72D6300F21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B2068E96-849F-40EB-BFA4-88577CBA5373}"/>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175078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DC728D-81C4-4ED0-B9C1-99DC93D500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F14CCFF-70EA-4F31-8E65-0176217F1119}"/>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4" name="页脚占位符 3">
            <a:extLst>
              <a:ext uri="{FF2B5EF4-FFF2-40B4-BE49-F238E27FC236}">
                <a16:creationId xmlns:a16="http://schemas.microsoft.com/office/drawing/2014/main" xmlns="" id="{1B0A1FAF-C87B-4994-8CD2-92E1A1D488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038F497B-6979-425C-A14A-1DD9B6F934CD}"/>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162234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C40C3D2-FAA2-436F-9CC4-354F998FACD1}"/>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3" name="页脚占位符 2">
            <a:extLst>
              <a:ext uri="{FF2B5EF4-FFF2-40B4-BE49-F238E27FC236}">
                <a16:creationId xmlns:a16="http://schemas.microsoft.com/office/drawing/2014/main" xmlns="" id="{C67199DA-71AF-421E-B497-7A78094462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2F6185C-C89A-426F-9381-B2FB62957E94}"/>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387780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2EC5D6-5BC1-4E3B-8047-1436B405A4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2167B811-FC6A-4A65-9912-13827605A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DBCA15F8-E0B9-457A-8D72-15009FEA3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6719141-72B0-4BE9-AA36-733516482E02}"/>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6" name="页脚占位符 5">
            <a:extLst>
              <a:ext uri="{FF2B5EF4-FFF2-40B4-BE49-F238E27FC236}">
                <a16:creationId xmlns:a16="http://schemas.microsoft.com/office/drawing/2014/main" xmlns="" id="{B7AD2AF7-C06B-4C18-9FF1-52DB439C25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AA72AE5-BCCA-46B3-824F-317A42D46877}"/>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191764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039A73-1EFF-49FE-AC9E-1BC6C57ABE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48FFC65-27DA-4B84-927C-D6B583324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C20E3F3-2476-4189-9BBD-7F7422684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D77C3F8-0B52-4B9F-9F6E-3F3541C1A5D4}"/>
              </a:ext>
            </a:extLst>
          </p:cNvPr>
          <p:cNvSpPr>
            <a:spLocks noGrp="1"/>
          </p:cNvSpPr>
          <p:nvPr>
            <p:ph type="dt" sz="half" idx="10"/>
          </p:nvPr>
        </p:nvSpPr>
        <p:spPr/>
        <p:txBody>
          <a:bodyPr/>
          <a:lstStyle/>
          <a:p>
            <a:fld id="{5412D2A3-A677-45CF-9793-B2CBDE6F9646}" type="datetimeFigureOut">
              <a:rPr lang="zh-CN" altLang="en-US" smtClean="0"/>
              <a:t>2018/9/5</a:t>
            </a:fld>
            <a:endParaRPr lang="zh-CN" altLang="en-US"/>
          </a:p>
        </p:txBody>
      </p:sp>
      <p:sp>
        <p:nvSpPr>
          <p:cNvPr id="6" name="页脚占位符 5">
            <a:extLst>
              <a:ext uri="{FF2B5EF4-FFF2-40B4-BE49-F238E27FC236}">
                <a16:creationId xmlns:a16="http://schemas.microsoft.com/office/drawing/2014/main" xmlns="" id="{807E60F7-85A9-4C76-9397-D8C39DFB2A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58C0C8B-B873-4D72-AA79-C5A72F5D2A30}"/>
              </a:ext>
            </a:extLst>
          </p:cNvPr>
          <p:cNvSpPr>
            <a:spLocks noGrp="1"/>
          </p:cNvSpPr>
          <p:nvPr>
            <p:ph type="sldNum" sz="quarter" idx="12"/>
          </p:nvPr>
        </p:nvSpPr>
        <p:spPr/>
        <p:txBody>
          <a:body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37067977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BEBEB"/>
            </a:gs>
            <a:gs pos="100000">
              <a:srgbClr val="FFFFFF"/>
            </a:gs>
          </a:gsLst>
          <a:lin ang="5400000" scaled="0"/>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D2A3BB13-30CE-4369-B02C-1DAF0E361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103D2D6-4D92-4BAC-A90F-B2353E441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3B33B38-1CCD-4DC8-B303-E61BFEF90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2D2A3-A677-45CF-9793-B2CBDE6F9646}" type="datetimeFigureOut">
              <a:rPr lang="zh-CN" altLang="en-US" smtClean="0"/>
              <a:t>2018/9/5</a:t>
            </a:fld>
            <a:endParaRPr lang="zh-CN" altLang="en-US"/>
          </a:p>
        </p:txBody>
      </p:sp>
      <p:sp>
        <p:nvSpPr>
          <p:cNvPr id="5" name="页脚占位符 4">
            <a:extLst>
              <a:ext uri="{FF2B5EF4-FFF2-40B4-BE49-F238E27FC236}">
                <a16:creationId xmlns:a16="http://schemas.microsoft.com/office/drawing/2014/main" xmlns="" id="{7F709D64-313F-43F7-BA57-42A339FEF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09C34906-A927-4662-A3A3-23532124A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7C79C-7642-4C22-984A-EF9AB5F5F80A}" type="slidenum">
              <a:rPr lang="zh-CN" altLang="en-US" smtClean="0"/>
              <a:t>‹#›</a:t>
            </a:fld>
            <a:endParaRPr lang="zh-CN" altLang="en-US"/>
          </a:p>
        </p:txBody>
      </p:sp>
    </p:spTree>
    <p:extLst>
      <p:ext uri="{BB962C8B-B14F-4D97-AF65-F5344CB8AC3E}">
        <p14:creationId xmlns:p14="http://schemas.microsoft.com/office/powerpoint/2010/main" val="69644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6179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1FC198C2-D69F-4A93-B6FC-BC51F6CCF4DB}"/>
                  </a:ext>
                </a:extLst>
              </p:cNvPr>
              <p:cNvSpPr txBox="1"/>
              <p:nvPr/>
            </p:nvSpPr>
            <p:spPr>
              <a:xfrm>
                <a:off x="5052970" y="2259115"/>
                <a:ext cx="2310699"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smtClean="0">
                              <a:latin typeface="Cambria Math"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𝑇𝐷</m:t>
                          </m:r>
                          <m:d>
                            <m:dPr>
                              <m:ctrlPr>
                                <a:rPr lang="zh-CN" altLang="en-US" i="1">
                                  <a:latin typeface="Cambria Math" charset="0"/>
                                </a:rPr>
                              </m:ctrlPr>
                            </m:dPr>
                            <m:e>
                              <m:sSub>
                                <m:sSubPr>
                                  <m:ctrlPr>
                                    <a:rPr lang="zh-CN" altLang="en-US" i="1">
                                      <a:latin typeface="Cambria Math"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𝑖</m:t>
                                  </m:r>
                                </m:sub>
                              </m:sSub>
                            </m:e>
                          </m:d>
                        </m:e>
                      </m:nary>
                      <m:r>
                        <a:rPr lang="zh-CN" altLang="en-US" i="0">
                          <a:latin typeface="Cambria Math" panose="02040503050406030204" pitchFamily="18" charset="0"/>
                        </a:rPr>
                        <m:t>=2ⅇ</m:t>
                      </m:r>
                    </m:oMath>
                  </m:oMathPara>
                </a14:m>
                <a:endParaRPr lang="zh-CN" altLang="en-US" dirty="0"/>
              </a:p>
            </p:txBody>
          </p:sp>
        </mc:Choice>
        <mc:Fallback xmlns="">
          <p:sp>
            <p:nvSpPr>
              <p:cNvPr id="3" name="文本框 2">
                <a:extLst>
                  <a:ext uri="{FF2B5EF4-FFF2-40B4-BE49-F238E27FC236}">
                    <a16:creationId xmlns:a16="http://schemas.microsoft.com/office/drawing/2014/main" id="{1FC198C2-D69F-4A93-B6FC-BC51F6CCF4DB}"/>
                  </a:ext>
                </a:extLst>
              </p:cNvPr>
              <p:cNvSpPr txBox="1">
                <a:spLocks noRot="1" noChangeAspect="1" noMove="1" noResize="1" noEditPoints="1" noAdjustHandles="1" noChangeArrowheads="1" noChangeShapeType="1" noTextEdit="1"/>
              </p:cNvSpPr>
              <p:nvPr/>
            </p:nvSpPr>
            <p:spPr>
              <a:xfrm>
                <a:off x="5052970" y="2259115"/>
                <a:ext cx="2310699" cy="848566"/>
              </a:xfrm>
              <a:prstGeom prst="rect">
                <a:avLst/>
              </a:prstGeom>
              <a:blipFill>
                <a:blip r:embed="rId2"/>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xmlns="" id="{B0A51BDE-9BE3-437F-9156-B161DC92B2C6}"/>
              </a:ext>
            </a:extLst>
          </p:cNvPr>
          <p:cNvPicPr>
            <a:picLocks noChangeAspect="1"/>
          </p:cNvPicPr>
          <p:nvPr/>
        </p:nvPicPr>
        <p:blipFill>
          <a:blip r:embed="rId3"/>
          <a:stretch>
            <a:fillRect/>
          </a:stretch>
        </p:blipFill>
        <p:spPr>
          <a:xfrm>
            <a:off x="1247719" y="781428"/>
            <a:ext cx="9753600" cy="1409700"/>
          </a:xfrm>
          <a:prstGeom prst="rect">
            <a:avLst/>
          </a:prstGeom>
        </p:spPr>
      </p:pic>
      <p:sp>
        <p:nvSpPr>
          <p:cNvPr id="13" name="流程图: 接点 12">
            <a:extLst>
              <a:ext uri="{FF2B5EF4-FFF2-40B4-BE49-F238E27FC236}">
                <a16:creationId xmlns:a16="http://schemas.microsoft.com/office/drawing/2014/main" xmlns="" id="{FC432FA4-0DE9-4C9C-B2E3-8E8BB35AE753}"/>
              </a:ext>
            </a:extLst>
          </p:cNvPr>
          <p:cNvSpPr/>
          <p:nvPr/>
        </p:nvSpPr>
        <p:spPr>
          <a:xfrm>
            <a:off x="1897779" y="191036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4" name="流程图: 接点 13">
            <a:extLst>
              <a:ext uri="{FF2B5EF4-FFF2-40B4-BE49-F238E27FC236}">
                <a16:creationId xmlns:a16="http://schemas.microsoft.com/office/drawing/2014/main" xmlns="" id="{523773E2-8CAD-4F97-BAE8-166692CF3514}"/>
              </a:ext>
            </a:extLst>
          </p:cNvPr>
          <p:cNvSpPr/>
          <p:nvPr/>
        </p:nvSpPr>
        <p:spPr>
          <a:xfrm>
            <a:off x="857050" y="287397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5" name="流程图: 接点 14">
            <a:extLst>
              <a:ext uri="{FF2B5EF4-FFF2-40B4-BE49-F238E27FC236}">
                <a16:creationId xmlns:a16="http://schemas.microsoft.com/office/drawing/2014/main" xmlns="" id="{3BF31680-0C12-4291-8DAE-A16EFC25C548}"/>
              </a:ext>
            </a:extLst>
          </p:cNvPr>
          <p:cNvSpPr/>
          <p:nvPr/>
        </p:nvSpPr>
        <p:spPr>
          <a:xfrm>
            <a:off x="2967203" y="287397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16" name="直接连接符 15">
            <a:extLst>
              <a:ext uri="{FF2B5EF4-FFF2-40B4-BE49-F238E27FC236}">
                <a16:creationId xmlns:a16="http://schemas.microsoft.com/office/drawing/2014/main" xmlns="" id="{63161C92-B079-4667-8462-3792021B4938}"/>
              </a:ext>
            </a:extLst>
          </p:cNvPr>
          <p:cNvCxnSpPr>
            <a:stCxn id="14" idx="6"/>
            <a:endCxn id="15" idx="2"/>
          </p:cNvCxnSpPr>
          <p:nvPr/>
        </p:nvCxnSpPr>
        <p:spPr>
          <a:xfrm>
            <a:off x="1612059" y="3238893"/>
            <a:ext cx="1355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9C565151-96D3-4B3B-B82A-20FB472CFD96}"/>
              </a:ext>
            </a:extLst>
          </p:cNvPr>
          <p:cNvCxnSpPr>
            <a:stCxn id="13" idx="6"/>
            <a:endCxn id="15" idx="0"/>
          </p:cNvCxnSpPr>
          <p:nvPr/>
        </p:nvCxnSpPr>
        <p:spPr>
          <a:xfrm>
            <a:off x="2652788" y="2275283"/>
            <a:ext cx="691920" cy="59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62BA7332-3955-48B9-A92D-3560BF02871C}"/>
              </a:ext>
            </a:extLst>
          </p:cNvPr>
          <p:cNvCxnSpPr>
            <a:stCxn id="13" idx="2"/>
            <a:endCxn id="14" idx="0"/>
          </p:cNvCxnSpPr>
          <p:nvPr/>
        </p:nvCxnSpPr>
        <p:spPr>
          <a:xfrm flipH="1">
            <a:off x="1234555" y="2275283"/>
            <a:ext cx="663224" cy="598689"/>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4345D72F-1876-48B3-847A-982E942483A1}"/>
              </a:ext>
            </a:extLst>
          </p:cNvPr>
          <p:cNvSpPr txBox="1"/>
          <p:nvPr/>
        </p:nvSpPr>
        <p:spPr>
          <a:xfrm>
            <a:off x="1876634" y="3634806"/>
            <a:ext cx="1090569" cy="369332"/>
          </a:xfrm>
          <a:prstGeom prst="rect">
            <a:avLst/>
          </a:prstGeom>
          <a:noFill/>
        </p:spPr>
        <p:txBody>
          <a:bodyPr wrap="square" rtlCol="0">
            <a:spAutoFit/>
          </a:bodyPr>
          <a:lstStyle/>
          <a:p>
            <a:r>
              <a:rPr lang="zh-CN" altLang="en-US" dirty="0"/>
              <a:t>无向图</a:t>
            </a:r>
          </a:p>
        </p:txBody>
      </p:sp>
      <p:sp>
        <p:nvSpPr>
          <p:cNvPr id="21" name="流程图: 接点 20">
            <a:extLst>
              <a:ext uri="{FF2B5EF4-FFF2-40B4-BE49-F238E27FC236}">
                <a16:creationId xmlns:a16="http://schemas.microsoft.com/office/drawing/2014/main" xmlns="" id="{E909D003-E580-448B-A6D1-F73AEE4CDD1F}"/>
              </a:ext>
            </a:extLst>
          </p:cNvPr>
          <p:cNvSpPr/>
          <p:nvPr/>
        </p:nvSpPr>
        <p:spPr>
          <a:xfrm>
            <a:off x="1897779" y="420250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28" name="流程图: 接点 27">
            <a:extLst>
              <a:ext uri="{FF2B5EF4-FFF2-40B4-BE49-F238E27FC236}">
                <a16:creationId xmlns:a16="http://schemas.microsoft.com/office/drawing/2014/main" xmlns="" id="{D87D8266-65B7-41E2-B1D6-F14FE7AD30C4}"/>
              </a:ext>
            </a:extLst>
          </p:cNvPr>
          <p:cNvSpPr/>
          <p:nvPr/>
        </p:nvSpPr>
        <p:spPr>
          <a:xfrm>
            <a:off x="857050" y="516611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29" name="流程图: 接点 28">
            <a:extLst>
              <a:ext uri="{FF2B5EF4-FFF2-40B4-BE49-F238E27FC236}">
                <a16:creationId xmlns:a16="http://schemas.microsoft.com/office/drawing/2014/main" xmlns="" id="{10C65C74-CDF0-4D4B-B4AB-BD1DB6ABBE88}"/>
              </a:ext>
            </a:extLst>
          </p:cNvPr>
          <p:cNvSpPr/>
          <p:nvPr/>
        </p:nvSpPr>
        <p:spPr>
          <a:xfrm>
            <a:off x="2967203" y="516611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30" name="直接箭头连接符 29">
            <a:extLst>
              <a:ext uri="{FF2B5EF4-FFF2-40B4-BE49-F238E27FC236}">
                <a16:creationId xmlns:a16="http://schemas.microsoft.com/office/drawing/2014/main" xmlns="" id="{8BC7BC88-AF64-4069-B17D-49B9440F5E2B}"/>
              </a:ext>
            </a:extLst>
          </p:cNvPr>
          <p:cNvCxnSpPr>
            <a:cxnSpLocks/>
            <a:stCxn id="21" idx="2"/>
            <a:endCxn id="28" idx="0"/>
          </p:cNvCxnSpPr>
          <p:nvPr/>
        </p:nvCxnSpPr>
        <p:spPr>
          <a:xfrm flipH="1">
            <a:off x="1234555" y="4567424"/>
            <a:ext cx="663224"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xmlns="" id="{066F21EC-435F-4DD0-96FF-97B4AC4B42CF}"/>
              </a:ext>
            </a:extLst>
          </p:cNvPr>
          <p:cNvCxnSpPr>
            <a:stCxn id="28" idx="7"/>
            <a:endCxn id="21" idx="3"/>
          </p:cNvCxnSpPr>
          <p:nvPr/>
        </p:nvCxnSpPr>
        <p:spPr>
          <a:xfrm flipV="1">
            <a:off x="1501490" y="4825462"/>
            <a:ext cx="506858"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xmlns="" id="{A95E485D-C4D0-4A30-8F9B-5FAA3A248FAA}"/>
              </a:ext>
            </a:extLst>
          </p:cNvPr>
          <p:cNvCxnSpPr>
            <a:cxnSpLocks/>
            <a:stCxn id="21" idx="6"/>
            <a:endCxn id="29" idx="0"/>
          </p:cNvCxnSpPr>
          <p:nvPr/>
        </p:nvCxnSpPr>
        <p:spPr>
          <a:xfrm>
            <a:off x="2652788" y="4567424"/>
            <a:ext cx="691920"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80124029-A945-4CB6-A92A-07CB92F2773B}"/>
              </a:ext>
            </a:extLst>
          </p:cNvPr>
          <p:cNvCxnSpPr>
            <a:stCxn id="29" idx="1"/>
            <a:endCxn id="21" idx="5"/>
          </p:cNvCxnSpPr>
          <p:nvPr/>
        </p:nvCxnSpPr>
        <p:spPr>
          <a:xfrm flipH="1" flipV="1">
            <a:off x="2542219" y="4825462"/>
            <a:ext cx="535553"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5C26B41D-836A-465B-AA2A-E745835DF4E4}"/>
              </a:ext>
            </a:extLst>
          </p:cNvPr>
          <p:cNvCxnSpPr>
            <a:stCxn id="28" idx="6"/>
            <a:endCxn id="29" idx="2"/>
          </p:cNvCxnSpPr>
          <p:nvPr/>
        </p:nvCxnSpPr>
        <p:spPr>
          <a:xfrm>
            <a:off x="1612059" y="5531034"/>
            <a:ext cx="1355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xmlns="" id="{E9CA30AF-2195-4698-8538-857022D60BB6}"/>
              </a:ext>
            </a:extLst>
          </p:cNvPr>
          <p:cNvCxnSpPr>
            <a:stCxn id="29" idx="3"/>
            <a:endCxn id="28" idx="5"/>
          </p:cNvCxnSpPr>
          <p:nvPr/>
        </p:nvCxnSpPr>
        <p:spPr>
          <a:xfrm flipH="1">
            <a:off x="1501490" y="5789072"/>
            <a:ext cx="1576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xmlns="" id="{7EAE11DC-951C-457D-B6F8-4F41FBFB877A}"/>
              </a:ext>
            </a:extLst>
          </p:cNvPr>
          <p:cNvSpPr txBox="1"/>
          <p:nvPr/>
        </p:nvSpPr>
        <p:spPr>
          <a:xfrm>
            <a:off x="1876633" y="6089746"/>
            <a:ext cx="1090569" cy="369332"/>
          </a:xfrm>
          <a:prstGeom prst="rect">
            <a:avLst/>
          </a:prstGeom>
          <a:noFill/>
        </p:spPr>
        <p:txBody>
          <a:bodyPr wrap="square" rtlCol="0">
            <a:spAutoFit/>
          </a:bodyPr>
          <a:lstStyle/>
          <a:p>
            <a:r>
              <a:rPr lang="zh-CN" altLang="en-US" dirty="0"/>
              <a:t>有向图</a:t>
            </a:r>
          </a:p>
        </p:txBody>
      </p:sp>
      <p:sp>
        <p:nvSpPr>
          <p:cNvPr id="37" name="文本框 36">
            <a:extLst>
              <a:ext uri="{FF2B5EF4-FFF2-40B4-BE49-F238E27FC236}">
                <a16:creationId xmlns:a16="http://schemas.microsoft.com/office/drawing/2014/main" xmlns="" id="{CF8C5172-6450-48C4-830A-7343AB6C7935}"/>
              </a:ext>
            </a:extLst>
          </p:cNvPr>
          <p:cNvSpPr txBox="1"/>
          <p:nvPr/>
        </p:nvSpPr>
        <p:spPr>
          <a:xfrm>
            <a:off x="4276101" y="2498732"/>
            <a:ext cx="1090569" cy="369332"/>
          </a:xfrm>
          <a:prstGeom prst="rect">
            <a:avLst/>
          </a:prstGeom>
          <a:noFill/>
        </p:spPr>
        <p:txBody>
          <a:bodyPr wrap="square" rtlCol="0">
            <a:spAutoFit/>
          </a:bodyPr>
          <a:lstStyle/>
          <a:p>
            <a:r>
              <a:rPr lang="zh-CN" altLang="en-US" dirty="0"/>
              <a:t>无向图：</a:t>
            </a:r>
          </a:p>
        </p:txBody>
      </p:sp>
      <p:sp>
        <p:nvSpPr>
          <p:cNvPr id="38" name="文本框 37">
            <a:extLst>
              <a:ext uri="{FF2B5EF4-FFF2-40B4-BE49-F238E27FC236}">
                <a16:creationId xmlns:a16="http://schemas.microsoft.com/office/drawing/2014/main" xmlns="" id="{FF5398A2-3C33-45FB-A8F8-E6011342BFE6}"/>
              </a:ext>
            </a:extLst>
          </p:cNvPr>
          <p:cNvSpPr txBox="1"/>
          <p:nvPr/>
        </p:nvSpPr>
        <p:spPr>
          <a:xfrm>
            <a:off x="4276100" y="3386997"/>
            <a:ext cx="1090569" cy="369332"/>
          </a:xfrm>
          <a:prstGeom prst="rect">
            <a:avLst/>
          </a:prstGeom>
          <a:noFill/>
        </p:spPr>
        <p:txBody>
          <a:bodyPr wrap="square" rtlCol="0">
            <a:spAutoFit/>
          </a:bodyPr>
          <a:lstStyle/>
          <a:p>
            <a:r>
              <a:rPr lang="zh-CN" altLang="en-US" dirty="0"/>
              <a:t>有向图：</a:t>
            </a:r>
          </a:p>
        </p:txBody>
      </p:sp>
      <p:sp>
        <p:nvSpPr>
          <p:cNvPr id="7" name="文本框 6">
            <a:extLst>
              <a:ext uri="{FF2B5EF4-FFF2-40B4-BE49-F238E27FC236}">
                <a16:creationId xmlns:a16="http://schemas.microsoft.com/office/drawing/2014/main" xmlns="" id="{0074336F-12AA-4990-8BB8-6E46E51E6992}"/>
              </a:ext>
            </a:extLst>
          </p:cNvPr>
          <p:cNvSpPr txBox="1"/>
          <p:nvPr/>
        </p:nvSpPr>
        <p:spPr>
          <a:xfrm>
            <a:off x="5366669" y="3386997"/>
            <a:ext cx="3354250" cy="369332"/>
          </a:xfrm>
          <a:prstGeom prst="rect">
            <a:avLst/>
          </a:prstGeom>
          <a:noFill/>
        </p:spPr>
        <p:txBody>
          <a:bodyPr wrap="square" rtlCol="0">
            <a:spAutoFit/>
          </a:bodyPr>
          <a:lstStyle/>
          <a:p>
            <a:r>
              <a:rPr lang="en-US" altLang="zh-CN" dirty="0"/>
              <a:t>TD(v)=ID(v)+OD(v)</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2CDFD3C5-3EBD-4D82-9FFD-1255797A416B}"/>
                  </a:ext>
                </a:extLst>
              </p:cNvPr>
              <p:cNvSpPr txBox="1"/>
              <p:nvPr/>
            </p:nvSpPr>
            <p:spPr>
              <a:xfrm>
                <a:off x="7380446" y="3147380"/>
                <a:ext cx="4266100"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smtClean="0">
                              <a:latin typeface="Cambria Math" charset="0"/>
                            </a:rPr>
                          </m:ctrlPr>
                        </m:naryPr>
                        <m:sub>
                          <m:r>
                            <a:rPr lang="zh-CN" altLang="en-US" i="1" smtClean="0">
                              <a:latin typeface="Cambria Math" panose="02040503050406030204" pitchFamily="18" charset="0"/>
                            </a:rPr>
                            <m:t>𝑖</m:t>
                          </m:r>
                          <m:r>
                            <a:rPr lang="zh-CN" altLang="en-US" i="1" smtClean="0">
                              <a:latin typeface="Cambria Math" panose="02040503050406030204" pitchFamily="18" charset="0"/>
                            </a:rPr>
                            <m:t>=1</m:t>
                          </m:r>
                        </m:sub>
                        <m:sup>
                          <m:r>
                            <a:rPr lang="zh-CN" altLang="en-US" i="1" smtClean="0">
                              <a:latin typeface="Cambria Math" panose="02040503050406030204" pitchFamily="18" charset="0"/>
                            </a:rPr>
                            <m:t>𝑛</m:t>
                          </m:r>
                        </m:sup>
                        <m:e>
                          <m:r>
                            <a:rPr lang="zh-CN" altLang="en-US" i="1" smtClean="0">
                              <a:latin typeface="Cambria Math" panose="02040503050406030204" pitchFamily="18" charset="0"/>
                            </a:rPr>
                            <m:t>𝐼𝐷</m:t>
                          </m:r>
                          <m:d>
                            <m:dPr>
                              <m:ctrlPr>
                                <a:rPr lang="zh-CN" altLang="en-US" i="1" smtClean="0">
                                  <a:latin typeface="Cambria Math" charset="0"/>
                                </a:rPr>
                              </m:ctrlPr>
                            </m:dPr>
                            <m:e>
                              <m:sSub>
                                <m:sSubPr>
                                  <m:ctrlPr>
                                    <a:rPr lang="zh-CN" altLang="en-US" i="1" smtClean="0">
                                      <a:latin typeface="Cambria Math" charset="0"/>
                                    </a:rPr>
                                  </m:ctrlPr>
                                </m:sSubPr>
                                <m:e>
                                  <m:r>
                                    <a:rPr lang="zh-CN" altLang="en-US" i="1" smtClean="0">
                                      <a:latin typeface="Cambria Math" panose="02040503050406030204" pitchFamily="18" charset="0"/>
                                    </a:rPr>
                                    <m:t>𝑣</m:t>
                                  </m:r>
                                </m:e>
                                <m:sub>
                                  <m:r>
                                    <a:rPr lang="zh-CN" altLang="en-US" i="1" smtClean="0">
                                      <a:latin typeface="Cambria Math" panose="02040503050406030204" pitchFamily="18" charset="0"/>
                                    </a:rPr>
                                    <m:t>𝑖</m:t>
                                  </m:r>
                                </m:sub>
                              </m:sSub>
                            </m:e>
                          </m:d>
                        </m:e>
                      </m:nary>
                      <m:r>
                        <a:rPr lang="zh-CN" altLang="en-US" i="1" smtClean="0">
                          <a:latin typeface="Cambria Math" panose="02040503050406030204" pitchFamily="18" charset="0"/>
                        </a:rPr>
                        <m:t>=</m:t>
                      </m:r>
                      <m:nary>
                        <m:naryPr>
                          <m:chr m:val="∑"/>
                          <m:limLoc m:val="undOvr"/>
                          <m:grow m:val="on"/>
                          <m:ctrlPr>
                            <a:rPr lang="zh-CN" altLang="en-US" i="1" smtClean="0">
                              <a:latin typeface="Cambria Math" charset="0"/>
                            </a:rPr>
                          </m:ctrlPr>
                        </m:naryPr>
                        <m:sub>
                          <m:r>
                            <a:rPr lang="zh-CN" altLang="en-US" i="1" smtClean="0">
                              <a:latin typeface="Cambria Math" panose="02040503050406030204" pitchFamily="18" charset="0"/>
                            </a:rPr>
                            <m:t>𝑖</m:t>
                          </m:r>
                          <m:r>
                            <a:rPr lang="zh-CN" altLang="en-US" i="1" smtClean="0">
                              <a:latin typeface="Cambria Math" panose="02040503050406030204" pitchFamily="18" charset="0"/>
                            </a:rPr>
                            <m:t>=1</m:t>
                          </m:r>
                        </m:sub>
                        <m:sup>
                          <m:r>
                            <a:rPr lang="zh-CN" altLang="en-US" i="1" smtClean="0">
                              <a:latin typeface="Cambria Math" panose="02040503050406030204" pitchFamily="18" charset="0"/>
                            </a:rPr>
                            <m:t>𝑛</m:t>
                          </m:r>
                        </m:sup>
                        <m:e>
                          <m:r>
                            <a:rPr lang="zh-CN" altLang="en-US" i="1" smtClean="0">
                              <a:latin typeface="Cambria Math" panose="02040503050406030204" pitchFamily="18" charset="0"/>
                            </a:rPr>
                            <m:t>𝑂𝐷</m:t>
                          </m:r>
                          <m:d>
                            <m:dPr>
                              <m:ctrlPr>
                                <a:rPr lang="zh-CN" altLang="en-US" i="1" smtClean="0">
                                  <a:latin typeface="Cambria Math" charset="0"/>
                                </a:rPr>
                              </m:ctrlPr>
                            </m:dPr>
                            <m:e>
                              <m:sSub>
                                <m:sSubPr>
                                  <m:ctrlPr>
                                    <a:rPr lang="zh-CN" altLang="en-US" i="1" smtClean="0">
                                      <a:latin typeface="Cambria Math" charset="0"/>
                                    </a:rPr>
                                  </m:ctrlPr>
                                </m:sSubPr>
                                <m:e>
                                  <m:r>
                                    <a:rPr lang="zh-CN" altLang="en-US" i="1" smtClean="0">
                                      <a:latin typeface="Cambria Math" panose="02040503050406030204" pitchFamily="18" charset="0"/>
                                    </a:rPr>
                                    <m:t>𝑣</m:t>
                                  </m:r>
                                </m:e>
                                <m:sub>
                                  <m:r>
                                    <a:rPr lang="zh-CN" altLang="en-US" i="1" smtClean="0">
                                      <a:latin typeface="Cambria Math" panose="02040503050406030204" pitchFamily="18" charset="0"/>
                                    </a:rPr>
                                    <m:t>𝑖</m:t>
                                  </m:r>
                                </m:sub>
                              </m:sSub>
                            </m:e>
                          </m:d>
                        </m:e>
                      </m:nary>
                      <m:r>
                        <a:rPr lang="zh-CN" altLang="en-US" i="1" smtClean="0">
                          <a:latin typeface="Cambria Math" panose="02040503050406030204" pitchFamily="18" charset="0"/>
                        </a:rPr>
                        <m:t>=ⅇ</m:t>
                      </m:r>
                    </m:oMath>
                  </m:oMathPara>
                </a14:m>
                <a:endParaRPr lang="zh-CN" altLang="en-US" dirty="0"/>
              </a:p>
            </p:txBody>
          </p:sp>
        </mc:Choice>
        <mc:Fallback xmlns="">
          <p:sp>
            <p:nvSpPr>
              <p:cNvPr id="8" name="文本框 7">
                <a:extLst>
                  <a:ext uri="{FF2B5EF4-FFF2-40B4-BE49-F238E27FC236}">
                    <a16:creationId xmlns:a16="http://schemas.microsoft.com/office/drawing/2014/main" id="{2CDFD3C5-3EBD-4D82-9FFD-1255797A416B}"/>
                  </a:ext>
                </a:extLst>
              </p:cNvPr>
              <p:cNvSpPr txBox="1">
                <a:spLocks noRot="1" noChangeAspect="1" noMove="1" noResize="1" noEditPoints="1" noAdjustHandles="1" noChangeArrowheads="1" noChangeShapeType="1" noTextEdit="1"/>
              </p:cNvSpPr>
              <p:nvPr/>
            </p:nvSpPr>
            <p:spPr>
              <a:xfrm>
                <a:off x="7380446" y="3147380"/>
                <a:ext cx="4266100" cy="848566"/>
              </a:xfrm>
              <a:prstGeom prst="rect">
                <a:avLst/>
              </a:prstGeom>
              <a:blipFill>
                <a:blip r:embed="rId4"/>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xmlns="" id="{FEB7DB94-F9A2-4175-8C87-2AFB45968C40}"/>
              </a:ext>
            </a:extLst>
          </p:cNvPr>
          <p:cNvPicPr>
            <a:picLocks noChangeAspect="1"/>
          </p:cNvPicPr>
          <p:nvPr/>
        </p:nvPicPr>
        <p:blipFill>
          <a:blip r:embed="rId5"/>
          <a:stretch>
            <a:fillRect/>
          </a:stretch>
        </p:blipFill>
        <p:spPr>
          <a:xfrm>
            <a:off x="4276100" y="4165499"/>
            <a:ext cx="5915025" cy="552450"/>
          </a:xfrm>
          <a:prstGeom prst="rect">
            <a:avLst/>
          </a:prstGeom>
        </p:spPr>
      </p:pic>
      <p:sp>
        <p:nvSpPr>
          <p:cNvPr id="39" name="流程图: 接点 38">
            <a:extLst>
              <a:ext uri="{FF2B5EF4-FFF2-40B4-BE49-F238E27FC236}">
                <a16:creationId xmlns:a16="http://schemas.microsoft.com/office/drawing/2014/main" xmlns="" id="{EF1D9900-1322-42A1-8263-5B5B31126FE7}"/>
              </a:ext>
            </a:extLst>
          </p:cNvPr>
          <p:cNvSpPr/>
          <p:nvPr/>
        </p:nvSpPr>
        <p:spPr>
          <a:xfrm>
            <a:off x="6082192" y="477691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0" name="流程图: 接点 39">
            <a:extLst>
              <a:ext uri="{FF2B5EF4-FFF2-40B4-BE49-F238E27FC236}">
                <a16:creationId xmlns:a16="http://schemas.microsoft.com/office/drawing/2014/main" xmlns="" id="{275ACD21-9772-480F-9D7B-8CB082585872}"/>
              </a:ext>
            </a:extLst>
          </p:cNvPr>
          <p:cNvSpPr/>
          <p:nvPr/>
        </p:nvSpPr>
        <p:spPr>
          <a:xfrm>
            <a:off x="5041463" y="574052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1" name="流程图: 接点 40">
            <a:extLst>
              <a:ext uri="{FF2B5EF4-FFF2-40B4-BE49-F238E27FC236}">
                <a16:creationId xmlns:a16="http://schemas.microsoft.com/office/drawing/2014/main" xmlns="" id="{198B57E4-EC26-4A0D-A15D-06B96A9B0FFE}"/>
              </a:ext>
            </a:extLst>
          </p:cNvPr>
          <p:cNvSpPr/>
          <p:nvPr/>
        </p:nvSpPr>
        <p:spPr>
          <a:xfrm>
            <a:off x="7151616" y="574052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42" name="直接箭头连接符 41">
            <a:extLst>
              <a:ext uri="{FF2B5EF4-FFF2-40B4-BE49-F238E27FC236}">
                <a16:creationId xmlns:a16="http://schemas.microsoft.com/office/drawing/2014/main" xmlns="" id="{31467E2E-DE5F-49DD-ABC0-0EC55A000612}"/>
              </a:ext>
            </a:extLst>
          </p:cNvPr>
          <p:cNvCxnSpPr>
            <a:cxnSpLocks/>
            <a:stCxn id="39" idx="2"/>
            <a:endCxn id="40" idx="0"/>
          </p:cNvCxnSpPr>
          <p:nvPr/>
        </p:nvCxnSpPr>
        <p:spPr>
          <a:xfrm flipH="1">
            <a:off x="5418968" y="5141831"/>
            <a:ext cx="663224"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xmlns="" id="{A75C23CC-38BD-4D2B-A52C-855691A3C03C}"/>
              </a:ext>
            </a:extLst>
          </p:cNvPr>
          <p:cNvCxnSpPr>
            <a:cxnSpLocks/>
            <a:stCxn id="39" idx="6"/>
            <a:endCxn id="41" idx="0"/>
          </p:cNvCxnSpPr>
          <p:nvPr/>
        </p:nvCxnSpPr>
        <p:spPr>
          <a:xfrm>
            <a:off x="6837201" y="5141831"/>
            <a:ext cx="691920"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xmlns="" id="{C315E420-A71D-42D1-BE40-46278C8F755B}"/>
              </a:ext>
            </a:extLst>
          </p:cNvPr>
          <p:cNvSpPr txBox="1"/>
          <p:nvPr/>
        </p:nvSpPr>
        <p:spPr>
          <a:xfrm>
            <a:off x="8679512" y="5322086"/>
            <a:ext cx="1090569" cy="369332"/>
          </a:xfrm>
          <a:prstGeom prst="rect">
            <a:avLst/>
          </a:prstGeom>
          <a:noFill/>
        </p:spPr>
        <p:txBody>
          <a:bodyPr wrap="square" rtlCol="0">
            <a:spAutoFit/>
          </a:bodyPr>
          <a:lstStyle/>
          <a:p>
            <a:r>
              <a:rPr lang="zh-CN" altLang="en-US" dirty="0">
                <a:solidFill>
                  <a:schemeClr val="accent1"/>
                </a:solidFill>
              </a:rPr>
              <a:t>有向树</a:t>
            </a:r>
          </a:p>
        </p:txBody>
      </p:sp>
    </p:spTree>
    <p:extLst>
      <p:ext uri="{BB962C8B-B14F-4D97-AF65-F5344CB8AC3E}">
        <p14:creationId xmlns:p14="http://schemas.microsoft.com/office/powerpoint/2010/main" val="297063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par>
                                <p:cTn id="70" presetID="10" presetClass="entr" presetSubtype="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fade">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par>
                                <p:cTn id="92" presetID="10" presetClass="entr" presetSubtype="0" fill="hold"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P spid="15" grpId="0" animBg="1"/>
      <p:bldP spid="5" grpId="0"/>
      <p:bldP spid="21" grpId="0" animBg="1"/>
      <p:bldP spid="28" grpId="0" animBg="1"/>
      <p:bldP spid="29" grpId="0" animBg="1"/>
      <p:bldP spid="36" grpId="0"/>
      <p:bldP spid="37" grpId="0"/>
      <p:bldP spid="38" grpId="0"/>
      <p:bldP spid="7" grpId="0"/>
      <p:bldP spid="8" grpId="0"/>
      <p:bldP spid="39" grpId="0" animBg="1"/>
      <p:bldP spid="40" grpId="0" animBg="1"/>
      <p:bldP spid="41" grpId="0" animBg="1"/>
      <p:bldP spid="4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E9EFDFC0-55AB-465A-8923-F520616EC445}"/>
              </a:ext>
            </a:extLst>
          </p:cNvPr>
          <p:cNvSpPr/>
          <p:nvPr/>
        </p:nvSpPr>
        <p:spPr>
          <a:xfrm>
            <a:off x="71717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6E93CE19-27EC-4D3C-9648-A08CD309ACB1}"/>
              </a:ext>
            </a:extLst>
          </p:cNvPr>
          <p:cNvSpPr/>
          <p:nvPr/>
        </p:nvSpPr>
        <p:spPr>
          <a:xfrm>
            <a:off x="257321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294997B0-5EE1-481A-96F9-D427F849DA14}"/>
              </a:ext>
            </a:extLst>
          </p:cNvPr>
          <p:cNvSpPr/>
          <p:nvPr/>
        </p:nvSpPr>
        <p:spPr>
          <a:xfrm>
            <a:off x="717173" y="17651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27BFEC8B-6572-4A57-AC73-BBC03164D8E2}"/>
              </a:ext>
            </a:extLst>
          </p:cNvPr>
          <p:cNvSpPr/>
          <p:nvPr/>
        </p:nvSpPr>
        <p:spPr>
          <a:xfrm>
            <a:off x="2573213" y="17651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7" name="直接箭头连接符 6">
            <a:extLst>
              <a:ext uri="{FF2B5EF4-FFF2-40B4-BE49-F238E27FC236}">
                <a16:creationId xmlns:a16="http://schemas.microsoft.com/office/drawing/2014/main" xmlns="" id="{4AAEF33F-3F51-4897-884C-E18B9EE2E76E}"/>
              </a:ext>
            </a:extLst>
          </p:cNvPr>
          <p:cNvCxnSpPr>
            <a:stCxn id="14" idx="6"/>
            <a:endCxn id="15" idx="2"/>
          </p:cNvCxnSpPr>
          <p:nvPr/>
        </p:nvCxnSpPr>
        <p:spPr>
          <a:xfrm>
            <a:off x="1107565" y="805426"/>
            <a:ext cx="1465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D0EC349B-17B7-4B5F-AF9D-17B785039F36}"/>
              </a:ext>
            </a:extLst>
          </p:cNvPr>
          <p:cNvCxnSpPr>
            <a:stCxn id="17" idx="1"/>
            <a:endCxn id="14" idx="5"/>
          </p:cNvCxnSpPr>
          <p:nvPr/>
        </p:nvCxnSpPr>
        <p:spPr>
          <a:xfrm flipH="1" flipV="1">
            <a:off x="1050393" y="934517"/>
            <a:ext cx="1579992" cy="88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D5313E95-8BDA-4666-A347-6EA3101F2B9C}"/>
              </a:ext>
            </a:extLst>
          </p:cNvPr>
          <p:cNvCxnSpPr>
            <a:stCxn id="15" idx="4"/>
            <a:endCxn id="17" idx="0"/>
          </p:cNvCxnSpPr>
          <p:nvPr/>
        </p:nvCxnSpPr>
        <p:spPr>
          <a:xfrm>
            <a:off x="2768409" y="987988"/>
            <a:ext cx="0" cy="77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AC2C3AAE-9E37-4361-B4FD-664F8FFCBEAF}"/>
              </a:ext>
            </a:extLst>
          </p:cNvPr>
          <p:cNvCxnSpPr>
            <a:stCxn id="16" idx="6"/>
            <a:endCxn id="17" idx="2"/>
          </p:cNvCxnSpPr>
          <p:nvPr/>
        </p:nvCxnSpPr>
        <p:spPr>
          <a:xfrm flipV="1">
            <a:off x="1107565" y="1947726"/>
            <a:ext cx="1465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D1EAF64-C3E6-403A-8D6C-B4BE11538367}"/>
              </a:ext>
            </a:extLst>
          </p:cNvPr>
          <p:cNvCxnSpPr>
            <a:stCxn id="15" idx="3"/>
            <a:endCxn id="16" idx="7"/>
          </p:cNvCxnSpPr>
          <p:nvPr/>
        </p:nvCxnSpPr>
        <p:spPr>
          <a:xfrm flipH="1">
            <a:off x="1050393" y="934517"/>
            <a:ext cx="1579992" cy="88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0D4B5408-86D8-4B07-9974-08ABCBF39C3E}"/>
              </a:ext>
            </a:extLst>
          </p:cNvPr>
          <p:cNvCxnSpPr>
            <a:stCxn id="16" idx="0"/>
            <a:endCxn id="14" idx="4"/>
          </p:cNvCxnSpPr>
          <p:nvPr/>
        </p:nvCxnSpPr>
        <p:spPr>
          <a:xfrm flipV="1">
            <a:off x="912369" y="987988"/>
            <a:ext cx="0" cy="77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A2153643-5937-458D-AB05-3756BD46ED47}"/>
              </a:ext>
            </a:extLst>
          </p:cNvPr>
          <p:cNvSpPr txBox="1"/>
          <p:nvPr/>
        </p:nvSpPr>
        <p:spPr>
          <a:xfrm>
            <a:off x="1669592" y="452434"/>
            <a:ext cx="335560" cy="369332"/>
          </a:xfrm>
          <a:prstGeom prst="rect">
            <a:avLst/>
          </a:prstGeom>
          <a:noFill/>
        </p:spPr>
        <p:txBody>
          <a:bodyPr wrap="square" rtlCol="0">
            <a:spAutoFit/>
          </a:bodyPr>
          <a:lstStyle/>
          <a:p>
            <a:r>
              <a:rPr lang="en-US" altLang="zh-CN" dirty="0"/>
              <a:t>2</a:t>
            </a:r>
            <a:endParaRPr lang="zh-CN" altLang="en-US" dirty="0"/>
          </a:p>
        </p:txBody>
      </p:sp>
      <p:sp>
        <p:nvSpPr>
          <p:cNvPr id="32" name="文本框 31">
            <a:extLst>
              <a:ext uri="{FF2B5EF4-FFF2-40B4-BE49-F238E27FC236}">
                <a16:creationId xmlns:a16="http://schemas.microsoft.com/office/drawing/2014/main" xmlns="" id="{29E9E3E9-3EDD-4FBB-8A8A-77C82600EDB0}"/>
              </a:ext>
            </a:extLst>
          </p:cNvPr>
          <p:cNvSpPr txBox="1"/>
          <p:nvPr/>
        </p:nvSpPr>
        <p:spPr>
          <a:xfrm>
            <a:off x="575640" y="1168447"/>
            <a:ext cx="335560" cy="369332"/>
          </a:xfrm>
          <a:prstGeom prst="rect">
            <a:avLst/>
          </a:prstGeom>
          <a:noFill/>
        </p:spPr>
        <p:txBody>
          <a:bodyPr wrap="square" rtlCol="0">
            <a:spAutoFit/>
          </a:bodyPr>
          <a:lstStyle/>
          <a:p>
            <a:r>
              <a:rPr lang="en-US" altLang="zh-CN" dirty="0"/>
              <a:t>5</a:t>
            </a:r>
            <a:endParaRPr lang="zh-CN" altLang="en-US" dirty="0"/>
          </a:p>
        </p:txBody>
      </p:sp>
      <p:sp>
        <p:nvSpPr>
          <p:cNvPr id="33" name="文本框 32">
            <a:extLst>
              <a:ext uri="{FF2B5EF4-FFF2-40B4-BE49-F238E27FC236}">
                <a16:creationId xmlns:a16="http://schemas.microsoft.com/office/drawing/2014/main" xmlns="" id="{8034DD45-10F1-41AF-B9DD-ACEF2FA6358D}"/>
              </a:ext>
            </a:extLst>
          </p:cNvPr>
          <p:cNvSpPr txBox="1"/>
          <p:nvPr/>
        </p:nvSpPr>
        <p:spPr>
          <a:xfrm>
            <a:off x="1308464" y="1537779"/>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FAD532D8-C1ED-4DA3-B619-B4F326C2943A}"/>
              </a:ext>
            </a:extLst>
          </p:cNvPr>
          <p:cNvSpPr txBox="1"/>
          <p:nvPr/>
        </p:nvSpPr>
        <p:spPr>
          <a:xfrm>
            <a:off x="2224643" y="1367383"/>
            <a:ext cx="335560" cy="369332"/>
          </a:xfrm>
          <a:prstGeom prst="rect">
            <a:avLst/>
          </a:prstGeom>
          <a:noFill/>
        </p:spPr>
        <p:txBody>
          <a:bodyPr wrap="square" rtlCol="0">
            <a:spAutoFit/>
          </a:bodyPr>
          <a:lstStyle/>
          <a:p>
            <a:r>
              <a:rPr lang="en-US" altLang="zh-CN" dirty="0"/>
              <a:t>3</a:t>
            </a:r>
            <a:endParaRPr lang="zh-CN" altLang="en-US" dirty="0"/>
          </a:p>
        </p:txBody>
      </p:sp>
      <p:sp>
        <p:nvSpPr>
          <p:cNvPr id="35" name="文本框 34">
            <a:extLst>
              <a:ext uri="{FF2B5EF4-FFF2-40B4-BE49-F238E27FC236}">
                <a16:creationId xmlns:a16="http://schemas.microsoft.com/office/drawing/2014/main" xmlns="" id="{13F4AE41-F6B3-412E-BC8D-810FB65265CE}"/>
              </a:ext>
            </a:extLst>
          </p:cNvPr>
          <p:cNvSpPr txBox="1"/>
          <p:nvPr/>
        </p:nvSpPr>
        <p:spPr>
          <a:xfrm>
            <a:off x="2788005" y="1165985"/>
            <a:ext cx="335560"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64D6109-0CC6-4AEC-BBE8-F3CB82C571E2}"/>
              </a:ext>
            </a:extLst>
          </p:cNvPr>
          <p:cNvSpPr txBox="1"/>
          <p:nvPr/>
        </p:nvSpPr>
        <p:spPr>
          <a:xfrm>
            <a:off x="1669592" y="2076818"/>
            <a:ext cx="335560" cy="369332"/>
          </a:xfrm>
          <a:prstGeom prst="rect">
            <a:avLst/>
          </a:prstGeom>
          <a:noFill/>
        </p:spPr>
        <p:txBody>
          <a:bodyPr wrap="square" rtlCol="0">
            <a:spAutoFit/>
          </a:bodyPr>
          <a:lstStyle/>
          <a:p>
            <a:r>
              <a:rPr lang="en-US" altLang="zh-CN" dirty="0"/>
              <a:t>4</a:t>
            </a:r>
            <a:endParaRPr lang="zh-CN" altLang="en-US" dirty="0"/>
          </a:p>
        </p:txBody>
      </p:sp>
      <p:sp>
        <p:nvSpPr>
          <p:cNvPr id="68" name="文本框 67">
            <a:extLst>
              <a:ext uri="{FF2B5EF4-FFF2-40B4-BE49-F238E27FC236}">
                <a16:creationId xmlns:a16="http://schemas.microsoft.com/office/drawing/2014/main" xmlns="" id="{8DA4F95C-E9F8-4CF7-A323-36668A159098}"/>
              </a:ext>
            </a:extLst>
          </p:cNvPr>
          <p:cNvSpPr txBox="1"/>
          <p:nvPr/>
        </p:nvSpPr>
        <p:spPr>
          <a:xfrm>
            <a:off x="383247" y="3249472"/>
            <a:ext cx="1989948" cy="369332"/>
          </a:xfrm>
          <a:prstGeom prst="rect">
            <a:avLst/>
          </a:prstGeom>
          <a:noFill/>
        </p:spPr>
        <p:txBody>
          <a:bodyPr wrap="square" rtlCol="0">
            <a:spAutoFit/>
          </a:bodyPr>
          <a:lstStyle/>
          <a:p>
            <a:r>
              <a:rPr lang="zh-CN" altLang="en-US" dirty="0"/>
              <a:t>第三次：</a:t>
            </a:r>
            <a:r>
              <a:rPr lang="en-US" altLang="zh-CN" dirty="0"/>
              <a:t> A</a:t>
            </a:r>
            <a:r>
              <a:rPr lang="en-US" altLang="zh-CN" baseline="30000" dirty="0"/>
              <a:t>(</a:t>
            </a:r>
            <a:r>
              <a:rPr lang="en-US" altLang="zh-CN" baseline="30000" dirty="0">
                <a:solidFill>
                  <a:schemeClr val="accent1"/>
                </a:solidFill>
              </a:rPr>
              <a:t>2</a:t>
            </a:r>
            <a:r>
              <a:rPr lang="en-US" altLang="zh-CN" baseline="30000" dirty="0"/>
              <a:t>)</a:t>
            </a:r>
            <a:r>
              <a:rPr lang="en-US" altLang="zh-CN" dirty="0"/>
              <a:t>=</a:t>
            </a:r>
            <a:endParaRPr lang="en-US" altLang="zh-CN" baseline="30000" dirty="0"/>
          </a:p>
        </p:txBody>
      </p:sp>
      <p:sp>
        <p:nvSpPr>
          <p:cNvPr id="69" name="左中括号 68">
            <a:extLst>
              <a:ext uri="{FF2B5EF4-FFF2-40B4-BE49-F238E27FC236}">
                <a16:creationId xmlns:a16="http://schemas.microsoft.com/office/drawing/2014/main" xmlns="" id="{081AFAAD-B53C-4299-93A8-3C3223EA01F5}"/>
              </a:ext>
            </a:extLst>
          </p:cNvPr>
          <p:cNvSpPr/>
          <p:nvPr/>
        </p:nvSpPr>
        <p:spPr>
          <a:xfrm>
            <a:off x="2810583"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右中括号 69">
            <a:extLst>
              <a:ext uri="{FF2B5EF4-FFF2-40B4-BE49-F238E27FC236}">
                <a16:creationId xmlns:a16="http://schemas.microsoft.com/office/drawing/2014/main" xmlns="" id="{70E90B31-2A5E-421A-8766-124865E0B090}"/>
              </a:ext>
            </a:extLst>
          </p:cNvPr>
          <p:cNvSpPr/>
          <p:nvPr/>
        </p:nvSpPr>
        <p:spPr>
          <a:xfrm>
            <a:off x="5106475"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5CE020B1-FD53-4A1C-A7D5-6589EE56380D}"/>
              </a:ext>
            </a:extLst>
          </p:cNvPr>
          <p:cNvSpPr txBox="1"/>
          <p:nvPr/>
        </p:nvSpPr>
        <p:spPr>
          <a:xfrm>
            <a:off x="2926927" y="3059668"/>
            <a:ext cx="377504" cy="369332"/>
          </a:xfrm>
          <a:prstGeom prst="rect">
            <a:avLst/>
          </a:prstGeom>
          <a:noFill/>
        </p:spPr>
        <p:txBody>
          <a:bodyPr wrap="square" rtlCol="0">
            <a:spAutoFit/>
          </a:bodyPr>
          <a:lstStyle/>
          <a:p>
            <a:r>
              <a:rPr lang="en-US" altLang="zh-CN" dirty="0"/>
              <a:t>0</a:t>
            </a:r>
            <a:endParaRPr lang="zh-CN" altLang="en-US" dirty="0"/>
          </a:p>
        </p:txBody>
      </p:sp>
      <p:sp>
        <p:nvSpPr>
          <p:cNvPr id="72" name="文本框 71">
            <a:extLst>
              <a:ext uri="{FF2B5EF4-FFF2-40B4-BE49-F238E27FC236}">
                <a16:creationId xmlns:a16="http://schemas.microsoft.com/office/drawing/2014/main" xmlns="" id="{1BF3330C-34DB-4E5E-BF9B-9487E066F763}"/>
              </a:ext>
            </a:extLst>
          </p:cNvPr>
          <p:cNvSpPr txBox="1"/>
          <p:nvPr/>
        </p:nvSpPr>
        <p:spPr>
          <a:xfrm>
            <a:off x="3454969" y="3059668"/>
            <a:ext cx="377504" cy="369332"/>
          </a:xfrm>
          <a:prstGeom prst="rect">
            <a:avLst/>
          </a:prstGeom>
          <a:noFill/>
        </p:spPr>
        <p:txBody>
          <a:bodyPr wrap="square" rtlCol="0">
            <a:spAutoFit/>
          </a:bodyPr>
          <a:lstStyle/>
          <a:p>
            <a:r>
              <a:rPr lang="en-US" altLang="zh-CN" dirty="0"/>
              <a:t>1</a:t>
            </a:r>
            <a:endParaRPr lang="zh-CN" altLang="en-US" dirty="0"/>
          </a:p>
        </p:txBody>
      </p:sp>
      <p:sp>
        <p:nvSpPr>
          <p:cNvPr id="73" name="文本框 72">
            <a:extLst>
              <a:ext uri="{FF2B5EF4-FFF2-40B4-BE49-F238E27FC236}">
                <a16:creationId xmlns:a16="http://schemas.microsoft.com/office/drawing/2014/main" xmlns="" id="{8927F1A6-3B08-4259-ADD1-FA98B1179D2B}"/>
              </a:ext>
            </a:extLst>
          </p:cNvPr>
          <p:cNvSpPr txBox="1"/>
          <p:nvPr/>
        </p:nvSpPr>
        <p:spPr>
          <a:xfrm>
            <a:off x="3982271" y="3059668"/>
            <a:ext cx="377504" cy="369332"/>
          </a:xfrm>
          <a:prstGeom prst="rect">
            <a:avLst/>
          </a:prstGeom>
          <a:noFill/>
        </p:spPr>
        <p:txBody>
          <a:bodyPr wrap="square" rtlCol="0">
            <a:spAutoFit/>
          </a:bodyPr>
          <a:lstStyle/>
          <a:p>
            <a:r>
              <a:rPr lang="en-US" altLang="zh-CN" dirty="0"/>
              <a:t>2</a:t>
            </a:r>
            <a:endParaRPr lang="zh-CN" altLang="en-US" dirty="0"/>
          </a:p>
        </p:txBody>
      </p:sp>
      <p:sp>
        <p:nvSpPr>
          <p:cNvPr id="74" name="文本框 73">
            <a:extLst>
              <a:ext uri="{FF2B5EF4-FFF2-40B4-BE49-F238E27FC236}">
                <a16:creationId xmlns:a16="http://schemas.microsoft.com/office/drawing/2014/main" xmlns="" id="{80617FB4-F58F-4385-9A2F-F415F41B4426}"/>
              </a:ext>
            </a:extLst>
          </p:cNvPr>
          <p:cNvSpPr txBox="1"/>
          <p:nvPr/>
        </p:nvSpPr>
        <p:spPr>
          <a:xfrm>
            <a:off x="4509492" y="3059668"/>
            <a:ext cx="377504" cy="369332"/>
          </a:xfrm>
          <a:prstGeom prst="rect">
            <a:avLst/>
          </a:prstGeom>
          <a:noFill/>
        </p:spPr>
        <p:txBody>
          <a:bodyPr wrap="square" rtlCol="0">
            <a:spAutoFit/>
          </a:bodyPr>
          <a:lstStyle/>
          <a:p>
            <a:r>
              <a:rPr lang="en-US" altLang="zh-CN" dirty="0"/>
              <a:t>3</a:t>
            </a:r>
            <a:endParaRPr lang="zh-CN" altLang="en-US" dirty="0"/>
          </a:p>
        </p:txBody>
      </p:sp>
      <p:sp>
        <p:nvSpPr>
          <p:cNvPr id="75" name="文本框 74">
            <a:extLst>
              <a:ext uri="{FF2B5EF4-FFF2-40B4-BE49-F238E27FC236}">
                <a16:creationId xmlns:a16="http://schemas.microsoft.com/office/drawing/2014/main" xmlns="" id="{F1BE2012-FAE9-4F86-A856-B780E16B1652}"/>
              </a:ext>
            </a:extLst>
          </p:cNvPr>
          <p:cNvSpPr txBox="1"/>
          <p:nvPr/>
        </p:nvSpPr>
        <p:spPr>
          <a:xfrm>
            <a:off x="2451196" y="3429000"/>
            <a:ext cx="377504" cy="369332"/>
          </a:xfrm>
          <a:prstGeom prst="rect">
            <a:avLst/>
          </a:prstGeom>
          <a:noFill/>
        </p:spPr>
        <p:txBody>
          <a:bodyPr wrap="square" rtlCol="0">
            <a:spAutoFit/>
          </a:bodyPr>
          <a:lstStyle/>
          <a:p>
            <a:r>
              <a:rPr lang="en-US" altLang="zh-CN" dirty="0"/>
              <a:t>0</a:t>
            </a:r>
            <a:endParaRPr lang="zh-CN" altLang="en-US" dirty="0"/>
          </a:p>
        </p:txBody>
      </p:sp>
      <p:sp>
        <p:nvSpPr>
          <p:cNvPr id="76" name="文本框 75">
            <a:extLst>
              <a:ext uri="{FF2B5EF4-FFF2-40B4-BE49-F238E27FC236}">
                <a16:creationId xmlns:a16="http://schemas.microsoft.com/office/drawing/2014/main" xmlns="" id="{674C6520-83D7-40F7-ABE0-A52998358067}"/>
              </a:ext>
            </a:extLst>
          </p:cNvPr>
          <p:cNvSpPr txBox="1"/>
          <p:nvPr/>
        </p:nvSpPr>
        <p:spPr>
          <a:xfrm>
            <a:off x="2451196" y="3798332"/>
            <a:ext cx="377504" cy="369332"/>
          </a:xfrm>
          <a:prstGeom prst="rect">
            <a:avLst/>
          </a:prstGeom>
          <a:noFill/>
        </p:spPr>
        <p:txBody>
          <a:bodyPr wrap="square" rtlCol="0">
            <a:spAutoFit/>
          </a:bodyPr>
          <a:lstStyle/>
          <a:p>
            <a:r>
              <a:rPr lang="en-US" altLang="zh-CN" dirty="0"/>
              <a:t>1</a:t>
            </a:r>
            <a:endParaRPr lang="zh-CN" altLang="en-US" dirty="0"/>
          </a:p>
        </p:txBody>
      </p:sp>
      <p:sp>
        <p:nvSpPr>
          <p:cNvPr id="77" name="文本框 76">
            <a:extLst>
              <a:ext uri="{FF2B5EF4-FFF2-40B4-BE49-F238E27FC236}">
                <a16:creationId xmlns:a16="http://schemas.microsoft.com/office/drawing/2014/main" xmlns="" id="{3C8B8656-900E-4CDE-8CA1-DA9CD4256709}"/>
              </a:ext>
            </a:extLst>
          </p:cNvPr>
          <p:cNvSpPr txBox="1"/>
          <p:nvPr/>
        </p:nvSpPr>
        <p:spPr>
          <a:xfrm>
            <a:off x="2448696" y="4167664"/>
            <a:ext cx="377504" cy="369332"/>
          </a:xfrm>
          <a:prstGeom prst="rect">
            <a:avLst/>
          </a:prstGeom>
          <a:noFill/>
        </p:spPr>
        <p:txBody>
          <a:bodyPr wrap="square" rtlCol="0">
            <a:spAutoFit/>
          </a:bodyPr>
          <a:lstStyle/>
          <a:p>
            <a:r>
              <a:rPr lang="en-US" altLang="zh-CN" dirty="0"/>
              <a:t>2</a:t>
            </a:r>
            <a:endParaRPr lang="zh-CN" altLang="en-US" dirty="0"/>
          </a:p>
        </p:txBody>
      </p:sp>
      <p:sp>
        <p:nvSpPr>
          <p:cNvPr id="78" name="文本框 77">
            <a:extLst>
              <a:ext uri="{FF2B5EF4-FFF2-40B4-BE49-F238E27FC236}">
                <a16:creationId xmlns:a16="http://schemas.microsoft.com/office/drawing/2014/main" xmlns="" id="{ADA93D2B-2482-4833-9B89-7E67B756A8EA}"/>
              </a:ext>
            </a:extLst>
          </p:cNvPr>
          <p:cNvSpPr txBox="1"/>
          <p:nvPr/>
        </p:nvSpPr>
        <p:spPr>
          <a:xfrm>
            <a:off x="2453358" y="4565763"/>
            <a:ext cx="377504" cy="369332"/>
          </a:xfrm>
          <a:prstGeom prst="rect">
            <a:avLst/>
          </a:prstGeom>
          <a:noFill/>
        </p:spPr>
        <p:txBody>
          <a:bodyPr wrap="square" rtlCol="0">
            <a:spAutoFit/>
          </a:bodyPr>
          <a:lstStyle/>
          <a:p>
            <a:r>
              <a:rPr lang="en-US" altLang="zh-CN" dirty="0"/>
              <a:t>3</a:t>
            </a:r>
            <a:endParaRPr lang="zh-CN" altLang="en-US" dirty="0"/>
          </a:p>
        </p:txBody>
      </p:sp>
      <p:sp>
        <p:nvSpPr>
          <p:cNvPr id="79" name="文本框 78">
            <a:extLst>
              <a:ext uri="{FF2B5EF4-FFF2-40B4-BE49-F238E27FC236}">
                <a16:creationId xmlns:a16="http://schemas.microsoft.com/office/drawing/2014/main" xmlns="" id="{2E9FBEC9-FCB0-4ECB-88AD-E6D3026A35D9}"/>
              </a:ext>
            </a:extLst>
          </p:cNvPr>
          <p:cNvSpPr txBox="1"/>
          <p:nvPr/>
        </p:nvSpPr>
        <p:spPr>
          <a:xfrm>
            <a:off x="2955954" y="3411794"/>
            <a:ext cx="314853"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1706B5F7-4F29-4733-8B21-A1BD1A306B5F}"/>
              </a:ext>
            </a:extLst>
          </p:cNvPr>
          <p:cNvSpPr txBox="1"/>
          <p:nvPr/>
        </p:nvSpPr>
        <p:spPr>
          <a:xfrm>
            <a:off x="3454969" y="3794527"/>
            <a:ext cx="314853"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E8593715-BA4F-46CD-9433-96F1E147F6F0}"/>
              </a:ext>
            </a:extLst>
          </p:cNvPr>
          <p:cNvSpPr txBox="1"/>
          <p:nvPr/>
        </p:nvSpPr>
        <p:spPr>
          <a:xfrm>
            <a:off x="3989300" y="4167664"/>
            <a:ext cx="314853"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65C8EE27-D731-4F36-903A-0356EC099F98}"/>
              </a:ext>
            </a:extLst>
          </p:cNvPr>
          <p:cNvSpPr txBox="1"/>
          <p:nvPr/>
        </p:nvSpPr>
        <p:spPr>
          <a:xfrm>
            <a:off x="4541380" y="4590095"/>
            <a:ext cx="314853" cy="369332"/>
          </a:xfrm>
          <a:prstGeom prst="rect">
            <a:avLst/>
          </a:prstGeom>
          <a:noFill/>
        </p:spPr>
        <p:txBody>
          <a:bodyPr wrap="square" rtlCol="0">
            <a:spAutoFit/>
          </a:bodyPr>
          <a:lstStyle/>
          <a:p>
            <a:r>
              <a:rPr lang="en-US" altLang="zh-CN" dirty="0"/>
              <a:t>0</a:t>
            </a:r>
            <a:endParaRPr lang="zh-CN" altLang="en-US" dirty="0"/>
          </a:p>
        </p:txBody>
      </p:sp>
      <p:sp>
        <p:nvSpPr>
          <p:cNvPr id="83" name="文本框 82">
            <a:extLst>
              <a:ext uri="{FF2B5EF4-FFF2-40B4-BE49-F238E27FC236}">
                <a16:creationId xmlns:a16="http://schemas.microsoft.com/office/drawing/2014/main" xmlns="" id="{5AE2F7D0-D6F6-4A51-B920-23F0D8D0534F}"/>
              </a:ext>
            </a:extLst>
          </p:cNvPr>
          <p:cNvSpPr txBox="1"/>
          <p:nvPr/>
        </p:nvSpPr>
        <p:spPr>
          <a:xfrm>
            <a:off x="3454969" y="3404257"/>
            <a:ext cx="314853" cy="369332"/>
          </a:xfrm>
          <a:prstGeom prst="rect">
            <a:avLst/>
          </a:prstGeom>
          <a:noFill/>
        </p:spPr>
        <p:txBody>
          <a:bodyPr wrap="square" rtlCol="0">
            <a:spAutoFit/>
          </a:bodyPr>
          <a:lstStyle/>
          <a:p>
            <a:r>
              <a:rPr lang="en-US" altLang="zh-CN" dirty="0"/>
              <a:t>2</a:t>
            </a:r>
            <a:endParaRPr lang="zh-CN" altLang="en-US" dirty="0"/>
          </a:p>
        </p:txBody>
      </p:sp>
      <p:sp>
        <p:nvSpPr>
          <p:cNvPr id="84" name="文本框 83">
            <a:extLst>
              <a:ext uri="{FF2B5EF4-FFF2-40B4-BE49-F238E27FC236}">
                <a16:creationId xmlns:a16="http://schemas.microsoft.com/office/drawing/2014/main" xmlns="" id="{E397CEAF-96B3-4391-95DE-26A4EE83D747}"/>
              </a:ext>
            </a:extLst>
          </p:cNvPr>
          <p:cNvSpPr txBox="1"/>
          <p:nvPr/>
        </p:nvSpPr>
        <p:spPr>
          <a:xfrm>
            <a:off x="3987737" y="3405590"/>
            <a:ext cx="314853" cy="369332"/>
          </a:xfrm>
          <a:prstGeom prst="rect">
            <a:avLst/>
          </a:prstGeom>
          <a:noFill/>
        </p:spPr>
        <p:txBody>
          <a:bodyPr wrap="square" rtlCol="0">
            <a:spAutoFit/>
          </a:bodyPr>
          <a:lstStyle/>
          <a:p>
            <a:r>
              <a:rPr lang="en-US" altLang="zh-CN" dirty="0"/>
              <a:t>3</a:t>
            </a:r>
            <a:endParaRPr lang="zh-CN" altLang="en-US" dirty="0"/>
          </a:p>
        </p:txBody>
      </p:sp>
      <p:sp>
        <p:nvSpPr>
          <p:cNvPr id="85" name="文本框 84">
            <a:extLst>
              <a:ext uri="{FF2B5EF4-FFF2-40B4-BE49-F238E27FC236}">
                <a16:creationId xmlns:a16="http://schemas.microsoft.com/office/drawing/2014/main" xmlns="" id="{4B51CCC5-A3B2-442E-A97C-85E4E0A86F09}"/>
              </a:ext>
            </a:extLst>
          </p:cNvPr>
          <p:cNvSpPr txBox="1"/>
          <p:nvPr/>
        </p:nvSpPr>
        <p:spPr>
          <a:xfrm>
            <a:off x="4536438" y="3404257"/>
            <a:ext cx="314853" cy="369332"/>
          </a:xfrm>
          <a:prstGeom prst="rect">
            <a:avLst/>
          </a:prstGeom>
          <a:noFill/>
        </p:spPr>
        <p:txBody>
          <a:bodyPr wrap="square" rtlCol="0">
            <a:spAutoFit/>
          </a:bodyPr>
          <a:lstStyle/>
          <a:p>
            <a:r>
              <a:rPr lang="en-US" altLang="zh-CN" dirty="0">
                <a:solidFill>
                  <a:schemeClr val="accent2"/>
                </a:solidFill>
              </a:rPr>
              <a:t>7</a:t>
            </a:r>
            <a:endParaRPr lang="zh-CN" altLang="en-US" dirty="0">
              <a:solidFill>
                <a:schemeClr val="accent2"/>
              </a:solidFill>
            </a:endParaRPr>
          </a:p>
        </p:txBody>
      </p:sp>
      <p:sp>
        <p:nvSpPr>
          <p:cNvPr id="86" name="文本框 85">
            <a:extLst>
              <a:ext uri="{FF2B5EF4-FFF2-40B4-BE49-F238E27FC236}">
                <a16:creationId xmlns:a16="http://schemas.microsoft.com/office/drawing/2014/main" xmlns="" id="{6D58B8AE-CDBB-4513-9731-15B4B9391E84}"/>
              </a:ext>
            </a:extLst>
          </p:cNvPr>
          <p:cNvSpPr txBox="1"/>
          <p:nvPr/>
        </p:nvSpPr>
        <p:spPr>
          <a:xfrm>
            <a:off x="2972388" y="3804561"/>
            <a:ext cx="314853" cy="369332"/>
          </a:xfrm>
          <a:prstGeom prst="rect">
            <a:avLst/>
          </a:prstGeom>
          <a:noFill/>
        </p:spPr>
        <p:txBody>
          <a:bodyPr wrap="square" rtlCol="0">
            <a:spAutoFit/>
          </a:bodyPr>
          <a:lstStyle/>
          <a:p>
            <a:r>
              <a:rPr lang="en-US" altLang="zh-CN" dirty="0">
                <a:solidFill>
                  <a:schemeClr val="accent2"/>
                </a:solidFill>
              </a:rPr>
              <a:t>6</a:t>
            </a:r>
            <a:endParaRPr lang="zh-CN" altLang="en-US" dirty="0">
              <a:solidFill>
                <a:schemeClr val="accent2"/>
              </a:solidFill>
            </a:endParaRPr>
          </a:p>
        </p:txBody>
      </p:sp>
      <p:sp>
        <p:nvSpPr>
          <p:cNvPr id="87" name="文本框 86">
            <a:extLst>
              <a:ext uri="{FF2B5EF4-FFF2-40B4-BE49-F238E27FC236}">
                <a16:creationId xmlns:a16="http://schemas.microsoft.com/office/drawing/2014/main" xmlns="" id="{316A2862-4532-4F06-BA7F-A4A91CF74628}"/>
              </a:ext>
            </a:extLst>
          </p:cNvPr>
          <p:cNvSpPr txBox="1"/>
          <p:nvPr/>
        </p:nvSpPr>
        <p:spPr>
          <a:xfrm>
            <a:off x="3989301" y="3794527"/>
            <a:ext cx="314853" cy="369332"/>
          </a:xfrm>
          <a:prstGeom prst="rect">
            <a:avLst/>
          </a:prstGeom>
          <a:noFill/>
        </p:spPr>
        <p:txBody>
          <a:bodyPr wrap="square" rtlCol="0">
            <a:spAutoFit/>
          </a:bodyPr>
          <a:lstStyle/>
          <a:p>
            <a:r>
              <a:rPr lang="en-US" altLang="zh-CN" dirty="0"/>
              <a:t>1</a:t>
            </a:r>
            <a:endParaRPr lang="zh-CN" altLang="en-US" dirty="0"/>
          </a:p>
        </p:txBody>
      </p:sp>
      <p:sp>
        <p:nvSpPr>
          <p:cNvPr id="88" name="文本框 87">
            <a:extLst>
              <a:ext uri="{FF2B5EF4-FFF2-40B4-BE49-F238E27FC236}">
                <a16:creationId xmlns:a16="http://schemas.microsoft.com/office/drawing/2014/main" xmlns="" id="{EF32F67D-608A-4837-96CF-4285A98787E1}"/>
              </a:ext>
            </a:extLst>
          </p:cNvPr>
          <p:cNvSpPr txBox="1"/>
          <p:nvPr/>
        </p:nvSpPr>
        <p:spPr>
          <a:xfrm>
            <a:off x="2961680" y="4182048"/>
            <a:ext cx="314853" cy="369332"/>
          </a:xfrm>
          <a:prstGeom prst="rect">
            <a:avLst/>
          </a:prstGeom>
          <a:noFill/>
        </p:spPr>
        <p:txBody>
          <a:bodyPr wrap="square" rtlCol="0">
            <a:spAutoFit/>
          </a:bodyPr>
          <a:lstStyle/>
          <a:p>
            <a:r>
              <a:rPr lang="en-US" altLang="zh-CN" dirty="0"/>
              <a:t>5</a:t>
            </a:r>
            <a:endParaRPr lang="zh-CN" altLang="en-US" dirty="0"/>
          </a:p>
        </p:txBody>
      </p:sp>
      <p:sp>
        <p:nvSpPr>
          <p:cNvPr id="89" name="文本框 88">
            <a:extLst>
              <a:ext uri="{FF2B5EF4-FFF2-40B4-BE49-F238E27FC236}">
                <a16:creationId xmlns:a16="http://schemas.microsoft.com/office/drawing/2014/main" xmlns="" id="{8A21ADD8-3C0C-48AD-998A-023E2A4EA549}"/>
              </a:ext>
            </a:extLst>
          </p:cNvPr>
          <p:cNvSpPr txBox="1"/>
          <p:nvPr/>
        </p:nvSpPr>
        <p:spPr>
          <a:xfrm>
            <a:off x="3453582" y="4167664"/>
            <a:ext cx="337270" cy="369332"/>
          </a:xfrm>
          <a:prstGeom prst="rect">
            <a:avLst/>
          </a:prstGeom>
          <a:noFill/>
        </p:spPr>
        <p:txBody>
          <a:bodyPr wrap="square" rtlCol="0">
            <a:spAutoFit/>
          </a:bodyPr>
          <a:lstStyle/>
          <a:p>
            <a:r>
              <a:rPr lang="en-US" altLang="zh-CN" dirty="0"/>
              <a:t>7</a:t>
            </a:r>
            <a:endParaRPr lang="zh-CN" altLang="en-US" dirty="0"/>
          </a:p>
        </p:txBody>
      </p:sp>
      <p:sp>
        <p:nvSpPr>
          <p:cNvPr id="90" name="文本框 89">
            <a:extLst>
              <a:ext uri="{FF2B5EF4-FFF2-40B4-BE49-F238E27FC236}">
                <a16:creationId xmlns:a16="http://schemas.microsoft.com/office/drawing/2014/main" xmlns="" id="{B631A77B-715E-4D58-8F86-131AA7D494CD}"/>
              </a:ext>
            </a:extLst>
          </p:cNvPr>
          <p:cNvSpPr txBox="1"/>
          <p:nvPr/>
        </p:nvSpPr>
        <p:spPr>
          <a:xfrm>
            <a:off x="4538988" y="4160054"/>
            <a:ext cx="314853" cy="369332"/>
          </a:xfrm>
          <a:prstGeom prst="rect">
            <a:avLst/>
          </a:prstGeom>
          <a:noFill/>
        </p:spPr>
        <p:txBody>
          <a:bodyPr wrap="square" rtlCol="0">
            <a:spAutoFit/>
          </a:bodyPr>
          <a:lstStyle/>
          <a:p>
            <a:r>
              <a:rPr lang="en-US" altLang="zh-CN" dirty="0"/>
              <a:t>4</a:t>
            </a:r>
            <a:endParaRPr lang="zh-CN" altLang="en-US" dirty="0"/>
          </a:p>
        </p:txBody>
      </p:sp>
      <p:sp>
        <p:nvSpPr>
          <p:cNvPr id="91" name="文本框 90">
            <a:extLst>
              <a:ext uri="{FF2B5EF4-FFF2-40B4-BE49-F238E27FC236}">
                <a16:creationId xmlns:a16="http://schemas.microsoft.com/office/drawing/2014/main" xmlns="" id="{A6779E76-1A92-4A57-BD81-00DA85B3BF7C}"/>
              </a:ext>
            </a:extLst>
          </p:cNvPr>
          <p:cNvSpPr txBox="1"/>
          <p:nvPr/>
        </p:nvSpPr>
        <p:spPr>
          <a:xfrm>
            <a:off x="4538988" y="3794527"/>
            <a:ext cx="314853" cy="369332"/>
          </a:xfrm>
          <a:prstGeom prst="rect">
            <a:avLst/>
          </a:prstGeom>
          <a:noFill/>
        </p:spPr>
        <p:txBody>
          <a:bodyPr wrap="square" rtlCol="0">
            <a:spAutoFit/>
          </a:bodyPr>
          <a:lstStyle/>
          <a:p>
            <a:r>
              <a:rPr lang="en-US" altLang="zh-CN" dirty="0">
                <a:solidFill>
                  <a:schemeClr val="accent2"/>
                </a:solidFill>
              </a:rPr>
              <a:t>5</a:t>
            </a:r>
            <a:endParaRPr lang="zh-CN" altLang="en-US" dirty="0">
              <a:solidFill>
                <a:schemeClr val="accent2"/>
              </a:solidFill>
            </a:endParaRPr>
          </a:p>
        </p:txBody>
      </p:sp>
      <p:sp>
        <p:nvSpPr>
          <p:cNvPr id="92" name="文本框 91">
            <a:extLst>
              <a:ext uri="{FF2B5EF4-FFF2-40B4-BE49-F238E27FC236}">
                <a16:creationId xmlns:a16="http://schemas.microsoft.com/office/drawing/2014/main" xmlns="" id="{DCF110BA-431F-4B3A-8478-F86C6BDC1F47}"/>
              </a:ext>
            </a:extLst>
          </p:cNvPr>
          <p:cNvSpPr txBox="1"/>
          <p:nvPr/>
        </p:nvSpPr>
        <p:spPr>
          <a:xfrm>
            <a:off x="2961680" y="4590095"/>
            <a:ext cx="337270" cy="369332"/>
          </a:xfrm>
          <a:prstGeom prst="rect">
            <a:avLst/>
          </a:prstGeom>
          <a:noFill/>
        </p:spPr>
        <p:txBody>
          <a:bodyPr wrap="square" rtlCol="0">
            <a:spAutoFit/>
          </a:bodyPr>
          <a:lstStyle/>
          <a:p>
            <a:r>
              <a:rPr lang="en-US" altLang="zh-CN" dirty="0"/>
              <a:t>3</a:t>
            </a:r>
            <a:endParaRPr lang="zh-CN" altLang="en-US" dirty="0"/>
          </a:p>
        </p:txBody>
      </p:sp>
      <p:sp>
        <p:nvSpPr>
          <p:cNvPr id="93" name="文本框 92">
            <a:extLst>
              <a:ext uri="{FF2B5EF4-FFF2-40B4-BE49-F238E27FC236}">
                <a16:creationId xmlns:a16="http://schemas.microsoft.com/office/drawing/2014/main" xmlns="" id="{9D595291-314D-49FD-AADB-93298AC0278C}"/>
              </a:ext>
            </a:extLst>
          </p:cNvPr>
          <p:cNvSpPr txBox="1"/>
          <p:nvPr/>
        </p:nvSpPr>
        <p:spPr>
          <a:xfrm>
            <a:off x="3412997" y="4590095"/>
            <a:ext cx="337270" cy="369332"/>
          </a:xfrm>
          <a:prstGeom prst="rect">
            <a:avLst/>
          </a:prstGeom>
          <a:noFill/>
        </p:spPr>
        <p:txBody>
          <a:bodyPr wrap="square" rtlCol="0">
            <a:spAutoFit/>
          </a:bodyPr>
          <a:lstStyle/>
          <a:p>
            <a:r>
              <a:rPr lang="en-US" altLang="zh-CN" dirty="0"/>
              <a:t>5</a:t>
            </a:r>
            <a:endParaRPr lang="zh-CN" altLang="en-US" dirty="0"/>
          </a:p>
        </p:txBody>
      </p:sp>
      <p:sp>
        <p:nvSpPr>
          <p:cNvPr id="94" name="文本框 93">
            <a:extLst>
              <a:ext uri="{FF2B5EF4-FFF2-40B4-BE49-F238E27FC236}">
                <a16:creationId xmlns:a16="http://schemas.microsoft.com/office/drawing/2014/main" xmlns="" id="{78C12BCE-DD66-4086-9C1E-96F8F2EDDB39}"/>
              </a:ext>
            </a:extLst>
          </p:cNvPr>
          <p:cNvSpPr txBox="1"/>
          <p:nvPr/>
        </p:nvSpPr>
        <p:spPr>
          <a:xfrm>
            <a:off x="3963569" y="4590095"/>
            <a:ext cx="337270" cy="369332"/>
          </a:xfrm>
          <a:prstGeom prst="rect">
            <a:avLst/>
          </a:prstGeom>
          <a:noFill/>
        </p:spPr>
        <p:txBody>
          <a:bodyPr wrap="square" rtlCol="0">
            <a:spAutoFit/>
          </a:bodyPr>
          <a:lstStyle/>
          <a:p>
            <a:r>
              <a:rPr lang="en-US" altLang="zh-CN" dirty="0"/>
              <a:t>6</a:t>
            </a:r>
            <a:endParaRPr lang="zh-CN" altLang="en-US" dirty="0"/>
          </a:p>
        </p:txBody>
      </p:sp>
      <p:sp>
        <p:nvSpPr>
          <p:cNvPr id="97" name="矩形 96">
            <a:extLst>
              <a:ext uri="{FF2B5EF4-FFF2-40B4-BE49-F238E27FC236}">
                <a16:creationId xmlns:a16="http://schemas.microsoft.com/office/drawing/2014/main" xmlns="" id="{992B5187-5C0F-4B87-9FC1-7EA2ACA605A6}"/>
              </a:ext>
            </a:extLst>
          </p:cNvPr>
          <p:cNvSpPr/>
          <p:nvPr/>
        </p:nvSpPr>
        <p:spPr>
          <a:xfrm>
            <a:off x="6119003" y="3244334"/>
            <a:ext cx="952505" cy="369332"/>
          </a:xfrm>
          <a:prstGeom prst="rect">
            <a:avLst/>
          </a:prstGeom>
        </p:spPr>
        <p:txBody>
          <a:bodyPr wrap="none">
            <a:spAutoFit/>
          </a:bodyPr>
          <a:lstStyle/>
          <a:p>
            <a:r>
              <a:rPr lang="en-US" altLang="zh-CN" dirty="0" smtClean="0"/>
              <a:t>Path</a:t>
            </a:r>
            <a:r>
              <a:rPr lang="en-US" altLang="zh-CN" baseline="30000" dirty="0" smtClean="0"/>
              <a:t>(</a:t>
            </a:r>
            <a:r>
              <a:rPr lang="en-US" altLang="zh-CN" baseline="30000" dirty="0">
                <a:solidFill>
                  <a:schemeClr val="accent1"/>
                </a:solidFill>
              </a:rPr>
              <a:t>2</a:t>
            </a:r>
            <a:r>
              <a:rPr lang="en-US" altLang="zh-CN" baseline="30000" dirty="0" smtClean="0"/>
              <a:t>)</a:t>
            </a:r>
            <a:r>
              <a:rPr lang="en-US" altLang="zh-CN" dirty="0" smtClean="0"/>
              <a:t>=</a:t>
            </a:r>
            <a:endParaRPr lang="zh-CN" altLang="en-US" dirty="0"/>
          </a:p>
        </p:txBody>
      </p:sp>
      <p:sp>
        <p:nvSpPr>
          <p:cNvPr id="150" name="左中括号 149">
            <a:extLst>
              <a:ext uri="{FF2B5EF4-FFF2-40B4-BE49-F238E27FC236}">
                <a16:creationId xmlns:a16="http://schemas.microsoft.com/office/drawing/2014/main" xmlns="" id="{ECC4876A-0601-4407-8F49-4CA3BE8E46E9}"/>
              </a:ext>
            </a:extLst>
          </p:cNvPr>
          <p:cNvSpPr/>
          <p:nvPr/>
        </p:nvSpPr>
        <p:spPr>
          <a:xfrm>
            <a:off x="7638470"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右中括号 150">
            <a:extLst>
              <a:ext uri="{FF2B5EF4-FFF2-40B4-BE49-F238E27FC236}">
                <a16:creationId xmlns:a16="http://schemas.microsoft.com/office/drawing/2014/main" xmlns="" id="{6D8A4B57-776B-4404-9C4A-B05F71D4BD4F}"/>
              </a:ext>
            </a:extLst>
          </p:cNvPr>
          <p:cNvSpPr/>
          <p:nvPr/>
        </p:nvSpPr>
        <p:spPr>
          <a:xfrm>
            <a:off x="9934362"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文本框 151">
            <a:extLst>
              <a:ext uri="{FF2B5EF4-FFF2-40B4-BE49-F238E27FC236}">
                <a16:creationId xmlns:a16="http://schemas.microsoft.com/office/drawing/2014/main" xmlns="" id="{3E124B7C-4629-4966-AEC2-3EBABAAA9274}"/>
              </a:ext>
            </a:extLst>
          </p:cNvPr>
          <p:cNvSpPr txBox="1"/>
          <p:nvPr/>
        </p:nvSpPr>
        <p:spPr>
          <a:xfrm>
            <a:off x="7754814" y="3059668"/>
            <a:ext cx="377504" cy="369332"/>
          </a:xfrm>
          <a:prstGeom prst="rect">
            <a:avLst/>
          </a:prstGeom>
          <a:noFill/>
        </p:spPr>
        <p:txBody>
          <a:bodyPr wrap="square" rtlCol="0">
            <a:spAutoFit/>
          </a:bodyPr>
          <a:lstStyle/>
          <a:p>
            <a:r>
              <a:rPr lang="en-US" altLang="zh-CN" dirty="0"/>
              <a:t>0</a:t>
            </a:r>
            <a:endParaRPr lang="zh-CN" altLang="en-US" dirty="0"/>
          </a:p>
        </p:txBody>
      </p:sp>
      <p:sp>
        <p:nvSpPr>
          <p:cNvPr id="153" name="文本框 152">
            <a:extLst>
              <a:ext uri="{FF2B5EF4-FFF2-40B4-BE49-F238E27FC236}">
                <a16:creationId xmlns:a16="http://schemas.microsoft.com/office/drawing/2014/main" xmlns="" id="{9456722A-2584-4ACC-AF3F-1F9BCBD61102}"/>
              </a:ext>
            </a:extLst>
          </p:cNvPr>
          <p:cNvSpPr txBox="1"/>
          <p:nvPr/>
        </p:nvSpPr>
        <p:spPr>
          <a:xfrm>
            <a:off x="8282856" y="3059668"/>
            <a:ext cx="377504" cy="369332"/>
          </a:xfrm>
          <a:prstGeom prst="rect">
            <a:avLst/>
          </a:prstGeom>
          <a:noFill/>
        </p:spPr>
        <p:txBody>
          <a:bodyPr wrap="squar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xmlns="" id="{FA83B8D4-E54B-43B5-B62D-EC1E9F7C5FB5}"/>
              </a:ext>
            </a:extLst>
          </p:cNvPr>
          <p:cNvSpPr txBox="1"/>
          <p:nvPr/>
        </p:nvSpPr>
        <p:spPr>
          <a:xfrm>
            <a:off x="8810158" y="3059668"/>
            <a:ext cx="377504" cy="369332"/>
          </a:xfrm>
          <a:prstGeom prst="rect">
            <a:avLst/>
          </a:prstGeom>
          <a:noFill/>
        </p:spPr>
        <p:txBody>
          <a:bodyPr wrap="square" rtlCol="0">
            <a:spAutoFit/>
          </a:bodyPr>
          <a:lstStyle/>
          <a:p>
            <a:r>
              <a:rPr lang="en-US" altLang="zh-CN" dirty="0"/>
              <a:t>2</a:t>
            </a:r>
            <a:endParaRPr lang="zh-CN" altLang="en-US" dirty="0"/>
          </a:p>
        </p:txBody>
      </p:sp>
      <p:sp>
        <p:nvSpPr>
          <p:cNvPr id="155" name="文本框 154">
            <a:extLst>
              <a:ext uri="{FF2B5EF4-FFF2-40B4-BE49-F238E27FC236}">
                <a16:creationId xmlns:a16="http://schemas.microsoft.com/office/drawing/2014/main" xmlns="" id="{776A8EBE-C0D5-4E5A-B184-F6F4357E23AD}"/>
              </a:ext>
            </a:extLst>
          </p:cNvPr>
          <p:cNvSpPr txBox="1"/>
          <p:nvPr/>
        </p:nvSpPr>
        <p:spPr>
          <a:xfrm>
            <a:off x="9337379" y="3059668"/>
            <a:ext cx="377504" cy="369332"/>
          </a:xfrm>
          <a:prstGeom prst="rect">
            <a:avLst/>
          </a:prstGeom>
          <a:noFill/>
        </p:spPr>
        <p:txBody>
          <a:bodyPr wrap="square" rtlCol="0">
            <a:spAutoFit/>
          </a:bodyPr>
          <a:lstStyle/>
          <a:p>
            <a:r>
              <a:rPr lang="en-US" altLang="zh-CN" dirty="0"/>
              <a:t>3</a:t>
            </a:r>
            <a:endParaRPr lang="zh-CN" altLang="en-US" dirty="0"/>
          </a:p>
        </p:txBody>
      </p:sp>
      <p:sp>
        <p:nvSpPr>
          <p:cNvPr id="156" name="文本框 155">
            <a:extLst>
              <a:ext uri="{FF2B5EF4-FFF2-40B4-BE49-F238E27FC236}">
                <a16:creationId xmlns:a16="http://schemas.microsoft.com/office/drawing/2014/main" xmlns="" id="{4DE6EE90-87F4-44BE-B7F0-067C098B8FB2}"/>
              </a:ext>
            </a:extLst>
          </p:cNvPr>
          <p:cNvSpPr txBox="1"/>
          <p:nvPr/>
        </p:nvSpPr>
        <p:spPr>
          <a:xfrm>
            <a:off x="7279083" y="3429000"/>
            <a:ext cx="377504" cy="369332"/>
          </a:xfrm>
          <a:prstGeom prst="rect">
            <a:avLst/>
          </a:prstGeom>
          <a:noFill/>
        </p:spPr>
        <p:txBody>
          <a:bodyPr wrap="square" rtlCol="0">
            <a:spAutoFit/>
          </a:bodyPr>
          <a:lstStyle/>
          <a:p>
            <a:r>
              <a:rPr lang="en-US" altLang="zh-CN" dirty="0"/>
              <a:t>0</a:t>
            </a:r>
            <a:endParaRPr lang="zh-CN" altLang="en-US" dirty="0"/>
          </a:p>
        </p:txBody>
      </p:sp>
      <p:sp>
        <p:nvSpPr>
          <p:cNvPr id="157" name="文本框 156">
            <a:extLst>
              <a:ext uri="{FF2B5EF4-FFF2-40B4-BE49-F238E27FC236}">
                <a16:creationId xmlns:a16="http://schemas.microsoft.com/office/drawing/2014/main" xmlns="" id="{5335D757-FFAA-49F8-B850-A84B8449401A}"/>
              </a:ext>
            </a:extLst>
          </p:cNvPr>
          <p:cNvSpPr txBox="1"/>
          <p:nvPr/>
        </p:nvSpPr>
        <p:spPr>
          <a:xfrm>
            <a:off x="7279083" y="3798332"/>
            <a:ext cx="377504" cy="369332"/>
          </a:xfrm>
          <a:prstGeom prst="rect">
            <a:avLst/>
          </a:prstGeom>
          <a:noFill/>
        </p:spPr>
        <p:txBody>
          <a:bodyPr wrap="square" rtlCol="0">
            <a:spAutoFit/>
          </a:bodyPr>
          <a:lstStyle/>
          <a:p>
            <a:r>
              <a:rPr lang="en-US" altLang="zh-CN" dirty="0"/>
              <a:t>1</a:t>
            </a:r>
            <a:endParaRPr lang="zh-CN" altLang="en-US" dirty="0"/>
          </a:p>
        </p:txBody>
      </p:sp>
      <p:sp>
        <p:nvSpPr>
          <p:cNvPr id="158" name="文本框 157">
            <a:extLst>
              <a:ext uri="{FF2B5EF4-FFF2-40B4-BE49-F238E27FC236}">
                <a16:creationId xmlns:a16="http://schemas.microsoft.com/office/drawing/2014/main" xmlns="" id="{B6228007-D5C3-4A1A-9E09-7C0199F8C7E4}"/>
              </a:ext>
            </a:extLst>
          </p:cNvPr>
          <p:cNvSpPr txBox="1"/>
          <p:nvPr/>
        </p:nvSpPr>
        <p:spPr>
          <a:xfrm>
            <a:off x="7276583" y="4167664"/>
            <a:ext cx="377504" cy="369332"/>
          </a:xfrm>
          <a:prstGeom prst="rect">
            <a:avLst/>
          </a:prstGeom>
          <a:noFill/>
        </p:spPr>
        <p:txBody>
          <a:bodyPr wrap="square" rtlCol="0">
            <a:spAutoFit/>
          </a:bodyPr>
          <a:lstStyle/>
          <a:p>
            <a:r>
              <a:rPr lang="en-US" altLang="zh-CN" dirty="0"/>
              <a:t>2</a:t>
            </a:r>
            <a:endParaRPr lang="zh-CN" altLang="en-US" dirty="0"/>
          </a:p>
        </p:txBody>
      </p:sp>
      <p:sp>
        <p:nvSpPr>
          <p:cNvPr id="159" name="文本框 158">
            <a:extLst>
              <a:ext uri="{FF2B5EF4-FFF2-40B4-BE49-F238E27FC236}">
                <a16:creationId xmlns:a16="http://schemas.microsoft.com/office/drawing/2014/main" xmlns="" id="{3DD4BBE3-9FBD-492E-9EEB-98CDA83F18F9}"/>
              </a:ext>
            </a:extLst>
          </p:cNvPr>
          <p:cNvSpPr txBox="1"/>
          <p:nvPr/>
        </p:nvSpPr>
        <p:spPr>
          <a:xfrm>
            <a:off x="7281245" y="4565763"/>
            <a:ext cx="377504" cy="369332"/>
          </a:xfrm>
          <a:prstGeom prst="rect">
            <a:avLst/>
          </a:prstGeom>
          <a:noFill/>
        </p:spPr>
        <p:txBody>
          <a:bodyPr wrap="square" rtlCol="0">
            <a:spAutoFit/>
          </a:bodyPr>
          <a:lstStyle/>
          <a:p>
            <a:r>
              <a:rPr lang="en-US" altLang="zh-CN" dirty="0"/>
              <a:t>3</a:t>
            </a:r>
            <a:endParaRPr lang="zh-CN" altLang="en-US" dirty="0"/>
          </a:p>
        </p:txBody>
      </p:sp>
      <p:sp>
        <p:nvSpPr>
          <p:cNvPr id="160" name="文本框 159">
            <a:extLst>
              <a:ext uri="{FF2B5EF4-FFF2-40B4-BE49-F238E27FC236}">
                <a16:creationId xmlns:a16="http://schemas.microsoft.com/office/drawing/2014/main" xmlns="" id="{3EC32C5D-95E9-47A6-AE8F-656B45591007}"/>
              </a:ext>
            </a:extLst>
          </p:cNvPr>
          <p:cNvSpPr txBox="1"/>
          <p:nvPr/>
        </p:nvSpPr>
        <p:spPr>
          <a:xfrm>
            <a:off x="7664864" y="3404257"/>
            <a:ext cx="434193" cy="369332"/>
          </a:xfrm>
          <a:prstGeom prst="rect">
            <a:avLst/>
          </a:prstGeom>
          <a:noFill/>
        </p:spPr>
        <p:txBody>
          <a:bodyPr wrap="square" rtlCol="0">
            <a:spAutoFit/>
          </a:bodyPr>
          <a:lstStyle/>
          <a:p>
            <a:r>
              <a:rPr lang="en-US" altLang="zh-CN" dirty="0"/>
              <a:t>-1</a:t>
            </a:r>
            <a:endParaRPr lang="zh-CN" altLang="en-US" dirty="0"/>
          </a:p>
        </p:txBody>
      </p:sp>
      <p:sp>
        <p:nvSpPr>
          <p:cNvPr id="176" name="文本框 175">
            <a:extLst>
              <a:ext uri="{FF2B5EF4-FFF2-40B4-BE49-F238E27FC236}">
                <a16:creationId xmlns:a16="http://schemas.microsoft.com/office/drawing/2014/main" xmlns="" id="{725839EE-BD87-44D9-9DC9-936C7AD9E7AD}"/>
              </a:ext>
            </a:extLst>
          </p:cNvPr>
          <p:cNvSpPr txBox="1"/>
          <p:nvPr/>
        </p:nvSpPr>
        <p:spPr>
          <a:xfrm>
            <a:off x="8226862" y="3399001"/>
            <a:ext cx="434193" cy="369332"/>
          </a:xfrm>
          <a:prstGeom prst="rect">
            <a:avLst/>
          </a:prstGeom>
          <a:noFill/>
        </p:spPr>
        <p:txBody>
          <a:bodyPr wrap="square" rtlCol="0">
            <a:spAutoFit/>
          </a:bodyPr>
          <a:lstStyle/>
          <a:p>
            <a:r>
              <a:rPr lang="en-US" altLang="zh-CN" dirty="0"/>
              <a:t>-1</a:t>
            </a:r>
            <a:endParaRPr lang="zh-CN" altLang="en-US" dirty="0"/>
          </a:p>
        </p:txBody>
      </p:sp>
      <p:sp>
        <p:nvSpPr>
          <p:cNvPr id="177" name="文本框 176">
            <a:extLst>
              <a:ext uri="{FF2B5EF4-FFF2-40B4-BE49-F238E27FC236}">
                <a16:creationId xmlns:a16="http://schemas.microsoft.com/office/drawing/2014/main" xmlns="" id="{83F7FECD-A62A-48FE-A5E3-69814F9ECE85}"/>
              </a:ext>
            </a:extLst>
          </p:cNvPr>
          <p:cNvSpPr txBox="1"/>
          <p:nvPr/>
        </p:nvSpPr>
        <p:spPr>
          <a:xfrm>
            <a:off x="8824744" y="3399001"/>
            <a:ext cx="434193" cy="369332"/>
          </a:xfrm>
          <a:prstGeom prst="rect">
            <a:avLst/>
          </a:prstGeom>
          <a:noFill/>
        </p:spPr>
        <p:txBody>
          <a:bodyPr wrap="square" rtlCol="0">
            <a:spAutoFit/>
          </a:bodyPr>
          <a:lstStyle/>
          <a:p>
            <a:r>
              <a:rPr lang="en-US" altLang="zh-CN" dirty="0"/>
              <a:t>1</a:t>
            </a:r>
            <a:endParaRPr lang="zh-CN" altLang="en-US" dirty="0"/>
          </a:p>
        </p:txBody>
      </p:sp>
      <p:sp>
        <p:nvSpPr>
          <p:cNvPr id="178" name="文本框 177">
            <a:extLst>
              <a:ext uri="{FF2B5EF4-FFF2-40B4-BE49-F238E27FC236}">
                <a16:creationId xmlns:a16="http://schemas.microsoft.com/office/drawing/2014/main" xmlns="" id="{91B7E065-8E13-44B0-A473-4242405F03FC}"/>
              </a:ext>
            </a:extLst>
          </p:cNvPr>
          <p:cNvSpPr txBox="1"/>
          <p:nvPr/>
        </p:nvSpPr>
        <p:spPr>
          <a:xfrm>
            <a:off x="9405625" y="3406350"/>
            <a:ext cx="434193" cy="369332"/>
          </a:xfrm>
          <a:prstGeom prst="rect">
            <a:avLst/>
          </a:prstGeom>
          <a:noFill/>
        </p:spPr>
        <p:txBody>
          <a:bodyPr wrap="square" rtlCol="0">
            <a:spAutoFit/>
          </a:bodyPr>
          <a:lstStyle/>
          <a:p>
            <a:r>
              <a:rPr lang="en-US" altLang="zh-CN" dirty="0">
                <a:solidFill>
                  <a:schemeClr val="accent2"/>
                </a:solidFill>
              </a:rPr>
              <a:t>2</a:t>
            </a:r>
            <a:endParaRPr lang="zh-CN" altLang="en-US" dirty="0">
              <a:solidFill>
                <a:schemeClr val="accent2"/>
              </a:solidFill>
            </a:endParaRPr>
          </a:p>
        </p:txBody>
      </p:sp>
      <p:sp>
        <p:nvSpPr>
          <p:cNvPr id="179" name="文本框 178">
            <a:extLst>
              <a:ext uri="{FF2B5EF4-FFF2-40B4-BE49-F238E27FC236}">
                <a16:creationId xmlns:a16="http://schemas.microsoft.com/office/drawing/2014/main" xmlns="" id="{95812951-1F97-4EA8-9B70-5775225C4EA1}"/>
              </a:ext>
            </a:extLst>
          </p:cNvPr>
          <p:cNvSpPr txBox="1"/>
          <p:nvPr/>
        </p:nvSpPr>
        <p:spPr>
          <a:xfrm>
            <a:off x="7758746" y="3782581"/>
            <a:ext cx="342992" cy="369332"/>
          </a:xfrm>
          <a:prstGeom prst="rect">
            <a:avLst/>
          </a:prstGeom>
          <a:noFill/>
        </p:spPr>
        <p:txBody>
          <a:bodyPr wrap="square" rtlCol="0">
            <a:spAutoFit/>
          </a:bodyPr>
          <a:lstStyle/>
          <a:p>
            <a:r>
              <a:rPr lang="en-US" altLang="zh-CN" dirty="0">
                <a:solidFill>
                  <a:schemeClr val="accent2"/>
                </a:solidFill>
              </a:rPr>
              <a:t>2</a:t>
            </a:r>
            <a:endParaRPr lang="zh-CN" altLang="en-US" dirty="0">
              <a:solidFill>
                <a:schemeClr val="accent2"/>
              </a:solidFill>
            </a:endParaRPr>
          </a:p>
        </p:txBody>
      </p:sp>
      <p:sp>
        <p:nvSpPr>
          <p:cNvPr id="180" name="文本框 179">
            <a:extLst>
              <a:ext uri="{FF2B5EF4-FFF2-40B4-BE49-F238E27FC236}">
                <a16:creationId xmlns:a16="http://schemas.microsoft.com/office/drawing/2014/main" xmlns="" id="{68572640-B5CB-481E-84F6-356E58AD20C5}"/>
              </a:ext>
            </a:extLst>
          </p:cNvPr>
          <p:cNvSpPr txBox="1"/>
          <p:nvPr/>
        </p:nvSpPr>
        <p:spPr>
          <a:xfrm>
            <a:off x="7673437" y="4167664"/>
            <a:ext cx="425825" cy="369332"/>
          </a:xfrm>
          <a:prstGeom prst="rect">
            <a:avLst/>
          </a:prstGeom>
          <a:noFill/>
        </p:spPr>
        <p:txBody>
          <a:bodyPr wrap="square" rtlCol="0">
            <a:spAutoFit/>
          </a:bodyPr>
          <a:lstStyle/>
          <a:p>
            <a:r>
              <a:rPr lang="en-US" altLang="zh-CN" dirty="0"/>
              <a:t>-1</a:t>
            </a:r>
            <a:endParaRPr lang="zh-CN" altLang="en-US" dirty="0"/>
          </a:p>
        </p:txBody>
      </p:sp>
      <p:sp>
        <p:nvSpPr>
          <p:cNvPr id="181" name="文本框 180">
            <a:extLst>
              <a:ext uri="{FF2B5EF4-FFF2-40B4-BE49-F238E27FC236}">
                <a16:creationId xmlns:a16="http://schemas.microsoft.com/office/drawing/2014/main" xmlns="" id="{64074C9D-3E8E-48B4-80D1-EC181FA7DB80}"/>
              </a:ext>
            </a:extLst>
          </p:cNvPr>
          <p:cNvSpPr txBox="1"/>
          <p:nvPr/>
        </p:nvSpPr>
        <p:spPr>
          <a:xfrm>
            <a:off x="7673437" y="4573360"/>
            <a:ext cx="434193" cy="369332"/>
          </a:xfrm>
          <a:prstGeom prst="rect">
            <a:avLst/>
          </a:prstGeom>
          <a:noFill/>
        </p:spPr>
        <p:txBody>
          <a:bodyPr wrap="square" rtlCol="0">
            <a:spAutoFit/>
          </a:bodyPr>
          <a:lstStyle/>
          <a:p>
            <a:r>
              <a:rPr lang="en-US" altLang="zh-CN" dirty="0"/>
              <a:t>-1</a:t>
            </a:r>
            <a:endParaRPr lang="zh-CN" altLang="en-US" dirty="0"/>
          </a:p>
        </p:txBody>
      </p:sp>
      <p:sp>
        <p:nvSpPr>
          <p:cNvPr id="182" name="文本框 181">
            <a:extLst>
              <a:ext uri="{FF2B5EF4-FFF2-40B4-BE49-F238E27FC236}">
                <a16:creationId xmlns:a16="http://schemas.microsoft.com/office/drawing/2014/main" xmlns="" id="{83001A5D-DE15-44D8-9B94-A56BDAF7DE9F}"/>
              </a:ext>
            </a:extLst>
          </p:cNvPr>
          <p:cNvSpPr txBox="1"/>
          <p:nvPr/>
        </p:nvSpPr>
        <p:spPr>
          <a:xfrm>
            <a:off x="8226167" y="3797985"/>
            <a:ext cx="434193" cy="369332"/>
          </a:xfrm>
          <a:prstGeom prst="rect">
            <a:avLst/>
          </a:prstGeom>
          <a:noFill/>
        </p:spPr>
        <p:txBody>
          <a:bodyPr wrap="square" rtlCol="0">
            <a:spAutoFit/>
          </a:bodyPr>
          <a:lstStyle/>
          <a:p>
            <a:r>
              <a:rPr lang="en-US" altLang="zh-CN" dirty="0"/>
              <a:t>-1</a:t>
            </a:r>
            <a:endParaRPr lang="zh-CN" altLang="en-US" dirty="0"/>
          </a:p>
        </p:txBody>
      </p:sp>
      <p:sp>
        <p:nvSpPr>
          <p:cNvPr id="183" name="文本框 182">
            <a:extLst>
              <a:ext uri="{FF2B5EF4-FFF2-40B4-BE49-F238E27FC236}">
                <a16:creationId xmlns:a16="http://schemas.microsoft.com/office/drawing/2014/main" xmlns="" id="{55E8B361-7FFD-475E-A72B-8913FF85094B}"/>
              </a:ext>
            </a:extLst>
          </p:cNvPr>
          <p:cNvSpPr txBox="1"/>
          <p:nvPr/>
        </p:nvSpPr>
        <p:spPr>
          <a:xfrm>
            <a:off x="8752033" y="3792784"/>
            <a:ext cx="434193" cy="369332"/>
          </a:xfrm>
          <a:prstGeom prst="rect">
            <a:avLst/>
          </a:prstGeom>
          <a:noFill/>
        </p:spPr>
        <p:txBody>
          <a:bodyPr wrap="square" rtlCol="0">
            <a:spAutoFit/>
          </a:bodyPr>
          <a:lstStyle/>
          <a:p>
            <a:r>
              <a:rPr lang="en-US" altLang="zh-CN" dirty="0"/>
              <a:t>-1</a:t>
            </a:r>
            <a:endParaRPr lang="zh-CN" altLang="en-US" dirty="0"/>
          </a:p>
        </p:txBody>
      </p:sp>
      <p:sp>
        <p:nvSpPr>
          <p:cNvPr id="184" name="文本框 183">
            <a:extLst>
              <a:ext uri="{FF2B5EF4-FFF2-40B4-BE49-F238E27FC236}">
                <a16:creationId xmlns:a16="http://schemas.microsoft.com/office/drawing/2014/main" xmlns="" id="{94B449D0-F9BE-410A-9098-081BE01E4EF7}"/>
              </a:ext>
            </a:extLst>
          </p:cNvPr>
          <p:cNvSpPr txBox="1"/>
          <p:nvPr/>
        </p:nvSpPr>
        <p:spPr>
          <a:xfrm>
            <a:off x="9404535" y="3797985"/>
            <a:ext cx="310348" cy="369332"/>
          </a:xfrm>
          <a:prstGeom prst="rect">
            <a:avLst/>
          </a:prstGeom>
          <a:noFill/>
        </p:spPr>
        <p:txBody>
          <a:bodyPr wrap="square" rtlCol="0">
            <a:spAutoFit/>
          </a:bodyPr>
          <a:lstStyle/>
          <a:p>
            <a:r>
              <a:rPr lang="en-US" altLang="zh-CN" dirty="0">
                <a:solidFill>
                  <a:schemeClr val="accent2"/>
                </a:solidFill>
              </a:rPr>
              <a:t>2</a:t>
            </a:r>
            <a:endParaRPr lang="zh-CN" altLang="en-US" dirty="0">
              <a:solidFill>
                <a:schemeClr val="accent2"/>
              </a:solidFill>
            </a:endParaRPr>
          </a:p>
        </p:txBody>
      </p:sp>
      <p:sp>
        <p:nvSpPr>
          <p:cNvPr id="185" name="文本框 184">
            <a:extLst>
              <a:ext uri="{FF2B5EF4-FFF2-40B4-BE49-F238E27FC236}">
                <a16:creationId xmlns:a16="http://schemas.microsoft.com/office/drawing/2014/main" xmlns="" id="{BD063119-D60F-47DB-895A-34B664BB066E}"/>
              </a:ext>
            </a:extLst>
          </p:cNvPr>
          <p:cNvSpPr txBox="1"/>
          <p:nvPr/>
        </p:nvSpPr>
        <p:spPr>
          <a:xfrm>
            <a:off x="8307333" y="4173893"/>
            <a:ext cx="328547" cy="369332"/>
          </a:xfrm>
          <a:prstGeom prst="rect">
            <a:avLst/>
          </a:prstGeom>
          <a:noFill/>
        </p:spPr>
        <p:txBody>
          <a:bodyPr wrap="square" rtlCol="0">
            <a:spAutoFit/>
          </a:bodyPr>
          <a:lstStyle/>
          <a:p>
            <a:r>
              <a:rPr lang="en-US" altLang="zh-CN" dirty="0"/>
              <a:t>0</a:t>
            </a:r>
            <a:endParaRPr lang="zh-CN" altLang="en-US" dirty="0"/>
          </a:p>
        </p:txBody>
      </p:sp>
      <p:sp>
        <p:nvSpPr>
          <p:cNvPr id="186" name="文本框 185">
            <a:extLst>
              <a:ext uri="{FF2B5EF4-FFF2-40B4-BE49-F238E27FC236}">
                <a16:creationId xmlns:a16="http://schemas.microsoft.com/office/drawing/2014/main" xmlns="" id="{D7509D75-9A1B-4761-B564-FC20B4015E7A}"/>
              </a:ext>
            </a:extLst>
          </p:cNvPr>
          <p:cNvSpPr txBox="1"/>
          <p:nvPr/>
        </p:nvSpPr>
        <p:spPr>
          <a:xfrm>
            <a:off x="8781813" y="4166191"/>
            <a:ext cx="434193" cy="369332"/>
          </a:xfrm>
          <a:prstGeom prst="rect">
            <a:avLst/>
          </a:prstGeom>
          <a:noFill/>
        </p:spPr>
        <p:txBody>
          <a:bodyPr wrap="square" rtlCol="0">
            <a:spAutoFit/>
          </a:bodyPr>
          <a:lstStyle/>
          <a:p>
            <a:r>
              <a:rPr lang="en-US" altLang="zh-CN" dirty="0"/>
              <a:t>-1</a:t>
            </a:r>
            <a:endParaRPr lang="zh-CN" altLang="en-US" dirty="0"/>
          </a:p>
        </p:txBody>
      </p:sp>
      <p:sp>
        <p:nvSpPr>
          <p:cNvPr id="187" name="文本框 186">
            <a:extLst>
              <a:ext uri="{FF2B5EF4-FFF2-40B4-BE49-F238E27FC236}">
                <a16:creationId xmlns:a16="http://schemas.microsoft.com/office/drawing/2014/main" xmlns="" id="{CEC1C4A8-FE75-49ED-8ABD-8AA3DB942197}"/>
              </a:ext>
            </a:extLst>
          </p:cNvPr>
          <p:cNvSpPr txBox="1"/>
          <p:nvPr/>
        </p:nvSpPr>
        <p:spPr>
          <a:xfrm>
            <a:off x="9333796" y="4180030"/>
            <a:ext cx="434193" cy="369332"/>
          </a:xfrm>
          <a:prstGeom prst="rect">
            <a:avLst/>
          </a:prstGeom>
          <a:noFill/>
        </p:spPr>
        <p:txBody>
          <a:bodyPr wrap="square" rtlCol="0">
            <a:spAutoFit/>
          </a:bodyPr>
          <a:lstStyle/>
          <a:p>
            <a:r>
              <a:rPr lang="en-US" altLang="zh-CN" dirty="0"/>
              <a:t>-1</a:t>
            </a:r>
            <a:endParaRPr lang="zh-CN" altLang="en-US" dirty="0"/>
          </a:p>
        </p:txBody>
      </p:sp>
      <p:sp>
        <p:nvSpPr>
          <p:cNvPr id="189" name="文本框 188">
            <a:extLst>
              <a:ext uri="{FF2B5EF4-FFF2-40B4-BE49-F238E27FC236}">
                <a16:creationId xmlns:a16="http://schemas.microsoft.com/office/drawing/2014/main" xmlns="" id="{A158E5BC-D645-4D94-BE89-D511E853E5CA}"/>
              </a:ext>
            </a:extLst>
          </p:cNvPr>
          <p:cNvSpPr txBox="1"/>
          <p:nvPr/>
        </p:nvSpPr>
        <p:spPr>
          <a:xfrm>
            <a:off x="8838331" y="4570995"/>
            <a:ext cx="328548" cy="369332"/>
          </a:xfrm>
          <a:prstGeom prst="rect">
            <a:avLst/>
          </a:prstGeom>
          <a:noFill/>
        </p:spPr>
        <p:txBody>
          <a:bodyPr wrap="square" rtlCol="0">
            <a:spAutoFit/>
          </a:bodyPr>
          <a:lstStyle/>
          <a:p>
            <a:r>
              <a:rPr lang="en-US" altLang="zh-CN" dirty="0"/>
              <a:t>1</a:t>
            </a:r>
            <a:endParaRPr lang="zh-CN" altLang="en-US" dirty="0"/>
          </a:p>
        </p:txBody>
      </p:sp>
      <p:sp>
        <p:nvSpPr>
          <p:cNvPr id="190" name="文本框 189">
            <a:extLst>
              <a:ext uri="{FF2B5EF4-FFF2-40B4-BE49-F238E27FC236}">
                <a16:creationId xmlns:a16="http://schemas.microsoft.com/office/drawing/2014/main" xmlns="" id="{8674CBB7-F00C-4FED-B4F9-216C74113BCE}"/>
              </a:ext>
            </a:extLst>
          </p:cNvPr>
          <p:cNvSpPr txBox="1"/>
          <p:nvPr/>
        </p:nvSpPr>
        <p:spPr>
          <a:xfrm>
            <a:off x="9336183" y="4594988"/>
            <a:ext cx="434193" cy="369332"/>
          </a:xfrm>
          <a:prstGeom prst="rect">
            <a:avLst/>
          </a:prstGeom>
          <a:noFill/>
        </p:spPr>
        <p:txBody>
          <a:bodyPr wrap="squar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xmlns="" id="{CD5A6327-FF69-42F6-8702-3C222118A3B1}"/>
              </a:ext>
            </a:extLst>
          </p:cNvPr>
          <p:cNvSpPr txBox="1"/>
          <p:nvPr/>
        </p:nvSpPr>
        <p:spPr>
          <a:xfrm>
            <a:off x="8309321" y="4590095"/>
            <a:ext cx="328547" cy="369332"/>
          </a:xfrm>
          <a:prstGeom prst="rect">
            <a:avLst/>
          </a:prstGeom>
          <a:noFill/>
        </p:spPr>
        <p:txBody>
          <a:bodyPr wrap="square" rtlCol="0">
            <a:spAutoFit/>
          </a:bodyPr>
          <a:lstStyle/>
          <a:p>
            <a:r>
              <a:rPr lang="en-US" altLang="zh-CN" dirty="0"/>
              <a:t>0</a:t>
            </a:r>
            <a:endParaRPr lang="zh-CN" altLang="en-US" dirty="0"/>
          </a:p>
        </p:txBody>
      </p:sp>
      <p:cxnSp>
        <p:nvCxnSpPr>
          <p:cNvPr id="5" name="直接箭头连接符 4">
            <a:extLst>
              <a:ext uri="{FF2B5EF4-FFF2-40B4-BE49-F238E27FC236}">
                <a16:creationId xmlns:a16="http://schemas.microsoft.com/office/drawing/2014/main" xmlns="" id="{BDB75391-4ABB-4B08-BAFE-FB60880674FF}"/>
              </a:ext>
            </a:extLst>
          </p:cNvPr>
          <p:cNvCxnSpPr>
            <a:cxnSpLocks/>
            <a:endCxn id="85" idx="3"/>
          </p:cNvCxnSpPr>
          <p:nvPr/>
        </p:nvCxnSpPr>
        <p:spPr>
          <a:xfrm flipH="1">
            <a:off x="4851291" y="2978021"/>
            <a:ext cx="226842" cy="61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23657319-D77F-4335-ACE2-54AC7DEBC6FE}"/>
              </a:ext>
            </a:extLst>
          </p:cNvPr>
          <p:cNvCxnSpPr>
            <a:cxnSpLocks/>
          </p:cNvCxnSpPr>
          <p:nvPr/>
        </p:nvCxnSpPr>
        <p:spPr>
          <a:xfrm>
            <a:off x="1188617" y="2901810"/>
            <a:ext cx="1752784" cy="94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xmlns="" id="{DAB081BA-C400-4B5D-A809-B329AF34FE77}"/>
              </a:ext>
            </a:extLst>
          </p:cNvPr>
          <p:cNvSpPr txBox="1"/>
          <p:nvPr/>
        </p:nvSpPr>
        <p:spPr>
          <a:xfrm>
            <a:off x="383247" y="2566383"/>
            <a:ext cx="3700462" cy="369332"/>
          </a:xfrm>
          <a:prstGeom prst="rect">
            <a:avLst/>
          </a:prstGeom>
          <a:noFill/>
        </p:spPr>
        <p:txBody>
          <a:bodyPr wrap="square" rtlCol="0">
            <a:spAutoFit/>
          </a:bodyPr>
          <a:lstStyle/>
          <a:p>
            <a:r>
              <a:rPr lang="en-US" altLang="zh-CN" dirty="0"/>
              <a:t>A[1][0]=</a:t>
            </a:r>
            <a:r>
              <a:rPr lang="zh-CN" altLang="en-US" dirty="0"/>
              <a:t>∞</a:t>
            </a:r>
            <a:r>
              <a:rPr lang="en-US" altLang="zh-CN" dirty="0"/>
              <a:t>&gt;A[1][</a:t>
            </a:r>
            <a:r>
              <a:rPr lang="en-US" altLang="zh-CN" dirty="0">
                <a:solidFill>
                  <a:schemeClr val="accent1"/>
                </a:solidFill>
              </a:rPr>
              <a:t>2</a:t>
            </a:r>
            <a:r>
              <a:rPr lang="en-US" altLang="zh-CN" dirty="0"/>
              <a:t>]+A[</a:t>
            </a:r>
            <a:r>
              <a:rPr lang="en-US" altLang="zh-CN" dirty="0">
                <a:solidFill>
                  <a:schemeClr val="accent1"/>
                </a:solidFill>
              </a:rPr>
              <a:t>2</a:t>
            </a:r>
            <a:r>
              <a:rPr lang="en-US" altLang="zh-CN" dirty="0"/>
              <a:t>][0]=1+5=6</a:t>
            </a:r>
            <a:endParaRPr lang="zh-CN" altLang="en-US" dirty="0"/>
          </a:p>
        </p:txBody>
      </p:sp>
      <p:sp>
        <p:nvSpPr>
          <p:cNvPr id="123" name="文本框 122">
            <a:extLst>
              <a:ext uri="{FF2B5EF4-FFF2-40B4-BE49-F238E27FC236}">
                <a16:creationId xmlns:a16="http://schemas.microsoft.com/office/drawing/2014/main" xmlns="" id="{37E0AE1F-C21B-4883-BAF6-765A891B6C6B}"/>
              </a:ext>
            </a:extLst>
          </p:cNvPr>
          <p:cNvSpPr txBox="1"/>
          <p:nvPr/>
        </p:nvSpPr>
        <p:spPr>
          <a:xfrm>
            <a:off x="5062070" y="2588431"/>
            <a:ext cx="3700462" cy="369332"/>
          </a:xfrm>
          <a:prstGeom prst="rect">
            <a:avLst/>
          </a:prstGeom>
          <a:noFill/>
        </p:spPr>
        <p:txBody>
          <a:bodyPr wrap="square" rtlCol="0">
            <a:spAutoFit/>
          </a:bodyPr>
          <a:lstStyle/>
          <a:p>
            <a:r>
              <a:rPr lang="en-US" altLang="zh-CN" dirty="0"/>
              <a:t>A[0][3]=8&gt;A[0][</a:t>
            </a:r>
            <a:r>
              <a:rPr lang="en-US" altLang="zh-CN" dirty="0">
                <a:solidFill>
                  <a:schemeClr val="accent1"/>
                </a:solidFill>
              </a:rPr>
              <a:t>2</a:t>
            </a:r>
            <a:r>
              <a:rPr lang="en-US" altLang="zh-CN" dirty="0"/>
              <a:t>]+A[</a:t>
            </a:r>
            <a:r>
              <a:rPr lang="en-US" altLang="zh-CN" dirty="0">
                <a:solidFill>
                  <a:schemeClr val="accent1"/>
                </a:solidFill>
              </a:rPr>
              <a:t>2</a:t>
            </a:r>
            <a:r>
              <a:rPr lang="en-US" altLang="zh-CN" dirty="0"/>
              <a:t>][3]=3+4=7</a:t>
            </a:r>
            <a:endParaRPr lang="zh-CN" altLang="en-US" dirty="0"/>
          </a:p>
        </p:txBody>
      </p:sp>
      <p:sp>
        <p:nvSpPr>
          <p:cNvPr id="163" name="左中括号 162">
            <a:extLst>
              <a:ext uri="{FF2B5EF4-FFF2-40B4-BE49-F238E27FC236}">
                <a16:creationId xmlns:a16="http://schemas.microsoft.com/office/drawing/2014/main" xmlns="" id="{FA665F3B-23AA-4393-9B59-DCACE9A222F6}"/>
              </a:ext>
            </a:extLst>
          </p:cNvPr>
          <p:cNvSpPr/>
          <p:nvPr/>
        </p:nvSpPr>
        <p:spPr>
          <a:xfrm>
            <a:off x="5176414" y="948951"/>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右中括号 163">
            <a:extLst>
              <a:ext uri="{FF2B5EF4-FFF2-40B4-BE49-F238E27FC236}">
                <a16:creationId xmlns:a16="http://schemas.microsoft.com/office/drawing/2014/main" xmlns="" id="{32387845-F36B-4C78-B777-C8FB9E7DA108}"/>
              </a:ext>
            </a:extLst>
          </p:cNvPr>
          <p:cNvSpPr/>
          <p:nvPr/>
        </p:nvSpPr>
        <p:spPr>
          <a:xfrm>
            <a:off x="7472306" y="957106"/>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5" name="文本框 164">
            <a:extLst>
              <a:ext uri="{FF2B5EF4-FFF2-40B4-BE49-F238E27FC236}">
                <a16:creationId xmlns:a16="http://schemas.microsoft.com/office/drawing/2014/main" xmlns="" id="{CB67B121-C2D6-4A06-A386-81532D6C5060}"/>
              </a:ext>
            </a:extLst>
          </p:cNvPr>
          <p:cNvSpPr txBox="1"/>
          <p:nvPr/>
        </p:nvSpPr>
        <p:spPr>
          <a:xfrm>
            <a:off x="5292758" y="587773"/>
            <a:ext cx="377504" cy="369332"/>
          </a:xfrm>
          <a:prstGeom prst="rect">
            <a:avLst/>
          </a:prstGeom>
          <a:noFill/>
        </p:spPr>
        <p:txBody>
          <a:bodyPr wrap="square" rtlCol="0">
            <a:spAutoFit/>
          </a:bodyPr>
          <a:lstStyle/>
          <a:p>
            <a:r>
              <a:rPr lang="en-US" altLang="zh-CN" dirty="0"/>
              <a:t>0</a:t>
            </a:r>
            <a:endParaRPr lang="zh-CN" altLang="en-US" dirty="0"/>
          </a:p>
        </p:txBody>
      </p:sp>
      <p:sp>
        <p:nvSpPr>
          <p:cNvPr id="166" name="文本框 165">
            <a:extLst>
              <a:ext uri="{FF2B5EF4-FFF2-40B4-BE49-F238E27FC236}">
                <a16:creationId xmlns:a16="http://schemas.microsoft.com/office/drawing/2014/main" xmlns="" id="{4150D345-B8E2-42E4-9E00-EBB0D2D40629}"/>
              </a:ext>
            </a:extLst>
          </p:cNvPr>
          <p:cNvSpPr txBox="1"/>
          <p:nvPr/>
        </p:nvSpPr>
        <p:spPr>
          <a:xfrm>
            <a:off x="5820800" y="587773"/>
            <a:ext cx="377504" cy="369332"/>
          </a:xfrm>
          <a:prstGeom prst="rect">
            <a:avLst/>
          </a:prstGeom>
          <a:noFill/>
        </p:spPr>
        <p:txBody>
          <a:bodyPr wrap="square" rtlCol="0">
            <a:spAutoFit/>
          </a:bodyPr>
          <a:lstStyle/>
          <a:p>
            <a:r>
              <a:rPr lang="en-US" altLang="zh-CN" dirty="0"/>
              <a:t>1</a:t>
            </a:r>
            <a:endParaRPr lang="zh-CN" altLang="en-US" dirty="0"/>
          </a:p>
        </p:txBody>
      </p:sp>
      <p:sp>
        <p:nvSpPr>
          <p:cNvPr id="167" name="文本框 166">
            <a:extLst>
              <a:ext uri="{FF2B5EF4-FFF2-40B4-BE49-F238E27FC236}">
                <a16:creationId xmlns:a16="http://schemas.microsoft.com/office/drawing/2014/main" xmlns="" id="{6DAA3858-3298-4A70-8316-80D15019DBEC}"/>
              </a:ext>
            </a:extLst>
          </p:cNvPr>
          <p:cNvSpPr txBox="1"/>
          <p:nvPr/>
        </p:nvSpPr>
        <p:spPr>
          <a:xfrm>
            <a:off x="6348102" y="587773"/>
            <a:ext cx="377504" cy="369332"/>
          </a:xfrm>
          <a:prstGeom prst="rect">
            <a:avLst/>
          </a:prstGeom>
          <a:noFill/>
        </p:spPr>
        <p:txBody>
          <a:bodyPr wrap="square" rtlCol="0">
            <a:spAutoFit/>
          </a:bodyPr>
          <a:lstStyle/>
          <a:p>
            <a:r>
              <a:rPr lang="en-US" altLang="zh-CN" dirty="0"/>
              <a:t>2</a:t>
            </a:r>
            <a:endParaRPr lang="zh-CN" altLang="en-US" dirty="0"/>
          </a:p>
        </p:txBody>
      </p:sp>
      <p:sp>
        <p:nvSpPr>
          <p:cNvPr id="168" name="文本框 167">
            <a:extLst>
              <a:ext uri="{FF2B5EF4-FFF2-40B4-BE49-F238E27FC236}">
                <a16:creationId xmlns:a16="http://schemas.microsoft.com/office/drawing/2014/main" xmlns="" id="{A578D25F-BC44-42A8-AD27-E1A1348B2D49}"/>
              </a:ext>
            </a:extLst>
          </p:cNvPr>
          <p:cNvSpPr txBox="1"/>
          <p:nvPr/>
        </p:nvSpPr>
        <p:spPr>
          <a:xfrm>
            <a:off x="6875323" y="587773"/>
            <a:ext cx="377504" cy="369332"/>
          </a:xfrm>
          <a:prstGeom prst="rect">
            <a:avLst/>
          </a:prstGeom>
          <a:noFill/>
        </p:spPr>
        <p:txBody>
          <a:bodyPr wrap="square" rtlCol="0">
            <a:spAutoFit/>
          </a:bodyPr>
          <a:lstStyle/>
          <a:p>
            <a:r>
              <a:rPr lang="en-US" altLang="zh-CN" dirty="0"/>
              <a:t>3</a:t>
            </a:r>
            <a:endParaRPr lang="zh-CN" altLang="en-US" dirty="0"/>
          </a:p>
        </p:txBody>
      </p:sp>
      <p:sp>
        <p:nvSpPr>
          <p:cNvPr id="169" name="文本框 168">
            <a:extLst>
              <a:ext uri="{FF2B5EF4-FFF2-40B4-BE49-F238E27FC236}">
                <a16:creationId xmlns:a16="http://schemas.microsoft.com/office/drawing/2014/main" xmlns="" id="{242E976E-9A2B-4208-AF77-F80ED1976831}"/>
              </a:ext>
            </a:extLst>
          </p:cNvPr>
          <p:cNvSpPr txBox="1"/>
          <p:nvPr/>
        </p:nvSpPr>
        <p:spPr>
          <a:xfrm>
            <a:off x="4817027" y="957105"/>
            <a:ext cx="377504" cy="369332"/>
          </a:xfrm>
          <a:prstGeom prst="rect">
            <a:avLst/>
          </a:prstGeom>
          <a:noFill/>
        </p:spPr>
        <p:txBody>
          <a:bodyPr wrap="square" rtlCol="0">
            <a:spAutoFit/>
          </a:bodyPr>
          <a:lstStyle/>
          <a:p>
            <a:r>
              <a:rPr lang="en-US" altLang="zh-CN" dirty="0"/>
              <a:t>0</a:t>
            </a:r>
            <a:endParaRPr lang="zh-CN" altLang="en-US" dirty="0"/>
          </a:p>
        </p:txBody>
      </p:sp>
      <p:sp>
        <p:nvSpPr>
          <p:cNvPr id="170" name="文本框 169">
            <a:extLst>
              <a:ext uri="{FF2B5EF4-FFF2-40B4-BE49-F238E27FC236}">
                <a16:creationId xmlns:a16="http://schemas.microsoft.com/office/drawing/2014/main" xmlns="" id="{3578BDBE-CC64-4A55-A8DC-3E300E88B498}"/>
              </a:ext>
            </a:extLst>
          </p:cNvPr>
          <p:cNvSpPr txBox="1"/>
          <p:nvPr/>
        </p:nvSpPr>
        <p:spPr>
          <a:xfrm>
            <a:off x="4817027" y="1326437"/>
            <a:ext cx="377504" cy="369332"/>
          </a:xfrm>
          <a:prstGeom prst="rect">
            <a:avLst/>
          </a:prstGeom>
          <a:noFill/>
        </p:spPr>
        <p:txBody>
          <a:bodyPr wrap="square" rtlCol="0">
            <a:spAutoFit/>
          </a:bodyPr>
          <a:lstStyle/>
          <a:p>
            <a:r>
              <a:rPr lang="en-US" altLang="zh-CN" dirty="0"/>
              <a:t>1</a:t>
            </a:r>
            <a:endParaRPr lang="zh-CN" altLang="en-US" dirty="0"/>
          </a:p>
        </p:txBody>
      </p:sp>
      <p:sp>
        <p:nvSpPr>
          <p:cNvPr id="171" name="文本框 170">
            <a:extLst>
              <a:ext uri="{FF2B5EF4-FFF2-40B4-BE49-F238E27FC236}">
                <a16:creationId xmlns:a16="http://schemas.microsoft.com/office/drawing/2014/main" xmlns="" id="{8E340FE4-1FAB-4035-AEF0-58A566398933}"/>
              </a:ext>
            </a:extLst>
          </p:cNvPr>
          <p:cNvSpPr txBox="1"/>
          <p:nvPr/>
        </p:nvSpPr>
        <p:spPr>
          <a:xfrm>
            <a:off x="4814527" y="1695769"/>
            <a:ext cx="377504" cy="369332"/>
          </a:xfrm>
          <a:prstGeom prst="rect">
            <a:avLst/>
          </a:prstGeom>
          <a:noFill/>
        </p:spPr>
        <p:txBody>
          <a:bodyPr wrap="square" rtlCol="0">
            <a:spAutoFit/>
          </a:bodyPr>
          <a:lstStyle/>
          <a:p>
            <a:r>
              <a:rPr lang="en-US" altLang="zh-CN" dirty="0"/>
              <a:t>2</a:t>
            </a:r>
            <a:endParaRPr lang="zh-CN" altLang="en-US" dirty="0"/>
          </a:p>
        </p:txBody>
      </p:sp>
      <p:sp>
        <p:nvSpPr>
          <p:cNvPr id="172" name="文本框 171">
            <a:extLst>
              <a:ext uri="{FF2B5EF4-FFF2-40B4-BE49-F238E27FC236}">
                <a16:creationId xmlns:a16="http://schemas.microsoft.com/office/drawing/2014/main" xmlns="" id="{8959D2F1-DBB9-4E92-8F78-90F3B1F8E6CC}"/>
              </a:ext>
            </a:extLst>
          </p:cNvPr>
          <p:cNvSpPr txBox="1"/>
          <p:nvPr/>
        </p:nvSpPr>
        <p:spPr>
          <a:xfrm>
            <a:off x="4819189" y="2093868"/>
            <a:ext cx="377504" cy="369332"/>
          </a:xfrm>
          <a:prstGeom prst="rect">
            <a:avLst/>
          </a:prstGeom>
          <a:noFill/>
        </p:spPr>
        <p:txBody>
          <a:bodyPr wrap="square" rtlCol="0">
            <a:spAutoFit/>
          </a:bodyPr>
          <a:lstStyle/>
          <a:p>
            <a:r>
              <a:rPr lang="en-US" altLang="zh-CN" dirty="0"/>
              <a:t>3</a:t>
            </a:r>
            <a:endParaRPr lang="zh-CN" altLang="en-US" dirty="0"/>
          </a:p>
        </p:txBody>
      </p:sp>
      <p:sp>
        <p:nvSpPr>
          <p:cNvPr id="173" name="文本框 172">
            <a:extLst>
              <a:ext uri="{FF2B5EF4-FFF2-40B4-BE49-F238E27FC236}">
                <a16:creationId xmlns:a16="http://schemas.microsoft.com/office/drawing/2014/main" xmlns="" id="{DA5FF616-AB6C-40F5-9949-ED762389BD38}"/>
              </a:ext>
            </a:extLst>
          </p:cNvPr>
          <p:cNvSpPr txBox="1"/>
          <p:nvPr/>
        </p:nvSpPr>
        <p:spPr>
          <a:xfrm>
            <a:off x="5322148" y="932362"/>
            <a:ext cx="314853" cy="369332"/>
          </a:xfrm>
          <a:prstGeom prst="rect">
            <a:avLst/>
          </a:prstGeom>
          <a:noFill/>
        </p:spPr>
        <p:txBody>
          <a:bodyPr wrap="square" rtlCol="0">
            <a:spAutoFit/>
          </a:bodyPr>
          <a:lstStyle/>
          <a:p>
            <a:r>
              <a:rPr lang="en-US" altLang="zh-CN" dirty="0"/>
              <a:t>0</a:t>
            </a:r>
            <a:endParaRPr lang="zh-CN" altLang="en-US" dirty="0"/>
          </a:p>
        </p:txBody>
      </p:sp>
      <p:sp>
        <p:nvSpPr>
          <p:cNvPr id="174" name="文本框 173">
            <a:extLst>
              <a:ext uri="{FF2B5EF4-FFF2-40B4-BE49-F238E27FC236}">
                <a16:creationId xmlns:a16="http://schemas.microsoft.com/office/drawing/2014/main" xmlns="" id="{E42F8032-707B-4F4D-9B56-358E9A39032D}"/>
              </a:ext>
            </a:extLst>
          </p:cNvPr>
          <p:cNvSpPr txBox="1"/>
          <p:nvPr/>
        </p:nvSpPr>
        <p:spPr>
          <a:xfrm>
            <a:off x="5820800" y="1322632"/>
            <a:ext cx="314853" cy="369332"/>
          </a:xfrm>
          <a:prstGeom prst="rect">
            <a:avLst/>
          </a:prstGeom>
          <a:noFill/>
        </p:spPr>
        <p:txBody>
          <a:bodyPr wrap="square" rtlCol="0">
            <a:spAutoFit/>
          </a:bodyPr>
          <a:lstStyle/>
          <a:p>
            <a:r>
              <a:rPr lang="en-US" altLang="zh-CN" dirty="0"/>
              <a:t>0</a:t>
            </a:r>
            <a:endParaRPr lang="zh-CN" altLang="en-US" dirty="0"/>
          </a:p>
        </p:txBody>
      </p:sp>
      <p:sp>
        <p:nvSpPr>
          <p:cNvPr id="175" name="文本框 174">
            <a:extLst>
              <a:ext uri="{FF2B5EF4-FFF2-40B4-BE49-F238E27FC236}">
                <a16:creationId xmlns:a16="http://schemas.microsoft.com/office/drawing/2014/main" xmlns="" id="{5976B327-F457-49FC-87B2-46422C5B1E90}"/>
              </a:ext>
            </a:extLst>
          </p:cNvPr>
          <p:cNvSpPr txBox="1"/>
          <p:nvPr/>
        </p:nvSpPr>
        <p:spPr>
          <a:xfrm>
            <a:off x="6355131" y="1695769"/>
            <a:ext cx="314853" cy="369332"/>
          </a:xfrm>
          <a:prstGeom prst="rect">
            <a:avLst/>
          </a:prstGeom>
          <a:noFill/>
        </p:spPr>
        <p:txBody>
          <a:bodyPr wrap="square" rtlCol="0">
            <a:spAutoFit/>
          </a:bodyPr>
          <a:lstStyle/>
          <a:p>
            <a:r>
              <a:rPr lang="en-US" altLang="zh-CN" dirty="0"/>
              <a:t>0</a:t>
            </a:r>
            <a:endParaRPr lang="zh-CN" altLang="en-US" dirty="0"/>
          </a:p>
        </p:txBody>
      </p:sp>
      <p:sp>
        <p:nvSpPr>
          <p:cNvPr id="188" name="文本框 187">
            <a:extLst>
              <a:ext uri="{FF2B5EF4-FFF2-40B4-BE49-F238E27FC236}">
                <a16:creationId xmlns:a16="http://schemas.microsoft.com/office/drawing/2014/main" xmlns="" id="{18F4EDCD-6D3E-44F0-9313-AA4D241A0F58}"/>
              </a:ext>
            </a:extLst>
          </p:cNvPr>
          <p:cNvSpPr txBox="1"/>
          <p:nvPr/>
        </p:nvSpPr>
        <p:spPr>
          <a:xfrm>
            <a:off x="6907211" y="2118200"/>
            <a:ext cx="314853" cy="369332"/>
          </a:xfrm>
          <a:prstGeom prst="rect">
            <a:avLst/>
          </a:prstGeom>
          <a:noFill/>
        </p:spPr>
        <p:txBody>
          <a:bodyPr wrap="square" rtlCol="0">
            <a:spAutoFit/>
          </a:bodyPr>
          <a:lstStyle/>
          <a:p>
            <a:r>
              <a:rPr lang="en-US" altLang="zh-CN" dirty="0"/>
              <a:t>0</a:t>
            </a:r>
            <a:endParaRPr lang="zh-CN" altLang="en-US" dirty="0"/>
          </a:p>
        </p:txBody>
      </p:sp>
      <p:sp>
        <p:nvSpPr>
          <p:cNvPr id="191" name="文本框 190">
            <a:extLst>
              <a:ext uri="{FF2B5EF4-FFF2-40B4-BE49-F238E27FC236}">
                <a16:creationId xmlns:a16="http://schemas.microsoft.com/office/drawing/2014/main" xmlns="" id="{3DD6C7A0-1366-42A2-BC2D-00E0DB7184ED}"/>
              </a:ext>
            </a:extLst>
          </p:cNvPr>
          <p:cNvSpPr txBox="1"/>
          <p:nvPr/>
        </p:nvSpPr>
        <p:spPr>
          <a:xfrm>
            <a:off x="5820800" y="932362"/>
            <a:ext cx="314853" cy="369332"/>
          </a:xfrm>
          <a:prstGeom prst="rect">
            <a:avLst/>
          </a:prstGeom>
          <a:noFill/>
        </p:spPr>
        <p:txBody>
          <a:bodyPr wrap="square" rtlCol="0">
            <a:spAutoFit/>
          </a:bodyPr>
          <a:lstStyle/>
          <a:p>
            <a:r>
              <a:rPr lang="en-US" altLang="zh-CN" dirty="0"/>
              <a:t>2</a:t>
            </a:r>
            <a:endParaRPr lang="zh-CN" altLang="en-US" dirty="0"/>
          </a:p>
        </p:txBody>
      </p:sp>
      <p:sp>
        <p:nvSpPr>
          <p:cNvPr id="192" name="文本框 191">
            <a:extLst>
              <a:ext uri="{FF2B5EF4-FFF2-40B4-BE49-F238E27FC236}">
                <a16:creationId xmlns:a16="http://schemas.microsoft.com/office/drawing/2014/main" xmlns="" id="{20CB054C-9491-4010-90E2-555D573B2558}"/>
              </a:ext>
            </a:extLst>
          </p:cNvPr>
          <p:cNvSpPr txBox="1"/>
          <p:nvPr/>
        </p:nvSpPr>
        <p:spPr>
          <a:xfrm>
            <a:off x="6353568" y="933695"/>
            <a:ext cx="314853" cy="369332"/>
          </a:xfrm>
          <a:prstGeom prst="rect">
            <a:avLst/>
          </a:prstGeom>
          <a:noFill/>
        </p:spPr>
        <p:txBody>
          <a:bodyPr wrap="square" rtlCol="0">
            <a:spAutoFit/>
          </a:bodyPr>
          <a:lstStyle/>
          <a:p>
            <a:r>
              <a:rPr lang="en-US" altLang="zh-CN" dirty="0"/>
              <a:t>3</a:t>
            </a:r>
            <a:endParaRPr lang="zh-CN" altLang="en-US" dirty="0"/>
          </a:p>
        </p:txBody>
      </p:sp>
      <p:sp>
        <p:nvSpPr>
          <p:cNvPr id="193" name="文本框 192">
            <a:extLst>
              <a:ext uri="{FF2B5EF4-FFF2-40B4-BE49-F238E27FC236}">
                <a16:creationId xmlns:a16="http://schemas.microsoft.com/office/drawing/2014/main" xmlns="" id="{E646FF3B-2384-4775-B394-1EB34C398F21}"/>
              </a:ext>
            </a:extLst>
          </p:cNvPr>
          <p:cNvSpPr txBox="1"/>
          <p:nvPr/>
        </p:nvSpPr>
        <p:spPr>
          <a:xfrm>
            <a:off x="6902269" y="932362"/>
            <a:ext cx="314853" cy="369332"/>
          </a:xfrm>
          <a:prstGeom prst="rect">
            <a:avLst/>
          </a:prstGeom>
          <a:noFill/>
        </p:spPr>
        <p:txBody>
          <a:bodyPr wrap="square" rtlCol="0">
            <a:spAutoFit/>
          </a:bodyPr>
          <a:lstStyle/>
          <a:p>
            <a:r>
              <a:rPr lang="en-US" altLang="zh-CN" dirty="0"/>
              <a:t>8</a:t>
            </a:r>
            <a:endParaRPr lang="zh-CN" altLang="en-US" dirty="0"/>
          </a:p>
        </p:txBody>
      </p:sp>
      <p:sp>
        <p:nvSpPr>
          <p:cNvPr id="194" name="文本框 193">
            <a:extLst>
              <a:ext uri="{FF2B5EF4-FFF2-40B4-BE49-F238E27FC236}">
                <a16:creationId xmlns:a16="http://schemas.microsoft.com/office/drawing/2014/main" xmlns="" id="{698EE746-B39F-4129-8C4F-E398972BD46F}"/>
              </a:ext>
            </a:extLst>
          </p:cNvPr>
          <p:cNvSpPr txBox="1"/>
          <p:nvPr/>
        </p:nvSpPr>
        <p:spPr>
          <a:xfrm>
            <a:off x="5287346" y="1318827"/>
            <a:ext cx="314853" cy="369332"/>
          </a:xfrm>
          <a:prstGeom prst="rect">
            <a:avLst/>
          </a:prstGeom>
          <a:noFill/>
        </p:spPr>
        <p:txBody>
          <a:bodyPr wrap="square" rtlCol="0">
            <a:spAutoFit/>
          </a:bodyPr>
          <a:lstStyle/>
          <a:p>
            <a:r>
              <a:rPr lang="zh-CN" altLang="en-US" dirty="0"/>
              <a:t>∞</a:t>
            </a:r>
          </a:p>
        </p:txBody>
      </p:sp>
      <p:sp>
        <p:nvSpPr>
          <p:cNvPr id="195" name="文本框 194">
            <a:extLst>
              <a:ext uri="{FF2B5EF4-FFF2-40B4-BE49-F238E27FC236}">
                <a16:creationId xmlns:a16="http://schemas.microsoft.com/office/drawing/2014/main" xmlns="" id="{E01DDCCA-F93C-495D-BDDE-3B23E499D1EE}"/>
              </a:ext>
            </a:extLst>
          </p:cNvPr>
          <p:cNvSpPr txBox="1"/>
          <p:nvPr/>
        </p:nvSpPr>
        <p:spPr>
          <a:xfrm>
            <a:off x="6355132" y="1322632"/>
            <a:ext cx="314853" cy="369332"/>
          </a:xfrm>
          <a:prstGeom prst="rect">
            <a:avLst/>
          </a:prstGeom>
          <a:noFill/>
        </p:spPr>
        <p:txBody>
          <a:bodyPr wrap="square" rtlCol="0">
            <a:spAutoFit/>
          </a:bodyPr>
          <a:lstStyle/>
          <a:p>
            <a:r>
              <a:rPr lang="en-US" altLang="zh-CN" dirty="0"/>
              <a:t>1</a:t>
            </a:r>
            <a:endParaRPr lang="zh-CN" altLang="en-US" dirty="0"/>
          </a:p>
        </p:txBody>
      </p:sp>
      <p:sp>
        <p:nvSpPr>
          <p:cNvPr id="196" name="文本框 195">
            <a:extLst>
              <a:ext uri="{FF2B5EF4-FFF2-40B4-BE49-F238E27FC236}">
                <a16:creationId xmlns:a16="http://schemas.microsoft.com/office/drawing/2014/main" xmlns="" id="{0C94F2C7-9DBD-481E-B471-4DB663353643}"/>
              </a:ext>
            </a:extLst>
          </p:cNvPr>
          <p:cNvSpPr txBox="1"/>
          <p:nvPr/>
        </p:nvSpPr>
        <p:spPr>
          <a:xfrm>
            <a:off x="5327511" y="1688159"/>
            <a:ext cx="314853" cy="369332"/>
          </a:xfrm>
          <a:prstGeom prst="rect">
            <a:avLst/>
          </a:prstGeom>
          <a:noFill/>
        </p:spPr>
        <p:txBody>
          <a:bodyPr wrap="square" rtlCol="0">
            <a:spAutoFit/>
          </a:bodyPr>
          <a:lstStyle/>
          <a:p>
            <a:r>
              <a:rPr lang="en-US" altLang="zh-CN" dirty="0"/>
              <a:t>5</a:t>
            </a:r>
            <a:endParaRPr lang="zh-CN" altLang="en-US" dirty="0"/>
          </a:p>
        </p:txBody>
      </p:sp>
      <p:sp>
        <p:nvSpPr>
          <p:cNvPr id="197" name="文本框 196">
            <a:extLst>
              <a:ext uri="{FF2B5EF4-FFF2-40B4-BE49-F238E27FC236}">
                <a16:creationId xmlns:a16="http://schemas.microsoft.com/office/drawing/2014/main" xmlns="" id="{9E52E061-982D-442B-ADCF-A27E0AA841F6}"/>
              </a:ext>
            </a:extLst>
          </p:cNvPr>
          <p:cNvSpPr txBox="1"/>
          <p:nvPr/>
        </p:nvSpPr>
        <p:spPr>
          <a:xfrm>
            <a:off x="5813664" y="1688159"/>
            <a:ext cx="337270" cy="369332"/>
          </a:xfrm>
          <a:prstGeom prst="rect">
            <a:avLst/>
          </a:prstGeom>
          <a:noFill/>
        </p:spPr>
        <p:txBody>
          <a:bodyPr wrap="square" rtlCol="0">
            <a:spAutoFit/>
          </a:bodyPr>
          <a:lstStyle/>
          <a:p>
            <a:r>
              <a:rPr lang="en-US" altLang="zh-CN" dirty="0"/>
              <a:t>7</a:t>
            </a:r>
            <a:endParaRPr lang="zh-CN" altLang="en-US" dirty="0"/>
          </a:p>
        </p:txBody>
      </p:sp>
      <p:sp>
        <p:nvSpPr>
          <p:cNvPr id="198" name="文本框 197">
            <a:extLst>
              <a:ext uri="{FF2B5EF4-FFF2-40B4-BE49-F238E27FC236}">
                <a16:creationId xmlns:a16="http://schemas.microsoft.com/office/drawing/2014/main" xmlns="" id="{932C6B57-8A04-4EEF-80B6-D7C72B7FFC34}"/>
              </a:ext>
            </a:extLst>
          </p:cNvPr>
          <p:cNvSpPr txBox="1"/>
          <p:nvPr/>
        </p:nvSpPr>
        <p:spPr>
          <a:xfrm>
            <a:off x="6904819" y="1688159"/>
            <a:ext cx="314853" cy="369332"/>
          </a:xfrm>
          <a:prstGeom prst="rect">
            <a:avLst/>
          </a:prstGeom>
          <a:noFill/>
        </p:spPr>
        <p:txBody>
          <a:bodyPr wrap="square" rtlCol="0">
            <a:spAutoFit/>
          </a:bodyPr>
          <a:lstStyle/>
          <a:p>
            <a:r>
              <a:rPr lang="en-US" altLang="zh-CN" dirty="0"/>
              <a:t>4</a:t>
            </a:r>
            <a:endParaRPr lang="zh-CN" altLang="en-US" dirty="0"/>
          </a:p>
        </p:txBody>
      </p:sp>
      <p:sp>
        <p:nvSpPr>
          <p:cNvPr id="199" name="文本框 198">
            <a:extLst>
              <a:ext uri="{FF2B5EF4-FFF2-40B4-BE49-F238E27FC236}">
                <a16:creationId xmlns:a16="http://schemas.microsoft.com/office/drawing/2014/main" xmlns="" id="{6DE9F430-DB47-4AEA-8421-6E6860CD740F}"/>
              </a:ext>
            </a:extLst>
          </p:cNvPr>
          <p:cNvSpPr txBox="1"/>
          <p:nvPr/>
        </p:nvSpPr>
        <p:spPr>
          <a:xfrm>
            <a:off x="6904819" y="1322632"/>
            <a:ext cx="314853" cy="369332"/>
          </a:xfrm>
          <a:prstGeom prst="rect">
            <a:avLst/>
          </a:prstGeom>
          <a:noFill/>
        </p:spPr>
        <p:txBody>
          <a:bodyPr wrap="square" rtlCol="0">
            <a:spAutoFit/>
          </a:bodyPr>
          <a:lstStyle/>
          <a:p>
            <a:r>
              <a:rPr lang="en-US" altLang="zh-CN" dirty="0"/>
              <a:t>6</a:t>
            </a:r>
            <a:endParaRPr lang="zh-CN" altLang="en-US" dirty="0"/>
          </a:p>
        </p:txBody>
      </p:sp>
      <p:sp>
        <p:nvSpPr>
          <p:cNvPr id="200" name="文本框 199">
            <a:extLst>
              <a:ext uri="{FF2B5EF4-FFF2-40B4-BE49-F238E27FC236}">
                <a16:creationId xmlns:a16="http://schemas.microsoft.com/office/drawing/2014/main" xmlns="" id="{E722F359-6749-4C94-B91A-E42C12FDD3E4}"/>
              </a:ext>
            </a:extLst>
          </p:cNvPr>
          <p:cNvSpPr txBox="1"/>
          <p:nvPr/>
        </p:nvSpPr>
        <p:spPr>
          <a:xfrm>
            <a:off x="5327511" y="2118200"/>
            <a:ext cx="337270" cy="369332"/>
          </a:xfrm>
          <a:prstGeom prst="rect">
            <a:avLst/>
          </a:prstGeom>
          <a:noFill/>
        </p:spPr>
        <p:txBody>
          <a:bodyPr wrap="square" rtlCol="0">
            <a:spAutoFit/>
          </a:bodyPr>
          <a:lstStyle/>
          <a:p>
            <a:r>
              <a:rPr lang="en-US" altLang="zh-CN" dirty="0"/>
              <a:t>3</a:t>
            </a:r>
            <a:endParaRPr lang="zh-CN" altLang="en-US" dirty="0"/>
          </a:p>
        </p:txBody>
      </p:sp>
      <p:sp>
        <p:nvSpPr>
          <p:cNvPr id="201" name="文本框 200">
            <a:extLst>
              <a:ext uri="{FF2B5EF4-FFF2-40B4-BE49-F238E27FC236}">
                <a16:creationId xmlns:a16="http://schemas.microsoft.com/office/drawing/2014/main" xmlns="" id="{2F821BE0-61CB-4532-A0CF-D4F84DD94E23}"/>
              </a:ext>
            </a:extLst>
          </p:cNvPr>
          <p:cNvSpPr txBox="1"/>
          <p:nvPr/>
        </p:nvSpPr>
        <p:spPr>
          <a:xfrm>
            <a:off x="5778828" y="2118200"/>
            <a:ext cx="337270" cy="369332"/>
          </a:xfrm>
          <a:prstGeom prst="rect">
            <a:avLst/>
          </a:prstGeom>
          <a:noFill/>
        </p:spPr>
        <p:txBody>
          <a:bodyPr wrap="square" rtlCol="0">
            <a:spAutoFit/>
          </a:bodyPr>
          <a:lstStyle/>
          <a:p>
            <a:r>
              <a:rPr lang="en-US" altLang="zh-CN" dirty="0"/>
              <a:t>5</a:t>
            </a:r>
            <a:endParaRPr lang="zh-CN" altLang="en-US" dirty="0"/>
          </a:p>
        </p:txBody>
      </p:sp>
      <p:sp>
        <p:nvSpPr>
          <p:cNvPr id="202" name="文本框 201">
            <a:extLst>
              <a:ext uri="{FF2B5EF4-FFF2-40B4-BE49-F238E27FC236}">
                <a16:creationId xmlns:a16="http://schemas.microsoft.com/office/drawing/2014/main" xmlns="" id="{450850F7-0978-4223-B6A2-8E57F5A70E31}"/>
              </a:ext>
            </a:extLst>
          </p:cNvPr>
          <p:cNvSpPr txBox="1"/>
          <p:nvPr/>
        </p:nvSpPr>
        <p:spPr>
          <a:xfrm>
            <a:off x="6329400" y="2118200"/>
            <a:ext cx="337270" cy="369332"/>
          </a:xfrm>
          <a:prstGeom prst="rect">
            <a:avLst/>
          </a:prstGeom>
          <a:noFill/>
        </p:spPr>
        <p:txBody>
          <a:bodyPr wrap="square" rtlCol="0">
            <a:spAutoFit/>
          </a:bodyPr>
          <a:lstStyle/>
          <a:p>
            <a:r>
              <a:rPr lang="en-US" altLang="zh-CN" dirty="0"/>
              <a:t>6</a:t>
            </a:r>
            <a:endParaRPr lang="zh-CN" altLang="en-US" dirty="0"/>
          </a:p>
        </p:txBody>
      </p:sp>
      <p:sp>
        <p:nvSpPr>
          <p:cNvPr id="204" name="文本框 203">
            <a:extLst>
              <a:ext uri="{FF2B5EF4-FFF2-40B4-BE49-F238E27FC236}">
                <a16:creationId xmlns:a16="http://schemas.microsoft.com/office/drawing/2014/main" xmlns="" id="{8D83AD3B-334C-4F44-854E-2E99298CC191}"/>
              </a:ext>
            </a:extLst>
          </p:cNvPr>
          <p:cNvSpPr txBox="1"/>
          <p:nvPr/>
        </p:nvSpPr>
        <p:spPr>
          <a:xfrm>
            <a:off x="4935418" y="5553920"/>
            <a:ext cx="3700462" cy="369332"/>
          </a:xfrm>
          <a:prstGeom prst="rect">
            <a:avLst/>
          </a:prstGeom>
          <a:noFill/>
        </p:spPr>
        <p:txBody>
          <a:bodyPr wrap="square" rtlCol="0">
            <a:spAutoFit/>
          </a:bodyPr>
          <a:lstStyle/>
          <a:p>
            <a:r>
              <a:rPr lang="en-US" altLang="zh-CN" dirty="0"/>
              <a:t>A[1][3]=6&gt;A[1][</a:t>
            </a:r>
            <a:r>
              <a:rPr lang="en-US" altLang="zh-CN" dirty="0">
                <a:solidFill>
                  <a:schemeClr val="accent1"/>
                </a:solidFill>
              </a:rPr>
              <a:t>2</a:t>
            </a:r>
            <a:r>
              <a:rPr lang="en-US" altLang="zh-CN" dirty="0"/>
              <a:t>]+A[</a:t>
            </a:r>
            <a:r>
              <a:rPr lang="en-US" altLang="zh-CN" dirty="0">
                <a:solidFill>
                  <a:schemeClr val="accent1"/>
                </a:solidFill>
              </a:rPr>
              <a:t>2</a:t>
            </a:r>
            <a:r>
              <a:rPr lang="en-US" altLang="zh-CN" dirty="0"/>
              <a:t>][3]=1+4=5</a:t>
            </a:r>
            <a:endParaRPr lang="zh-CN" altLang="en-US" dirty="0"/>
          </a:p>
        </p:txBody>
      </p:sp>
      <p:cxnSp>
        <p:nvCxnSpPr>
          <p:cNvPr id="41" name="直接箭头连接符 40">
            <a:extLst>
              <a:ext uri="{FF2B5EF4-FFF2-40B4-BE49-F238E27FC236}">
                <a16:creationId xmlns:a16="http://schemas.microsoft.com/office/drawing/2014/main" xmlns="" id="{DF839D3E-61F0-41AC-B890-56BD42B843E4}"/>
              </a:ext>
            </a:extLst>
          </p:cNvPr>
          <p:cNvCxnSpPr>
            <a:cxnSpLocks/>
            <a:endCxn id="91" idx="3"/>
          </p:cNvCxnSpPr>
          <p:nvPr/>
        </p:nvCxnSpPr>
        <p:spPr>
          <a:xfrm flipH="1" flipV="1">
            <a:off x="4853841" y="3979193"/>
            <a:ext cx="430696" cy="1558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4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p:bldP spid="150" grpId="0" animBg="1"/>
      <p:bldP spid="151" grpId="0" animBg="1"/>
      <p:bldP spid="152" grpId="0"/>
      <p:bldP spid="153" grpId="0"/>
      <p:bldP spid="154" grpId="0"/>
      <p:bldP spid="155" grpId="0"/>
      <p:bldP spid="156" grpId="0"/>
      <p:bldP spid="157" grpId="0"/>
      <p:bldP spid="158" grpId="0"/>
      <p:bldP spid="159" grpId="0"/>
      <p:bldP spid="160" grpId="0"/>
      <p:bldP spid="176" grpId="0"/>
      <p:bldP spid="177" grpId="0"/>
      <p:bldP spid="178" grpId="0"/>
      <p:bldP spid="179" grpId="0"/>
      <p:bldP spid="180" grpId="0"/>
      <p:bldP spid="181" grpId="0"/>
      <p:bldP spid="182" grpId="0"/>
      <p:bldP spid="183" grpId="0"/>
      <p:bldP spid="184" grpId="0"/>
      <p:bldP spid="185" grpId="0"/>
      <p:bldP spid="186" grpId="0"/>
      <p:bldP spid="187" grpId="0"/>
      <p:bldP spid="189" grpId="0"/>
      <p:bldP spid="190" grpId="0"/>
      <p:bldP spid="112" grpId="0"/>
      <p:bldP spid="31" grpId="0"/>
      <p:bldP spid="123" grpId="0"/>
      <p:bldP spid="20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E9EFDFC0-55AB-465A-8923-F520616EC445}"/>
              </a:ext>
            </a:extLst>
          </p:cNvPr>
          <p:cNvSpPr/>
          <p:nvPr/>
        </p:nvSpPr>
        <p:spPr>
          <a:xfrm>
            <a:off x="71717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6E93CE19-27EC-4D3C-9648-A08CD309ACB1}"/>
              </a:ext>
            </a:extLst>
          </p:cNvPr>
          <p:cNvSpPr/>
          <p:nvPr/>
        </p:nvSpPr>
        <p:spPr>
          <a:xfrm>
            <a:off x="257321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294997B0-5EE1-481A-96F9-D427F849DA14}"/>
              </a:ext>
            </a:extLst>
          </p:cNvPr>
          <p:cNvSpPr/>
          <p:nvPr/>
        </p:nvSpPr>
        <p:spPr>
          <a:xfrm>
            <a:off x="717173" y="17651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27BFEC8B-6572-4A57-AC73-BBC03164D8E2}"/>
              </a:ext>
            </a:extLst>
          </p:cNvPr>
          <p:cNvSpPr/>
          <p:nvPr/>
        </p:nvSpPr>
        <p:spPr>
          <a:xfrm>
            <a:off x="2573213" y="17651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7" name="直接箭头连接符 6">
            <a:extLst>
              <a:ext uri="{FF2B5EF4-FFF2-40B4-BE49-F238E27FC236}">
                <a16:creationId xmlns:a16="http://schemas.microsoft.com/office/drawing/2014/main" xmlns="" id="{4AAEF33F-3F51-4897-884C-E18B9EE2E76E}"/>
              </a:ext>
            </a:extLst>
          </p:cNvPr>
          <p:cNvCxnSpPr>
            <a:stCxn id="14" idx="6"/>
            <a:endCxn id="15" idx="2"/>
          </p:cNvCxnSpPr>
          <p:nvPr/>
        </p:nvCxnSpPr>
        <p:spPr>
          <a:xfrm>
            <a:off x="1107565" y="805426"/>
            <a:ext cx="1465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D0EC349B-17B7-4B5F-AF9D-17B785039F36}"/>
              </a:ext>
            </a:extLst>
          </p:cNvPr>
          <p:cNvCxnSpPr>
            <a:stCxn id="17" idx="1"/>
            <a:endCxn id="14" idx="5"/>
          </p:cNvCxnSpPr>
          <p:nvPr/>
        </p:nvCxnSpPr>
        <p:spPr>
          <a:xfrm flipH="1" flipV="1">
            <a:off x="1050393" y="934517"/>
            <a:ext cx="1579992" cy="88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D5313E95-8BDA-4666-A347-6EA3101F2B9C}"/>
              </a:ext>
            </a:extLst>
          </p:cNvPr>
          <p:cNvCxnSpPr>
            <a:stCxn id="15" idx="4"/>
            <a:endCxn id="17" idx="0"/>
          </p:cNvCxnSpPr>
          <p:nvPr/>
        </p:nvCxnSpPr>
        <p:spPr>
          <a:xfrm>
            <a:off x="2768409" y="987988"/>
            <a:ext cx="0" cy="77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AC2C3AAE-9E37-4361-B4FD-664F8FFCBEAF}"/>
              </a:ext>
            </a:extLst>
          </p:cNvPr>
          <p:cNvCxnSpPr>
            <a:stCxn id="16" idx="6"/>
            <a:endCxn id="17" idx="2"/>
          </p:cNvCxnSpPr>
          <p:nvPr/>
        </p:nvCxnSpPr>
        <p:spPr>
          <a:xfrm flipV="1">
            <a:off x="1107565" y="1947726"/>
            <a:ext cx="1465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D1EAF64-C3E6-403A-8D6C-B4BE11538367}"/>
              </a:ext>
            </a:extLst>
          </p:cNvPr>
          <p:cNvCxnSpPr>
            <a:stCxn id="15" idx="3"/>
            <a:endCxn id="16" idx="7"/>
          </p:cNvCxnSpPr>
          <p:nvPr/>
        </p:nvCxnSpPr>
        <p:spPr>
          <a:xfrm flipH="1">
            <a:off x="1050393" y="934517"/>
            <a:ext cx="1579992" cy="88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0D4B5408-86D8-4B07-9974-08ABCBF39C3E}"/>
              </a:ext>
            </a:extLst>
          </p:cNvPr>
          <p:cNvCxnSpPr>
            <a:stCxn id="16" idx="0"/>
            <a:endCxn id="14" idx="4"/>
          </p:cNvCxnSpPr>
          <p:nvPr/>
        </p:nvCxnSpPr>
        <p:spPr>
          <a:xfrm flipV="1">
            <a:off x="912369" y="987988"/>
            <a:ext cx="0" cy="77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A2153643-5937-458D-AB05-3756BD46ED47}"/>
              </a:ext>
            </a:extLst>
          </p:cNvPr>
          <p:cNvSpPr txBox="1"/>
          <p:nvPr/>
        </p:nvSpPr>
        <p:spPr>
          <a:xfrm>
            <a:off x="1669592" y="452434"/>
            <a:ext cx="335560" cy="369332"/>
          </a:xfrm>
          <a:prstGeom prst="rect">
            <a:avLst/>
          </a:prstGeom>
          <a:noFill/>
        </p:spPr>
        <p:txBody>
          <a:bodyPr wrap="square" rtlCol="0">
            <a:spAutoFit/>
          </a:bodyPr>
          <a:lstStyle/>
          <a:p>
            <a:r>
              <a:rPr lang="en-US" altLang="zh-CN" dirty="0"/>
              <a:t>2</a:t>
            </a:r>
            <a:endParaRPr lang="zh-CN" altLang="en-US" dirty="0"/>
          </a:p>
        </p:txBody>
      </p:sp>
      <p:sp>
        <p:nvSpPr>
          <p:cNvPr id="32" name="文本框 31">
            <a:extLst>
              <a:ext uri="{FF2B5EF4-FFF2-40B4-BE49-F238E27FC236}">
                <a16:creationId xmlns:a16="http://schemas.microsoft.com/office/drawing/2014/main" xmlns="" id="{29E9E3E9-3EDD-4FBB-8A8A-77C82600EDB0}"/>
              </a:ext>
            </a:extLst>
          </p:cNvPr>
          <p:cNvSpPr txBox="1"/>
          <p:nvPr/>
        </p:nvSpPr>
        <p:spPr>
          <a:xfrm>
            <a:off x="575640" y="1168447"/>
            <a:ext cx="335560" cy="369332"/>
          </a:xfrm>
          <a:prstGeom prst="rect">
            <a:avLst/>
          </a:prstGeom>
          <a:noFill/>
        </p:spPr>
        <p:txBody>
          <a:bodyPr wrap="square" rtlCol="0">
            <a:spAutoFit/>
          </a:bodyPr>
          <a:lstStyle/>
          <a:p>
            <a:r>
              <a:rPr lang="en-US" altLang="zh-CN" dirty="0"/>
              <a:t>5</a:t>
            </a:r>
            <a:endParaRPr lang="zh-CN" altLang="en-US" dirty="0"/>
          </a:p>
        </p:txBody>
      </p:sp>
      <p:sp>
        <p:nvSpPr>
          <p:cNvPr id="33" name="文本框 32">
            <a:extLst>
              <a:ext uri="{FF2B5EF4-FFF2-40B4-BE49-F238E27FC236}">
                <a16:creationId xmlns:a16="http://schemas.microsoft.com/office/drawing/2014/main" xmlns="" id="{8034DD45-10F1-41AF-B9DD-ACEF2FA6358D}"/>
              </a:ext>
            </a:extLst>
          </p:cNvPr>
          <p:cNvSpPr txBox="1"/>
          <p:nvPr/>
        </p:nvSpPr>
        <p:spPr>
          <a:xfrm>
            <a:off x="1308464" y="1537779"/>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FAD532D8-C1ED-4DA3-B619-B4F326C2943A}"/>
              </a:ext>
            </a:extLst>
          </p:cNvPr>
          <p:cNvSpPr txBox="1"/>
          <p:nvPr/>
        </p:nvSpPr>
        <p:spPr>
          <a:xfrm>
            <a:off x="2224643" y="1367383"/>
            <a:ext cx="335560" cy="369332"/>
          </a:xfrm>
          <a:prstGeom prst="rect">
            <a:avLst/>
          </a:prstGeom>
          <a:noFill/>
        </p:spPr>
        <p:txBody>
          <a:bodyPr wrap="square" rtlCol="0">
            <a:spAutoFit/>
          </a:bodyPr>
          <a:lstStyle/>
          <a:p>
            <a:r>
              <a:rPr lang="en-US" altLang="zh-CN" dirty="0"/>
              <a:t>3</a:t>
            </a:r>
            <a:endParaRPr lang="zh-CN" altLang="en-US" dirty="0"/>
          </a:p>
        </p:txBody>
      </p:sp>
      <p:sp>
        <p:nvSpPr>
          <p:cNvPr id="35" name="文本框 34">
            <a:extLst>
              <a:ext uri="{FF2B5EF4-FFF2-40B4-BE49-F238E27FC236}">
                <a16:creationId xmlns:a16="http://schemas.microsoft.com/office/drawing/2014/main" xmlns="" id="{13F4AE41-F6B3-412E-BC8D-810FB65265CE}"/>
              </a:ext>
            </a:extLst>
          </p:cNvPr>
          <p:cNvSpPr txBox="1"/>
          <p:nvPr/>
        </p:nvSpPr>
        <p:spPr>
          <a:xfrm>
            <a:off x="2788005" y="1165985"/>
            <a:ext cx="335560"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64D6109-0CC6-4AEC-BBE8-F3CB82C571E2}"/>
              </a:ext>
            </a:extLst>
          </p:cNvPr>
          <p:cNvSpPr txBox="1"/>
          <p:nvPr/>
        </p:nvSpPr>
        <p:spPr>
          <a:xfrm>
            <a:off x="1669592" y="2076818"/>
            <a:ext cx="335560" cy="369332"/>
          </a:xfrm>
          <a:prstGeom prst="rect">
            <a:avLst/>
          </a:prstGeom>
          <a:noFill/>
        </p:spPr>
        <p:txBody>
          <a:bodyPr wrap="square" rtlCol="0">
            <a:spAutoFit/>
          </a:bodyPr>
          <a:lstStyle/>
          <a:p>
            <a:r>
              <a:rPr lang="en-US" altLang="zh-CN" dirty="0"/>
              <a:t>4</a:t>
            </a:r>
            <a:endParaRPr lang="zh-CN" altLang="en-US" dirty="0"/>
          </a:p>
        </p:txBody>
      </p:sp>
      <p:sp>
        <p:nvSpPr>
          <p:cNvPr id="68" name="文本框 67">
            <a:extLst>
              <a:ext uri="{FF2B5EF4-FFF2-40B4-BE49-F238E27FC236}">
                <a16:creationId xmlns:a16="http://schemas.microsoft.com/office/drawing/2014/main" xmlns="" id="{8DA4F95C-E9F8-4CF7-A323-36668A159098}"/>
              </a:ext>
            </a:extLst>
          </p:cNvPr>
          <p:cNvSpPr txBox="1"/>
          <p:nvPr/>
        </p:nvSpPr>
        <p:spPr>
          <a:xfrm>
            <a:off x="383247" y="3249472"/>
            <a:ext cx="1989948" cy="369332"/>
          </a:xfrm>
          <a:prstGeom prst="rect">
            <a:avLst/>
          </a:prstGeom>
          <a:noFill/>
        </p:spPr>
        <p:txBody>
          <a:bodyPr wrap="square" rtlCol="0">
            <a:spAutoFit/>
          </a:bodyPr>
          <a:lstStyle/>
          <a:p>
            <a:r>
              <a:rPr lang="zh-CN" altLang="en-US" dirty="0"/>
              <a:t>第四次：</a:t>
            </a:r>
            <a:r>
              <a:rPr lang="en-US" altLang="zh-CN" dirty="0"/>
              <a:t> A</a:t>
            </a:r>
            <a:r>
              <a:rPr lang="en-US" altLang="zh-CN" baseline="30000" dirty="0"/>
              <a:t>(</a:t>
            </a:r>
            <a:r>
              <a:rPr lang="en-US" altLang="zh-CN" baseline="30000" dirty="0">
                <a:solidFill>
                  <a:schemeClr val="accent1"/>
                </a:solidFill>
              </a:rPr>
              <a:t>3</a:t>
            </a:r>
            <a:r>
              <a:rPr lang="en-US" altLang="zh-CN" baseline="30000" dirty="0"/>
              <a:t>)</a:t>
            </a:r>
            <a:r>
              <a:rPr lang="en-US" altLang="zh-CN" dirty="0"/>
              <a:t>=</a:t>
            </a:r>
            <a:endParaRPr lang="en-US" altLang="zh-CN" baseline="30000" dirty="0"/>
          </a:p>
        </p:txBody>
      </p:sp>
      <p:sp>
        <p:nvSpPr>
          <p:cNvPr id="69" name="左中括号 68">
            <a:extLst>
              <a:ext uri="{FF2B5EF4-FFF2-40B4-BE49-F238E27FC236}">
                <a16:creationId xmlns:a16="http://schemas.microsoft.com/office/drawing/2014/main" xmlns="" id="{081AFAAD-B53C-4299-93A8-3C3223EA01F5}"/>
              </a:ext>
            </a:extLst>
          </p:cNvPr>
          <p:cNvSpPr/>
          <p:nvPr/>
        </p:nvSpPr>
        <p:spPr>
          <a:xfrm>
            <a:off x="2810583"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右中括号 69">
            <a:extLst>
              <a:ext uri="{FF2B5EF4-FFF2-40B4-BE49-F238E27FC236}">
                <a16:creationId xmlns:a16="http://schemas.microsoft.com/office/drawing/2014/main" xmlns="" id="{70E90B31-2A5E-421A-8766-124865E0B090}"/>
              </a:ext>
            </a:extLst>
          </p:cNvPr>
          <p:cNvSpPr/>
          <p:nvPr/>
        </p:nvSpPr>
        <p:spPr>
          <a:xfrm>
            <a:off x="5106475"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5CE020B1-FD53-4A1C-A7D5-6589EE56380D}"/>
              </a:ext>
            </a:extLst>
          </p:cNvPr>
          <p:cNvSpPr txBox="1"/>
          <p:nvPr/>
        </p:nvSpPr>
        <p:spPr>
          <a:xfrm>
            <a:off x="2926927" y="3059668"/>
            <a:ext cx="377504" cy="369332"/>
          </a:xfrm>
          <a:prstGeom prst="rect">
            <a:avLst/>
          </a:prstGeom>
          <a:noFill/>
        </p:spPr>
        <p:txBody>
          <a:bodyPr wrap="square" rtlCol="0">
            <a:spAutoFit/>
          </a:bodyPr>
          <a:lstStyle/>
          <a:p>
            <a:r>
              <a:rPr lang="en-US" altLang="zh-CN" dirty="0"/>
              <a:t>0</a:t>
            </a:r>
            <a:endParaRPr lang="zh-CN" altLang="en-US" dirty="0"/>
          </a:p>
        </p:txBody>
      </p:sp>
      <p:sp>
        <p:nvSpPr>
          <p:cNvPr id="72" name="文本框 71">
            <a:extLst>
              <a:ext uri="{FF2B5EF4-FFF2-40B4-BE49-F238E27FC236}">
                <a16:creationId xmlns:a16="http://schemas.microsoft.com/office/drawing/2014/main" xmlns="" id="{1BF3330C-34DB-4E5E-BF9B-9487E066F763}"/>
              </a:ext>
            </a:extLst>
          </p:cNvPr>
          <p:cNvSpPr txBox="1"/>
          <p:nvPr/>
        </p:nvSpPr>
        <p:spPr>
          <a:xfrm>
            <a:off x="3454969" y="3059668"/>
            <a:ext cx="377504" cy="369332"/>
          </a:xfrm>
          <a:prstGeom prst="rect">
            <a:avLst/>
          </a:prstGeom>
          <a:noFill/>
        </p:spPr>
        <p:txBody>
          <a:bodyPr wrap="square" rtlCol="0">
            <a:spAutoFit/>
          </a:bodyPr>
          <a:lstStyle/>
          <a:p>
            <a:r>
              <a:rPr lang="en-US" altLang="zh-CN" dirty="0"/>
              <a:t>1</a:t>
            </a:r>
            <a:endParaRPr lang="zh-CN" altLang="en-US" dirty="0"/>
          </a:p>
        </p:txBody>
      </p:sp>
      <p:sp>
        <p:nvSpPr>
          <p:cNvPr id="73" name="文本框 72">
            <a:extLst>
              <a:ext uri="{FF2B5EF4-FFF2-40B4-BE49-F238E27FC236}">
                <a16:creationId xmlns:a16="http://schemas.microsoft.com/office/drawing/2014/main" xmlns="" id="{8927F1A6-3B08-4259-ADD1-FA98B1179D2B}"/>
              </a:ext>
            </a:extLst>
          </p:cNvPr>
          <p:cNvSpPr txBox="1"/>
          <p:nvPr/>
        </p:nvSpPr>
        <p:spPr>
          <a:xfrm>
            <a:off x="3982271" y="3059668"/>
            <a:ext cx="377504" cy="369332"/>
          </a:xfrm>
          <a:prstGeom prst="rect">
            <a:avLst/>
          </a:prstGeom>
          <a:noFill/>
        </p:spPr>
        <p:txBody>
          <a:bodyPr wrap="square" rtlCol="0">
            <a:spAutoFit/>
          </a:bodyPr>
          <a:lstStyle/>
          <a:p>
            <a:r>
              <a:rPr lang="en-US" altLang="zh-CN" dirty="0"/>
              <a:t>2</a:t>
            </a:r>
            <a:endParaRPr lang="zh-CN" altLang="en-US" dirty="0"/>
          </a:p>
        </p:txBody>
      </p:sp>
      <p:sp>
        <p:nvSpPr>
          <p:cNvPr id="74" name="文本框 73">
            <a:extLst>
              <a:ext uri="{FF2B5EF4-FFF2-40B4-BE49-F238E27FC236}">
                <a16:creationId xmlns:a16="http://schemas.microsoft.com/office/drawing/2014/main" xmlns="" id="{80617FB4-F58F-4385-9A2F-F415F41B4426}"/>
              </a:ext>
            </a:extLst>
          </p:cNvPr>
          <p:cNvSpPr txBox="1"/>
          <p:nvPr/>
        </p:nvSpPr>
        <p:spPr>
          <a:xfrm>
            <a:off x="4509492" y="3059668"/>
            <a:ext cx="377504" cy="369332"/>
          </a:xfrm>
          <a:prstGeom prst="rect">
            <a:avLst/>
          </a:prstGeom>
          <a:noFill/>
        </p:spPr>
        <p:txBody>
          <a:bodyPr wrap="square" rtlCol="0">
            <a:spAutoFit/>
          </a:bodyPr>
          <a:lstStyle/>
          <a:p>
            <a:r>
              <a:rPr lang="en-US" altLang="zh-CN" dirty="0"/>
              <a:t>3</a:t>
            </a:r>
            <a:endParaRPr lang="zh-CN" altLang="en-US" dirty="0"/>
          </a:p>
        </p:txBody>
      </p:sp>
      <p:sp>
        <p:nvSpPr>
          <p:cNvPr id="75" name="文本框 74">
            <a:extLst>
              <a:ext uri="{FF2B5EF4-FFF2-40B4-BE49-F238E27FC236}">
                <a16:creationId xmlns:a16="http://schemas.microsoft.com/office/drawing/2014/main" xmlns="" id="{F1BE2012-FAE9-4F86-A856-B780E16B1652}"/>
              </a:ext>
            </a:extLst>
          </p:cNvPr>
          <p:cNvSpPr txBox="1"/>
          <p:nvPr/>
        </p:nvSpPr>
        <p:spPr>
          <a:xfrm>
            <a:off x="2451196" y="3429000"/>
            <a:ext cx="377504" cy="369332"/>
          </a:xfrm>
          <a:prstGeom prst="rect">
            <a:avLst/>
          </a:prstGeom>
          <a:noFill/>
        </p:spPr>
        <p:txBody>
          <a:bodyPr wrap="square" rtlCol="0">
            <a:spAutoFit/>
          </a:bodyPr>
          <a:lstStyle/>
          <a:p>
            <a:r>
              <a:rPr lang="en-US" altLang="zh-CN" dirty="0"/>
              <a:t>0</a:t>
            </a:r>
            <a:endParaRPr lang="zh-CN" altLang="en-US" dirty="0"/>
          </a:p>
        </p:txBody>
      </p:sp>
      <p:sp>
        <p:nvSpPr>
          <p:cNvPr id="76" name="文本框 75">
            <a:extLst>
              <a:ext uri="{FF2B5EF4-FFF2-40B4-BE49-F238E27FC236}">
                <a16:creationId xmlns:a16="http://schemas.microsoft.com/office/drawing/2014/main" xmlns="" id="{674C6520-83D7-40F7-ABE0-A52998358067}"/>
              </a:ext>
            </a:extLst>
          </p:cNvPr>
          <p:cNvSpPr txBox="1"/>
          <p:nvPr/>
        </p:nvSpPr>
        <p:spPr>
          <a:xfrm>
            <a:off x="2451196" y="3798332"/>
            <a:ext cx="377504" cy="369332"/>
          </a:xfrm>
          <a:prstGeom prst="rect">
            <a:avLst/>
          </a:prstGeom>
          <a:noFill/>
        </p:spPr>
        <p:txBody>
          <a:bodyPr wrap="square" rtlCol="0">
            <a:spAutoFit/>
          </a:bodyPr>
          <a:lstStyle/>
          <a:p>
            <a:r>
              <a:rPr lang="en-US" altLang="zh-CN" dirty="0"/>
              <a:t>1</a:t>
            </a:r>
            <a:endParaRPr lang="zh-CN" altLang="en-US" dirty="0"/>
          </a:p>
        </p:txBody>
      </p:sp>
      <p:sp>
        <p:nvSpPr>
          <p:cNvPr id="77" name="文本框 76">
            <a:extLst>
              <a:ext uri="{FF2B5EF4-FFF2-40B4-BE49-F238E27FC236}">
                <a16:creationId xmlns:a16="http://schemas.microsoft.com/office/drawing/2014/main" xmlns="" id="{3C8B8656-900E-4CDE-8CA1-DA9CD4256709}"/>
              </a:ext>
            </a:extLst>
          </p:cNvPr>
          <p:cNvSpPr txBox="1"/>
          <p:nvPr/>
        </p:nvSpPr>
        <p:spPr>
          <a:xfrm>
            <a:off x="2448696" y="4167664"/>
            <a:ext cx="377504" cy="369332"/>
          </a:xfrm>
          <a:prstGeom prst="rect">
            <a:avLst/>
          </a:prstGeom>
          <a:noFill/>
        </p:spPr>
        <p:txBody>
          <a:bodyPr wrap="square" rtlCol="0">
            <a:spAutoFit/>
          </a:bodyPr>
          <a:lstStyle/>
          <a:p>
            <a:r>
              <a:rPr lang="en-US" altLang="zh-CN" dirty="0"/>
              <a:t>2</a:t>
            </a:r>
            <a:endParaRPr lang="zh-CN" altLang="en-US" dirty="0"/>
          </a:p>
        </p:txBody>
      </p:sp>
      <p:sp>
        <p:nvSpPr>
          <p:cNvPr id="78" name="文本框 77">
            <a:extLst>
              <a:ext uri="{FF2B5EF4-FFF2-40B4-BE49-F238E27FC236}">
                <a16:creationId xmlns:a16="http://schemas.microsoft.com/office/drawing/2014/main" xmlns="" id="{ADA93D2B-2482-4833-9B89-7E67B756A8EA}"/>
              </a:ext>
            </a:extLst>
          </p:cNvPr>
          <p:cNvSpPr txBox="1"/>
          <p:nvPr/>
        </p:nvSpPr>
        <p:spPr>
          <a:xfrm>
            <a:off x="2453358" y="4565763"/>
            <a:ext cx="377504" cy="369332"/>
          </a:xfrm>
          <a:prstGeom prst="rect">
            <a:avLst/>
          </a:prstGeom>
          <a:noFill/>
        </p:spPr>
        <p:txBody>
          <a:bodyPr wrap="square" rtlCol="0">
            <a:spAutoFit/>
          </a:bodyPr>
          <a:lstStyle/>
          <a:p>
            <a:r>
              <a:rPr lang="en-US" altLang="zh-CN" dirty="0"/>
              <a:t>3</a:t>
            </a:r>
            <a:endParaRPr lang="zh-CN" altLang="en-US" dirty="0"/>
          </a:p>
        </p:txBody>
      </p:sp>
      <p:sp>
        <p:nvSpPr>
          <p:cNvPr id="79" name="文本框 78">
            <a:extLst>
              <a:ext uri="{FF2B5EF4-FFF2-40B4-BE49-F238E27FC236}">
                <a16:creationId xmlns:a16="http://schemas.microsoft.com/office/drawing/2014/main" xmlns="" id="{2E9FBEC9-FCB0-4ECB-88AD-E6D3026A35D9}"/>
              </a:ext>
            </a:extLst>
          </p:cNvPr>
          <p:cNvSpPr txBox="1"/>
          <p:nvPr/>
        </p:nvSpPr>
        <p:spPr>
          <a:xfrm>
            <a:off x="2955954" y="3411794"/>
            <a:ext cx="314853"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1706B5F7-4F29-4733-8B21-A1BD1A306B5F}"/>
              </a:ext>
            </a:extLst>
          </p:cNvPr>
          <p:cNvSpPr txBox="1"/>
          <p:nvPr/>
        </p:nvSpPr>
        <p:spPr>
          <a:xfrm>
            <a:off x="3454969" y="3794527"/>
            <a:ext cx="314853"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E8593715-BA4F-46CD-9433-96F1E147F6F0}"/>
              </a:ext>
            </a:extLst>
          </p:cNvPr>
          <p:cNvSpPr txBox="1"/>
          <p:nvPr/>
        </p:nvSpPr>
        <p:spPr>
          <a:xfrm>
            <a:off x="3989300" y="4167664"/>
            <a:ext cx="314853"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65C8EE27-D731-4F36-903A-0356EC099F98}"/>
              </a:ext>
            </a:extLst>
          </p:cNvPr>
          <p:cNvSpPr txBox="1"/>
          <p:nvPr/>
        </p:nvSpPr>
        <p:spPr>
          <a:xfrm>
            <a:off x="4541380" y="4590095"/>
            <a:ext cx="314853" cy="369332"/>
          </a:xfrm>
          <a:prstGeom prst="rect">
            <a:avLst/>
          </a:prstGeom>
          <a:noFill/>
        </p:spPr>
        <p:txBody>
          <a:bodyPr wrap="square" rtlCol="0">
            <a:spAutoFit/>
          </a:bodyPr>
          <a:lstStyle/>
          <a:p>
            <a:r>
              <a:rPr lang="en-US" altLang="zh-CN" dirty="0"/>
              <a:t>0</a:t>
            </a:r>
            <a:endParaRPr lang="zh-CN" altLang="en-US" dirty="0"/>
          </a:p>
        </p:txBody>
      </p:sp>
      <p:sp>
        <p:nvSpPr>
          <p:cNvPr id="83" name="文本框 82">
            <a:extLst>
              <a:ext uri="{FF2B5EF4-FFF2-40B4-BE49-F238E27FC236}">
                <a16:creationId xmlns:a16="http://schemas.microsoft.com/office/drawing/2014/main" xmlns="" id="{5AE2F7D0-D6F6-4A51-B920-23F0D8D0534F}"/>
              </a:ext>
            </a:extLst>
          </p:cNvPr>
          <p:cNvSpPr txBox="1"/>
          <p:nvPr/>
        </p:nvSpPr>
        <p:spPr>
          <a:xfrm>
            <a:off x="3454969" y="3404257"/>
            <a:ext cx="314853" cy="369332"/>
          </a:xfrm>
          <a:prstGeom prst="rect">
            <a:avLst/>
          </a:prstGeom>
          <a:noFill/>
        </p:spPr>
        <p:txBody>
          <a:bodyPr wrap="square" rtlCol="0">
            <a:spAutoFit/>
          </a:bodyPr>
          <a:lstStyle/>
          <a:p>
            <a:r>
              <a:rPr lang="en-US" altLang="zh-CN" dirty="0"/>
              <a:t>2</a:t>
            </a:r>
            <a:endParaRPr lang="zh-CN" altLang="en-US" dirty="0"/>
          </a:p>
        </p:txBody>
      </p:sp>
      <p:sp>
        <p:nvSpPr>
          <p:cNvPr id="84" name="文本框 83">
            <a:extLst>
              <a:ext uri="{FF2B5EF4-FFF2-40B4-BE49-F238E27FC236}">
                <a16:creationId xmlns:a16="http://schemas.microsoft.com/office/drawing/2014/main" xmlns="" id="{E397CEAF-96B3-4391-95DE-26A4EE83D747}"/>
              </a:ext>
            </a:extLst>
          </p:cNvPr>
          <p:cNvSpPr txBox="1"/>
          <p:nvPr/>
        </p:nvSpPr>
        <p:spPr>
          <a:xfrm>
            <a:off x="3987737" y="3405590"/>
            <a:ext cx="314853" cy="369332"/>
          </a:xfrm>
          <a:prstGeom prst="rect">
            <a:avLst/>
          </a:prstGeom>
          <a:noFill/>
        </p:spPr>
        <p:txBody>
          <a:bodyPr wrap="square" rtlCol="0">
            <a:spAutoFit/>
          </a:bodyPr>
          <a:lstStyle/>
          <a:p>
            <a:r>
              <a:rPr lang="en-US" altLang="zh-CN" dirty="0"/>
              <a:t>3</a:t>
            </a:r>
            <a:endParaRPr lang="zh-CN" altLang="en-US" dirty="0"/>
          </a:p>
        </p:txBody>
      </p:sp>
      <p:sp>
        <p:nvSpPr>
          <p:cNvPr id="85" name="文本框 84">
            <a:extLst>
              <a:ext uri="{FF2B5EF4-FFF2-40B4-BE49-F238E27FC236}">
                <a16:creationId xmlns:a16="http://schemas.microsoft.com/office/drawing/2014/main" xmlns="" id="{4B51CCC5-A3B2-442E-A97C-85E4E0A86F09}"/>
              </a:ext>
            </a:extLst>
          </p:cNvPr>
          <p:cNvSpPr txBox="1"/>
          <p:nvPr/>
        </p:nvSpPr>
        <p:spPr>
          <a:xfrm>
            <a:off x="4536438" y="3404257"/>
            <a:ext cx="314853" cy="369332"/>
          </a:xfrm>
          <a:prstGeom prst="rect">
            <a:avLst/>
          </a:prstGeom>
          <a:noFill/>
        </p:spPr>
        <p:txBody>
          <a:bodyPr wrap="square" rtlCol="0">
            <a:spAutoFit/>
          </a:bodyPr>
          <a:lstStyle/>
          <a:p>
            <a:r>
              <a:rPr lang="en-US" altLang="zh-CN" dirty="0"/>
              <a:t>7</a:t>
            </a:r>
            <a:endParaRPr lang="zh-CN" altLang="en-US" dirty="0"/>
          </a:p>
        </p:txBody>
      </p:sp>
      <p:sp>
        <p:nvSpPr>
          <p:cNvPr id="86" name="文本框 85">
            <a:extLst>
              <a:ext uri="{FF2B5EF4-FFF2-40B4-BE49-F238E27FC236}">
                <a16:creationId xmlns:a16="http://schemas.microsoft.com/office/drawing/2014/main" xmlns="" id="{6D58B8AE-CDBB-4513-9731-15B4B9391E84}"/>
              </a:ext>
            </a:extLst>
          </p:cNvPr>
          <p:cNvSpPr txBox="1"/>
          <p:nvPr/>
        </p:nvSpPr>
        <p:spPr>
          <a:xfrm>
            <a:off x="2972388" y="3804561"/>
            <a:ext cx="314853" cy="369332"/>
          </a:xfrm>
          <a:prstGeom prst="rect">
            <a:avLst/>
          </a:prstGeom>
          <a:noFill/>
        </p:spPr>
        <p:txBody>
          <a:bodyPr wrap="square" rtlCol="0">
            <a:spAutoFit/>
          </a:bodyPr>
          <a:lstStyle/>
          <a:p>
            <a:r>
              <a:rPr lang="en-US" altLang="zh-CN" dirty="0"/>
              <a:t>6</a:t>
            </a:r>
            <a:endParaRPr lang="zh-CN" altLang="en-US" dirty="0"/>
          </a:p>
        </p:txBody>
      </p:sp>
      <p:sp>
        <p:nvSpPr>
          <p:cNvPr id="87" name="文本框 86">
            <a:extLst>
              <a:ext uri="{FF2B5EF4-FFF2-40B4-BE49-F238E27FC236}">
                <a16:creationId xmlns:a16="http://schemas.microsoft.com/office/drawing/2014/main" xmlns="" id="{316A2862-4532-4F06-BA7F-A4A91CF74628}"/>
              </a:ext>
            </a:extLst>
          </p:cNvPr>
          <p:cNvSpPr txBox="1"/>
          <p:nvPr/>
        </p:nvSpPr>
        <p:spPr>
          <a:xfrm>
            <a:off x="3989301" y="3794527"/>
            <a:ext cx="314853" cy="369332"/>
          </a:xfrm>
          <a:prstGeom prst="rect">
            <a:avLst/>
          </a:prstGeom>
          <a:noFill/>
        </p:spPr>
        <p:txBody>
          <a:bodyPr wrap="square" rtlCol="0">
            <a:spAutoFit/>
          </a:bodyPr>
          <a:lstStyle/>
          <a:p>
            <a:r>
              <a:rPr lang="en-US" altLang="zh-CN" dirty="0"/>
              <a:t>1</a:t>
            </a:r>
            <a:endParaRPr lang="zh-CN" altLang="en-US" dirty="0"/>
          </a:p>
        </p:txBody>
      </p:sp>
      <p:sp>
        <p:nvSpPr>
          <p:cNvPr id="88" name="文本框 87">
            <a:extLst>
              <a:ext uri="{FF2B5EF4-FFF2-40B4-BE49-F238E27FC236}">
                <a16:creationId xmlns:a16="http://schemas.microsoft.com/office/drawing/2014/main" xmlns="" id="{EF32F67D-608A-4837-96CF-4285A98787E1}"/>
              </a:ext>
            </a:extLst>
          </p:cNvPr>
          <p:cNvSpPr txBox="1"/>
          <p:nvPr/>
        </p:nvSpPr>
        <p:spPr>
          <a:xfrm>
            <a:off x="2961680" y="4182048"/>
            <a:ext cx="314853" cy="369332"/>
          </a:xfrm>
          <a:prstGeom prst="rect">
            <a:avLst/>
          </a:prstGeom>
          <a:noFill/>
        </p:spPr>
        <p:txBody>
          <a:bodyPr wrap="square" rtlCol="0">
            <a:spAutoFit/>
          </a:bodyPr>
          <a:lstStyle/>
          <a:p>
            <a:r>
              <a:rPr lang="en-US" altLang="zh-CN" dirty="0"/>
              <a:t>5</a:t>
            </a:r>
            <a:endParaRPr lang="zh-CN" altLang="en-US" dirty="0"/>
          </a:p>
        </p:txBody>
      </p:sp>
      <p:sp>
        <p:nvSpPr>
          <p:cNvPr id="89" name="文本框 88">
            <a:extLst>
              <a:ext uri="{FF2B5EF4-FFF2-40B4-BE49-F238E27FC236}">
                <a16:creationId xmlns:a16="http://schemas.microsoft.com/office/drawing/2014/main" xmlns="" id="{8A21ADD8-3C0C-48AD-998A-023E2A4EA549}"/>
              </a:ext>
            </a:extLst>
          </p:cNvPr>
          <p:cNvSpPr txBox="1"/>
          <p:nvPr/>
        </p:nvSpPr>
        <p:spPr>
          <a:xfrm>
            <a:off x="3453582" y="4167664"/>
            <a:ext cx="337270" cy="369332"/>
          </a:xfrm>
          <a:prstGeom prst="rect">
            <a:avLst/>
          </a:prstGeom>
          <a:noFill/>
        </p:spPr>
        <p:txBody>
          <a:bodyPr wrap="square" rtlCol="0">
            <a:spAutoFit/>
          </a:bodyPr>
          <a:lstStyle/>
          <a:p>
            <a:r>
              <a:rPr lang="en-US" altLang="zh-CN" dirty="0"/>
              <a:t>7</a:t>
            </a:r>
            <a:endParaRPr lang="zh-CN" altLang="en-US" dirty="0"/>
          </a:p>
        </p:txBody>
      </p:sp>
      <p:sp>
        <p:nvSpPr>
          <p:cNvPr id="90" name="文本框 89">
            <a:extLst>
              <a:ext uri="{FF2B5EF4-FFF2-40B4-BE49-F238E27FC236}">
                <a16:creationId xmlns:a16="http://schemas.microsoft.com/office/drawing/2014/main" xmlns="" id="{B631A77B-715E-4D58-8F86-131AA7D494CD}"/>
              </a:ext>
            </a:extLst>
          </p:cNvPr>
          <p:cNvSpPr txBox="1"/>
          <p:nvPr/>
        </p:nvSpPr>
        <p:spPr>
          <a:xfrm>
            <a:off x="4538988" y="4160054"/>
            <a:ext cx="314853" cy="369332"/>
          </a:xfrm>
          <a:prstGeom prst="rect">
            <a:avLst/>
          </a:prstGeom>
          <a:noFill/>
        </p:spPr>
        <p:txBody>
          <a:bodyPr wrap="square" rtlCol="0">
            <a:spAutoFit/>
          </a:bodyPr>
          <a:lstStyle/>
          <a:p>
            <a:r>
              <a:rPr lang="en-US" altLang="zh-CN" dirty="0"/>
              <a:t>4</a:t>
            </a:r>
            <a:endParaRPr lang="zh-CN" altLang="en-US" dirty="0"/>
          </a:p>
        </p:txBody>
      </p:sp>
      <p:sp>
        <p:nvSpPr>
          <p:cNvPr id="91" name="文本框 90">
            <a:extLst>
              <a:ext uri="{FF2B5EF4-FFF2-40B4-BE49-F238E27FC236}">
                <a16:creationId xmlns:a16="http://schemas.microsoft.com/office/drawing/2014/main" xmlns="" id="{A6779E76-1A92-4A57-BD81-00DA85B3BF7C}"/>
              </a:ext>
            </a:extLst>
          </p:cNvPr>
          <p:cNvSpPr txBox="1"/>
          <p:nvPr/>
        </p:nvSpPr>
        <p:spPr>
          <a:xfrm>
            <a:off x="4538988" y="3794527"/>
            <a:ext cx="314853" cy="369332"/>
          </a:xfrm>
          <a:prstGeom prst="rect">
            <a:avLst/>
          </a:prstGeom>
          <a:noFill/>
        </p:spPr>
        <p:txBody>
          <a:bodyPr wrap="square" rtlCol="0">
            <a:spAutoFit/>
          </a:bodyPr>
          <a:lstStyle/>
          <a:p>
            <a:r>
              <a:rPr lang="en-US" altLang="zh-CN" dirty="0"/>
              <a:t>5</a:t>
            </a:r>
            <a:endParaRPr lang="zh-CN" altLang="en-US" dirty="0"/>
          </a:p>
        </p:txBody>
      </p:sp>
      <p:sp>
        <p:nvSpPr>
          <p:cNvPr id="92" name="文本框 91">
            <a:extLst>
              <a:ext uri="{FF2B5EF4-FFF2-40B4-BE49-F238E27FC236}">
                <a16:creationId xmlns:a16="http://schemas.microsoft.com/office/drawing/2014/main" xmlns="" id="{DCF110BA-431F-4B3A-8478-F86C6BDC1F47}"/>
              </a:ext>
            </a:extLst>
          </p:cNvPr>
          <p:cNvSpPr txBox="1"/>
          <p:nvPr/>
        </p:nvSpPr>
        <p:spPr>
          <a:xfrm>
            <a:off x="2961680" y="4590095"/>
            <a:ext cx="337270" cy="369332"/>
          </a:xfrm>
          <a:prstGeom prst="rect">
            <a:avLst/>
          </a:prstGeom>
          <a:noFill/>
        </p:spPr>
        <p:txBody>
          <a:bodyPr wrap="square" rtlCol="0">
            <a:spAutoFit/>
          </a:bodyPr>
          <a:lstStyle/>
          <a:p>
            <a:r>
              <a:rPr lang="en-US" altLang="zh-CN" dirty="0"/>
              <a:t>3</a:t>
            </a:r>
            <a:endParaRPr lang="zh-CN" altLang="en-US" dirty="0"/>
          </a:p>
        </p:txBody>
      </p:sp>
      <p:sp>
        <p:nvSpPr>
          <p:cNvPr id="93" name="文本框 92">
            <a:extLst>
              <a:ext uri="{FF2B5EF4-FFF2-40B4-BE49-F238E27FC236}">
                <a16:creationId xmlns:a16="http://schemas.microsoft.com/office/drawing/2014/main" xmlns="" id="{9D595291-314D-49FD-AADB-93298AC0278C}"/>
              </a:ext>
            </a:extLst>
          </p:cNvPr>
          <p:cNvSpPr txBox="1"/>
          <p:nvPr/>
        </p:nvSpPr>
        <p:spPr>
          <a:xfrm>
            <a:off x="3412997" y="4590095"/>
            <a:ext cx="337270" cy="369332"/>
          </a:xfrm>
          <a:prstGeom prst="rect">
            <a:avLst/>
          </a:prstGeom>
          <a:noFill/>
        </p:spPr>
        <p:txBody>
          <a:bodyPr wrap="square" rtlCol="0">
            <a:spAutoFit/>
          </a:bodyPr>
          <a:lstStyle/>
          <a:p>
            <a:r>
              <a:rPr lang="en-US" altLang="zh-CN" dirty="0"/>
              <a:t>5</a:t>
            </a:r>
            <a:endParaRPr lang="zh-CN" altLang="en-US" dirty="0"/>
          </a:p>
        </p:txBody>
      </p:sp>
      <p:sp>
        <p:nvSpPr>
          <p:cNvPr id="94" name="文本框 93">
            <a:extLst>
              <a:ext uri="{FF2B5EF4-FFF2-40B4-BE49-F238E27FC236}">
                <a16:creationId xmlns:a16="http://schemas.microsoft.com/office/drawing/2014/main" xmlns="" id="{78C12BCE-DD66-4086-9C1E-96F8F2EDDB39}"/>
              </a:ext>
            </a:extLst>
          </p:cNvPr>
          <p:cNvSpPr txBox="1"/>
          <p:nvPr/>
        </p:nvSpPr>
        <p:spPr>
          <a:xfrm>
            <a:off x="3963569" y="4590095"/>
            <a:ext cx="337270" cy="369332"/>
          </a:xfrm>
          <a:prstGeom prst="rect">
            <a:avLst/>
          </a:prstGeom>
          <a:noFill/>
        </p:spPr>
        <p:txBody>
          <a:bodyPr wrap="square" rtlCol="0">
            <a:spAutoFit/>
          </a:bodyPr>
          <a:lstStyle/>
          <a:p>
            <a:r>
              <a:rPr lang="en-US" altLang="zh-CN" dirty="0"/>
              <a:t>6</a:t>
            </a:r>
            <a:endParaRPr lang="zh-CN" altLang="en-US" dirty="0"/>
          </a:p>
        </p:txBody>
      </p:sp>
      <p:sp>
        <p:nvSpPr>
          <p:cNvPr id="97" name="矩形 96">
            <a:extLst>
              <a:ext uri="{FF2B5EF4-FFF2-40B4-BE49-F238E27FC236}">
                <a16:creationId xmlns:a16="http://schemas.microsoft.com/office/drawing/2014/main" xmlns="" id="{992B5187-5C0F-4B87-9FC1-7EA2ACA605A6}"/>
              </a:ext>
            </a:extLst>
          </p:cNvPr>
          <p:cNvSpPr/>
          <p:nvPr/>
        </p:nvSpPr>
        <p:spPr>
          <a:xfrm>
            <a:off x="6119003" y="3244334"/>
            <a:ext cx="952505" cy="369332"/>
          </a:xfrm>
          <a:prstGeom prst="rect">
            <a:avLst/>
          </a:prstGeom>
        </p:spPr>
        <p:txBody>
          <a:bodyPr wrap="none">
            <a:spAutoFit/>
          </a:bodyPr>
          <a:lstStyle/>
          <a:p>
            <a:r>
              <a:rPr lang="en-US" altLang="zh-CN" dirty="0" smtClean="0"/>
              <a:t>Path</a:t>
            </a:r>
            <a:r>
              <a:rPr lang="en-US" altLang="zh-CN" baseline="30000" dirty="0" smtClean="0"/>
              <a:t>(</a:t>
            </a:r>
            <a:r>
              <a:rPr lang="en-US" altLang="zh-CN" baseline="30000" dirty="0">
                <a:solidFill>
                  <a:schemeClr val="accent1"/>
                </a:solidFill>
              </a:rPr>
              <a:t>3</a:t>
            </a:r>
            <a:r>
              <a:rPr lang="en-US" altLang="zh-CN" baseline="30000" dirty="0" smtClean="0"/>
              <a:t>)</a:t>
            </a:r>
            <a:r>
              <a:rPr lang="en-US" altLang="zh-CN" dirty="0" smtClean="0"/>
              <a:t>=</a:t>
            </a:r>
            <a:endParaRPr lang="zh-CN" altLang="en-US" dirty="0"/>
          </a:p>
        </p:txBody>
      </p:sp>
      <p:sp>
        <p:nvSpPr>
          <p:cNvPr id="150" name="左中括号 149">
            <a:extLst>
              <a:ext uri="{FF2B5EF4-FFF2-40B4-BE49-F238E27FC236}">
                <a16:creationId xmlns:a16="http://schemas.microsoft.com/office/drawing/2014/main" xmlns="" id="{ECC4876A-0601-4407-8F49-4CA3BE8E46E9}"/>
              </a:ext>
            </a:extLst>
          </p:cNvPr>
          <p:cNvSpPr/>
          <p:nvPr/>
        </p:nvSpPr>
        <p:spPr>
          <a:xfrm>
            <a:off x="7638470"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右中括号 150">
            <a:extLst>
              <a:ext uri="{FF2B5EF4-FFF2-40B4-BE49-F238E27FC236}">
                <a16:creationId xmlns:a16="http://schemas.microsoft.com/office/drawing/2014/main" xmlns="" id="{6D8A4B57-776B-4404-9C4A-B05F71D4BD4F}"/>
              </a:ext>
            </a:extLst>
          </p:cNvPr>
          <p:cNvSpPr/>
          <p:nvPr/>
        </p:nvSpPr>
        <p:spPr>
          <a:xfrm>
            <a:off x="9934362"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文本框 151">
            <a:extLst>
              <a:ext uri="{FF2B5EF4-FFF2-40B4-BE49-F238E27FC236}">
                <a16:creationId xmlns:a16="http://schemas.microsoft.com/office/drawing/2014/main" xmlns="" id="{3E124B7C-4629-4966-AEC2-3EBABAAA9274}"/>
              </a:ext>
            </a:extLst>
          </p:cNvPr>
          <p:cNvSpPr txBox="1"/>
          <p:nvPr/>
        </p:nvSpPr>
        <p:spPr>
          <a:xfrm>
            <a:off x="7754814" y="3059668"/>
            <a:ext cx="377504" cy="369332"/>
          </a:xfrm>
          <a:prstGeom prst="rect">
            <a:avLst/>
          </a:prstGeom>
          <a:noFill/>
        </p:spPr>
        <p:txBody>
          <a:bodyPr wrap="square" rtlCol="0">
            <a:spAutoFit/>
          </a:bodyPr>
          <a:lstStyle/>
          <a:p>
            <a:r>
              <a:rPr lang="en-US" altLang="zh-CN" dirty="0"/>
              <a:t>0</a:t>
            </a:r>
            <a:endParaRPr lang="zh-CN" altLang="en-US" dirty="0"/>
          </a:p>
        </p:txBody>
      </p:sp>
      <p:sp>
        <p:nvSpPr>
          <p:cNvPr id="153" name="文本框 152">
            <a:extLst>
              <a:ext uri="{FF2B5EF4-FFF2-40B4-BE49-F238E27FC236}">
                <a16:creationId xmlns:a16="http://schemas.microsoft.com/office/drawing/2014/main" xmlns="" id="{9456722A-2584-4ACC-AF3F-1F9BCBD61102}"/>
              </a:ext>
            </a:extLst>
          </p:cNvPr>
          <p:cNvSpPr txBox="1"/>
          <p:nvPr/>
        </p:nvSpPr>
        <p:spPr>
          <a:xfrm>
            <a:off x="8282856" y="3059668"/>
            <a:ext cx="377504" cy="369332"/>
          </a:xfrm>
          <a:prstGeom prst="rect">
            <a:avLst/>
          </a:prstGeom>
          <a:noFill/>
        </p:spPr>
        <p:txBody>
          <a:bodyPr wrap="squar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xmlns="" id="{FA83B8D4-E54B-43B5-B62D-EC1E9F7C5FB5}"/>
              </a:ext>
            </a:extLst>
          </p:cNvPr>
          <p:cNvSpPr txBox="1"/>
          <p:nvPr/>
        </p:nvSpPr>
        <p:spPr>
          <a:xfrm>
            <a:off x="8810158" y="3059668"/>
            <a:ext cx="377504" cy="369332"/>
          </a:xfrm>
          <a:prstGeom prst="rect">
            <a:avLst/>
          </a:prstGeom>
          <a:noFill/>
        </p:spPr>
        <p:txBody>
          <a:bodyPr wrap="square" rtlCol="0">
            <a:spAutoFit/>
          </a:bodyPr>
          <a:lstStyle/>
          <a:p>
            <a:r>
              <a:rPr lang="en-US" altLang="zh-CN" dirty="0"/>
              <a:t>2</a:t>
            </a:r>
            <a:endParaRPr lang="zh-CN" altLang="en-US" dirty="0"/>
          </a:p>
        </p:txBody>
      </p:sp>
      <p:sp>
        <p:nvSpPr>
          <p:cNvPr id="155" name="文本框 154">
            <a:extLst>
              <a:ext uri="{FF2B5EF4-FFF2-40B4-BE49-F238E27FC236}">
                <a16:creationId xmlns:a16="http://schemas.microsoft.com/office/drawing/2014/main" xmlns="" id="{776A8EBE-C0D5-4E5A-B184-F6F4357E23AD}"/>
              </a:ext>
            </a:extLst>
          </p:cNvPr>
          <p:cNvSpPr txBox="1"/>
          <p:nvPr/>
        </p:nvSpPr>
        <p:spPr>
          <a:xfrm>
            <a:off x="9337379" y="3059668"/>
            <a:ext cx="377504" cy="369332"/>
          </a:xfrm>
          <a:prstGeom prst="rect">
            <a:avLst/>
          </a:prstGeom>
          <a:noFill/>
        </p:spPr>
        <p:txBody>
          <a:bodyPr wrap="square" rtlCol="0">
            <a:spAutoFit/>
          </a:bodyPr>
          <a:lstStyle/>
          <a:p>
            <a:r>
              <a:rPr lang="en-US" altLang="zh-CN" dirty="0"/>
              <a:t>3</a:t>
            </a:r>
            <a:endParaRPr lang="zh-CN" altLang="en-US" dirty="0"/>
          </a:p>
        </p:txBody>
      </p:sp>
      <p:sp>
        <p:nvSpPr>
          <p:cNvPr id="156" name="文本框 155">
            <a:extLst>
              <a:ext uri="{FF2B5EF4-FFF2-40B4-BE49-F238E27FC236}">
                <a16:creationId xmlns:a16="http://schemas.microsoft.com/office/drawing/2014/main" xmlns="" id="{4DE6EE90-87F4-44BE-B7F0-067C098B8FB2}"/>
              </a:ext>
            </a:extLst>
          </p:cNvPr>
          <p:cNvSpPr txBox="1"/>
          <p:nvPr/>
        </p:nvSpPr>
        <p:spPr>
          <a:xfrm>
            <a:off x="7279083" y="3429000"/>
            <a:ext cx="377504" cy="369332"/>
          </a:xfrm>
          <a:prstGeom prst="rect">
            <a:avLst/>
          </a:prstGeom>
          <a:noFill/>
        </p:spPr>
        <p:txBody>
          <a:bodyPr wrap="square" rtlCol="0">
            <a:spAutoFit/>
          </a:bodyPr>
          <a:lstStyle/>
          <a:p>
            <a:r>
              <a:rPr lang="en-US" altLang="zh-CN" dirty="0"/>
              <a:t>0</a:t>
            </a:r>
            <a:endParaRPr lang="zh-CN" altLang="en-US" dirty="0"/>
          </a:p>
        </p:txBody>
      </p:sp>
      <p:sp>
        <p:nvSpPr>
          <p:cNvPr id="157" name="文本框 156">
            <a:extLst>
              <a:ext uri="{FF2B5EF4-FFF2-40B4-BE49-F238E27FC236}">
                <a16:creationId xmlns:a16="http://schemas.microsoft.com/office/drawing/2014/main" xmlns="" id="{5335D757-FFAA-49F8-B850-A84B8449401A}"/>
              </a:ext>
            </a:extLst>
          </p:cNvPr>
          <p:cNvSpPr txBox="1"/>
          <p:nvPr/>
        </p:nvSpPr>
        <p:spPr>
          <a:xfrm>
            <a:off x="7279083" y="3798332"/>
            <a:ext cx="377504" cy="369332"/>
          </a:xfrm>
          <a:prstGeom prst="rect">
            <a:avLst/>
          </a:prstGeom>
          <a:noFill/>
        </p:spPr>
        <p:txBody>
          <a:bodyPr wrap="square" rtlCol="0">
            <a:spAutoFit/>
          </a:bodyPr>
          <a:lstStyle/>
          <a:p>
            <a:r>
              <a:rPr lang="en-US" altLang="zh-CN" dirty="0"/>
              <a:t>1</a:t>
            </a:r>
            <a:endParaRPr lang="zh-CN" altLang="en-US" dirty="0"/>
          </a:p>
        </p:txBody>
      </p:sp>
      <p:sp>
        <p:nvSpPr>
          <p:cNvPr id="158" name="文本框 157">
            <a:extLst>
              <a:ext uri="{FF2B5EF4-FFF2-40B4-BE49-F238E27FC236}">
                <a16:creationId xmlns:a16="http://schemas.microsoft.com/office/drawing/2014/main" xmlns="" id="{B6228007-D5C3-4A1A-9E09-7C0199F8C7E4}"/>
              </a:ext>
            </a:extLst>
          </p:cNvPr>
          <p:cNvSpPr txBox="1"/>
          <p:nvPr/>
        </p:nvSpPr>
        <p:spPr>
          <a:xfrm>
            <a:off x="7276583" y="4167664"/>
            <a:ext cx="377504" cy="369332"/>
          </a:xfrm>
          <a:prstGeom prst="rect">
            <a:avLst/>
          </a:prstGeom>
          <a:noFill/>
        </p:spPr>
        <p:txBody>
          <a:bodyPr wrap="square" rtlCol="0">
            <a:spAutoFit/>
          </a:bodyPr>
          <a:lstStyle/>
          <a:p>
            <a:r>
              <a:rPr lang="en-US" altLang="zh-CN" dirty="0"/>
              <a:t>2</a:t>
            </a:r>
            <a:endParaRPr lang="zh-CN" altLang="en-US" dirty="0"/>
          </a:p>
        </p:txBody>
      </p:sp>
      <p:sp>
        <p:nvSpPr>
          <p:cNvPr id="159" name="文本框 158">
            <a:extLst>
              <a:ext uri="{FF2B5EF4-FFF2-40B4-BE49-F238E27FC236}">
                <a16:creationId xmlns:a16="http://schemas.microsoft.com/office/drawing/2014/main" xmlns="" id="{3DD4BBE3-9FBD-492E-9EEB-98CDA83F18F9}"/>
              </a:ext>
            </a:extLst>
          </p:cNvPr>
          <p:cNvSpPr txBox="1"/>
          <p:nvPr/>
        </p:nvSpPr>
        <p:spPr>
          <a:xfrm>
            <a:off x="7281245" y="4565763"/>
            <a:ext cx="377504" cy="369332"/>
          </a:xfrm>
          <a:prstGeom prst="rect">
            <a:avLst/>
          </a:prstGeom>
          <a:noFill/>
        </p:spPr>
        <p:txBody>
          <a:bodyPr wrap="square" rtlCol="0">
            <a:spAutoFit/>
          </a:bodyPr>
          <a:lstStyle/>
          <a:p>
            <a:r>
              <a:rPr lang="en-US" altLang="zh-CN" dirty="0"/>
              <a:t>3</a:t>
            </a:r>
            <a:endParaRPr lang="zh-CN" altLang="en-US" dirty="0"/>
          </a:p>
        </p:txBody>
      </p:sp>
      <p:sp>
        <p:nvSpPr>
          <p:cNvPr id="160" name="文本框 159">
            <a:extLst>
              <a:ext uri="{FF2B5EF4-FFF2-40B4-BE49-F238E27FC236}">
                <a16:creationId xmlns:a16="http://schemas.microsoft.com/office/drawing/2014/main" xmlns="" id="{3EC32C5D-95E9-47A6-AE8F-656B45591007}"/>
              </a:ext>
            </a:extLst>
          </p:cNvPr>
          <p:cNvSpPr txBox="1"/>
          <p:nvPr/>
        </p:nvSpPr>
        <p:spPr>
          <a:xfrm>
            <a:off x="7664864" y="3404257"/>
            <a:ext cx="434193" cy="369332"/>
          </a:xfrm>
          <a:prstGeom prst="rect">
            <a:avLst/>
          </a:prstGeom>
          <a:noFill/>
        </p:spPr>
        <p:txBody>
          <a:bodyPr wrap="square" rtlCol="0">
            <a:spAutoFit/>
          </a:bodyPr>
          <a:lstStyle/>
          <a:p>
            <a:r>
              <a:rPr lang="en-US" altLang="zh-CN" dirty="0"/>
              <a:t>-1</a:t>
            </a:r>
            <a:endParaRPr lang="zh-CN" altLang="en-US" dirty="0"/>
          </a:p>
        </p:txBody>
      </p:sp>
      <p:sp>
        <p:nvSpPr>
          <p:cNvPr id="176" name="文本框 175">
            <a:extLst>
              <a:ext uri="{FF2B5EF4-FFF2-40B4-BE49-F238E27FC236}">
                <a16:creationId xmlns:a16="http://schemas.microsoft.com/office/drawing/2014/main" xmlns="" id="{725839EE-BD87-44D9-9DC9-936C7AD9E7AD}"/>
              </a:ext>
            </a:extLst>
          </p:cNvPr>
          <p:cNvSpPr txBox="1"/>
          <p:nvPr/>
        </p:nvSpPr>
        <p:spPr>
          <a:xfrm>
            <a:off x="8226862" y="3399001"/>
            <a:ext cx="434193" cy="369332"/>
          </a:xfrm>
          <a:prstGeom prst="rect">
            <a:avLst/>
          </a:prstGeom>
          <a:noFill/>
        </p:spPr>
        <p:txBody>
          <a:bodyPr wrap="square" rtlCol="0">
            <a:spAutoFit/>
          </a:bodyPr>
          <a:lstStyle/>
          <a:p>
            <a:r>
              <a:rPr lang="en-US" altLang="zh-CN" dirty="0"/>
              <a:t>-1</a:t>
            </a:r>
            <a:endParaRPr lang="zh-CN" altLang="en-US" dirty="0"/>
          </a:p>
        </p:txBody>
      </p:sp>
      <p:sp>
        <p:nvSpPr>
          <p:cNvPr id="177" name="文本框 176">
            <a:extLst>
              <a:ext uri="{FF2B5EF4-FFF2-40B4-BE49-F238E27FC236}">
                <a16:creationId xmlns:a16="http://schemas.microsoft.com/office/drawing/2014/main" xmlns="" id="{83F7FECD-A62A-48FE-A5E3-69814F9ECE85}"/>
              </a:ext>
            </a:extLst>
          </p:cNvPr>
          <p:cNvSpPr txBox="1"/>
          <p:nvPr/>
        </p:nvSpPr>
        <p:spPr>
          <a:xfrm>
            <a:off x="8824744" y="3399001"/>
            <a:ext cx="434193" cy="369332"/>
          </a:xfrm>
          <a:prstGeom prst="rect">
            <a:avLst/>
          </a:prstGeom>
          <a:noFill/>
        </p:spPr>
        <p:txBody>
          <a:bodyPr wrap="square" rtlCol="0">
            <a:spAutoFit/>
          </a:bodyPr>
          <a:lstStyle/>
          <a:p>
            <a:r>
              <a:rPr lang="en-US" altLang="zh-CN" dirty="0"/>
              <a:t>1</a:t>
            </a:r>
            <a:endParaRPr lang="zh-CN" altLang="en-US" dirty="0"/>
          </a:p>
        </p:txBody>
      </p:sp>
      <p:sp>
        <p:nvSpPr>
          <p:cNvPr id="178" name="文本框 177">
            <a:extLst>
              <a:ext uri="{FF2B5EF4-FFF2-40B4-BE49-F238E27FC236}">
                <a16:creationId xmlns:a16="http://schemas.microsoft.com/office/drawing/2014/main" xmlns="" id="{91B7E065-8E13-44B0-A473-4242405F03FC}"/>
              </a:ext>
            </a:extLst>
          </p:cNvPr>
          <p:cNvSpPr txBox="1"/>
          <p:nvPr/>
        </p:nvSpPr>
        <p:spPr>
          <a:xfrm>
            <a:off x="9405625" y="3406350"/>
            <a:ext cx="434193" cy="369332"/>
          </a:xfrm>
          <a:prstGeom prst="rect">
            <a:avLst/>
          </a:prstGeom>
          <a:noFill/>
        </p:spPr>
        <p:txBody>
          <a:bodyPr wrap="square" rtlCol="0">
            <a:spAutoFit/>
          </a:bodyPr>
          <a:lstStyle/>
          <a:p>
            <a:r>
              <a:rPr lang="en-US" altLang="zh-CN" dirty="0"/>
              <a:t>2</a:t>
            </a:r>
            <a:endParaRPr lang="zh-CN" altLang="en-US" dirty="0"/>
          </a:p>
        </p:txBody>
      </p:sp>
      <p:sp>
        <p:nvSpPr>
          <p:cNvPr id="179" name="文本框 178">
            <a:extLst>
              <a:ext uri="{FF2B5EF4-FFF2-40B4-BE49-F238E27FC236}">
                <a16:creationId xmlns:a16="http://schemas.microsoft.com/office/drawing/2014/main" xmlns="" id="{95812951-1F97-4EA8-9B70-5775225C4EA1}"/>
              </a:ext>
            </a:extLst>
          </p:cNvPr>
          <p:cNvSpPr txBox="1"/>
          <p:nvPr/>
        </p:nvSpPr>
        <p:spPr>
          <a:xfrm>
            <a:off x="7758746" y="3782581"/>
            <a:ext cx="342992" cy="369332"/>
          </a:xfrm>
          <a:prstGeom prst="rect">
            <a:avLst/>
          </a:prstGeom>
          <a:noFill/>
        </p:spPr>
        <p:txBody>
          <a:bodyPr wrap="square" rtlCol="0">
            <a:spAutoFit/>
          </a:bodyPr>
          <a:lstStyle/>
          <a:p>
            <a:r>
              <a:rPr lang="en-US" altLang="zh-CN" dirty="0"/>
              <a:t>2</a:t>
            </a:r>
            <a:endParaRPr lang="zh-CN" altLang="en-US" dirty="0"/>
          </a:p>
        </p:txBody>
      </p:sp>
      <p:sp>
        <p:nvSpPr>
          <p:cNvPr id="180" name="文本框 179">
            <a:extLst>
              <a:ext uri="{FF2B5EF4-FFF2-40B4-BE49-F238E27FC236}">
                <a16:creationId xmlns:a16="http://schemas.microsoft.com/office/drawing/2014/main" xmlns="" id="{68572640-B5CB-481E-84F6-356E58AD20C5}"/>
              </a:ext>
            </a:extLst>
          </p:cNvPr>
          <p:cNvSpPr txBox="1"/>
          <p:nvPr/>
        </p:nvSpPr>
        <p:spPr>
          <a:xfrm>
            <a:off x="7673437" y="4167664"/>
            <a:ext cx="425825" cy="369332"/>
          </a:xfrm>
          <a:prstGeom prst="rect">
            <a:avLst/>
          </a:prstGeom>
          <a:noFill/>
        </p:spPr>
        <p:txBody>
          <a:bodyPr wrap="square" rtlCol="0">
            <a:spAutoFit/>
          </a:bodyPr>
          <a:lstStyle/>
          <a:p>
            <a:r>
              <a:rPr lang="en-US" altLang="zh-CN" dirty="0"/>
              <a:t>-1</a:t>
            </a:r>
            <a:endParaRPr lang="zh-CN" altLang="en-US" dirty="0"/>
          </a:p>
        </p:txBody>
      </p:sp>
      <p:sp>
        <p:nvSpPr>
          <p:cNvPr id="181" name="文本框 180">
            <a:extLst>
              <a:ext uri="{FF2B5EF4-FFF2-40B4-BE49-F238E27FC236}">
                <a16:creationId xmlns:a16="http://schemas.microsoft.com/office/drawing/2014/main" xmlns="" id="{64074C9D-3E8E-48B4-80D1-EC181FA7DB80}"/>
              </a:ext>
            </a:extLst>
          </p:cNvPr>
          <p:cNvSpPr txBox="1"/>
          <p:nvPr/>
        </p:nvSpPr>
        <p:spPr>
          <a:xfrm>
            <a:off x="7673437" y="4573360"/>
            <a:ext cx="434193" cy="369332"/>
          </a:xfrm>
          <a:prstGeom prst="rect">
            <a:avLst/>
          </a:prstGeom>
          <a:noFill/>
        </p:spPr>
        <p:txBody>
          <a:bodyPr wrap="square" rtlCol="0">
            <a:spAutoFit/>
          </a:bodyPr>
          <a:lstStyle/>
          <a:p>
            <a:r>
              <a:rPr lang="en-US" altLang="zh-CN" dirty="0"/>
              <a:t>-1</a:t>
            </a:r>
            <a:endParaRPr lang="zh-CN" altLang="en-US" dirty="0"/>
          </a:p>
        </p:txBody>
      </p:sp>
      <p:sp>
        <p:nvSpPr>
          <p:cNvPr id="182" name="文本框 181">
            <a:extLst>
              <a:ext uri="{FF2B5EF4-FFF2-40B4-BE49-F238E27FC236}">
                <a16:creationId xmlns:a16="http://schemas.microsoft.com/office/drawing/2014/main" xmlns="" id="{83001A5D-DE15-44D8-9B94-A56BDAF7DE9F}"/>
              </a:ext>
            </a:extLst>
          </p:cNvPr>
          <p:cNvSpPr txBox="1"/>
          <p:nvPr/>
        </p:nvSpPr>
        <p:spPr>
          <a:xfrm>
            <a:off x="8226167" y="3797985"/>
            <a:ext cx="434193" cy="369332"/>
          </a:xfrm>
          <a:prstGeom prst="rect">
            <a:avLst/>
          </a:prstGeom>
          <a:noFill/>
        </p:spPr>
        <p:txBody>
          <a:bodyPr wrap="square" rtlCol="0">
            <a:spAutoFit/>
          </a:bodyPr>
          <a:lstStyle/>
          <a:p>
            <a:r>
              <a:rPr lang="en-US" altLang="zh-CN" dirty="0"/>
              <a:t>-1</a:t>
            </a:r>
            <a:endParaRPr lang="zh-CN" altLang="en-US" dirty="0"/>
          </a:p>
        </p:txBody>
      </p:sp>
      <p:sp>
        <p:nvSpPr>
          <p:cNvPr id="183" name="文本框 182">
            <a:extLst>
              <a:ext uri="{FF2B5EF4-FFF2-40B4-BE49-F238E27FC236}">
                <a16:creationId xmlns:a16="http://schemas.microsoft.com/office/drawing/2014/main" xmlns="" id="{55E8B361-7FFD-475E-A72B-8913FF85094B}"/>
              </a:ext>
            </a:extLst>
          </p:cNvPr>
          <p:cNvSpPr txBox="1"/>
          <p:nvPr/>
        </p:nvSpPr>
        <p:spPr>
          <a:xfrm>
            <a:off x="8752033" y="3792784"/>
            <a:ext cx="434193" cy="369332"/>
          </a:xfrm>
          <a:prstGeom prst="rect">
            <a:avLst/>
          </a:prstGeom>
          <a:noFill/>
        </p:spPr>
        <p:txBody>
          <a:bodyPr wrap="square" rtlCol="0">
            <a:spAutoFit/>
          </a:bodyPr>
          <a:lstStyle/>
          <a:p>
            <a:r>
              <a:rPr lang="en-US" altLang="zh-CN" dirty="0"/>
              <a:t>-1</a:t>
            </a:r>
            <a:endParaRPr lang="zh-CN" altLang="en-US" dirty="0"/>
          </a:p>
        </p:txBody>
      </p:sp>
      <p:sp>
        <p:nvSpPr>
          <p:cNvPr id="184" name="文本框 183">
            <a:extLst>
              <a:ext uri="{FF2B5EF4-FFF2-40B4-BE49-F238E27FC236}">
                <a16:creationId xmlns:a16="http://schemas.microsoft.com/office/drawing/2014/main" xmlns="" id="{94B449D0-F9BE-410A-9098-081BE01E4EF7}"/>
              </a:ext>
            </a:extLst>
          </p:cNvPr>
          <p:cNvSpPr txBox="1"/>
          <p:nvPr/>
        </p:nvSpPr>
        <p:spPr>
          <a:xfrm>
            <a:off x="9404535" y="3797985"/>
            <a:ext cx="310348" cy="369332"/>
          </a:xfrm>
          <a:prstGeom prst="rect">
            <a:avLst/>
          </a:prstGeom>
          <a:noFill/>
        </p:spPr>
        <p:txBody>
          <a:bodyPr wrap="square" rtlCol="0">
            <a:spAutoFit/>
          </a:bodyPr>
          <a:lstStyle/>
          <a:p>
            <a:r>
              <a:rPr lang="en-US" altLang="zh-CN" dirty="0"/>
              <a:t>2</a:t>
            </a:r>
            <a:endParaRPr lang="zh-CN" altLang="en-US" dirty="0"/>
          </a:p>
        </p:txBody>
      </p:sp>
      <p:sp>
        <p:nvSpPr>
          <p:cNvPr id="185" name="文本框 184">
            <a:extLst>
              <a:ext uri="{FF2B5EF4-FFF2-40B4-BE49-F238E27FC236}">
                <a16:creationId xmlns:a16="http://schemas.microsoft.com/office/drawing/2014/main" xmlns="" id="{BD063119-D60F-47DB-895A-34B664BB066E}"/>
              </a:ext>
            </a:extLst>
          </p:cNvPr>
          <p:cNvSpPr txBox="1"/>
          <p:nvPr/>
        </p:nvSpPr>
        <p:spPr>
          <a:xfrm>
            <a:off x="8307333" y="4173893"/>
            <a:ext cx="328547" cy="369332"/>
          </a:xfrm>
          <a:prstGeom prst="rect">
            <a:avLst/>
          </a:prstGeom>
          <a:noFill/>
        </p:spPr>
        <p:txBody>
          <a:bodyPr wrap="square" rtlCol="0">
            <a:spAutoFit/>
          </a:bodyPr>
          <a:lstStyle/>
          <a:p>
            <a:r>
              <a:rPr lang="en-US" altLang="zh-CN" dirty="0"/>
              <a:t>0</a:t>
            </a:r>
            <a:endParaRPr lang="zh-CN" altLang="en-US" dirty="0"/>
          </a:p>
        </p:txBody>
      </p:sp>
      <p:sp>
        <p:nvSpPr>
          <p:cNvPr id="186" name="文本框 185">
            <a:extLst>
              <a:ext uri="{FF2B5EF4-FFF2-40B4-BE49-F238E27FC236}">
                <a16:creationId xmlns:a16="http://schemas.microsoft.com/office/drawing/2014/main" xmlns="" id="{D7509D75-9A1B-4761-B564-FC20B4015E7A}"/>
              </a:ext>
            </a:extLst>
          </p:cNvPr>
          <p:cNvSpPr txBox="1"/>
          <p:nvPr/>
        </p:nvSpPr>
        <p:spPr>
          <a:xfrm>
            <a:off x="8781813" y="4166191"/>
            <a:ext cx="434193" cy="369332"/>
          </a:xfrm>
          <a:prstGeom prst="rect">
            <a:avLst/>
          </a:prstGeom>
          <a:noFill/>
        </p:spPr>
        <p:txBody>
          <a:bodyPr wrap="square" rtlCol="0">
            <a:spAutoFit/>
          </a:bodyPr>
          <a:lstStyle/>
          <a:p>
            <a:r>
              <a:rPr lang="en-US" altLang="zh-CN" dirty="0"/>
              <a:t>-1</a:t>
            </a:r>
            <a:endParaRPr lang="zh-CN" altLang="en-US" dirty="0"/>
          </a:p>
        </p:txBody>
      </p:sp>
      <p:sp>
        <p:nvSpPr>
          <p:cNvPr id="187" name="文本框 186">
            <a:extLst>
              <a:ext uri="{FF2B5EF4-FFF2-40B4-BE49-F238E27FC236}">
                <a16:creationId xmlns:a16="http://schemas.microsoft.com/office/drawing/2014/main" xmlns="" id="{CEC1C4A8-FE75-49ED-8ABD-8AA3DB942197}"/>
              </a:ext>
            </a:extLst>
          </p:cNvPr>
          <p:cNvSpPr txBox="1"/>
          <p:nvPr/>
        </p:nvSpPr>
        <p:spPr>
          <a:xfrm>
            <a:off x="9333796" y="4180030"/>
            <a:ext cx="434193" cy="369332"/>
          </a:xfrm>
          <a:prstGeom prst="rect">
            <a:avLst/>
          </a:prstGeom>
          <a:noFill/>
        </p:spPr>
        <p:txBody>
          <a:bodyPr wrap="square" rtlCol="0">
            <a:spAutoFit/>
          </a:bodyPr>
          <a:lstStyle/>
          <a:p>
            <a:r>
              <a:rPr lang="en-US" altLang="zh-CN" dirty="0"/>
              <a:t>-1</a:t>
            </a:r>
            <a:endParaRPr lang="zh-CN" altLang="en-US" dirty="0"/>
          </a:p>
        </p:txBody>
      </p:sp>
      <p:sp>
        <p:nvSpPr>
          <p:cNvPr id="189" name="文本框 188">
            <a:extLst>
              <a:ext uri="{FF2B5EF4-FFF2-40B4-BE49-F238E27FC236}">
                <a16:creationId xmlns:a16="http://schemas.microsoft.com/office/drawing/2014/main" xmlns="" id="{A158E5BC-D645-4D94-BE89-D511E853E5CA}"/>
              </a:ext>
            </a:extLst>
          </p:cNvPr>
          <p:cNvSpPr txBox="1"/>
          <p:nvPr/>
        </p:nvSpPr>
        <p:spPr>
          <a:xfrm>
            <a:off x="8838331" y="4570995"/>
            <a:ext cx="328548" cy="369332"/>
          </a:xfrm>
          <a:prstGeom prst="rect">
            <a:avLst/>
          </a:prstGeom>
          <a:noFill/>
        </p:spPr>
        <p:txBody>
          <a:bodyPr wrap="square" rtlCol="0">
            <a:spAutoFit/>
          </a:bodyPr>
          <a:lstStyle/>
          <a:p>
            <a:r>
              <a:rPr lang="en-US" altLang="zh-CN" dirty="0"/>
              <a:t>1</a:t>
            </a:r>
            <a:endParaRPr lang="zh-CN" altLang="en-US" dirty="0"/>
          </a:p>
        </p:txBody>
      </p:sp>
      <p:sp>
        <p:nvSpPr>
          <p:cNvPr id="190" name="文本框 189">
            <a:extLst>
              <a:ext uri="{FF2B5EF4-FFF2-40B4-BE49-F238E27FC236}">
                <a16:creationId xmlns:a16="http://schemas.microsoft.com/office/drawing/2014/main" xmlns="" id="{8674CBB7-F00C-4FED-B4F9-216C74113BCE}"/>
              </a:ext>
            </a:extLst>
          </p:cNvPr>
          <p:cNvSpPr txBox="1"/>
          <p:nvPr/>
        </p:nvSpPr>
        <p:spPr>
          <a:xfrm>
            <a:off x="9336183" y="4594988"/>
            <a:ext cx="434193" cy="369332"/>
          </a:xfrm>
          <a:prstGeom prst="rect">
            <a:avLst/>
          </a:prstGeom>
          <a:noFill/>
        </p:spPr>
        <p:txBody>
          <a:bodyPr wrap="squar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xmlns="" id="{CD5A6327-FF69-42F6-8702-3C222118A3B1}"/>
              </a:ext>
            </a:extLst>
          </p:cNvPr>
          <p:cNvSpPr txBox="1"/>
          <p:nvPr/>
        </p:nvSpPr>
        <p:spPr>
          <a:xfrm>
            <a:off x="8309321" y="4590095"/>
            <a:ext cx="328547" cy="369332"/>
          </a:xfrm>
          <a:prstGeom prst="rect">
            <a:avLst/>
          </a:prstGeom>
          <a:noFill/>
        </p:spPr>
        <p:txBody>
          <a:bodyPr wrap="square" rtlCol="0">
            <a:spAutoFit/>
          </a:bodyPr>
          <a:lstStyle/>
          <a:p>
            <a:r>
              <a:rPr lang="en-US" altLang="zh-CN" dirty="0"/>
              <a:t>0</a:t>
            </a:r>
            <a:endParaRPr lang="zh-CN" altLang="en-US" dirty="0"/>
          </a:p>
        </p:txBody>
      </p:sp>
      <p:sp>
        <p:nvSpPr>
          <p:cNvPr id="137" name="左中括号 136">
            <a:extLst>
              <a:ext uri="{FF2B5EF4-FFF2-40B4-BE49-F238E27FC236}">
                <a16:creationId xmlns:a16="http://schemas.microsoft.com/office/drawing/2014/main" xmlns="" id="{2211827D-24FC-4EFB-A833-0AE3C3F787F1}"/>
              </a:ext>
            </a:extLst>
          </p:cNvPr>
          <p:cNvSpPr/>
          <p:nvPr/>
        </p:nvSpPr>
        <p:spPr>
          <a:xfrm>
            <a:off x="5188226" y="902093"/>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右中括号 137">
            <a:extLst>
              <a:ext uri="{FF2B5EF4-FFF2-40B4-BE49-F238E27FC236}">
                <a16:creationId xmlns:a16="http://schemas.microsoft.com/office/drawing/2014/main" xmlns="" id="{42D3C752-8CFF-43B9-93F8-56CA6C209667}"/>
              </a:ext>
            </a:extLst>
          </p:cNvPr>
          <p:cNvSpPr/>
          <p:nvPr/>
        </p:nvSpPr>
        <p:spPr>
          <a:xfrm>
            <a:off x="7484118" y="910248"/>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5FA860C7-A7EB-4626-BCC0-6B7C7B0E163A}"/>
              </a:ext>
            </a:extLst>
          </p:cNvPr>
          <p:cNvSpPr txBox="1"/>
          <p:nvPr/>
        </p:nvSpPr>
        <p:spPr>
          <a:xfrm>
            <a:off x="5304570" y="540915"/>
            <a:ext cx="377504" cy="369332"/>
          </a:xfrm>
          <a:prstGeom prst="rect">
            <a:avLst/>
          </a:prstGeom>
          <a:noFill/>
        </p:spPr>
        <p:txBody>
          <a:bodyPr wrap="square" rtlCol="0">
            <a:spAutoFit/>
          </a:bodyPr>
          <a:lstStyle/>
          <a:p>
            <a:r>
              <a:rPr lang="en-US" altLang="zh-CN" dirty="0"/>
              <a:t>0</a:t>
            </a:r>
            <a:endParaRPr lang="zh-CN" altLang="en-US" dirty="0"/>
          </a:p>
        </p:txBody>
      </p:sp>
      <p:sp>
        <p:nvSpPr>
          <p:cNvPr id="140" name="文本框 139">
            <a:extLst>
              <a:ext uri="{FF2B5EF4-FFF2-40B4-BE49-F238E27FC236}">
                <a16:creationId xmlns:a16="http://schemas.microsoft.com/office/drawing/2014/main" xmlns="" id="{44D4747E-6082-4C3B-932A-8A2A77B2732C}"/>
              </a:ext>
            </a:extLst>
          </p:cNvPr>
          <p:cNvSpPr txBox="1"/>
          <p:nvPr/>
        </p:nvSpPr>
        <p:spPr>
          <a:xfrm>
            <a:off x="5832612" y="540915"/>
            <a:ext cx="377504" cy="369332"/>
          </a:xfrm>
          <a:prstGeom prst="rect">
            <a:avLst/>
          </a:prstGeom>
          <a:noFill/>
        </p:spPr>
        <p:txBody>
          <a:bodyPr wrap="square" rtlCol="0">
            <a:spAutoFit/>
          </a:bodyPr>
          <a:lstStyle/>
          <a:p>
            <a:r>
              <a:rPr lang="en-US" altLang="zh-CN" dirty="0"/>
              <a:t>1</a:t>
            </a:r>
            <a:endParaRPr lang="zh-CN" altLang="en-US" dirty="0"/>
          </a:p>
        </p:txBody>
      </p:sp>
      <p:sp>
        <p:nvSpPr>
          <p:cNvPr id="141" name="文本框 140">
            <a:extLst>
              <a:ext uri="{FF2B5EF4-FFF2-40B4-BE49-F238E27FC236}">
                <a16:creationId xmlns:a16="http://schemas.microsoft.com/office/drawing/2014/main" xmlns="" id="{A4104078-5BCF-4043-A225-401B26F61BC9}"/>
              </a:ext>
            </a:extLst>
          </p:cNvPr>
          <p:cNvSpPr txBox="1"/>
          <p:nvPr/>
        </p:nvSpPr>
        <p:spPr>
          <a:xfrm>
            <a:off x="6359914" y="540915"/>
            <a:ext cx="377504" cy="369332"/>
          </a:xfrm>
          <a:prstGeom prst="rect">
            <a:avLst/>
          </a:prstGeom>
          <a:noFill/>
        </p:spPr>
        <p:txBody>
          <a:bodyPr wrap="square" rtlCol="0">
            <a:spAutoFit/>
          </a:bodyPr>
          <a:lstStyle/>
          <a:p>
            <a:r>
              <a:rPr lang="en-US" altLang="zh-CN" dirty="0"/>
              <a:t>2</a:t>
            </a:r>
            <a:endParaRPr lang="zh-CN" altLang="en-US" dirty="0"/>
          </a:p>
        </p:txBody>
      </p:sp>
      <p:sp>
        <p:nvSpPr>
          <p:cNvPr id="142" name="文本框 141">
            <a:extLst>
              <a:ext uri="{FF2B5EF4-FFF2-40B4-BE49-F238E27FC236}">
                <a16:creationId xmlns:a16="http://schemas.microsoft.com/office/drawing/2014/main" xmlns="" id="{3F13DD31-E6DA-4402-8C08-C148801654D6}"/>
              </a:ext>
            </a:extLst>
          </p:cNvPr>
          <p:cNvSpPr txBox="1"/>
          <p:nvPr/>
        </p:nvSpPr>
        <p:spPr>
          <a:xfrm>
            <a:off x="6887135" y="540915"/>
            <a:ext cx="377504" cy="369332"/>
          </a:xfrm>
          <a:prstGeom prst="rect">
            <a:avLst/>
          </a:prstGeom>
          <a:noFill/>
        </p:spPr>
        <p:txBody>
          <a:bodyPr wrap="square" rtlCol="0">
            <a:spAutoFit/>
          </a:bodyPr>
          <a:lstStyle/>
          <a:p>
            <a:r>
              <a:rPr lang="en-US" altLang="zh-CN" dirty="0"/>
              <a:t>3</a:t>
            </a:r>
            <a:endParaRPr lang="zh-CN" altLang="en-US" dirty="0"/>
          </a:p>
        </p:txBody>
      </p:sp>
      <p:sp>
        <p:nvSpPr>
          <p:cNvPr id="143" name="文本框 142">
            <a:extLst>
              <a:ext uri="{FF2B5EF4-FFF2-40B4-BE49-F238E27FC236}">
                <a16:creationId xmlns:a16="http://schemas.microsoft.com/office/drawing/2014/main" xmlns="" id="{7C7399F9-E438-45C8-A0CA-F8CD796F4C1F}"/>
              </a:ext>
            </a:extLst>
          </p:cNvPr>
          <p:cNvSpPr txBox="1"/>
          <p:nvPr/>
        </p:nvSpPr>
        <p:spPr>
          <a:xfrm>
            <a:off x="4828839" y="910247"/>
            <a:ext cx="377504" cy="369332"/>
          </a:xfrm>
          <a:prstGeom prst="rect">
            <a:avLst/>
          </a:prstGeom>
          <a:noFill/>
        </p:spPr>
        <p:txBody>
          <a:bodyPr wrap="square" rtlCol="0">
            <a:spAutoFit/>
          </a:bodyPr>
          <a:lstStyle/>
          <a:p>
            <a:r>
              <a:rPr lang="en-US" altLang="zh-CN" dirty="0"/>
              <a:t>0</a:t>
            </a:r>
            <a:endParaRPr lang="zh-CN" altLang="en-US" dirty="0"/>
          </a:p>
        </p:txBody>
      </p:sp>
      <p:sp>
        <p:nvSpPr>
          <p:cNvPr id="144" name="文本框 143">
            <a:extLst>
              <a:ext uri="{FF2B5EF4-FFF2-40B4-BE49-F238E27FC236}">
                <a16:creationId xmlns:a16="http://schemas.microsoft.com/office/drawing/2014/main" xmlns="" id="{0A361272-FEA9-4FCE-921B-55A5038DAE7C}"/>
              </a:ext>
            </a:extLst>
          </p:cNvPr>
          <p:cNvSpPr txBox="1"/>
          <p:nvPr/>
        </p:nvSpPr>
        <p:spPr>
          <a:xfrm>
            <a:off x="4828839" y="1279579"/>
            <a:ext cx="377504" cy="369332"/>
          </a:xfrm>
          <a:prstGeom prst="rect">
            <a:avLst/>
          </a:prstGeom>
          <a:noFill/>
        </p:spPr>
        <p:txBody>
          <a:bodyPr wrap="square" rtlCol="0">
            <a:spAutoFit/>
          </a:bodyPr>
          <a:lstStyle/>
          <a:p>
            <a:r>
              <a:rPr lang="en-US" altLang="zh-CN" dirty="0"/>
              <a:t>1</a:t>
            </a:r>
            <a:endParaRPr lang="zh-CN" altLang="en-US" dirty="0"/>
          </a:p>
        </p:txBody>
      </p:sp>
      <p:sp>
        <p:nvSpPr>
          <p:cNvPr id="145" name="文本框 144">
            <a:extLst>
              <a:ext uri="{FF2B5EF4-FFF2-40B4-BE49-F238E27FC236}">
                <a16:creationId xmlns:a16="http://schemas.microsoft.com/office/drawing/2014/main" xmlns="" id="{7F07F774-E6B1-42CA-A044-928FE5932FAD}"/>
              </a:ext>
            </a:extLst>
          </p:cNvPr>
          <p:cNvSpPr txBox="1"/>
          <p:nvPr/>
        </p:nvSpPr>
        <p:spPr>
          <a:xfrm>
            <a:off x="4826339" y="1648911"/>
            <a:ext cx="377504" cy="369332"/>
          </a:xfrm>
          <a:prstGeom prst="rect">
            <a:avLst/>
          </a:prstGeom>
          <a:noFill/>
        </p:spPr>
        <p:txBody>
          <a:bodyPr wrap="square" rtlCol="0">
            <a:spAutoFit/>
          </a:bodyPr>
          <a:lstStyle/>
          <a:p>
            <a:r>
              <a:rPr lang="en-US" altLang="zh-CN" dirty="0"/>
              <a:t>2</a:t>
            </a:r>
            <a:endParaRPr lang="zh-CN" altLang="en-US" dirty="0"/>
          </a:p>
        </p:txBody>
      </p:sp>
      <p:sp>
        <p:nvSpPr>
          <p:cNvPr id="146" name="文本框 145">
            <a:extLst>
              <a:ext uri="{FF2B5EF4-FFF2-40B4-BE49-F238E27FC236}">
                <a16:creationId xmlns:a16="http://schemas.microsoft.com/office/drawing/2014/main" xmlns="" id="{E51737D6-DE8D-4FA1-A8F1-D4462E1D62EB}"/>
              </a:ext>
            </a:extLst>
          </p:cNvPr>
          <p:cNvSpPr txBox="1"/>
          <p:nvPr/>
        </p:nvSpPr>
        <p:spPr>
          <a:xfrm>
            <a:off x="4831001" y="2047010"/>
            <a:ext cx="377504" cy="369332"/>
          </a:xfrm>
          <a:prstGeom prst="rect">
            <a:avLst/>
          </a:prstGeom>
          <a:noFill/>
        </p:spPr>
        <p:txBody>
          <a:bodyPr wrap="square" rtlCol="0">
            <a:spAutoFit/>
          </a:bodyPr>
          <a:lstStyle/>
          <a:p>
            <a:r>
              <a:rPr lang="en-US" altLang="zh-CN" dirty="0"/>
              <a:t>3</a:t>
            </a:r>
            <a:endParaRPr lang="zh-CN" altLang="en-US" dirty="0"/>
          </a:p>
        </p:txBody>
      </p:sp>
      <p:sp>
        <p:nvSpPr>
          <p:cNvPr id="147" name="文本框 146">
            <a:extLst>
              <a:ext uri="{FF2B5EF4-FFF2-40B4-BE49-F238E27FC236}">
                <a16:creationId xmlns:a16="http://schemas.microsoft.com/office/drawing/2014/main" xmlns="" id="{2B6F08A8-4F88-4FB4-A33A-03DFCFE2F26A}"/>
              </a:ext>
            </a:extLst>
          </p:cNvPr>
          <p:cNvSpPr txBox="1"/>
          <p:nvPr/>
        </p:nvSpPr>
        <p:spPr>
          <a:xfrm>
            <a:off x="5333597" y="893041"/>
            <a:ext cx="314853" cy="369332"/>
          </a:xfrm>
          <a:prstGeom prst="rect">
            <a:avLst/>
          </a:prstGeom>
          <a:noFill/>
        </p:spPr>
        <p:txBody>
          <a:bodyPr wrap="square" rtlCol="0">
            <a:spAutoFit/>
          </a:bodyPr>
          <a:lstStyle/>
          <a:p>
            <a:r>
              <a:rPr lang="en-US" altLang="zh-CN" dirty="0"/>
              <a:t>0</a:t>
            </a:r>
            <a:endParaRPr lang="zh-CN" altLang="en-US" dirty="0"/>
          </a:p>
        </p:txBody>
      </p:sp>
      <p:sp>
        <p:nvSpPr>
          <p:cNvPr id="148" name="文本框 147">
            <a:extLst>
              <a:ext uri="{FF2B5EF4-FFF2-40B4-BE49-F238E27FC236}">
                <a16:creationId xmlns:a16="http://schemas.microsoft.com/office/drawing/2014/main" xmlns="" id="{5258A61C-18DE-4BF8-A24D-F9B577D6BCC9}"/>
              </a:ext>
            </a:extLst>
          </p:cNvPr>
          <p:cNvSpPr txBox="1"/>
          <p:nvPr/>
        </p:nvSpPr>
        <p:spPr>
          <a:xfrm>
            <a:off x="5832612" y="1275774"/>
            <a:ext cx="314853" cy="369332"/>
          </a:xfrm>
          <a:prstGeom prst="rect">
            <a:avLst/>
          </a:prstGeom>
          <a:noFill/>
        </p:spPr>
        <p:txBody>
          <a:bodyPr wrap="square" rtlCol="0">
            <a:spAutoFit/>
          </a:bodyPr>
          <a:lstStyle/>
          <a:p>
            <a:r>
              <a:rPr lang="en-US" altLang="zh-CN" dirty="0"/>
              <a:t>0</a:t>
            </a:r>
            <a:endParaRPr lang="zh-CN" altLang="en-US" dirty="0"/>
          </a:p>
        </p:txBody>
      </p:sp>
      <p:sp>
        <p:nvSpPr>
          <p:cNvPr id="149" name="文本框 148">
            <a:extLst>
              <a:ext uri="{FF2B5EF4-FFF2-40B4-BE49-F238E27FC236}">
                <a16:creationId xmlns:a16="http://schemas.microsoft.com/office/drawing/2014/main" xmlns="" id="{8E0152C7-9F0D-49FD-A048-B0E6D3C23C24}"/>
              </a:ext>
            </a:extLst>
          </p:cNvPr>
          <p:cNvSpPr txBox="1"/>
          <p:nvPr/>
        </p:nvSpPr>
        <p:spPr>
          <a:xfrm>
            <a:off x="6366943" y="1648911"/>
            <a:ext cx="314853" cy="369332"/>
          </a:xfrm>
          <a:prstGeom prst="rect">
            <a:avLst/>
          </a:prstGeom>
          <a:noFill/>
        </p:spPr>
        <p:txBody>
          <a:bodyPr wrap="square" rtlCol="0">
            <a:spAutoFit/>
          </a:bodyPr>
          <a:lstStyle/>
          <a:p>
            <a:r>
              <a:rPr lang="en-US" altLang="zh-CN" dirty="0"/>
              <a:t>0</a:t>
            </a:r>
            <a:endParaRPr lang="zh-CN" altLang="en-US" dirty="0"/>
          </a:p>
        </p:txBody>
      </p:sp>
      <p:sp>
        <p:nvSpPr>
          <p:cNvPr id="161" name="文本框 160">
            <a:extLst>
              <a:ext uri="{FF2B5EF4-FFF2-40B4-BE49-F238E27FC236}">
                <a16:creationId xmlns:a16="http://schemas.microsoft.com/office/drawing/2014/main" xmlns="" id="{0E1103C2-FCD2-43B4-AC68-20D0F8C0B087}"/>
              </a:ext>
            </a:extLst>
          </p:cNvPr>
          <p:cNvSpPr txBox="1"/>
          <p:nvPr/>
        </p:nvSpPr>
        <p:spPr>
          <a:xfrm>
            <a:off x="6919023" y="2071342"/>
            <a:ext cx="314853" cy="369332"/>
          </a:xfrm>
          <a:prstGeom prst="rect">
            <a:avLst/>
          </a:prstGeom>
          <a:noFill/>
        </p:spPr>
        <p:txBody>
          <a:bodyPr wrap="square" rtlCol="0">
            <a:spAutoFit/>
          </a:bodyPr>
          <a:lstStyle/>
          <a:p>
            <a:r>
              <a:rPr lang="en-US" altLang="zh-CN" dirty="0"/>
              <a:t>0</a:t>
            </a:r>
            <a:endParaRPr lang="zh-CN" altLang="en-US" dirty="0"/>
          </a:p>
        </p:txBody>
      </p:sp>
      <p:sp>
        <p:nvSpPr>
          <p:cNvPr id="162" name="文本框 161">
            <a:extLst>
              <a:ext uri="{FF2B5EF4-FFF2-40B4-BE49-F238E27FC236}">
                <a16:creationId xmlns:a16="http://schemas.microsoft.com/office/drawing/2014/main" xmlns="" id="{3D12AAAC-9177-4333-9924-9F84FFD08D80}"/>
              </a:ext>
            </a:extLst>
          </p:cNvPr>
          <p:cNvSpPr txBox="1"/>
          <p:nvPr/>
        </p:nvSpPr>
        <p:spPr>
          <a:xfrm>
            <a:off x="5832612" y="885504"/>
            <a:ext cx="314853" cy="369332"/>
          </a:xfrm>
          <a:prstGeom prst="rect">
            <a:avLst/>
          </a:prstGeom>
          <a:noFill/>
        </p:spPr>
        <p:txBody>
          <a:bodyPr wrap="square" rtlCol="0">
            <a:spAutoFit/>
          </a:bodyPr>
          <a:lstStyle/>
          <a:p>
            <a:r>
              <a:rPr lang="en-US" altLang="zh-CN" dirty="0"/>
              <a:t>2</a:t>
            </a:r>
            <a:endParaRPr lang="zh-CN" altLang="en-US" dirty="0"/>
          </a:p>
        </p:txBody>
      </p:sp>
      <p:sp>
        <p:nvSpPr>
          <p:cNvPr id="203" name="文本框 202">
            <a:extLst>
              <a:ext uri="{FF2B5EF4-FFF2-40B4-BE49-F238E27FC236}">
                <a16:creationId xmlns:a16="http://schemas.microsoft.com/office/drawing/2014/main" xmlns="" id="{E9A4ECF8-8184-4EBC-9C24-CA7F83E18211}"/>
              </a:ext>
            </a:extLst>
          </p:cNvPr>
          <p:cNvSpPr txBox="1"/>
          <p:nvPr/>
        </p:nvSpPr>
        <p:spPr>
          <a:xfrm>
            <a:off x="6365380" y="886837"/>
            <a:ext cx="314853" cy="369332"/>
          </a:xfrm>
          <a:prstGeom prst="rect">
            <a:avLst/>
          </a:prstGeom>
          <a:noFill/>
        </p:spPr>
        <p:txBody>
          <a:bodyPr wrap="square" rtlCol="0">
            <a:spAutoFit/>
          </a:bodyPr>
          <a:lstStyle/>
          <a:p>
            <a:r>
              <a:rPr lang="en-US" altLang="zh-CN" dirty="0"/>
              <a:t>3</a:t>
            </a:r>
            <a:endParaRPr lang="zh-CN" altLang="en-US" dirty="0"/>
          </a:p>
        </p:txBody>
      </p:sp>
      <p:sp>
        <p:nvSpPr>
          <p:cNvPr id="205" name="文本框 204">
            <a:extLst>
              <a:ext uri="{FF2B5EF4-FFF2-40B4-BE49-F238E27FC236}">
                <a16:creationId xmlns:a16="http://schemas.microsoft.com/office/drawing/2014/main" xmlns="" id="{54C0E182-562D-4AF1-A8F7-FBC550A5FE11}"/>
              </a:ext>
            </a:extLst>
          </p:cNvPr>
          <p:cNvSpPr txBox="1"/>
          <p:nvPr/>
        </p:nvSpPr>
        <p:spPr>
          <a:xfrm>
            <a:off x="6914081" y="885504"/>
            <a:ext cx="314853" cy="369332"/>
          </a:xfrm>
          <a:prstGeom prst="rect">
            <a:avLst/>
          </a:prstGeom>
          <a:noFill/>
        </p:spPr>
        <p:txBody>
          <a:bodyPr wrap="square" rtlCol="0">
            <a:spAutoFit/>
          </a:bodyPr>
          <a:lstStyle/>
          <a:p>
            <a:r>
              <a:rPr lang="en-US" altLang="zh-CN" dirty="0"/>
              <a:t>7</a:t>
            </a:r>
            <a:endParaRPr lang="zh-CN" altLang="en-US" dirty="0"/>
          </a:p>
        </p:txBody>
      </p:sp>
      <p:sp>
        <p:nvSpPr>
          <p:cNvPr id="206" name="文本框 205">
            <a:extLst>
              <a:ext uri="{FF2B5EF4-FFF2-40B4-BE49-F238E27FC236}">
                <a16:creationId xmlns:a16="http://schemas.microsoft.com/office/drawing/2014/main" xmlns="" id="{9F829D8B-EE7E-4982-953E-156FBBE0D425}"/>
              </a:ext>
            </a:extLst>
          </p:cNvPr>
          <p:cNvSpPr txBox="1"/>
          <p:nvPr/>
        </p:nvSpPr>
        <p:spPr>
          <a:xfrm>
            <a:off x="5350031" y="1285808"/>
            <a:ext cx="314853" cy="369332"/>
          </a:xfrm>
          <a:prstGeom prst="rect">
            <a:avLst/>
          </a:prstGeom>
          <a:noFill/>
        </p:spPr>
        <p:txBody>
          <a:bodyPr wrap="square" rtlCol="0">
            <a:spAutoFit/>
          </a:bodyPr>
          <a:lstStyle/>
          <a:p>
            <a:r>
              <a:rPr lang="en-US" altLang="zh-CN" dirty="0"/>
              <a:t>6</a:t>
            </a:r>
            <a:endParaRPr lang="zh-CN" altLang="en-US" dirty="0"/>
          </a:p>
        </p:txBody>
      </p:sp>
      <p:sp>
        <p:nvSpPr>
          <p:cNvPr id="207" name="文本框 206">
            <a:extLst>
              <a:ext uri="{FF2B5EF4-FFF2-40B4-BE49-F238E27FC236}">
                <a16:creationId xmlns:a16="http://schemas.microsoft.com/office/drawing/2014/main" xmlns="" id="{26B1658B-8A0C-49B1-8A04-F7FB57D5E077}"/>
              </a:ext>
            </a:extLst>
          </p:cNvPr>
          <p:cNvSpPr txBox="1"/>
          <p:nvPr/>
        </p:nvSpPr>
        <p:spPr>
          <a:xfrm>
            <a:off x="6366944" y="1275774"/>
            <a:ext cx="314853" cy="369332"/>
          </a:xfrm>
          <a:prstGeom prst="rect">
            <a:avLst/>
          </a:prstGeom>
          <a:noFill/>
        </p:spPr>
        <p:txBody>
          <a:bodyPr wrap="square" rtlCol="0">
            <a:spAutoFit/>
          </a:bodyPr>
          <a:lstStyle/>
          <a:p>
            <a:r>
              <a:rPr lang="en-US" altLang="zh-CN" dirty="0"/>
              <a:t>1</a:t>
            </a:r>
            <a:endParaRPr lang="zh-CN" altLang="en-US" dirty="0"/>
          </a:p>
        </p:txBody>
      </p:sp>
      <p:sp>
        <p:nvSpPr>
          <p:cNvPr id="208" name="文本框 207">
            <a:extLst>
              <a:ext uri="{FF2B5EF4-FFF2-40B4-BE49-F238E27FC236}">
                <a16:creationId xmlns:a16="http://schemas.microsoft.com/office/drawing/2014/main" xmlns="" id="{C2C14D45-59C6-4794-9A49-0D40ED0ACC8A}"/>
              </a:ext>
            </a:extLst>
          </p:cNvPr>
          <p:cNvSpPr txBox="1"/>
          <p:nvPr/>
        </p:nvSpPr>
        <p:spPr>
          <a:xfrm>
            <a:off x="5339323" y="1663295"/>
            <a:ext cx="314853" cy="369332"/>
          </a:xfrm>
          <a:prstGeom prst="rect">
            <a:avLst/>
          </a:prstGeom>
          <a:noFill/>
        </p:spPr>
        <p:txBody>
          <a:bodyPr wrap="square" rtlCol="0">
            <a:spAutoFit/>
          </a:bodyPr>
          <a:lstStyle/>
          <a:p>
            <a:r>
              <a:rPr lang="en-US" altLang="zh-CN" dirty="0"/>
              <a:t>5</a:t>
            </a:r>
            <a:endParaRPr lang="zh-CN" altLang="en-US" dirty="0"/>
          </a:p>
        </p:txBody>
      </p:sp>
      <p:sp>
        <p:nvSpPr>
          <p:cNvPr id="209" name="文本框 208">
            <a:extLst>
              <a:ext uri="{FF2B5EF4-FFF2-40B4-BE49-F238E27FC236}">
                <a16:creationId xmlns:a16="http://schemas.microsoft.com/office/drawing/2014/main" xmlns="" id="{5D75BE47-A5E7-4D99-8181-4606125D12CA}"/>
              </a:ext>
            </a:extLst>
          </p:cNvPr>
          <p:cNvSpPr txBox="1"/>
          <p:nvPr/>
        </p:nvSpPr>
        <p:spPr>
          <a:xfrm>
            <a:off x="5831225" y="1648911"/>
            <a:ext cx="337270" cy="369332"/>
          </a:xfrm>
          <a:prstGeom prst="rect">
            <a:avLst/>
          </a:prstGeom>
          <a:noFill/>
        </p:spPr>
        <p:txBody>
          <a:bodyPr wrap="square" rtlCol="0">
            <a:spAutoFit/>
          </a:bodyPr>
          <a:lstStyle/>
          <a:p>
            <a:r>
              <a:rPr lang="en-US" altLang="zh-CN" dirty="0"/>
              <a:t>7</a:t>
            </a:r>
            <a:endParaRPr lang="zh-CN" altLang="en-US" dirty="0"/>
          </a:p>
        </p:txBody>
      </p:sp>
      <p:sp>
        <p:nvSpPr>
          <p:cNvPr id="210" name="文本框 209">
            <a:extLst>
              <a:ext uri="{FF2B5EF4-FFF2-40B4-BE49-F238E27FC236}">
                <a16:creationId xmlns:a16="http://schemas.microsoft.com/office/drawing/2014/main" xmlns="" id="{AA1BC25F-38AD-4187-8AC1-3949AD9AECB6}"/>
              </a:ext>
            </a:extLst>
          </p:cNvPr>
          <p:cNvSpPr txBox="1"/>
          <p:nvPr/>
        </p:nvSpPr>
        <p:spPr>
          <a:xfrm>
            <a:off x="6916631" y="1641301"/>
            <a:ext cx="314853" cy="369332"/>
          </a:xfrm>
          <a:prstGeom prst="rect">
            <a:avLst/>
          </a:prstGeom>
          <a:noFill/>
        </p:spPr>
        <p:txBody>
          <a:bodyPr wrap="square" rtlCol="0">
            <a:spAutoFit/>
          </a:bodyPr>
          <a:lstStyle/>
          <a:p>
            <a:r>
              <a:rPr lang="en-US" altLang="zh-CN" dirty="0"/>
              <a:t>4</a:t>
            </a:r>
            <a:endParaRPr lang="zh-CN" altLang="en-US" dirty="0"/>
          </a:p>
        </p:txBody>
      </p:sp>
      <p:sp>
        <p:nvSpPr>
          <p:cNvPr id="211" name="文本框 210">
            <a:extLst>
              <a:ext uri="{FF2B5EF4-FFF2-40B4-BE49-F238E27FC236}">
                <a16:creationId xmlns:a16="http://schemas.microsoft.com/office/drawing/2014/main" xmlns="" id="{6FE18B23-3577-43A0-B377-403F0F8F8E48}"/>
              </a:ext>
            </a:extLst>
          </p:cNvPr>
          <p:cNvSpPr txBox="1"/>
          <p:nvPr/>
        </p:nvSpPr>
        <p:spPr>
          <a:xfrm>
            <a:off x="6916631" y="1275774"/>
            <a:ext cx="314853" cy="369332"/>
          </a:xfrm>
          <a:prstGeom prst="rect">
            <a:avLst/>
          </a:prstGeom>
          <a:noFill/>
        </p:spPr>
        <p:txBody>
          <a:bodyPr wrap="square" rtlCol="0">
            <a:spAutoFit/>
          </a:bodyPr>
          <a:lstStyle/>
          <a:p>
            <a:r>
              <a:rPr lang="en-US" altLang="zh-CN" dirty="0"/>
              <a:t>5</a:t>
            </a:r>
            <a:endParaRPr lang="zh-CN" altLang="en-US" dirty="0"/>
          </a:p>
        </p:txBody>
      </p:sp>
      <p:sp>
        <p:nvSpPr>
          <p:cNvPr id="212" name="文本框 211">
            <a:extLst>
              <a:ext uri="{FF2B5EF4-FFF2-40B4-BE49-F238E27FC236}">
                <a16:creationId xmlns:a16="http://schemas.microsoft.com/office/drawing/2014/main" xmlns="" id="{340F3EAD-F549-4373-803E-C62C17A773E2}"/>
              </a:ext>
            </a:extLst>
          </p:cNvPr>
          <p:cNvSpPr txBox="1"/>
          <p:nvPr/>
        </p:nvSpPr>
        <p:spPr>
          <a:xfrm>
            <a:off x="5339323" y="2071342"/>
            <a:ext cx="337270" cy="369332"/>
          </a:xfrm>
          <a:prstGeom prst="rect">
            <a:avLst/>
          </a:prstGeom>
          <a:noFill/>
        </p:spPr>
        <p:txBody>
          <a:bodyPr wrap="square" rtlCol="0">
            <a:spAutoFit/>
          </a:bodyPr>
          <a:lstStyle/>
          <a:p>
            <a:r>
              <a:rPr lang="en-US" altLang="zh-CN" dirty="0"/>
              <a:t>3</a:t>
            </a:r>
            <a:endParaRPr lang="zh-CN" altLang="en-US" dirty="0"/>
          </a:p>
        </p:txBody>
      </p:sp>
      <p:sp>
        <p:nvSpPr>
          <p:cNvPr id="213" name="文本框 212">
            <a:extLst>
              <a:ext uri="{FF2B5EF4-FFF2-40B4-BE49-F238E27FC236}">
                <a16:creationId xmlns:a16="http://schemas.microsoft.com/office/drawing/2014/main" xmlns="" id="{A2CCECC7-47B8-475F-812D-D82BE750A05D}"/>
              </a:ext>
            </a:extLst>
          </p:cNvPr>
          <p:cNvSpPr txBox="1"/>
          <p:nvPr/>
        </p:nvSpPr>
        <p:spPr>
          <a:xfrm>
            <a:off x="5790640" y="2071342"/>
            <a:ext cx="337270" cy="369332"/>
          </a:xfrm>
          <a:prstGeom prst="rect">
            <a:avLst/>
          </a:prstGeom>
          <a:noFill/>
        </p:spPr>
        <p:txBody>
          <a:bodyPr wrap="square" rtlCol="0">
            <a:spAutoFit/>
          </a:bodyPr>
          <a:lstStyle/>
          <a:p>
            <a:r>
              <a:rPr lang="en-US" altLang="zh-CN" dirty="0"/>
              <a:t>5</a:t>
            </a:r>
            <a:endParaRPr lang="zh-CN" altLang="en-US" dirty="0"/>
          </a:p>
        </p:txBody>
      </p:sp>
      <p:sp>
        <p:nvSpPr>
          <p:cNvPr id="214" name="文本框 213">
            <a:extLst>
              <a:ext uri="{FF2B5EF4-FFF2-40B4-BE49-F238E27FC236}">
                <a16:creationId xmlns:a16="http://schemas.microsoft.com/office/drawing/2014/main" xmlns="" id="{6AD42E66-8114-4141-95DE-0CB7D66775E2}"/>
              </a:ext>
            </a:extLst>
          </p:cNvPr>
          <p:cNvSpPr txBox="1"/>
          <p:nvPr/>
        </p:nvSpPr>
        <p:spPr>
          <a:xfrm>
            <a:off x="6341212" y="2071342"/>
            <a:ext cx="337270" cy="369332"/>
          </a:xfrm>
          <a:prstGeom prst="rect">
            <a:avLst/>
          </a:prstGeom>
          <a:noFill/>
        </p:spPr>
        <p:txBody>
          <a:bodyPr wrap="square" rtlCol="0">
            <a:spAutoFit/>
          </a:bodyPr>
          <a:lstStyle/>
          <a:p>
            <a:r>
              <a:rPr lang="en-US" altLang="zh-CN" dirty="0"/>
              <a:t>6</a:t>
            </a:r>
            <a:endParaRPr lang="zh-CN" altLang="en-US" dirty="0"/>
          </a:p>
        </p:txBody>
      </p:sp>
      <p:sp>
        <p:nvSpPr>
          <p:cNvPr id="3" name="文本框 2">
            <a:extLst>
              <a:ext uri="{FF2B5EF4-FFF2-40B4-BE49-F238E27FC236}">
                <a16:creationId xmlns:a16="http://schemas.microsoft.com/office/drawing/2014/main" xmlns="" id="{0088DBB4-F2AE-4A0F-B42F-8DF09CDA5023}"/>
              </a:ext>
            </a:extLst>
          </p:cNvPr>
          <p:cNvSpPr txBox="1"/>
          <p:nvPr/>
        </p:nvSpPr>
        <p:spPr>
          <a:xfrm>
            <a:off x="4286433" y="5780293"/>
            <a:ext cx="3629467" cy="369332"/>
          </a:xfrm>
          <a:prstGeom prst="rect">
            <a:avLst/>
          </a:prstGeom>
          <a:noFill/>
        </p:spPr>
        <p:txBody>
          <a:bodyPr wrap="square" rtlCol="0">
            <a:spAutoFit/>
          </a:bodyPr>
          <a:lstStyle/>
          <a:p>
            <a:r>
              <a:rPr lang="zh-CN" altLang="en-US" dirty="0"/>
              <a:t>到这里 弗洛伊德算法就执行完毕</a:t>
            </a:r>
          </a:p>
        </p:txBody>
      </p:sp>
    </p:spTree>
    <p:extLst>
      <p:ext uri="{BB962C8B-B14F-4D97-AF65-F5344CB8AC3E}">
        <p14:creationId xmlns:p14="http://schemas.microsoft.com/office/powerpoint/2010/main" val="34092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p:bldP spid="150" grpId="0" animBg="1"/>
      <p:bldP spid="151" grpId="0" animBg="1"/>
      <p:bldP spid="152" grpId="0"/>
      <p:bldP spid="153" grpId="0"/>
      <p:bldP spid="154" grpId="0"/>
      <p:bldP spid="155" grpId="0"/>
      <p:bldP spid="156" grpId="0"/>
      <p:bldP spid="157" grpId="0"/>
      <p:bldP spid="158" grpId="0"/>
      <p:bldP spid="159" grpId="0"/>
      <p:bldP spid="160" grpId="0"/>
      <p:bldP spid="176" grpId="0"/>
      <p:bldP spid="177" grpId="0"/>
      <p:bldP spid="178" grpId="0"/>
      <p:bldP spid="179" grpId="0"/>
      <p:bldP spid="180" grpId="0"/>
      <p:bldP spid="181" grpId="0"/>
      <p:bldP spid="182" grpId="0"/>
      <p:bldP spid="183" grpId="0"/>
      <p:bldP spid="184" grpId="0"/>
      <p:bldP spid="185" grpId="0"/>
      <p:bldP spid="186" grpId="0"/>
      <p:bldP spid="187" grpId="0"/>
      <p:bldP spid="189" grpId="0"/>
      <p:bldP spid="190" grpId="0"/>
      <p:bldP spid="112" grpId="0"/>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BBEE3C41-0914-496F-B76E-DF3349FB5039}"/>
              </a:ext>
            </a:extLst>
          </p:cNvPr>
          <p:cNvSpPr txBox="1"/>
          <p:nvPr/>
        </p:nvSpPr>
        <p:spPr>
          <a:xfrm>
            <a:off x="591980" y="583565"/>
            <a:ext cx="11065079" cy="6186309"/>
          </a:xfrm>
          <a:prstGeom prst="rect">
            <a:avLst/>
          </a:prstGeom>
          <a:noFill/>
        </p:spPr>
        <p:txBody>
          <a:bodyPr wrap="square" rtlCol="0">
            <a:spAutoFit/>
          </a:bodyPr>
          <a:lstStyle/>
          <a:p>
            <a:r>
              <a:rPr lang="en-US" altLang="zh-CN" dirty="0"/>
              <a:t>void Floyd(</a:t>
            </a:r>
            <a:r>
              <a:rPr lang="en-US" altLang="zh-CN" dirty="0" err="1"/>
              <a:t>MGraph</a:t>
            </a:r>
            <a:r>
              <a:rPr lang="en-US" altLang="zh-CN" dirty="0"/>
              <a:t> </a:t>
            </a:r>
            <a:r>
              <a:rPr lang="en-US" altLang="zh-CN" dirty="0" err="1"/>
              <a:t>G,int</a:t>
            </a:r>
            <a:r>
              <a:rPr lang="en-US" altLang="zh-CN" dirty="0"/>
              <a:t> Path[][]){</a:t>
            </a:r>
          </a:p>
          <a:p>
            <a:r>
              <a:rPr lang="en-US" altLang="zh-CN" dirty="0"/>
              <a:t>                      int </a:t>
            </a:r>
            <a:r>
              <a:rPr lang="en-US" altLang="zh-CN" dirty="0" err="1"/>
              <a:t>i</a:t>
            </a:r>
            <a:r>
              <a:rPr lang="en-US" altLang="zh-CN" dirty="0"/>
              <a:t>, j, k ;</a:t>
            </a:r>
          </a:p>
          <a:p>
            <a:r>
              <a:rPr lang="en-US" altLang="zh-CN" dirty="0"/>
              <a:t>                      int A[</a:t>
            </a:r>
            <a:r>
              <a:rPr lang="en-US" altLang="zh-CN" dirty="0" err="1"/>
              <a:t>MaxSize</a:t>
            </a:r>
            <a:r>
              <a:rPr lang="en-US" altLang="zh-CN" dirty="0"/>
              <a:t>][</a:t>
            </a:r>
            <a:r>
              <a:rPr lang="en-US" altLang="zh-CN" dirty="0" err="1"/>
              <a:t>MaxSize</a:t>
            </a:r>
            <a:r>
              <a:rPr lang="en-US" altLang="zh-CN" dirty="0"/>
              <a:t>];</a:t>
            </a:r>
          </a:p>
          <a:p>
            <a:r>
              <a:rPr lang="en-US" altLang="zh-CN" dirty="0">
                <a:solidFill>
                  <a:schemeClr val="accent1"/>
                </a:solidFill>
              </a:rPr>
              <a:t>                      //</a:t>
            </a:r>
            <a:r>
              <a:rPr lang="zh-CN" altLang="en-US" dirty="0">
                <a:solidFill>
                  <a:schemeClr val="accent1"/>
                </a:solidFill>
              </a:rPr>
              <a:t>对数组</a:t>
            </a:r>
            <a:r>
              <a:rPr lang="en-US" altLang="zh-CN" dirty="0">
                <a:solidFill>
                  <a:schemeClr val="accent1"/>
                </a:solidFill>
              </a:rPr>
              <a:t>A[][]</a:t>
            </a:r>
            <a:r>
              <a:rPr lang="zh-CN" altLang="en-US" dirty="0">
                <a:solidFill>
                  <a:schemeClr val="accent1"/>
                </a:solidFill>
              </a:rPr>
              <a:t>和</a:t>
            </a:r>
            <a:r>
              <a:rPr lang="en-US" altLang="zh-CN" dirty="0">
                <a:solidFill>
                  <a:schemeClr val="accent1"/>
                </a:solidFill>
              </a:rPr>
              <a:t>Path[][]</a:t>
            </a:r>
            <a:r>
              <a:rPr lang="zh-CN" altLang="en-US" dirty="0">
                <a:solidFill>
                  <a:schemeClr val="accent1"/>
                </a:solidFill>
              </a:rPr>
              <a:t>进行初始化</a:t>
            </a:r>
            <a:endParaRPr lang="en-US" altLang="zh-CN" dirty="0">
              <a:solidFill>
                <a:schemeClr val="accent1"/>
              </a:solidFill>
            </a:endParaRPr>
          </a:p>
          <a:p>
            <a:r>
              <a:rPr lang="en-US" altLang="zh-CN" dirty="0"/>
              <a:t>                      for(</a:t>
            </a:r>
            <a:r>
              <a:rPr lang="en-US" altLang="zh-CN" dirty="0" err="1"/>
              <a:t>i</a:t>
            </a:r>
            <a:r>
              <a:rPr lang="en-US" altLang="zh-CN" dirty="0"/>
              <a:t>=0; </a:t>
            </a:r>
            <a:r>
              <a:rPr lang="en-US" altLang="zh-CN" dirty="0" err="1"/>
              <a:t>i</a:t>
            </a:r>
            <a:r>
              <a:rPr lang="en-US" altLang="zh-CN" dirty="0"/>
              <a:t>&lt;</a:t>
            </a:r>
            <a:r>
              <a:rPr lang="en-US" altLang="zh-CN" dirty="0" err="1"/>
              <a:t>G.vexnums</a:t>
            </a:r>
            <a:r>
              <a:rPr lang="en-US" altLang="zh-CN" dirty="0"/>
              <a:t>; </a:t>
            </a:r>
            <a:r>
              <a:rPr lang="en-US" altLang="zh-CN" dirty="0" err="1"/>
              <a:t>i</a:t>
            </a:r>
            <a:r>
              <a:rPr lang="en-US" altLang="zh-CN" dirty="0"/>
              <a:t>++){</a:t>
            </a:r>
          </a:p>
          <a:p>
            <a:r>
              <a:rPr lang="en-US" altLang="zh-CN" dirty="0"/>
              <a:t>                                 for(j=0; j&lt;</a:t>
            </a:r>
            <a:r>
              <a:rPr lang="en-US" altLang="zh-CN" dirty="0" err="1"/>
              <a:t>G.vexnums</a:t>
            </a:r>
            <a:r>
              <a:rPr lang="en-US" altLang="zh-CN" dirty="0"/>
              <a:t>; </a:t>
            </a:r>
            <a:r>
              <a:rPr lang="en-US" altLang="zh-CN" dirty="0" err="1"/>
              <a:t>j++</a:t>
            </a:r>
            <a:r>
              <a:rPr lang="en-US" altLang="zh-CN" dirty="0"/>
              <a:t>){</a:t>
            </a:r>
          </a:p>
          <a:p>
            <a:r>
              <a:rPr lang="en-US" altLang="zh-CN" dirty="0"/>
              <a:t>                                             A[</a:t>
            </a:r>
            <a:r>
              <a:rPr lang="en-US" altLang="zh-CN" dirty="0" err="1"/>
              <a:t>i</a:t>
            </a:r>
            <a:r>
              <a:rPr lang="en-US" altLang="zh-CN" dirty="0"/>
              <a:t>][j]=</a:t>
            </a:r>
            <a:r>
              <a:rPr lang="en-US" altLang="zh-CN" dirty="0" err="1"/>
              <a:t>G.Edges</a:t>
            </a:r>
            <a:r>
              <a:rPr lang="en-US" altLang="zh-CN" dirty="0"/>
              <a:t>[</a:t>
            </a:r>
            <a:r>
              <a:rPr lang="en-US" altLang="zh-CN" dirty="0" err="1"/>
              <a:t>i</a:t>
            </a:r>
            <a:r>
              <a:rPr lang="en-US" altLang="zh-CN" dirty="0"/>
              <a:t>][j];</a:t>
            </a:r>
          </a:p>
          <a:p>
            <a:r>
              <a:rPr lang="en-US" altLang="zh-CN" dirty="0"/>
              <a:t>                                             Path[</a:t>
            </a:r>
            <a:r>
              <a:rPr lang="en-US" altLang="zh-CN" dirty="0" err="1"/>
              <a:t>i</a:t>
            </a:r>
            <a:r>
              <a:rPr lang="en-US" altLang="zh-CN" dirty="0"/>
              <a:t>][j]=-1;</a:t>
            </a:r>
          </a:p>
          <a:p>
            <a:r>
              <a:rPr lang="en-US" altLang="zh-CN" dirty="0"/>
              <a:t>                                 }</a:t>
            </a:r>
          </a:p>
          <a:p>
            <a:r>
              <a:rPr lang="en-US" altLang="zh-CN" dirty="0"/>
              <a:t>                      }</a:t>
            </a:r>
          </a:p>
          <a:p>
            <a:r>
              <a:rPr lang="en-US" altLang="zh-CN" dirty="0"/>
              <a:t>                      for(k=0; k&lt;</a:t>
            </a:r>
            <a:r>
              <a:rPr lang="en-US" altLang="zh-CN" dirty="0" err="1"/>
              <a:t>G.vexnums</a:t>
            </a:r>
            <a:r>
              <a:rPr lang="en-US" altLang="zh-CN" dirty="0"/>
              <a:t>; k</a:t>
            </a:r>
            <a:r>
              <a:rPr lang="en-US" altLang="zh-CN" dirty="0" smtClean="0"/>
              <a:t>++){</a:t>
            </a:r>
            <a:endParaRPr lang="en-US" altLang="zh-CN" dirty="0"/>
          </a:p>
          <a:p>
            <a:r>
              <a:rPr lang="en-US" altLang="zh-CN" dirty="0"/>
              <a:t>                            for(</a:t>
            </a:r>
            <a:r>
              <a:rPr lang="en-US" altLang="zh-CN" dirty="0" err="1"/>
              <a:t>i</a:t>
            </a:r>
            <a:r>
              <a:rPr lang="en-US" altLang="zh-CN" dirty="0"/>
              <a:t>=0; </a:t>
            </a:r>
            <a:r>
              <a:rPr lang="en-US" altLang="zh-CN" dirty="0" err="1"/>
              <a:t>i</a:t>
            </a:r>
            <a:r>
              <a:rPr lang="en-US" altLang="zh-CN" dirty="0"/>
              <a:t>&lt;</a:t>
            </a:r>
            <a:r>
              <a:rPr lang="en-US" altLang="zh-CN" dirty="0" err="1"/>
              <a:t>G.vexnums</a:t>
            </a:r>
            <a:r>
              <a:rPr lang="en-US" altLang="zh-CN" dirty="0"/>
              <a:t>; </a:t>
            </a:r>
            <a:r>
              <a:rPr lang="en-US" altLang="zh-CN" dirty="0" err="1"/>
              <a:t>i</a:t>
            </a:r>
            <a:r>
              <a:rPr lang="en-US" altLang="zh-CN" dirty="0"/>
              <a:t>++){</a:t>
            </a:r>
          </a:p>
          <a:p>
            <a:r>
              <a:rPr lang="en-US" altLang="zh-CN" dirty="0"/>
              <a:t>                                  for(j=0; j&lt;</a:t>
            </a:r>
            <a:r>
              <a:rPr lang="en-US" altLang="zh-CN" dirty="0" err="1"/>
              <a:t>G.vexnums</a:t>
            </a:r>
            <a:r>
              <a:rPr lang="en-US" altLang="zh-CN" dirty="0"/>
              <a:t>; </a:t>
            </a:r>
            <a:r>
              <a:rPr lang="en-US" altLang="zh-CN" dirty="0" err="1"/>
              <a:t>j++</a:t>
            </a:r>
            <a:r>
              <a:rPr lang="en-US" altLang="zh-CN" dirty="0"/>
              <a:t>){</a:t>
            </a:r>
          </a:p>
          <a:p>
            <a:r>
              <a:rPr lang="en-US" altLang="zh-CN" dirty="0"/>
              <a:t>                                               if(A[</a:t>
            </a:r>
            <a:r>
              <a:rPr lang="en-US" altLang="zh-CN" dirty="0" err="1"/>
              <a:t>i</a:t>
            </a:r>
            <a:r>
              <a:rPr lang="en-US" altLang="zh-CN" dirty="0"/>
              <a:t>][j]&gt;A[</a:t>
            </a:r>
            <a:r>
              <a:rPr lang="en-US" altLang="zh-CN" dirty="0" err="1"/>
              <a:t>i</a:t>
            </a:r>
            <a:r>
              <a:rPr lang="en-US" altLang="zh-CN" dirty="0"/>
              <a:t>][k]+A[k][j]){</a:t>
            </a:r>
            <a:r>
              <a:rPr lang="en-US" altLang="zh-CN" dirty="0">
                <a:solidFill>
                  <a:schemeClr val="accent1"/>
                </a:solidFill>
              </a:rPr>
              <a:t>//</a:t>
            </a:r>
            <a:r>
              <a:rPr lang="zh-CN" altLang="en-US" dirty="0">
                <a:solidFill>
                  <a:schemeClr val="accent1"/>
                </a:solidFill>
              </a:rPr>
              <a:t>如果顶点</a:t>
            </a:r>
            <a:r>
              <a:rPr lang="en-US" altLang="zh-CN" dirty="0" err="1">
                <a:solidFill>
                  <a:schemeClr val="accent1"/>
                </a:solidFill>
              </a:rPr>
              <a:t>i</a:t>
            </a:r>
            <a:r>
              <a:rPr lang="zh-CN" altLang="en-US" dirty="0">
                <a:solidFill>
                  <a:schemeClr val="accent1"/>
                </a:solidFill>
              </a:rPr>
              <a:t>到顶点</a:t>
            </a:r>
            <a:r>
              <a:rPr lang="en-US" altLang="zh-CN" dirty="0">
                <a:solidFill>
                  <a:schemeClr val="accent1"/>
                </a:solidFill>
              </a:rPr>
              <a:t>j</a:t>
            </a:r>
            <a:r>
              <a:rPr lang="zh-CN" altLang="en-US" dirty="0">
                <a:solidFill>
                  <a:schemeClr val="accent1"/>
                </a:solidFill>
              </a:rPr>
              <a:t>的距离比顶点</a:t>
            </a:r>
            <a:r>
              <a:rPr lang="en-US" altLang="zh-CN" dirty="0" err="1">
                <a:solidFill>
                  <a:schemeClr val="accent1"/>
                </a:solidFill>
              </a:rPr>
              <a:t>i</a:t>
            </a:r>
            <a:r>
              <a:rPr lang="zh-CN" altLang="en-US" dirty="0">
                <a:solidFill>
                  <a:schemeClr val="accent1"/>
                </a:solidFill>
              </a:rPr>
              <a:t>经过顶点</a:t>
            </a:r>
            <a:r>
              <a:rPr lang="en-US" altLang="zh-CN" dirty="0">
                <a:solidFill>
                  <a:schemeClr val="accent1"/>
                </a:solidFill>
              </a:rPr>
              <a:t>k</a:t>
            </a:r>
            <a:r>
              <a:rPr lang="zh-CN" altLang="en-US" dirty="0">
                <a:solidFill>
                  <a:schemeClr val="accent1"/>
                </a:solidFill>
              </a:rPr>
              <a:t>到顶点</a:t>
            </a:r>
            <a:r>
              <a:rPr lang="en-US" altLang="zh-CN" dirty="0">
                <a:solidFill>
                  <a:schemeClr val="accent1"/>
                </a:solidFill>
              </a:rPr>
              <a:t>j</a:t>
            </a:r>
            <a:r>
              <a:rPr lang="zh-CN" altLang="en-US" dirty="0">
                <a:solidFill>
                  <a:schemeClr val="accent1"/>
                </a:solidFill>
              </a:rPr>
              <a:t>的距离长，则更新从顶点</a:t>
            </a:r>
            <a:r>
              <a:rPr lang="en-US" altLang="zh-CN" dirty="0" err="1">
                <a:solidFill>
                  <a:schemeClr val="accent1"/>
                </a:solidFill>
              </a:rPr>
              <a:t>i</a:t>
            </a:r>
            <a:r>
              <a:rPr lang="zh-CN" altLang="en-US" dirty="0">
                <a:solidFill>
                  <a:schemeClr val="accent1"/>
                </a:solidFill>
              </a:rPr>
              <a:t>到顶点</a:t>
            </a:r>
            <a:r>
              <a:rPr lang="en-US" altLang="zh-CN" dirty="0">
                <a:solidFill>
                  <a:schemeClr val="accent1"/>
                </a:solidFill>
              </a:rPr>
              <a:t>j</a:t>
            </a:r>
            <a:r>
              <a:rPr lang="zh-CN" altLang="en-US" dirty="0">
                <a:solidFill>
                  <a:schemeClr val="accent1"/>
                </a:solidFill>
              </a:rPr>
              <a:t>的距离为较小值，并且存储</a:t>
            </a:r>
            <a:r>
              <a:rPr lang="en-US" altLang="zh-CN" dirty="0">
                <a:solidFill>
                  <a:schemeClr val="accent1"/>
                </a:solidFill>
              </a:rPr>
              <a:t>k</a:t>
            </a:r>
            <a:r>
              <a:rPr lang="zh-CN" altLang="en-US" dirty="0">
                <a:solidFill>
                  <a:schemeClr val="accent1"/>
                </a:solidFill>
              </a:rPr>
              <a:t>表示路径经过顶点</a:t>
            </a:r>
            <a:r>
              <a:rPr lang="en-US" altLang="zh-CN" dirty="0">
                <a:solidFill>
                  <a:schemeClr val="accent1"/>
                </a:solidFill>
              </a:rPr>
              <a:t>k</a:t>
            </a:r>
          </a:p>
          <a:p>
            <a:r>
              <a:rPr lang="en-US" altLang="zh-CN" dirty="0"/>
              <a:t>                                                          A[</a:t>
            </a:r>
            <a:r>
              <a:rPr lang="en-US" altLang="zh-CN" dirty="0" err="1"/>
              <a:t>i</a:t>
            </a:r>
            <a:r>
              <a:rPr lang="en-US" altLang="zh-CN" dirty="0"/>
              <a:t>][j]=A[</a:t>
            </a:r>
            <a:r>
              <a:rPr lang="en-US" altLang="zh-CN" dirty="0" err="1"/>
              <a:t>i</a:t>
            </a:r>
            <a:r>
              <a:rPr lang="en-US" altLang="zh-CN" dirty="0"/>
              <a:t>][k]+A[k][j];</a:t>
            </a:r>
          </a:p>
          <a:p>
            <a:r>
              <a:rPr lang="en-US" altLang="zh-CN" dirty="0"/>
              <a:t>                                                          Path[</a:t>
            </a:r>
            <a:r>
              <a:rPr lang="en-US" altLang="zh-CN" dirty="0" err="1"/>
              <a:t>i</a:t>
            </a:r>
            <a:r>
              <a:rPr lang="en-US" altLang="zh-CN" dirty="0"/>
              <a:t>][j]=k;</a:t>
            </a:r>
          </a:p>
          <a:p>
            <a:r>
              <a:rPr lang="en-US" altLang="zh-CN" dirty="0"/>
              <a:t>                                               }</a:t>
            </a:r>
          </a:p>
          <a:p>
            <a:r>
              <a:rPr lang="en-US" altLang="zh-CN" dirty="0"/>
              <a:t>                                  }</a:t>
            </a:r>
          </a:p>
          <a:p>
            <a:r>
              <a:rPr lang="en-US" altLang="zh-CN" dirty="0"/>
              <a:t>                             }</a:t>
            </a:r>
          </a:p>
          <a:p>
            <a:r>
              <a:rPr lang="en-US" altLang="zh-CN" dirty="0"/>
              <a:t>                      }</a:t>
            </a:r>
          </a:p>
          <a:p>
            <a:r>
              <a:rPr lang="en-US" altLang="zh-CN" dirty="0"/>
              <a:t>}</a:t>
            </a:r>
            <a:endParaRPr lang="zh-CN" altLang="en-US" dirty="0"/>
          </a:p>
        </p:txBody>
      </p:sp>
      <p:sp>
        <p:nvSpPr>
          <p:cNvPr id="8" name="椭圆 7">
            <a:extLst>
              <a:ext uri="{FF2B5EF4-FFF2-40B4-BE49-F238E27FC236}">
                <a16:creationId xmlns:a16="http://schemas.microsoft.com/office/drawing/2014/main" xmlns="" id="{3E2D086B-B440-4E1D-B2E3-25D80CD9035A}"/>
              </a:ext>
            </a:extLst>
          </p:cNvPr>
          <p:cNvSpPr/>
          <p:nvPr/>
        </p:nvSpPr>
        <p:spPr>
          <a:xfrm>
            <a:off x="8068248" y="939567"/>
            <a:ext cx="3080721" cy="16777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弗洛伊德算法的核心为一个</a:t>
            </a:r>
            <a:r>
              <a:rPr lang="zh-CN" altLang="en-US" dirty="0">
                <a:solidFill>
                  <a:schemeClr val="accent2"/>
                </a:solidFill>
              </a:rPr>
              <a:t>三重循环</a:t>
            </a:r>
            <a:r>
              <a:rPr lang="zh-CN" altLang="en-US" dirty="0">
                <a:solidFill>
                  <a:schemeClr val="accent1"/>
                </a:solidFill>
              </a:rPr>
              <a:t>，所以时间复杂度为</a:t>
            </a:r>
            <a:r>
              <a:rPr lang="en-US" altLang="zh-CN" dirty="0">
                <a:solidFill>
                  <a:schemeClr val="accent2"/>
                </a:solidFill>
              </a:rPr>
              <a:t>O(n</a:t>
            </a:r>
            <a:r>
              <a:rPr lang="en-US" altLang="zh-CN" baseline="30000" dirty="0">
                <a:solidFill>
                  <a:schemeClr val="accent2"/>
                </a:solidFill>
              </a:rPr>
              <a:t>3</a:t>
            </a:r>
            <a:r>
              <a:rPr lang="en-US" altLang="zh-CN" dirty="0">
                <a:solidFill>
                  <a:schemeClr val="accent2"/>
                </a:solidFill>
              </a:rPr>
              <a:t>) </a:t>
            </a:r>
            <a:r>
              <a:rPr lang="zh-CN" altLang="en-US" dirty="0">
                <a:solidFill>
                  <a:schemeClr val="accent1"/>
                </a:solidFill>
              </a:rPr>
              <a:t>其中</a:t>
            </a:r>
            <a:r>
              <a:rPr lang="en-US" altLang="zh-CN" dirty="0">
                <a:solidFill>
                  <a:schemeClr val="accent1"/>
                </a:solidFill>
              </a:rPr>
              <a:t>n</a:t>
            </a:r>
            <a:r>
              <a:rPr lang="zh-CN" altLang="en-US" dirty="0">
                <a:solidFill>
                  <a:schemeClr val="accent1"/>
                </a:solidFill>
              </a:rPr>
              <a:t>是图中的顶点数。</a:t>
            </a:r>
          </a:p>
        </p:txBody>
      </p:sp>
    </p:spTree>
    <p:extLst>
      <p:ext uri="{BB962C8B-B14F-4D97-AF65-F5344CB8AC3E}">
        <p14:creationId xmlns:p14="http://schemas.microsoft.com/office/powerpoint/2010/main" val="192317418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图的应用</a:t>
            </a:r>
            <a:r>
              <a:rPr lang="en-US" altLang="zh-CN" sz="4600" dirty="0"/>
              <a:t>(3)</a:t>
            </a:r>
            <a:r>
              <a:rPr lang="zh-CN" altLang="en-US" sz="4600" dirty="0"/>
              <a:t>拓扑排序</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0621124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AOV</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圆角 4">
            <a:extLst>
              <a:ext uri="{FF2B5EF4-FFF2-40B4-BE49-F238E27FC236}">
                <a16:creationId xmlns:a16="http://schemas.microsoft.com/office/drawing/2014/main" xmlns="" id="{4A2795ED-3DDF-424C-A823-89164F016624}"/>
              </a:ext>
            </a:extLst>
          </p:cNvPr>
          <p:cNvSpPr/>
          <p:nvPr/>
        </p:nvSpPr>
        <p:spPr>
          <a:xfrm>
            <a:off x="453005" y="1803634"/>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考研报名</a:t>
            </a:r>
          </a:p>
        </p:txBody>
      </p:sp>
      <p:sp>
        <p:nvSpPr>
          <p:cNvPr id="15" name="矩形: 圆角 14">
            <a:extLst>
              <a:ext uri="{FF2B5EF4-FFF2-40B4-BE49-F238E27FC236}">
                <a16:creationId xmlns:a16="http://schemas.microsoft.com/office/drawing/2014/main" xmlns="" id="{0C26349D-B3F6-4256-A335-02FEDE3DB8FF}"/>
              </a:ext>
            </a:extLst>
          </p:cNvPr>
          <p:cNvSpPr/>
          <p:nvPr/>
        </p:nvSpPr>
        <p:spPr>
          <a:xfrm>
            <a:off x="2598196" y="1803633"/>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现场确认</a:t>
            </a:r>
          </a:p>
        </p:txBody>
      </p:sp>
      <p:sp>
        <p:nvSpPr>
          <p:cNvPr id="16" name="矩形: 圆角 15">
            <a:extLst>
              <a:ext uri="{FF2B5EF4-FFF2-40B4-BE49-F238E27FC236}">
                <a16:creationId xmlns:a16="http://schemas.microsoft.com/office/drawing/2014/main" xmlns="" id="{3FFE4585-4B8D-4609-BB04-070EFAB1673C}"/>
              </a:ext>
            </a:extLst>
          </p:cNvPr>
          <p:cNvSpPr/>
          <p:nvPr/>
        </p:nvSpPr>
        <p:spPr>
          <a:xfrm>
            <a:off x="4743387" y="1803633"/>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初试</a:t>
            </a:r>
          </a:p>
        </p:txBody>
      </p:sp>
      <p:sp>
        <p:nvSpPr>
          <p:cNvPr id="17" name="矩形: 圆角 16">
            <a:extLst>
              <a:ext uri="{FF2B5EF4-FFF2-40B4-BE49-F238E27FC236}">
                <a16:creationId xmlns:a16="http://schemas.microsoft.com/office/drawing/2014/main" xmlns="" id="{6F8DCDE8-DED2-4E11-9240-2D87A6CF4FBF}"/>
              </a:ext>
            </a:extLst>
          </p:cNvPr>
          <p:cNvSpPr/>
          <p:nvPr/>
        </p:nvSpPr>
        <p:spPr>
          <a:xfrm>
            <a:off x="6902470" y="897338"/>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复试</a:t>
            </a:r>
          </a:p>
        </p:txBody>
      </p:sp>
      <p:sp>
        <p:nvSpPr>
          <p:cNvPr id="18" name="矩形: 圆角 17">
            <a:extLst>
              <a:ext uri="{FF2B5EF4-FFF2-40B4-BE49-F238E27FC236}">
                <a16:creationId xmlns:a16="http://schemas.microsoft.com/office/drawing/2014/main" xmlns="" id="{3D661A62-10AE-420B-B061-0E2F65BADD8E}"/>
              </a:ext>
            </a:extLst>
          </p:cNvPr>
          <p:cNvSpPr/>
          <p:nvPr/>
        </p:nvSpPr>
        <p:spPr>
          <a:xfrm>
            <a:off x="6902469" y="2782764"/>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调剂</a:t>
            </a:r>
          </a:p>
        </p:txBody>
      </p:sp>
      <p:cxnSp>
        <p:nvCxnSpPr>
          <p:cNvPr id="8" name="直接箭头连接符 7">
            <a:extLst>
              <a:ext uri="{FF2B5EF4-FFF2-40B4-BE49-F238E27FC236}">
                <a16:creationId xmlns:a16="http://schemas.microsoft.com/office/drawing/2014/main" xmlns="" id="{C8F256C5-ED82-4A10-881F-96DB057F396A}"/>
              </a:ext>
            </a:extLst>
          </p:cNvPr>
          <p:cNvCxnSpPr>
            <a:stCxn id="5" idx="3"/>
            <a:endCxn id="15" idx="1"/>
          </p:cNvCxnSpPr>
          <p:nvPr/>
        </p:nvCxnSpPr>
        <p:spPr>
          <a:xfrm flipV="1">
            <a:off x="1694576" y="2105635"/>
            <a:ext cx="9036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8C8948B4-00DB-4E2C-938B-32FD886874D0}"/>
              </a:ext>
            </a:extLst>
          </p:cNvPr>
          <p:cNvCxnSpPr>
            <a:stCxn id="15" idx="3"/>
            <a:endCxn id="16" idx="1"/>
          </p:cNvCxnSpPr>
          <p:nvPr/>
        </p:nvCxnSpPr>
        <p:spPr>
          <a:xfrm>
            <a:off x="3839767" y="2105635"/>
            <a:ext cx="903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BD57F502-1DEC-492F-AF3D-034C9D89C149}"/>
              </a:ext>
            </a:extLst>
          </p:cNvPr>
          <p:cNvCxnSpPr>
            <a:stCxn id="16" idx="3"/>
            <a:endCxn id="17" idx="1"/>
          </p:cNvCxnSpPr>
          <p:nvPr/>
        </p:nvCxnSpPr>
        <p:spPr>
          <a:xfrm flipV="1">
            <a:off x="5984958" y="1199340"/>
            <a:ext cx="917512" cy="906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6E502DD4-9B8B-4266-A55B-E47984E07389}"/>
              </a:ext>
            </a:extLst>
          </p:cNvPr>
          <p:cNvCxnSpPr>
            <a:stCxn id="16" idx="3"/>
            <a:endCxn id="18" idx="1"/>
          </p:cNvCxnSpPr>
          <p:nvPr/>
        </p:nvCxnSpPr>
        <p:spPr>
          <a:xfrm>
            <a:off x="5984958" y="2105635"/>
            <a:ext cx="917511" cy="97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xmlns="" id="{4B33BEF1-3962-47F2-AB90-9828FC606B1D}"/>
              </a:ext>
            </a:extLst>
          </p:cNvPr>
          <p:cNvSpPr/>
          <p:nvPr/>
        </p:nvSpPr>
        <p:spPr>
          <a:xfrm>
            <a:off x="9488216" y="897335"/>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录取</a:t>
            </a:r>
          </a:p>
        </p:txBody>
      </p:sp>
      <p:sp>
        <p:nvSpPr>
          <p:cNvPr id="29" name="矩形: 圆角 28">
            <a:extLst>
              <a:ext uri="{FF2B5EF4-FFF2-40B4-BE49-F238E27FC236}">
                <a16:creationId xmlns:a16="http://schemas.microsoft.com/office/drawing/2014/main" xmlns="" id="{56618587-A5DB-4B00-81E5-7D5A03EDAD53}"/>
              </a:ext>
            </a:extLst>
          </p:cNvPr>
          <p:cNvSpPr/>
          <p:nvPr/>
        </p:nvSpPr>
        <p:spPr>
          <a:xfrm>
            <a:off x="9488217" y="2782764"/>
            <a:ext cx="1241571" cy="60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不录取</a:t>
            </a:r>
          </a:p>
        </p:txBody>
      </p:sp>
      <p:cxnSp>
        <p:nvCxnSpPr>
          <p:cNvPr id="32" name="直接箭头连接符 31">
            <a:extLst>
              <a:ext uri="{FF2B5EF4-FFF2-40B4-BE49-F238E27FC236}">
                <a16:creationId xmlns:a16="http://schemas.microsoft.com/office/drawing/2014/main" xmlns="" id="{EB3FAE72-9752-469F-9372-726BAC7CEE7A}"/>
              </a:ext>
            </a:extLst>
          </p:cNvPr>
          <p:cNvCxnSpPr>
            <a:stCxn id="17" idx="3"/>
            <a:endCxn id="29" idx="1"/>
          </p:cNvCxnSpPr>
          <p:nvPr/>
        </p:nvCxnSpPr>
        <p:spPr>
          <a:xfrm>
            <a:off x="8144041" y="1199340"/>
            <a:ext cx="1344176" cy="188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B900ECDA-29A5-4732-84ED-1F69B5BE9E2E}"/>
              </a:ext>
            </a:extLst>
          </p:cNvPr>
          <p:cNvCxnSpPr>
            <a:stCxn id="17" idx="3"/>
            <a:endCxn id="28" idx="1"/>
          </p:cNvCxnSpPr>
          <p:nvPr/>
        </p:nvCxnSpPr>
        <p:spPr>
          <a:xfrm flipV="1">
            <a:off x="8144041" y="1199337"/>
            <a:ext cx="134417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66FA0C0D-CAC0-40C2-8F2A-D469078375F8}"/>
              </a:ext>
            </a:extLst>
          </p:cNvPr>
          <p:cNvCxnSpPr>
            <a:stCxn id="18" idx="3"/>
            <a:endCxn id="28" idx="1"/>
          </p:cNvCxnSpPr>
          <p:nvPr/>
        </p:nvCxnSpPr>
        <p:spPr>
          <a:xfrm flipV="1">
            <a:off x="8144040" y="1199337"/>
            <a:ext cx="1344176" cy="188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7509D3D5-58DA-444E-BF40-A7076FE4C9FB}"/>
              </a:ext>
            </a:extLst>
          </p:cNvPr>
          <p:cNvCxnSpPr>
            <a:cxnSpLocks/>
            <a:stCxn id="18" idx="3"/>
            <a:endCxn id="29" idx="1"/>
          </p:cNvCxnSpPr>
          <p:nvPr/>
        </p:nvCxnSpPr>
        <p:spPr>
          <a:xfrm>
            <a:off x="8144040" y="3084766"/>
            <a:ext cx="1344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xmlns="" id="{F553CB70-75DF-4652-B5BD-BFEEB20FCD28}"/>
              </a:ext>
            </a:extLst>
          </p:cNvPr>
          <p:cNvSpPr txBox="1"/>
          <p:nvPr/>
        </p:nvSpPr>
        <p:spPr>
          <a:xfrm>
            <a:off x="453005" y="4143938"/>
            <a:ext cx="5539188" cy="1200329"/>
          </a:xfrm>
          <a:prstGeom prst="rect">
            <a:avLst/>
          </a:prstGeom>
          <a:noFill/>
        </p:spPr>
        <p:txBody>
          <a:bodyPr wrap="square" rtlCol="0">
            <a:spAutoFit/>
          </a:bodyPr>
          <a:lstStyle/>
          <a:p>
            <a:r>
              <a:rPr lang="zh-CN" altLang="en-US" dirty="0"/>
              <a:t>如果我们把每个环节看成图中一个顶点，在这样一个有向图中，</a:t>
            </a:r>
            <a:r>
              <a:rPr lang="zh-CN" altLang="en-US" dirty="0">
                <a:solidFill>
                  <a:schemeClr val="accent1"/>
                </a:solidFill>
              </a:rPr>
              <a:t>用顶点表示活动</a:t>
            </a:r>
            <a:r>
              <a:rPr lang="zh-CN" altLang="en-US" dirty="0"/>
              <a:t>，用弧表示活动之间的优先关系，那么这样的有向图称为</a:t>
            </a:r>
            <a:r>
              <a:rPr lang="en-US" altLang="zh-CN" dirty="0">
                <a:solidFill>
                  <a:schemeClr val="accent1"/>
                </a:solidFill>
              </a:rPr>
              <a:t>AOV</a:t>
            </a:r>
            <a:r>
              <a:rPr lang="zh-CN" altLang="en-US" dirty="0"/>
              <a:t>网</a:t>
            </a:r>
            <a:r>
              <a:rPr lang="en-US" altLang="zh-CN" dirty="0"/>
              <a:t>(Activity On Vertex)</a:t>
            </a:r>
            <a:endParaRPr lang="zh-CN" altLang="en-US" dirty="0"/>
          </a:p>
        </p:txBody>
      </p:sp>
      <p:sp>
        <p:nvSpPr>
          <p:cNvPr id="42" name="椭圆 41">
            <a:extLst>
              <a:ext uri="{FF2B5EF4-FFF2-40B4-BE49-F238E27FC236}">
                <a16:creationId xmlns:a16="http://schemas.microsoft.com/office/drawing/2014/main" xmlns="" id="{BEBD29DD-4F3F-4DB6-8092-0019D65BFFE1}"/>
              </a:ext>
            </a:extLst>
          </p:cNvPr>
          <p:cNvSpPr/>
          <p:nvPr/>
        </p:nvSpPr>
        <p:spPr>
          <a:xfrm>
            <a:off x="6672601" y="3860542"/>
            <a:ext cx="5066394" cy="22320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由于弧是用来表示活动之间的优先关系，或者说</a:t>
            </a:r>
            <a:r>
              <a:rPr lang="en-US" altLang="zh-CN" dirty="0">
                <a:solidFill>
                  <a:schemeClr val="accent1"/>
                </a:solidFill>
              </a:rPr>
              <a:t>AOV</a:t>
            </a:r>
            <a:r>
              <a:rPr lang="zh-CN" altLang="en-US" dirty="0">
                <a:solidFill>
                  <a:schemeClr val="accent1"/>
                </a:solidFill>
              </a:rPr>
              <a:t>网具有实际的意义，那么</a:t>
            </a:r>
            <a:r>
              <a:rPr lang="en-US" altLang="zh-CN" dirty="0">
                <a:solidFill>
                  <a:schemeClr val="accent1"/>
                </a:solidFill>
              </a:rPr>
              <a:t>AOV</a:t>
            </a:r>
            <a:r>
              <a:rPr lang="zh-CN" altLang="en-US" dirty="0">
                <a:solidFill>
                  <a:schemeClr val="accent1"/>
                </a:solidFill>
              </a:rPr>
              <a:t>网显然是不能有回路的</a:t>
            </a:r>
            <a:endParaRPr lang="en-US" altLang="zh-CN" dirty="0">
              <a:solidFill>
                <a:schemeClr val="accent1"/>
              </a:solidFill>
            </a:endParaRPr>
          </a:p>
          <a:p>
            <a:pPr algn="ctr"/>
            <a:r>
              <a:rPr lang="zh-CN" altLang="en-US" dirty="0">
                <a:solidFill>
                  <a:schemeClr val="accent1"/>
                </a:solidFill>
              </a:rPr>
              <a:t>有向无环图也叫做</a:t>
            </a:r>
            <a:r>
              <a:rPr lang="en-US" altLang="zh-CN" dirty="0">
                <a:solidFill>
                  <a:schemeClr val="accent2"/>
                </a:solidFill>
              </a:rPr>
              <a:t>DAG</a:t>
            </a:r>
            <a:r>
              <a:rPr lang="zh-CN" altLang="en-US" dirty="0">
                <a:solidFill>
                  <a:schemeClr val="accent2"/>
                </a:solidFill>
              </a:rPr>
              <a:t>图</a:t>
            </a:r>
          </a:p>
          <a:p>
            <a:pPr algn="ctr"/>
            <a:endParaRPr lang="zh-CN" altLang="en-US" dirty="0"/>
          </a:p>
        </p:txBody>
      </p:sp>
      <p:sp>
        <p:nvSpPr>
          <p:cNvPr id="43" name="文本框 42">
            <a:extLst>
              <a:ext uri="{FF2B5EF4-FFF2-40B4-BE49-F238E27FC236}">
                <a16:creationId xmlns:a16="http://schemas.microsoft.com/office/drawing/2014/main" xmlns="" id="{41574EB9-EC02-4C96-9375-3A012E647DF6}"/>
              </a:ext>
            </a:extLst>
          </p:cNvPr>
          <p:cNvSpPr txBox="1"/>
          <p:nvPr/>
        </p:nvSpPr>
        <p:spPr>
          <a:xfrm>
            <a:off x="453005" y="750817"/>
            <a:ext cx="1157681" cy="369332"/>
          </a:xfrm>
          <a:prstGeom prst="rect">
            <a:avLst/>
          </a:prstGeom>
          <a:noFill/>
        </p:spPr>
        <p:txBody>
          <a:bodyPr wrap="square" rtlCol="0">
            <a:spAutoFit/>
          </a:bodyPr>
          <a:lstStyle/>
          <a:p>
            <a:r>
              <a:rPr lang="zh-CN" altLang="en-US" dirty="0">
                <a:solidFill>
                  <a:schemeClr val="accent2"/>
                </a:solidFill>
              </a:rPr>
              <a:t>考研流程</a:t>
            </a:r>
          </a:p>
        </p:txBody>
      </p:sp>
    </p:spTree>
    <p:extLst>
      <p:ext uri="{BB962C8B-B14F-4D97-AF65-F5344CB8AC3E}">
        <p14:creationId xmlns:p14="http://schemas.microsoft.com/office/powerpoint/2010/main" val="15130072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E56A380A-B328-47A1-84A6-F8A9FF028867}"/>
              </a:ext>
            </a:extLst>
          </p:cNvPr>
          <p:cNvSpPr/>
          <p:nvPr/>
        </p:nvSpPr>
        <p:spPr>
          <a:xfrm>
            <a:off x="1135927" y="760443"/>
            <a:ext cx="9920146" cy="646331"/>
          </a:xfrm>
          <a:prstGeom prst="rect">
            <a:avLst/>
          </a:prstGeom>
        </p:spPr>
        <p:txBody>
          <a:bodyPr wrap="square">
            <a:spAutoFit/>
          </a:bodyPr>
          <a:lstStyle/>
          <a:p>
            <a:r>
              <a:rPr lang="zh-CN" altLang="en-US" dirty="0"/>
              <a:t>拓扑序列是对图中所有的顶点，如果存在一条从顶点</a:t>
            </a:r>
            <a:r>
              <a:rPr lang="en-US" altLang="zh-CN" dirty="0"/>
              <a:t>A</a:t>
            </a:r>
            <a:r>
              <a:rPr lang="zh-CN" altLang="en-US" dirty="0"/>
              <a:t>到顶点</a:t>
            </a:r>
            <a:r>
              <a:rPr lang="en-US" altLang="zh-CN" dirty="0"/>
              <a:t>B</a:t>
            </a:r>
            <a:r>
              <a:rPr lang="zh-CN" altLang="en-US" dirty="0"/>
              <a:t>的路径，那么在排序中顶点</a:t>
            </a:r>
            <a:r>
              <a:rPr lang="en-US" altLang="zh-CN" dirty="0"/>
              <a:t>A</a:t>
            </a:r>
            <a:r>
              <a:rPr lang="zh-CN" altLang="en-US" dirty="0"/>
              <a:t>出现在顶点</a:t>
            </a:r>
            <a:r>
              <a:rPr lang="en-US" altLang="zh-CN" dirty="0"/>
              <a:t>B</a:t>
            </a:r>
            <a:r>
              <a:rPr lang="zh-CN" altLang="en-US" dirty="0"/>
              <a:t>的前面。</a:t>
            </a:r>
          </a:p>
        </p:txBody>
      </p:sp>
      <p:sp>
        <p:nvSpPr>
          <p:cNvPr id="4" name="文本框 3">
            <a:extLst>
              <a:ext uri="{FF2B5EF4-FFF2-40B4-BE49-F238E27FC236}">
                <a16:creationId xmlns:a16="http://schemas.microsoft.com/office/drawing/2014/main" xmlns="" id="{53C3E53F-A5AE-4E76-B2AB-1F5AAE09BA43}"/>
              </a:ext>
            </a:extLst>
          </p:cNvPr>
          <p:cNvSpPr txBox="1"/>
          <p:nvPr/>
        </p:nvSpPr>
        <p:spPr>
          <a:xfrm>
            <a:off x="1135927" y="1610489"/>
            <a:ext cx="8699383" cy="923330"/>
          </a:xfrm>
          <a:prstGeom prst="rect">
            <a:avLst/>
          </a:prstGeom>
          <a:noFill/>
        </p:spPr>
        <p:txBody>
          <a:bodyPr wrap="square" rtlCol="0">
            <a:spAutoFit/>
          </a:bodyPr>
          <a:lstStyle/>
          <a:p>
            <a:r>
              <a:rPr lang="zh-CN" altLang="en-US" dirty="0"/>
              <a:t>拓扑排序就是对一个有向图构造拓扑序列的过程，构造会有两种结果：</a:t>
            </a:r>
            <a:endParaRPr lang="en-US" altLang="zh-CN" dirty="0"/>
          </a:p>
          <a:p>
            <a:r>
              <a:rPr lang="zh-CN" altLang="en-US" dirty="0"/>
              <a:t>如果此图</a:t>
            </a:r>
            <a:r>
              <a:rPr lang="zh-CN" altLang="en-US" dirty="0">
                <a:solidFill>
                  <a:schemeClr val="accent1"/>
                </a:solidFill>
              </a:rPr>
              <a:t>全部顶点</a:t>
            </a:r>
            <a:r>
              <a:rPr lang="zh-CN" altLang="en-US" dirty="0"/>
              <a:t>都被输出了，说明它是</a:t>
            </a:r>
            <a:r>
              <a:rPr lang="zh-CN" altLang="en-US" dirty="0">
                <a:solidFill>
                  <a:schemeClr val="accent1"/>
                </a:solidFill>
              </a:rPr>
              <a:t>不存在回路</a:t>
            </a:r>
            <a:r>
              <a:rPr lang="zh-CN" altLang="en-US" dirty="0"/>
              <a:t>的</a:t>
            </a:r>
            <a:r>
              <a:rPr lang="en-US" altLang="zh-CN" dirty="0"/>
              <a:t>AOV</a:t>
            </a:r>
            <a:r>
              <a:rPr lang="zh-CN" altLang="en-US" dirty="0"/>
              <a:t>网；</a:t>
            </a:r>
            <a:endParaRPr lang="en-US" altLang="zh-CN" dirty="0"/>
          </a:p>
          <a:p>
            <a:r>
              <a:rPr lang="zh-CN" altLang="en-US" dirty="0"/>
              <a:t>如果没有输出</a:t>
            </a:r>
            <a:r>
              <a:rPr lang="zh-CN" altLang="en-US" dirty="0">
                <a:solidFill>
                  <a:schemeClr val="accent1"/>
                </a:solidFill>
              </a:rPr>
              <a:t>全部顶点</a:t>
            </a:r>
            <a:r>
              <a:rPr lang="zh-CN" altLang="en-US" dirty="0"/>
              <a:t>，则说明这个图</a:t>
            </a:r>
            <a:r>
              <a:rPr lang="zh-CN" altLang="en-US" dirty="0">
                <a:solidFill>
                  <a:schemeClr val="accent1"/>
                </a:solidFill>
              </a:rPr>
              <a:t>存在回路</a:t>
            </a:r>
            <a:r>
              <a:rPr lang="zh-CN" altLang="en-US" dirty="0"/>
              <a:t>，不是</a:t>
            </a:r>
            <a:r>
              <a:rPr lang="en-US" altLang="zh-CN" dirty="0"/>
              <a:t>AOV</a:t>
            </a:r>
            <a:r>
              <a:rPr lang="zh-CN" altLang="en-US" dirty="0"/>
              <a:t>网。</a:t>
            </a:r>
          </a:p>
        </p:txBody>
      </p:sp>
      <p:sp>
        <p:nvSpPr>
          <p:cNvPr id="9" name="文本框 8">
            <a:extLst>
              <a:ext uri="{FF2B5EF4-FFF2-40B4-BE49-F238E27FC236}">
                <a16:creationId xmlns:a16="http://schemas.microsoft.com/office/drawing/2014/main" xmlns="" id="{ACFA7B3C-B38B-4922-9CA8-EAE47426DF90}"/>
              </a:ext>
            </a:extLst>
          </p:cNvPr>
          <p:cNvSpPr txBox="1"/>
          <p:nvPr/>
        </p:nvSpPr>
        <p:spPr>
          <a:xfrm>
            <a:off x="638099" y="2836178"/>
            <a:ext cx="10914077" cy="923330"/>
          </a:xfrm>
          <a:prstGeom prst="rect">
            <a:avLst/>
          </a:prstGeom>
          <a:noFill/>
        </p:spPr>
        <p:txBody>
          <a:bodyPr wrap="square" rtlCol="0">
            <a:spAutoFit/>
          </a:bodyPr>
          <a:lstStyle/>
          <a:p>
            <a:r>
              <a:rPr lang="zh-CN" altLang="en-US" dirty="0">
                <a:solidFill>
                  <a:schemeClr val="accent1"/>
                </a:solidFill>
              </a:rPr>
              <a:t>拓扑排序算法</a:t>
            </a:r>
            <a:r>
              <a:rPr lang="zh-CN" altLang="en-US" dirty="0"/>
              <a:t>：</a:t>
            </a:r>
            <a:endParaRPr lang="en-US" altLang="zh-CN" dirty="0"/>
          </a:p>
          <a:p>
            <a:r>
              <a:rPr lang="en-US" altLang="zh-CN" dirty="0"/>
              <a:t>     </a:t>
            </a:r>
            <a:r>
              <a:rPr lang="zh-CN" altLang="en-US" dirty="0"/>
              <a:t>从</a:t>
            </a:r>
            <a:r>
              <a:rPr lang="en-US" altLang="zh-CN" dirty="0"/>
              <a:t>AOV</a:t>
            </a:r>
            <a:r>
              <a:rPr lang="zh-CN" altLang="en-US" dirty="0"/>
              <a:t>网中选择一个</a:t>
            </a:r>
            <a:r>
              <a:rPr lang="zh-CN" altLang="en-US" dirty="0">
                <a:solidFill>
                  <a:schemeClr val="accent2"/>
                </a:solidFill>
              </a:rPr>
              <a:t>入度为</a:t>
            </a:r>
            <a:r>
              <a:rPr lang="en-US" altLang="zh-CN" dirty="0">
                <a:solidFill>
                  <a:schemeClr val="accent2"/>
                </a:solidFill>
              </a:rPr>
              <a:t>0</a:t>
            </a:r>
            <a:r>
              <a:rPr lang="zh-CN" altLang="en-US" dirty="0"/>
              <a:t>的顶点输出，然后删去此顶点，并删除</a:t>
            </a:r>
            <a:r>
              <a:rPr lang="zh-CN" altLang="en-US" dirty="0">
                <a:solidFill>
                  <a:schemeClr val="accent2"/>
                </a:solidFill>
              </a:rPr>
              <a:t>以此顶点为弧尾的弧</a:t>
            </a:r>
            <a:r>
              <a:rPr lang="zh-CN" altLang="en-US" dirty="0"/>
              <a:t>。重复这个步骤直到输出图中全部顶点，或者找不到入度为</a:t>
            </a:r>
            <a:r>
              <a:rPr lang="en-US" altLang="zh-CN" dirty="0"/>
              <a:t>0</a:t>
            </a:r>
            <a:r>
              <a:rPr lang="zh-CN" altLang="en-US" dirty="0"/>
              <a:t>的顶点为止。</a:t>
            </a:r>
          </a:p>
        </p:txBody>
      </p:sp>
      <p:sp>
        <p:nvSpPr>
          <p:cNvPr id="35" name="流程图: 接点 34">
            <a:extLst>
              <a:ext uri="{FF2B5EF4-FFF2-40B4-BE49-F238E27FC236}">
                <a16:creationId xmlns:a16="http://schemas.microsoft.com/office/drawing/2014/main" xmlns="" id="{88920C48-7D11-4D01-825B-92DF10B69F48}"/>
              </a:ext>
            </a:extLst>
          </p:cNvPr>
          <p:cNvSpPr/>
          <p:nvPr/>
        </p:nvSpPr>
        <p:spPr>
          <a:xfrm>
            <a:off x="7626372" y="424295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37" name="流程图: 接点 36">
            <a:extLst>
              <a:ext uri="{FF2B5EF4-FFF2-40B4-BE49-F238E27FC236}">
                <a16:creationId xmlns:a16="http://schemas.microsoft.com/office/drawing/2014/main" xmlns="" id="{6F17AA21-D436-47A1-827E-879D24DDA723}"/>
              </a:ext>
            </a:extLst>
          </p:cNvPr>
          <p:cNvSpPr/>
          <p:nvPr/>
        </p:nvSpPr>
        <p:spPr>
          <a:xfrm>
            <a:off x="6516747" y="504241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39" name="流程图: 接点 38">
            <a:extLst>
              <a:ext uri="{FF2B5EF4-FFF2-40B4-BE49-F238E27FC236}">
                <a16:creationId xmlns:a16="http://schemas.microsoft.com/office/drawing/2014/main" xmlns="" id="{E4784881-0C53-4B7F-9AD0-3FEB6AE69F39}"/>
              </a:ext>
            </a:extLst>
          </p:cNvPr>
          <p:cNvSpPr/>
          <p:nvPr/>
        </p:nvSpPr>
        <p:spPr>
          <a:xfrm>
            <a:off x="7626372" y="504241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0" name="流程图: 接点 39">
            <a:extLst>
              <a:ext uri="{FF2B5EF4-FFF2-40B4-BE49-F238E27FC236}">
                <a16:creationId xmlns:a16="http://schemas.microsoft.com/office/drawing/2014/main" xmlns="" id="{1DAAE43C-787C-4612-9390-931548EC4A27}"/>
              </a:ext>
            </a:extLst>
          </p:cNvPr>
          <p:cNvSpPr/>
          <p:nvPr/>
        </p:nvSpPr>
        <p:spPr>
          <a:xfrm>
            <a:off x="8931193" y="510099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7017256" y="570990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4" name="流程图: 接点 43">
            <a:extLst>
              <a:ext uri="{FF2B5EF4-FFF2-40B4-BE49-F238E27FC236}">
                <a16:creationId xmlns:a16="http://schemas.microsoft.com/office/drawing/2014/main" xmlns="" id="{111F5DA3-AE85-4739-894F-551874A3E602}"/>
              </a:ext>
            </a:extLst>
          </p:cNvPr>
          <p:cNvSpPr/>
          <p:nvPr/>
        </p:nvSpPr>
        <p:spPr>
          <a:xfrm>
            <a:off x="8345727" y="591999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7699709" y="636088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14" name="直接箭头连接符 13">
            <a:extLst>
              <a:ext uri="{FF2B5EF4-FFF2-40B4-BE49-F238E27FC236}">
                <a16:creationId xmlns:a16="http://schemas.microsoft.com/office/drawing/2014/main" xmlns="" id="{9D626B30-9319-4BF7-AB35-688602727F9A}"/>
              </a:ext>
            </a:extLst>
          </p:cNvPr>
          <p:cNvCxnSpPr>
            <a:cxnSpLocks/>
            <a:stCxn id="35" idx="2"/>
            <a:endCxn id="37" idx="7"/>
          </p:cNvCxnSpPr>
          <p:nvPr/>
        </p:nvCxnSpPr>
        <p:spPr>
          <a:xfrm flipH="1">
            <a:off x="6849967" y="4425514"/>
            <a:ext cx="776405" cy="67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0B602E6B-88C4-4A4A-8F4C-9006CA82F363}"/>
              </a:ext>
            </a:extLst>
          </p:cNvPr>
          <p:cNvCxnSpPr>
            <a:stCxn id="35" idx="4"/>
            <a:endCxn id="39" idx="0"/>
          </p:cNvCxnSpPr>
          <p:nvPr/>
        </p:nvCxnSpPr>
        <p:spPr>
          <a:xfrm>
            <a:off x="7821568" y="4608076"/>
            <a:ext cx="0" cy="43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BC506B63-2867-476C-B54A-BEAB7E076C36}"/>
              </a:ext>
            </a:extLst>
          </p:cNvPr>
          <p:cNvCxnSpPr>
            <a:cxnSpLocks/>
            <a:stCxn id="35" idx="6"/>
            <a:endCxn id="40" idx="1"/>
          </p:cNvCxnSpPr>
          <p:nvPr/>
        </p:nvCxnSpPr>
        <p:spPr>
          <a:xfrm>
            <a:off x="8016764" y="4425514"/>
            <a:ext cx="971601" cy="72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6EF154A6-F6DB-40B6-9F5F-0CFC28E28619}"/>
              </a:ext>
            </a:extLst>
          </p:cNvPr>
          <p:cNvCxnSpPr>
            <a:stCxn id="40" idx="4"/>
            <a:endCxn id="44" idx="7"/>
          </p:cNvCxnSpPr>
          <p:nvPr/>
        </p:nvCxnSpPr>
        <p:spPr>
          <a:xfrm flipH="1">
            <a:off x="8678947" y="5466120"/>
            <a:ext cx="447442" cy="50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5F016B4A-C96D-4CF5-AD40-D05C2A5062E2}"/>
              </a:ext>
            </a:extLst>
          </p:cNvPr>
          <p:cNvCxnSpPr>
            <a:cxnSpLocks/>
            <a:stCxn id="44" idx="1"/>
            <a:endCxn id="39" idx="4"/>
          </p:cNvCxnSpPr>
          <p:nvPr/>
        </p:nvCxnSpPr>
        <p:spPr>
          <a:xfrm flipH="1" flipV="1">
            <a:off x="7821568" y="5407541"/>
            <a:ext cx="581331" cy="56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FE1EECB7-173C-46DB-B769-0478B76E8472}"/>
              </a:ext>
            </a:extLst>
          </p:cNvPr>
          <p:cNvCxnSpPr>
            <a:stCxn id="39" idx="4"/>
            <a:endCxn id="43" idx="7"/>
          </p:cNvCxnSpPr>
          <p:nvPr/>
        </p:nvCxnSpPr>
        <p:spPr>
          <a:xfrm flipH="1">
            <a:off x="7350476" y="5407541"/>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7600BC34-F0AD-44E3-9210-3747A95F3355}"/>
              </a:ext>
            </a:extLst>
          </p:cNvPr>
          <p:cNvCxnSpPr>
            <a:stCxn id="37" idx="6"/>
            <a:endCxn id="39" idx="2"/>
          </p:cNvCxnSpPr>
          <p:nvPr/>
        </p:nvCxnSpPr>
        <p:spPr>
          <a:xfrm>
            <a:off x="6907139" y="5224978"/>
            <a:ext cx="719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00698F29-54EE-47AC-A21C-5C59E1990C25}"/>
              </a:ext>
            </a:extLst>
          </p:cNvPr>
          <p:cNvCxnSpPr>
            <a:stCxn id="37" idx="4"/>
            <a:endCxn id="43" idx="1"/>
          </p:cNvCxnSpPr>
          <p:nvPr/>
        </p:nvCxnSpPr>
        <p:spPr>
          <a:xfrm>
            <a:off x="6711943" y="5407540"/>
            <a:ext cx="362485" cy="3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7350476" y="6021554"/>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D552B300-9CED-42C0-A203-8957AD961C73}"/>
              </a:ext>
            </a:extLst>
          </p:cNvPr>
          <p:cNvCxnSpPr>
            <a:stCxn id="44" idx="3"/>
            <a:endCxn id="45" idx="6"/>
          </p:cNvCxnSpPr>
          <p:nvPr/>
        </p:nvCxnSpPr>
        <p:spPr>
          <a:xfrm flipH="1">
            <a:off x="8090101" y="6231644"/>
            <a:ext cx="312798" cy="3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xmlns="" id="{8621026D-5C23-4131-BF81-48C526A16998}"/>
              </a:ext>
            </a:extLst>
          </p:cNvPr>
          <p:cNvPicPr>
            <a:picLocks noChangeAspect="1"/>
          </p:cNvPicPr>
          <p:nvPr/>
        </p:nvPicPr>
        <p:blipFill>
          <a:blip r:embed="rId2"/>
          <a:stretch>
            <a:fillRect/>
          </a:stretch>
        </p:blipFill>
        <p:spPr>
          <a:xfrm>
            <a:off x="641512" y="4923412"/>
            <a:ext cx="1052644" cy="979417"/>
          </a:xfrm>
          <a:prstGeom prst="rect">
            <a:avLst/>
          </a:prstGeom>
        </p:spPr>
      </p:pic>
      <p:sp>
        <p:nvSpPr>
          <p:cNvPr id="64" name="文本框 63">
            <a:extLst>
              <a:ext uri="{FF2B5EF4-FFF2-40B4-BE49-F238E27FC236}">
                <a16:creationId xmlns:a16="http://schemas.microsoft.com/office/drawing/2014/main" xmlns="" id="{8E0D56A9-6EE4-4DC5-8CC3-697F20D9DA5E}"/>
              </a:ext>
            </a:extLst>
          </p:cNvPr>
          <p:cNvSpPr txBox="1"/>
          <p:nvPr/>
        </p:nvSpPr>
        <p:spPr>
          <a:xfrm>
            <a:off x="1631023" y="5321169"/>
            <a:ext cx="3812918" cy="369332"/>
          </a:xfrm>
          <a:prstGeom prst="rect">
            <a:avLst/>
          </a:prstGeom>
          <a:noFill/>
        </p:spPr>
        <p:txBody>
          <a:bodyPr wrap="square" rtlCol="0">
            <a:spAutoFit/>
          </a:bodyPr>
          <a:lstStyle/>
          <a:p>
            <a:r>
              <a:rPr lang="zh-CN" altLang="en-US" dirty="0"/>
              <a:t>求右边这个有向图的拓扑序列</a:t>
            </a:r>
          </a:p>
        </p:txBody>
      </p:sp>
    </p:spTree>
    <p:extLst>
      <p:ext uri="{BB962C8B-B14F-4D97-AF65-F5344CB8AC3E}">
        <p14:creationId xmlns:p14="http://schemas.microsoft.com/office/powerpoint/2010/main" val="41439804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流程图: 接点 34">
            <a:extLst>
              <a:ext uri="{FF2B5EF4-FFF2-40B4-BE49-F238E27FC236}">
                <a16:creationId xmlns:a16="http://schemas.microsoft.com/office/drawing/2014/main" xmlns="" id="{88920C48-7D11-4D01-825B-92DF10B69F48}"/>
              </a:ext>
            </a:extLst>
          </p:cNvPr>
          <p:cNvSpPr/>
          <p:nvPr/>
        </p:nvSpPr>
        <p:spPr>
          <a:xfrm>
            <a:off x="1594688" y="64407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37" name="流程图: 接点 36">
            <a:extLst>
              <a:ext uri="{FF2B5EF4-FFF2-40B4-BE49-F238E27FC236}">
                <a16:creationId xmlns:a16="http://schemas.microsoft.com/office/drawing/2014/main" xmlns="" id="{6F17AA21-D436-47A1-827E-879D24DDA723}"/>
              </a:ext>
            </a:extLst>
          </p:cNvPr>
          <p:cNvSpPr/>
          <p:nvPr/>
        </p:nvSpPr>
        <p:spPr>
          <a:xfrm>
            <a:off x="485063" y="144353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39" name="流程图: 接点 38">
            <a:extLst>
              <a:ext uri="{FF2B5EF4-FFF2-40B4-BE49-F238E27FC236}">
                <a16:creationId xmlns:a16="http://schemas.microsoft.com/office/drawing/2014/main" xmlns="" id="{E4784881-0C53-4B7F-9AD0-3FEB6AE69F39}"/>
              </a:ext>
            </a:extLst>
          </p:cNvPr>
          <p:cNvSpPr/>
          <p:nvPr/>
        </p:nvSpPr>
        <p:spPr>
          <a:xfrm>
            <a:off x="1594688" y="144353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0" name="流程图: 接点 39">
            <a:extLst>
              <a:ext uri="{FF2B5EF4-FFF2-40B4-BE49-F238E27FC236}">
                <a16:creationId xmlns:a16="http://schemas.microsoft.com/office/drawing/2014/main" xmlns="" id="{1DAAE43C-787C-4612-9390-931548EC4A27}"/>
              </a:ext>
            </a:extLst>
          </p:cNvPr>
          <p:cNvSpPr/>
          <p:nvPr/>
        </p:nvSpPr>
        <p:spPr>
          <a:xfrm>
            <a:off x="2899509" y="150211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985572" y="21110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4" name="流程图: 接点 43">
            <a:extLst>
              <a:ext uri="{FF2B5EF4-FFF2-40B4-BE49-F238E27FC236}">
                <a16:creationId xmlns:a16="http://schemas.microsoft.com/office/drawing/2014/main" xmlns="" id="{111F5DA3-AE85-4739-894F-551874A3E602}"/>
              </a:ext>
            </a:extLst>
          </p:cNvPr>
          <p:cNvSpPr/>
          <p:nvPr/>
        </p:nvSpPr>
        <p:spPr>
          <a:xfrm>
            <a:off x="2314043" y="232111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14" name="直接箭头连接符 13">
            <a:extLst>
              <a:ext uri="{FF2B5EF4-FFF2-40B4-BE49-F238E27FC236}">
                <a16:creationId xmlns:a16="http://schemas.microsoft.com/office/drawing/2014/main" xmlns="" id="{9D626B30-9319-4BF7-AB35-688602727F9A}"/>
              </a:ext>
            </a:extLst>
          </p:cNvPr>
          <p:cNvCxnSpPr>
            <a:cxnSpLocks/>
            <a:stCxn id="35" idx="2"/>
            <a:endCxn id="37" idx="7"/>
          </p:cNvCxnSpPr>
          <p:nvPr/>
        </p:nvCxnSpPr>
        <p:spPr>
          <a:xfrm flipH="1">
            <a:off x="818283" y="826637"/>
            <a:ext cx="776405" cy="67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0B602E6B-88C4-4A4A-8F4C-9006CA82F363}"/>
              </a:ext>
            </a:extLst>
          </p:cNvPr>
          <p:cNvCxnSpPr>
            <a:stCxn id="35" idx="4"/>
            <a:endCxn id="39" idx="0"/>
          </p:cNvCxnSpPr>
          <p:nvPr/>
        </p:nvCxnSpPr>
        <p:spPr>
          <a:xfrm>
            <a:off x="1789884" y="1009199"/>
            <a:ext cx="0" cy="43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BC506B63-2867-476C-B54A-BEAB7E076C36}"/>
              </a:ext>
            </a:extLst>
          </p:cNvPr>
          <p:cNvCxnSpPr>
            <a:cxnSpLocks/>
            <a:stCxn id="35" idx="6"/>
            <a:endCxn id="40" idx="1"/>
          </p:cNvCxnSpPr>
          <p:nvPr/>
        </p:nvCxnSpPr>
        <p:spPr>
          <a:xfrm>
            <a:off x="1985080" y="826637"/>
            <a:ext cx="971601" cy="72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6EF154A6-F6DB-40B6-9F5F-0CFC28E28619}"/>
              </a:ext>
            </a:extLst>
          </p:cNvPr>
          <p:cNvCxnSpPr>
            <a:stCxn id="40" idx="4"/>
            <a:endCxn id="44" idx="7"/>
          </p:cNvCxnSpPr>
          <p:nvPr/>
        </p:nvCxnSpPr>
        <p:spPr>
          <a:xfrm flipH="1">
            <a:off x="2647263" y="1867243"/>
            <a:ext cx="447442" cy="50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5F016B4A-C96D-4CF5-AD40-D05C2A5062E2}"/>
              </a:ext>
            </a:extLst>
          </p:cNvPr>
          <p:cNvCxnSpPr>
            <a:cxnSpLocks/>
            <a:stCxn id="44" idx="1"/>
            <a:endCxn id="39" idx="4"/>
          </p:cNvCxnSpPr>
          <p:nvPr/>
        </p:nvCxnSpPr>
        <p:spPr>
          <a:xfrm flipH="1" flipV="1">
            <a:off x="1789884" y="1808664"/>
            <a:ext cx="581331" cy="56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FE1EECB7-173C-46DB-B769-0478B76E8472}"/>
              </a:ext>
            </a:extLst>
          </p:cNvPr>
          <p:cNvCxnSpPr>
            <a:stCxn id="39" idx="4"/>
            <a:endCxn id="43" idx="7"/>
          </p:cNvCxnSpPr>
          <p:nvPr/>
        </p:nvCxnSpPr>
        <p:spPr>
          <a:xfrm flipH="1">
            <a:off x="1318792" y="1808664"/>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7600BC34-F0AD-44E3-9210-3747A95F3355}"/>
              </a:ext>
            </a:extLst>
          </p:cNvPr>
          <p:cNvCxnSpPr>
            <a:stCxn id="37" idx="6"/>
            <a:endCxn id="39" idx="2"/>
          </p:cNvCxnSpPr>
          <p:nvPr/>
        </p:nvCxnSpPr>
        <p:spPr>
          <a:xfrm>
            <a:off x="875455" y="1626101"/>
            <a:ext cx="719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00698F29-54EE-47AC-A21C-5C59E1990C25}"/>
              </a:ext>
            </a:extLst>
          </p:cNvPr>
          <p:cNvCxnSpPr>
            <a:stCxn id="37" idx="4"/>
            <a:endCxn id="43" idx="1"/>
          </p:cNvCxnSpPr>
          <p:nvPr/>
        </p:nvCxnSpPr>
        <p:spPr>
          <a:xfrm>
            <a:off x="680259" y="1808663"/>
            <a:ext cx="362485" cy="3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1318792" y="2422677"/>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D552B300-9CED-42C0-A203-8957AD961C73}"/>
              </a:ext>
            </a:extLst>
          </p:cNvPr>
          <p:cNvCxnSpPr>
            <a:stCxn id="44" idx="3"/>
            <a:endCxn id="45" idx="6"/>
          </p:cNvCxnSpPr>
          <p:nvPr/>
        </p:nvCxnSpPr>
        <p:spPr>
          <a:xfrm flipH="1">
            <a:off x="2058417" y="2632767"/>
            <a:ext cx="312798" cy="3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5841237" cy="369332"/>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的顶点输出，比如选</a:t>
            </a:r>
            <a:r>
              <a:rPr lang="en-US" altLang="zh-CN" dirty="0"/>
              <a:t>1</a:t>
            </a:r>
            <a:r>
              <a:rPr lang="zh-CN" altLang="en-US" dirty="0"/>
              <a:t>号</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29" y="2755185"/>
            <a:ext cx="5841237" cy="369332"/>
          </a:xfrm>
          <a:prstGeom prst="rect">
            <a:avLst/>
          </a:prstGeom>
          <a:noFill/>
        </p:spPr>
        <p:txBody>
          <a:bodyPr wrap="square" rtlCol="0">
            <a:spAutoFit/>
          </a:bodyPr>
          <a:lstStyle/>
          <a:p>
            <a:r>
              <a:rPr lang="zh-CN" altLang="en-US" dirty="0"/>
              <a:t>第二步：删除</a:t>
            </a:r>
            <a:r>
              <a:rPr lang="en-US" altLang="zh-CN" dirty="0"/>
              <a:t>1</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8" y="3268247"/>
            <a:ext cx="5841237" cy="369332"/>
          </a:xfrm>
          <a:prstGeom prst="rect">
            <a:avLst/>
          </a:prstGeom>
          <a:noFill/>
        </p:spPr>
        <p:txBody>
          <a:bodyPr wrap="square" rtlCol="0">
            <a:spAutoFit/>
          </a:bodyPr>
          <a:lstStyle/>
          <a:p>
            <a:r>
              <a:rPr lang="zh-CN" altLang="en-US" dirty="0"/>
              <a:t>第三步：删除以</a:t>
            </a:r>
            <a:r>
              <a:rPr lang="en-US" altLang="zh-CN" dirty="0"/>
              <a:t>1</a:t>
            </a:r>
            <a:r>
              <a:rPr lang="zh-CN" altLang="en-US" dirty="0"/>
              <a:t>号顶点为弧尾的边</a:t>
            </a:r>
          </a:p>
        </p:txBody>
      </p:sp>
      <p:sp>
        <p:nvSpPr>
          <p:cNvPr id="10" name="文本框 9">
            <a:extLst>
              <a:ext uri="{FF2B5EF4-FFF2-40B4-BE49-F238E27FC236}">
                <a16:creationId xmlns:a16="http://schemas.microsoft.com/office/drawing/2014/main" xmlns="" id="{EB07FFB2-BC88-4EC0-B5DE-CB4410CE6759}"/>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第①轮</a:t>
            </a:r>
          </a:p>
        </p:txBody>
      </p:sp>
    </p:spTree>
    <p:extLst>
      <p:ext uri="{BB962C8B-B14F-4D97-AF65-F5344CB8AC3E}">
        <p14:creationId xmlns:p14="http://schemas.microsoft.com/office/powerpoint/2010/main" val="292372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 grpId="0"/>
      <p:bldP spid="7" grpId="0"/>
      <p:bldP spid="8" grpId="0"/>
      <p:bldP spid="38" grpId="0"/>
      <p:bldP spid="41"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流程图: 接点 36">
            <a:extLst>
              <a:ext uri="{FF2B5EF4-FFF2-40B4-BE49-F238E27FC236}">
                <a16:creationId xmlns:a16="http://schemas.microsoft.com/office/drawing/2014/main" xmlns="" id="{6F17AA21-D436-47A1-827E-879D24DDA723}"/>
              </a:ext>
            </a:extLst>
          </p:cNvPr>
          <p:cNvSpPr/>
          <p:nvPr/>
        </p:nvSpPr>
        <p:spPr>
          <a:xfrm>
            <a:off x="485063" y="144353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39" name="流程图: 接点 38">
            <a:extLst>
              <a:ext uri="{FF2B5EF4-FFF2-40B4-BE49-F238E27FC236}">
                <a16:creationId xmlns:a16="http://schemas.microsoft.com/office/drawing/2014/main" xmlns="" id="{E4784881-0C53-4B7F-9AD0-3FEB6AE69F39}"/>
              </a:ext>
            </a:extLst>
          </p:cNvPr>
          <p:cNvSpPr/>
          <p:nvPr/>
        </p:nvSpPr>
        <p:spPr>
          <a:xfrm>
            <a:off x="1594688" y="144353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0" name="流程图: 接点 39">
            <a:extLst>
              <a:ext uri="{FF2B5EF4-FFF2-40B4-BE49-F238E27FC236}">
                <a16:creationId xmlns:a16="http://schemas.microsoft.com/office/drawing/2014/main" xmlns="" id="{1DAAE43C-787C-4612-9390-931548EC4A27}"/>
              </a:ext>
            </a:extLst>
          </p:cNvPr>
          <p:cNvSpPr/>
          <p:nvPr/>
        </p:nvSpPr>
        <p:spPr>
          <a:xfrm>
            <a:off x="2899509" y="150211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985572" y="21110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4" name="流程图: 接点 43">
            <a:extLst>
              <a:ext uri="{FF2B5EF4-FFF2-40B4-BE49-F238E27FC236}">
                <a16:creationId xmlns:a16="http://schemas.microsoft.com/office/drawing/2014/main" xmlns="" id="{111F5DA3-AE85-4739-894F-551874A3E602}"/>
              </a:ext>
            </a:extLst>
          </p:cNvPr>
          <p:cNvSpPr/>
          <p:nvPr/>
        </p:nvSpPr>
        <p:spPr>
          <a:xfrm>
            <a:off x="2314043" y="232111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48" name="直接箭头连接符 47">
            <a:extLst>
              <a:ext uri="{FF2B5EF4-FFF2-40B4-BE49-F238E27FC236}">
                <a16:creationId xmlns:a16="http://schemas.microsoft.com/office/drawing/2014/main" xmlns="" id="{6EF154A6-F6DB-40B6-9F5F-0CFC28E28619}"/>
              </a:ext>
            </a:extLst>
          </p:cNvPr>
          <p:cNvCxnSpPr>
            <a:stCxn id="40" idx="4"/>
            <a:endCxn id="44" idx="7"/>
          </p:cNvCxnSpPr>
          <p:nvPr/>
        </p:nvCxnSpPr>
        <p:spPr>
          <a:xfrm flipH="1">
            <a:off x="2647263" y="1867243"/>
            <a:ext cx="447442" cy="50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5F016B4A-C96D-4CF5-AD40-D05C2A5062E2}"/>
              </a:ext>
            </a:extLst>
          </p:cNvPr>
          <p:cNvCxnSpPr>
            <a:cxnSpLocks/>
            <a:stCxn id="44" idx="1"/>
            <a:endCxn id="39" idx="4"/>
          </p:cNvCxnSpPr>
          <p:nvPr/>
        </p:nvCxnSpPr>
        <p:spPr>
          <a:xfrm flipH="1" flipV="1">
            <a:off x="1789884" y="1808664"/>
            <a:ext cx="581331" cy="56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FE1EECB7-173C-46DB-B769-0478B76E8472}"/>
              </a:ext>
            </a:extLst>
          </p:cNvPr>
          <p:cNvCxnSpPr>
            <a:stCxn id="39" idx="4"/>
            <a:endCxn id="43" idx="7"/>
          </p:cNvCxnSpPr>
          <p:nvPr/>
        </p:nvCxnSpPr>
        <p:spPr>
          <a:xfrm flipH="1">
            <a:off x="1318792" y="1808664"/>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7600BC34-F0AD-44E3-9210-3747A95F3355}"/>
              </a:ext>
            </a:extLst>
          </p:cNvPr>
          <p:cNvCxnSpPr>
            <a:stCxn id="37" idx="6"/>
            <a:endCxn id="39" idx="2"/>
          </p:cNvCxnSpPr>
          <p:nvPr/>
        </p:nvCxnSpPr>
        <p:spPr>
          <a:xfrm>
            <a:off x="875455" y="1626101"/>
            <a:ext cx="719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00698F29-54EE-47AC-A21C-5C59E1990C25}"/>
              </a:ext>
            </a:extLst>
          </p:cNvPr>
          <p:cNvCxnSpPr>
            <a:stCxn id="37" idx="4"/>
            <a:endCxn id="43" idx="1"/>
          </p:cNvCxnSpPr>
          <p:nvPr/>
        </p:nvCxnSpPr>
        <p:spPr>
          <a:xfrm>
            <a:off x="680259" y="1808663"/>
            <a:ext cx="362485" cy="3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1318792" y="2422677"/>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D552B300-9CED-42C0-A203-8957AD961C73}"/>
              </a:ext>
            </a:extLst>
          </p:cNvPr>
          <p:cNvCxnSpPr>
            <a:stCxn id="44" idx="3"/>
            <a:endCxn id="45" idx="6"/>
          </p:cNvCxnSpPr>
          <p:nvPr/>
        </p:nvCxnSpPr>
        <p:spPr>
          <a:xfrm flipH="1">
            <a:off x="2058417" y="2632767"/>
            <a:ext cx="312798" cy="3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7416171" cy="923330"/>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的顶点输出，可以选择</a:t>
            </a:r>
            <a:r>
              <a:rPr lang="en-US" altLang="zh-CN" dirty="0"/>
              <a:t>2</a:t>
            </a:r>
            <a:r>
              <a:rPr lang="zh-CN" altLang="en-US" dirty="0"/>
              <a:t>号也可以选择</a:t>
            </a:r>
            <a:r>
              <a:rPr lang="en-US" altLang="zh-CN" dirty="0"/>
              <a:t>4</a:t>
            </a:r>
            <a:r>
              <a:rPr lang="zh-CN" altLang="en-US" dirty="0"/>
              <a:t>号</a:t>
            </a:r>
            <a:endParaRPr lang="en-US" altLang="zh-CN" dirty="0"/>
          </a:p>
          <a:p>
            <a:endParaRPr lang="en-US" altLang="zh-CN" dirty="0"/>
          </a:p>
          <a:p>
            <a:r>
              <a:rPr lang="en-US" altLang="zh-CN" dirty="0"/>
              <a:t>               </a:t>
            </a:r>
            <a:r>
              <a:rPr lang="zh-CN" altLang="en-US" dirty="0"/>
              <a:t>以选</a:t>
            </a:r>
            <a:r>
              <a:rPr lang="en-US" altLang="zh-CN" dirty="0"/>
              <a:t>2</a:t>
            </a:r>
            <a:r>
              <a:rPr lang="zh-CN" altLang="en-US" dirty="0"/>
              <a:t>号为例</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30" y="3452747"/>
            <a:ext cx="5841237" cy="369332"/>
          </a:xfrm>
          <a:prstGeom prst="rect">
            <a:avLst/>
          </a:prstGeom>
          <a:noFill/>
        </p:spPr>
        <p:txBody>
          <a:bodyPr wrap="square" rtlCol="0">
            <a:spAutoFit/>
          </a:bodyPr>
          <a:lstStyle/>
          <a:p>
            <a:r>
              <a:rPr lang="zh-CN" altLang="en-US" dirty="0"/>
              <a:t>第二步：删除</a:t>
            </a:r>
            <a:r>
              <a:rPr lang="en-US" altLang="zh-CN" dirty="0"/>
              <a:t>2</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9" y="3965809"/>
            <a:ext cx="5841237" cy="369332"/>
          </a:xfrm>
          <a:prstGeom prst="rect">
            <a:avLst/>
          </a:prstGeom>
          <a:noFill/>
        </p:spPr>
        <p:txBody>
          <a:bodyPr wrap="square" rtlCol="0">
            <a:spAutoFit/>
          </a:bodyPr>
          <a:lstStyle/>
          <a:p>
            <a:r>
              <a:rPr lang="zh-CN" altLang="en-US" dirty="0"/>
              <a:t>第三步：删除以</a:t>
            </a:r>
            <a:r>
              <a:rPr lang="en-US" altLang="zh-CN" dirty="0"/>
              <a:t>2</a:t>
            </a:r>
            <a:r>
              <a:rPr lang="zh-CN" altLang="en-US" dirty="0"/>
              <a:t>号顶点为弧尾的边</a:t>
            </a:r>
          </a:p>
        </p:txBody>
      </p:sp>
      <p:sp>
        <p:nvSpPr>
          <p:cNvPr id="10" name="文本框 9">
            <a:extLst>
              <a:ext uri="{FF2B5EF4-FFF2-40B4-BE49-F238E27FC236}">
                <a16:creationId xmlns:a16="http://schemas.microsoft.com/office/drawing/2014/main" xmlns="" id="{EB07FFB2-BC88-4EC0-B5DE-CB4410CE6759}"/>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第②轮</a:t>
            </a:r>
          </a:p>
        </p:txBody>
      </p:sp>
      <p:cxnSp>
        <p:nvCxnSpPr>
          <p:cNvPr id="4" name="直接箭头连接符 3">
            <a:extLst>
              <a:ext uri="{FF2B5EF4-FFF2-40B4-BE49-F238E27FC236}">
                <a16:creationId xmlns:a16="http://schemas.microsoft.com/office/drawing/2014/main" xmlns="" id="{139ABEF5-EF08-47B8-A97B-CC2CA9C86E9C}"/>
              </a:ext>
            </a:extLst>
          </p:cNvPr>
          <p:cNvCxnSpPr/>
          <p:nvPr/>
        </p:nvCxnSpPr>
        <p:spPr>
          <a:xfrm flipH="1">
            <a:off x="8848725" y="1443538"/>
            <a:ext cx="447675" cy="667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FF5C83B3-0983-4D74-9C06-68F1D48A5837}"/>
              </a:ext>
            </a:extLst>
          </p:cNvPr>
          <p:cNvSpPr txBox="1"/>
          <p:nvPr/>
        </p:nvSpPr>
        <p:spPr>
          <a:xfrm>
            <a:off x="8383452" y="879545"/>
            <a:ext cx="3324225" cy="369332"/>
          </a:xfrm>
          <a:prstGeom prst="rect">
            <a:avLst/>
          </a:prstGeom>
          <a:noFill/>
        </p:spPr>
        <p:txBody>
          <a:bodyPr wrap="square" rtlCol="0">
            <a:spAutoFit/>
          </a:bodyPr>
          <a:lstStyle/>
          <a:p>
            <a:r>
              <a:rPr lang="zh-CN" altLang="en-US" dirty="0">
                <a:solidFill>
                  <a:schemeClr val="tx2"/>
                </a:solidFill>
              </a:rPr>
              <a:t>一个</a:t>
            </a:r>
            <a:r>
              <a:rPr lang="en-US" altLang="zh-CN" dirty="0">
                <a:solidFill>
                  <a:schemeClr val="tx2"/>
                </a:solidFill>
              </a:rPr>
              <a:t>DAG</a:t>
            </a:r>
            <a:r>
              <a:rPr lang="zh-CN" altLang="en-US" dirty="0">
                <a:solidFill>
                  <a:schemeClr val="tx2"/>
                </a:solidFill>
              </a:rPr>
              <a:t>的拓扑排序不唯一</a:t>
            </a:r>
          </a:p>
        </p:txBody>
      </p:sp>
      <p:sp>
        <p:nvSpPr>
          <p:cNvPr id="42" name="文本框 41">
            <a:extLst>
              <a:ext uri="{FF2B5EF4-FFF2-40B4-BE49-F238E27FC236}">
                <a16:creationId xmlns:a16="http://schemas.microsoft.com/office/drawing/2014/main" xmlns="" id="{C5C1D9B8-D026-47BA-9A4F-0D6C058D5D03}"/>
              </a:ext>
            </a:extLst>
          </p:cNvPr>
          <p:cNvSpPr txBox="1"/>
          <p:nvPr/>
        </p:nvSpPr>
        <p:spPr>
          <a:xfrm>
            <a:off x="2058417" y="5452844"/>
            <a:ext cx="390392"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273276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 grpId="0"/>
      <p:bldP spid="38" grpId="0"/>
      <p:bldP spid="41" grpId="0"/>
      <p:bldP spid="9" grpId="0"/>
      <p:bldP spid="4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流程图: 接点 38">
            <a:extLst>
              <a:ext uri="{FF2B5EF4-FFF2-40B4-BE49-F238E27FC236}">
                <a16:creationId xmlns:a16="http://schemas.microsoft.com/office/drawing/2014/main" xmlns="" id="{E4784881-0C53-4B7F-9AD0-3FEB6AE69F39}"/>
              </a:ext>
            </a:extLst>
          </p:cNvPr>
          <p:cNvSpPr/>
          <p:nvPr/>
        </p:nvSpPr>
        <p:spPr>
          <a:xfrm>
            <a:off x="1594688" y="144353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0" name="流程图: 接点 39">
            <a:extLst>
              <a:ext uri="{FF2B5EF4-FFF2-40B4-BE49-F238E27FC236}">
                <a16:creationId xmlns:a16="http://schemas.microsoft.com/office/drawing/2014/main" xmlns="" id="{1DAAE43C-787C-4612-9390-931548EC4A27}"/>
              </a:ext>
            </a:extLst>
          </p:cNvPr>
          <p:cNvSpPr/>
          <p:nvPr/>
        </p:nvSpPr>
        <p:spPr>
          <a:xfrm>
            <a:off x="2899509" y="150211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985572" y="21110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4" name="流程图: 接点 43">
            <a:extLst>
              <a:ext uri="{FF2B5EF4-FFF2-40B4-BE49-F238E27FC236}">
                <a16:creationId xmlns:a16="http://schemas.microsoft.com/office/drawing/2014/main" xmlns="" id="{111F5DA3-AE85-4739-894F-551874A3E602}"/>
              </a:ext>
            </a:extLst>
          </p:cNvPr>
          <p:cNvSpPr/>
          <p:nvPr/>
        </p:nvSpPr>
        <p:spPr>
          <a:xfrm>
            <a:off x="2314043" y="232111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48" name="直接箭头连接符 47">
            <a:extLst>
              <a:ext uri="{FF2B5EF4-FFF2-40B4-BE49-F238E27FC236}">
                <a16:creationId xmlns:a16="http://schemas.microsoft.com/office/drawing/2014/main" xmlns="" id="{6EF154A6-F6DB-40B6-9F5F-0CFC28E28619}"/>
              </a:ext>
            </a:extLst>
          </p:cNvPr>
          <p:cNvCxnSpPr>
            <a:stCxn id="40" idx="4"/>
            <a:endCxn id="44" idx="7"/>
          </p:cNvCxnSpPr>
          <p:nvPr/>
        </p:nvCxnSpPr>
        <p:spPr>
          <a:xfrm flipH="1">
            <a:off x="2647263" y="1867243"/>
            <a:ext cx="447442" cy="50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5F016B4A-C96D-4CF5-AD40-D05C2A5062E2}"/>
              </a:ext>
            </a:extLst>
          </p:cNvPr>
          <p:cNvCxnSpPr>
            <a:cxnSpLocks/>
            <a:stCxn id="44" idx="1"/>
            <a:endCxn id="39" idx="4"/>
          </p:cNvCxnSpPr>
          <p:nvPr/>
        </p:nvCxnSpPr>
        <p:spPr>
          <a:xfrm flipH="1" flipV="1">
            <a:off x="1789884" y="1808664"/>
            <a:ext cx="581331" cy="56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FE1EECB7-173C-46DB-B769-0478B76E8472}"/>
              </a:ext>
            </a:extLst>
          </p:cNvPr>
          <p:cNvCxnSpPr>
            <a:stCxn id="39" idx="4"/>
            <a:endCxn id="43" idx="7"/>
          </p:cNvCxnSpPr>
          <p:nvPr/>
        </p:nvCxnSpPr>
        <p:spPr>
          <a:xfrm flipH="1">
            <a:off x="1318792" y="1808664"/>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1318792" y="2422677"/>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D552B300-9CED-42C0-A203-8957AD961C73}"/>
              </a:ext>
            </a:extLst>
          </p:cNvPr>
          <p:cNvCxnSpPr>
            <a:stCxn id="44" idx="3"/>
            <a:endCxn id="45" idx="6"/>
          </p:cNvCxnSpPr>
          <p:nvPr/>
        </p:nvCxnSpPr>
        <p:spPr>
          <a:xfrm flipH="1">
            <a:off x="2058417" y="2632767"/>
            <a:ext cx="312798" cy="3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7416171" cy="369332"/>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的顶点输出，选择</a:t>
            </a:r>
            <a:r>
              <a:rPr lang="en-US" altLang="zh-CN" dirty="0"/>
              <a:t>4</a:t>
            </a:r>
            <a:r>
              <a:rPr lang="zh-CN" altLang="en-US" dirty="0"/>
              <a:t>号</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29" y="2686238"/>
            <a:ext cx="5841237" cy="369332"/>
          </a:xfrm>
          <a:prstGeom prst="rect">
            <a:avLst/>
          </a:prstGeom>
          <a:noFill/>
        </p:spPr>
        <p:txBody>
          <a:bodyPr wrap="square" rtlCol="0">
            <a:spAutoFit/>
          </a:bodyPr>
          <a:lstStyle/>
          <a:p>
            <a:r>
              <a:rPr lang="zh-CN" altLang="en-US" dirty="0"/>
              <a:t>第二步：删除</a:t>
            </a:r>
            <a:r>
              <a:rPr lang="en-US" altLang="zh-CN" dirty="0"/>
              <a:t>4</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8" y="3199300"/>
            <a:ext cx="5841237" cy="369332"/>
          </a:xfrm>
          <a:prstGeom prst="rect">
            <a:avLst/>
          </a:prstGeom>
          <a:noFill/>
        </p:spPr>
        <p:txBody>
          <a:bodyPr wrap="square" rtlCol="0">
            <a:spAutoFit/>
          </a:bodyPr>
          <a:lstStyle/>
          <a:p>
            <a:r>
              <a:rPr lang="zh-CN" altLang="en-US" dirty="0"/>
              <a:t>第三步：删除以</a:t>
            </a:r>
            <a:r>
              <a:rPr lang="en-US" altLang="zh-CN" dirty="0"/>
              <a:t>4</a:t>
            </a:r>
            <a:r>
              <a:rPr lang="zh-CN" altLang="en-US" dirty="0"/>
              <a:t>号顶点为弧尾的边</a:t>
            </a:r>
          </a:p>
        </p:txBody>
      </p:sp>
      <p:sp>
        <p:nvSpPr>
          <p:cNvPr id="33" name="文本框 32">
            <a:extLst>
              <a:ext uri="{FF2B5EF4-FFF2-40B4-BE49-F238E27FC236}">
                <a16:creationId xmlns:a16="http://schemas.microsoft.com/office/drawing/2014/main" xmlns="" id="{BCA9E0F8-4DC8-434C-BB36-5CA8D21F3F94}"/>
              </a:ext>
            </a:extLst>
          </p:cNvPr>
          <p:cNvSpPr txBox="1"/>
          <p:nvPr/>
        </p:nvSpPr>
        <p:spPr>
          <a:xfrm>
            <a:off x="2058417" y="5452844"/>
            <a:ext cx="390392" cy="369332"/>
          </a:xfrm>
          <a:prstGeom prst="rect">
            <a:avLst/>
          </a:prstGeom>
          <a:noFill/>
        </p:spPr>
        <p:txBody>
          <a:bodyPr wrap="square" rtlCol="0">
            <a:spAutoFit/>
          </a:bodyPr>
          <a:lstStyle/>
          <a:p>
            <a:r>
              <a:rPr lang="en-US" altLang="zh-CN" dirty="0"/>
              <a:t>2</a:t>
            </a:r>
            <a:endParaRPr lang="zh-CN" altLang="en-US" dirty="0"/>
          </a:p>
        </p:txBody>
      </p:sp>
      <p:sp>
        <p:nvSpPr>
          <p:cNvPr id="34" name="文本框 33">
            <a:extLst>
              <a:ext uri="{FF2B5EF4-FFF2-40B4-BE49-F238E27FC236}">
                <a16:creationId xmlns:a16="http://schemas.microsoft.com/office/drawing/2014/main" xmlns="" id="{BED4574F-C080-48E8-B7F9-7422EC9A7E13}"/>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第③轮</a:t>
            </a:r>
          </a:p>
        </p:txBody>
      </p:sp>
      <p:sp>
        <p:nvSpPr>
          <p:cNvPr id="35" name="文本框 34">
            <a:extLst>
              <a:ext uri="{FF2B5EF4-FFF2-40B4-BE49-F238E27FC236}">
                <a16:creationId xmlns:a16="http://schemas.microsoft.com/office/drawing/2014/main" xmlns="" id="{20F84720-3496-4C4C-9BE5-EEEF22E7FDE0}"/>
              </a:ext>
            </a:extLst>
          </p:cNvPr>
          <p:cNvSpPr txBox="1"/>
          <p:nvPr/>
        </p:nvSpPr>
        <p:spPr>
          <a:xfrm>
            <a:off x="2522146" y="5452844"/>
            <a:ext cx="390392"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341288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 grpId="0"/>
      <p:bldP spid="38" grpId="0"/>
      <p:bldP spid="41" grpId="0"/>
      <p:bldP spid="3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流程图: 接点 38">
            <a:extLst>
              <a:ext uri="{FF2B5EF4-FFF2-40B4-BE49-F238E27FC236}">
                <a16:creationId xmlns:a16="http://schemas.microsoft.com/office/drawing/2014/main" xmlns="" id="{E4784881-0C53-4B7F-9AD0-3FEB6AE69F39}"/>
              </a:ext>
            </a:extLst>
          </p:cNvPr>
          <p:cNvSpPr/>
          <p:nvPr/>
        </p:nvSpPr>
        <p:spPr>
          <a:xfrm>
            <a:off x="1594688" y="144353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985572" y="21110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4" name="流程图: 接点 43">
            <a:extLst>
              <a:ext uri="{FF2B5EF4-FFF2-40B4-BE49-F238E27FC236}">
                <a16:creationId xmlns:a16="http://schemas.microsoft.com/office/drawing/2014/main" xmlns="" id="{111F5DA3-AE85-4739-894F-551874A3E602}"/>
              </a:ext>
            </a:extLst>
          </p:cNvPr>
          <p:cNvSpPr/>
          <p:nvPr/>
        </p:nvSpPr>
        <p:spPr>
          <a:xfrm>
            <a:off x="2314043" y="232111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50" name="直接箭头连接符 49">
            <a:extLst>
              <a:ext uri="{FF2B5EF4-FFF2-40B4-BE49-F238E27FC236}">
                <a16:creationId xmlns:a16="http://schemas.microsoft.com/office/drawing/2014/main" xmlns="" id="{5F016B4A-C96D-4CF5-AD40-D05C2A5062E2}"/>
              </a:ext>
            </a:extLst>
          </p:cNvPr>
          <p:cNvCxnSpPr>
            <a:cxnSpLocks/>
            <a:stCxn id="44" idx="1"/>
            <a:endCxn id="39" idx="4"/>
          </p:cNvCxnSpPr>
          <p:nvPr/>
        </p:nvCxnSpPr>
        <p:spPr>
          <a:xfrm flipH="1" flipV="1">
            <a:off x="1789884" y="1808664"/>
            <a:ext cx="581331" cy="56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FE1EECB7-173C-46DB-B769-0478B76E8472}"/>
              </a:ext>
            </a:extLst>
          </p:cNvPr>
          <p:cNvCxnSpPr>
            <a:stCxn id="39" idx="4"/>
            <a:endCxn id="43" idx="7"/>
          </p:cNvCxnSpPr>
          <p:nvPr/>
        </p:nvCxnSpPr>
        <p:spPr>
          <a:xfrm flipH="1">
            <a:off x="1318792" y="1808664"/>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1318792" y="2422677"/>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D552B300-9CED-42C0-A203-8957AD961C73}"/>
              </a:ext>
            </a:extLst>
          </p:cNvPr>
          <p:cNvCxnSpPr>
            <a:stCxn id="44" idx="3"/>
            <a:endCxn id="45" idx="6"/>
          </p:cNvCxnSpPr>
          <p:nvPr/>
        </p:nvCxnSpPr>
        <p:spPr>
          <a:xfrm flipH="1">
            <a:off x="2058417" y="2632767"/>
            <a:ext cx="312798" cy="3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7416171" cy="369332"/>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的顶点输出，选择</a:t>
            </a:r>
            <a:r>
              <a:rPr lang="en-US" altLang="zh-CN" dirty="0"/>
              <a:t>6</a:t>
            </a:r>
            <a:r>
              <a:rPr lang="zh-CN" altLang="en-US" dirty="0"/>
              <a:t>号</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29" y="2686238"/>
            <a:ext cx="5841237" cy="369332"/>
          </a:xfrm>
          <a:prstGeom prst="rect">
            <a:avLst/>
          </a:prstGeom>
          <a:noFill/>
        </p:spPr>
        <p:txBody>
          <a:bodyPr wrap="square" rtlCol="0">
            <a:spAutoFit/>
          </a:bodyPr>
          <a:lstStyle/>
          <a:p>
            <a:r>
              <a:rPr lang="zh-CN" altLang="en-US" dirty="0"/>
              <a:t>第二步：删除</a:t>
            </a:r>
            <a:r>
              <a:rPr lang="en-US" altLang="zh-CN" dirty="0"/>
              <a:t>6</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8" y="3199300"/>
            <a:ext cx="5841237" cy="369332"/>
          </a:xfrm>
          <a:prstGeom prst="rect">
            <a:avLst/>
          </a:prstGeom>
          <a:noFill/>
        </p:spPr>
        <p:txBody>
          <a:bodyPr wrap="square" rtlCol="0">
            <a:spAutoFit/>
          </a:bodyPr>
          <a:lstStyle/>
          <a:p>
            <a:r>
              <a:rPr lang="zh-CN" altLang="en-US" dirty="0"/>
              <a:t>第三步：删除以</a:t>
            </a:r>
            <a:r>
              <a:rPr lang="en-US" altLang="zh-CN" dirty="0"/>
              <a:t>6</a:t>
            </a:r>
            <a:r>
              <a:rPr lang="zh-CN" altLang="en-US" dirty="0"/>
              <a:t>号顶点为弧尾的边</a:t>
            </a:r>
          </a:p>
        </p:txBody>
      </p:sp>
      <p:sp>
        <p:nvSpPr>
          <p:cNvPr id="33" name="文本框 32">
            <a:extLst>
              <a:ext uri="{FF2B5EF4-FFF2-40B4-BE49-F238E27FC236}">
                <a16:creationId xmlns:a16="http://schemas.microsoft.com/office/drawing/2014/main" xmlns="" id="{BCA9E0F8-4DC8-434C-BB36-5CA8D21F3F94}"/>
              </a:ext>
            </a:extLst>
          </p:cNvPr>
          <p:cNvSpPr txBox="1"/>
          <p:nvPr/>
        </p:nvSpPr>
        <p:spPr>
          <a:xfrm>
            <a:off x="2058417" y="5452844"/>
            <a:ext cx="390392" cy="369332"/>
          </a:xfrm>
          <a:prstGeom prst="rect">
            <a:avLst/>
          </a:prstGeom>
          <a:noFill/>
        </p:spPr>
        <p:txBody>
          <a:bodyPr wrap="square" rtlCol="0">
            <a:spAutoFit/>
          </a:bodyPr>
          <a:lstStyle/>
          <a:p>
            <a:r>
              <a:rPr lang="en-US" altLang="zh-CN" dirty="0"/>
              <a:t>2</a:t>
            </a:r>
            <a:endParaRPr lang="zh-CN" altLang="en-US" dirty="0"/>
          </a:p>
        </p:txBody>
      </p:sp>
      <p:sp>
        <p:nvSpPr>
          <p:cNvPr id="34" name="文本框 33">
            <a:extLst>
              <a:ext uri="{FF2B5EF4-FFF2-40B4-BE49-F238E27FC236}">
                <a16:creationId xmlns:a16="http://schemas.microsoft.com/office/drawing/2014/main" xmlns="" id="{BED4574F-C080-48E8-B7F9-7422EC9A7E13}"/>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第④轮</a:t>
            </a:r>
          </a:p>
        </p:txBody>
      </p:sp>
      <p:sp>
        <p:nvSpPr>
          <p:cNvPr id="35" name="文本框 34">
            <a:extLst>
              <a:ext uri="{FF2B5EF4-FFF2-40B4-BE49-F238E27FC236}">
                <a16:creationId xmlns:a16="http://schemas.microsoft.com/office/drawing/2014/main" xmlns="" id="{20F84720-3496-4C4C-9BE5-EEEF22E7FDE0}"/>
              </a:ext>
            </a:extLst>
          </p:cNvPr>
          <p:cNvSpPr txBox="1"/>
          <p:nvPr/>
        </p:nvSpPr>
        <p:spPr>
          <a:xfrm>
            <a:off x="2522146" y="5452844"/>
            <a:ext cx="390392" cy="369332"/>
          </a:xfrm>
          <a:prstGeom prst="rect">
            <a:avLst/>
          </a:prstGeom>
          <a:noFill/>
        </p:spPr>
        <p:txBody>
          <a:bodyPr wrap="square" rtlCol="0">
            <a:spAutoFit/>
          </a:bodyPr>
          <a:lstStyle/>
          <a:p>
            <a:r>
              <a:rPr lang="en-US" altLang="zh-CN" dirty="0"/>
              <a:t>4</a:t>
            </a:r>
            <a:endParaRPr lang="zh-CN" altLang="en-US" dirty="0"/>
          </a:p>
        </p:txBody>
      </p:sp>
      <p:sp>
        <p:nvSpPr>
          <p:cNvPr id="30" name="文本框 29">
            <a:extLst>
              <a:ext uri="{FF2B5EF4-FFF2-40B4-BE49-F238E27FC236}">
                <a16:creationId xmlns:a16="http://schemas.microsoft.com/office/drawing/2014/main" xmlns="" id="{BCACBF71-A4E5-4B83-A2A8-C9059B8039B1}"/>
              </a:ext>
            </a:extLst>
          </p:cNvPr>
          <p:cNvSpPr txBox="1"/>
          <p:nvPr/>
        </p:nvSpPr>
        <p:spPr>
          <a:xfrm>
            <a:off x="2985875" y="5452844"/>
            <a:ext cx="390392" cy="369332"/>
          </a:xfrm>
          <a:prstGeom prst="rect">
            <a:avLst/>
          </a:prstGeom>
          <a:noFill/>
        </p:spPr>
        <p:txBody>
          <a:bodyPr wrap="square" rtlCol="0">
            <a:spAutoFit/>
          </a:bodyPr>
          <a:lstStyle/>
          <a:p>
            <a:r>
              <a:rPr lang="en-US" altLang="zh-CN" dirty="0"/>
              <a:t>6</a:t>
            </a:r>
            <a:endParaRPr lang="zh-CN" altLang="en-US" dirty="0"/>
          </a:p>
        </p:txBody>
      </p:sp>
    </p:spTree>
    <p:extLst>
      <p:ext uri="{BB962C8B-B14F-4D97-AF65-F5344CB8AC3E}">
        <p14:creationId xmlns:p14="http://schemas.microsoft.com/office/powerpoint/2010/main" val="259489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p:bldP spid="38" grpId="0"/>
      <p:bldP spid="41"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5" name="Rectangle 2">
            <a:extLst>
              <a:ext uri="{FF2B5EF4-FFF2-40B4-BE49-F238E27FC236}">
                <a16:creationId xmlns:a16="http://schemas.microsoft.com/office/drawing/2014/main" xmlns="" id="{B85A29C9-C37D-4F87-8BF2-1EE4882B6ECC}"/>
              </a:ext>
            </a:extLst>
          </p:cNvPr>
          <p:cNvSpPr>
            <a:spLocks noChangeArrowheads="1"/>
          </p:cNvSpPr>
          <p:nvPr/>
        </p:nvSpPr>
        <p:spPr bwMode="auto">
          <a:xfrm>
            <a:off x="4880724" y="3026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xmlns="" id="{5AA3D864-6544-455B-A39F-6AEE7580D298}"/>
              </a:ext>
            </a:extLst>
          </p:cNvPr>
          <p:cNvPicPr>
            <a:picLocks noChangeAspect="1"/>
          </p:cNvPicPr>
          <p:nvPr/>
        </p:nvPicPr>
        <p:blipFill>
          <a:blip r:embed="rId2"/>
          <a:stretch>
            <a:fillRect/>
          </a:stretch>
        </p:blipFill>
        <p:spPr>
          <a:xfrm>
            <a:off x="1557337" y="734617"/>
            <a:ext cx="9077325" cy="552450"/>
          </a:xfrm>
          <a:prstGeom prst="rect">
            <a:avLst/>
          </a:prstGeom>
        </p:spPr>
      </p:pic>
      <p:pic>
        <p:nvPicPr>
          <p:cNvPr id="10" name="图片 9">
            <a:extLst>
              <a:ext uri="{FF2B5EF4-FFF2-40B4-BE49-F238E27FC236}">
                <a16:creationId xmlns:a16="http://schemas.microsoft.com/office/drawing/2014/main" xmlns="" id="{C1236E89-35DC-453D-B6F3-7712800E13BC}"/>
              </a:ext>
            </a:extLst>
          </p:cNvPr>
          <p:cNvPicPr>
            <a:picLocks noChangeAspect="1"/>
          </p:cNvPicPr>
          <p:nvPr/>
        </p:nvPicPr>
        <p:blipFill>
          <a:blip r:embed="rId3"/>
          <a:stretch>
            <a:fillRect/>
          </a:stretch>
        </p:blipFill>
        <p:spPr>
          <a:xfrm>
            <a:off x="1914524" y="1639485"/>
            <a:ext cx="8362950" cy="552450"/>
          </a:xfrm>
          <a:prstGeom prst="rect">
            <a:avLst/>
          </a:prstGeom>
        </p:spPr>
      </p:pic>
      <p:pic>
        <p:nvPicPr>
          <p:cNvPr id="12" name="图片 11">
            <a:extLst>
              <a:ext uri="{FF2B5EF4-FFF2-40B4-BE49-F238E27FC236}">
                <a16:creationId xmlns:a16="http://schemas.microsoft.com/office/drawing/2014/main" xmlns="" id="{01285E9E-E0DE-4DAD-BE74-BAC8AECAE7A3}"/>
              </a:ext>
            </a:extLst>
          </p:cNvPr>
          <p:cNvPicPr>
            <a:picLocks noChangeAspect="1"/>
          </p:cNvPicPr>
          <p:nvPr/>
        </p:nvPicPr>
        <p:blipFill>
          <a:blip r:embed="rId4"/>
          <a:stretch>
            <a:fillRect/>
          </a:stretch>
        </p:blipFill>
        <p:spPr>
          <a:xfrm>
            <a:off x="3276599" y="2333026"/>
            <a:ext cx="5638800" cy="552450"/>
          </a:xfrm>
          <a:prstGeom prst="rect">
            <a:avLst/>
          </a:prstGeom>
        </p:spPr>
      </p:pic>
      <p:pic>
        <p:nvPicPr>
          <p:cNvPr id="14" name="图片 13">
            <a:extLst>
              <a:ext uri="{FF2B5EF4-FFF2-40B4-BE49-F238E27FC236}">
                <a16:creationId xmlns:a16="http://schemas.microsoft.com/office/drawing/2014/main" xmlns="" id="{0909B2AA-72BC-4015-8E3D-BDA9BD169285}"/>
              </a:ext>
            </a:extLst>
          </p:cNvPr>
          <p:cNvPicPr>
            <a:picLocks noChangeAspect="1"/>
          </p:cNvPicPr>
          <p:nvPr/>
        </p:nvPicPr>
        <p:blipFill>
          <a:blip r:embed="rId5"/>
          <a:stretch>
            <a:fillRect/>
          </a:stretch>
        </p:blipFill>
        <p:spPr>
          <a:xfrm>
            <a:off x="1182505" y="3167661"/>
            <a:ext cx="9753600" cy="466725"/>
          </a:xfrm>
          <a:prstGeom prst="rect">
            <a:avLst/>
          </a:prstGeom>
        </p:spPr>
      </p:pic>
      <p:pic>
        <p:nvPicPr>
          <p:cNvPr id="15" name="图片 14">
            <a:extLst>
              <a:ext uri="{FF2B5EF4-FFF2-40B4-BE49-F238E27FC236}">
                <a16:creationId xmlns:a16="http://schemas.microsoft.com/office/drawing/2014/main" xmlns="" id="{6A408A8E-A0A8-4415-AB7A-1E3CCEBB8019}"/>
              </a:ext>
            </a:extLst>
          </p:cNvPr>
          <p:cNvPicPr>
            <a:picLocks noChangeAspect="1"/>
          </p:cNvPicPr>
          <p:nvPr/>
        </p:nvPicPr>
        <p:blipFill>
          <a:blip r:embed="rId6"/>
          <a:stretch>
            <a:fillRect/>
          </a:stretch>
        </p:blipFill>
        <p:spPr>
          <a:xfrm>
            <a:off x="3814597" y="3907834"/>
            <a:ext cx="5172075" cy="552450"/>
          </a:xfrm>
          <a:prstGeom prst="rect">
            <a:avLst/>
          </a:prstGeom>
        </p:spPr>
      </p:pic>
      <p:sp>
        <p:nvSpPr>
          <p:cNvPr id="38" name="流程图: 接点 37">
            <a:extLst>
              <a:ext uri="{FF2B5EF4-FFF2-40B4-BE49-F238E27FC236}">
                <a16:creationId xmlns:a16="http://schemas.microsoft.com/office/drawing/2014/main" xmlns="" id="{46F4A05F-4FCF-4E2B-89FE-4415BB29D96E}"/>
              </a:ext>
            </a:extLst>
          </p:cNvPr>
          <p:cNvSpPr/>
          <p:nvPr/>
        </p:nvSpPr>
        <p:spPr>
          <a:xfrm>
            <a:off x="2759247" y="452343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9" name="流程图: 接点 38">
            <a:extLst>
              <a:ext uri="{FF2B5EF4-FFF2-40B4-BE49-F238E27FC236}">
                <a16:creationId xmlns:a16="http://schemas.microsoft.com/office/drawing/2014/main" xmlns="" id="{5CA2CB7A-A2E8-4556-86A0-7D79D18ADBA8}"/>
              </a:ext>
            </a:extLst>
          </p:cNvPr>
          <p:cNvSpPr/>
          <p:nvPr/>
        </p:nvSpPr>
        <p:spPr>
          <a:xfrm>
            <a:off x="609381" y="539728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0" name="流程图: 接点 39">
            <a:extLst>
              <a:ext uri="{FF2B5EF4-FFF2-40B4-BE49-F238E27FC236}">
                <a16:creationId xmlns:a16="http://schemas.microsoft.com/office/drawing/2014/main" xmlns="" id="{7773BEE9-6CEF-46A5-9D9F-5A57967ABFFA}"/>
              </a:ext>
            </a:extLst>
          </p:cNvPr>
          <p:cNvSpPr/>
          <p:nvPr/>
        </p:nvSpPr>
        <p:spPr>
          <a:xfrm>
            <a:off x="2381742" y="601619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1" name="流程图: 接点 40">
            <a:extLst>
              <a:ext uri="{FF2B5EF4-FFF2-40B4-BE49-F238E27FC236}">
                <a16:creationId xmlns:a16="http://schemas.microsoft.com/office/drawing/2014/main" xmlns="" id="{B99B04CE-1CDB-48F5-845C-482ECE7906A6}"/>
              </a:ext>
            </a:extLst>
          </p:cNvPr>
          <p:cNvSpPr/>
          <p:nvPr/>
        </p:nvSpPr>
        <p:spPr>
          <a:xfrm>
            <a:off x="4227497" y="550417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42" name="直接连接符 41">
            <a:extLst>
              <a:ext uri="{FF2B5EF4-FFF2-40B4-BE49-F238E27FC236}">
                <a16:creationId xmlns:a16="http://schemas.microsoft.com/office/drawing/2014/main" xmlns="" id="{3BD342CB-8BE6-433E-8F21-BB7527AC4815}"/>
              </a:ext>
            </a:extLst>
          </p:cNvPr>
          <p:cNvCxnSpPr>
            <a:cxnSpLocks/>
            <a:stCxn id="38" idx="2"/>
            <a:endCxn id="39" idx="7"/>
          </p:cNvCxnSpPr>
          <p:nvPr/>
        </p:nvCxnSpPr>
        <p:spPr>
          <a:xfrm flipH="1">
            <a:off x="1253821" y="4888355"/>
            <a:ext cx="1505426" cy="61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6DEB155B-0136-4180-AA50-C0E035DE44BD}"/>
              </a:ext>
            </a:extLst>
          </p:cNvPr>
          <p:cNvCxnSpPr>
            <a:stCxn id="39" idx="4"/>
            <a:endCxn id="40" idx="2"/>
          </p:cNvCxnSpPr>
          <p:nvPr/>
        </p:nvCxnSpPr>
        <p:spPr>
          <a:xfrm>
            <a:off x="986886" y="6127130"/>
            <a:ext cx="1394856" cy="253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F0AD7907-4EA5-4143-8D42-872EDA3BACB5}"/>
              </a:ext>
            </a:extLst>
          </p:cNvPr>
          <p:cNvCxnSpPr>
            <a:stCxn id="40" idx="6"/>
            <a:endCxn id="41" idx="4"/>
          </p:cNvCxnSpPr>
          <p:nvPr/>
        </p:nvCxnSpPr>
        <p:spPr>
          <a:xfrm flipV="1">
            <a:off x="3136751" y="6234013"/>
            <a:ext cx="1468251" cy="14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EC35E493-F42E-454B-9ACC-B87FFA197A13}"/>
              </a:ext>
            </a:extLst>
          </p:cNvPr>
          <p:cNvCxnSpPr>
            <a:cxnSpLocks/>
            <a:stCxn id="41" idx="0"/>
            <a:endCxn id="38" idx="6"/>
          </p:cNvCxnSpPr>
          <p:nvPr/>
        </p:nvCxnSpPr>
        <p:spPr>
          <a:xfrm flipH="1" flipV="1">
            <a:off x="3514256" y="4888355"/>
            <a:ext cx="1090746" cy="61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32CD4733-7E5F-428A-8150-61E03DE6C866}"/>
              </a:ext>
            </a:extLst>
          </p:cNvPr>
          <p:cNvCxnSpPr>
            <a:stCxn id="38" idx="4"/>
            <a:endCxn id="40" idx="0"/>
          </p:cNvCxnSpPr>
          <p:nvPr/>
        </p:nvCxnSpPr>
        <p:spPr>
          <a:xfrm flipH="1">
            <a:off x="2759247" y="5253276"/>
            <a:ext cx="377505" cy="76291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52BB8D4B-12E3-4AC5-8520-662AF719B8CE}"/>
              </a:ext>
            </a:extLst>
          </p:cNvPr>
          <p:cNvSpPr txBox="1"/>
          <p:nvPr/>
        </p:nvSpPr>
        <p:spPr>
          <a:xfrm>
            <a:off x="1364390" y="4888355"/>
            <a:ext cx="1017352" cy="369332"/>
          </a:xfrm>
          <a:prstGeom prst="rect">
            <a:avLst/>
          </a:prstGeom>
          <a:noFill/>
        </p:spPr>
        <p:txBody>
          <a:bodyPr wrap="square" rtlCol="0">
            <a:spAutoFit/>
          </a:bodyPr>
          <a:lstStyle/>
          <a:p>
            <a:r>
              <a:rPr lang="en-US" altLang="zh-CN" dirty="0"/>
              <a:t>1000</a:t>
            </a:r>
            <a:endParaRPr lang="zh-CN" altLang="en-US" dirty="0"/>
          </a:p>
        </p:txBody>
      </p:sp>
      <p:sp>
        <p:nvSpPr>
          <p:cNvPr id="28" name="文本框 27">
            <a:extLst>
              <a:ext uri="{FF2B5EF4-FFF2-40B4-BE49-F238E27FC236}">
                <a16:creationId xmlns:a16="http://schemas.microsoft.com/office/drawing/2014/main" xmlns="" id="{E212AA8D-1E90-4DC0-B1E0-6C6CC7D43778}"/>
              </a:ext>
            </a:extLst>
          </p:cNvPr>
          <p:cNvSpPr txBox="1"/>
          <p:nvPr/>
        </p:nvSpPr>
        <p:spPr>
          <a:xfrm>
            <a:off x="5360010" y="4797561"/>
            <a:ext cx="5467599" cy="369332"/>
          </a:xfrm>
          <a:prstGeom prst="rect">
            <a:avLst/>
          </a:prstGeom>
          <a:noFill/>
        </p:spPr>
        <p:txBody>
          <a:bodyPr wrap="square" rtlCol="0">
            <a:spAutoFit/>
          </a:bodyPr>
          <a:lstStyle/>
          <a:p>
            <a:r>
              <a:rPr lang="en-US" altLang="zh-CN" dirty="0"/>
              <a:t>A-&gt;B-&gt;C-&gt;D-&gt;A   </a:t>
            </a:r>
            <a:r>
              <a:rPr lang="zh-CN" altLang="en-US" dirty="0">
                <a:solidFill>
                  <a:schemeClr val="accent5"/>
                </a:solidFill>
              </a:rPr>
              <a:t>路径长度为</a:t>
            </a:r>
            <a:r>
              <a:rPr lang="en-US" altLang="zh-CN" dirty="0">
                <a:solidFill>
                  <a:schemeClr val="accent5"/>
                </a:solidFill>
              </a:rPr>
              <a:t>4</a:t>
            </a:r>
            <a:endParaRPr lang="zh-CN" altLang="en-US" dirty="0">
              <a:solidFill>
                <a:schemeClr val="accent5"/>
              </a:solidFill>
            </a:endParaRPr>
          </a:p>
        </p:txBody>
      </p:sp>
      <p:sp>
        <p:nvSpPr>
          <p:cNvPr id="29" name="文本框 28">
            <a:extLst>
              <a:ext uri="{FF2B5EF4-FFF2-40B4-BE49-F238E27FC236}">
                <a16:creationId xmlns:a16="http://schemas.microsoft.com/office/drawing/2014/main" xmlns="" id="{82F70F29-FD8A-4CBA-BE1A-AE4A5F07B0E1}"/>
              </a:ext>
            </a:extLst>
          </p:cNvPr>
          <p:cNvSpPr txBox="1"/>
          <p:nvPr/>
        </p:nvSpPr>
        <p:spPr>
          <a:xfrm>
            <a:off x="5360010" y="5330314"/>
            <a:ext cx="5698040" cy="369332"/>
          </a:xfrm>
          <a:prstGeom prst="rect">
            <a:avLst/>
          </a:prstGeom>
          <a:noFill/>
        </p:spPr>
        <p:txBody>
          <a:bodyPr wrap="square" rtlCol="0">
            <a:spAutoFit/>
          </a:bodyPr>
          <a:lstStyle/>
          <a:p>
            <a:r>
              <a:rPr lang="en-US" altLang="zh-CN" dirty="0"/>
              <a:t>A-&gt;B-&gt;C-&gt;A-&gt;D   </a:t>
            </a:r>
            <a:r>
              <a:rPr lang="zh-CN" altLang="en-US" dirty="0"/>
              <a:t>和 </a:t>
            </a:r>
            <a:r>
              <a:rPr lang="en-US" altLang="zh-CN" dirty="0"/>
              <a:t>A-&gt;B-&gt;C-&gt;D</a:t>
            </a:r>
          </a:p>
        </p:txBody>
      </p:sp>
      <p:sp>
        <p:nvSpPr>
          <p:cNvPr id="30" name="文本框 29">
            <a:extLst>
              <a:ext uri="{FF2B5EF4-FFF2-40B4-BE49-F238E27FC236}">
                <a16:creationId xmlns:a16="http://schemas.microsoft.com/office/drawing/2014/main" xmlns="" id="{9A8EB7ED-6323-4C75-9571-3AADBD8E9629}"/>
              </a:ext>
            </a:extLst>
          </p:cNvPr>
          <p:cNvSpPr txBox="1"/>
          <p:nvPr/>
        </p:nvSpPr>
        <p:spPr>
          <a:xfrm>
            <a:off x="5432955" y="5870874"/>
            <a:ext cx="3829873" cy="369332"/>
          </a:xfrm>
          <a:prstGeom prst="rect">
            <a:avLst/>
          </a:prstGeom>
          <a:noFill/>
        </p:spPr>
        <p:txBody>
          <a:bodyPr wrap="square" rtlCol="0">
            <a:spAutoFit/>
          </a:bodyPr>
          <a:lstStyle/>
          <a:p>
            <a:r>
              <a:rPr lang="en-US" altLang="zh-CN" dirty="0"/>
              <a:t>B</a:t>
            </a:r>
            <a:r>
              <a:rPr lang="zh-CN" altLang="en-US" dirty="0"/>
              <a:t>和</a:t>
            </a:r>
            <a:r>
              <a:rPr lang="en-US" altLang="zh-CN" dirty="0"/>
              <a:t>D</a:t>
            </a:r>
            <a:r>
              <a:rPr lang="zh-CN" altLang="en-US" dirty="0"/>
              <a:t>的距离为</a:t>
            </a:r>
            <a:r>
              <a:rPr lang="en-US" altLang="zh-CN" dirty="0"/>
              <a:t>2</a:t>
            </a:r>
            <a:endParaRPr lang="zh-CN" altLang="en-US" dirty="0"/>
          </a:p>
        </p:txBody>
      </p:sp>
    </p:spTree>
    <p:extLst>
      <p:ext uri="{BB962C8B-B14F-4D97-AF65-F5344CB8AC3E}">
        <p14:creationId xmlns:p14="http://schemas.microsoft.com/office/powerpoint/2010/main" val="347057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21" grpId="0"/>
      <p:bldP spid="28" grpId="0"/>
      <p:bldP spid="29" grpId="0"/>
      <p:bldP spid="3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流程图: 接点 38">
            <a:extLst>
              <a:ext uri="{FF2B5EF4-FFF2-40B4-BE49-F238E27FC236}">
                <a16:creationId xmlns:a16="http://schemas.microsoft.com/office/drawing/2014/main" xmlns="" id="{E4784881-0C53-4B7F-9AD0-3FEB6AE69F39}"/>
              </a:ext>
            </a:extLst>
          </p:cNvPr>
          <p:cNvSpPr/>
          <p:nvPr/>
        </p:nvSpPr>
        <p:spPr>
          <a:xfrm>
            <a:off x="1594688" y="144353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985572" y="21110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52" name="直接箭头连接符 51">
            <a:extLst>
              <a:ext uri="{FF2B5EF4-FFF2-40B4-BE49-F238E27FC236}">
                <a16:creationId xmlns:a16="http://schemas.microsoft.com/office/drawing/2014/main" xmlns="" id="{FE1EECB7-173C-46DB-B769-0478B76E8472}"/>
              </a:ext>
            </a:extLst>
          </p:cNvPr>
          <p:cNvCxnSpPr>
            <a:stCxn id="39" idx="4"/>
            <a:endCxn id="43" idx="7"/>
          </p:cNvCxnSpPr>
          <p:nvPr/>
        </p:nvCxnSpPr>
        <p:spPr>
          <a:xfrm flipH="1">
            <a:off x="1318792" y="1808664"/>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1318792" y="2422677"/>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7416171" cy="369332"/>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的顶点输出，选择</a:t>
            </a:r>
            <a:r>
              <a:rPr lang="en-US" altLang="zh-CN" dirty="0"/>
              <a:t>3</a:t>
            </a:r>
            <a:r>
              <a:rPr lang="zh-CN" altLang="en-US" dirty="0"/>
              <a:t>号</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29" y="2686238"/>
            <a:ext cx="5841237" cy="369332"/>
          </a:xfrm>
          <a:prstGeom prst="rect">
            <a:avLst/>
          </a:prstGeom>
          <a:noFill/>
        </p:spPr>
        <p:txBody>
          <a:bodyPr wrap="square" rtlCol="0">
            <a:spAutoFit/>
          </a:bodyPr>
          <a:lstStyle/>
          <a:p>
            <a:r>
              <a:rPr lang="zh-CN" altLang="en-US" dirty="0"/>
              <a:t>第二步：删除</a:t>
            </a:r>
            <a:r>
              <a:rPr lang="en-US" altLang="zh-CN" dirty="0"/>
              <a:t>3</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8" y="3199300"/>
            <a:ext cx="5841237" cy="369332"/>
          </a:xfrm>
          <a:prstGeom prst="rect">
            <a:avLst/>
          </a:prstGeom>
          <a:noFill/>
        </p:spPr>
        <p:txBody>
          <a:bodyPr wrap="square" rtlCol="0">
            <a:spAutoFit/>
          </a:bodyPr>
          <a:lstStyle/>
          <a:p>
            <a:r>
              <a:rPr lang="zh-CN" altLang="en-US" dirty="0"/>
              <a:t>第三步：删除以</a:t>
            </a:r>
            <a:r>
              <a:rPr lang="en-US" altLang="zh-CN" dirty="0"/>
              <a:t>3</a:t>
            </a:r>
            <a:r>
              <a:rPr lang="zh-CN" altLang="en-US" dirty="0"/>
              <a:t>号顶点为弧尾的边</a:t>
            </a:r>
          </a:p>
        </p:txBody>
      </p:sp>
      <p:sp>
        <p:nvSpPr>
          <p:cNvPr id="33" name="文本框 32">
            <a:extLst>
              <a:ext uri="{FF2B5EF4-FFF2-40B4-BE49-F238E27FC236}">
                <a16:creationId xmlns:a16="http://schemas.microsoft.com/office/drawing/2014/main" xmlns="" id="{BCA9E0F8-4DC8-434C-BB36-5CA8D21F3F94}"/>
              </a:ext>
            </a:extLst>
          </p:cNvPr>
          <p:cNvSpPr txBox="1"/>
          <p:nvPr/>
        </p:nvSpPr>
        <p:spPr>
          <a:xfrm>
            <a:off x="2058417" y="5452844"/>
            <a:ext cx="390392" cy="369332"/>
          </a:xfrm>
          <a:prstGeom prst="rect">
            <a:avLst/>
          </a:prstGeom>
          <a:noFill/>
        </p:spPr>
        <p:txBody>
          <a:bodyPr wrap="square" rtlCol="0">
            <a:spAutoFit/>
          </a:bodyPr>
          <a:lstStyle/>
          <a:p>
            <a:r>
              <a:rPr lang="en-US" altLang="zh-CN" dirty="0"/>
              <a:t>2</a:t>
            </a:r>
            <a:endParaRPr lang="zh-CN" altLang="en-US" dirty="0"/>
          </a:p>
        </p:txBody>
      </p:sp>
      <p:sp>
        <p:nvSpPr>
          <p:cNvPr id="34" name="文本框 33">
            <a:extLst>
              <a:ext uri="{FF2B5EF4-FFF2-40B4-BE49-F238E27FC236}">
                <a16:creationId xmlns:a16="http://schemas.microsoft.com/office/drawing/2014/main" xmlns="" id="{BED4574F-C080-48E8-B7F9-7422EC9A7E13}"/>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第⑤轮</a:t>
            </a:r>
          </a:p>
        </p:txBody>
      </p:sp>
      <p:sp>
        <p:nvSpPr>
          <p:cNvPr id="35" name="文本框 34">
            <a:extLst>
              <a:ext uri="{FF2B5EF4-FFF2-40B4-BE49-F238E27FC236}">
                <a16:creationId xmlns:a16="http://schemas.microsoft.com/office/drawing/2014/main" xmlns="" id="{20F84720-3496-4C4C-9BE5-EEEF22E7FDE0}"/>
              </a:ext>
            </a:extLst>
          </p:cNvPr>
          <p:cNvSpPr txBox="1"/>
          <p:nvPr/>
        </p:nvSpPr>
        <p:spPr>
          <a:xfrm>
            <a:off x="2522146" y="5452844"/>
            <a:ext cx="390392" cy="369332"/>
          </a:xfrm>
          <a:prstGeom prst="rect">
            <a:avLst/>
          </a:prstGeom>
          <a:noFill/>
        </p:spPr>
        <p:txBody>
          <a:bodyPr wrap="square" rtlCol="0">
            <a:spAutoFit/>
          </a:bodyPr>
          <a:lstStyle/>
          <a:p>
            <a:r>
              <a:rPr lang="en-US" altLang="zh-CN" dirty="0"/>
              <a:t>4</a:t>
            </a:r>
            <a:endParaRPr lang="zh-CN" altLang="en-US" dirty="0"/>
          </a:p>
        </p:txBody>
      </p:sp>
      <p:sp>
        <p:nvSpPr>
          <p:cNvPr id="30" name="文本框 29">
            <a:extLst>
              <a:ext uri="{FF2B5EF4-FFF2-40B4-BE49-F238E27FC236}">
                <a16:creationId xmlns:a16="http://schemas.microsoft.com/office/drawing/2014/main" xmlns="" id="{BCACBF71-A4E5-4B83-A2A8-C9059B8039B1}"/>
              </a:ext>
            </a:extLst>
          </p:cNvPr>
          <p:cNvSpPr txBox="1"/>
          <p:nvPr/>
        </p:nvSpPr>
        <p:spPr>
          <a:xfrm>
            <a:off x="2985875" y="5452844"/>
            <a:ext cx="390392" cy="369332"/>
          </a:xfrm>
          <a:prstGeom prst="rect">
            <a:avLst/>
          </a:prstGeom>
          <a:noFill/>
        </p:spPr>
        <p:txBody>
          <a:bodyPr wrap="square" rtlCol="0">
            <a:spAutoFit/>
          </a:bodyPr>
          <a:lstStyle/>
          <a:p>
            <a:r>
              <a:rPr lang="en-US" altLang="zh-CN" dirty="0"/>
              <a:t>6</a:t>
            </a:r>
            <a:endParaRPr lang="zh-CN" altLang="en-US" dirty="0"/>
          </a:p>
        </p:txBody>
      </p:sp>
      <p:sp>
        <p:nvSpPr>
          <p:cNvPr id="29" name="文本框 28">
            <a:extLst>
              <a:ext uri="{FF2B5EF4-FFF2-40B4-BE49-F238E27FC236}">
                <a16:creationId xmlns:a16="http://schemas.microsoft.com/office/drawing/2014/main" xmlns="" id="{45CDADA0-7E7F-47D0-9BE8-E1B2C5CB4784}"/>
              </a:ext>
            </a:extLst>
          </p:cNvPr>
          <p:cNvSpPr txBox="1"/>
          <p:nvPr/>
        </p:nvSpPr>
        <p:spPr>
          <a:xfrm>
            <a:off x="3449604" y="5452844"/>
            <a:ext cx="390392" cy="369332"/>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80524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 grpId="0"/>
      <p:bldP spid="38" grpId="0"/>
      <p:bldP spid="41" grpId="0"/>
      <p:bldP spid="2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流程图: 接点 42">
            <a:extLst>
              <a:ext uri="{FF2B5EF4-FFF2-40B4-BE49-F238E27FC236}">
                <a16:creationId xmlns:a16="http://schemas.microsoft.com/office/drawing/2014/main" xmlns="" id="{9161B08F-F75D-4573-AA43-52AE73580F42}"/>
              </a:ext>
            </a:extLst>
          </p:cNvPr>
          <p:cNvSpPr/>
          <p:nvPr/>
        </p:nvSpPr>
        <p:spPr>
          <a:xfrm>
            <a:off x="985572" y="21110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61" name="直接箭头连接符 60">
            <a:extLst>
              <a:ext uri="{FF2B5EF4-FFF2-40B4-BE49-F238E27FC236}">
                <a16:creationId xmlns:a16="http://schemas.microsoft.com/office/drawing/2014/main" xmlns="" id="{65B632C3-C304-45E6-8868-B380C7A5823D}"/>
              </a:ext>
            </a:extLst>
          </p:cNvPr>
          <p:cNvCxnSpPr>
            <a:stCxn id="43" idx="5"/>
            <a:endCxn id="45" idx="1"/>
          </p:cNvCxnSpPr>
          <p:nvPr/>
        </p:nvCxnSpPr>
        <p:spPr>
          <a:xfrm>
            <a:off x="1318792" y="2422677"/>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7416171" cy="369332"/>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的顶点输出，选择</a:t>
            </a:r>
            <a:r>
              <a:rPr lang="en-US" altLang="zh-CN" dirty="0"/>
              <a:t>5</a:t>
            </a:r>
            <a:r>
              <a:rPr lang="zh-CN" altLang="en-US" dirty="0"/>
              <a:t>号</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29" y="2686238"/>
            <a:ext cx="5841237" cy="369332"/>
          </a:xfrm>
          <a:prstGeom prst="rect">
            <a:avLst/>
          </a:prstGeom>
          <a:noFill/>
        </p:spPr>
        <p:txBody>
          <a:bodyPr wrap="square" rtlCol="0">
            <a:spAutoFit/>
          </a:bodyPr>
          <a:lstStyle/>
          <a:p>
            <a:r>
              <a:rPr lang="zh-CN" altLang="en-US" dirty="0"/>
              <a:t>第二步：删除</a:t>
            </a:r>
            <a:r>
              <a:rPr lang="en-US" altLang="zh-CN" dirty="0"/>
              <a:t>5</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8" y="3199300"/>
            <a:ext cx="5841237" cy="369332"/>
          </a:xfrm>
          <a:prstGeom prst="rect">
            <a:avLst/>
          </a:prstGeom>
          <a:noFill/>
        </p:spPr>
        <p:txBody>
          <a:bodyPr wrap="square" rtlCol="0">
            <a:spAutoFit/>
          </a:bodyPr>
          <a:lstStyle/>
          <a:p>
            <a:r>
              <a:rPr lang="zh-CN" altLang="en-US" dirty="0"/>
              <a:t>第三步：删除以</a:t>
            </a:r>
            <a:r>
              <a:rPr lang="en-US" altLang="zh-CN" dirty="0"/>
              <a:t>5</a:t>
            </a:r>
            <a:r>
              <a:rPr lang="zh-CN" altLang="en-US" dirty="0"/>
              <a:t>号顶点为弧尾的边</a:t>
            </a:r>
          </a:p>
        </p:txBody>
      </p:sp>
      <p:sp>
        <p:nvSpPr>
          <p:cNvPr id="33" name="文本框 32">
            <a:extLst>
              <a:ext uri="{FF2B5EF4-FFF2-40B4-BE49-F238E27FC236}">
                <a16:creationId xmlns:a16="http://schemas.microsoft.com/office/drawing/2014/main" xmlns="" id="{BCA9E0F8-4DC8-434C-BB36-5CA8D21F3F94}"/>
              </a:ext>
            </a:extLst>
          </p:cNvPr>
          <p:cNvSpPr txBox="1"/>
          <p:nvPr/>
        </p:nvSpPr>
        <p:spPr>
          <a:xfrm>
            <a:off x="2058417" y="5452844"/>
            <a:ext cx="390392" cy="369332"/>
          </a:xfrm>
          <a:prstGeom prst="rect">
            <a:avLst/>
          </a:prstGeom>
          <a:noFill/>
        </p:spPr>
        <p:txBody>
          <a:bodyPr wrap="square" rtlCol="0">
            <a:spAutoFit/>
          </a:bodyPr>
          <a:lstStyle/>
          <a:p>
            <a:r>
              <a:rPr lang="en-US" altLang="zh-CN" dirty="0"/>
              <a:t>2</a:t>
            </a:r>
            <a:endParaRPr lang="zh-CN" altLang="en-US" dirty="0"/>
          </a:p>
        </p:txBody>
      </p:sp>
      <p:sp>
        <p:nvSpPr>
          <p:cNvPr id="34" name="文本框 33">
            <a:extLst>
              <a:ext uri="{FF2B5EF4-FFF2-40B4-BE49-F238E27FC236}">
                <a16:creationId xmlns:a16="http://schemas.microsoft.com/office/drawing/2014/main" xmlns="" id="{BED4574F-C080-48E8-B7F9-7422EC9A7E13}"/>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第⑥轮</a:t>
            </a:r>
          </a:p>
        </p:txBody>
      </p:sp>
      <p:sp>
        <p:nvSpPr>
          <p:cNvPr id="35" name="文本框 34">
            <a:extLst>
              <a:ext uri="{FF2B5EF4-FFF2-40B4-BE49-F238E27FC236}">
                <a16:creationId xmlns:a16="http://schemas.microsoft.com/office/drawing/2014/main" xmlns="" id="{20F84720-3496-4C4C-9BE5-EEEF22E7FDE0}"/>
              </a:ext>
            </a:extLst>
          </p:cNvPr>
          <p:cNvSpPr txBox="1"/>
          <p:nvPr/>
        </p:nvSpPr>
        <p:spPr>
          <a:xfrm>
            <a:off x="2522146" y="5452844"/>
            <a:ext cx="390392" cy="369332"/>
          </a:xfrm>
          <a:prstGeom prst="rect">
            <a:avLst/>
          </a:prstGeom>
          <a:noFill/>
        </p:spPr>
        <p:txBody>
          <a:bodyPr wrap="square" rtlCol="0">
            <a:spAutoFit/>
          </a:bodyPr>
          <a:lstStyle/>
          <a:p>
            <a:r>
              <a:rPr lang="en-US" altLang="zh-CN" dirty="0"/>
              <a:t>4</a:t>
            </a:r>
            <a:endParaRPr lang="zh-CN" altLang="en-US" dirty="0"/>
          </a:p>
        </p:txBody>
      </p:sp>
      <p:sp>
        <p:nvSpPr>
          <p:cNvPr id="30" name="文本框 29">
            <a:extLst>
              <a:ext uri="{FF2B5EF4-FFF2-40B4-BE49-F238E27FC236}">
                <a16:creationId xmlns:a16="http://schemas.microsoft.com/office/drawing/2014/main" xmlns="" id="{BCACBF71-A4E5-4B83-A2A8-C9059B8039B1}"/>
              </a:ext>
            </a:extLst>
          </p:cNvPr>
          <p:cNvSpPr txBox="1"/>
          <p:nvPr/>
        </p:nvSpPr>
        <p:spPr>
          <a:xfrm>
            <a:off x="2985875" y="5452844"/>
            <a:ext cx="390392" cy="369332"/>
          </a:xfrm>
          <a:prstGeom prst="rect">
            <a:avLst/>
          </a:prstGeom>
          <a:noFill/>
        </p:spPr>
        <p:txBody>
          <a:bodyPr wrap="square" rtlCol="0">
            <a:spAutoFit/>
          </a:bodyPr>
          <a:lstStyle/>
          <a:p>
            <a:r>
              <a:rPr lang="en-US" altLang="zh-CN" dirty="0"/>
              <a:t>6</a:t>
            </a:r>
            <a:endParaRPr lang="zh-CN" altLang="en-US" dirty="0"/>
          </a:p>
        </p:txBody>
      </p:sp>
      <p:sp>
        <p:nvSpPr>
          <p:cNvPr id="29" name="文本框 28">
            <a:extLst>
              <a:ext uri="{FF2B5EF4-FFF2-40B4-BE49-F238E27FC236}">
                <a16:creationId xmlns:a16="http://schemas.microsoft.com/office/drawing/2014/main" xmlns="" id="{45CDADA0-7E7F-47D0-9BE8-E1B2C5CB4784}"/>
              </a:ext>
            </a:extLst>
          </p:cNvPr>
          <p:cNvSpPr txBox="1"/>
          <p:nvPr/>
        </p:nvSpPr>
        <p:spPr>
          <a:xfrm>
            <a:off x="3449604" y="5452844"/>
            <a:ext cx="390392" cy="369332"/>
          </a:xfrm>
          <a:prstGeom prst="rect">
            <a:avLst/>
          </a:prstGeom>
          <a:noFill/>
        </p:spPr>
        <p:txBody>
          <a:bodyPr wrap="squar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xmlns="" id="{16DE538D-92AB-4C16-9740-2C8B52BBC24C}"/>
              </a:ext>
            </a:extLst>
          </p:cNvPr>
          <p:cNvSpPr txBox="1"/>
          <p:nvPr/>
        </p:nvSpPr>
        <p:spPr>
          <a:xfrm>
            <a:off x="3857004" y="5452844"/>
            <a:ext cx="390392" cy="369332"/>
          </a:xfrm>
          <a:prstGeom prst="rect">
            <a:avLst/>
          </a:prstGeom>
          <a:noFill/>
        </p:spPr>
        <p:txBody>
          <a:bodyPr wrap="square" rtlCol="0">
            <a:spAutoFit/>
          </a:bodyPr>
          <a:lstStyle/>
          <a:p>
            <a:r>
              <a:rPr lang="en-US" altLang="zh-CN" dirty="0"/>
              <a:t>5</a:t>
            </a:r>
            <a:endParaRPr lang="zh-CN" altLang="en-US" dirty="0"/>
          </a:p>
        </p:txBody>
      </p:sp>
    </p:spTree>
    <p:extLst>
      <p:ext uri="{BB962C8B-B14F-4D97-AF65-F5344CB8AC3E}">
        <p14:creationId xmlns:p14="http://schemas.microsoft.com/office/powerpoint/2010/main" val="260101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38" grpId="0"/>
      <p:bldP spid="41" grpId="0"/>
      <p:bldP spid="2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流程图: 接点 44">
            <a:extLst>
              <a:ext uri="{FF2B5EF4-FFF2-40B4-BE49-F238E27FC236}">
                <a16:creationId xmlns:a16="http://schemas.microsoft.com/office/drawing/2014/main" xmlns="" id="{3007E5F9-A71F-466E-959C-C750E3190C2A}"/>
              </a:ext>
            </a:extLst>
          </p:cNvPr>
          <p:cNvSpPr/>
          <p:nvPr/>
        </p:nvSpPr>
        <p:spPr>
          <a:xfrm>
            <a:off x="1668025" y="276200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5" name="文本框 4">
            <a:extLst>
              <a:ext uri="{FF2B5EF4-FFF2-40B4-BE49-F238E27FC236}">
                <a16:creationId xmlns:a16="http://schemas.microsoft.com/office/drawing/2014/main" xmlns="" id="{616A9D26-FF26-4C06-BD2B-F5C4F25CFC2B}"/>
              </a:ext>
            </a:extLst>
          </p:cNvPr>
          <p:cNvSpPr txBox="1"/>
          <p:nvPr/>
        </p:nvSpPr>
        <p:spPr>
          <a:xfrm>
            <a:off x="4204329" y="2238011"/>
            <a:ext cx="7416171" cy="369332"/>
          </a:xfrm>
          <a:prstGeom prst="rect">
            <a:avLst/>
          </a:prstGeom>
          <a:noFill/>
        </p:spPr>
        <p:txBody>
          <a:bodyPr wrap="square" rtlCol="0">
            <a:spAutoFit/>
          </a:bodyPr>
          <a:lstStyle/>
          <a:p>
            <a:r>
              <a:rPr lang="zh-CN" altLang="en-US" dirty="0"/>
              <a:t>第一步：选择</a:t>
            </a:r>
            <a:r>
              <a:rPr lang="zh-CN" altLang="en-US" dirty="0">
                <a:solidFill>
                  <a:schemeClr val="accent2"/>
                </a:solidFill>
              </a:rPr>
              <a:t>入度为</a:t>
            </a:r>
            <a:r>
              <a:rPr lang="en-US" altLang="zh-CN" dirty="0">
                <a:solidFill>
                  <a:schemeClr val="accent2"/>
                </a:solidFill>
              </a:rPr>
              <a:t>0</a:t>
            </a:r>
            <a:r>
              <a:rPr lang="zh-CN" altLang="en-US" dirty="0"/>
              <a:t>的顶点输出，选择</a:t>
            </a:r>
            <a:r>
              <a:rPr lang="en-US" altLang="zh-CN" dirty="0"/>
              <a:t>7</a:t>
            </a:r>
            <a:r>
              <a:rPr lang="zh-CN" altLang="en-US" dirty="0"/>
              <a:t>号</a:t>
            </a:r>
          </a:p>
        </p:txBody>
      </p:sp>
      <p:sp>
        <p:nvSpPr>
          <p:cNvPr id="7" name="文本框 6">
            <a:extLst>
              <a:ext uri="{FF2B5EF4-FFF2-40B4-BE49-F238E27FC236}">
                <a16:creationId xmlns:a16="http://schemas.microsoft.com/office/drawing/2014/main" xmlns="" id="{CA1269CC-88E8-48CE-B350-8B9C51170844}"/>
              </a:ext>
            </a:extLst>
          </p:cNvPr>
          <p:cNvSpPr txBox="1"/>
          <p:nvPr/>
        </p:nvSpPr>
        <p:spPr>
          <a:xfrm>
            <a:off x="818283" y="5452844"/>
            <a:ext cx="776405" cy="369332"/>
          </a:xfrm>
          <a:prstGeom prst="rect">
            <a:avLst/>
          </a:prstGeom>
          <a:noFill/>
        </p:spPr>
        <p:txBody>
          <a:bodyPr wrap="square" rtlCol="0">
            <a:spAutoFit/>
          </a:bodyPr>
          <a:lstStyle/>
          <a:p>
            <a:r>
              <a:rPr lang="zh-CN" altLang="en-US" dirty="0"/>
              <a:t>输出：</a:t>
            </a:r>
          </a:p>
        </p:txBody>
      </p:sp>
      <p:sp>
        <p:nvSpPr>
          <p:cNvPr id="8" name="文本框 7">
            <a:extLst>
              <a:ext uri="{FF2B5EF4-FFF2-40B4-BE49-F238E27FC236}">
                <a16:creationId xmlns:a16="http://schemas.microsoft.com/office/drawing/2014/main" xmlns="" id="{A0178682-6FF5-4C07-8F3E-38400C11C774}"/>
              </a:ext>
            </a:extLst>
          </p:cNvPr>
          <p:cNvSpPr txBox="1"/>
          <p:nvPr/>
        </p:nvSpPr>
        <p:spPr>
          <a:xfrm>
            <a:off x="1594688" y="5452844"/>
            <a:ext cx="390392"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D9BDDA35-F553-4B34-8C50-4B189F0D35B1}"/>
              </a:ext>
            </a:extLst>
          </p:cNvPr>
          <p:cNvSpPr txBox="1"/>
          <p:nvPr/>
        </p:nvSpPr>
        <p:spPr>
          <a:xfrm>
            <a:off x="4204329" y="2686238"/>
            <a:ext cx="5841237" cy="369332"/>
          </a:xfrm>
          <a:prstGeom prst="rect">
            <a:avLst/>
          </a:prstGeom>
          <a:noFill/>
        </p:spPr>
        <p:txBody>
          <a:bodyPr wrap="square" rtlCol="0">
            <a:spAutoFit/>
          </a:bodyPr>
          <a:lstStyle/>
          <a:p>
            <a:r>
              <a:rPr lang="zh-CN" altLang="en-US" dirty="0"/>
              <a:t>第二步：删除</a:t>
            </a:r>
            <a:r>
              <a:rPr lang="en-US" altLang="zh-CN" dirty="0"/>
              <a:t>7</a:t>
            </a:r>
            <a:r>
              <a:rPr lang="zh-CN" altLang="en-US" dirty="0"/>
              <a:t>号顶点</a:t>
            </a:r>
          </a:p>
        </p:txBody>
      </p:sp>
      <p:sp>
        <p:nvSpPr>
          <p:cNvPr id="41" name="文本框 40">
            <a:extLst>
              <a:ext uri="{FF2B5EF4-FFF2-40B4-BE49-F238E27FC236}">
                <a16:creationId xmlns:a16="http://schemas.microsoft.com/office/drawing/2014/main" xmlns="" id="{6C177FBC-F6DE-4CD9-BEC7-8D8D7F63601C}"/>
              </a:ext>
            </a:extLst>
          </p:cNvPr>
          <p:cNvSpPr txBox="1"/>
          <p:nvPr/>
        </p:nvSpPr>
        <p:spPr>
          <a:xfrm>
            <a:off x="4204328" y="3199300"/>
            <a:ext cx="5841237" cy="369332"/>
          </a:xfrm>
          <a:prstGeom prst="rect">
            <a:avLst/>
          </a:prstGeom>
          <a:noFill/>
        </p:spPr>
        <p:txBody>
          <a:bodyPr wrap="square" rtlCol="0">
            <a:spAutoFit/>
          </a:bodyPr>
          <a:lstStyle/>
          <a:p>
            <a:r>
              <a:rPr lang="zh-CN" altLang="en-US" dirty="0"/>
              <a:t>第三步：删除以</a:t>
            </a:r>
            <a:r>
              <a:rPr lang="en-US" altLang="zh-CN" dirty="0"/>
              <a:t>7</a:t>
            </a:r>
            <a:r>
              <a:rPr lang="zh-CN" altLang="en-US" dirty="0"/>
              <a:t>号顶点为弧尾的边</a:t>
            </a:r>
          </a:p>
        </p:txBody>
      </p:sp>
      <p:sp>
        <p:nvSpPr>
          <p:cNvPr id="33" name="文本框 32">
            <a:extLst>
              <a:ext uri="{FF2B5EF4-FFF2-40B4-BE49-F238E27FC236}">
                <a16:creationId xmlns:a16="http://schemas.microsoft.com/office/drawing/2014/main" xmlns="" id="{BCA9E0F8-4DC8-434C-BB36-5CA8D21F3F94}"/>
              </a:ext>
            </a:extLst>
          </p:cNvPr>
          <p:cNvSpPr txBox="1"/>
          <p:nvPr/>
        </p:nvSpPr>
        <p:spPr>
          <a:xfrm>
            <a:off x="2058417" y="5452844"/>
            <a:ext cx="390392" cy="369332"/>
          </a:xfrm>
          <a:prstGeom prst="rect">
            <a:avLst/>
          </a:prstGeom>
          <a:noFill/>
        </p:spPr>
        <p:txBody>
          <a:bodyPr wrap="square" rtlCol="0">
            <a:spAutoFit/>
          </a:bodyPr>
          <a:lstStyle/>
          <a:p>
            <a:r>
              <a:rPr lang="en-US" altLang="zh-CN" dirty="0"/>
              <a:t>2</a:t>
            </a:r>
            <a:endParaRPr lang="zh-CN" altLang="en-US" dirty="0"/>
          </a:p>
        </p:txBody>
      </p:sp>
      <p:sp>
        <p:nvSpPr>
          <p:cNvPr id="34" name="文本框 33">
            <a:extLst>
              <a:ext uri="{FF2B5EF4-FFF2-40B4-BE49-F238E27FC236}">
                <a16:creationId xmlns:a16="http://schemas.microsoft.com/office/drawing/2014/main" xmlns="" id="{BED4574F-C080-48E8-B7F9-7422EC9A7E13}"/>
              </a:ext>
            </a:extLst>
          </p:cNvPr>
          <p:cNvSpPr txBox="1"/>
          <p:nvPr/>
        </p:nvSpPr>
        <p:spPr>
          <a:xfrm>
            <a:off x="4204329" y="882505"/>
            <a:ext cx="3640822" cy="461665"/>
          </a:xfrm>
          <a:prstGeom prst="rect">
            <a:avLst/>
          </a:prstGeom>
          <a:noFill/>
        </p:spPr>
        <p:txBody>
          <a:bodyPr wrap="square" rtlCol="0">
            <a:spAutoFit/>
          </a:bodyPr>
          <a:lstStyle/>
          <a:p>
            <a:r>
              <a:rPr lang="zh-CN" altLang="en-US" sz="2400" dirty="0"/>
              <a:t>第⑦轮</a:t>
            </a:r>
          </a:p>
        </p:txBody>
      </p:sp>
      <p:sp>
        <p:nvSpPr>
          <p:cNvPr id="35" name="文本框 34">
            <a:extLst>
              <a:ext uri="{FF2B5EF4-FFF2-40B4-BE49-F238E27FC236}">
                <a16:creationId xmlns:a16="http://schemas.microsoft.com/office/drawing/2014/main" xmlns="" id="{20F84720-3496-4C4C-9BE5-EEEF22E7FDE0}"/>
              </a:ext>
            </a:extLst>
          </p:cNvPr>
          <p:cNvSpPr txBox="1"/>
          <p:nvPr/>
        </p:nvSpPr>
        <p:spPr>
          <a:xfrm>
            <a:off x="2522146" y="5452844"/>
            <a:ext cx="390392" cy="369332"/>
          </a:xfrm>
          <a:prstGeom prst="rect">
            <a:avLst/>
          </a:prstGeom>
          <a:noFill/>
        </p:spPr>
        <p:txBody>
          <a:bodyPr wrap="square" rtlCol="0">
            <a:spAutoFit/>
          </a:bodyPr>
          <a:lstStyle/>
          <a:p>
            <a:r>
              <a:rPr lang="en-US" altLang="zh-CN" dirty="0"/>
              <a:t>4</a:t>
            </a:r>
            <a:endParaRPr lang="zh-CN" altLang="en-US" dirty="0"/>
          </a:p>
        </p:txBody>
      </p:sp>
      <p:sp>
        <p:nvSpPr>
          <p:cNvPr id="30" name="文本框 29">
            <a:extLst>
              <a:ext uri="{FF2B5EF4-FFF2-40B4-BE49-F238E27FC236}">
                <a16:creationId xmlns:a16="http://schemas.microsoft.com/office/drawing/2014/main" xmlns="" id="{BCACBF71-A4E5-4B83-A2A8-C9059B8039B1}"/>
              </a:ext>
            </a:extLst>
          </p:cNvPr>
          <p:cNvSpPr txBox="1"/>
          <p:nvPr/>
        </p:nvSpPr>
        <p:spPr>
          <a:xfrm>
            <a:off x="2985875" y="5452844"/>
            <a:ext cx="390392" cy="369332"/>
          </a:xfrm>
          <a:prstGeom prst="rect">
            <a:avLst/>
          </a:prstGeom>
          <a:noFill/>
        </p:spPr>
        <p:txBody>
          <a:bodyPr wrap="square" rtlCol="0">
            <a:spAutoFit/>
          </a:bodyPr>
          <a:lstStyle/>
          <a:p>
            <a:r>
              <a:rPr lang="en-US" altLang="zh-CN" dirty="0"/>
              <a:t>6</a:t>
            </a:r>
            <a:endParaRPr lang="zh-CN" altLang="en-US" dirty="0"/>
          </a:p>
        </p:txBody>
      </p:sp>
      <p:sp>
        <p:nvSpPr>
          <p:cNvPr id="29" name="文本框 28">
            <a:extLst>
              <a:ext uri="{FF2B5EF4-FFF2-40B4-BE49-F238E27FC236}">
                <a16:creationId xmlns:a16="http://schemas.microsoft.com/office/drawing/2014/main" xmlns="" id="{45CDADA0-7E7F-47D0-9BE8-E1B2C5CB4784}"/>
              </a:ext>
            </a:extLst>
          </p:cNvPr>
          <p:cNvSpPr txBox="1"/>
          <p:nvPr/>
        </p:nvSpPr>
        <p:spPr>
          <a:xfrm>
            <a:off x="3449604" y="5452844"/>
            <a:ext cx="390392" cy="369332"/>
          </a:xfrm>
          <a:prstGeom prst="rect">
            <a:avLst/>
          </a:prstGeom>
          <a:noFill/>
        </p:spPr>
        <p:txBody>
          <a:bodyPr wrap="squar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xmlns="" id="{16DE538D-92AB-4C16-9740-2C8B52BBC24C}"/>
              </a:ext>
            </a:extLst>
          </p:cNvPr>
          <p:cNvSpPr txBox="1"/>
          <p:nvPr/>
        </p:nvSpPr>
        <p:spPr>
          <a:xfrm>
            <a:off x="3857004" y="5452844"/>
            <a:ext cx="390392" cy="369332"/>
          </a:xfrm>
          <a:prstGeom prst="rect">
            <a:avLst/>
          </a:prstGeom>
          <a:noFill/>
        </p:spPr>
        <p:txBody>
          <a:bodyPr wrap="square" rtlCol="0">
            <a:spAutoFit/>
          </a:bodyPr>
          <a:lstStyle/>
          <a:p>
            <a:r>
              <a:rPr lang="en-US" altLang="zh-CN" dirty="0"/>
              <a:t>5</a:t>
            </a:r>
            <a:endParaRPr lang="zh-CN" altLang="en-US" dirty="0"/>
          </a:p>
        </p:txBody>
      </p:sp>
      <p:sp>
        <p:nvSpPr>
          <p:cNvPr id="31" name="文本框 30">
            <a:extLst>
              <a:ext uri="{FF2B5EF4-FFF2-40B4-BE49-F238E27FC236}">
                <a16:creationId xmlns:a16="http://schemas.microsoft.com/office/drawing/2014/main" xmlns="" id="{864A0E56-FA5E-4800-800F-C053019A640E}"/>
              </a:ext>
            </a:extLst>
          </p:cNvPr>
          <p:cNvSpPr txBox="1"/>
          <p:nvPr/>
        </p:nvSpPr>
        <p:spPr>
          <a:xfrm>
            <a:off x="4276101" y="5452844"/>
            <a:ext cx="390392" cy="369332"/>
          </a:xfrm>
          <a:prstGeom prst="rect">
            <a:avLst/>
          </a:prstGeom>
          <a:noFill/>
        </p:spPr>
        <p:txBody>
          <a:bodyPr wrap="square" rtlCol="0">
            <a:spAutoFit/>
          </a:bodyPr>
          <a:lstStyle/>
          <a:p>
            <a:r>
              <a:rPr lang="en-US" altLang="zh-CN" dirty="0"/>
              <a:t>7</a:t>
            </a:r>
            <a:endParaRPr lang="zh-CN" altLang="en-US" dirty="0"/>
          </a:p>
        </p:txBody>
      </p:sp>
      <p:sp>
        <p:nvSpPr>
          <p:cNvPr id="3" name="文本框 2">
            <a:extLst>
              <a:ext uri="{FF2B5EF4-FFF2-40B4-BE49-F238E27FC236}">
                <a16:creationId xmlns:a16="http://schemas.microsoft.com/office/drawing/2014/main" xmlns="" id="{63914BC4-908E-4483-862E-B01C62222603}"/>
              </a:ext>
            </a:extLst>
          </p:cNvPr>
          <p:cNvSpPr txBox="1"/>
          <p:nvPr/>
        </p:nvSpPr>
        <p:spPr>
          <a:xfrm>
            <a:off x="5432955" y="5259036"/>
            <a:ext cx="5570501" cy="646331"/>
          </a:xfrm>
          <a:prstGeom prst="rect">
            <a:avLst/>
          </a:prstGeom>
          <a:noFill/>
        </p:spPr>
        <p:txBody>
          <a:bodyPr wrap="square" rtlCol="0">
            <a:spAutoFit/>
          </a:bodyPr>
          <a:lstStyle/>
          <a:p>
            <a:r>
              <a:rPr lang="zh-CN" altLang="en-US" dirty="0"/>
              <a:t>到这里所有顶点都输出完毕，所以这是一个</a:t>
            </a:r>
            <a:r>
              <a:rPr lang="en-US" altLang="zh-CN" dirty="0"/>
              <a:t>AOV</a:t>
            </a:r>
            <a:r>
              <a:rPr lang="zh-CN" altLang="en-US" dirty="0"/>
              <a:t>图</a:t>
            </a:r>
            <a:endParaRPr lang="en-US" altLang="zh-CN" dirty="0"/>
          </a:p>
          <a:p>
            <a:r>
              <a:rPr lang="zh-CN" altLang="en-US" dirty="0"/>
              <a:t>它的一个拓扑序列为</a:t>
            </a:r>
            <a:r>
              <a:rPr lang="en-US" altLang="zh-CN" dirty="0"/>
              <a:t>1 2 4 6 3 5 7</a:t>
            </a:r>
            <a:endParaRPr lang="zh-CN" altLang="en-US" dirty="0"/>
          </a:p>
        </p:txBody>
      </p:sp>
    </p:spTree>
    <p:extLst>
      <p:ext uri="{BB962C8B-B14F-4D97-AF65-F5344CB8AC3E}">
        <p14:creationId xmlns:p14="http://schemas.microsoft.com/office/powerpoint/2010/main" val="46099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 grpId="0"/>
      <p:bldP spid="38" grpId="0"/>
      <p:bldP spid="41" grpId="0"/>
      <p:bldP spid="31" grpId="0"/>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05A517CD-2585-420E-B07E-4557DB2C7C25}"/>
              </a:ext>
            </a:extLst>
          </p:cNvPr>
          <p:cNvSpPr txBox="1"/>
          <p:nvPr/>
        </p:nvSpPr>
        <p:spPr>
          <a:xfrm>
            <a:off x="466525" y="844333"/>
            <a:ext cx="7010599" cy="369332"/>
          </a:xfrm>
          <a:prstGeom prst="rect">
            <a:avLst/>
          </a:prstGeom>
          <a:noFill/>
        </p:spPr>
        <p:txBody>
          <a:bodyPr wrap="square" rtlCol="0">
            <a:spAutoFit/>
          </a:bodyPr>
          <a:lstStyle/>
          <a:p>
            <a:r>
              <a:rPr lang="zh-CN" altLang="en-US" dirty="0"/>
              <a:t>由于拓扑排序需要删除边和顶点，所以使用邻接表存储图比较方便。</a:t>
            </a:r>
          </a:p>
        </p:txBody>
      </p:sp>
      <p:sp>
        <p:nvSpPr>
          <p:cNvPr id="9" name="矩形 8">
            <a:extLst>
              <a:ext uri="{FF2B5EF4-FFF2-40B4-BE49-F238E27FC236}">
                <a16:creationId xmlns:a16="http://schemas.microsoft.com/office/drawing/2014/main" xmlns="" id="{CB9E46B4-CC8C-4764-826E-CA519270A198}"/>
              </a:ext>
            </a:extLst>
          </p:cNvPr>
          <p:cNvSpPr/>
          <p:nvPr/>
        </p:nvSpPr>
        <p:spPr>
          <a:xfrm>
            <a:off x="466525" y="1542512"/>
            <a:ext cx="8254394" cy="4031873"/>
          </a:xfrm>
          <a:prstGeom prst="rect">
            <a:avLst/>
          </a:prstGeom>
        </p:spPr>
        <p:txBody>
          <a:bodyPr wrap="square">
            <a:spAutoFit/>
          </a:bodyPr>
          <a:lstStyle/>
          <a:p>
            <a:r>
              <a:rPr lang="en-US" altLang="zh-CN" sz="1600" dirty="0">
                <a:solidFill>
                  <a:schemeClr val="accent1"/>
                </a:solidFill>
              </a:rPr>
              <a:t>bool</a:t>
            </a:r>
            <a:r>
              <a:rPr lang="en-US" altLang="zh-CN" sz="1600" dirty="0"/>
              <a:t> </a:t>
            </a:r>
            <a:r>
              <a:rPr lang="en-US" altLang="zh-CN" sz="1600" dirty="0" err="1"/>
              <a:t>TopologicalSort</a:t>
            </a:r>
            <a:r>
              <a:rPr lang="en-US" altLang="zh-CN" sz="1600" dirty="0"/>
              <a:t>(Graph G){</a:t>
            </a:r>
          </a:p>
          <a:p>
            <a:r>
              <a:rPr lang="zh-CN" altLang="en-US" sz="1600" dirty="0"/>
              <a:t>	</a:t>
            </a:r>
            <a:r>
              <a:rPr lang="en-US" altLang="zh-CN" sz="1600" dirty="0" err="1"/>
              <a:t>InitStack</a:t>
            </a:r>
            <a:r>
              <a:rPr lang="en-US" altLang="zh-CN" sz="1600" dirty="0"/>
              <a:t>(S);			//</a:t>
            </a:r>
            <a:r>
              <a:rPr lang="zh-CN" altLang="en-US" sz="1600" dirty="0"/>
              <a:t>初始化栈，存储入度为</a:t>
            </a:r>
            <a:r>
              <a:rPr lang="en-US" altLang="zh-CN" sz="1600" dirty="0"/>
              <a:t>0</a:t>
            </a:r>
            <a:r>
              <a:rPr lang="zh-CN" altLang="en-US" sz="1600" dirty="0"/>
              <a:t>的顶点</a:t>
            </a:r>
          </a:p>
          <a:p>
            <a:r>
              <a:rPr lang="zh-CN" altLang="en-US" sz="1600" dirty="0"/>
              <a:t>	</a:t>
            </a:r>
            <a:r>
              <a:rPr lang="en-US" altLang="zh-CN" sz="1600" dirty="0">
                <a:solidFill>
                  <a:schemeClr val="accent1"/>
                </a:solidFill>
              </a:rPr>
              <a:t>for</a:t>
            </a:r>
            <a:r>
              <a:rPr lang="en-US" altLang="zh-CN" sz="1600" dirty="0"/>
              <a:t>(</a:t>
            </a:r>
            <a:r>
              <a:rPr lang="en-US" altLang="zh-CN" sz="1600" dirty="0">
                <a:solidFill>
                  <a:schemeClr val="accent1"/>
                </a:solidFill>
              </a:rPr>
              <a:t>int</a:t>
            </a:r>
            <a:r>
              <a:rPr lang="en-US" altLang="zh-CN" sz="1600" dirty="0"/>
              <a:t> </a:t>
            </a:r>
            <a:r>
              <a:rPr lang="en-US" altLang="zh-CN" sz="1600" dirty="0" err="1"/>
              <a:t>i</a:t>
            </a:r>
            <a:r>
              <a:rPr lang="en-US" altLang="zh-CN" sz="1600" dirty="0"/>
              <a:t>=0;i&lt;</a:t>
            </a:r>
            <a:r>
              <a:rPr lang="en-US" altLang="zh-CN" sz="1600" dirty="0" err="1"/>
              <a:t>G.vexnum;i</a:t>
            </a:r>
            <a:r>
              <a:rPr lang="en-US" altLang="zh-CN" sz="1600" dirty="0"/>
              <a:t>++)</a:t>
            </a:r>
          </a:p>
          <a:p>
            <a:r>
              <a:rPr lang="en-US" altLang="zh-CN" sz="1600" dirty="0"/>
              <a:t>		</a:t>
            </a:r>
            <a:r>
              <a:rPr lang="en-US" altLang="zh-CN" sz="1600" dirty="0">
                <a:solidFill>
                  <a:schemeClr val="accent1"/>
                </a:solidFill>
              </a:rPr>
              <a:t>if</a:t>
            </a:r>
            <a:r>
              <a:rPr lang="en-US" altLang="zh-CN" sz="1600" dirty="0"/>
              <a:t>(indegree[</a:t>
            </a:r>
            <a:r>
              <a:rPr lang="en-US" altLang="zh-CN" sz="1600" dirty="0" err="1"/>
              <a:t>i</a:t>
            </a:r>
            <a:r>
              <a:rPr lang="en-US" altLang="zh-CN" sz="1600" dirty="0"/>
              <a:t>]==0)Push(</a:t>
            </a:r>
            <a:r>
              <a:rPr lang="en-US" altLang="zh-CN" sz="1600" dirty="0" err="1"/>
              <a:t>S,i</a:t>
            </a:r>
            <a:r>
              <a:rPr lang="en-US" altLang="zh-CN" sz="1600" dirty="0"/>
              <a:t>);	//</a:t>
            </a:r>
            <a:r>
              <a:rPr lang="zh-CN" altLang="en-US" sz="1600" dirty="0"/>
              <a:t>将所有入度为</a:t>
            </a:r>
            <a:r>
              <a:rPr lang="en-US" altLang="zh-CN" sz="1600" dirty="0"/>
              <a:t>0</a:t>
            </a:r>
            <a:r>
              <a:rPr lang="zh-CN" altLang="en-US" sz="1600" dirty="0"/>
              <a:t>的顶点进栈</a:t>
            </a:r>
          </a:p>
          <a:p>
            <a:r>
              <a:rPr lang="zh-CN" altLang="en-US" sz="1600" dirty="0"/>
              <a:t>	</a:t>
            </a:r>
            <a:r>
              <a:rPr lang="en-US" altLang="zh-CN" sz="1600" dirty="0">
                <a:solidFill>
                  <a:schemeClr val="accent1"/>
                </a:solidFill>
              </a:rPr>
              <a:t>int</a:t>
            </a:r>
            <a:r>
              <a:rPr lang="en-US" altLang="zh-CN" sz="1600" dirty="0"/>
              <a:t> count=0;			//</a:t>
            </a:r>
            <a:r>
              <a:rPr lang="zh-CN" altLang="en-US" sz="1600" dirty="0"/>
              <a:t>计数，记录当前已经输出的顶点数</a:t>
            </a:r>
          </a:p>
          <a:p>
            <a:r>
              <a:rPr lang="zh-CN" altLang="en-US" sz="1600" dirty="0"/>
              <a:t>	</a:t>
            </a:r>
            <a:r>
              <a:rPr lang="en-US" altLang="zh-CN" sz="1600" dirty="0">
                <a:solidFill>
                  <a:schemeClr val="accent1"/>
                </a:solidFill>
              </a:rPr>
              <a:t>while</a:t>
            </a:r>
            <a:r>
              <a:rPr lang="en-US" altLang="zh-CN" sz="1600" dirty="0"/>
              <a:t>(!</a:t>
            </a:r>
            <a:r>
              <a:rPr lang="en-US" altLang="zh-CN" sz="1600" dirty="0" err="1"/>
              <a:t>IsEmpty</a:t>
            </a:r>
            <a:r>
              <a:rPr lang="en-US" altLang="zh-CN" sz="1600" dirty="0"/>
              <a:t>(S)){			//</a:t>
            </a:r>
            <a:r>
              <a:rPr lang="zh-CN" altLang="en-US" sz="1600" dirty="0"/>
              <a:t>栈不空，则存在入度为</a:t>
            </a:r>
            <a:r>
              <a:rPr lang="en-US" altLang="zh-CN" sz="1600" dirty="0"/>
              <a:t>0</a:t>
            </a:r>
            <a:r>
              <a:rPr lang="zh-CN" altLang="en-US" sz="1600" dirty="0"/>
              <a:t>的顶点</a:t>
            </a:r>
          </a:p>
          <a:p>
            <a:r>
              <a:rPr lang="zh-CN" altLang="en-US" sz="1600" dirty="0"/>
              <a:t>		</a:t>
            </a:r>
            <a:r>
              <a:rPr lang="en-US" altLang="zh-CN" sz="1600" dirty="0"/>
              <a:t>Pop(</a:t>
            </a:r>
            <a:r>
              <a:rPr lang="en-US" altLang="zh-CN" sz="1600" dirty="0" err="1"/>
              <a:t>S,i</a:t>
            </a:r>
            <a:r>
              <a:rPr lang="en-US" altLang="zh-CN" sz="1600" dirty="0"/>
              <a:t>);			//</a:t>
            </a:r>
            <a:r>
              <a:rPr lang="zh-CN" altLang="en-US" sz="1600" dirty="0"/>
              <a:t>栈顶元素出栈</a:t>
            </a:r>
            <a:endParaRPr lang="en-US" altLang="zh-CN" sz="1600" dirty="0"/>
          </a:p>
          <a:p>
            <a:r>
              <a:rPr lang="en-US" altLang="zh-CN" sz="1600" dirty="0"/>
              <a:t>                                 </a:t>
            </a:r>
            <a:r>
              <a:rPr lang="en-US" altLang="zh-CN" sz="1600" dirty="0" err="1"/>
              <a:t>pritnf</a:t>
            </a:r>
            <a:r>
              <a:rPr lang="en-US" altLang="zh-CN" sz="1600" dirty="0"/>
              <a:t>(“%d”,</a:t>
            </a:r>
            <a:r>
              <a:rPr lang="en-US" altLang="zh-CN" sz="1600" dirty="0" err="1"/>
              <a:t>G.adjlist</a:t>
            </a:r>
            <a:r>
              <a:rPr lang="en-US" altLang="zh-CN" sz="1600" dirty="0"/>
              <a:t>[</a:t>
            </a:r>
            <a:r>
              <a:rPr lang="en-US" altLang="zh-CN" sz="1600" dirty="0" err="1"/>
              <a:t>i</a:t>
            </a:r>
            <a:r>
              <a:rPr lang="en-US" altLang="zh-CN" sz="1600" dirty="0"/>
              <a:t>]);</a:t>
            </a:r>
            <a:endParaRPr lang="zh-CN" altLang="en-US" sz="1600" dirty="0"/>
          </a:p>
          <a:p>
            <a:r>
              <a:rPr lang="en-US" altLang="zh-CN" sz="1600" dirty="0"/>
              <a:t>		</a:t>
            </a:r>
            <a:r>
              <a:rPr lang="en-US" altLang="zh-CN" sz="1600" dirty="0">
                <a:solidFill>
                  <a:schemeClr val="accent1"/>
                </a:solidFill>
              </a:rPr>
              <a:t>for</a:t>
            </a:r>
            <a:r>
              <a:rPr lang="en-US" altLang="zh-CN" sz="1600" dirty="0"/>
              <a:t>(</a:t>
            </a:r>
            <a:r>
              <a:rPr lang="en-US" altLang="zh-CN" sz="1600" dirty="0" err="1"/>
              <a:t>ArcNode</a:t>
            </a:r>
            <a:r>
              <a:rPr lang="en-US" altLang="zh-CN" sz="1600" dirty="0"/>
              <a:t> *p=</a:t>
            </a:r>
            <a:r>
              <a:rPr lang="en-US" altLang="zh-CN" sz="1600" dirty="0" err="1"/>
              <a:t>G.vertices</a:t>
            </a:r>
            <a:r>
              <a:rPr lang="en-US" altLang="zh-CN" sz="1600" dirty="0"/>
              <a:t>[</a:t>
            </a:r>
            <a:r>
              <a:rPr lang="en-US" altLang="zh-CN" sz="1600" dirty="0" err="1"/>
              <a:t>i</a:t>
            </a:r>
            <a:r>
              <a:rPr lang="en-US" altLang="zh-CN" sz="1600" dirty="0"/>
              <a:t>].</a:t>
            </a:r>
            <a:r>
              <a:rPr lang="en-US" altLang="zh-CN" sz="1600" dirty="0" err="1"/>
              <a:t>firstarc</a:t>
            </a:r>
            <a:r>
              <a:rPr lang="en-US" altLang="zh-CN" sz="1600" dirty="0"/>
              <a:t>; p; p=p-&gt;</a:t>
            </a:r>
            <a:r>
              <a:rPr lang="en-US" altLang="zh-CN" sz="1600" dirty="0" err="1"/>
              <a:t>nextarc</a:t>
            </a:r>
            <a:r>
              <a:rPr lang="en-US" altLang="zh-CN" sz="1600" dirty="0"/>
              <a:t>){</a:t>
            </a:r>
          </a:p>
          <a:p>
            <a:r>
              <a:rPr lang="en-US" altLang="zh-CN" sz="1600" dirty="0"/>
              <a:t>			v=p-&gt;</a:t>
            </a:r>
            <a:r>
              <a:rPr lang="en-US" altLang="zh-CN" sz="1600" dirty="0" err="1"/>
              <a:t>adjvex</a:t>
            </a:r>
            <a:r>
              <a:rPr lang="en-US" altLang="zh-CN" sz="1600" dirty="0"/>
              <a:t>;                         //</a:t>
            </a:r>
            <a:r>
              <a:rPr lang="zh-CN" altLang="en-US" sz="1600" dirty="0"/>
              <a:t>取这条弧指向的顶点</a:t>
            </a:r>
            <a:endParaRPr lang="en-US" altLang="zh-CN" sz="1600" dirty="0"/>
          </a:p>
          <a:p>
            <a:r>
              <a:rPr lang="en-US" altLang="zh-CN" sz="1600" dirty="0"/>
              <a:t>			</a:t>
            </a:r>
            <a:r>
              <a:rPr lang="en-US" altLang="zh-CN" sz="1600" dirty="0">
                <a:solidFill>
                  <a:schemeClr val="accent1"/>
                </a:solidFill>
              </a:rPr>
              <a:t>if</a:t>
            </a:r>
            <a:r>
              <a:rPr lang="en-US" altLang="zh-CN" sz="1600" dirty="0"/>
              <a:t>(!(--indegree[v]))Push(</a:t>
            </a:r>
            <a:r>
              <a:rPr lang="en-US" altLang="zh-CN" sz="1600" dirty="0" err="1"/>
              <a:t>S,v</a:t>
            </a:r>
            <a:r>
              <a:rPr lang="en-US" altLang="zh-CN" sz="1600" dirty="0"/>
              <a:t>);   //</a:t>
            </a:r>
            <a:r>
              <a:rPr lang="zh-CN" altLang="en-US" sz="1600" dirty="0"/>
              <a:t>入度减</a:t>
            </a:r>
            <a:r>
              <a:rPr lang="en-US" altLang="zh-CN" sz="1600" dirty="0"/>
              <a:t>1</a:t>
            </a:r>
            <a:r>
              <a:rPr lang="zh-CN" altLang="en-US" sz="1600" dirty="0"/>
              <a:t>为</a:t>
            </a:r>
            <a:r>
              <a:rPr lang="en-US" altLang="zh-CN" sz="1600" dirty="0"/>
              <a:t>0</a:t>
            </a:r>
            <a:r>
              <a:rPr lang="zh-CN" altLang="en-US" sz="1600" dirty="0"/>
              <a:t>，则入栈</a:t>
            </a:r>
          </a:p>
          <a:p>
            <a:r>
              <a:rPr lang="zh-CN" altLang="en-US" sz="1600" dirty="0"/>
              <a:t>		</a:t>
            </a:r>
            <a:r>
              <a:rPr lang="en-US" altLang="zh-CN" sz="1600" dirty="0"/>
              <a:t>}</a:t>
            </a:r>
          </a:p>
          <a:p>
            <a:r>
              <a:rPr lang="en-US" altLang="zh-CN" sz="1600" dirty="0"/>
              <a:t>	}</a:t>
            </a:r>
          </a:p>
          <a:p>
            <a:r>
              <a:rPr lang="en-US" altLang="zh-CN" sz="1600" dirty="0"/>
              <a:t>	</a:t>
            </a:r>
            <a:r>
              <a:rPr lang="en-US" altLang="zh-CN" sz="1600" dirty="0">
                <a:solidFill>
                  <a:schemeClr val="accent1"/>
                </a:solidFill>
              </a:rPr>
              <a:t>if</a:t>
            </a:r>
            <a:r>
              <a:rPr lang="en-US" altLang="zh-CN" sz="1600" dirty="0"/>
              <a:t>(count&lt;</a:t>
            </a:r>
            <a:r>
              <a:rPr lang="en-US" altLang="zh-CN" sz="1600" dirty="0" err="1"/>
              <a:t>G.vexnum</a:t>
            </a:r>
            <a:r>
              <a:rPr lang="en-US" altLang="zh-CN" sz="1600" dirty="0"/>
              <a:t>)</a:t>
            </a:r>
            <a:r>
              <a:rPr lang="en-US" altLang="zh-CN" sz="1600" dirty="0">
                <a:solidFill>
                  <a:schemeClr val="accent1"/>
                </a:solidFill>
              </a:rPr>
              <a:t>return </a:t>
            </a:r>
            <a:r>
              <a:rPr lang="en-US" altLang="zh-CN" sz="1600" dirty="0"/>
              <a:t> false;    //</a:t>
            </a:r>
            <a:r>
              <a:rPr lang="zh-CN" altLang="en-US" sz="1600" dirty="0"/>
              <a:t>排序失败，有向图中有回路</a:t>
            </a:r>
          </a:p>
          <a:p>
            <a:r>
              <a:rPr lang="zh-CN" altLang="en-US" sz="1600" dirty="0"/>
              <a:t>	</a:t>
            </a:r>
            <a:r>
              <a:rPr lang="en-US" altLang="zh-CN" sz="1600" dirty="0">
                <a:solidFill>
                  <a:schemeClr val="accent1"/>
                </a:solidFill>
              </a:rPr>
              <a:t>else return  </a:t>
            </a:r>
            <a:r>
              <a:rPr lang="en-US" altLang="zh-CN" sz="1600" dirty="0"/>
              <a:t>true; 	//</a:t>
            </a:r>
            <a:r>
              <a:rPr lang="zh-CN" altLang="en-US" sz="1600" dirty="0"/>
              <a:t>拓扑排序成功</a:t>
            </a:r>
          </a:p>
          <a:p>
            <a:r>
              <a:rPr lang="en-US" altLang="zh-CN" sz="1600" dirty="0"/>
              <a:t>}</a:t>
            </a:r>
            <a:endParaRPr lang="en-US" altLang="zh-CN" sz="2000" dirty="0"/>
          </a:p>
        </p:txBody>
      </p:sp>
      <p:sp>
        <p:nvSpPr>
          <p:cNvPr id="32" name="流程图: 接点 31">
            <a:extLst>
              <a:ext uri="{FF2B5EF4-FFF2-40B4-BE49-F238E27FC236}">
                <a16:creationId xmlns:a16="http://schemas.microsoft.com/office/drawing/2014/main" xmlns="" id="{2F768EA3-2BED-4B04-9480-BD15277F9256}"/>
              </a:ext>
            </a:extLst>
          </p:cNvPr>
          <p:cNvSpPr/>
          <p:nvPr/>
        </p:nvSpPr>
        <p:spPr>
          <a:xfrm>
            <a:off x="10030261" y="7899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36" name="流程图: 接点 35">
            <a:extLst>
              <a:ext uri="{FF2B5EF4-FFF2-40B4-BE49-F238E27FC236}">
                <a16:creationId xmlns:a16="http://schemas.microsoft.com/office/drawing/2014/main" xmlns="" id="{71408094-F692-49EB-A9D1-BA061E215360}"/>
              </a:ext>
            </a:extLst>
          </p:cNvPr>
          <p:cNvSpPr/>
          <p:nvPr/>
        </p:nvSpPr>
        <p:spPr>
          <a:xfrm>
            <a:off x="8920636" y="158945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37" name="流程图: 接点 36">
            <a:extLst>
              <a:ext uri="{FF2B5EF4-FFF2-40B4-BE49-F238E27FC236}">
                <a16:creationId xmlns:a16="http://schemas.microsoft.com/office/drawing/2014/main" xmlns="" id="{0DBE5DE8-66BE-477E-A59B-033B3025663B}"/>
              </a:ext>
            </a:extLst>
          </p:cNvPr>
          <p:cNvSpPr/>
          <p:nvPr/>
        </p:nvSpPr>
        <p:spPr>
          <a:xfrm>
            <a:off x="10030261" y="158945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39" name="流程图: 接点 38">
            <a:extLst>
              <a:ext uri="{FF2B5EF4-FFF2-40B4-BE49-F238E27FC236}">
                <a16:creationId xmlns:a16="http://schemas.microsoft.com/office/drawing/2014/main" xmlns="" id="{5FFCD2D4-D5CB-425C-80E6-4108A056C5F7}"/>
              </a:ext>
            </a:extLst>
          </p:cNvPr>
          <p:cNvSpPr/>
          <p:nvPr/>
        </p:nvSpPr>
        <p:spPr>
          <a:xfrm>
            <a:off x="11335082" y="164803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40" name="流程图: 接点 39">
            <a:extLst>
              <a:ext uri="{FF2B5EF4-FFF2-40B4-BE49-F238E27FC236}">
                <a16:creationId xmlns:a16="http://schemas.microsoft.com/office/drawing/2014/main" xmlns="" id="{12F22D9D-FF33-4866-92FF-D2BD9BEE61FA}"/>
              </a:ext>
            </a:extLst>
          </p:cNvPr>
          <p:cNvSpPr/>
          <p:nvPr/>
        </p:nvSpPr>
        <p:spPr>
          <a:xfrm>
            <a:off x="9421145" y="225693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42" name="流程图: 接点 41">
            <a:extLst>
              <a:ext uri="{FF2B5EF4-FFF2-40B4-BE49-F238E27FC236}">
                <a16:creationId xmlns:a16="http://schemas.microsoft.com/office/drawing/2014/main" xmlns="" id="{14483869-9C25-49BD-9EE8-85E469BF4882}"/>
              </a:ext>
            </a:extLst>
          </p:cNvPr>
          <p:cNvSpPr/>
          <p:nvPr/>
        </p:nvSpPr>
        <p:spPr>
          <a:xfrm>
            <a:off x="10749616" y="246702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43" name="流程图: 接点 42">
            <a:extLst>
              <a:ext uri="{FF2B5EF4-FFF2-40B4-BE49-F238E27FC236}">
                <a16:creationId xmlns:a16="http://schemas.microsoft.com/office/drawing/2014/main" xmlns="" id="{F8E7D045-837C-4C3C-AB7E-B7B002517A0F}"/>
              </a:ext>
            </a:extLst>
          </p:cNvPr>
          <p:cNvSpPr/>
          <p:nvPr/>
        </p:nvSpPr>
        <p:spPr>
          <a:xfrm>
            <a:off x="10103598" y="290792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cxnSp>
        <p:nvCxnSpPr>
          <p:cNvPr id="44" name="直接箭头连接符 43">
            <a:extLst>
              <a:ext uri="{FF2B5EF4-FFF2-40B4-BE49-F238E27FC236}">
                <a16:creationId xmlns:a16="http://schemas.microsoft.com/office/drawing/2014/main" xmlns="" id="{B0CFC7E6-176A-45D3-8B21-D0A022F8641E}"/>
              </a:ext>
            </a:extLst>
          </p:cNvPr>
          <p:cNvCxnSpPr>
            <a:cxnSpLocks/>
            <a:stCxn id="32" idx="2"/>
            <a:endCxn id="36" idx="7"/>
          </p:cNvCxnSpPr>
          <p:nvPr/>
        </p:nvCxnSpPr>
        <p:spPr>
          <a:xfrm flipH="1">
            <a:off x="9253856" y="972551"/>
            <a:ext cx="776405" cy="67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xmlns="" id="{638B3C73-1B5F-479C-BDF9-583BD5551D30}"/>
              </a:ext>
            </a:extLst>
          </p:cNvPr>
          <p:cNvCxnSpPr>
            <a:stCxn id="32" idx="4"/>
            <a:endCxn id="37" idx="0"/>
          </p:cNvCxnSpPr>
          <p:nvPr/>
        </p:nvCxnSpPr>
        <p:spPr>
          <a:xfrm>
            <a:off x="10225457" y="1155113"/>
            <a:ext cx="0" cy="43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C3789DED-BBD2-429A-ACF8-6E816EC3CE22}"/>
              </a:ext>
            </a:extLst>
          </p:cNvPr>
          <p:cNvCxnSpPr>
            <a:cxnSpLocks/>
            <a:stCxn id="32" idx="6"/>
            <a:endCxn id="39" idx="1"/>
          </p:cNvCxnSpPr>
          <p:nvPr/>
        </p:nvCxnSpPr>
        <p:spPr>
          <a:xfrm>
            <a:off x="10420653" y="972551"/>
            <a:ext cx="971601" cy="72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xmlns="" id="{1EC45BBA-9802-4456-96D4-FAC13A6C7507}"/>
              </a:ext>
            </a:extLst>
          </p:cNvPr>
          <p:cNvCxnSpPr>
            <a:stCxn id="39" idx="4"/>
            <a:endCxn id="42" idx="7"/>
          </p:cNvCxnSpPr>
          <p:nvPr/>
        </p:nvCxnSpPr>
        <p:spPr>
          <a:xfrm flipH="1">
            <a:off x="11082836" y="2013157"/>
            <a:ext cx="447442" cy="50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21AA9CBA-3C35-48EF-8E52-E23F8DF9BB3D}"/>
              </a:ext>
            </a:extLst>
          </p:cNvPr>
          <p:cNvCxnSpPr>
            <a:cxnSpLocks/>
            <a:stCxn id="42" idx="1"/>
            <a:endCxn id="37" idx="4"/>
          </p:cNvCxnSpPr>
          <p:nvPr/>
        </p:nvCxnSpPr>
        <p:spPr>
          <a:xfrm flipH="1" flipV="1">
            <a:off x="10225457" y="1954578"/>
            <a:ext cx="581331" cy="56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A749CE17-A2B7-4343-A6D4-8BD0691B44D0}"/>
              </a:ext>
            </a:extLst>
          </p:cNvPr>
          <p:cNvCxnSpPr>
            <a:stCxn id="37" idx="4"/>
            <a:endCxn id="40" idx="7"/>
          </p:cNvCxnSpPr>
          <p:nvPr/>
        </p:nvCxnSpPr>
        <p:spPr>
          <a:xfrm flipH="1">
            <a:off x="9754365" y="1954578"/>
            <a:ext cx="471092" cy="355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D1B3F7A9-1179-490D-B785-2B5176ECF202}"/>
              </a:ext>
            </a:extLst>
          </p:cNvPr>
          <p:cNvCxnSpPr>
            <a:stCxn id="36" idx="6"/>
            <a:endCxn id="37" idx="2"/>
          </p:cNvCxnSpPr>
          <p:nvPr/>
        </p:nvCxnSpPr>
        <p:spPr>
          <a:xfrm>
            <a:off x="9311028" y="1772015"/>
            <a:ext cx="719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1A474E46-3BE3-4F39-AC99-1BCD0AC4DD86}"/>
              </a:ext>
            </a:extLst>
          </p:cNvPr>
          <p:cNvCxnSpPr>
            <a:stCxn id="36" idx="4"/>
            <a:endCxn id="40" idx="1"/>
          </p:cNvCxnSpPr>
          <p:nvPr/>
        </p:nvCxnSpPr>
        <p:spPr>
          <a:xfrm>
            <a:off x="9115832" y="1954577"/>
            <a:ext cx="362485" cy="3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xmlns="" id="{931D70D1-7253-4768-8A26-1B24EE401199}"/>
              </a:ext>
            </a:extLst>
          </p:cNvPr>
          <p:cNvCxnSpPr>
            <a:stCxn id="40" idx="5"/>
            <a:endCxn id="43" idx="1"/>
          </p:cNvCxnSpPr>
          <p:nvPr/>
        </p:nvCxnSpPr>
        <p:spPr>
          <a:xfrm>
            <a:off x="9754365" y="2568591"/>
            <a:ext cx="406405" cy="39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xmlns="" id="{8115298A-4E69-47A2-AD42-33E1C216DDEF}"/>
              </a:ext>
            </a:extLst>
          </p:cNvPr>
          <p:cNvCxnSpPr>
            <a:stCxn id="42" idx="3"/>
            <a:endCxn id="43" idx="6"/>
          </p:cNvCxnSpPr>
          <p:nvPr/>
        </p:nvCxnSpPr>
        <p:spPr>
          <a:xfrm flipH="1">
            <a:off x="10493990" y="2778681"/>
            <a:ext cx="312798" cy="3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xmlns="" id="{C8E00DC2-31A6-4537-9792-CA26B18EF2CE}"/>
              </a:ext>
            </a:extLst>
          </p:cNvPr>
          <p:cNvCxnSpPr/>
          <p:nvPr/>
        </p:nvCxnSpPr>
        <p:spPr>
          <a:xfrm>
            <a:off x="10749616" y="4515949"/>
            <a:ext cx="0" cy="1550504"/>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xmlns="" id="{02B3D54D-49F1-42F0-B70E-A7D940C2CB7B}"/>
              </a:ext>
            </a:extLst>
          </p:cNvPr>
          <p:cNvCxnSpPr/>
          <p:nvPr/>
        </p:nvCxnSpPr>
        <p:spPr>
          <a:xfrm>
            <a:off x="9771221" y="4524338"/>
            <a:ext cx="0" cy="1550504"/>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xmlns="" id="{0801F988-0FBF-451A-B7C0-A096B9B9067A}"/>
              </a:ext>
            </a:extLst>
          </p:cNvPr>
          <p:cNvCxnSpPr>
            <a:cxnSpLocks/>
          </p:cNvCxnSpPr>
          <p:nvPr/>
        </p:nvCxnSpPr>
        <p:spPr>
          <a:xfrm>
            <a:off x="9775124" y="6066453"/>
            <a:ext cx="974492" cy="0"/>
          </a:xfrm>
          <a:prstGeom prst="line">
            <a:avLst/>
          </a:prstGeom>
        </p:spPr>
        <p:style>
          <a:lnRef idx="3">
            <a:schemeClr val="accent1"/>
          </a:lnRef>
          <a:fillRef idx="0">
            <a:schemeClr val="accent1"/>
          </a:fillRef>
          <a:effectRef idx="2">
            <a:schemeClr val="accent1"/>
          </a:effectRef>
          <a:fontRef idx="minor">
            <a:schemeClr val="tx1"/>
          </a:fontRef>
        </p:style>
      </p:cxnSp>
      <p:sp>
        <p:nvSpPr>
          <p:cNvPr id="13" name="文本框 12">
            <a:extLst>
              <a:ext uri="{FF2B5EF4-FFF2-40B4-BE49-F238E27FC236}">
                <a16:creationId xmlns:a16="http://schemas.microsoft.com/office/drawing/2014/main" xmlns="" id="{DDB971F8-CE25-4BA1-95E9-E282093449C1}"/>
              </a:ext>
            </a:extLst>
          </p:cNvPr>
          <p:cNvSpPr txBox="1"/>
          <p:nvPr/>
        </p:nvSpPr>
        <p:spPr>
          <a:xfrm>
            <a:off x="10103598" y="5682647"/>
            <a:ext cx="414368" cy="369332"/>
          </a:xfrm>
          <a:prstGeom prst="rect">
            <a:avLst/>
          </a:prstGeom>
          <a:noFill/>
        </p:spPr>
        <p:txBody>
          <a:bodyPr wrap="squar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xmlns="" id="{3923ECC7-A1AC-4D79-BAA4-37EFEA7BC8ED}"/>
              </a:ext>
            </a:extLst>
          </p:cNvPr>
          <p:cNvSpPr txBox="1"/>
          <p:nvPr/>
        </p:nvSpPr>
        <p:spPr>
          <a:xfrm>
            <a:off x="1744909" y="5842424"/>
            <a:ext cx="1224793" cy="369332"/>
          </a:xfrm>
          <a:prstGeom prst="rect">
            <a:avLst/>
          </a:prstGeom>
          <a:noFill/>
        </p:spPr>
        <p:txBody>
          <a:bodyPr wrap="square" rtlCol="0">
            <a:spAutoFit/>
          </a:bodyPr>
          <a:lstStyle/>
          <a:p>
            <a:r>
              <a:rPr lang="en-US" altLang="zh-CN" dirty="0">
                <a:solidFill>
                  <a:schemeClr val="accent2"/>
                </a:solidFill>
              </a:rPr>
              <a:t>count</a:t>
            </a:r>
            <a:r>
              <a:rPr lang="en-US" altLang="zh-CN" dirty="0"/>
              <a:t>=0</a:t>
            </a:r>
            <a:endParaRPr lang="zh-CN" altLang="en-US" dirty="0"/>
          </a:p>
        </p:txBody>
      </p:sp>
      <p:sp>
        <p:nvSpPr>
          <p:cNvPr id="58" name="文本框 57">
            <a:extLst>
              <a:ext uri="{FF2B5EF4-FFF2-40B4-BE49-F238E27FC236}">
                <a16:creationId xmlns:a16="http://schemas.microsoft.com/office/drawing/2014/main" xmlns="" id="{CB0C22EC-0236-483A-AD42-AC076169E3C0}"/>
              </a:ext>
            </a:extLst>
          </p:cNvPr>
          <p:cNvSpPr txBox="1"/>
          <p:nvPr/>
        </p:nvSpPr>
        <p:spPr>
          <a:xfrm>
            <a:off x="3229091" y="5831492"/>
            <a:ext cx="548521" cy="369332"/>
          </a:xfrm>
          <a:prstGeom prst="rect">
            <a:avLst/>
          </a:prstGeom>
          <a:noFill/>
        </p:spPr>
        <p:txBody>
          <a:bodyPr wrap="square" rtlCol="0">
            <a:spAutoFit/>
          </a:bodyPr>
          <a:lstStyle/>
          <a:p>
            <a:r>
              <a:rPr lang="en-US" altLang="zh-CN" dirty="0" err="1">
                <a:solidFill>
                  <a:schemeClr val="accent6"/>
                </a:solidFill>
              </a:rPr>
              <a:t>i</a:t>
            </a:r>
            <a:r>
              <a:rPr lang="en-US" altLang="zh-CN" dirty="0"/>
              <a:t>=1</a:t>
            </a:r>
            <a:endParaRPr lang="zh-CN" altLang="en-US" dirty="0"/>
          </a:p>
        </p:txBody>
      </p:sp>
      <p:sp>
        <p:nvSpPr>
          <p:cNvPr id="59" name="文本框 58">
            <a:extLst>
              <a:ext uri="{FF2B5EF4-FFF2-40B4-BE49-F238E27FC236}">
                <a16:creationId xmlns:a16="http://schemas.microsoft.com/office/drawing/2014/main" xmlns="" id="{9119DD4F-5538-4CF6-8275-7CD8B5A0C908}"/>
              </a:ext>
            </a:extLst>
          </p:cNvPr>
          <p:cNvSpPr txBox="1"/>
          <p:nvPr/>
        </p:nvSpPr>
        <p:spPr>
          <a:xfrm>
            <a:off x="1734070" y="6351653"/>
            <a:ext cx="2471263" cy="369332"/>
          </a:xfrm>
          <a:prstGeom prst="rect">
            <a:avLst/>
          </a:prstGeom>
          <a:noFill/>
        </p:spPr>
        <p:txBody>
          <a:bodyPr wrap="square" rtlCol="0">
            <a:spAutoFit/>
          </a:bodyPr>
          <a:lstStyle/>
          <a:p>
            <a:r>
              <a:rPr lang="zh-CN" altLang="en-US" dirty="0">
                <a:solidFill>
                  <a:schemeClr val="accent1"/>
                </a:solidFill>
              </a:rPr>
              <a:t>打印：</a:t>
            </a:r>
            <a:r>
              <a:rPr lang="en-US" altLang="zh-CN" dirty="0">
                <a:solidFill>
                  <a:schemeClr val="accent1"/>
                </a:solidFill>
              </a:rPr>
              <a:t>1</a:t>
            </a:r>
            <a:endParaRPr lang="zh-CN" altLang="en-US" dirty="0">
              <a:solidFill>
                <a:schemeClr val="accent1"/>
              </a:solidFill>
            </a:endParaRPr>
          </a:p>
        </p:txBody>
      </p:sp>
      <p:cxnSp>
        <p:nvCxnSpPr>
          <p:cNvPr id="16" name="直接箭头连接符 15">
            <a:extLst>
              <a:ext uri="{FF2B5EF4-FFF2-40B4-BE49-F238E27FC236}">
                <a16:creationId xmlns:a16="http://schemas.microsoft.com/office/drawing/2014/main" xmlns="" id="{3FCD16A2-432C-45CB-B297-55029707EE0F}"/>
              </a:ext>
            </a:extLst>
          </p:cNvPr>
          <p:cNvCxnSpPr>
            <a:cxnSpLocks/>
            <a:stCxn id="17" idx="3"/>
          </p:cNvCxnSpPr>
          <p:nvPr/>
        </p:nvCxnSpPr>
        <p:spPr>
          <a:xfrm>
            <a:off x="9006826" y="879166"/>
            <a:ext cx="414319" cy="2759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文本框 16">
            <a:extLst>
              <a:ext uri="{FF2B5EF4-FFF2-40B4-BE49-F238E27FC236}">
                <a16:creationId xmlns:a16="http://schemas.microsoft.com/office/drawing/2014/main" xmlns="" id="{20A82E39-3BDE-4AF7-9774-13AA939C7534}"/>
              </a:ext>
            </a:extLst>
          </p:cNvPr>
          <p:cNvSpPr txBox="1"/>
          <p:nvPr/>
        </p:nvSpPr>
        <p:spPr>
          <a:xfrm>
            <a:off x="8624632" y="694500"/>
            <a:ext cx="382194" cy="369332"/>
          </a:xfrm>
          <a:prstGeom prst="rect">
            <a:avLst/>
          </a:prstGeom>
          <a:noFill/>
        </p:spPr>
        <p:txBody>
          <a:bodyPr wrap="square" rtlCol="0">
            <a:spAutoFit/>
          </a:bodyPr>
          <a:lstStyle/>
          <a:p>
            <a:r>
              <a:rPr lang="en-US" altLang="zh-CN" dirty="0">
                <a:solidFill>
                  <a:schemeClr val="accent4"/>
                </a:solidFill>
              </a:rPr>
              <a:t>p</a:t>
            </a:r>
            <a:endParaRPr lang="zh-CN" altLang="en-US" dirty="0">
              <a:solidFill>
                <a:schemeClr val="accent4"/>
              </a:solidFill>
            </a:endParaRPr>
          </a:p>
        </p:txBody>
      </p:sp>
      <p:sp>
        <p:nvSpPr>
          <p:cNvPr id="60" name="文本框 59">
            <a:extLst>
              <a:ext uri="{FF2B5EF4-FFF2-40B4-BE49-F238E27FC236}">
                <a16:creationId xmlns:a16="http://schemas.microsoft.com/office/drawing/2014/main" xmlns="" id="{2411CFD3-0512-447C-B184-61BB67912293}"/>
              </a:ext>
            </a:extLst>
          </p:cNvPr>
          <p:cNvSpPr txBox="1"/>
          <p:nvPr/>
        </p:nvSpPr>
        <p:spPr>
          <a:xfrm>
            <a:off x="4119745" y="5831492"/>
            <a:ext cx="878654" cy="369332"/>
          </a:xfrm>
          <a:prstGeom prst="rect">
            <a:avLst/>
          </a:prstGeom>
          <a:noFill/>
        </p:spPr>
        <p:txBody>
          <a:bodyPr wrap="square" rtlCol="0">
            <a:spAutoFit/>
          </a:bodyPr>
          <a:lstStyle/>
          <a:p>
            <a:r>
              <a:rPr lang="en-US" altLang="zh-CN" dirty="0">
                <a:solidFill>
                  <a:schemeClr val="accent5"/>
                </a:solidFill>
              </a:rPr>
              <a:t>v</a:t>
            </a:r>
            <a:r>
              <a:rPr lang="en-US" altLang="zh-CN" dirty="0"/>
              <a:t>=2</a:t>
            </a:r>
            <a:endParaRPr lang="zh-CN" altLang="en-US" dirty="0"/>
          </a:p>
        </p:txBody>
      </p:sp>
      <p:sp>
        <p:nvSpPr>
          <p:cNvPr id="62" name="文本框 61">
            <a:extLst>
              <a:ext uri="{FF2B5EF4-FFF2-40B4-BE49-F238E27FC236}">
                <a16:creationId xmlns:a16="http://schemas.microsoft.com/office/drawing/2014/main" xmlns="" id="{4AD201DA-434E-47C8-A243-B992A2A40C44}"/>
              </a:ext>
            </a:extLst>
          </p:cNvPr>
          <p:cNvSpPr txBox="1"/>
          <p:nvPr/>
        </p:nvSpPr>
        <p:spPr>
          <a:xfrm>
            <a:off x="10101754" y="5689884"/>
            <a:ext cx="414368" cy="369332"/>
          </a:xfrm>
          <a:prstGeom prst="rect">
            <a:avLst/>
          </a:prstGeom>
          <a:noFill/>
        </p:spPr>
        <p:txBody>
          <a:bodyPr wrap="square" rtlCol="0">
            <a:spAutoFit/>
          </a:bodyPr>
          <a:lstStyle/>
          <a:p>
            <a:r>
              <a:rPr lang="en-US" altLang="zh-CN" dirty="0"/>
              <a:t>2</a:t>
            </a:r>
            <a:endParaRPr lang="zh-CN" altLang="en-US" dirty="0"/>
          </a:p>
        </p:txBody>
      </p:sp>
      <p:sp>
        <p:nvSpPr>
          <p:cNvPr id="63" name="文本框 62">
            <a:extLst>
              <a:ext uri="{FF2B5EF4-FFF2-40B4-BE49-F238E27FC236}">
                <a16:creationId xmlns:a16="http://schemas.microsoft.com/office/drawing/2014/main" xmlns="" id="{5D8DDD68-14F1-494C-B11A-7BFDF552674F}"/>
              </a:ext>
            </a:extLst>
          </p:cNvPr>
          <p:cNvSpPr txBox="1"/>
          <p:nvPr/>
        </p:nvSpPr>
        <p:spPr>
          <a:xfrm>
            <a:off x="4119745" y="5848760"/>
            <a:ext cx="878654" cy="369332"/>
          </a:xfrm>
          <a:prstGeom prst="rect">
            <a:avLst/>
          </a:prstGeom>
          <a:noFill/>
        </p:spPr>
        <p:txBody>
          <a:bodyPr wrap="square" rtlCol="0">
            <a:spAutoFit/>
          </a:bodyPr>
          <a:lstStyle/>
          <a:p>
            <a:r>
              <a:rPr lang="en-US" altLang="zh-CN" dirty="0">
                <a:solidFill>
                  <a:schemeClr val="accent5"/>
                </a:solidFill>
              </a:rPr>
              <a:t>v</a:t>
            </a:r>
            <a:r>
              <a:rPr lang="en-US" altLang="zh-CN" dirty="0"/>
              <a:t>=3</a:t>
            </a:r>
            <a:endParaRPr lang="zh-CN" altLang="en-US" dirty="0"/>
          </a:p>
        </p:txBody>
      </p:sp>
      <p:sp>
        <p:nvSpPr>
          <p:cNvPr id="64" name="文本框 63">
            <a:extLst>
              <a:ext uri="{FF2B5EF4-FFF2-40B4-BE49-F238E27FC236}">
                <a16:creationId xmlns:a16="http://schemas.microsoft.com/office/drawing/2014/main" xmlns="" id="{55AEAD37-5B3B-49A1-B738-0A90C40BB9CE}"/>
              </a:ext>
            </a:extLst>
          </p:cNvPr>
          <p:cNvSpPr txBox="1"/>
          <p:nvPr/>
        </p:nvSpPr>
        <p:spPr>
          <a:xfrm>
            <a:off x="4119745" y="5842424"/>
            <a:ext cx="878654" cy="369332"/>
          </a:xfrm>
          <a:prstGeom prst="rect">
            <a:avLst/>
          </a:prstGeom>
          <a:noFill/>
        </p:spPr>
        <p:txBody>
          <a:bodyPr wrap="square" rtlCol="0">
            <a:spAutoFit/>
          </a:bodyPr>
          <a:lstStyle/>
          <a:p>
            <a:r>
              <a:rPr lang="en-US" altLang="zh-CN" dirty="0">
                <a:solidFill>
                  <a:schemeClr val="accent5"/>
                </a:solidFill>
              </a:rPr>
              <a:t>v</a:t>
            </a:r>
            <a:r>
              <a:rPr lang="en-US" altLang="zh-CN" dirty="0"/>
              <a:t>=4</a:t>
            </a:r>
            <a:endParaRPr lang="zh-CN" altLang="en-US" dirty="0"/>
          </a:p>
        </p:txBody>
      </p:sp>
      <p:sp>
        <p:nvSpPr>
          <p:cNvPr id="65" name="文本框 64">
            <a:extLst>
              <a:ext uri="{FF2B5EF4-FFF2-40B4-BE49-F238E27FC236}">
                <a16:creationId xmlns:a16="http://schemas.microsoft.com/office/drawing/2014/main" xmlns="" id="{C0EC6E12-0A1D-4BD0-86F1-5D281FF57C28}"/>
              </a:ext>
            </a:extLst>
          </p:cNvPr>
          <p:cNvSpPr txBox="1"/>
          <p:nvPr/>
        </p:nvSpPr>
        <p:spPr>
          <a:xfrm>
            <a:off x="10101754" y="5320552"/>
            <a:ext cx="414368"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222411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10" presetClass="entr" presetSubtype="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par>
                                <p:cTn id="63" presetID="10"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childTnLst>
                                </p:cTn>
                              </p:par>
                              <p:par>
                                <p:cTn id="71" presetID="10"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par>
                                <p:cTn id="74" presetID="10" presetClass="entr" presetSubtype="0" fill="hold"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par>
                          <p:cTn id="91" fill="hold">
                            <p:stCondLst>
                              <p:cond delay="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fad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500"/>
                                        <p:tgtEl>
                                          <p:spTgt spid="1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500"/>
                                        <p:tgtEl>
                                          <p:spTgt spid="1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500"/>
                                        <p:tgtEl>
                                          <p:spTgt spid="6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fade">
                                      <p:cBhvr>
                                        <p:cTn id="117" dur="500"/>
                                        <p:tgtEl>
                                          <p:spTgt spid="62"/>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path" presetSubtype="0" accel="50000" decel="50000" fill="hold" nodeType="clickEffect">
                                  <p:stCondLst>
                                    <p:cond delay="0"/>
                                  </p:stCondLst>
                                  <p:childTnLst>
                                    <p:animMotion origin="layout" path="M 8.33333E-7 3.7037E-7 L 0.06693 0.04583 " pathEditMode="relative" rAng="0" ptsTypes="AA">
                                      <p:cBhvr>
                                        <p:cTn id="121" dur="2000" fill="hold"/>
                                        <p:tgtEl>
                                          <p:spTgt spid="16"/>
                                        </p:tgtEl>
                                        <p:attrNameLst>
                                          <p:attrName>ppt_x</p:attrName>
                                          <p:attrName>ppt_y</p:attrName>
                                        </p:attrNameLst>
                                      </p:cBhvr>
                                      <p:rCtr x="3346" y="2292"/>
                                    </p:animMotion>
                                  </p:childTnLst>
                                </p:cTn>
                              </p:par>
                              <p:par>
                                <p:cTn id="122" presetID="42" presetClass="path" presetSubtype="0" accel="50000" decel="50000" fill="hold" grpId="1" nodeType="withEffect">
                                  <p:stCondLst>
                                    <p:cond delay="0"/>
                                  </p:stCondLst>
                                  <p:childTnLst>
                                    <p:animMotion origin="layout" path="M 3.125E-6 7.40741E-7 L 0.08359 0.01667 " pathEditMode="relative" rAng="0" ptsTypes="AA">
                                      <p:cBhvr>
                                        <p:cTn id="123" dur="2000" fill="hold"/>
                                        <p:tgtEl>
                                          <p:spTgt spid="17"/>
                                        </p:tgtEl>
                                        <p:attrNameLst>
                                          <p:attrName>ppt_x</p:attrName>
                                          <p:attrName>ppt_y</p:attrName>
                                        </p:attrNameLst>
                                      </p:cBhvr>
                                      <p:rCtr x="4180" y="833"/>
                                    </p:animMotion>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60"/>
                                        </p:tgtEl>
                                        <p:attrNameLst>
                                          <p:attrName>style.visibility</p:attrName>
                                        </p:attrNameLst>
                                      </p:cBhvr>
                                      <p:to>
                                        <p:strVal val="hidden"/>
                                      </p:to>
                                    </p:set>
                                  </p:childTnLst>
                                </p:cTn>
                              </p:par>
                            </p:childTnLst>
                          </p:cTn>
                        </p:par>
                        <p:par>
                          <p:cTn id="128" fill="hold">
                            <p:stCondLst>
                              <p:cond delay="0"/>
                            </p:stCondLst>
                            <p:childTnLst>
                              <p:par>
                                <p:cTn id="129" presetID="10" presetClass="entr" presetSubtype="0"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nodeType="clickEffect">
                                  <p:stCondLst>
                                    <p:cond delay="0"/>
                                  </p:stCondLst>
                                  <p:childTnLst>
                                    <p:animMotion origin="layout" path="M 0.06693 0.04583 L 0.1306 0.05671 " pathEditMode="relative" rAng="0" ptsTypes="AA">
                                      <p:cBhvr>
                                        <p:cTn id="135" dur="2000" fill="hold"/>
                                        <p:tgtEl>
                                          <p:spTgt spid="16"/>
                                        </p:tgtEl>
                                        <p:attrNameLst>
                                          <p:attrName>ppt_x</p:attrName>
                                          <p:attrName>ppt_y</p:attrName>
                                        </p:attrNameLst>
                                      </p:cBhvr>
                                      <p:rCtr x="3177" y="532"/>
                                    </p:animMotion>
                                  </p:childTnLst>
                                </p:cTn>
                              </p:par>
                              <p:par>
                                <p:cTn id="136" presetID="42" presetClass="path" presetSubtype="0" accel="50000" decel="50000" fill="hold" grpId="2" nodeType="withEffect">
                                  <p:stCondLst>
                                    <p:cond delay="0"/>
                                  </p:stCondLst>
                                  <p:childTnLst>
                                    <p:animMotion origin="layout" path="M 0.0836 0.01667 L 0.19062 0.04583 " pathEditMode="relative" rAng="0" ptsTypes="AA">
                                      <p:cBhvr>
                                        <p:cTn id="137" dur="2000" fill="hold"/>
                                        <p:tgtEl>
                                          <p:spTgt spid="17"/>
                                        </p:tgtEl>
                                        <p:attrNameLst>
                                          <p:attrName>ppt_x</p:attrName>
                                          <p:attrName>ppt_y</p:attrName>
                                        </p:attrNameLst>
                                      </p:cBhvr>
                                      <p:rCtr x="5443" y="1458"/>
                                    </p:animMotion>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63"/>
                                        </p:tgtEl>
                                        <p:attrNameLst>
                                          <p:attrName>style.visibility</p:attrName>
                                        </p:attrNameLst>
                                      </p:cBhvr>
                                      <p:to>
                                        <p:strVal val="hidden"/>
                                      </p:to>
                                    </p:set>
                                  </p:childTnLst>
                                </p:cTn>
                              </p:par>
                            </p:childTnLst>
                          </p:cTn>
                        </p:par>
                        <p:par>
                          <p:cTn id="142" fill="hold">
                            <p:stCondLst>
                              <p:cond delay="0"/>
                            </p:stCondLst>
                            <p:childTnLst>
                              <p:par>
                                <p:cTn id="143" presetID="10" presetClass="entr" presetSubtype="0" fill="hold" grpId="0" nodeType="after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fade">
                                      <p:cBhvr>
                                        <p:cTn id="145" dur="500"/>
                                        <p:tgtEl>
                                          <p:spTgt spid="6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fade">
                                      <p:cBhvr>
                                        <p:cTn id="15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32" grpId="0" animBg="1"/>
      <p:bldP spid="36" grpId="0" animBg="1"/>
      <p:bldP spid="37" grpId="0" animBg="1"/>
      <p:bldP spid="39" grpId="0" animBg="1"/>
      <p:bldP spid="40" grpId="0" animBg="1"/>
      <p:bldP spid="42" grpId="0" animBg="1"/>
      <p:bldP spid="43" grpId="0" animBg="1"/>
      <p:bldP spid="13" grpId="0"/>
      <p:bldP spid="13" grpId="1"/>
      <p:bldP spid="14" grpId="0"/>
      <p:bldP spid="58" grpId="0"/>
      <p:bldP spid="59" grpId="0"/>
      <p:bldP spid="17" grpId="0"/>
      <p:bldP spid="17" grpId="1"/>
      <p:bldP spid="17" grpId="2"/>
      <p:bldP spid="60" grpId="0"/>
      <p:bldP spid="60" grpId="1"/>
      <p:bldP spid="62" grpId="0"/>
      <p:bldP spid="63" grpId="0"/>
      <p:bldP spid="63" grpId="1"/>
      <p:bldP spid="64" grpId="0"/>
      <p:bldP spid="6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a:extLst>
              <a:ext uri="{FF2B5EF4-FFF2-40B4-BE49-F238E27FC236}">
                <a16:creationId xmlns:a16="http://schemas.microsoft.com/office/drawing/2014/main" xmlns="" id="{CB9E46B4-CC8C-4764-826E-CA519270A198}"/>
              </a:ext>
            </a:extLst>
          </p:cNvPr>
          <p:cNvSpPr/>
          <p:nvPr/>
        </p:nvSpPr>
        <p:spPr>
          <a:xfrm>
            <a:off x="299184" y="676553"/>
            <a:ext cx="8254394" cy="4031873"/>
          </a:xfrm>
          <a:prstGeom prst="rect">
            <a:avLst/>
          </a:prstGeom>
        </p:spPr>
        <p:txBody>
          <a:bodyPr wrap="square">
            <a:spAutoFit/>
          </a:bodyPr>
          <a:lstStyle/>
          <a:p>
            <a:r>
              <a:rPr lang="en-US" altLang="zh-CN" sz="1600" dirty="0">
                <a:solidFill>
                  <a:schemeClr val="accent1"/>
                </a:solidFill>
              </a:rPr>
              <a:t>bool</a:t>
            </a:r>
            <a:r>
              <a:rPr lang="en-US" altLang="zh-CN" sz="1600" dirty="0"/>
              <a:t> </a:t>
            </a:r>
            <a:r>
              <a:rPr lang="en-US" altLang="zh-CN" sz="1600" dirty="0" err="1"/>
              <a:t>TopologicalSort</a:t>
            </a:r>
            <a:r>
              <a:rPr lang="en-US" altLang="zh-CN" sz="1600" dirty="0"/>
              <a:t>(Graph G){</a:t>
            </a:r>
          </a:p>
          <a:p>
            <a:r>
              <a:rPr lang="zh-CN" altLang="en-US" sz="1600" dirty="0"/>
              <a:t>	</a:t>
            </a:r>
            <a:r>
              <a:rPr lang="en-US" altLang="zh-CN" sz="1600" dirty="0" err="1"/>
              <a:t>InitStack</a:t>
            </a:r>
            <a:r>
              <a:rPr lang="en-US" altLang="zh-CN" sz="1600" dirty="0"/>
              <a:t>(S);			//</a:t>
            </a:r>
            <a:r>
              <a:rPr lang="zh-CN" altLang="en-US" sz="1600" dirty="0"/>
              <a:t>初始化栈，存储入度为</a:t>
            </a:r>
            <a:r>
              <a:rPr lang="en-US" altLang="zh-CN" sz="1600" dirty="0"/>
              <a:t>0</a:t>
            </a:r>
            <a:r>
              <a:rPr lang="zh-CN" altLang="en-US" sz="1600" dirty="0"/>
              <a:t>的顶点</a:t>
            </a:r>
          </a:p>
          <a:p>
            <a:r>
              <a:rPr lang="zh-CN" altLang="en-US" sz="1600" dirty="0"/>
              <a:t>	</a:t>
            </a:r>
            <a:r>
              <a:rPr lang="en-US" altLang="zh-CN" sz="1600" dirty="0">
                <a:solidFill>
                  <a:schemeClr val="accent1"/>
                </a:solidFill>
              </a:rPr>
              <a:t>for</a:t>
            </a:r>
            <a:r>
              <a:rPr lang="en-US" altLang="zh-CN" sz="1600" dirty="0"/>
              <a:t>(</a:t>
            </a:r>
            <a:r>
              <a:rPr lang="en-US" altLang="zh-CN" sz="1600" dirty="0">
                <a:solidFill>
                  <a:schemeClr val="accent1"/>
                </a:solidFill>
              </a:rPr>
              <a:t>int</a:t>
            </a:r>
            <a:r>
              <a:rPr lang="en-US" altLang="zh-CN" sz="1600" dirty="0"/>
              <a:t> </a:t>
            </a:r>
            <a:r>
              <a:rPr lang="en-US" altLang="zh-CN" sz="1600" dirty="0" err="1"/>
              <a:t>i</a:t>
            </a:r>
            <a:r>
              <a:rPr lang="en-US" altLang="zh-CN" sz="1600" dirty="0"/>
              <a:t>=0;i&lt;</a:t>
            </a:r>
            <a:r>
              <a:rPr lang="en-US" altLang="zh-CN" sz="1600" dirty="0" err="1"/>
              <a:t>G.vexnum;i</a:t>
            </a:r>
            <a:r>
              <a:rPr lang="en-US" altLang="zh-CN" sz="1600" dirty="0"/>
              <a:t>++)</a:t>
            </a:r>
          </a:p>
          <a:p>
            <a:r>
              <a:rPr lang="en-US" altLang="zh-CN" sz="1600" dirty="0"/>
              <a:t>		</a:t>
            </a:r>
            <a:r>
              <a:rPr lang="en-US" altLang="zh-CN" sz="1600" dirty="0">
                <a:solidFill>
                  <a:schemeClr val="accent1"/>
                </a:solidFill>
              </a:rPr>
              <a:t>if</a:t>
            </a:r>
            <a:r>
              <a:rPr lang="en-US" altLang="zh-CN" sz="1600" dirty="0"/>
              <a:t>(indegree[</a:t>
            </a:r>
            <a:r>
              <a:rPr lang="en-US" altLang="zh-CN" sz="1600" dirty="0" err="1"/>
              <a:t>i</a:t>
            </a:r>
            <a:r>
              <a:rPr lang="en-US" altLang="zh-CN" sz="1600" dirty="0"/>
              <a:t>]==0)Push(</a:t>
            </a:r>
            <a:r>
              <a:rPr lang="en-US" altLang="zh-CN" sz="1600" dirty="0" err="1"/>
              <a:t>S,i</a:t>
            </a:r>
            <a:r>
              <a:rPr lang="en-US" altLang="zh-CN" sz="1600" dirty="0"/>
              <a:t>);	//</a:t>
            </a:r>
            <a:r>
              <a:rPr lang="zh-CN" altLang="en-US" sz="1600" dirty="0"/>
              <a:t>将所有入度为</a:t>
            </a:r>
            <a:r>
              <a:rPr lang="en-US" altLang="zh-CN" sz="1600" dirty="0"/>
              <a:t>0</a:t>
            </a:r>
            <a:r>
              <a:rPr lang="zh-CN" altLang="en-US" sz="1600" dirty="0"/>
              <a:t>的顶点进栈</a:t>
            </a:r>
          </a:p>
          <a:p>
            <a:r>
              <a:rPr lang="zh-CN" altLang="en-US" sz="1600" dirty="0"/>
              <a:t>	</a:t>
            </a:r>
            <a:r>
              <a:rPr lang="en-US" altLang="zh-CN" sz="1600" dirty="0">
                <a:solidFill>
                  <a:schemeClr val="accent1"/>
                </a:solidFill>
              </a:rPr>
              <a:t>int</a:t>
            </a:r>
            <a:r>
              <a:rPr lang="en-US" altLang="zh-CN" sz="1600" dirty="0"/>
              <a:t> count=0;			//</a:t>
            </a:r>
            <a:r>
              <a:rPr lang="zh-CN" altLang="en-US" sz="1600" dirty="0"/>
              <a:t>计数，记录当前已经输出的顶点数</a:t>
            </a:r>
          </a:p>
          <a:p>
            <a:r>
              <a:rPr lang="zh-CN" altLang="en-US" sz="1600" dirty="0"/>
              <a:t>	</a:t>
            </a:r>
            <a:r>
              <a:rPr lang="en-US" altLang="zh-CN" sz="1600" dirty="0">
                <a:solidFill>
                  <a:schemeClr val="accent1"/>
                </a:solidFill>
              </a:rPr>
              <a:t>while</a:t>
            </a:r>
            <a:r>
              <a:rPr lang="en-US" altLang="zh-CN" sz="1600" dirty="0"/>
              <a:t>(!</a:t>
            </a:r>
            <a:r>
              <a:rPr lang="en-US" altLang="zh-CN" sz="1600" dirty="0" err="1"/>
              <a:t>IsEmpty</a:t>
            </a:r>
            <a:r>
              <a:rPr lang="en-US" altLang="zh-CN" sz="1600" dirty="0"/>
              <a:t>(S)){			//</a:t>
            </a:r>
            <a:r>
              <a:rPr lang="zh-CN" altLang="en-US" sz="1600" dirty="0"/>
              <a:t>栈不空，则存在入度为</a:t>
            </a:r>
            <a:r>
              <a:rPr lang="en-US" altLang="zh-CN" sz="1600" dirty="0"/>
              <a:t>0</a:t>
            </a:r>
            <a:r>
              <a:rPr lang="zh-CN" altLang="en-US" sz="1600" dirty="0"/>
              <a:t>的顶点</a:t>
            </a:r>
          </a:p>
          <a:p>
            <a:r>
              <a:rPr lang="zh-CN" altLang="en-US" sz="1600" dirty="0"/>
              <a:t>		</a:t>
            </a:r>
            <a:r>
              <a:rPr lang="en-US" altLang="zh-CN" sz="1600" dirty="0"/>
              <a:t>Pop(</a:t>
            </a:r>
            <a:r>
              <a:rPr lang="en-US" altLang="zh-CN" sz="1600" dirty="0" err="1"/>
              <a:t>S,i</a:t>
            </a:r>
            <a:r>
              <a:rPr lang="en-US" altLang="zh-CN" sz="1600" dirty="0"/>
              <a:t>);			//</a:t>
            </a:r>
            <a:r>
              <a:rPr lang="zh-CN" altLang="en-US" sz="1600" dirty="0"/>
              <a:t>栈顶元素出栈</a:t>
            </a:r>
            <a:endParaRPr lang="en-US" altLang="zh-CN" sz="1600" dirty="0"/>
          </a:p>
          <a:p>
            <a:r>
              <a:rPr lang="en-US" altLang="zh-CN" sz="1600" dirty="0"/>
              <a:t>                                 </a:t>
            </a:r>
            <a:r>
              <a:rPr lang="en-US" altLang="zh-CN" sz="1600" dirty="0" err="1"/>
              <a:t>pritnf</a:t>
            </a:r>
            <a:r>
              <a:rPr lang="en-US" altLang="zh-CN" sz="1600" dirty="0"/>
              <a:t>(“%d”,</a:t>
            </a:r>
            <a:r>
              <a:rPr lang="en-US" altLang="zh-CN" sz="1600" dirty="0" err="1"/>
              <a:t>G.adjlist</a:t>
            </a:r>
            <a:r>
              <a:rPr lang="en-US" altLang="zh-CN" sz="1600" dirty="0"/>
              <a:t>[</a:t>
            </a:r>
            <a:r>
              <a:rPr lang="en-US" altLang="zh-CN" sz="1600" dirty="0" err="1"/>
              <a:t>i</a:t>
            </a:r>
            <a:r>
              <a:rPr lang="en-US" altLang="zh-CN" sz="1600" dirty="0"/>
              <a:t>]);</a:t>
            </a:r>
            <a:endParaRPr lang="zh-CN" altLang="en-US" sz="1600" dirty="0"/>
          </a:p>
          <a:p>
            <a:r>
              <a:rPr lang="en-US" altLang="zh-CN" sz="1600" dirty="0"/>
              <a:t>		</a:t>
            </a:r>
            <a:r>
              <a:rPr lang="en-US" altLang="zh-CN" sz="1600" dirty="0">
                <a:solidFill>
                  <a:schemeClr val="accent1"/>
                </a:solidFill>
              </a:rPr>
              <a:t>for</a:t>
            </a:r>
            <a:r>
              <a:rPr lang="en-US" altLang="zh-CN" sz="1600" dirty="0"/>
              <a:t>(</a:t>
            </a:r>
            <a:r>
              <a:rPr lang="en-US" altLang="zh-CN" sz="1600" dirty="0" err="1"/>
              <a:t>ArcNode</a:t>
            </a:r>
            <a:r>
              <a:rPr lang="en-US" altLang="zh-CN" sz="1600" dirty="0"/>
              <a:t> *p=</a:t>
            </a:r>
            <a:r>
              <a:rPr lang="en-US" altLang="zh-CN" sz="1600" dirty="0" err="1"/>
              <a:t>G.vertices</a:t>
            </a:r>
            <a:r>
              <a:rPr lang="en-US" altLang="zh-CN" sz="1600" dirty="0"/>
              <a:t>[</a:t>
            </a:r>
            <a:r>
              <a:rPr lang="en-US" altLang="zh-CN" sz="1600" dirty="0" err="1"/>
              <a:t>i</a:t>
            </a:r>
            <a:r>
              <a:rPr lang="en-US" altLang="zh-CN" sz="1600" dirty="0"/>
              <a:t>].</a:t>
            </a:r>
            <a:r>
              <a:rPr lang="en-US" altLang="zh-CN" sz="1600" dirty="0" err="1"/>
              <a:t>firstarc</a:t>
            </a:r>
            <a:r>
              <a:rPr lang="en-US" altLang="zh-CN" sz="1600" dirty="0"/>
              <a:t>; p; p=p-&gt;</a:t>
            </a:r>
            <a:r>
              <a:rPr lang="en-US" altLang="zh-CN" sz="1600" dirty="0" err="1"/>
              <a:t>nextarc</a:t>
            </a:r>
            <a:r>
              <a:rPr lang="en-US" altLang="zh-CN" sz="1600" dirty="0"/>
              <a:t>){</a:t>
            </a:r>
          </a:p>
          <a:p>
            <a:r>
              <a:rPr lang="en-US" altLang="zh-CN" sz="1600" dirty="0"/>
              <a:t>			v=p-&gt;</a:t>
            </a:r>
            <a:r>
              <a:rPr lang="en-US" altLang="zh-CN" sz="1600" dirty="0" err="1"/>
              <a:t>adjvex</a:t>
            </a:r>
            <a:r>
              <a:rPr lang="en-US" altLang="zh-CN" sz="1600" dirty="0"/>
              <a:t>;                         //</a:t>
            </a:r>
            <a:r>
              <a:rPr lang="zh-CN" altLang="en-US" sz="1600" dirty="0"/>
              <a:t>取这条弧指向的顶点</a:t>
            </a:r>
            <a:endParaRPr lang="en-US" altLang="zh-CN" sz="1600" dirty="0"/>
          </a:p>
          <a:p>
            <a:r>
              <a:rPr lang="en-US" altLang="zh-CN" sz="1600" dirty="0"/>
              <a:t>			</a:t>
            </a:r>
            <a:r>
              <a:rPr lang="en-US" altLang="zh-CN" sz="1600" dirty="0">
                <a:solidFill>
                  <a:schemeClr val="accent1"/>
                </a:solidFill>
              </a:rPr>
              <a:t>if</a:t>
            </a:r>
            <a:r>
              <a:rPr lang="en-US" altLang="zh-CN" sz="1600" dirty="0"/>
              <a:t>(!(--indegree[v]))Push(</a:t>
            </a:r>
            <a:r>
              <a:rPr lang="en-US" altLang="zh-CN" sz="1600" dirty="0" err="1"/>
              <a:t>S,v</a:t>
            </a:r>
            <a:r>
              <a:rPr lang="en-US" altLang="zh-CN" sz="1600" dirty="0"/>
              <a:t>);   //</a:t>
            </a:r>
            <a:r>
              <a:rPr lang="zh-CN" altLang="en-US" sz="1600" dirty="0"/>
              <a:t>入度减</a:t>
            </a:r>
            <a:r>
              <a:rPr lang="en-US" altLang="zh-CN" sz="1600" dirty="0"/>
              <a:t>1</a:t>
            </a:r>
            <a:r>
              <a:rPr lang="zh-CN" altLang="en-US" sz="1600" dirty="0"/>
              <a:t>为</a:t>
            </a:r>
            <a:r>
              <a:rPr lang="en-US" altLang="zh-CN" sz="1600" dirty="0"/>
              <a:t>0</a:t>
            </a:r>
            <a:r>
              <a:rPr lang="zh-CN" altLang="en-US" sz="1600" dirty="0"/>
              <a:t>，则入栈</a:t>
            </a:r>
          </a:p>
          <a:p>
            <a:r>
              <a:rPr lang="zh-CN" altLang="en-US" sz="1600" dirty="0"/>
              <a:t>		</a:t>
            </a:r>
            <a:r>
              <a:rPr lang="en-US" altLang="zh-CN" sz="1600" dirty="0"/>
              <a:t>}</a:t>
            </a:r>
          </a:p>
          <a:p>
            <a:r>
              <a:rPr lang="en-US" altLang="zh-CN" sz="1600" dirty="0"/>
              <a:t>	}</a:t>
            </a:r>
          </a:p>
          <a:p>
            <a:r>
              <a:rPr lang="en-US" altLang="zh-CN" sz="1600" dirty="0"/>
              <a:t>	</a:t>
            </a:r>
            <a:r>
              <a:rPr lang="en-US" altLang="zh-CN" sz="1600" dirty="0">
                <a:solidFill>
                  <a:schemeClr val="accent1"/>
                </a:solidFill>
              </a:rPr>
              <a:t>if</a:t>
            </a:r>
            <a:r>
              <a:rPr lang="en-US" altLang="zh-CN" sz="1600" dirty="0"/>
              <a:t>(count&lt;</a:t>
            </a:r>
            <a:r>
              <a:rPr lang="en-US" altLang="zh-CN" sz="1600" dirty="0" err="1"/>
              <a:t>G.vexnum</a:t>
            </a:r>
            <a:r>
              <a:rPr lang="en-US" altLang="zh-CN" sz="1600" dirty="0"/>
              <a:t>)</a:t>
            </a:r>
            <a:r>
              <a:rPr lang="en-US" altLang="zh-CN" sz="1600" dirty="0">
                <a:solidFill>
                  <a:schemeClr val="accent1"/>
                </a:solidFill>
              </a:rPr>
              <a:t>return </a:t>
            </a:r>
            <a:r>
              <a:rPr lang="en-US" altLang="zh-CN" sz="1600" dirty="0"/>
              <a:t> false;    //</a:t>
            </a:r>
            <a:r>
              <a:rPr lang="zh-CN" altLang="en-US" sz="1600" dirty="0"/>
              <a:t>排序失败，有向图中有回路</a:t>
            </a:r>
          </a:p>
          <a:p>
            <a:r>
              <a:rPr lang="zh-CN" altLang="en-US" sz="1600" dirty="0"/>
              <a:t>	</a:t>
            </a:r>
            <a:r>
              <a:rPr lang="en-US" altLang="zh-CN" sz="1600" dirty="0">
                <a:solidFill>
                  <a:schemeClr val="accent1"/>
                </a:solidFill>
              </a:rPr>
              <a:t>else return  </a:t>
            </a:r>
            <a:r>
              <a:rPr lang="en-US" altLang="zh-CN" sz="1600" dirty="0"/>
              <a:t>true; 	//</a:t>
            </a:r>
            <a:r>
              <a:rPr lang="zh-CN" altLang="en-US" sz="1600" dirty="0"/>
              <a:t>拓扑排序成功</a:t>
            </a:r>
          </a:p>
          <a:p>
            <a:r>
              <a:rPr lang="en-US" altLang="zh-CN" sz="1600" dirty="0"/>
              <a:t>}</a:t>
            </a:r>
            <a:endParaRPr lang="en-US" altLang="zh-CN" sz="2000" dirty="0"/>
          </a:p>
        </p:txBody>
      </p:sp>
      <p:sp>
        <p:nvSpPr>
          <p:cNvPr id="7" name="矩形 6">
            <a:extLst>
              <a:ext uri="{FF2B5EF4-FFF2-40B4-BE49-F238E27FC236}">
                <a16:creationId xmlns:a16="http://schemas.microsoft.com/office/drawing/2014/main" xmlns="" id="{B8C014B4-A212-49F3-92FE-80B18AA6418E}"/>
              </a:ext>
            </a:extLst>
          </p:cNvPr>
          <p:cNvSpPr/>
          <p:nvPr/>
        </p:nvSpPr>
        <p:spPr>
          <a:xfrm>
            <a:off x="8579165" y="788565"/>
            <a:ext cx="3313651" cy="2718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accent1"/>
                </a:solidFill>
              </a:rPr>
              <a:t>拓扑排序对</a:t>
            </a:r>
            <a:r>
              <a:rPr lang="en-US" altLang="zh-CN" dirty="0">
                <a:solidFill>
                  <a:schemeClr val="accent1"/>
                </a:solidFill>
              </a:rPr>
              <a:t>AOV</a:t>
            </a:r>
            <a:r>
              <a:rPr lang="zh-CN" altLang="en-US" dirty="0">
                <a:solidFill>
                  <a:schemeClr val="accent1"/>
                </a:solidFill>
              </a:rPr>
              <a:t>图需要打印图中所有顶点，而且由于要删除边</a:t>
            </a:r>
            <a:r>
              <a:rPr lang="en-US" altLang="zh-CN" dirty="0">
                <a:solidFill>
                  <a:schemeClr val="accent1"/>
                </a:solidFill>
              </a:rPr>
              <a:t>(</a:t>
            </a:r>
            <a:r>
              <a:rPr lang="zh-CN" altLang="en-US" dirty="0">
                <a:solidFill>
                  <a:schemeClr val="accent1"/>
                </a:solidFill>
              </a:rPr>
              <a:t>实际没有删除，只是寻找入度为</a:t>
            </a:r>
            <a:r>
              <a:rPr lang="en-US" altLang="zh-CN" dirty="0">
                <a:solidFill>
                  <a:schemeClr val="accent1"/>
                </a:solidFill>
              </a:rPr>
              <a:t>0</a:t>
            </a:r>
            <a:r>
              <a:rPr lang="zh-CN" altLang="en-US" dirty="0">
                <a:solidFill>
                  <a:schemeClr val="accent1"/>
                </a:solidFill>
              </a:rPr>
              <a:t>的顶点</a:t>
            </a:r>
            <a:r>
              <a:rPr lang="en-US" altLang="zh-CN" dirty="0">
                <a:solidFill>
                  <a:schemeClr val="accent1"/>
                </a:solidFill>
              </a:rPr>
              <a:t>)</a:t>
            </a:r>
            <a:r>
              <a:rPr lang="zh-CN" altLang="en-US" dirty="0">
                <a:solidFill>
                  <a:schemeClr val="accent1"/>
                </a:solidFill>
              </a:rPr>
              <a:t>所以对所有边也要进行扫描，所以这个算法的时间复杂度为</a:t>
            </a:r>
            <a:r>
              <a:rPr lang="en-US" altLang="zh-CN" dirty="0">
                <a:solidFill>
                  <a:schemeClr val="accent2"/>
                </a:solidFill>
              </a:rPr>
              <a:t>O (|V|+|E|)</a:t>
            </a:r>
            <a:endParaRPr lang="zh-CN" altLang="en-US" dirty="0">
              <a:solidFill>
                <a:schemeClr val="accent2"/>
              </a:solidFill>
            </a:endParaRPr>
          </a:p>
        </p:txBody>
      </p:sp>
      <p:sp>
        <p:nvSpPr>
          <p:cNvPr id="8" name="矩形 7">
            <a:extLst>
              <a:ext uri="{FF2B5EF4-FFF2-40B4-BE49-F238E27FC236}">
                <a16:creationId xmlns:a16="http://schemas.microsoft.com/office/drawing/2014/main" xmlns="" id="{140E8918-3C24-42E4-B6BC-2679886A60A9}"/>
              </a:ext>
            </a:extLst>
          </p:cNvPr>
          <p:cNvSpPr/>
          <p:nvPr/>
        </p:nvSpPr>
        <p:spPr>
          <a:xfrm>
            <a:off x="654341" y="4907560"/>
            <a:ext cx="4311942" cy="155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拓扑排序从入度为</a:t>
            </a:r>
            <a:r>
              <a:rPr lang="en-US" altLang="zh-CN" dirty="0"/>
              <a:t>0</a:t>
            </a:r>
            <a:r>
              <a:rPr lang="zh-CN" altLang="en-US" dirty="0"/>
              <a:t>的顶点开始筛选，对应的实际意义是工程可以从这个活动开始或者继续。</a:t>
            </a:r>
            <a:endParaRPr lang="en-US" altLang="zh-CN" dirty="0"/>
          </a:p>
          <a:p>
            <a:pPr algn="ctr"/>
            <a:r>
              <a:rPr lang="en-US" altLang="zh-CN" dirty="0"/>
              <a:t>2.</a:t>
            </a:r>
            <a:r>
              <a:rPr lang="zh-CN" altLang="en-US" dirty="0"/>
              <a:t>拓扑序列可以不唯一，当活动排成线性，则拓扑序列是唯一的。</a:t>
            </a:r>
          </a:p>
        </p:txBody>
      </p:sp>
      <p:sp>
        <p:nvSpPr>
          <p:cNvPr id="61" name="流程图: 接点 60">
            <a:extLst>
              <a:ext uri="{FF2B5EF4-FFF2-40B4-BE49-F238E27FC236}">
                <a16:creationId xmlns:a16="http://schemas.microsoft.com/office/drawing/2014/main" xmlns="" id="{0018E649-AEA4-456C-AA85-E601AD8239A1}"/>
              </a:ext>
            </a:extLst>
          </p:cNvPr>
          <p:cNvSpPr/>
          <p:nvPr/>
        </p:nvSpPr>
        <p:spPr>
          <a:xfrm>
            <a:off x="5676343" y="520241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66" name="流程图: 接点 65">
            <a:extLst>
              <a:ext uri="{FF2B5EF4-FFF2-40B4-BE49-F238E27FC236}">
                <a16:creationId xmlns:a16="http://schemas.microsoft.com/office/drawing/2014/main" xmlns="" id="{345E76F2-0753-4FF2-8EA4-87FBF52CE9A3}"/>
              </a:ext>
            </a:extLst>
          </p:cNvPr>
          <p:cNvSpPr/>
          <p:nvPr/>
        </p:nvSpPr>
        <p:spPr>
          <a:xfrm>
            <a:off x="6434474" y="520223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67" name="流程图: 接点 66">
            <a:extLst>
              <a:ext uri="{FF2B5EF4-FFF2-40B4-BE49-F238E27FC236}">
                <a16:creationId xmlns:a16="http://schemas.microsoft.com/office/drawing/2014/main" xmlns="" id="{0ECC9EC8-0528-4172-8E18-6A25B9C1B21E}"/>
              </a:ext>
            </a:extLst>
          </p:cNvPr>
          <p:cNvSpPr/>
          <p:nvPr/>
        </p:nvSpPr>
        <p:spPr>
          <a:xfrm>
            <a:off x="7192605" y="520223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68" name="流程图: 接点 67">
            <a:extLst>
              <a:ext uri="{FF2B5EF4-FFF2-40B4-BE49-F238E27FC236}">
                <a16:creationId xmlns:a16="http://schemas.microsoft.com/office/drawing/2014/main" xmlns="" id="{08C5582E-694B-462A-BC3A-FBA8CF011897}"/>
              </a:ext>
            </a:extLst>
          </p:cNvPr>
          <p:cNvSpPr/>
          <p:nvPr/>
        </p:nvSpPr>
        <p:spPr>
          <a:xfrm>
            <a:off x="7950736" y="520223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cxnSp>
        <p:nvCxnSpPr>
          <p:cNvPr id="12" name="直接箭头连接符 11">
            <a:extLst>
              <a:ext uri="{FF2B5EF4-FFF2-40B4-BE49-F238E27FC236}">
                <a16:creationId xmlns:a16="http://schemas.microsoft.com/office/drawing/2014/main" xmlns="" id="{24EEBB10-6126-4913-8AA3-946F412E7DFD}"/>
              </a:ext>
            </a:extLst>
          </p:cNvPr>
          <p:cNvCxnSpPr>
            <a:cxnSpLocks/>
            <a:stCxn id="61" idx="6"/>
            <a:endCxn id="66" idx="2"/>
          </p:cNvCxnSpPr>
          <p:nvPr/>
        </p:nvCxnSpPr>
        <p:spPr>
          <a:xfrm flipV="1">
            <a:off x="6066735" y="5384795"/>
            <a:ext cx="367739" cy="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7438CE05-BF87-445F-BF81-232DB3750AA7}"/>
              </a:ext>
            </a:extLst>
          </p:cNvPr>
          <p:cNvCxnSpPr>
            <a:stCxn id="66" idx="6"/>
            <a:endCxn id="67" idx="2"/>
          </p:cNvCxnSpPr>
          <p:nvPr/>
        </p:nvCxnSpPr>
        <p:spPr>
          <a:xfrm flipV="1">
            <a:off x="6824866" y="5384794"/>
            <a:ext cx="3677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xmlns="" id="{DCC51B79-4B9E-4DB6-A644-D16A0B1FFB3D}"/>
              </a:ext>
            </a:extLst>
          </p:cNvPr>
          <p:cNvCxnSpPr>
            <a:stCxn id="67" idx="6"/>
            <a:endCxn id="68" idx="2"/>
          </p:cNvCxnSpPr>
          <p:nvPr/>
        </p:nvCxnSpPr>
        <p:spPr>
          <a:xfrm flipV="1">
            <a:off x="7582997" y="5384793"/>
            <a:ext cx="3677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F0373668-9344-4D2F-B1B2-2B07E620B719}"/>
              </a:ext>
            </a:extLst>
          </p:cNvPr>
          <p:cNvSpPr txBox="1"/>
          <p:nvPr/>
        </p:nvSpPr>
        <p:spPr>
          <a:xfrm>
            <a:off x="5676343" y="5884769"/>
            <a:ext cx="5754470" cy="369332"/>
          </a:xfrm>
          <a:prstGeom prst="rect">
            <a:avLst/>
          </a:prstGeom>
          <a:noFill/>
        </p:spPr>
        <p:txBody>
          <a:bodyPr wrap="square" rtlCol="0">
            <a:spAutoFit/>
          </a:bodyPr>
          <a:lstStyle/>
          <a:p>
            <a:r>
              <a:rPr lang="zh-CN" altLang="en-US" dirty="0"/>
              <a:t>考完政治考英语考完英语考数学考完数学考专业课</a:t>
            </a:r>
          </a:p>
        </p:txBody>
      </p:sp>
    </p:spTree>
    <p:extLst>
      <p:ext uri="{BB962C8B-B14F-4D97-AF65-F5344CB8AC3E}">
        <p14:creationId xmlns:p14="http://schemas.microsoft.com/office/powerpoint/2010/main" val="97541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1" grpId="0" animBg="1"/>
      <p:bldP spid="66" grpId="0" animBg="1"/>
      <p:bldP spid="67" grpId="0" animBg="1"/>
      <p:bldP spid="68" grpId="0" animBg="1"/>
      <p:bldP spid="3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拓扑排序算法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a:extLst>
              <a:ext uri="{FF2B5EF4-FFF2-40B4-BE49-F238E27FC236}">
                <a16:creationId xmlns:a16="http://schemas.microsoft.com/office/drawing/2014/main" xmlns="" id="{140E8918-3C24-42E4-B6BC-2679886A60A9}"/>
              </a:ext>
            </a:extLst>
          </p:cNvPr>
          <p:cNvSpPr/>
          <p:nvPr/>
        </p:nvSpPr>
        <p:spPr>
          <a:xfrm>
            <a:off x="629174" y="808735"/>
            <a:ext cx="4311942" cy="1558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r>
              <a:rPr lang="zh-CN" altLang="zh-CN" dirty="0"/>
              <a:t>对于一般的图，如果它的邻接矩阵是三角矩阵，则存在拓扑序列；反之则不一定成立</a:t>
            </a:r>
            <a:endParaRPr lang="zh-CN" altLang="en-US" dirty="0"/>
          </a:p>
        </p:txBody>
      </p:sp>
      <p:sp>
        <p:nvSpPr>
          <p:cNvPr id="29" name="左中括号 28">
            <a:extLst>
              <a:ext uri="{FF2B5EF4-FFF2-40B4-BE49-F238E27FC236}">
                <a16:creationId xmlns:a16="http://schemas.microsoft.com/office/drawing/2014/main" xmlns="" id="{EAFB337D-27F3-4452-81F1-2C8CAA01D10F}"/>
              </a:ext>
            </a:extLst>
          </p:cNvPr>
          <p:cNvSpPr/>
          <p:nvPr/>
        </p:nvSpPr>
        <p:spPr>
          <a:xfrm>
            <a:off x="991061" y="317975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右中括号 30">
            <a:extLst>
              <a:ext uri="{FF2B5EF4-FFF2-40B4-BE49-F238E27FC236}">
                <a16:creationId xmlns:a16="http://schemas.microsoft.com/office/drawing/2014/main" xmlns="" id="{DF402C20-4978-4B52-A3BA-DBAA1CEB3CE7}"/>
              </a:ext>
            </a:extLst>
          </p:cNvPr>
          <p:cNvSpPr/>
          <p:nvPr/>
        </p:nvSpPr>
        <p:spPr>
          <a:xfrm>
            <a:off x="3286953" y="318791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xmlns="" id="{7311592A-0008-4519-9646-F32AD31CAF8B}"/>
              </a:ext>
            </a:extLst>
          </p:cNvPr>
          <p:cNvSpPr txBox="1"/>
          <p:nvPr/>
        </p:nvSpPr>
        <p:spPr>
          <a:xfrm>
            <a:off x="1107405" y="2818578"/>
            <a:ext cx="377504" cy="369332"/>
          </a:xfrm>
          <a:prstGeom prst="rect">
            <a:avLst/>
          </a:prstGeom>
          <a:noFill/>
        </p:spPr>
        <p:txBody>
          <a:bodyPr wrap="square" rtlCol="0">
            <a:spAutoFit/>
          </a:bodyPr>
          <a:lstStyle/>
          <a:p>
            <a:r>
              <a:rPr lang="en-US" altLang="zh-CN" dirty="0"/>
              <a:t>0</a:t>
            </a:r>
            <a:endParaRPr lang="zh-CN" altLang="en-US" dirty="0"/>
          </a:p>
        </p:txBody>
      </p:sp>
      <p:sp>
        <p:nvSpPr>
          <p:cNvPr id="33" name="文本框 32">
            <a:extLst>
              <a:ext uri="{FF2B5EF4-FFF2-40B4-BE49-F238E27FC236}">
                <a16:creationId xmlns:a16="http://schemas.microsoft.com/office/drawing/2014/main" xmlns="" id="{6A19E2EE-DF60-4D84-B585-4AFD7A87294B}"/>
              </a:ext>
            </a:extLst>
          </p:cNvPr>
          <p:cNvSpPr txBox="1"/>
          <p:nvPr/>
        </p:nvSpPr>
        <p:spPr>
          <a:xfrm>
            <a:off x="1635447" y="2818578"/>
            <a:ext cx="377504"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795E435D-6000-4172-B95D-FC5F272B031A}"/>
              </a:ext>
            </a:extLst>
          </p:cNvPr>
          <p:cNvSpPr txBox="1"/>
          <p:nvPr/>
        </p:nvSpPr>
        <p:spPr>
          <a:xfrm>
            <a:off x="2162749" y="2818578"/>
            <a:ext cx="377504" cy="369332"/>
          </a:xfrm>
          <a:prstGeom prst="rect">
            <a:avLst/>
          </a:prstGeom>
          <a:noFill/>
        </p:spPr>
        <p:txBody>
          <a:bodyPr wrap="square" rtlCol="0">
            <a:spAutoFit/>
          </a:bodyPr>
          <a:lstStyle/>
          <a:p>
            <a:r>
              <a:rPr lang="en-US" altLang="zh-CN" dirty="0"/>
              <a:t>2</a:t>
            </a:r>
            <a:endParaRPr lang="zh-CN" altLang="en-US" dirty="0"/>
          </a:p>
        </p:txBody>
      </p:sp>
      <p:sp>
        <p:nvSpPr>
          <p:cNvPr id="35" name="文本框 34">
            <a:extLst>
              <a:ext uri="{FF2B5EF4-FFF2-40B4-BE49-F238E27FC236}">
                <a16:creationId xmlns:a16="http://schemas.microsoft.com/office/drawing/2014/main" xmlns="" id="{87B28E5E-D8D9-4266-8773-A309C1C6472A}"/>
              </a:ext>
            </a:extLst>
          </p:cNvPr>
          <p:cNvSpPr txBox="1"/>
          <p:nvPr/>
        </p:nvSpPr>
        <p:spPr>
          <a:xfrm>
            <a:off x="2689970" y="2818578"/>
            <a:ext cx="377504" cy="369332"/>
          </a:xfrm>
          <a:prstGeom prst="rect">
            <a:avLst/>
          </a:prstGeom>
          <a:noFill/>
        </p:spPr>
        <p:txBody>
          <a:bodyPr wrap="square" rtlCol="0">
            <a:spAutoFit/>
          </a:bodyPr>
          <a:lstStyle/>
          <a:p>
            <a:r>
              <a:rPr lang="en-US" altLang="zh-CN" dirty="0"/>
              <a:t>3</a:t>
            </a:r>
            <a:endParaRPr lang="zh-CN" altLang="en-US" dirty="0"/>
          </a:p>
        </p:txBody>
      </p:sp>
      <p:sp>
        <p:nvSpPr>
          <p:cNvPr id="36" name="文本框 35">
            <a:extLst>
              <a:ext uri="{FF2B5EF4-FFF2-40B4-BE49-F238E27FC236}">
                <a16:creationId xmlns:a16="http://schemas.microsoft.com/office/drawing/2014/main" xmlns="" id="{2F46DB54-7E73-4B9F-832C-34CD9220A6D3}"/>
              </a:ext>
            </a:extLst>
          </p:cNvPr>
          <p:cNvSpPr txBox="1"/>
          <p:nvPr/>
        </p:nvSpPr>
        <p:spPr>
          <a:xfrm>
            <a:off x="631674" y="3187910"/>
            <a:ext cx="377504" cy="369332"/>
          </a:xfrm>
          <a:prstGeom prst="rect">
            <a:avLst/>
          </a:prstGeom>
          <a:noFill/>
        </p:spPr>
        <p:txBody>
          <a:bodyPr wrap="square" rtlCol="0">
            <a:spAutoFit/>
          </a:bodyPr>
          <a:lstStyle/>
          <a:p>
            <a:r>
              <a:rPr lang="en-US" altLang="zh-CN" dirty="0"/>
              <a:t>0</a:t>
            </a:r>
            <a:endParaRPr lang="zh-CN" altLang="en-US" dirty="0"/>
          </a:p>
        </p:txBody>
      </p:sp>
      <p:sp>
        <p:nvSpPr>
          <p:cNvPr id="37" name="文本框 36">
            <a:extLst>
              <a:ext uri="{FF2B5EF4-FFF2-40B4-BE49-F238E27FC236}">
                <a16:creationId xmlns:a16="http://schemas.microsoft.com/office/drawing/2014/main" xmlns="" id="{4EC3F346-9AEE-42DB-B84A-AC90E4CE0B69}"/>
              </a:ext>
            </a:extLst>
          </p:cNvPr>
          <p:cNvSpPr txBox="1"/>
          <p:nvPr/>
        </p:nvSpPr>
        <p:spPr>
          <a:xfrm>
            <a:off x="631674" y="3557242"/>
            <a:ext cx="377504" cy="369332"/>
          </a:xfrm>
          <a:prstGeom prst="rect">
            <a:avLst/>
          </a:prstGeom>
          <a:noFill/>
        </p:spPr>
        <p:txBody>
          <a:bodyPr wrap="square" rtlCol="0">
            <a:spAutoFit/>
          </a:bodyPr>
          <a:lstStyle/>
          <a:p>
            <a:r>
              <a:rPr lang="en-US" altLang="zh-CN" dirty="0"/>
              <a:t>1</a:t>
            </a:r>
            <a:endParaRPr lang="zh-CN" altLang="en-US" dirty="0"/>
          </a:p>
        </p:txBody>
      </p:sp>
      <p:sp>
        <p:nvSpPr>
          <p:cNvPr id="38" name="文本框 37">
            <a:extLst>
              <a:ext uri="{FF2B5EF4-FFF2-40B4-BE49-F238E27FC236}">
                <a16:creationId xmlns:a16="http://schemas.microsoft.com/office/drawing/2014/main" xmlns="" id="{E2860593-DE5A-4696-AF83-B9519345502E}"/>
              </a:ext>
            </a:extLst>
          </p:cNvPr>
          <p:cNvSpPr txBox="1"/>
          <p:nvPr/>
        </p:nvSpPr>
        <p:spPr>
          <a:xfrm>
            <a:off x="629174" y="3926574"/>
            <a:ext cx="377504" cy="369332"/>
          </a:xfrm>
          <a:prstGeom prst="rect">
            <a:avLst/>
          </a:prstGeom>
          <a:noFill/>
        </p:spPr>
        <p:txBody>
          <a:bodyPr wrap="square" rtlCol="0">
            <a:spAutoFit/>
          </a:bodyPr>
          <a:lstStyle/>
          <a:p>
            <a:r>
              <a:rPr lang="en-US" altLang="zh-CN" dirty="0"/>
              <a:t>2</a:t>
            </a:r>
            <a:endParaRPr lang="zh-CN" altLang="en-US" dirty="0"/>
          </a:p>
        </p:txBody>
      </p:sp>
      <p:sp>
        <p:nvSpPr>
          <p:cNvPr id="39" name="文本框 38">
            <a:extLst>
              <a:ext uri="{FF2B5EF4-FFF2-40B4-BE49-F238E27FC236}">
                <a16:creationId xmlns:a16="http://schemas.microsoft.com/office/drawing/2014/main" xmlns="" id="{FF95B10F-AE9E-41A0-B0BC-B8C7EDB33AA1}"/>
              </a:ext>
            </a:extLst>
          </p:cNvPr>
          <p:cNvSpPr txBox="1"/>
          <p:nvPr/>
        </p:nvSpPr>
        <p:spPr>
          <a:xfrm>
            <a:off x="633836" y="4324673"/>
            <a:ext cx="377504" cy="369332"/>
          </a:xfrm>
          <a:prstGeom prst="rect">
            <a:avLst/>
          </a:prstGeom>
          <a:noFill/>
        </p:spPr>
        <p:txBody>
          <a:bodyPr wrap="square" rtlCol="0">
            <a:spAutoFit/>
          </a:bodyPr>
          <a:lstStyle/>
          <a:p>
            <a:r>
              <a:rPr lang="en-US" altLang="zh-CN" dirty="0"/>
              <a:t>3</a:t>
            </a:r>
            <a:endParaRPr lang="zh-CN" altLang="en-US" dirty="0"/>
          </a:p>
        </p:txBody>
      </p:sp>
      <p:sp>
        <p:nvSpPr>
          <p:cNvPr id="40" name="文本框 39">
            <a:extLst>
              <a:ext uri="{FF2B5EF4-FFF2-40B4-BE49-F238E27FC236}">
                <a16:creationId xmlns:a16="http://schemas.microsoft.com/office/drawing/2014/main" xmlns="" id="{6E124D95-13A8-4618-A7EC-D6B0E09F2B6E}"/>
              </a:ext>
            </a:extLst>
          </p:cNvPr>
          <p:cNvSpPr txBox="1"/>
          <p:nvPr/>
        </p:nvSpPr>
        <p:spPr>
          <a:xfrm>
            <a:off x="1136795" y="3163167"/>
            <a:ext cx="314853" cy="369332"/>
          </a:xfrm>
          <a:prstGeom prst="rect">
            <a:avLst/>
          </a:prstGeom>
          <a:noFill/>
        </p:spPr>
        <p:txBody>
          <a:bodyPr wrap="square" rtlCol="0">
            <a:spAutoFit/>
          </a:bodyPr>
          <a:lstStyle/>
          <a:p>
            <a:r>
              <a:rPr lang="en-US" altLang="zh-CN" dirty="0"/>
              <a:t>0</a:t>
            </a:r>
            <a:endParaRPr lang="zh-CN" altLang="en-US" dirty="0"/>
          </a:p>
        </p:txBody>
      </p:sp>
      <p:sp>
        <p:nvSpPr>
          <p:cNvPr id="41" name="文本框 40">
            <a:extLst>
              <a:ext uri="{FF2B5EF4-FFF2-40B4-BE49-F238E27FC236}">
                <a16:creationId xmlns:a16="http://schemas.microsoft.com/office/drawing/2014/main" xmlns="" id="{7CB7A25B-BBA2-47BC-B07E-761A73D679C1}"/>
              </a:ext>
            </a:extLst>
          </p:cNvPr>
          <p:cNvSpPr txBox="1"/>
          <p:nvPr/>
        </p:nvSpPr>
        <p:spPr>
          <a:xfrm>
            <a:off x="1635447" y="3553437"/>
            <a:ext cx="314853" cy="369332"/>
          </a:xfrm>
          <a:prstGeom prst="rect">
            <a:avLst/>
          </a:prstGeom>
          <a:noFill/>
        </p:spPr>
        <p:txBody>
          <a:bodyPr wrap="square" rtlCol="0">
            <a:spAutoFit/>
          </a:bodyPr>
          <a:lstStyle/>
          <a:p>
            <a:r>
              <a:rPr lang="en-US" altLang="zh-CN" dirty="0"/>
              <a:t>0</a:t>
            </a:r>
            <a:endParaRPr lang="zh-CN" altLang="en-US" dirty="0"/>
          </a:p>
        </p:txBody>
      </p:sp>
      <p:sp>
        <p:nvSpPr>
          <p:cNvPr id="44" name="文本框 43">
            <a:extLst>
              <a:ext uri="{FF2B5EF4-FFF2-40B4-BE49-F238E27FC236}">
                <a16:creationId xmlns:a16="http://schemas.microsoft.com/office/drawing/2014/main" xmlns="" id="{C5B26D34-A300-4F6A-AAEA-F59E061DD151}"/>
              </a:ext>
            </a:extLst>
          </p:cNvPr>
          <p:cNvSpPr txBox="1"/>
          <p:nvPr/>
        </p:nvSpPr>
        <p:spPr>
          <a:xfrm>
            <a:off x="1635447" y="3163167"/>
            <a:ext cx="314853" cy="369332"/>
          </a:xfrm>
          <a:prstGeom prst="rect">
            <a:avLst/>
          </a:prstGeom>
          <a:noFill/>
        </p:spPr>
        <p:txBody>
          <a:bodyPr wrap="square" rtlCol="0">
            <a:spAutoFit/>
          </a:bodyPr>
          <a:lstStyle/>
          <a:p>
            <a:r>
              <a:rPr lang="en-US" altLang="zh-CN" dirty="0"/>
              <a:t>1</a:t>
            </a:r>
            <a:endParaRPr lang="zh-CN" altLang="en-US" dirty="0"/>
          </a:p>
        </p:txBody>
      </p:sp>
      <p:sp>
        <p:nvSpPr>
          <p:cNvPr id="45" name="文本框 44">
            <a:extLst>
              <a:ext uri="{FF2B5EF4-FFF2-40B4-BE49-F238E27FC236}">
                <a16:creationId xmlns:a16="http://schemas.microsoft.com/office/drawing/2014/main" xmlns="" id="{5195D97E-17F7-4A2E-B9A9-5A0B027132ED}"/>
              </a:ext>
            </a:extLst>
          </p:cNvPr>
          <p:cNvSpPr txBox="1"/>
          <p:nvPr/>
        </p:nvSpPr>
        <p:spPr>
          <a:xfrm>
            <a:off x="2150442" y="3188051"/>
            <a:ext cx="314853" cy="369332"/>
          </a:xfrm>
          <a:prstGeom prst="rect">
            <a:avLst/>
          </a:prstGeom>
          <a:noFill/>
        </p:spPr>
        <p:txBody>
          <a:bodyPr wrap="square" rtlCol="0">
            <a:spAutoFit/>
          </a:bodyPr>
          <a:lstStyle/>
          <a:p>
            <a:r>
              <a:rPr lang="en-US" altLang="zh-CN" dirty="0"/>
              <a:t>2</a:t>
            </a:r>
            <a:endParaRPr lang="zh-CN" altLang="en-US" dirty="0"/>
          </a:p>
        </p:txBody>
      </p:sp>
      <p:sp>
        <p:nvSpPr>
          <p:cNvPr id="46" name="文本框 45">
            <a:extLst>
              <a:ext uri="{FF2B5EF4-FFF2-40B4-BE49-F238E27FC236}">
                <a16:creationId xmlns:a16="http://schemas.microsoft.com/office/drawing/2014/main" xmlns="" id="{CFD8F0F6-A7E4-4774-BD8E-530583475929}"/>
              </a:ext>
            </a:extLst>
          </p:cNvPr>
          <p:cNvSpPr txBox="1"/>
          <p:nvPr/>
        </p:nvSpPr>
        <p:spPr>
          <a:xfrm>
            <a:off x="2723543" y="3187910"/>
            <a:ext cx="314853" cy="369332"/>
          </a:xfrm>
          <a:prstGeom prst="rect">
            <a:avLst/>
          </a:prstGeom>
          <a:noFill/>
        </p:spPr>
        <p:txBody>
          <a:bodyPr wrap="square" rtlCol="0">
            <a:spAutoFit/>
          </a:bodyPr>
          <a:lstStyle/>
          <a:p>
            <a:r>
              <a:rPr lang="en-US" altLang="zh-CN" dirty="0"/>
              <a:t>3</a:t>
            </a:r>
            <a:endParaRPr lang="zh-CN" altLang="en-US" dirty="0"/>
          </a:p>
        </p:txBody>
      </p:sp>
      <p:sp>
        <p:nvSpPr>
          <p:cNvPr id="47" name="文本框 46">
            <a:extLst>
              <a:ext uri="{FF2B5EF4-FFF2-40B4-BE49-F238E27FC236}">
                <a16:creationId xmlns:a16="http://schemas.microsoft.com/office/drawing/2014/main" xmlns="" id="{48983972-27A7-4CB1-AB82-E803915D6CA5}"/>
              </a:ext>
            </a:extLst>
          </p:cNvPr>
          <p:cNvSpPr txBox="1"/>
          <p:nvPr/>
        </p:nvSpPr>
        <p:spPr>
          <a:xfrm>
            <a:off x="1152830" y="3549632"/>
            <a:ext cx="314853" cy="369332"/>
          </a:xfrm>
          <a:prstGeom prst="rect">
            <a:avLst/>
          </a:prstGeom>
          <a:noFill/>
        </p:spPr>
        <p:txBody>
          <a:bodyPr wrap="square" rtlCol="0">
            <a:spAutoFit/>
          </a:bodyPr>
          <a:lstStyle/>
          <a:p>
            <a:r>
              <a:rPr lang="en-US" altLang="zh-CN" dirty="0"/>
              <a:t>0</a:t>
            </a:r>
            <a:endParaRPr lang="zh-CN" altLang="en-US" dirty="0"/>
          </a:p>
        </p:txBody>
      </p:sp>
      <p:sp>
        <p:nvSpPr>
          <p:cNvPr id="48" name="文本框 47">
            <a:extLst>
              <a:ext uri="{FF2B5EF4-FFF2-40B4-BE49-F238E27FC236}">
                <a16:creationId xmlns:a16="http://schemas.microsoft.com/office/drawing/2014/main" xmlns="" id="{B49E04EB-D0B7-466B-87E6-C8EBEC152B9E}"/>
              </a:ext>
            </a:extLst>
          </p:cNvPr>
          <p:cNvSpPr txBox="1"/>
          <p:nvPr/>
        </p:nvSpPr>
        <p:spPr>
          <a:xfrm>
            <a:off x="2169779" y="3553437"/>
            <a:ext cx="314853" cy="369332"/>
          </a:xfrm>
          <a:prstGeom prst="rect">
            <a:avLst/>
          </a:prstGeom>
          <a:noFill/>
        </p:spPr>
        <p:txBody>
          <a:bodyPr wrap="square" rtlCol="0">
            <a:spAutoFit/>
          </a:bodyPr>
          <a:lstStyle/>
          <a:p>
            <a:r>
              <a:rPr lang="en-US" altLang="zh-CN" dirty="0"/>
              <a:t>4</a:t>
            </a:r>
            <a:endParaRPr lang="zh-CN" altLang="en-US" dirty="0"/>
          </a:p>
        </p:txBody>
      </p:sp>
      <p:sp>
        <p:nvSpPr>
          <p:cNvPr id="49" name="文本框 48">
            <a:extLst>
              <a:ext uri="{FF2B5EF4-FFF2-40B4-BE49-F238E27FC236}">
                <a16:creationId xmlns:a16="http://schemas.microsoft.com/office/drawing/2014/main" xmlns="" id="{87922D77-4C45-4197-8CB9-4D1DE225713C}"/>
              </a:ext>
            </a:extLst>
          </p:cNvPr>
          <p:cNvSpPr txBox="1"/>
          <p:nvPr/>
        </p:nvSpPr>
        <p:spPr>
          <a:xfrm>
            <a:off x="1142158" y="3918964"/>
            <a:ext cx="314853" cy="369332"/>
          </a:xfrm>
          <a:prstGeom prst="rect">
            <a:avLst/>
          </a:prstGeom>
          <a:noFill/>
        </p:spPr>
        <p:txBody>
          <a:bodyPr wrap="square" rtlCol="0">
            <a:spAutoFit/>
          </a:bodyPr>
          <a:lstStyle/>
          <a:p>
            <a:r>
              <a:rPr lang="en-US" altLang="zh-CN" dirty="0"/>
              <a:t>0</a:t>
            </a:r>
            <a:endParaRPr lang="zh-CN" altLang="en-US" dirty="0"/>
          </a:p>
        </p:txBody>
      </p:sp>
      <p:sp>
        <p:nvSpPr>
          <p:cNvPr id="50" name="文本框 49">
            <a:extLst>
              <a:ext uri="{FF2B5EF4-FFF2-40B4-BE49-F238E27FC236}">
                <a16:creationId xmlns:a16="http://schemas.microsoft.com/office/drawing/2014/main" xmlns="" id="{16782EA5-89D9-4BEB-817B-C1C403DF80BE}"/>
              </a:ext>
            </a:extLst>
          </p:cNvPr>
          <p:cNvSpPr txBox="1"/>
          <p:nvPr/>
        </p:nvSpPr>
        <p:spPr>
          <a:xfrm>
            <a:off x="1635449" y="3918124"/>
            <a:ext cx="337270" cy="369332"/>
          </a:xfrm>
          <a:prstGeom prst="rect">
            <a:avLst/>
          </a:prstGeom>
          <a:noFill/>
        </p:spPr>
        <p:txBody>
          <a:bodyPr wrap="square" rtlCol="0">
            <a:spAutoFit/>
          </a:bodyPr>
          <a:lstStyle/>
          <a:p>
            <a:r>
              <a:rPr lang="en-US" altLang="zh-CN" dirty="0"/>
              <a:t>0</a:t>
            </a:r>
            <a:endParaRPr lang="zh-CN" altLang="en-US" dirty="0"/>
          </a:p>
        </p:txBody>
      </p:sp>
      <p:sp>
        <p:nvSpPr>
          <p:cNvPr id="53" name="文本框 52">
            <a:extLst>
              <a:ext uri="{FF2B5EF4-FFF2-40B4-BE49-F238E27FC236}">
                <a16:creationId xmlns:a16="http://schemas.microsoft.com/office/drawing/2014/main" xmlns="" id="{25605417-86A5-4B78-BD57-429E110B7398}"/>
              </a:ext>
            </a:extLst>
          </p:cNvPr>
          <p:cNvSpPr txBox="1"/>
          <p:nvPr/>
        </p:nvSpPr>
        <p:spPr>
          <a:xfrm>
            <a:off x="1142158" y="4349005"/>
            <a:ext cx="337270" cy="369332"/>
          </a:xfrm>
          <a:prstGeom prst="rect">
            <a:avLst/>
          </a:prstGeom>
          <a:noFill/>
        </p:spPr>
        <p:txBody>
          <a:bodyPr wrap="squar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xmlns="" id="{C0A690DD-3609-4DB7-BF5F-A118E62AEA08}"/>
              </a:ext>
            </a:extLst>
          </p:cNvPr>
          <p:cNvSpPr txBox="1"/>
          <p:nvPr/>
        </p:nvSpPr>
        <p:spPr>
          <a:xfrm>
            <a:off x="2140773" y="4349005"/>
            <a:ext cx="337270" cy="369332"/>
          </a:xfrm>
          <a:prstGeom prst="rect">
            <a:avLst/>
          </a:prstGeom>
          <a:noFill/>
        </p:spPr>
        <p:txBody>
          <a:bodyPr wrap="square" rtlCol="0">
            <a:spAutoFit/>
          </a:bodyPr>
          <a:lstStyle/>
          <a:p>
            <a:r>
              <a:rPr lang="en-US" altLang="zh-CN" dirty="0"/>
              <a:t>0</a:t>
            </a:r>
            <a:endParaRPr lang="zh-CN" altLang="en-US" dirty="0"/>
          </a:p>
        </p:txBody>
      </p:sp>
      <p:sp>
        <p:nvSpPr>
          <p:cNvPr id="56" name="文本框 55">
            <a:extLst>
              <a:ext uri="{FF2B5EF4-FFF2-40B4-BE49-F238E27FC236}">
                <a16:creationId xmlns:a16="http://schemas.microsoft.com/office/drawing/2014/main" xmlns="" id="{0693B89C-1502-45A0-9DAE-232675CDBDC7}"/>
              </a:ext>
            </a:extLst>
          </p:cNvPr>
          <p:cNvSpPr txBox="1"/>
          <p:nvPr/>
        </p:nvSpPr>
        <p:spPr>
          <a:xfrm>
            <a:off x="2681692" y="3571626"/>
            <a:ext cx="314853" cy="369332"/>
          </a:xfrm>
          <a:prstGeom prst="rect">
            <a:avLst/>
          </a:prstGeom>
          <a:noFill/>
        </p:spPr>
        <p:txBody>
          <a:bodyPr wrap="square" rtlCol="0">
            <a:spAutoFit/>
          </a:bodyPr>
          <a:lstStyle/>
          <a:p>
            <a:r>
              <a:rPr lang="en-US" altLang="zh-CN" dirty="0"/>
              <a:t>5</a:t>
            </a:r>
            <a:endParaRPr lang="zh-CN" altLang="en-US" dirty="0"/>
          </a:p>
        </p:txBody>
      </p:sp>
      <p:sp>
        <p:nvSpPr>
          <p:cNvPr id="57" name="文本框 56">
            <a:extLst>
              <a:ext uri="{FF2B5EF4-FFF2-40B4-BE49-F238E27FC236}">
                <a16:creationId xmlns:a16="http://schemas.microsoft.com/office/drawing/2014/main" xmlns="" id="{E88C29C0-705E-4B5D-98BB-855FDBC207D4}"/>
              </a:ext>
            </a:extLst>
          </p:cNvPr>
          <p:cNvSpPr txBox="1"/>
          <p:nvPr/>
        </p:nvSpPr>
        <p:spPr>
          <a:xfrm>
            <a:off x="2692700" y="3926574"/>
            <a:ext cx="314853" cy="369332"/>
          </a:xfrm>
          <a:prstGeom prst="rect">
            <a:avLst/>
          </a:prstGeom>
          <a:noFill/>
        </p:spPr>
        <p:txBody>
          <a:bodyPr wrap="square" rtlCol="0">
            <a:spAutoFit/>
          </a:bodyPr>
          <a:lstStyle/>
          <a:p>
            <a:r>
              <a:rPr lang="en-US" altLang="zh-CN" dirty="0"/>
              <a:t>6</a:t>
            </a:r>
            <a:endParaRPr lang="zh-CN" altLang="en-US" dirty="0"/>
          </a:p>
        </p:txBody>
      </p:sp>
      <p:sp>
        <p:nvSpPr>
          <p:cNvPr id="58" name="文本框 57">
            <a:extLst>
              <a:ext uri="{FF2B5EF4-FFF2-40B4-BE49-F238E27FC236}">
                <a16:creationId xmlns:a16="http://schemas.microsoft.com/office/drawing/2014/main" xmlns="" id="{B0073F24-E431-4630-9866-739AEBD790BA}"/>
              </a:ext>
            </a:extLst>
          </p:cNvPr>
          <p:cNvSpPr txBox="1"/>
          <p:nvPr/>
        </p:nvSpPr>
        <p:spPr>
          <a:xfrm>
            <a:off x="2723543" y="4349005"/>
            <a:ext cx="314853" cy="369332"/>
          </a:xfrm>
          <a:prstGeom prst="rect">
            <a:avLst/>
          </a:prstGeom>
          <a:noFill/>
        </p:spPr>
        <p:txBody>
          <a:bodyPr wrap="square" rtlCol="0">
            <a:spAutoFit/>
          </a:bodyPr>
          <a:lstStyle/>
          <a:p>
            <a:r>
              <a:rPr lang="en-US" altLang="zh-CN" dirty="0"/>
              <a:t>0</a:t>
            </a:r>
            <a:endParaRPr lang="zh-CN" altLang="en-US" dirty="0"/>
          </a:p>
        </p:txBody>
      </p:sp>
      <p:sp>
        <p:nvSpPr>
          <p:cNvPr id="59" name="文本框 58">
            <a:extLst>
              <a:ext uri="{FF2B5EF4-FFF2-40B4-BE49-F238E27FC236}">
                <a16:creationId xmlns:a16="http://schemas.microsoft.com/office/drawing/2014/main" xmlns="" id="{589FC6CE-BCCA-4E38-A109-2EA57D6EDF81}"/>
              </a:ext>
            </a:extLst>
          </p:cNvPr>
          <p:cNvSpPr txBox="1"/>
          <p:nvPr/>
        </p:nvSpPr>
        <p:spPr>
          <a:xfrm>
            <a:off x="2154360" y="3918124"/>
            <a:ext cx="314853" cy="369332"/>
          </a:xfrm>
          <a:prstGeom prst="rect">
            <a:avLst/>
          </a:prstGeom>
          <a:noFill/>
        </p:spPr>
        <p:txBody>
          <a:bodyPr wrap="square" rtlCol="0">
            <a:spAutoFit/>
          </a:bodyPr>
          <a:lstStyle/>
          <a:p>
            <a:r>
              <a:rPr lang="en-US" altLang="zh-CN" dirty="0"/>
              <a:t>0</a:t>
            </a:r>
            <a:endParaRPr lang="zh-CN" altLang="en-US" dirty="0"/>
          </a:p>
        </p:txBody>
      </p:sp>
      <p:sp>
        <p:nvSpPr>
          <p:cNvPr id="60" name="文本框 59">
            <a:extLst>
              <a:ext uri="{FF2B5EF4-FFF2-40B4-BE49-F238E27FC236}">
                <a16:creationId xmlns:a16="http://schemas.microsoft.com/office/drawing/2014/main" xmlns="" id="{91078A73-9996-4F97-9FFE-DE078CAD4265}"/>
              </a:ext>
            </a:extLst>
          </p:cNvPr>
          <p:cNvSpPr txBox="1"/>
          <p:nvPr/>
        </p:nvSpPr>
        <p:spPr>
          <a:xfrm>
            <a:off x="1629206" y="4325105"/>
            <a:ext cx="314853" cy="369332"/>
          </a:xfrm>
          <a:prstGeom prst="rect">
            <a:avLst/>
          </a:prstGeom>
          <a:noFill/>
        </p:spPr>
        <p:txBody>
          <a:bodyPr wrap="square" rtlCol="0">
            <a:spAutoFit/>
          </a:bodyPr>
          <a:lstStyle/>
          <a:p>
            <a:r>
              <a:rPr lang="en-US" altLang="zh-CN" dirty="0"/>
              <a:t>0</a:t>
            </a:r>
            <a:endParaRPr lang="zh-CN" altLang="en-US" dirty="0"/>
          </a:p>
        </p:txBody>
      </p:sp>
      <p:sp>
        <p:nvSpPr>
          <p:cNvPr id="62" name="流程图: 接点 61">
            <a:extLst>
              <a:ext uri="{FF2B5EF4-FFF2-40B4-BE49-F238E27FC236}">
                <a16:creationId xmlns:a16="http://schemas.microsoft.com/office/drawing/2014/main" xmlns="" id="{C074D6F4-0ECD-4298-8F8D-B31A6FB4E69A}"/>
              </a:ext>
            </a:extLst>
          </p:cNvPr>
          <p:cNvSpPr/>
          <p:nvPr/>
        </p:nvSpPr>
        <p:spPr>
          <a:xfrm>
            <a:off x="1622559" y="491377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63" name="流程图: 接点 62">
            <a:extLst>
              <a:ext uri="{FF2B5EF4-FFF2-40B4-BE49-F238E27FC236}">
                <a16:creationId xmlns:a16="http://schemas.microsoft.com/office/drawing/2014/main" xmlns="" id="{7DA1C9FF-5DF9-4B29-8BF1-D913616C7064}"/>
              </a:ext>
            </a:extLst>
          </p:cNvPr>
          <p:cNvSpPr/>
          <p:nvPr/>
        </p:nvSpPr>
        <p:spPr>
          <a:xfrm>
            <a:off x="779809" y="567717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64" name="流程图: 接点 63">
            <a:extLst>
              <a:ext uri="{FF2B5EF4-FFF2-40B4-BE49-F238E27FC236}">
                <a16:creationId xmlns:a16="http://schemas.microsoft.com/office/drawing/2014/main" xmlns="" id="{FE3FA279-4976-4F56-B0AE-D3A45802B1D0}"/>
              </a:ext>
            </a:extLst>
          </p:cNvPr>
          <p:cNvSpPr/>
          <p:nvPr/>
        </p:nvSpPr>
        <p:spPr>
          <a:xfrm>
            <a:off x="1622559" y="567922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65" name="流程图: 接点 64">
            <a:extLst>
              <a:ext uri="{FF2B5EF4-FFF2-40B4-BE49-F238E27FC236}">
                <a16:creationId xmlns:a16="http://schemas.microsoft.com/office/drawing/2014/main" xmlns="" id="{DA360CC7-19E4-410E-A0C4-B41168A931D1}"/>
              </a:ext>
            </a:extLst>
          </p:cNvPr>
          <p:cNvSpPr/>
          <p:nvPr/>
        </p:nvSpPr>
        <p:spPr>
          <a:xfrm>
            <a:off x="2507925" y="567717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4" name="直接箭头连接符 3">
            <a:extLst>
              <a:ext uri="{FF2B5EF4-FFF2-40B4-BE49-F238E27FC236}">
                <a16:creationId xmlns:a16="http://schemas.microsoft.com/office/drawing/2014/main" xmlns="" id="{26AE505E-3484-44ED-8346-FBAF6C7143E3}"/>
              </a:ext>
            </a:extLst>
          </p:cNvPr>
          <p:cNvCxnSpPr>
            <a:stCxn id="62" idx="2"/>
            <a:endCxn id="63" idx="0"/>
          </p:cNvCxnSpPr>
          <p:nvPr/>
        </p:nvCxnSpPr>
        <p:spPr>
          <a:xfrm flipH="1">
            <a:off x="975005" y="5096341"/>
            <a:ext cx="647554" cy="58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3A45A683-FBAD-4FC9-99CD-73285AFB0661}"/>
              </a:ext>
            </a:extLst>
          </p:cNvPr>
          <p:cNvCxnSpPr>
            <a:stCxn id="62" idx="4"/>
            <a:endCxn id="64" idx="0"/>
          </p:cNvCxnSpPr>
          <p:nvPr/>
        </p:nvCxnSpPr>
        <p:spPr>
          <a:xfrm>
            <a:off x="1817755" y="5278903"/>
            <a:ext cx="0" cy="40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3FDA58FE-2417-447C-B0F3-FDB445D7D751}"/>
              </a:ext>
            </a:extLst>
          </p:cNvPr>
          <p:cNvCxnSpPr>
            <a:stCxn id="62" idx="6"/>
            <a:endCxn id="65" idx="0"/>
          </p:cNvCxnSpPr>
          <p:nvPr/>
        </p:nvCxnSpPr>
        <p:spPr>
          <a:xfrm>
            <a:off x="2012951" y="5096341"/>
            <a:ext cx="690170" cy="58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xmlns="" id="{389C201F-F2AA-4DB4-9C3F-A01FE8E5A296}"/>
              </a:ext>
            </a:extLst>
          </p:cNvPr>
          <p:cNvSpPr txBox="1"/>
          <p:nvPr/>
        </p:nvSpPr>
        <p:spPr>
          <a:xfrm>
            <a:off x="932389" y="5124205"/>
            <a:ext cx="314853" cy="369332"/>
          </a:xfrm>
          <a:prstGeom prst="rect">
            <a:avLst/>
          </a:prstGeom>
          <a:noFill/>
        </p:spPr>
        <p:txBody>
          <a:bodyPr wrap="square" rtlCol="0">
            <a:spAutoFit/>
          </a:bodyPr>
          <a:lstStyle/>
          <a:p>
            <a:r>
              <a:rPr lang="en-US" altLang="zh-CN" dirty="0"/>
              <a:t>1</a:t>
            </a:r>
            <a:endParaRPr lang="zh-CN" altLang="en-US" dirty="0"/>
          </a:p>
        </p:txBody>
      </p:sp>
      <p:sp>
        <p:nvSpPr>
          <p:cNvPr id="70" name="文本框 69">
            <a:extLst>
              <a:ext uri="{FF2B5EF4-FFF2-40B4-BE49-F238E27FC236}">
                <a16:creationId xmlns:a16="http://schemas.microsoft.com/office/drawing/2014/main" xmlns="" id="{46F20A37-D9AE-46CC-BE78-58F9E8B29009}"/>
              </a:ext>
            </a:extLst>
          </p:cNvPr>
          <p:cNvSpPr txBox="1"/>
          <p:nvPr/>
        </p:nvSpPr>
        <p:spPr>
          <a:xfrm>
            <a:off x="1622559" y="5293374"/>
            <a:ext cx="314853" cy="369332"/>
          </a:xfrm>
          <a:prstGeom prst="rect">
            <a:avLst/>
          </a:prstGeom>
          <a:noFill/>
        </p:spPr>
        <p:txBody>
          <a:bodyPr wrap="square" rtlCol="0">
            <a:spAutoFit/>
          </a:bodyPr>
          <a:lstStyle/>
          <a:p>
            <a:r>
              <a:rPr lang="en-US" altLang="zh-CN" dirty="0"/>
              <a:t>2</a:t>
            </a:r>
            <a:endParaRPr lang="zh-CN" altLang="en-US" dirty="0"/>
          </a:p>
        </p:txBody>
      </p:sp>
      <p:sp>
        <p:nvSpPr>
          <p:cNvPr id="71" name="文本框 70">
            <a:extLst>
              <a:ext uri="{FF2B5EF4-FFF2-40B4-BE49-F238E27FC236}">
                <a16:creationId xmlns:a16="http://schemas.microsoft.com/office/drawing/2014/main" xmlns="" id="{9058EF66-8A54-45C4-B707-FC960DAD109E}"/>
              </a:ext>
            </a:extLst>
          </p:cNvPr>
          <p:cNvSpPr txBox="1"/>
          <p:nvPr/>
        </p:nvSpPr>
        <p:spPr>
          <a:xfrm>
            <a:off x="2327095" y="5124205"/>
            <a:ext cx="314853" cy="369332"/>
          </a:xfrm>
          <a:prstGeom prst="rect">
            <a:avLst/>
          </a:prstGeom>
          <a:noFill/>
        </p:spPr>
        <p:txBody>
          <a:bodyPr wrap="square" rtlCol="0">
            <a:spAutoFit/>
          </a:bodyPr>
          <a:lstStyle/>
          <a:p>
            <a:r>
              <a:rPr lang="en-US" altLang="zh-CN" dirty="0"/>
              <a:t>3</a:t>
            </a:r>
            <a:endParaRPr lang="zh-CN" altLang="en-US" dirty="0"/>
          </a:p>
        </p:txBody>
      </p:sp>
      <p:cxnSp>
        <p:nvCxnSpPr>
          <p:cNvPr id="17" name="直接箭头连接符 16">
            <a:extLst>
              <a:ext uri="{FF2B5EF4-FFF2-40B4-BE49-F238E27FC236}">
                <a16:creationId xmlns:a16="http://schemas.microsoft.com/office/drawing/2014/main" xmlns="" id="{79AE1E7C-DC62-4E75-B94C-8D3363310811}"/>
              </a:ext>
            </a:extLst>
          </p:cNvPr>
          <p:cNvCxnSpPr>
            <a:stCxn id="63" idx="6"/>
            <a:endCxn id="64" idx="2"/>
          </p:cNvCxnSpPr>
          <p:nvPr/>
        </p:nvCxnSpPr>
        <p:spPr>
          <a:xfrm>
            <a:off x="1170201" y="5859740"/>
            <a:ext cx="452358" cy="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xmlns="" id="{9D5C012D-98CC-4BCE-94F2-29AE6609FE7E}"/>
              </a:ext>
            </a:extLst>
          </p:cNvPr>
          <p:cNvSpPr txBox="1"/>
          <p:nvPr/>
        </p:nvSpPr>
        <p:spPr>
          <a:xfrm>
            <a:off x="1200803" y="5557474"/>
            <a:ext cx="314853" cy="369332"/>
          </a:xfrm>
          <a:prstGeom prst="rect">
            <a:avLst/>
          </a:prstGeom>
          <a:noFill/>
        </p:spPr>
        <p:txBody>
          <a:bodyPr wrap="square" rtlCol="0">
            <a:spAutoFit/>
          </a:bodyPr>
          <a:lstStyle/>
          <a:p>
            <a:r>
              <a:rPr lang="en-US" altLang="zh-CN" dirty="0"/>
              <a:t>4</a:t>
            </a:r>
            <a:endParaRPr lang="zh-CN" altLang="en-US" dirty="0"/>
          </a:p>
        </p:txBody>
      </p:sp>
      <p:cxnSp>
        <p:nvCxnSpPr>
          <p:cNvPr id="21" name="连接符: 曲线 20">
            <a:extLst>
              <a:ext uri="{FF2B5EF4-FFF2-40B4-BE49-F238E27FC236}">
                <a16:creationId xmlns:a16="http://schemas.microsoft.com/office/drawing/2014/main" xmlns="" id="{80C1C60C-5724-4F49-A2DB-3FAC31AC5695}"/>
              </a:ext>
            </a:extLst>
          </p:cNvPr>
          <p:cNvCxnSpPr>
            <a:cxnSpLocks/>
            <a:stCxn id="63" idx="4"/>
            <a:endCxn id="65" idx="4"/>
          </p:cNvCxnSpPr>
          <p:nvPr/>
        </p:nvCxnSpPr>
        <p:spPr>
          <a:xfrm rot="16200000" flipH="1">
            <a:off x="1839063" y="5178244"/>
            <a:ext cx="12700" cy="172811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xmlns="" id="{3A3FF9C9-FBF7-47B4-AAC4-FAEB8C4E7F1E}"/>
              </a:ext>
            </a:extLst>
          </p:cNvPr>
          <p:cNvSpPr txBox="1"/>
          <p:nvPr/>
        </p:nvSpPr>
        <p:spPr>
          <a:xfrm>
            <a:off x="1698098" y="6329196"/>
            <a:ext cx="314853" cy="369332"/>
          </a:xfrm>
          <a:prstGeom prst="rect">
            <a:avLst/>
          </a:prstGeom>
          <a:noFill/>
        </p:spPr>
        <p:txBody>
          <a:bodyPr wrap="square" rtlCol="0">
            <a:spAutoFit/>
          </a:bodyPr>
          <a:lstStyle/>
          <a:p>
            <a:r>
              <a:rPr lang="en-US" altLang="zh-CN" dirty="0"/>
              <a:t>5</a:t>
            </a:r>
            <a:endParaRPr lang="zh-CN" altLang="en-US" dirty="0"/>
          </a:p>
        </p:txBody>
      </p:sp>
      <p:cxnSp>
        <p:nvCxnSpPr>
          <p:cNvPr id="78" name="直接箭头连接符 77">
            <a:extLst>
              <a:ext uri="{FF2B5EF4-FFF2-40B4-BE49-F238E27FC236}">
                <a16:creationId xmlns:a16="http://schemas.microsoft.com/office/drawing/2014/main" xmlns="" id="{8A09A2C4-0218-4F22-9C3E-808E6F2C66AC}"/>
              </a:ext>
            </a:extLst>
          </p:cNvPr>
          <p:cNvCxnSpPr>
            <a:stCxn id="64" idx="6"/>
            <a:endCxn id="65" idx="2"/>
          </p:cNvCxnSpPr>
          <p:nvPr/>
        </p:nvCxnSpPr>
        <p:spPr>
          <a:xfrm flipV="1">
            <a:off x="2012951" y="5859740"/>
            <a:ext cx="494974" cy="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xmlns="" id="{7E2EE350-A2C1-4A76-B602-DCC038E0D978}"/>
              </a:ext>
            </a:extLst>
          </p:cNvPr>
          <p:cNvSpPr txBox="1"/>
          <p:nvPr/>
        </p:nvSpPr>
        <p:spPr>
          <a:xfrm>
            <a:off x="2073415" y="5557474"/>
            <a:ext cx="314853" cy="369332"/>
          </a:xfrm>
          <a:prstGeom prst="rect">
            <a:avLst/>
          </a:prstGeom>
          <a:noFill/>
        </p:spPr>
        <p:txBody>
          <a:bodyPr wrap="square" rtlCol="0">
            <a:spAutoFit/>
          </a:bodyPr>
          <a:lstStyle/>
          <a:p>
            <a:r>
              <a:rPr lang="en-US" altLang="zh-CN" dirty="0"/>
              <a:t>6</a:t>
            </a:r>
            <a:endParaRPr lang="zh-CN" altLang="en-US" dirty="0"/>
          </a:p>
        </p:txBody>
      </p:sp>
      <p:sp>
        <p:nvSpPr>
          <p:cNvPr id="106" name="左中括号 105">
            <a:extLst>
              <a:ext uri="{FF2B5EF4-FFF2-40B4-BE49-F238E27FC236}">
                <a16:creationId xmlns:a16="http://schemas.microsoft.com/office/drawing/2014/main" xmlns="" id="{634EFD47-4F5D-45ED-BA75-7C4F9281C19B}"/>
              </a:ext>
            </a:extLst>
          </p:cNvPr>
          <p:cNvSpPr/>
          <p:nvPr/>
        </p:nvSpPr>
        <p:spPr>
          <a:xfrm>
            <a:off x="4443350" y="317975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 name="右中括号 106">
            <a:extLst>
              <a:ext uri="{FF2B5EF4-FFF2-40B4-BE49-F238E27FC236}">
                <a16:creationId xmlns:a16="http://schemas.microsoft.com/office/drawing/2014/main" xmlns="" id="{6884183D-5B7F-4777-BD84-A7BE49EA6E8D}"/>
              </a:ext>
            </a:extLst>
          </p:cNvPr>
          <p:cNvSpPr/>
          <p:nvPr/>
        </p:nvSpPr>
        <p:spPr>
          <a:xfrm>
            <a:off x="6739242" y="318791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xmlns="" id="{5ADDA23B-DA3F-4BB8-9ECE-F70D2713660A}"/>
              </a:ext>
            </a:extLst>
          </p:cNvPr>
          <p:cNvSpPr txBox="1"/>
          <p:nvPr/>
        </p:nvSpPr>
        <p:spPr>
          <a:xfrm>
            <a:off x="4559694" y="2818578"/>
            <a:ext cx="377504" cy="369332"/>
          </a:xfrm>
          <a:prstGeom prst="rect">
            <a:avLst/>
          </a:prstGeom>
          <a:noFill/>
        </p:spPr>
        <p:txBody>
          <a:bodyPr wrap="square" rtlCol="0">
            <a:spAutoFit/>
          </a:bodyPr>
          <a:lstStyle/>
          <a:p>
            <a:r>
              <a:rPr lang="en-US" altLang="zh-CN" dirty="0"/>
              <a:t>0</a:t>
            </a:r>
            <a:endParaRPr lang="zh-CN" altLang="en-US" dirty="0"/>
          </a:p>
        </p:txBody>
      </p:sp>
      <p:sp>
        <p:nvSpPr>
          <p:cNvPr id="109" name="文本框 108">
            <a:extLst>
              <a:ext uri="{FF2B5EF4-FFF2-40B4-BE49-F238E27FC236}">
                <a16:creationId xmlns:a16="http://schemas.microsoft.com/office/drawing/2014/main" xmlns="" id="{32EB0E42-1796-4D74-90F4-CDFAC300E993}"/>
              </a:ext>
            </a:extLst>
          </p:cNvPr>
          <p:cNvSpPr txBox="1"/>
          <p:nvPr/>
        </p:nvSpPr>
        <p:spPr>
          <a:xfrm>
            <a:off x="5087736" y="2818578"/>
            <a:ext cx="377504" cy="369332"/>
          </a:xfrm>
          <a:prstGeom prst="rect">
            <a:avLst/>
          </a:prstGeom>
          <a:noFill/>
        </p:spPr>
        <p:txBody>
          <a:bodyPr wrap="square" rtlCol="0">
            <a:spAutoFit/>
          </a:bodyPr>
          <a:lstStyle/>
          <a:p>
            <a:r>
              <a:rPr lang="en-US" altLang="zh-CN" dirty="0"/>
              <a:t>1</a:t>
            </a:r>
            <a:endParaRPr lang="zh-CN" altLang="en-US" dirty="0"/>
          </a:p>
        </p:txBody>
      </p:sp>
      <p:sp>
        <p:nvSpPr>
          <p:cNvPr id="110" name="文本框 109">
            <a:extLst>
              <a:ext uri="{FF2B5EF4-FFF2-40B4-BE49-F238E27FC236}">
                <a16:creationId xmlns:a16="http://schemas.microsoft.com/office/drawing/2014/main" xmlns="" id="{33241D56-A727-4453-8949-DF86CDDA0CA8}"/>
              </a:ext>
            </a:extLst>
          </p:cNvPr>
          <p:cNvSpPr txBox="1"/>
          <p:nvPr/>
        </p:nvSpPr>
        <p:spPr>
          <a:xfrm>
            <a:off x="5615038" y="2818578"/>
            <a:ext cx="377504"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269DF6C3-CD05-4A77-A458-853794D24308}"/>
              </a:ext>
            </a:extLst>
          </p:cNvPr>
          <p:cNvSpPr txBox="1"/>
          <p:nvPr/>
        </p:nvSpPr>
        <p:spPr>
          <a:xfrm>
            <a:off x="6142259" y="2818578"/>
            <a:ext cx="377504" cy="369332"/>
          </a:xfrm>
          <a:prstGeom prst="rect">
            <a:avLst/>
          </a:prstGeom>
          <a:noFill/>
        </p:spPr>
        <p:txBody>
          <a:bodyPr wrap="square" rtlCol="0">
            <a:spAutoFit/>
          </a:bodyPr>
          <a:lstStyle/>
          <a:p>
            <a:r>
              <a:rPr lang="en-US" altLang="zh-CN" dirty="0"/>
              <a:t>3</a:t>
            </a:r>
            <a:endParaRPr lang="zh-CN" altLang="en-US" dirty="0"/>
          </a:p>
        </p:txBody>
      </p:sp>
      <p:sp>
        <p:nvSpPr>
          <p:cNvPr id="112" name="文本框 111">
            <a:extLst>
              <a:ext uri="{FF2B5EF4-FFF2-40B4-BE49-F238E27FC236}">
                <a16:creationId xmlns:a16="http://schemas.microsoft.com/office/drawing/2014/main" xmlns="" id="{915CEB43-0546-49BF-A92B-25C4CE4C2EB6}"/>
              </a:ext>
            </a:extLst>
          </p:cNvPr>
          <p:cNvSpPr txBox="1"/>
          <p:nvPr/>
        </p:nvSpPr>
        <p:spPr>
          <a:xfrm>
            <a:off x="4083963" y="3187910"/>
            <a:ext cx="377504" cy="369332"/>
          </a:xfrm>
          <a:prstGeom prst="rect">
            <a:avLst/>
          </a:prstGeom>
          <a:noFill/>
        </p:spPr>
        <p:txBody>
          <a:bodyPr wrap="square" rtlCol="0">
            <a:spAutoFit/>
          </a:bodyPr>
          <a:lstStyle/>
          <a:p>
            <a:r>
              <a:rPr lang="en-US" altLang="zh-CN" dirty="0"/>
              <a:t>0</a:t>
            </a:r>
            <a:endParaRPr lang="zh-CN" altLang="en-US" dirty="0"/>
          </a:p>
        </p:txBody>
      </p:sp>
      <p:sp>
        <p:nvSpPr>
          <p:cNvPr id="113" name="文本框 112">
            <a:extLst>
              <a:ext uri="{FF2B5EF4-FFF2-40B4-BE49-F238E27FC236}">
                <a16:creationId xmlns:a16="http://schemas.microsoft.com/office/drawing/2014/main" xmlns="" id="{7B25A3D4-1991-4243-A29C-D22C31B942F5}"/>
              </a:ext>
            </a:extLst>
          </p:cNvPr>
          <p:cNvSpPr txBox="1"/>
          <p:nvPr/>
        </p:nvSpPr>
        <p:spPr>
          <a:xfrm>
            <a:off x="4083963" y="3557242"/>
            <a:ext cx="377504" cy="369332"/>
          </a:xfrm>
          <a:prstGeom prst="rect">
            <a:avLst/>
          </a:prstGeom>
          <a:noFill/>
        </p:spPr>
        <p:txBody>
          <a:bodyPr wrap="square" rtlCol="0">
            <a:spAutoFit/>
          </a:bodyPr>
          <a:lstStyle/>
          <a:p>
            <a:r>
              <a:rPr lang="en-US" altLang="zh-CN" dirty="0"/>
              <a:t>1</a:t>
            </a:r>
            <a:endParaRPr lang="zh-CN" altLang="en-US" dirty="0"/>
          </a:p>
        </p:txBody>
      </p:sp>
      <p:sp>
        <p:nvSpPr>
          <p:cNvPr id="114" name="文本框 113">
            <a:extLst>
              <a:ext uri="{FF2B5EF4-FFF2-40B4-BE49-F238E27FC236}">
                <a16:creationId xmlns:a16="http://schemas.microsoft.com/office/drawing/2014/main" xmlns="" id="{CC5B6BA1-478D-4D2E-8036-1E6B01F22AA5}"/>
              </a:ext>
            </a:extLst>
          </p:cNvPr>
          <p:cNvSpPr txBox="1"/>
          <p:nvPr/>
        </p:nvSpPr>
        <p:spPr>
          <a:xfrm>
            <a:off x="4081463" y="3926574"/>
            <a:ext cx="377504" cy="369332"/>
          </a:xfrm>
          <a:prstGeom prst="rect">
            <a:avLst/>
          </a:prstGeom>
          <a:noFill/>
        </p:spPr>
        <p:txBody>
          <a:bodyPr wrap="square" rtlCol="0">
            <a:spAutoFit/>
          </a:bodyPr>
          <a:lstStyle/>
          <a:p>
            <a:r>
              <a:rPr lang="en-US" altLang="zh-CN" dirty="0"/>
              <a:t>2</a:t>
            </a:r>
            <a:endParaRPr lang="zh-CN" altLang="en-US" dirty="0"/>
          </a:p>
        </p:txBody>
      </p:sp>
      <p:sp>
        <p:nvSpPr>
          <p:cNvPr id="115" name="文本框 114">
            <a:extLst>
              <a:ext uri="{FF2B5EF4-FFF2-40B4-BE49-F238E27FC236}">
                <a16:creationId xmlns:a16="http://schemas.microsoft.com/office/drawing/2014/main" xmlns="" id="{B5B2A7BA-7CEE-4576-902D-AF7128532FF6}"/>
              </a:ext>
            </a:extLst>
          </p:cNvPr>
          <p:cNvSpPr txBox="1"/>
          <p:nvPr/>
        </p:nvSpPr>
        <p:spPr>
          <a:xfrm>
            <a:off x="4086125" y="4324673"/>
            <a:ext cx="377504" cy="369332"/>
          </a:xfrm>
          <a:prstGeom prst="rect">
            <a:avLst/>
          </a:prstGeom>
          <a:noFill/>
        </p:spPr>
        <p:txBody>
          <a:bodyPr wrap="square" rtlCol="0">
            <a:spAutoFit/>
          </a:bodyPr>
          <a:lstStyle/>
          <a:p>
            <a:r>
              <a:rPr lang="en-US" altLang="zh-CN" dirty="0"/>
              <a:t>3</a:t>
            </a:r>
            <a:endParaRPr lang="zh-CN" altLang="en-US" dirty="0"/>
          </a:p>
        </p:txBody>
      </p:sp>
      <p:sp>
        <p:nvSpPr>
          <p:cNvPr id="116" name="文本框 115">
            <a:extLst>
              <a:ext uri="{FF2B5EF4-FFF2-40B4-BE49-F238E27FC236}">
                <a16:creationId xmlns:a16="http://schemas.microsoft.com/office/drawing/2014/main" xmlns="" id="{A725E9F3-8AC3-4DAC-9AC1-412E0628058E}"/>
              </a:ext>
            </a:extLst>
          </p:cNvPr>
          <p:cNvSpPr txBox="1"/>
          <p:nvPr/>
        </p:nvSpPr>
        <p:spPr>
          <a:xfrm>
            <a:off x="4589084" y="3163167"/>
            <a:ext cx="314853" cy="369332"/>
          </a:xfrm>
          <a:prstGeom prst="rect">
            <a:avLst/>
          </a:prstGeom>
          <a:noFill/>
        </p:spPr>
        <p:txBody>
          <a:bodyPr wrap="square" rtlCol="0">
            <a:spAutoFit/>
          </a:bodyPr>
          <a:lstStyle/>
          <a:p>
            <a:r>
              <a:rPr lang="en-US" altLang="zh-CN" dirty="0"/>
              <a:t>0</a:t>
            </a:r>
            <a:endParaRPr lang="zh-CN" altLang="en-US" dirty="0"/>
          </a:p>
        </p:txBody>
      </p:sp>
      <p:sp>
        <p:nvSpPr>
          <p:cNvPr id="117" name="文本框 116">
            <a:extLst>
              <a:ext uri="{FF2B5EF4-FFF2-40B4-BE49-F238E27FC236}">
                <a16:creationId xmlns:a16="http://schemas.microsoft.com/office/drawing/2014/main" xmlns="" id="{1865C6EB-D20C-4417-985F-224AC567CA1C}"/>
              </a:ext>
            </a:extLst>
          </p:cNvPr>
          <p:cNvSpPr txBox="1"/>
          <p:nvPr/>
        </p:nvSpPr>
        <p:spPr>
          <a:xfrm>
            <a:off x="5087736" y="3553437"/>
            <a:ext cx="314853" cy="369332"/>
          </a:xfrm>
          <a:prstGeom prst="rect">
            <a:avLst/>
          </a:prstGeom>
          <a:noFill/>
        </p:spPr>
        <p:txBody>
          <a:bodyPr wrap="square" rtlCol="0">
            <a:spAutoFit/>
          </a:bodyPr>
          <a:lstStyle/>
          <a:p>
            <a:r>
              <a:rPr lang="en-US" altLang="zh-CN" dirty="0"/>
              <a:t>0</a:t>
            </a:r>
            <a:endParaRPr lang="zh-CN" altLang="en-US" dirty="0"/>
          </a:p>
        </p:txBody>
      </p:sp>
      <p:sp>
        <p:nvSpPr>
          <p:cNvPr id="118" name="文本框 117">
            <a:extLst>
              <a:ext uri="{FF2B5EF4-FFF2-40B4-BE49-F238E27FC236}">
                <a16:creationId xmlns:a16="http://schemas.microsoft.com/office/drawing/2014/main" xmlns="" id="{EACF9C4D-2044-46C1-8E1C-4A3BF317B1B3}"/>
              </a:ext>
            </a:extLst>
          </p:cNvPr>
          <p:cNvSpPr txBox="1"/>
          <p:nvPr/>
        </p:nvSpPr>
        <p:spPr>
          <a:xfrm>
            <a:off x="5087736" y="3163167"/>
            <a:ext cx="314853" cy="369332"/>
          </a:xfrm>
          <a:prstGeom prst="rect">
            <a:avLst/>
          </a:prstGeom>
          <a:noFill/>
        </p:spPr>
        <p:txBody>
          <a:bodyPr wrap="square" rtlCol="0">
            <a:spAutoFit/>
          </a:bodyPr>
          <a:lstStyle/>
          <a:p>
            <a:r>
              <a:rPr lang="en-US" altLang="zh-CN" dirty="0"/>
              <a:t>0</a:t>
            </a:r>
            <a:endParaRPr lang="zh-CN" altLang="en-US" dirty="0"/>
          </a:p>
        </p:txBody>
      </p:sp>
      <p:sp>
        <p:nvSpPr>
          <p:cNvPr id="119" name="文本框 118">
            <a:extLst>
              <a:ext uri="{FF2B5EF4-FFF2-40B4-BE49-F238E27FC236}">
                <a16:creationId xmlns:a16="http://schemas.microsoft.com/office/drawing/2014/main" xmlns="" id="{A52251BF-2E5A-4823-827E-17D2D5D35D02}"/>
              </a:ext>
            </a:extLst>
          </p:cNvPr>
          <p:cNvSpPr txBox="1"/>
          <p:nvPr/>
        </p:nvSpPr>
        <p:spPr>
          <a:xfrm>
            <a:off x="5602731" y="3188051"/>
            <a:ext cx="314853" cy="369332"/>
          </a:xfrm>
          <a:prstGeom prst="rect">
            <a:avLst/>
          </a:prstGeom>
          <a:noFill/>
        </p:spPr>
        <p:txBody>
          <a:bodyPr wrap="square" rtlCol="0">
            <a:spAutoFit/>
          </a:bodyPr>
          <a:lstStyle/>
          <a:p>
            <a:r>
              <a:rPr lang="en-US" altLang="zh-CN" dirty="0"/>
              <a:t>0</a:t>
            </a:r>
            <a:endParaRPr lang="zh-CN" altLang="en-US" dirty="0"/>
          </a:p>
        </p:txBody>
      </p:sp>
      <p:sp>
        <p:nvSpPr>
          <p:cNvPr id="120" name="文本框 119">
            <a:extLst>
              <a:ext uri="{FF2B5EF4-FFF2-40B4-BE49-F238E27FC236}">
                <a16:creationId xmlns:a16="http://schemas.microsoft.com/office/drawing/2014/main" xmlns="" id="{42BD29F6-CE50-4199-B41C-F8FEF8F35AB6}"/>
              </a:ext>
            </a:extLst>
          </p:cNvPr>
          <p:cNvSpPr txBox="1"/>
          <p:nvPr/>
        </p:nvSpPr>
        <p:spPr>
          <a:xfrm>
            <a:off x="6142258" y="3179756"/>
            <a:ext cx="314853" cy="369332"/>
          </a:xfrm>
          <a:prstGeom prst="rect">
            <a:avLst/>
          </a:prstGeom>
          <a:noFill/>
        </p:spPr>
        <p:txBody>
          <a:bodyPr wrap="square" rtlCol="0">
            <a:spAutoFit/>
          </a:bodyPr>
          <a:lstStyle/>
          <a:p>
            <a:r>
              <a:rPr lang="en-US" altLang="zh-CN" dirty="0"/>
              <a:t>0</a:t>
            </a:r>
            <a:endParaRPr lang="zh-CN" altLang="en-US" dirty="0"/>
          </a:p>
        </p:txBody>
      </p:sp>
      <p:sp>
        <p:nvSpPr>
          <p:cNvPr id="121" name="文本框 120">
            <a:extLst>
              <a:ext uri="{FF2B5EF4-FFF2-40B4-BE49-F238E27FC236}">
                <a16:creationId xmlns:a16="http://schemas.microsoft.com/office/drawing/2014/main" xmlns="" id="{FFE038D8-D99E-45BC-8CC8-E530141026C9}"/>
              </a:ext>
            </a:extLst>
          </p:cNvPr>
          <p:cNvSpPr txBox="1"/>
          <p:nvPr/>
        </p:nvSpPr>
        <p:spPr>
          <a:xfrm>
            <a:off x="4605119" y="3549632"/>
            <a:ext cx="314853" cy="369332"/>
          </a:xfrm>
          <a:prstGeom prst="rect">
            <a:avLst/>
          </a:prstGeom>
          <a:noFill/>
        </p:spPr>
        <p:txBody>
          <a:bodyPr wrap="square" rtlCol="0">
            <a:spAutoFit/>
          </a:bodyPr>
          <a:lstStyle/>
          <a:p>
            <a:r>
              <a:rPr lang="en-US" altLang="zh-CN" dirty="0"/>
              <a:t>1</a:t>
            </a:r>
            <a:endParaRPr lang="zh-CN" altLang="en-US" dirty="0"/>
          </a:p>
        </p:txBody>
      </p:sp>
      <p:sp>
        <p:nvSpPr>
          <p:cNvPr id="122" name="文本框 121">
            <a:extLst>
              <a:ext uri="{FF2B5EF4-FFF2-40B4-BE49-F238E27FC236}">
                <a16:creationId xmlns:a16="http://schemas.microsoft.com/office/drawing/2014/main" xmlns="" id="{344CF73B-BDC6-41A0-840B-392997ED013C}"/>
              </a:ext>
            </a:extLst>
          </p:cNvPr>
          <p:cNvSpPr txBox="1"/>
          <p:nvPr/>
        </p:nvSpPr>
        <p:spPr>
          <a:xfrm>
            <a:off x="5622068" y="3553437"/>
            <a:ext cx="314853" cy="369332"/>
          </a:xfrm>
          <a:prstGeom prst="rect">
            <a:avLst/>
          </a:prstGeom>
          <a:noFill/>
        </p:spPr>
        <p:txBody>
          <a:bodyPr wrap="square" rtlCol="0">
            <a:spAutoFit/>
          </a:bodyPr>
          <a:lstStyle/>
          <a:p>
            <a:r>
              <a:rPr lang="en-US" altLang="zh-CN" dirty="0"/>
              <a:t>0</a:t>
            </a:r>
            <a:endParaRPr lang="zh-CN" altLang="en-US" dirty="0"/>
          </a:p>
        </p:txBody>
      </p:sp>
      <p:sp>
        <p:nvSpPr>
          <p:cNvPr id="123" name="文本框 122">
            <a:extLst>
              <a:ext uri="{FF2B5EF4-FFF2-40B4-BE49-F238E27FC236}">
                <a16:creationId xmlns:a16="http://schemas.microsoft.com/office/drawing/2014/main" xmlns="" id="{E0446C2D-1393-4985-9649-D32D73706E82}"/>
              </a:ext>
            </a:extLst>
          </p:cNvPr>
          <p:cNvSpPr txBox="1"/>
          <p:nvPr/>
        </p:nvSpPr>
        <p:spPr>
          <a:xfrm>
            <a:off x="4594447" y="3918964"/>
            <a:ext cx="314853" cy="369332"/>
          </a:xfrm>
          <a:prstGeom prst="rect">
            <a:avLst/>
          </a:prstGeom>
          <a:noFill/>
        </p:spPr>
        <p:txBody>
          <a:bodyPr wrap="square" rtlCol="0">
            <a:spAutoFit/>
          </a:bodyPr>
          <a:lstStyle/>
          <a:p>
            <a:r>
              <a:rPr lang="en-US" altLang="zh-CN" dirty="0"/>
              <a:t>2</a:t>
            </a:r>
            <a:endParaRPr lang="zh-CN" altLang="en-US" dirty="0"/>
          </a:p>
        </p:txBody>
      </p:sp>
      <p:sp>
        <p:nvSpPr>
          <p:cNvPr id="124" name="文本框 123">
            <a:extLst>
              <a:ext uri="{FF2B5EF4-FFF2-40B4-BE49-F238E27FC236}">
                <a16:creationId xmlns:a16="http://schemas.microsoft.com/office/drawing/2014/main" xmlns="" id="{AD503B68-DFBB-4934-BA43-73544712FC05}"/>
              </a:ext>
            </a:extLst>
          </p:cNvPr>
          <p:cNvSpPr txBox="1"/>
          <p:nvPr/>
        </p:nvSpPr>
        <p:spPr>
          <a:xfrm>
            <a:off x="5087738" y="3918124"/>
            <a:ext cx="337270" cy="369332"/>
          </a:xfrm>
          <a:prstGeom prst="rect">
            <a:avLst/>
          </a:prstGeom>
          <a:noFill/>
        </p:spPr>
        <p:txBody>
          <a:bodyPr wrap="square" rtlCol="0">
            <a:spAutoFit/>
          </a:bodyPr>
          <a:lstStyle/>
          <a:p>
            <a:r>
              <a:rPr lang="en-US" altLang="zh-CN" dirty="0"/>
              <a:t>3</a:t>
            </a:r>
            <a:endParaRPr lang="zh-CN" altLang="en-US" dirty="0"/>
          </a:p>
        </p:txBody>
      </p:sp>
      <p:sp>
        <p:nvSpPr>
          <p:cNvPr id="125" name="文本框 124">
            <a:extLst>
              <a:ext uri="{FF2B5EF4-FFF2-40B4-BE49-F238E27FC236}">
                <a16:creationId xmlns:a16="http://schemas.microsoft.com/office/drawing/2014/main" xmlns="" id="{308ED9EA-E606-40E7-876F-A9FCF5995890}"/>
              </a:ext>
            </a:extLst>
          </p:cNvPr>
          <p:cNvSpPr txBox="1"/>
          <p:nvPr/>
        </p:nvSpPr>
        <p:spPr>
          <a:xfrm>
            <a:off x="4594447" y="4349005"/>
            <a:ext cx="337270" cy="369332"/>
          </a:xfrm>
          <a:prstGeom prst="rect">
            <a:avLst/>
          </a:prstGeom>
          <a:noFill/>
        </p:spPr>
        <p:txBody>
          <a:bodyPr wrap="square" rtlCol="0">
            <a:spAutoFit/>
          </a:bodyPr>
          <a:lstStyle/>
          <a:p>
            <a:r>
              <a:rPr lang="en-US" altLang="zh-CN" dirty="0"/>
              <a:t>4</a:t>
            </a:r>
            <a:endParaRPr lang="zh-CN" altLang="en-US" dirty="0"/>
          </a:p>
        </p:txBody>
      </p:sp>
      <p:sp>
        <p:nvSpPr>
          <p:cNvPr id="126" name="文本框 125">
            <a:extLst>
              <a:ext uri="{FF2B5EF4-FFF2-40B4-BE49-F238E27FC236}">
                <a16:creationId xmlns:a16="http://schemas.microsoft.com/office/drawing/2014/main" xmlns="" id="{5693F9F0-B7DF-46BE-89F4-349563AAECBC}"/>
              </a:ext>
            </a:extLst>
          </p:cNvPr>
          <p:cNvSpPr txBox="1"/>
          <p:nvPr/>
        </p:nvSpPr>
        <p:spPr>
          <a:xfrm>
            <a:off x="5593062" y="4349005"/>
            <a:ext cx="337270" cy="369332"/>
          </a:xfrm>
          <a:prstGeom prst="rect">
            <a:avLst/>
          </a:prstGeom>
          <a:noFill/>
        </p:spPr>
        <p:txBody>
          <a:bodyPr wrap="square" rtlCol="0">
            <a:spAutoFit/>
          </a:bodyPr>
          <a:lstStyle/>
          <a:p>
            <a:r>
              <a:rPr lang="en-US" altLang="zh-CN" dirty="0"/>
              <a:t>6</a:t>
            </a:r>
            <a:endParaRPr lang="zh-CN" altLang="en-US" dirty="0"/>
          </a:p>
        </p:txBody>
      </p:sp>
      <p:sp>
        <p:nvSpPr>
          <p:cNvPr id="127" name="文本框 126">
            <a:extLst>
              <a:ext uri="{FF2B5EF4-FFF2-40B4-BE49-F238E27FC236}">
                <a16:creationId xmlns:a16="http://schemas.microsoft.com/office/drawing/2014/main" xmlns="" id="{FF212E01-0CE5-4A22-9307-2BF2BED90FE8}"/>
              </a:ext>
            </a:extLst>
          </p:cNvPr>
          <p:cNvSpPr txBox="1"/>
          <p:nvPr/>
        </p:nvSpPr>
        <p:spPr>
          <a:xfrm>
            <a:off x="6142734" y="3555305"/>
            <a:ext cx="314853" cy="369332"/>
          </a:xfrm>
          <a:prstGeom prst="rect">
            <a:avLst/>
          </a:prstGeom>
          <a:noFill/>
        </p:spPr>
        <p:txBody>
          <a:bodyPr wrap="square" rtlCol="0">
            <a:spAutoFit/>
          </a:bodyPr>
          <a:lstStyle/>
          <a:p>
            <a:r>
              <a:rPr lang="en-US" altLang="zh-CN" dirty="0"/>
              <a:t>0</a:t>
            </a:r>
            <a:endParaRPr lang="zh-CN" altLang="en-US" dirty="0"/>
          </a:p>
        </p:txBody>
      </p:sp>
      <p:sp>
        <p:nvSpPr>
          <p:cNvPr id="128" name="文本框 127">
            <a:extLst>
              <a:ext uri="{FF2B5EF4-FFF2-40B4-BE49-F238E27FC236}">
                <a16:creationId xmlns:a16="http://schemas.microsoft.com/office/drawing/2014/main" xmlns="" id="{EB864451-EE4B-41D3-B30F-9ACF58A345F8}"/>
              </a:ext>
            </a:extLst>
          </p:cNvPr>
          <p:cNvSpPr txBox="1"/>
          <p:nvPr/>
        </p:nvSpPr>
        <p:spPr>
          <a:xfrm>
            <a:off x="6138570" y="3918124"/>
            <a:ext cx="314853" cy="369332"/>
          </a:xfrm>
          <a:prstGeom prst="rect">
            <a:avLst/>
          </a:prstGeom>
          <a:noFill/>
        </p:spPr>
        <p:txBody>
          <a:bodyPr wrap="square" rtlCol="0">
            <a:spAutoFit/>
          </a:bodyPr>
          <a:lstStyle/>
          <a:p>
            <a:r>
              <a:rPr lang="en-US" altLang="zh-CN" dirty="0"/>
              <a:t>0</a:t>
            </a:r>
            <a:endParaRPr lang="zh-CN" altLang="en-US" dirty="0"/>
          </a:p>
        </p:txBody>
      </p:sp>
      <p:sp>
        <p:nvSpPr>
          <p:cNvPr id="129" name="文本框 128">
            <a:extLst>
              <a:ext uri="{FF2B5EF4-FFF2-40B4-BE49-F238E27FC236}">
                <a16:creationId xmlns:a16="http://schemas.microsoft.com/office/drawing/2014/main" xmlns="" id="{BA22AB64-F1DF-45A9-9947-825990A08868}"/>
              </a:ext>
            </a:extLst>
          </p:cNvPr>
          <p:cNvSpPr txBox="1"/>
          <p:nvPr/>
        </p:nvSpPr>
        <p:spPr>
          <a:xfrm>
            <a:off x="6142259" y="4349005"/>
            <a:ext cx="314853" cy="369332"/>
          </a:xfrm>
          <a:prstGeom prst="rect">
            <a:avLst/>
          </a:prstGeom>
          <a:noFill/>
        </p:spPr>
        <p:txBody>
          <a:bodyPr wrap="square" rtlCol="0">
            <a:spAutoFit/>
          </a:bodyPr>
          <a:lstStyle/>
          <a:p>
            <a:r>
              <a:rPr lang="en-US" altLang="zh-CN" dirty="0"/>
              <a:t>0</a:t>
            </a:r>
            <a:endParaRPr lang="zh-CN" altLang="en-US" dirty="0"/>
          </a:p>
        </p:txBody>
      </p:sp>
      <p:sp>
        <p:nvSpPr>
          <p:cNvPr id="130" name="文本框 129">
            <a:extLst>
              <a:ext uri="{FF2B5EF4-FFF2-40B4-BE49-F238E27FC236}">
                <a16:creationId xmlns:a16="http://schemas.microsoft.com/office/drawing/2014/main" xmlns="" id="{B733C1C9-EDA9-4DE9-8D85-A8EB136494FF}"/>
              </a:ext>
            </a:extLst>
          </p:cNvPr>
          <p:cNvSpPr txBox="1"/>
          <p:nvPr/>
        </p:nvSpPr>
        <p:spPr>
          <a:xfrm>
            <a:off x="5606649" y="3918124"/>
            <a:ext cx="314853" cy="369332"/>
          </a:xfrm>
          <a:prstGeom prst="rect">
            <a:avLst/>
          </a:prstGeom>
          <a:noFill/>
        </p:spPr>
        <p:txBody>
          <a:bodyPr wrap="square" rtlCol="0">
            <a:spAutoFit/>
          </a:bodyPr>
          <a:lstStyle/>
          <a:p>
            <a:r>
              <a:rPr lang="en-US" altLang="zh-CN" dirty="0"/>
              <a:t>0</a:t>
            </a:r>
            <a:endParaRPr lang="zh-CN" altLang="en-US" dirty="0"/>
          </a:p>
        </p:txBody>
      </p:sp>
      <p:sp>
        <p:nvSpPr>
          <p:cNvPr id="131" name="文本框 130">
            <a:extLst>
              <a:ext uri="{FF2B5EF4-FFF2-40B4-BE49-F238E27FC236}">
                <a16:creationId xmlns:a16="http://schemas.microsoft.com/office/drawing/2014/main" xmlns="" id="{DC98EFD5-DAE9-450E-83F7-9E3BEBD012ED}"/>
              </a:ext>
            </a:extLst>
          </p:cNvPr>
          <p:cNvSpPr txBox="1"/>
          <p:nvPr/>
        </p:nvSpPr>
        <p:spPr>
          <a:xfrm>
            <a:off x="5087736" y="4349005"/>
            <a:ext cx="314853" cy="369332"/>
          </a:xfrm>
          <a:prstGeom prst="rect">
            <a:avLst/>
          </a:prstGeom>
          <a:noFill/>
        </p:spPr>
        <p:txBody>
          <a:bodyPr wrap="square" rtlCol="0">
            <a:spAutoFit/>
          </a:bodyPr>
          <a:lstStyle/>
          <a:p>
            <a:r>
              <a:rPr lang="en-US" altLang="zh-CN" dirty="0"/>
              <a:t>5</a:t>
            </a:r>
            <a:endParaRPr lang="zh-CN" altLang="en-US" dirty="0"/>
          </a:p>
        </p:txBody>
      </p:sp>
      <p:sp>
        <p:nvSpPr>
          <p:cNvPr id="132" name="流程图: 接点 131">
            <a:extLst>
              <a:ext uri="{FF2B5EF4-FFF2-40B4-BE49-F238E27FC236}">
                <a16:creationId xmlns:a16="http://schemas.microsoft.com/office/drawing/2014/main" xmlns="" id="{B5FE2C4C-8409-4BB0-A7EF-F1CDED128DF4}"/>
              </a:ext>
            </a:extLst>
          </p:cNvPr>
          <p:cNvSpPr/>
          <p:nvPr/>
        </p:nvSpPr>
        <p:spPr>
          <a:xfrm>
            <a:off x="5282005" y="491582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33" name="流程图: 接点 132">
            <a:extLst>
              <a:ext uri="{FF2B5EF4-FFF2-40B4-BE49-F238E27FC236}">
                <a16:creationId xmlns:a16="http://schemas.microsoft.com/office/drawing/2014/main" xmlns="" id="{A41BA579-9E9C-4AA7-8319-DD7994C30D03}"/>
              </a:ext>
            </a:extLst>
          </p:cNvPr>
          <p:cNvSpPr/>
          <p:nvPr/>
        </p:nvSpPr>
        <p:spPr>
          <a:xfrm>
            <a:off x="4439255" y="567922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34" name="流程图: 接点 133">
            <a:extLst>
              <a:ext uri="{FF2B5EF4-FFF2-40B4-BE49-F238E27FC236}">
                <a16:creationId xmlns:a16="http://schemas.microsoft.com/office/drawing/2014/main" xmlns="" id="{F1B8EF04-4945-490C-99EC-6FF566AD2368}"/>
              </a:ext>
            </a:extLst>
          </p:cNvPr>
          <p:cNvSpPr/>
          <p:nvPr/>
        </p:nvSpPr>
        <p:spPr>
          <a:xfrm>
            <a:off x="5282005" y="568127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35" name="流程图: 接点 134">
            <a:extLst>
              <a:ext uri="{FF2B5EF4-FFF2-40B4-BE49-F238E27FC236}">
                <a16:creationId xmlns:a16="http://schemas.microsoft.com/office/drawing/2014/main" xmlns="" id="{CBD99ADF-7564-44E1-88F3-D828220D4F78}"/>
              </a:ext>
            </a:extLst>
          </p:cNvPr>
          <p:cNvSpPr/>
          <p:nvPr/>
        </p:nvSpPr>
        <p:spPr>
          <a:xfrm>
            <a:off x="6167371" y="567922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39" name="文本框 138">
            <a:extLst>
              <a:ext uri="{FF2B5EF4-FFF2-40B4-BE49-F238E27FC236}">
                <a16:creationId xmlns:a16="http://schemas.microsoft.com/office/drawing/2014/main" xmlns="" id="{FB65A0BA-A607-492A-AEDB-B8EF9721754C}"/>
              </a:ext>
            </a:extLst>
          </p:cNvPr>
          <p:cNvSpPr txBox="1"/>
          <p:nvPr/>
        </p:nvSpPr>
        <p:spPr>
          <a:xfrm>
            <a:off x="4591835" y="5126256"/>
            <a:ext cx="314853" cy="369332"/>
          </a:xfrm>
          <a:prstGeom prst="rect">
            <a:avLst/>
          </a:prstGeom>
          <a:noFill/>
        </p:spPr>
        <p:txBody>
          <a:bodyPr wrap="square" rtlCol="0">
            <a:spAutoFit/>
          </a:bodyPr>
          <a:lstStyle/>
          <a:p>
            <a:r>
              <a:rPr lang="en-US" altLang="zh-CN" dirty="0"/>
              <a:t>1</a:t>
            </a:r>
            <a:endParaRPr lang="zh-CN" altLang="en-US" dirty="0"/>
          </a:p>
        </p:txBody>
      </p:sp>
      <p:sp>
        <p:nvSpPr>
          <p:cNvPr id="140" name="文本框 139">
            <a:extLst>
              <a:ext uri="{FF2B5EF4-FFF2-40B4-BE49-F238E27FC236}">
                <a16:creationId xmlns:a16="http://schemas.microsoft.com/office/drawing/2014/main" xmlns="" id="{FCD7E72C-07C5-48B1-B8F5-470F131C0395}"/>
              </a:ext>
            </a:extLst>
          </p:cNvPr>
          <p:cNvSpPr txBox="1"/>
          <p:nvPr/>
        </p:nvSpPr>
        <p:spPr>
          <a:xfrm>
            <a:off x="5476492" y="5311947"/>
            <a:ext cx="314853" cy="369332"/>
          </a:xfrm>
          <a:prstGeom prst="rect">
            <a:avLst/>
          </a:prstGeom>
          <a:noFill/>
        </p:spPr>
        <p:txBody>
          <a:bodyPr wrap="square" rtlCol="0">
            <a:spAutoFit/>
          </a:bodyPr>
          <a:lstStyle/>
          <a:p>
            <a:r>
              <a:rPr lang="en-US" altLang="zh-CN" dirty="0"/>
              <a:t>2</a:t>
            </a:r>
            <a:endParaRPr lang="zh-CN" altLang="en-US" dirty="0"/>
          </a:p>
        </p:txBody>
      </p:sp>
      <p:sp>
        <p:nvSpPr>
          <p:cNvPr id="141" name="文本框 140">
            <a:extLst>
              <a:ext uri="{FF2B5EF4-FFF2-40B4-BE49-F238E27FC236}">
                <a16:creationId xmlns:a16="http://schemas.microsoft.com/office/drawing/2014/main" xmlns="" id="{20854CB2-C9D2-4C70-A842-0C953CF8E807}"/>
              </a:ext>
            </a:extLst>
          </p:cNvPr>
          <p:cNvSpPr txBox="1"/>
          <p:nvPr/>
        </p:nvSpPr>
        <p:spPr>
          <a:xfrm>
            <a:off x="4921391" y="5529273"/>
            <a:ext cx="314853" cy="369332"/>
          </a:xfrm>
          <a:prstGeom prst="rect">
            <a:avLst/>
          </a:prstGeom>
          <a:noFill/>
        </p:spPr>
        <p:txBody>
          <a:bodyPr wrap="square" rtlCol="0">
            <a:spAutoFit/>
          </a:bodyPr>
          <a:lstStyle/>
          <a:p>
            <a:r>
              <a:rPr lang="en-US" altLang="zh-CN" dirty="0"/>
              <a:t>3</a:t>
            </a:r>
            <a:endParaRPr lang="zh-CN" altLang="en-US" dirty="0"/>
          </a:p>
        </p:txBody>
      </p:sp>
      <p:sp>
        <p:nvSpPr>
          <p:cNvPr id="143" name="文本框 142">
            <a:extLst>
              <a:ext uri="{FF2B5EF4-FFF2-40B4-BE49-F238E27FC236}">
                <a16:creationId xmlns:a16="http://schemas.microsoft.com/office/drawing/2014/main" xmlns="" id="{40B0105B-511E-4DD8-BF81-1BF0B5D883D7}"/>
              </a:ext>
            </a:extLst>
          </p:cNvPr>
          <p:cNvSpPr txBox="1"/>
          <p:nvPr/>
        </p:nvSpPr>
        <p:spPr>
          <a:xfrm>
            <a:off x="5917584" y="5119013"/>
            <a:ext cx="314853" cy="369332"/>
          </a:xfrm>
          <a:prstGeom prst="rect">
            <a:avLst/>
          </a:prstGeom>
          <a:noFill/>
        </p:spPr>
        <p:txBody>
          <a:bodyPr wrap="square" rtlCol="0">
            <a:spAutoFit/>
          </a:bodyPr>
          <a:lstStyle/>
          <a:p>
            <a:r>
              <a:rPr lang="en-US" altLang="zh-CN" dirty="0"/>
              <a:t>4</a:t>
            </a:r>
            <a:endParaRPr lang="zh-CN" altLang="en-US" dirty="0"/>
          </a:p>
        </p:txBody>
      </p:sp>
      <p:sp>
        <p:nvSpPr>
          <p:cNvPr id="145" name="文本框 144">
            <a:extLst>
              <a:ext uri="{FF2B5EF4-FFF2-40B4-BE49-F238E27FC236}">
                <a16:creationId xmlns:a16="http://schemas.microsoft.com/office/drawing/2014/main" xmlns="" id="{7FA9B138-A97A-488B-878B-A18A65C9E02C}"/>
              </a:ext>
            </a:extLst>
          </p:cNvPr>
          <p:cNvSpPr txBox="1"/>
          <p:nvPr/>
        </p:nvSpPr>
        <p:spPr>
          <a:xfrm>
            <a:off x="5457611" y="6244225"/>
            <a:ext cx="314853" cy="369332"/>
          </a:xfrm>
          <a:prstGeom prst="rect">
            <a:avLst/>
          </a:prstGeom>
          <a:noFill/>
        </p:spPr>
        <p:txBody>
          <a:bodyPr wrap="square" rtlCol="0">
            <a:spAutoFit/>
          </a:bodyPr>
          <a:lstStyle/>
          <a:p>
            <a:r>
              <a:rPr lang="en-US" altLang="zh-CN" dirty="0"/>
              <a:t>5</a:t>
            </a:r>
            <a:endParaRPr lang="zh-CN" altLang="en-US" dirty="0"/>
          </a:p>
        </p:txBody>
      </p:sp>
      <p:sp>
        <p:nvSpPr>
          <p:cNvPr id="147" name="文本框 146">
            <a:extLst>
              <a:ext uri="{FF2B5EF4-FFF2-40B4-BE49-F238E27FC236}">
                <a16:creationId xmlns:a16="http://schemas.microsoft.com/office/drawing/2014/main" xmlns="" id="{DE57A17E-3DB6-46EF-9FA0-AE81E24CD782}"/>
              </a:ext>
            </a:extLst>
          </p:cNvPr>
          <p:cNvSpPr txBox="1"/>
          <p:nvPr/>
        </p:nvSpPr>
        <p:spPr>
          <a:xfrm>
            <a:off x="5775045" y="5541495"/>
            <a:ext cx="314853" cy="369332"/>
          </a:xfrm>
          <a:prstGeom prst="rect">
            <a:avLst/>
          </a:prstGeom>
          <a:noFill/>
        </p:spPr>
        <p:txBody>
          <a:bodyPr wrap="square" rtlCol="0">
            <a:spAutoFit/>
          </a:bodyPr>
          <a:lstStyle/>
          <a:p>
            <a:r>
              <a:rPr lang="en-US" altLang="zh-CN" dirty="0"/>
              <a:t>6</a:t>
            </a:r>
            <a:endParaRPr lang="zh-CN" altLang="en-US" dirty="0"/>
          </a:p>
        </p:txBody>
      </p:sp>
      <p:cxnSp>
        <p:nvCxnSpPr>
          <p:cNvPr id="149" name="直接箭头连接符 148">
            <a:extLst>
              <a:ext uri="{FF2B5EF4-FFF2-40B4-BE49-F238E27FC236}">
                <a16:creationId xmlns:a16="http://schemas.microsoft.com/office/drawing/2014/main" xmlns="" id="{0AE77F6B-2290-43B4-BA08-772B3F59D8EA}"/>
              </a:ext>
            </a:extLst>
          </p:cNvPr>
          <p:cNvCxnSpPr>
            <a:stCxn id="133" idx="0"/>
            <a:endCxn id="132" idx="2"/>
          </p:cNvCxnSpPr>
          <p:nvPr/>
        </p:nvCxnSpPr>
        <p:spPr>
          <a:xfrm flipV="1">
            <a:off x="4634451" y="5098392"/>
            <a:ext cx="647554" cy="580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xmlns="" id="{484A39F9-BBBE-4519-AC64-55FD347C0DC5}"/>
              </a:ext>
            </a:extLst>
          </p:cNvPr>
          <p:cNvCxnSpPr>
            <a:stCxn id="134" idx="2"/>
            <a:endCxn id="133" idx="6"/>
          </p:cNvCxnSpPr>
          <p:nvPr/>
        </p:nvCxnSpPr>
        <p:spPr>
          <a:xfrm flipH="1" flipV="1">
            <a:off x="4829647" y="5861791"/>
            <a:ext cx="452358" cy="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xmlns="" id="{6A3BA606-A8B3-4A75-BEED-A392863FC486}"/>
              </a:ext>
            </a:extLst>
          </p:cNvPr>
          <p:cNvCxnSpPr>
            <a:stCxn id="134" idx="0"/>
            <a:endCxn id="132" idx="4"/>
          </p:cNvCxnSpPr>
          <p:nvPr/>
        </p:nvCxnSpPr>
        <p:spPr>
          <a:xfrm flipV="1">
            <a:off x="5477201" y="5280954"/>
            <a:ext cx="0" cy="40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xmlns="" id="{23E6F508-12B4-46E3-8A9B-2B45942A807D}"/>
              </a:ext>
            </a:extLst>
          </p:cNvPr>
          <p:cNvCxnSpPr>
            <a:stCxn id="135" idx="1"/>
            <a:endCxn id="132" idx="6"/>
          </p:cNvCxnSpPr>
          <p:nvPr/>
        </p:nvCxnSpPr>
        <p:spPr>
          <a:xfrm flipH="1" flipV="1">
            <a:off x="5672397" y="5098392"/>
            <a:ext cx="552146" cy="63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连接符: 曲线 156">
            <a:extLst>
              <a:ext uri="{FF2B5EF4-FFF2-40B4-BE49-F238E27FC236}">
                <a16:creationId xmlns:a16="http://schemas.microsoft.com/office/drawing/2014/main" xmlns="" id="{8A2EB53D-15EB-4555-9D90-711B06593E45}"/>
              </a:ext>
            </a:extLst>
          </p:cNvPr>
          <p:cNvCxnSpPr>
            <a:stCxn id="135" idx="4"/>
            <a:endCxn id="133" idx="4"/>
          </p:cNvCxnSpPr>
          <p:nvPr/>
        </p:nvCxnSpPr>
        <p:spPr>
          <a:xfrm rot="5400000">
            <a:off x="5498509" y="5180295"/>
            <a:ext cx="12700" cy="172811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xmlns="" id="{276EE933-C9E5-4113-9889-47BC6C8653F5}"/>
              </a:ext>
            </a:extLst>
          </p:cNvPr>
          <p:cNvCxnSpPr>
            <a:stCxn id="135" idx="2"/>
            <a:endCxn id="134" idx="6"/>
          </p:cNvCxnSpPr>
          <p:nvPr/>
        </p:nvCxnSpPr>
        <p:spPr>
          <a:xfrm flipH="1">
            <a:off x="5672397" y="5861791"/>
            <a:ext cx="494974" cy="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xmlns="" id="{FCFDD7FA-63B1-409D-B63A-1B2EE3E66A15}"/>
              </a:ext>
            </a:extLst>
          </p:cNvPr>
          <p:cNvSpPr txBox="1"/>
          <p:nvPr/>
        </p:nvSpPr>
        <p:spPr>
          <a:xfrm>
            <a:off x="5504859" y="1023457"/>
            <a:ext cx="4511596" cy="923330"/>
          </a:xfrm>
          <a:prstGeom prst="rect">
            <a:avLst/>
          </a:prstGeom>
          <a:noFill/>
        </p:spPr>
        <p:txBody>
          <a:bodyPr wrap="square" rtlCol="0">
            <a:spAutoFit/>
          </a:bodyPr>
          <a:lstStyle/>
          <a:p>
            <a:r>
              <a:rPr lang="zh-CN" altLang="en-US" dirty="0"/>
              <a:t>只要按照序号</a:t>
            </a:r>
            <a:r>
              <a:rPr lang="zh-CN" altLang="en-US" dirty="0">
                <a:solidFill>
                  <a:schemeClr val="accent2"/>
                </a:solidFill>
              </a:rPr>
              <a:t>从小到大</a:t>
            </a:r>
            <a:r>
              <a:rPr lang="zh-CN" altLang="en-US" dirty="0"/>
              <a:t>或者</a:t>
            </a:r>
            <a:r>
              <a:rPr lang="zh-CN" altLang="en-US" dirty="0">
                <a:solidFill>
                  <a:schemeClr val="accent2"/>
                </a:solidFill>
              </a:rPr>
              <a:t>从大到小</a:t>
            </a:r>
            <a:r>
              <a:rPr lang="zh-CN" altLang="en-US" dirty="0"/>
              <a:t>的顺序就能得到这个邻接矩阵为三角矩阵的图的拓扑序列。</a:t>
            </a:r>
          </a:p>
        </p:txBody>
      </p:sp>
      <p:sp>
        <p:nvSpPr>
          <p:cNvPr id="161" name="文本框 160">
            <a:extLst>
              <a:ext uri="{FF2B5EF4-FFF2-40B4-BE49-F238E27FC236}">
                <a16:creationId xmlns:a16="http://schemas.microsoft.com/office/drawing/2014/main" xmlns="" id="{F3A30145-2BA9-4560-A8D6-7680ED94E549}"/>
              </a:ext>
            </a:extLst>
          </p:cNvPr>
          <p:cNvSpPr txBox="1"/>
          <p:nvPr/>
        </p:nvSpPr>
        <p:spPr>
          <a:xfrm>
            <a:off x="5504859" y="2079914"/>
            <a:ext cx="3589049" cy="369332"/>
          </a:xfrm>
          <a:prstGeom prst="rect">
            <a:avLst/>
          </a:prstGeom>
          <a:noFill/>
        </p:spPr>
        <p:txBody>
          <a:bodyPr wrap="square" rtlCol="0">
            <a:spAutoFit/>
          </a:bodyPr>
          <a:lstStyle/>
          <a:p>
            <a:r>
              <a:rPr lang="zh-CN" altLang="en-US" dirty="0">
                <a:solidFill>
                  <a:schemeClr val="accent1"/>
                </a:solidFill>
              </a:rPr>
              <a:t>上三角：</a:t>
            </a:r>
            <a:r>
              <a:rPr lang="en-US" altLang="zh-CN" dirty="0">
                <a:solidFill>
                  <a:schemeClr val="accent1"/>
                </a:solidFill>
              </a:rPr>
              <a:t>0 1 2 3 </a:t>
            </a:r>
            <a:r>
              <a:rPr lang="zh-CN" altLang="en-US" dirty="0">
                <a:solidFill>
                  <a:schemeClr val="accent1"/>
                </a:solidFill>
              </a:rPr>
              <a:t>下三角：</a:t>
            </a:r>
            <a:r>
              <a:rPr lang="en-US" altLang="zh-CN" dirty="0">
                <a:solidFill>
                  <a:schemeClr val="accent1"/>
                </a:solidFill>
              </a:rPr>
              <a:t>3 2 1 0</a:t>
            </a:r>
            <a:endParaRPr lang="zh-CN" altLang="en-US" dirty="0">
              <a:solidFill>
                <a:schemeClr val="accent1"/>
              </a:solidFill>
            </a:endParaRPr>
          </a:p>
        </p:txBody>
      </p:sp>
      <p:sp>
        <p:nvSpPr>
          <p:cNvPr id="162" name="流程图: 接点 161">
            <a:extLst>
              <a:ext uri="{FF2B5EF4-FFF2-40B4-BE49-F238E27FC236}">
                <a16:creationId xmlns:a16="http://schemas.microsoft.com/office/drawing/2014/main" xmlns="" id="{E73A77CD-00EE-4201-8189-2EAD4E2ABE4D}"/>
              </a:ext>
            </a:extLst>
          </p:cNvPr>
          <p:cNvSpPr/>
          <p:nvPr/>
        </p:nvSpPr>
        <p:spPr>
          <a:xfrm>
            <a:off x="9208326" y="494682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63" name="流程图: 接点 162">
            <a:extLst>
              <a:ext uri="{FF2B5EF4-FFF2-40B4-BE49-F238E27FC236}">
                <a16:creationId xmlns:a16="http://schemas.microsoft.com/office/drawing/2014/main" xmlns="" id="{12DD014B-86A3-4EB3-A402-FFB47DDE0F42}"/>
              </a:ext>
            </a:extLst>
          </p:cNvPr>
          <p:cNvSpPr/>
          <p:nvPr/>
        </p:nvSpPr>
        <p:spPr>
          <a:xfrm>
            <a:off x="8098701" y="574628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4" name="流程图: 接点 163">
            <a:extLst>
              <a:ext uri="{FF2B5EF4-FFF2-40B4-BE49-F238E27FC236}">
                <a16:creationId xmlns:a16="http://schemas.microsoft.com/office/drawing/2014/main" xmlns="" id="{500C9B3C-D4AF-4400-8861-6490F05846FF}"/>
              </a:ext>
            </a:extLst>
          </p:cNvPr>
          <p:cNvSpPr/>
          <p:nvPr/>
        </p:nvSpPr>
        <p:spPr>
          <a:xfrm>
            <a:off x="9208326" y="57462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65" name="流程图: 接点 164">
            <a:extLst>
              <a:ext uri="{FF2B5EF4-FFF2-40B4-BE49-F238E27FC236}">
                <a16:creationId xmlns:a16="http://schemas.microsoft.com/office/drawing/2014/main" xmlns="" id="{63C8D71E-987F-4771-A32C-BA3F2FDEA1F6}"/>
              </a:ext>
            </a:extLst>
          </p:cNvPr>
          <p:cNvSpPr/>
          <p:nvPr/>
        </p:nvSpPr>
        <p:spPr>
          <a:xfrm>
            <a:off x="10529975" y="576238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169" name="直接箭头连接符 168">
            <a:extLst>
              <a:ext uri="{FF2B5EF4-FFF2-40B4-BE49-F238E27FC236}">
                <a16:creationId xmlns:a16="http://schemas.microsoft.com/office/drawing/2014/main" xmlns="" id="{1AE32D6B-CCA7-4316-A576-ABB20708517F}"/>
              </a:ext>
            </a:extLst>
          </p:cNvPr>
          <p:cNvCxnSpPr>
            <a:cxnSpLocks/>
            <a:stCxn id="162" idx="2"/>
            <a:endCxn id="163" idx="7"/>
          </p:cNvCxnSpPr>
          <p:nvPr/>
        </p:nvCxnSpPr>
        <p:spPr>
          <a:xfrm flipH="1">
            <a:off x="8431921" y="5129385"/>
            <a:ext cx="776405" cy="67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xmlns="" id="{868DDC1C-B626-4BE5-AFFB-A2BED545308D}"/>
              </a:ext>
            </a:extLst>
          </p:cNvPr>
          <p:cNvCxnSpPr>
            <a:stCxn id="163" idx="6"/>
            <a:endCxn id="164" idx="2"/>
          </p:cNvCxnSpPr>
          <p:nvPr/>
        </p:nvCxnSpPr>
        <p:spPr>
          <a:xfrm>
            <a:off x="8489093" y="5928849"/>
            <a:ext cx="719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xmlns="" id="{F08E6D01-F273-40C4-9BC2-D73F37439396}"/>
              </a:ext>
            </a:extLst>
          </p:cNvPr>
          <p:cNvCxnSpPr>
            <a:stCxn id="165" idx="2"/>
            <a:endCxn id="164" idx="6"/>
          </p:cNvCxnSpPr>
          <p:nvPr/>
        </p:nvCxnSpPr>
        <p:spPr>
          <a:xfrm flipH="1" flipV="1">
            <a:off x="9598718" y="5928850"/>
            <a:ext cx="931257" cy="16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左中括号 135">
            <a:extLst>
              <a:ext uri="{FF2B5EF4-FFF2-40B4-BE49-F238E27FC236}">
                <a16:creationId xmlns:a16="http://schemas.microsoft.com/office/drawing/2014/main" xmlns="" id="{2517F0BF-F177-4748-A837-9455516AE8A6}"/>
              </a:ext>
            </a:extLst>
          </p:cNvPr>
          <p:cNvSpPr/>
          <p:nvPr/>
        </p:nvSpPr>
        <p:spPr>
          <a:xfrm>
            <a:off x="8404306" y="3198925"/>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右中括号 136">
            <a:extLst>
              <a:ext uri="{FF2B5EF4-FFF2-40B4-BE49-F238E27FC236}">
                <a16:creationId xmlns:a16="http://schemas.microsoft.com/office/drawing/2014/main" xmlns="" id="{178BA3C5-CD0B-48B4-BE48-501B6E9C73EE}"/>
              </a:ext>
            </a:extLst>
          </p:cNvPr>
          <p:cNvSpPr/>
          <p:nvPr/>
        </p:nvSpPr>
        <p:spPr>
          <a:xfrm>
            <a:off x="10700198" y="3207080"/>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文本框 137">
            <a:extLst>
              <a:ext uri="{FF2B5EF4-FFF2-40B4-BE49-F238E27FC236}">
                <a16:creationId xmlns:a16="http://schemas.microsoft.com/office/drawing/2014/main" xmlns="" id="{9E409CF0-ACAC-4E1A-982C-055DE45D3B43}"/>
              </a:ext>
            </a:extLst>
          </p:cNvPr>
          <p:cNvSpPr txBox="1"/>
          <p:nvPr/>
        </p:nvSpPr>
        <p:spPr>
          <a:xfrm>
            <a:off x="8520650" y="2837747"/>
            <a:ext cx="377504" cy="369332"/>
          </a:xfrm>
          <a:prstGeom prst="rect">
            <a:avLst/>
          </a:prstGeom>
          <a:noFill/>
        </p:spPr>
        <p:txBody>
          <a:bodyPr wrap="square" rtlCol="0">
            <a:spAutoFit/>
          </a:bodyPr>
          <a:lstStyle/>
          <a:p>
            <a:r>
              <a:rPr lang="en-US" altLang="zh-CN" dirty="0"/>
              <a:t>0</a:t>
            </a:r>
            <a:endParaRPr lang="zh-CN" altLang="en-US" dirty="0"/>
          </a:p>
        </p:txBody>
      </p:sp>
      <p:sp>
        <p:nvSpPr>
          <p:cNvPr id="142" name="文本框 141">
            <a:extLst>
              <a:ext uri="{FF2B5EF4-FFF2-40B4-BE49-F238E27FC236}">
                <a16:creationId xmlns:a16="http://schemas.microsoft.com/office/drawing/2014/main" xmlns="" id="{17A8E19F-E179-4175-BFEC-C7FF45F7FEA7}"/>
              </a:ext>
            </a:extLst>
          </p:cNvPr>
          <p:cNvSpPr txBox="1"/>
          <p:nvPr/>
        </p:nvSpPr>
        <p:spPr>
          <a:xfrm>
            <a:off x="9048692" y="2837747"/>
            <a:ext cx="377504" cy="369332"/>
          </a:xfrm>
          <a:prstGeom prst="rect">
            <a:avLst/>
          </a:prstGeom>
          <a:noFill/>
        </p:spPr>
        <p:txBody>
          <a:bodyPr wrap="square" rtlCol="0">
            <a:spAutoFit/>
          </a:bodyPr>
          <a:lstStyle/>
          <a:p>
            <a:r>
              <a:rPr lang="en-US" altLang="zh-CN" dirty="0"/>
              <a:t>1</a:t>
            </a:r>
            <a:endParaRPr lang="zh-CN" altLang="en-US" dirty="0"/>
          </a:p>
        </p:txBody>
      </p:sp>
      <p:sp>
        <p:nvSpPr>
          <p:cNvPr id="144" name="文本框 143">
            <a:extLst>
              <a:ext uri="{FF2B5EF4-FFF2-40B4-BE49-F238E27FC236}">
                <a16:creationId xmlns:a16="http://schemas.microsoft.com/office/drawing/2014/main" xmlns="" id="{726C6BE1-43F5-4FEF-BB75-B3FAD02BF063}"/>
              </a:ext>
            </a:extLst>
          </p:cNvPr>
          <p:cNvSpPr txBox="1"/>
          <p:nvPr/>
        </p:nvSpPr>
        <p:spPr>
          <a:xfrm>
            <a:off x="9575994" y="2837747"/>
            <a:ext cx="377504" cy="369332"/>
          </a:xfrm>
          <a:prstGeom prst="rect">
            <a:avLst/>
          </a:prstGeom>
          <a:noFill/>
        </p:spPr>
        <p:txBody>
          <a:bodyPr wrap="square" rtlCol="0">
            <a:spAutoFit/>
          </a:bodyPr>
          <a:lstStyle/>
          <a:p>
            <a:r>
              <a:rPr lang="en-US" altLang="zh-CN" dirty="0"/>
              <a:t>2</a:t>
            </a:r>
            <a:endParaRPr lang="zh-CN" altLang="en-US" dirty="0"/>
          </a:p>
        </p:txBody>
      </p:sp>
      <p:sp>
        <p:nvSpPr>
          <p:cNvPr id="146" name="文本框 145">
            <a:extLst>
              <a:ext uri="{FF2B5EF4-FFF2-40B4-BE49-F238E27FC236}">
                <a16:creationId xmlns:a16="http://schemas.microsoft.com/office/drawing/2014/main" xmlns="" id="{2288F62B-E1A3-4133-A95B-2EC07C0D819C}"/>
              </a:ext>
            </a:extLst>
          </p:cNvPr>
          <p:cNvSpPr txBox="1"/>
          <p:nvPr/>
        </p:nvSpPr>
        <p:spPr>
          <a:xfrm>
            <a:off x="10103215" y="2837747"/>
            <a:ext cx="377504" cy="369332"/>
          </a:xfrm>
          <a:prstGeom prst="rect">
            <a:avLst/>
          </a:prstGeom>
          <a:noFill/>
        </p:spPr>
        <p:txBody>
          <a:bodyPr wrap="square" rtlCol="0">
            <a:spAutoFit/>
          </a:bodyPr>
          <a:lstStyle/>
          <a:p>
            <a:r>
              <a:rPr lang="en-US" altLang="zh-CN" dirty="0"/>
              <a:t>3</a:t>
            </a:r>
            <a:endParaRPr lang="zh-CN" altLang="en-US" dirty="0"/>
          </a:p>
        </p:txBody>
      </p:sp>
      <p:sp>
        <p:nvSpPr>
          <p:cNvPr id="148" name="文本框 147">
            <a:extLst>
              <a:ext uri="{FF2B5EF4-FFF2-40B4-BE49-F238E27FC236}">
                <a16:creationId xmlns:a16="http://schemas.microsoft.com/office/drawing/2014/main" xmlns="" id="{8A54A85B-A997-48AE-8401-563FC02464D8}"/>
              </a:ext>
            </a:extLst>
          </p:cNvPr>
          <p:cNvSpPr txBox="1"/>
          <p:nvPr/>
        </p:nvSpPr>
        <p:spPr>
          <a:xfrm>
            <a:off x="8044919" y="3207079"/>
            <a:ext cx="377504" cy="369332"/>
          </a:xfrm>
          <a:prstGeom prst="rect">
            <a:avLst/>
          </a:prstGeom>
          <a:noFill/>
        </p:spPr>
        <p:txBody>
          <a:bodyPr wrap="square" rtlCol="0">
            <a:spAutoFit/>
          </a:bodyPr>
          <a:lstStyle/>
          <a:p>
            <a:r>
              <a:rPr lang="en-US" altLang="zh-CN" dirty="0"/>
              <a:t>0</a:t>
            </a:r>
            <a:endParaRPr lang="zh-CN" altLang="en-US" dirty="0"/>
          </a:p>
        </p:txBody>
      </p:sp>
      <p:sp>
        <p:nvSpPr>
          <p:cNvPr id="150" name="文本框 149">
            <a:extLst>
              <a:ext uri="{FF2B5EF4-FFF2-40B4-BE49-F238E27FC236}">
                <a16:creationId xmlns:a16="http://schemas.microsoft.com/office/drawing/2014/main" xmlns="" id="{B6A6C968-43C4-48A0-A500-90500A713456}"/>
              </a:ext>
            </a:extLst>
          </p:cNvPr>
          <p:cNvSpPr txBox="1"/>
          <p:nvPr/>
        </p:nvSpPr>
        <p:spPr>
          <a:xfrm>
            <a:off x="8044919" y="3576411"/>
            <a:ext cx="377504" cy="369332"/>
          </a:xfrm>
          <a:prstGeom prst="rect">
            <a:avLst/>
          </a:prstGeom>
          <a:noFill/>
        </p:spPr>
        <p:txBody>
          <a:bodyPr wrap="square" rtlCol="0">
            <a:spAutoFit/>
          </a:bodyPr>
          <a:lstStyle/>
          <a:p>
            <a:r>
              <a:rPr lang="en-US" altLang="zh-CN" dirty="0"/>
              <a:t>1</a:t>
            </a:r>
            <a:endParaRPr lang="zh-CN" altLang="en-US" dirty="0"/>
          </a:p>
        </p:txBody>
      </p:sp>
      <p:sp>
        <p:nvSpPr>
          <p:cNvPr id="152" name="文本框 151">
            <a:extLst>
              <a:ext uri="{FF2B5EF4-FFF2-40B4-BE49-F238E27FC236}">
                <a16:creationId xmlns:a16="http://schemas.microsoft.com/office/drawing/2014/main" xmlns="" id="{106AAE8D-A4BE-4546-9619-DAC466F377C7}"/>
              </a:ext>
            </a:extLst>
          </p:cNvPr>
          <p:cNvSpPr txBox="1"/>
          <p:nvPr/>
        </p:nvSpPr>
        <p:spPr>
          <a:xfrm>
            <a:off x="8042419" y="3945743"/>
            <a:ext cx="377504" cy="369332"/>
          </a:xfrm>
          <a:prstGeom prst="rect">
            <a:avLst/>
          </a:prstGeom>
          <a:noFill/>
        </p:spPr>
        <p:txBody>
          <a:bodyPr wrap="square" rtlCol="0">
            <a:spAutoFit/>
          </a:bodyPr>
          <a:lstStyle/>
          <a:p>
            <a:r>
              <a:rPr lang="en-US" altLang="zh-CN" dirty="0"/>
              <a:t>2</a:t>
            </a:r>
            <a:endParaRPr lang="zh-CN" altLang="en-US" dirty="0"/>
          </a:p>
        </p:txBody>
      </p:sp>
      <p:sp>
        <p:nvSpPr>
          <p:cNvPr id="154" name="文本框 153">
            <a:extLst>
              <a:ext uri="{FF2B5EF4-FFF2-40B4-BE49-F238E27FC236}">
                <a16:creationId xmlns:a16="http://schemas.microsoft.com/office/drawing/2014/main" xmlns="" id="{CC262F91-AA57-4992-8A1F-DAAF1FE271CE}"/>
              </a:ext>
            </a:extLst>
          </p:cNvPr>
          <p:cNvSpPr txBox="1"/>
          <p:nvPr/>
        </p:nvSpPr>
        <p:spPr>
          <a:xfrm>
            <a:off x="8047081" y="4343842"/>
            <a:ext cx="377504" cy="369332"/>
          </a:xfrm>
          <a:prstGeom prst="rect">
            <a:avLst/>
          </a:prstGeom>
          <a:noFill/>
        </p:spPr>
        <p:txBody>
          <a:bodyPr wrap="square" rtlCol="0">
            <a:spAutoFit/>
          </a:bodyPr>
          <a:lstStyle/>
          <a:p>
            <a:r>
              <a:rPr lang="en-US" altLang="zh-CN" dirty="0"/>
              <a:t>3</a:t>
            </a:r>
            <a:endParaRPr lang="zh-CN" altLang="en-US" dirty="0"/>
          </a:p>
        </p:txBody>
      </p:sp>
      <p:sp>
        <p:nvSpPr>
          <p:cNvPr id="156" name="文本框 155">
            <a:extLst>
              <a:ext uri="{FF2B5EF4-FFF2-40B4-BE49-F238E27FC236}">
                <a16:creationId xmlns:a16="http://schemas.microsoft.com/office/drawing/2014/main" xmlns="" id="{1D469F2A-E9BD-460E-B0D1-7999458D24E4}"/>
              </a:ext>
            </a:extLst>
          </p:cNvPr>
          <p:cNvSpPr txBox="1"/>
          <p:nvPr/>
        </p:nvSpPr>
        <p:spPr>
          <a:xfrm>
            <a:off x="8550040" y="3182336"/>
            <a:ext cx="314853" cy="369332"/>
          </a:xfrm>
          <a:prstGeom prst="rect">
            <a:avLst/>
          </a:prstGeom>
          <a:noFill/>
        </p:spPr>
        <p:txBody>
          <a:bodyPr wrap="square" rtlCol="0">
            <a:spAutoFit/>
          </a:bodyPr>
          <a:lstStyle/>
          <a:p>
            <a:r>
              <a:rPr lang="en-US" altLang="zh-CN" dirty="0"/>
              <a:t>0</a:t>
            </a:r>
            <a:endParaRPr lang="zh-CN" altLang="en-US" dirty="0"/>
          </a:p>
        </p:txBody>
      </p:sp>
      <p:sp>
        <p:nvSpPr>
          <p:cNvPr id="158" name="文本框 157">
            <a:extLst>
              <a:ext uri="{FF2B5EF4-FFF2-40B4-BE49-F238E27FC236}">
                <a16:creationId xmlns:a16="http://schemas.microsoft.com/office/drawing/2014/main" xmlns="" id="{05976647-3A43-46AE-A593-3254ED796F3A}"/>
              </a:ext>
            </a:extLst>
          </p:cNvPr>
          <p:cNvSpPr txBox="1"/>
          <p:nvPr/>
        </p:nvSpPr>
        <p:spPr>
          <a:xfrm>
            <a:off x="9048692" y="3572606"/>
            <a:ext cx="314853" cy="369332"/>
          </a:xfrm>
          <a:prstGeom prst="rect">
            <a:avLst/>
          </a:prstGeom>
          <a:noFill/>
        </p:spPr>
        <p:txBody>
          <a:bodyPr wrap="square" rtlCol="0">
            <a:spAutoFit/>
          </a:bodyPr>
          <a:lstStyle/>
          <a:p>
            <a:r>
              <a:rPr lang="en-US" altLang="zh-CN" dirty="0"/>
              <a:t>0</a:t>
            </a:r>
            <a:endParaRPr lang="zh-CN" altLang="en-US" dirty="0"/>
          </a:p>
        </p:txBody>
      </p:sp>
      <p:sp>
        <p:nvSpPr>
          <p:cNvPr id="179" name="文本框 178">
            <a:extLst>
              <a:ext uri="{FF2B5EF4-FFF2-40B4-BE49-F238E27FC236}">
                <a16:creationId xmlns:a16="http://schemas.microsoft.com/office/drawing/2014/main" xmlns="" id="{9E89430A-40CB-4B7C-984E-0245E674F3DA}"/>
              </a:ext>
            </a:extLst>
          </p:cNvPr>
          <p:cNvSpPr txBox="1"/>
          <p:nvPr/>
        </p:nvSpPr>
        <p:spPr>
          <a:xfrm>
            <a:off x="9048692" y="3182336"/>
            <a:ext cx="314853" cy="369332"/>
          </a:xfrm>
          <a:prstGeom prst="rect">
            <a:avLst/>
          </a:prstGeom>
          <a:noFill/>
        </p:spPr>
        <p:txBody>
          <a:bodyPr wrap="square" rtlCol="0">
            <a:spAutoFit/>
          </a:bodyPr>
          <a:lstStyle/>
          <a:p>
            <a:r>
              <a:rPr lang="en-US" altLang="zh-CN" dirty="0"/>
              <a:t>2</a:t>
            </a:r>
            <a:endParaRPr lang="zh-CN" altLang="en-US" dirty="0"/>
          </a:p>
        </p:txBody>
      </p:sp>
      <p:sp>
        <p:nvSpPr>
          <p:cNvPr id="180" name="文本框 179">
            <a:extLst>
              <a:ext uri="{FF2B5EF4-FFF2-40B4-BE49-F238E27FC236}">
                <a16:creationId xmlns:a16="http://schemas.microsoft.com/office/drawing/2014/main" xmlns="" id="{AD263012-9918-4C3F-85F6-84900673A681}"/>
              </a:ext>
            </a:extLst>
          </p:cNvPr>
          <p:cNvSpPr txBox="1"/>
          <p:nvPr/>
        </p:nvSpPr>
        <p:spPr>
          <a:xfrm>
            <a:off x="9563687" y="3207220"/>
            <a:ext cx="314853" cy="369332"/>
          </a:xfrm>
          <a:prstGeom prst="rect">
            <a:avLst/>
          </a:prstGeom>
          <a:noFill/>
        </p:spPr>
        <p:txBody>
          <a:bodyPr wrap="square" rtlCol="0">
            <a:spAutoFit/>
          </a:bodyPr>
          <a:lstStyle/>
          <a:p>
            <a:r>
              <a:rPr lang="en-US" altLang="zh-CN" dirty="0"/>
              <a:t>0</a:t>
            </a:r>
            <a:endParaRPr lang="zh-CN" altLang="en-US" dirty="0"/>
          </a:p>
        </p:txBody>
      </p:sp>
      <p:sp>
        <p:nvSpPr>
          <p:cNvPr id="181" name="文本框 180">
            <a:extLst>
              <a:ext uri="{FF2B5EF4-FFF2-40B4-BE49-F238E27FC236}">
                <a16:creationId xmlns:a16="http://schemas.microsoft.com/office/drawing/2014/main" xmlns="" id="{5BB35F66-35A6-4D2B-9870-5342B8733A9A}"/>
              </a:ext>
            </a:extLst>
          </p:cNvPr>
          <p:cNvSpPr txBox="1"/>
          <p:nvPr/>
        </p:nvSpPr>
        <p:spPr>
          <a:xfrm>
            <a:off x="10103214" y="3198925"/>
            <a:ext cx="314853" cy="369332"/>
          </a:xfrm>
          <a:prstGeom prst="rect">
            <a:avLst/>
          </a:prstGeom>
          <a:noFill/>
        </p:spPr>
        <p:txBody>
          <a:bodyPr wrap="square" rtlCol="0">
            <a:spAutoFit/>
          </a:bodyPr>
          <a:lstStyle/>
          <a:p>
            <a:r>
              <a:rPr lang="en-US" altLang="zh-CN" dirty="0"/>
              <a:t>0</a:t>
            </a:r>
            <a:endParaRPr lang="zh-CN" altLang="en-US" dirty="0"/>
          </a:p>
        </p:txBody>
      </p:sp>
      <p:sp>
        <p:nvSpPr>
          <p:cNvPr id="182" name="文本框 181">
            <a:extLst>
              <a:ext uri="{FF2B5EF4-FFF2-40B4-BE49-F238E27FC236}">
                <a16:creationId xmlns:a16="http://schemas.microsoft.com/office/drawing/2014/main" xmlns="" id="{9A78A935-11C7-4044-82A0-87700EBC1A6E}"/>
              </a:ext>
            </a:extLst>
          </p:cNvPr>
          <p:cNvSpPr txBox="1"/>
          <p:nvPr/>
        </p:nvSpPr>
        <p:spPr>
          <a:xfrm>
            <a:off x="8566075" y="3568801"/>
            <a:ext cx="314853" cy="369332"/>
          </a:xfrm>
          <a:prstGeom prst="rect">
            <a:avLst/>
          </a:prstGeom>
          <a:noFill/>
        </p:spPr>
        <p:txBody>
          <a:bodyPr wrap="square" rtlCol="0">
            <a:spAutoFit/>
          </a:bodyPr>
          <a:lstStyle/>
          <a:p>
            <a:r>
              <a:rPr lang="en-US" altLang="zh-CN" dirty="0"/>
              <a:t>0</a:t>
            </a:r>
            <a:endParaRPr lang="zh-CN" altLang="en-US" dirty="0"/>
          </a:p>
        </p:txBody>
      </p:sp>
      <p:sp>
        <p:nvSpPr>
          <p:cNvPr id="183" name="文本框 182">
            <a:extLst>
              <a:ext uri="{FF2B5EF4-FFF2-40B4-BE49-F238E27FC236}">
                <a16:creationId xmlns:a16="http://schemas.microsoft.com/office/drawing/2014/main" xmlns="" id="{8EA2B6F8-B105-42AA-9577-62A1B9E9A915}"/>
              </a:ext>
            </a:extLst>
          </p:cNvPr>
          <p:cNvSpPr txBox="1"/>
          <p:nvPr/>
        </p:nvSpPr>
        <p:spPr>
          <a:xfrm>
            <a:off x="9558722" y="3571626"/>
            <a:ext cx="314853" cy="369332"/>
          </a:xfrm>
          <a:prstGeom prst="rect">
            <a:avLst/>
          </a:prstGeom>
          <a:noFill/>
        </p:spPr>
        <p:txBody>
          <a:bodyPr wrap="square" rtlCol="0">
            <a:spAutoFit/>
          </a:bodyPr>
          <a:lstStyle/>
          <a:p>
            <a:r>
              <a:rPr lang="en-US" altLang="zh-CN" dirty="0"/>
              <a:t>3</a:t>
            </a:r>
            <a:endParaRPr lang="zh-CN" altLang="en-US" dirty="0"/>
          </a:p>
        </p:txBody>
      </p:sp>
      <p:sp>
        <p:nvSpPr>
          <p:cNvPr id="184" name="文本框 183">
            <a:extLst>
              <a:ext uri="{FF2B5EF4-FFF2-40B4-BE49-F238E27FC236}">
                <a16:creationId xmlns:a16="http://schemas.microsoft.com/office/drawing/2014/main" xmlns="" id="{101D8801-653B-4696-9D51-C7E953D1B7EF}"/>
              </a:ext>
            </a:extLst>
          </p:cNvPr>
          <p:cNvSpPr txBox="1"/>
          <p:nvPr/>
        </p:nvSpPr>
        <p:spPr>
          <a:xfrm>
            <a:off x="8555403" y="3938133"/>
            <a:ext cx="314853" cy="369332"/>
          </a:xfrm>
          <a:prstGeom prst="rect">
            <a:avLst/>
          </a:prstGeom>
          <a:noFill/>
        </p:spPr>
        <p:txBody>
          <a:bodyPr wrap="square" rtlCol="0">
            <a:spAutoFit/>
          </a:bodyPr>
          <a:lstStyle/>
          <a:p>
            <a:r>
              <a:rPr lang="en-US" altLang="zh-CN" dirty="0"/>
              <a:t>0</a:t>
            </a:r>
            <a:endParaRPr lang="zh-CN" altLang="en-US" dirty="0"/>
          </a:p>
        </p:txBody>
      </p:sp>
      <p:sp>
        <p:nvSpPr>
          <p:cNvPr id="185" name="文本框 184">
            <a:extLst>
              <a:ext uri="{FF2B5EF4-FFF2-40B4-BE49-F238E27FC236}">
                <a16:creationId xmlns:a16="http://schemas.microsoft.com/office/drawing/2014/main" xmlns="" id="{1E776282-8F33-4549-9213-F90CA207465A}"/>
              </a:ext>
            </a:extLst>
          </p:cNvPr>
          <p:cNvSpPr txBox="1"/>
          <p:nvPr/>
        </p:nvSpPr>
        <p:spPr>
          <a:xfrm>
            <a:off x="9048694" y="3937293"/>
            <a:ext cx="337270" cy="369332"/>
          </a:xfrm>
          <a:prstGeom prst="rect">
            <a:avLst/>
          </a:prstGeom>
          <a:noFill/>
        </p:spPr>
        <p:txBody>
          <a:bodyPr wrap="square" rtlCol="0">
            <a:spAutoFit/>
          </a:bodyPr>
          <a:lstStyle/>
          <a:p>
            <a:r>
              <a:rPr lang="en-US" altLang="zh-CN" dirty="0"/>
              <a:t>0</a:t>
            </a:r>
            <a:endParaRPr lang="zh-CN" altLang="en-US" dirty="0"/>
          </a:p>
        </p:txBody>
      </p:sp>
      <p:sp>
        <p:nvSpPr>
          <p:cNvPr id="186" name="文本框 185">
            <a:extLst>
              <a:ext uri="{FF2B5EF4-FFF2-40B4-BE49-F238E27FC236}">
                <a16:creationId xmlns:a16="http://schemas.microsoft.com/office/drawing/2014/main" xmlns="" id="{53CE16C8-7CA1-4990-96F7-040743702EBD}"/>
              </a:ext>
            </a:extLst>
          </p:cNvPr>
          <p:cNvSpPr txBox="1"/>
          <p:nvPr/>
        </p:nvSpPr>
        <p:spPr>
          <a:xfrm>
            <a:off x="8555403" y="4368174"/>
            <a:ext cx="337270" cy="369332"/>
          </a:xfrm>
          <a:prstGeom prst="rect">
            <a:avLst/>
          </a:prstGeom>
          <a:noFill/>
        </p:spPr>
        <p:txBody>
          <a:bodyPr wrap="square" rtlCol="0">
            <a:spAutoFit/>
          </a:bodyPr>
          <a:lstStyle/>
          <a:p>
            <a:r>
              <a:rPr lang="en-US" altLang="zh-CN" dirty="0"/>
              <a:t>0</a:t>
            </a:r>
            <a:endParaRPr lang="zh-CN" altLang="en-US" dirty="0"/>
          </a:p>
        </p:txBody>
      </p:sp>
      <p:sp>
        <p:nvSpPr>
          <p:cNvPr id="187" name="文本框 186">
            <a:extLst>
              <a:ext uri="{FF2B5EF4-FFF2-40B4-BE49-F238E27FC236}">
                <a16:creationId xmlns:a16="http://schemas.microsoft.com/office/drawing/2014/main" xmlns="" id="{92BF0C06-739B-48CB-9764-4BEE2E32BD1A}"/>
              </a:ext>
            </a:extLst>
          </p:cNvPr>
          <p:cNvSpPr txBox="1"/>
          <p:nvPr/>
        </p:nvSpPr>
        <p:spPr>
          <a:xfrm>
            <a:off x="9554018" y="4368174"/>
            <a:ext cx="337270" cy="369332"/>
          </a:xfrm>
          <a:prstGeom prst="rect">
            <a:avLst/>
          </a:prstGeom>
          <a:noFill/>
        </p:spPr>
        <p:txBody>
          <a:bodyPr wrap="square" rtlCol="0">
            <a:spAutoFit/>
          </a:bodyPr>
          <a:lstStyle/>
          <a:p>
            <a:r>
              <a:rPr lang="en-US" altLang="zh-CN" dirty="0"/>
              <a:t>4</a:t>
            </a:r>
            <a:endParaRPr lang="zh-CN" altLang="en-US" dirty="0"/>
          </a:p>
        </p:txBody>
      </p:sp>
      <p:sp>
        <p:nvSpPr>
          <p:cNvPr id="188" name="文本框 187">
            <a:extLst>
              <a:ext uri="{FF2B5EF4-FFF2-40B4-BE49-F238E27FC236}">
                <a16:creationId xmlns:a16="http://schemas.microsoft.com/office/drawing/2014/main" xmlns="" id="{E98307C6-E4E1-4C10-AEC3-55352597832F}"/>
              </a:ext>
            </a:extLst>
          </p:cNvPr>
          <p:cNvSpPr txBox="1"/>
          <p:nvPr/>
        </p:nvSpPr>
        <p:spPr>
          <a:xfrm>
            <a:off x="10103690" y="3574474"/>
            <a:ext cx="314853" cy="369332"/>
          </a:xfrm>
          <a:prstGeom prst="rect">
            <a:avLst/>
          </a:prstGeom>
          <a:noFill/>
        </p:spPr>
        <p:txBody>
          <a:bodyPr wrap="square" rtlCol="0">
            <a:spAutoFit/>
          </a:bodyPr>
          <a:lstStyle/>
          <a:p>
            <a:r>
              <a:rPr lang="en-US" altLang="zh-CN" dirty="0"/>
              <a:t>0</a:t>
            </a:r>
            <a:endParaRPr lang="zh-CN" altLang="en-US" dirty="0"/>
          </a:p>
        </p:txBody>
      </p:sp>
      <p:sp>
        <p:nvSpPr>
          <p:cNvPr id="189" name="文本框 188">
            <a:extLst>
              <a:ext uri="{FF2B5EF4-FFF2-40B4-BE49-F238E27FC236}">
                <a16:creationId xmlns:a16="http://schemas.microsoft.com/office/drawing/2014/main" xmlns="" id="{DDF2ED70-8EC8-4A17-9CC7-F66937D025D5}"/>
              </a:ext>
            </a:extLst>
          </p:cNvPr>
          <p:cNvSpPr txBox="1"/>
          <p:nvPr/>
        </p:nvSpPr>
        <p:spPr>
          <a:xfrm>
            <a:off x="10099526" y="3937293"/>
            <a:ext cx="314853" cy="369332"/>
          </a:xfrm>
          <a:prstGeom prst="rect">
            <a:avLst/>
          </a:prstGeom>
          <a:noFill/>
        </p:spPr>
        <p:txBody>
          <a:bodyPr wrap="square" rtlCol="0">
            <a:spAutoFit/>
          </a:bodyPr>
          <a:lstStyle/>
          <a:p>
            <a:r>
              <a:rPr lang="en-US" altLang="zh-CN" dirty="0"/>
              <a:t>0</a:t>
            </a:r>
            <a:endParaRPr lang="zh-CN" altLang="en-US" dirty="0"/>
          </a:p>
        </p:txBody>
      </p:sp>
      <p:sp>
        <p:nvSpPr>
          <p:cNvPr id="190" name="文本框 189">
            <a:extLst>
              <a:ext uri="{FF2B5EF4-FFF2-40B4-BE49-F238E27FC236}">
                <a16:creationId xmlns:a16="http://schemas.microsoft.com/office/drawing/2014/main" xmlns="" id="{43033865-9B95-4838-A236-41C49C176303}"/>
              </a:ext>
            </a:extLst>
          </p:cNvPr>
          <p:cNvSpPr txBox="1"/>
          <p:nvPr/>
        </p:nvSpPr>
        <p:spPr>
          <a:xfrm>
            <a:off x="10103215" y="4368174"/>
            <a:ext cx="314853" cy="369332"/>
          </a:xfrm>
          <a:prstGeom prst="rect">
            <a:avLst/>
          </a:prstGeom>
          <a:noFill/>
        </p:spPr>
        <p:txBody>
          <a:bodyPr wrap="square" rtlCol="0">
            <a:spAutoFit/>
          </a:bodyPr>
          <a:lstStyle/>
          <a:p>
            <a:r>
              <a:rPr lang="en-US" altLang="zh-CN" dirty="0"/>
              <a:t>0</a:t>
            </a:r>
            <a:endParaRPr lang="zh-CN" altLang="en-US" dirty="0"/>
          </a:p>
        </p:txBody>
      </p:sp>
      <p:sp>
        <p:nvSpPr>
          <p:cNvPr id="191" name="文本框 190">
            <a:extLst>
              <a:ext uri="{FF2B5EF4-FFF2-40B4-BE49-F238E27FC236}">
                <a16:creationId xmlns:a16="http://schemas.microsoft.com/office/drawing/2014/main" xmlns="" id="{F58F19E7-4BB1-44DC-86FB-E076A3709FD2}"/>
              </a:ext>
            </a:extLst>
          </p:cNvPr>
          <p:cNvSpPr txBox="1"/>
          <p:nvPr/>
        </p:nvSpPr>
        <p:spPr>
          <a:xfrm>
            <a:off x="9567605" y="3937293"/>
            <a:ext cx="314853" cy="369332"/>
          </a:xfrm>
          <a:prstGeom prst="rect">
            <a:avLst/>
          </a:prstGeom>
          <a:noFill/>
        </p:spPr>
        <p:txBody>
          <a:bodyPr wrap="square" rtlCol="0">
            <a:spAutoFit/>
          </a:bodyPr>
          <a:lstStyle/>
          <a:p>
            <a:r>
              <a:rPr lang="en-US" altLang="zh-CN" dirty="0"/>
              <a:t>0</a:t>
            </a:r>
            <a:endParaRPr lang="zh-CN" altLang="en-US" dirty="0"/>
          </a:p>
        </p:txBody>
      </p:sp>
      <p:sp>
        <p:nvSpPr>
          <p:cNvPr id="192" name="文本框 191">
            <a:extLst>
              <a:ext uri="{FF2B5EF4-FFF2-40B4-BE49-F238E27FC236}">
                <a16:creationId xmlns:a16="http://schemas.microsoft.com/office/drawing/2014/main" xmlns="" id="{C3576F2C-19B6-46E6-BFDB-D237E2A20EFB}"/>
              </a:ext>
            </a:extLst>
          </p:cNvPr>
          <p:cNvSpPr txBox="1"/>
          <p:nvPr/>
        </p:nvSpPr>
        <p:spPr>
          <a:xfrm>
            <a:off x="9048692" y="4368174"/>
            <a:ext cx="314853" cy="369332"/>
          </a:xfrm>
          <a:prstGeom prst="rect">
            <a:avLst/>
          </a:prstGeom>
          <a:noFill/>
        </p:spPr>
        <p:txBody>
          <a:bodyPr wrap="square" rtlCol="0">
            <a:spAutoFit/>
          </a:bodyPr>
          <a:lstStyle/>
          <a:p>
            <a:r>
              <a:rPr lang="en-US" altLang="zh-CN" dirty="0"/>
              <a:t>0</a:t>
            </a:r>
            <a:endParaRPr lang="zh-CN" altLang="en-US" dirty="0"/>
          </a:p>
        </p:txBody>
      </p:sp>
      <p:sp>
        <p:nvSpPr>
          <p:cNvPr id="193" name="文本框 192">
            <a:extLst>
              <a:ext uri="{FF2B5EF4-FFF2-40B4-BE49-F238E27FC236}">
                <a16:creationId xmlns:a16="http://schemas.microsoft.com/office/drawing/2014/main" xmlns="" id="{590A58FE-6A14-470B-A8FF-607A2B0583A3}"/>
              </a:ext>
            </a:extLst>
          </p:cNvPr>
          <p:cNvSpPr txBox="1"/>
          <p:nvPr/>
        </p:nvSpPr>
        <p:spPr>
          <a:xfrm>
            <a:off x="8563492" y="5119013"/>
            <a:ext cx="314853" cy="369332"/>
          </a:xfrm>
          <a:prstGeom prst="rect">
            <a:avLst/>
          </a:prstGeom>
          <a:noFill/>
        </p:spPr>
        <p:txBody>
          <a:bodyPr wrap="square" rtlCol="0">
            <a:spAutoFit/>
          </a:bodyPr>
          <a:lstStyle/>
          <a:p>
            <a:r>
              <a:rPr lang="en-US" altLang="zh-CN" dirty="0"/>
              <a:t>2</a:t>
            </a:r>
            <a:endParaRPr lang="zh-CN" altLang="en-US" dirty="0"/>
          </a:p>
        </p:txBody>
      </p:sp>
      <p:sp>
        <p:nvSpPr>
          <p:cNvPr id="194" name="文本框 193">
            <a:extLst>
              <a:ext uri="{FF2B5EF4-FFF2-40B4-BE49-F238E27FC236}">
                <a16:creationId xmlns:a16="http://schemas.microsoft.com/office/drawing/2014/main" xmlns="" id="{951E65C4-9308-45CE-BF20-4A148404DBCE}"/>
              </a:ext>
            </a:extLst>
          </p:cNvPr>
          <p:cNvSpPr txBox="1"/>
          <p:nvPr/>
        </p:nvSpPr>
        <p:spPr>
          <a:xfrm>
            <a:off x="8681447" y="5953835"/>
            <a:ext cx="314853" cy="369332"/>
          </a:xfrm>
          <a:prstGeom prst="rect">
            <a:avLst/>
          </a:prstGeom>
          <a:noFill/>
        </p:spPr>
        <p:txBody>
          <a:bodyPr wrap="square" rtlCol="0">
            <a:spAutoFit/>
          </a:bodyPr>
          <a:lstStyle/>
          <a:p>
            <a:r>
              <a:rPr lang="en-US" altLang="zh-CN" dirty="0"/>
              <a:t>3</a:t>
            </a:r>
            <a:endParaRPr lang="zh-CN" altLang="en-US" dirty="0"/>
          </a:p>
        </p:txBody>
      </p:sp>
      <p:sp>
        <p:nvSpPr>
          <p:cNvPr id="195" name="文本框 194">
            <a:extLst>
              <a:ext uri="{FF2B5EF4-FFF2-40B4-BE49-F238E27FC236}">
                <a16:creationId xmlns:a16="http://schemas.microsoft.com/office/drawing/2014/main" xmlns="" id="{88BD03BB-414D-4531-BC74-2D065315A22D}"/>
              </a:ext>
            </a:extLst>
          </p:cNvPr>
          <p:cNvSpPr txBox="1"/>
          <p:nvPr/>
        </p:nvSpPr>
        <p:spPr>
          <a:xfrm>
            <a:off x="9903557" y="5985506"/>
            <a:ext cx="314853" cy="369332"/>
          </a:xfrm>
          <a:prstGeom prst="rect">
            <a:avLst/>
          </a:prstGeom>
          <a:noFill/>
        </p:spPr>
        <p:txBody>
          <a:bodyPr wrap="square" rtlCol="0">
            <a:spAutoFit/>
          </a:bodyPr>
          <a:lstStyle/>
          <a:p>
            <a:r>
              <a:rPr lang="en-US" altLang="zh-CN" dirty="0"/>
              <a:t>4</a:t>
            </a:r>
            <a:endParaRPr lang="zh-CN" altLang="en-US" dirty="0"/>
          </a:p>
        </p:txBody>
      </p:sp>
    </p:spTree>
    <p:extLst>
      <p:ext uri="{BB962C8B-B14F-4D97-AF65-F5344CB8AC3E}">
        <p14:creationId xmlns:p14="http://schemas.microsoft.com/office/powerpoint/2010/main" val="174148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par>
                                <p:cTn id="100" presetID="10" presetClass="entr" presetSubtype="0" fill="hold" nodeType="with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par>
                                <p:cTn id="103" presetID="10" presetClass="entr" presetSubtype="0" fill="hold" nodeType="with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fade">
                                      <p:cBhvr>
                                        <p:cTn id="105" dur="500"/>
                                        <p:tgtEl>
                                          <p:spTgt spid="10"/>
                                        </p:tgtEl>
                                      </p:cBhvr>
                                    </p:animEffect>
                                  </p:childTnLst>
                                </p:cTn>
                              </p:par>
                              <p:par>
                                <p:cTn id="106" presetID="10" presetClass="entr" presetSubtype="0" fill="hold" nodeType="with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500"/>
                                        <p:tgtEl>
                                          <p:spTgt spid="1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fade">
                                      <p:cBhvr>
                                        <p:cTn id="111" dur="500"/>
                                        <p:tgtEl>
                                          <p:spTgt spid="6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fade">
                                      <p:cBhvr>
                                        <p:cTn id="114" dur="500"/>
                                        <p:tgtEl>
                                          <p:spTgt spid="7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fade">
                                      <p:cBhvr>
                                        <p:cTn id="117" dur="500"/>
                                        <p:tgtEl>
                                          <p:spTgt spid="71"/>
                                        </p:tgtEl>
                                      </p:cBhvr>
                                    </p:animEffect>
                                  </p:childTnLst>
                                </p:cTn>
                              </p:par>
                              <p:par>
                                <p:cTn id="118" presetID="10" presetClass="entr" presetSubtype="0" fill="hold"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500"/>
                                        <p:tgtEl>
                                          <p:spTgt spid="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500"/>
                                        <p:tgtEl>
                                          <p:spTgt spid="72"/>
                                        </p:tgtEl>
                                      </p:cBhvr>
                                    </p:animEffect>
                                  </p:childTnLst>
                                </p:cTn>
                              </p:par>
                              <p:par>
                                <p:cTn id="124" presetID="10" presetClass="entr" presetSubtype="0" fill="hold" nodeType="withEffect">
                                  <p:stCondLst>
                                    <p:cond delay="0"/>
                                  </p:stCondLst>
                                  <p:childTnLst>
                                    <p:set>
                                      <p:cBhvr>
                                        <p:cTn id="125" dur="1" fill="hold">
                                          <p:stCondLst>
                                            <p:cond delay="0"/>
                                          </p:stCondLst>
                                        </p:cTn>
                                        <p:tgtEl>
                                          <p:spTgt spid="21"/>
                                        </p:tgtEl>
                                        <p:attrNameLst>
                                          <p:attrName>style.visibility</p:attrName>
                                        </p:attrNameLst>
                                      </p:cBhvr>
                                      <p:to>
                                        <p:strVal val="visible"/>
                                      </p:to>
                                    </p:set>
                                    <p:animEffect transition="in" filter="fade">
                                      <p:cBhvr>
                                        <p:cTn id="126" dur="500"/>
                                        <p:tgtEl>
                                          <p:spTgt spid="2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6"/>
                                        </p:tgtEl>
                                        <p:attrNameLst>
                                          <p:attrName>style.visibility</p:attrName>
                                        </p:attrNameLst>
                                      </p:cBhvr>
                                      <p:to>
                                        <p:strVal val="visible"/>
                                      </p:to>
                                    </p:set>
                                    <p:animEffect transition="in" filter="fade">
                                      <p:cBhvr>
                                        <p:cTn id="129" dur="500"/>
                                        <p:tgtEl>
                                          <p:spTgt spid="76"/>
                                        </p:tgtEl>
                                      </p:cBhvr>
                                    </p:animEffect>
                                  </p:childTnLst>
                                </p:cTn>
                              </p:par>
                              <p:par>
                                <p:cTn id="130" presetID="10" presetClass="entr" presetSubtype="0" fill="hold" nodeType="with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500"/>
                                        <p:tgtEl>
                                          <p:spTgt spid="7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79"/>
                                        </p:tgtEl>
                                        <p:attrNameLst>
                                          <p:attrName>style.visibility</p:attrName>
                                        </p:attrNameLst>
                                      </p:cBhvr>
                                      <p:to>
                                        <p:strVal val="visible"/>
                                      </p:to>
                                    </p:set>
                                    <p:animEffect transition="in" filter="fade">
                                      <p:cBhvr>
                                        <p:cTn id="135" dur="500"/>
                                        <p:tgtEl>
                                          <p:spTgt spid="7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fade">
                                      <p:cBhvr>
                                        <p:cTn id="138" dur="500"/>
                                        <p:tgtEl>
                                          <p:spTgt spid="10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07"/>
                                        </p:tgtEl>
                                        <p:attrNameLst>
                                          <p:attrName>style.visibility</p:attrName>
                                        </p:attrNameLst>
                                      </p:cBhvr>
                                      <p:to>
                                        <p:strVal val="visible"/>
                                      </p:to>
                                    </p:set>
                                    <p:animEffect transition="in" filter="fade">
                                      <p:cBhvr>
                                        <p:cTn id="141" dur="500"/>
                                        <p:tgtEl>
                                          <p:spTgt spid="10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fade">
                                      <p:cBhvr>
                                        <p:cTn id="144" dur="500"/>
                                        <p:tgtEl>
                                          <p:spTgt spid="10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Effect transition="in" filter="fade">
                                      <p:cBhvr>
                                        <p:cTn id="147" dur="500"/>
                                        <p:tgtEl>
                                          <p:spTgt spid="10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10"/>
                                        </p:tgtEl>
                                        <p:attrNameLst>
                                          <p:attrName>style.visibility</p:attrName>
                                        </p:attrNameLst>
                                      </p:cBhvr>
                                      <p:to>
                                        <p:strVal val="visible"/>
                                      </p:to>
                                    </p:set>
                                    <p:animEffect transition="in" filter="fade">
                                      <p:cBhvr>
                                        <p:cTn id="150" dur="500"/>
                                        <p:tgtEl>
                                          <p:spTgt spid="110"/>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fade">
                                      <p:cBhvr>
                                        <p:cTn id="153" dur="500"/>
                                        <p:tgtEl>
                                          <p:spTgt spid="11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12"/>
                                        </p:tgtEl>
                                        <p:attrNameLst>
                                          <p:attrName>style.visibility</p:attrName>
                                        </p:attrNameLst>
                                      </p:cBhvr>
                                      <p:to>
                                        <p:strVal val="visible"/>
                                      </p:to>
                                    </p:set>
                                    <p:animEffect transition="in" filter="fade">
                                      <p:cBhvr>
                                        <p:cTn id="156" dur="500"/>
                                        <p:tgtEl>
                                          <p:spTgt spid="112"/>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13"/>
                                        </p:tgtEl>
                                        <p:attrNameLst>
                                          <p:attrName>style.visibility</p:attrName>
                                        </p:attrNameLst>
                                      </p:cBhvr>
                                      <p:to>
                                        <p:strVal val="visible"/>
                                      </p:to>
                                    </p:set>
                                    <p:animEffect transition="in" filter="fade">
                                      <p:cBhvr>
                                        <p:cTn id="159" dur="500"/>
                                        <p:tgtEl>
                                          <p:spTgt spid="113"/>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14"/>
                                        </p:tgtEl>
                                        <p:attrNameLst>
                                          <p:attrName>style.visibility</p:attrName>
                                        </p:attrNameLst>
                                      </p:cBhvr>
                                      <p:to>
                                        <p:strVal val="visible"/>
                                      </p:to>
                                    </p:set>
                                    <p:animEffect transition="in" filter="fade">
                                      <p:cBhvr>
                                        <p:cTn id="162" dur="500"/>
                                        <p:tgtEl>
                                          <p:spTgt spid="114"/>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15"/>
                                        </p:tgtEl>
                                        <p:attrNameLst>
                                          <p:attrName>style.visibility</p:attrName>
                                        </p:attrNameLst>
                                      </p:cBhvr>
                                      <p:to>
                                        <p:strVal val="visible"/>
                                      </p:to>
                                    </p:set>
                                    <p:animEffect transition="in" filter="fade">
                                      <p:cBhvr>
                                        <p:cTn id="165" dur="500"/>
                                        <p:tgtEl>
                                          <p:spTgt spid="115"/>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16"/>
                                        </p:tgtEl>
                                        <p:attrNameLst>
                                          <p:attrName>style.visibility</p:attrName>
                                        </p:attrNameLst>
                                      </p:cBhvr>
                                      <p:to>
                                        <p:strVal val="visible"/>
                                      </p:to>
                                    </p:set>
                                    <p:animEffect transition="in" filter="fade">
                                      <p:cBhvr>
                                        <p:cTn id="168" dur="500"/>
                                        <p:tgtEl>
                                          <p:spTgt spid="11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17"/>
                                        </p:tgtEl>
                                        <p:attrNameLst>
                                          <p:attrName>style.visibility</p:attrName>
                                        </p:attrNameLst>
                                      </p:cBhvr>
                                      <p:to>
                                        <p:strVal val="visible"/>
                                      </p:to>
                                    </p:set>
                                    <p:animEffect transition="in" filter="fade">
                                      <p:cBhvr>
                                        <p:cTn id="171" dur="500"/>
                                        <p:tgtEl>
                                          <p:spTgt spid="117"/>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18"/>
                                        </p:tgtEl>
                                        <p:attrNameLst>
                                          <p:attrName>style.visibility</p:attrName>
                                        </p:attrNameLst>
                                      </p:cBhvr>
                                      <p:to>
                                        <p:strVal val="visible"/>
                                      </p:to>
                                    </p:set>
                                    <p:animEffect transition="in" filter="fade">
                                      <p:cBhvr>
                                        <p:cTn id="174" dur="500"/>
                                        <p:tgtEl>
                                          <p:spTgt spid="11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19"/>
                                        </p:tgtEl>
                                        <p:attrNameLst>
                                          <p:attrName>style.visibility</p:attrName>
                                        </p:attrNameLst>
                                      </p:cBhvr>
                                      <p:to>
                                        <p:strVal val="visible"/>
                                      </p:to>
                                    </p:set>
                                    <p:animEffect transition="in" filter="fade">
                                      <p:cBhvr>
                                        <p:cTn id="177" dur="500"/>
                                        <p:tgtEl>
                                          <p:spTgt spid="11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20"/>
                                        </p:tgtEl>
                                        <p:attrNameLst>
                                          <p:attrName>style.visibility</p:attrName>
                                        </p:attrNameLst>
                                      </p:cBhvr>
                                      <p:to>
                                        <p:strVal val="visible"/>
                                      </p:to>
                                    </p:set>
                                    <p:animEffect transition="in" filter="fade">
                                      <p:cBhvr>
                                        <p:cTn id="180" dur="500"/>
                                        <p:tgtEl>
                                          <p:spTgt spid="120"/>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21"/>
                                        </p:tgtEl>
                                        <p:attrNameLst>
                                          <p:attrName>style.visibility</p:attrName>
                                        </p:attrNameLst>
                                      </p:cBhvr>
                                      <p:to>
                                        <p:strVal val="visible"/>
                                      </p:to>
                                    </p:set>
                                    <p:animEffect transition="in" filter="fade">
                                      <p:cBhvr>
                                        <p:cTn id="183" dur="500"/>
                                        <p:tgtEl>
                                          <p:spTgt spid="121"/>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22"/>
                                        </p:tgtEl>
                                        <p:attrNameLst>
                                          <p:attrName>style.visibility</p:attrName>
                                        </p:attrNameLst>
                                      </p:cBhvr>
                                      <p:to>
                                        <p:strVal val="visible"/>
                                      </p:to>
                                    </p:set>
                                    <p:animEffect transition="in" filter="fade">
                                      <p:cBhvr>
                                        <p:cTn id="186" dur="500"/>
                                        <p:tgtEl>
                                          <p:spTgt spid="12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fade">
                                      <p:cBhvr>
                                        <p:cTn id="189" dur="500"/>
                                        <p:tgtEl>
                                          <p:spTgt spid="12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24"/>
                                        </p:tgtEl>
                                        <p:attrNameLst>
                                          <p:attrName>style.visibility</p:attrName>
                                        </p:attrNameLst>
                                      </p:cBhvr>
                                      <p:to>
                                        <p:strVal val="visible"/>
                                      </p:to>
                                    </p:set>
                                    <p:animEffect transition="in" filter="fade">
                                      <p:cBhvr>
                                        <p:cTn id="192" dur="500"/>
                                        <p:tgtEl>
                                          <p:spTgt spid="124"/>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25"/>
                                        </p:tgtEl>
                                        <p:attrNameLst>
                                          <p:attrName>style.visibility</p:attrName>
                                        </p:attrNameLst>
                                      </p:cBhvr>
                                      <p:to>
                                        <p:strVal val="visible"/>
                                      </p:to>
                                    </p:set>
                                    <p:animEffect transition="in" filter="fade">
                                      <p:cBhvr>
                                        <p:cTn id="195" dur="500"/>
                                        <p:tgtEl>
                                          <p:spTgt spid="12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26"/>
                                        </p:tgtEl>
                                        <p:attrNameLst>
                                          <p:attrName>style.visibility</p:attrName>
                                        </p:attrNameLst>
                                      </p:cBhvr>
                                      <p:to>
                                        <p:strVal val="visible"/>
                                      </p:to>
                                    </p:set>
                                    <p:animEffect transition="in" filter="fade">
                                      <p:cBhvr>
                                        <p:cTn id="198" dur="500"/>
                                        <p:tgtEl>
                                          <p:spTgt spid="126"/>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27"/>
                                        </p:tgtEl>
                                        <p:attrNameLst>
                                          <p:attrName>style.visibility</p:attrName>
                                        </p:attrNameLst>
                                      </p:cBhvr>
                                      <p:to>
                                        <p:strVal val="visible"/>
                                      </p:to>
                                    </p:set>
                                    <p:animEffect transition="in" filter="fade">
                                      <p:cBhvr>
                                        <p:cTn id="201" dur="500"/>
                                        <p:tgtEl>
                                          <p:spTgt spid="127"/>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28"/>
                                        </p:tgtEl>
                                        <p:attrNameLst>
                                          <p:attrName>style.visibility</p:attrName>
                                        </p:attrNameLst>
                                      </p:cBhvr>
                                      <p:to>
                                        <p:strVal val="visible"/>
                                      </p:to>
                                    </p:set>
                                    <p:animEffect transition="in" filter="fade">
                                      <p:cBhvr>
                                        <p:cTn id="204" dur="500"/>
                                        <p:tgtEl>
                                          <p:spTgt spid="128"/>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fade">
                                      <p:cBhvr>
                                        <p:cTn id="207" dur="500"/>
                                        <p:tgtEl>
                                          <p:spTgt spid="129"/>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fade">
                                      <p:cBhvr>
                                        <p:cTn id="210" dur="500"/>
                                        <p:tgtEl>
                                          <p:spTgt spid="130"/>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31"/>
                                        </p:tgtEl>
                                        <p:attrNameLst>
                                          <p:attrName>style.visibility</p:attrName>
                                        </p:attrNameLst>
                                      </p:cBhvr>
                                      <p:to>
                                        <p:strVal val="visible"/>
                                      </p:to>
                                    </p:set>
                                    <p:animEffect transition="in" filter="fade">
                                      <p:cBhvr>
                                        <p:cTn id="213" dur="500"/>
                                        <p:tgtEl>
                                          <p:spTgt spid="131"/>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32"/>
                                        </p:tgtEl>
                                        <p:attrNameLst>
                                          <p:attrName>style.visibility</p:attrName>
                                        </p:attrNameLst>
                                      </p:cBhvr>
                                      <p:to>
                                        <p:strVal val="visible"/>
                                      </p:to>
                                    </p:set>
                                    <p:animEffect transition="in" filter="fade">
                                      <p:cBhvr>
                                        <p:cTn id="216" dur="500"/>
                                        <p:tgtEl>
                                          <p:spTgt spid="132"/>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33"/>
                                        </p:tgtEl>
                                        <p:attrNameLst>
                                          <p:attrName>style.visibility</p:attrName>
                                        </p:attrNameLst>
                                      </p:cBhvr>
                                      <p:to>
                                        <p:strVal val="visible"/>
                                      </p:to>
                                    </p:set>
                                    <p:animEffect transition="in" filter="fade">
                                      <p:cBhvr>
                                        <p:cTn id="219" dur="500"/>
                                        <p:tgtEl>
                                          <p:spTgt spid="133"/>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34"/>
                                        </p:tgtEl>
                                        <p:attrNameLst>
                                          <p:attrName>style.visibility</p:attrName>
                                        </p:attrNameLst>
                                      </p:cBhvr>
                                      <p:to>
                                        <p:strVal val="visible"/>
                                      </p:to>
                                    </p:set>
                                    <p:animEffect transition="in" filter="fade">
                                      <p:cBhvr>
                                        <p:cTn id="222" dur="500"/>
                                        <p:tgtEl>
                                          <p:spTgt spid="134"/>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35"/>
                                        </p:tgtEl>
                                        <p:attrNameLst>
                                          <p:attrName>style.visibility</p:attrName>
                                        </p:attrNameLst>
                                      </p:cBhvr>
                                      <p:to>
                                        <p:strVal val="visible"/>
                                      </p:to>
                                    </p:set>
                                    <p:animEffect transition="in" filter="fade">
                                      <p:cBhvr>
                                        <p:cTn id="225" dur="500"/>
                                        <p:tgtEl>
                                          <p:spTgt spid="135"/>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39"/>
                                        </p:tgtEl>
                                        <p:attrNameLst>
                                          <p:attrName>style.visibility</p:attrName>
                                        </p:attrNameLst>
                                      </p:cBhvr>
                                      <p:to>
                                        <p:strVal val="visible"/>
                                      </p:to>
                                    </p:set>
                                    <p:animEffect transition="in" filter="fade">
                                      <p:cBhvr>
                                        <p:cTn id="228" dur="500"/>
                                        <p:tgtEl>
                                          <p:spTgt spid="139"/>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40"/>
                                        </p:tgtEl>
                                        <p:attrNameLst>
                                          <p:attrName>style.visibility</p:attrName>
                                        </p:attrNameLst>
                                      </p:cBhvr>
                                      <p:to>
                                        <p:strVal val="visible"/>
                                      </p:to>
                                    </p:set>
                                    <p:animEffect transition="in" filter="fade">
                                      <p:cBhvr>
                                        <p:cTn id="231" dur="500"/>
                                        <p:tgtEl>
                                          <p:spTgt spid="140"/>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41"/>
                                        </p:tgtEl>
                                        <p:attrNameLst>
                                          <p:attrName>style.visibility</p:attrName>
                                        </p:attrNameLst>
                                      </p:cBhvr>
                                      <p:to>
                                        <p:strVal val="visible"/>
                                      </p:to>
                                    </p:set>
                                    <p:animEffect transition="in" filter="fade">
                                      <p:cBhvr>
                                        <p:cTn id="234" dur="500"/>
                                        <p:tgtEl>
                                          <p:spTgt spid="141"/>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43"/>
                                        </p:tgtEl>
                                        <p:attrNameLst>
                                          <p:attrName>style.visibility</p:attrName>
                                        </p:attrNameLst>
                                      </p:cBhvr>
                                      <p:to>
                                        <p:strVal val="visible"/>
                                      </p:to>
                                    </p:set>
                                    <p:animEffect transition="in" filter="fade">
                                      <p:cBhvr>
                                        <p:cTn id="237" dur="500"/>
                                        <p:tgtEl>
                                          <p:spTgt spid="143"/>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45"/>
                                        </p:tgtEl>
                                        <p:attrNameLst>
                                          <p:attrName>style.visibility</p:attrName>
                                        </p:attrNameLst>
                                      </p:cBhvr>
                                      <p:to>
                                        <p:strVal val="visible"/>
                                      </p:to>
                                    </p:set>
                                    <p:animEffect transition="in" filter="fade">
                                      <p:cBhvr>
                                        <p:cTn id="240" dur="500"/>
                                        <p:tgtEl>
                                          <p:spTgt spid="145"/>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47"/>
                                        </p:tgtEl>
                                        <p:attrNameLst>
                                          <p:attrName>style.visibility</p:attrName>
                                        </p:attrNameLst>
                                      </p:cBhvr>
                                      <p:to>
                                        <p:strVal val="visible"/>
                                      </p:to>
                                    </p:set>
                                    <p:animEffect transition="in" filter="fade">
                                      <p:cBhvr>
                                        <p:cTn id="243" dur="500"/>
                                        <p:tgtEl>
                                          <p:spTgt spid="147"/>
                                        </p:tgtEl>
                                      </p:cBhvr>
                                    </p:animEffect>
                                  </p:childTnLst>
                                </p:cTn>
                              </p:par>
                              <p:par>
                                <p:cTn id="244" presetID="10" presetClass="entr" presetSubtype="0" fill="hold" nodeType="withEffect">
                                  <p:stCondLst>
                                    <p:cond delay="0"/>
                                  </p:stCondLst>
                                  <p:childTnLst>
                                    <p:set>
                                      <p:cBhvr>
                                        <p:cTn id="245" dur="1" fill="hold">
                                          <p:stCondLst>
                                            <p:cond delay="0"/>
                                          </p:stCondLst>
                                        </p:cTn>
                                        <p:tgtEl>
                                          <p:spTgt spid="149"/>
                                        </p:tgtEl>
                                        <p:attrNameLst>
                                          <p:attrName>style.visibility</p:attrName>
                                        </p:attrNameLst>
                                      </p:cBhvr>
                                      <p:to>
                                        <p:strVal val="visible"/>
                                      </p:to>
                                    </p:set>
                                    <p:animEffect transition="in" filter="fade">
                                      <p:cBhvr>
                                        <p:cTn id="246" dur="500"/>
                                        <p:tgtEl>
                                          <p:spTgt spid="149"/>
                                        </p:tgtEl>
                                      </p:cBhvr>
                                    </p:animEffect>
                                  </p:childTnLst>
                                </p:cTn>
                              </p:par>
                              <p:par>
                                <p:cTn id="247" presetID="10" presetClass="entr" presetSubtype="0" fill="hold" nodeType="withEffect">
                                  <p:stCondLst>
                                    <p:cond delay="0"/>
                                  </p:stCondLst>
                                  <p:childTnLst>
                                    <p:set>
                                      <p:cBhvr>
                                        <p:cTn id="248" dur="1" fill="hold">
                                          <p:stCondLst>
                                            <p:cond delay="0"/>
                                          </p:stCondLst>
                                        </p:cTn>
                                        <p:tgtEl>
                                          <p:spTgt spid="151"/>
                                        </p:tgtEl>
                                        <p:attrNameLst>
                                          <p:attrName>style.visibility</p:attrName>
                                        </p:attrNameLst>
                                      </p:cBhvr>
                                      <p:to>
                                        <p:strVal val="visible"/>
                                      </p:to>
                                    </p:set>
                                    <p:animEffect transition="in" filter="fade">
                                      <p:cBhvr>
                                        <p:cTn id="249" dur="500"/>
                                        <p:tgtEl>
                                          <p:spTgt spid="151"/>
                                        </p:tgtEl>
                                      </p:cBhvr>
                                    </p:animEffect>
                                  </p:childTnLst>
                                </p:cTn>
                              </p:par>
                              <p:par>
                                <p:cTn id="250" presetID="10" presetClass="entr" presetSubtype="0" fill="hold" nodeType="withEffect">
                                  <p:stCondLst>
                                    <p:cond delay="0"/>
                                  </p:stCondLst>
                                  <p:childTnLst>
                                    <p:set>
                                      <p:cBhvr>
                                        <p:cTn id="251" dur="1" fill="hold">
                                          <p:stCondLst>
                                            <p:cond delay="0"/>
                                          </p:stCondLst>
                                        </p:cTn>
                                        <p:tgtEl>
                                          <p:spTgt spid="153"/>
                                        </p:tgtEl>
                                        <p:attrNameLst>
                                          <p:attrName>style.visibility</p:attrName>
                                        </p:attrNameLst>
                                      </p:cBhvr>
                                      <p:to>
                                        <p:strVal val="visible"/>
                                      </p:to>
                                    </p:set>
                                    <p:animEffect transition="in" filter="fade">
                                      <p:cBhvr>
                                        <p:cTn id="252" dur="500"/>
                                        <p:tgtEl>
                                          <p:spTgt spid="153"/>
                                        </p:tgtEl>
                                      </p:cBhvr>
                                    </p:animEffect>
                                  </p:childTnLst>
                                </p:cTn>
                              </p:par>
                              <p:par>
                                <p:cTn id="253" presetID="10" presetClass="entr" presetSubtype="0" fill="hold" nodeType="withEffect">
                                  <p:stCondLst>
                                    <p:cond delay="0"/>
                                  </p:stCondLst>
                                  <p:childTnLst>
                                    <p:set>
                                      <p:cBhvr>
                                        <p:cTn id="254" dur="1" fill="hold">
                                          <p:stCondLst>
                                            <p:cond delay="0"/>
                                          </p:stCondLst>
                                        </p:cTn>
                                        <p:tgtEl>
                                          <p:spTgt spid="155"/>
                                        </p:tgtEl>
                                        <p:attrNameLst>
                                          <p:attrName>style.visibility</p:attrName>
                                        </p:attrNameLst>
                                      </p:cBhvr>
                                      <p:to>
                                        <p:strVal val="visible"/>
                                      </p:to>
                                    </p:set>
                                    <p:animEffect transition="in" filter="fade">
                                      <p:cBhvr>
                                        <p:cTn id="255" dur="500"/>
                                        <p:tgtEl>
                                          <p:spTgt spid="155"/>
                                        </p:tgtEl>
                                      </p:cBhvr>
                                    </p:animEffect>
                                  </p:childTnLst>
                                </p:cTn>
                              </p:par>
                              <p:par>
                                <p:cTn id="256" presetID="10" presetClass="entr" presetSubtype="0" fill="hold" nodeType="withEffect">
                                  <p:stCondLst>
                                    <p:cond delay="0"/>
                                  </p:stCondLst>
                                  <p:childTnLst>
                                    <p:set>
                                      <p:cBhvr>
                                        <p:cTn id="257" dur="1" fill="hold">
                                          <p:stCondLst>
                                            <p:cond delay="0"/>
                                          </p:stCondLst>
                                        </p:cTn>
                                        <p:tgtEl>
                                          <p:spTgt spid="157"/>
                                        </p:tgtEl>
                                        <p:attrNameLst>
                                          <p:attrName>style.visibility</p:attrName>
                                        </p:attrNameLst>
                                      </p:cBhvr>
                                      <p:to>
                                        <p:strVal val="visible"/>
                                      </p:to>
                                    </p:set>
                                    <p:animEffect transition="in" filter="fade">
                                      <p:cBhvr>
                                        <p:cTn id="258" dur="500"/>
                                        <p:tgtEl>
                                          <p:spTgt spid="157"/>
                                        </p:tgtEl>
                                      </p:cBhvr>
                                    </p:animEffect>
                                  </p:childTnLst>
                                </p:cTn>
                              </p:par>
                              <p:par>
                                <p:cTn id="259" presetID="10" presetClass="entr" presetSubtype="0" fill="hold" nodeType="withEffect">
                                  <p:stCondLst>
                                    <p:cond delay="0"/>
                                  </p:stCondLst>
                                  <p:childTnLst>
                                    <p:set>
                                      <p:cBhvr>
                                        <p:cTn id="260" dur="1" fill="hold">
                                          <p:stCondLst>
                                            <p:cond delay="0"/>
                                          </p:stCondLst>
                                        </p:cTn>
                                        <p:tgtEl>
                                          <p:spTgt spid="159"/>
                                        </p:tgtEl>
                                        <p:attrNameLst>
                                          <p:attrName>style.visibility</p:attrName>
                                        </p:attrNameLst>
                                      </p:cBhvr>
                                      <p:to>
                                        <p:strVal val="visible"/>
                                      </p:to>
                                    </p:set>
                                    <p:animEffect transition="in" filter="fade">
                                      <p:cBhvr>
                                        <p:cTn id="261" dur="500"/>
                                        <p:tgtEl>
                                          <p:spTgt spid="159"/>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160"/>
                                        </p:tgtEl>
                                        <p:attrNameLst>
                                          <p:attrName>style.visibility</p:attrName>
                                        </p:attrNameLst>
                                      </p:cBhvr>
                                      <p:to>
                                        <p:strVal val="visible"/>
                                      </p:to>
                                    </p:set>
                                    <p:animEffect transition="in" filter="fade">
                                      <p:cBhvr>
                                        <p:cTn id="266" dur="500"/>
                                        <p:tgtEl>
                                          <p:spTgt spid="160"/>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161"/>
                                        </p:tgtEl>
                                        <p:attrNameLst>
                                          <p:attrName>style.visibility</p:attrName>
                                        </p:attrNameLst>
                                      </p:cBhvr>
                                      <p:to>
                                        <p:strVal val="visible"/>
                                      </p:to>
                                    </p:set>
                                    <p:animEffect transition="in" filter="fade">
                                      <p:cBhvr>
                                        <p:cTn id="269" dur="500"/>
                                        <p:tgtEl>
                                          <p:spTgt spid="161"/>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62"/>
                                        </p:tgtEl>
                                        <p:attrNameLst>
                                          <p:attrName>style.visibility</p:attrName>
                                        </p:attrNameLst>
                                      </p:cBhvr>
                                      <p:to>
                                        <p:strVal val="visible"/>
                                      </p:to>
                                    </p:set>
                                    <p:animEffect transition="in" filter="fade">
                                      <p:cBhvr>
                                        <p:cTn id="274" dur="500"/>
                                        <p:tgtEl>
                                          <p:spTgt spid="162"/>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63"/>
                                        </p:tgtEl>
                                        <p:attrNameLst>
                                          <p:attrName>style.visibility</p:attrName>
                                        </p:attrNameLst>
                                      </p:cBhvr>
                                      <p:to>
                                        <p:strVal val="visible"/>
                                      </p:to>
                                    </p:set>
                                    <p:animEffect transition="in" filter="fade">
                                      <p:cBhvr>
                                        <p:cTn id="277" dur="500"/>
                                        <p:tgtEl>
                                          <p:spTgt spid="163"/>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64"/>
                                        </p:tgtEl>
                                        <p:attrNameLst>
                                          <p:attrName>style.visibility</p:attrName>
                                        </p:attrNameLst>
                                      </p:cBhvr>
                                      <p:to>
                                        <p:strVal val="visible"/>
                                      </p:to>
                                    </p:set>
                                    <p:animEffect transition="in" filter="fade">
                                      <p:cBhvr>
                                        <p:cTn id="280" dur="500"/>
                                        <p:tgtEl>
                                          <p:spTgt spid="164"/>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65"/>
                                        </p:tgtEl>
                                        <p:attrNameLst>
                                          <p:attrName>style.visibility</p:attrName>
                                        </p:attrNameLst>
                                      </p:cBhvr>
                                      <p:to>
                                        <p:strVal val="visible"/>
                                      </p:to>
                                    </p:set>
                                    <p:animEffect transition="in" filter="fade">
                                      <p:cBhvr>
                                        <p:cTn id="283" dur="500"/>
                                        <p:tgtEl>
                                          <p:spTgt spid="165"/>
                                        </p:tgtEl>
                                      </p:cBhvr>
                                    </p:animEffect>
                                  </p:childTnLst>
                                </p:cTn>
                              </p:par>
                              <p:par>
                                <p:cTn id="284" presetID="10" presetClass="entr" presetSubtype="0" fill="hold" nodeType="withEffect">
                                  <p:stCondLst>
                                    <p:cond delay="0"/>
                                  </p:stCondLst>
                                  <p:childTnLst>
                                    <p:set>
                                      <p:cBhvr>
                                        <p:cTn id="285" dur="1" fill="hold">
                                          <p:stCondLst>
                                            <p:cond delay="0"/>
                                          </p:stCondLst>
                                        </p:cTn>
                                        <p:tgtEl>
                                          <p:spTgt spid="169"/>
                                        </p:tgtEl>
                                        <p:attrNameLst>
                                          <p:attrName>style.visibility</p:attrName>
                                        </p:attrNameLst>
                                      </p:cBhvr>
                                      <p:to>
                                        <p:strVal val="visible"/>
                                      </p:to>
                                    </p:set>
                                    <p:animEffect transition="in" filter="fade">
                                      <p:cBhvr>
                                        <p:cTn id="286" dur="500"/>
                                        <p:tgtEl>
                                          <p:spTgt spid="169"/>
                                        </p:tgtEl>
                                      </p:cBhvr>
                                    </p:animEffect>
                                  </p:childTnLst>
                                </p:cTn>
                              </p:par>
                              <p:par>
                                <p:cTn id="287" presetID="10" presetClass="entr" presetSubtype="0" fill="hold" nodeType="withEffect">
                                  <p:stCondLst>
                                    <p:cond delay="0"/>
                                  </p:stCondLst>
                                  <p:childTnLst>
                                    <p:set>
                                      <p:cBhvr>
                                        <p:cTn id="288" dur="1" fill="hold">
                                          <p:stCondLst>
                                            <p:cond delay="0"/>
                                          </p:stCondLst>
                                        </p:cTn>
                                        <p:tgtEl>
                                          <p:spTgt spid="175"/>
                                        </p:tgtEl>
                                        <p:attrNameLst>
                                          <p:attrName>style.visibility</p:attrName>
                                        </p:attrNameLst>
                                      </p:cBhvr>
                                      <p:to>
                                        <p:strVal val="visible"/>
                                      </p:to>
                                    </p:set>
                                    <p:animEffect transition="in" filter="fade">
                                      <p:cBhvr>
                                        <p:cTn id="289" dur="500"/>
                                        <p:tgtEl>
                                          <p:spTgt spid="175"/>
                                        </p:tgtEl>
                                      </p:cBhvr>
                                    </p:animEffect>
                                  </p:childTnLst>
                                </p:cTn>
                              </p:par>
                              <p:par>
                                <p:cTn id="290" presetID="10" presetClass="entr" presetSubtype="0" fill="hold" nodeType="withEffect">
                                  <p:stCondLst>
                                    <p:cond delay="0"/>
                                  </p:stCondLst>
                                  <p:childTnLst>
                                    <p:set>
                                      <p:cBhvr>
                                        <p:cTn id="291" dur="1" fill="hold">
                                          <p:stCondLst>
                                            <p:cond delay="0"/>
                                          </p:stCondLst>
                                        </p:cTn>
                                        <p:tgtEl>
                                          <p:spTgt spid="5"/>
                                        </p:tgtEl>
                                        <p:attrNameLst>
                                          <p:attrName>style.visibility</p:attrName>
                                        </p:attrNameLst>
                                      </p:cBhvr>
                                      <p:to>
                                        <p:strVal val="visible"/>
                                      </p:to>
                                    </p:set>
                                    <p:animEffect transition="in" filter="fade">
                                      <p:cBhvr>
                                        <p:cTn id="292" dur="500"/>
                                        <p:tgtEl>
                                          <p:spTgt spid="5"/>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36"/>
                                        </p:tgtEl>
                                        <p:attrNameLst>
                                          <p:attrName>style.visibility</p:attrName>
                                        </p:attrNameLst>
                                      </p:cBhvr>
                                      <p:to>
                                        <p:strVal val="visible"/>
                                      </p:to>
                                    </p:set>
                                    <p:animEffect transition="in" filter="fade">
                                      <p:cBhvr>
                                        <p:cTn id="295" dur="500"/>
                                        <p:tgtEl>
                                          <p:spTgt spid="136"/>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37"/>
                                        </p:tgtEl>
                                        <p:attrNameLst>
                                          <p:attrName>style.visibility</p:attrName>
                                        </p:attrNameLst>
                                      </p:cBhvr>
                                      <p:to>
                                        <p:strVal val="visible"/>
                                      </p:to>
                                    </p:set>
                                    <p:animEffect transition="in" filter="fade">
                                      <p:cBhvr>
                                        <p:cTn id="298" dur="500"/>
                                        <p:tgtEl>
                                          <p:spTgt spid="137"/>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38"/>
                                        </p:tgtEl>
                                        <p:attrNameLst>
                                          <p:attrName>style.visibility</p:attrName>
                                        </p:attrNameLst>
                                      </p:cBhvr>
                                      <p:to>
                                        <p:strVal val="visible"/>
                                      </p:to>
                                    </p:set>
                                    <p:animEffect transition="in" filter="fade">
                                      <p:cBhvr>
                                        <p:cTn id="301" dur="500"/>
                                        <p:tgtEl>
                                          <p:spTgt spid="138"/>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42"/>
                                        </p:tgtEl>
                                        <p:attrNameLst>
                                          <p:attrName>style.visibility</p:attrName>
                                        </p:attrNameLst>
                                      </p:cBhvr>
                                      <p:to>
                                        <p:strVal val="visible"/>
                                      </p:to>
                                    </p:set>
                                    <p:animEffect transition="in" filter="fade">
                                      <p:cBhvr>
                                        <p:cTn id="304" dur="500"/>
                                        <p:tgtEl>
                                          <p:spTgt spid="142"/>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44"/>
                                        </p:tgtEl>
                                        <p:attrNameLst>
                                          <p:attrName>style.visibility</p:attrName>
                                        </p:attrNameLst>
                                      </p:cBhvr>
                                      <p:to>
                                        <p:strVal val="visible"/>
                                      </p:to>
                                    </p:set>
                                    <p:animEffect transition="in" filter="fade">
                                      <p:cBhvr>
                                        <p:cTn id="307" dur="500"/>
                                        <p:tgtEl>
                                          <p:spTgt spid="144"/>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46"/>
                                        </p:tgtEl>
                                        <p:attrNameLst>
                                          <p:attrName>style.visibility</p:attrName>
                                        </p:attrNameLst>
                                      </p:cBhvr>
                                      <p:to>
                                        <p:strVal val="visible"/>
                                      </p:to>
                                    </p:set>
                                    <p:animEffect transition="in" filter="fade">
                                      <p:cBhvr>
                                        <p:cTn id="310" dur="500"/>
                                        <p:tgtEl>
                                          <p:spTgt spid="146"/>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48"/>
                                        </p:tgtEl>
                                        <p:attrNameLst>
                                          <p:attrName>style.visibility</p:attrName>
                                        </p:attrNameLst>
                                      </p:cBhvr>
                                      <p:to>
                                        <p:strVal val="visible"/>
                                      </p:to>
                                    </p:set>
                                    <p:animEffect transition="in" filter="fade">
                                      <p:cBhvr>
                                        <p:cTn id="313" dur="500"/>
                                        <p:tgtEl>
                                          <p:spTgt spid="14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50"/>
                                        </p:tgtEl>
                                        <p:attrNameLst>
                                          <p:attrName>style.visibility</p:attrName>
                                        </p:attrNameLst>
                                      </p:cBhvr>
                                      <p:to>
                                        <p:strVal val="visible"/>
                                      </p:to>
                                    </p:set>
                                    <p:animEffect transition="in" filter="fade">
                                      <p:cBhvr>
                                        <p:cTn id="316" dur="500"/>
                                        <p:tgtEl>
                                          <p:spTgt spid="150"/>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52"/>
                                        </p:tgtEl>
                                        <p:attrNameLst>
                                          <p:attrName>style.visibility</p:attrName>
                                        </p:attrNameLst>
                                      </p:cBhvr>
                                      <p:to>
                                        <p:strVal val="visible"/>
                                      </p:to>
                                    </p:set>
                                    <p:animEffect transition="in" filter="fade">
                                      <p:cBhvr>
                                        <p:cTn id="319" dur="500"/>
                                        <p:tgtEl>
                                          <p:spTgt spid="152"/>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54"/>
                                        </p:tgtEl>
                                        <p:attrNameLst>
                                          <p:attrName>style.visibility</p:attrName>
                                        </p:attrNameLst>
                                      </p:cBhvr>
                                      <p:to>
                                        <p:strVal val="visible"/>
                                      </p:to>
                                    </p:set>
                                    <p:animEffect transition="in" filter="fade">
                                      <p:cBhvr>
                                        <p:cTn id="322" dur="500"/>
                                        <p:tgtEl>
                                          <p:spTgt spid="154"/>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56"/>
                                        </p:tgtEl>
                                        <p:attrNameLst>
                                          <p:attrName>style.visibility</p:attrName>
                                        </p:attrNameLst>
                                      </p:cBhvr>
                                      <p:to>
                                        <p:strVal val="visible"/>
                                      </p:to>
                                    </p:set>
                                    <p:animEffect transition="in" filter="fade">
                                      <p:cBhvr>
                                        <p:cTn id="325" dur="500"/>
                                        <p:tgtEl>
                                          <p:spTgt spid="156"/>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58"/>
                                        </p:tgtEl>
                                        <p:attrNameLst>
                                          <p:attrName>style.visibility</p:attrName>
                                        </p:attrNameLst>
                                      </p:cBhvr>
                                      <p:to>
                                        <p:strVal val="visible"/>
                                      </p:to>
                                    </p:set>
                                    <p:animEffect transition="in" filter="fade">
                                      <p:cBhvr>
                                        <p:cTn id="328" dur="500"/>
                                        <p:tgtEl>
                                          <p:spTgt spid="158"/>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79"/>
                                        </p:tgtEl>
                                        <p:attrNameLst>
                                          <p:attrName>style.visibility</p:attrName>
                                        </p:attrNameLst>
                                      </p:cBhvr>
                                      <p:to>
                                        <p:strVal val="visible"/>
                                      </p:to>
                                    </p:set>
                                    <p:animEffect transition="in" filter="fade">
                                      <p:cBhvr>
                                        <p:cTn id="331" dur="500"/>
                                        <p:tgtEl>
                                          <p:spTgt spid="179"/>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80"/>
                                        </p:tgtEl>
                                        <p:attrNameLst>
                                          <p:attrName>style.visibility</p:attrName>
                                        </p:attrNameLst>
                                      </p:cBhvr>
                                      <p:to>
                                        <p:strVal val="visible"/>
                                      </p:to>
                                    </p:set>
                                    <p:animEffect transition="in" filter="fade">
                                      <p:cBhvr>
                                        <p:cTn id="334" dur="500"/>
                                        <p:tgtEl>
                                          <p:spTgt spid="180"/>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81"/>
                                        </p:tgtEl>
                                        <p:attrNameLst>
                                          <p:attrName>style.visibility</p:attrName>
                                        </p:attrNameLst>
                                      </p:cBhvr>
                                      <p:to>
                                        <p:strVal val="visible"/>
                                      </p:to>
                                    </p:set>
                                    <p:animEffect transition="in" filter="fade">
                                      <p:cBhvr>
                                        <p:cTn id="337" dur="500"/>
                                        <p:tgtEl>
                                          <p:spTgt spid="181"/>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82"/>
                                        </p:tgtEl>
                                        <p:attrNameLst>
                                          <p:attrName>style.visibility</p:attrName>
                                        </p:attrNameLst>
                                      </p:cBhvr>
                                      <p:to>
                                        <p:strVal val="visible"/>
                                      </p:to>
                                    </p:set>
                                    <p:animEffect transition="in" filter="fade">
                                      <p:cBhvr>
                                        <p:cTn id="340" dur="500"/>
                                        <p:tgtEl>
                                          <p:spTgt spid="182"/>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83"/>
                                        </p:tgtEl>
                                        <p:attrNameLst>
                                          <p:attrName>style.visibility</p:attrName>
                                        </p:attrNameLst>
                                      </p:cBhvr>
                                      <p:to>
                                        <p:strVal val="visible"/>
                                      </p:to>
                                    </p:set>
                                    <p:animEffect transition="in" filter="fade">
                                      <p:cBhvr>
                                        <p:cTn id="343" dur="500"/>
                                        <p:tgtEl>
                                          <p:spTgt spid="183"/>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84"/>
                                        </p:tgtEl>
                                        <p:attrNameLst>
                                          <p:attrName>style.visibility</p:attrName>
                                        </p:attrNameLst>
                                      </p:cBhvr>
                                      <p:to>
                                        <p:strVal val="visible"/>
                                      </p:to>
                                    </p:set>
                                    <p:animEffect transition="in" filter="fade">
                                      <p:cBhvr>
                                        <p:cTn id="346" dur="500"/>
                                        <p:tgtEl>
                                          <p:spTgt spid="184"/>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85"/>
                                        </p:tgtEl>
                                        <p:attrNameLst>
                                          <p:attrName>style.visibility</p:attrName>
                                        </p:attrNameLst>
                                      </p:cBhvr>
                                      <p:to>
                                        <p:strVal val="visible"/>
                                      </p:to>
                                    </p:set>
                                    <p:animEffect transition="in" filter="fade">
                                      <p:cBhvr>
                                        <p:cTn id="349" dur="500"/>
                                        <p:tgtEl>
                                          <p:spTgt spid="185"/>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86"/>
                                        </p:tgtEl>
                                        <p:attrNameLst>
                                          <p:attrName>style.visibility</p:attrName>
                                        </p:attrNameLst>
                                      </p:cBhvr>
                                      <p:to>
                                        <p:strVal val="visible"/>
                                      </p:to>
                                    </p:set>
                                    <p:animEffect transition="in" filter="fade">
                                      <p:cBhvr>
                                        <p:cTn id="352" dur="500"/>
                                        <p:tgtEl>
                                          <p:spTgt spid="186"/>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87"/>
                                        </p:tgtEl>
                                        <p:attrNameLst>
                                          <p:attrName>style.visibility</p:attrName>
                                        </p:attrNameLst>
                                      </p:cBhvr>
                                      <p:to>
                                        <p:strVal val="visible"/>
                                      </p:to>
                                    </p:set>
                                    <p:animEffect transition="in" filter="fade">
                                      <p:cBhvr>
                                        <p:cTn id="355" dur="500"/>
                                        <p:tgtEl>
                                          <p:spTgt spid="187"/>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88"/>
                                        </p:tgtEl>
                                        <p:attrNameLst>
                                          <p:attrName>style.visibility</p:attrName>
                                        </p:attrNameLst>
                                      </p:cBhvr>
                                      <p:to>
                                        <p:strVal val="visible"/>
                                      </p:to>
                                    </p:set>
                                    <p:animEffect transition="in" filter="fade">
                                      <p:cBhvr>
                                        <p:cTn id="358" dur="500"/>
                                        <p:tgtEl>
                                          <p:spTgt spid="188"/>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89"/>
                                        </p:tgtEl>
                                        <p:attrNameLst>
                                          <p:attrName>style.visibility</p:attrName>
                                        </p:attrNameLst>
                                      </p:cBhvr>
                                      <p:to>
                                        <p:strVal val="visible"/>
                                      </p:to>
                                    </p:set>
                                    <p:animEffect transition="in" filter="fade">
                                      <p:cBhvr>
                                        <p:cTn id="361" dur="500"/>
                                        <p:tgtEl>
                                          <p:spTgt spid="189"/>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90"/>
                                        </p:tgtEl>
                                        <p:attrNameLst>
                                          <p:attrName>style.visibility</p:attrName>
                                        </p:attrNameLst>
                                      </p:cBhvr>
                                      <p:to>
                                        <p:strVal val="visible"/>
                                      </p:to>
                                    </p:set>
                                    <p:animEffect transition="in" filter="fade">
                                      <p:cBhvr>
                                        <p:cTn id="364" dur="500"/>
                                        <p:tgtEl>
                                          <p:spTgt spid="190"/>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91"/>
                                        </p:tgtEl>
                                        <p:attrNameLst>
                                          <p:attrName>style.visibility</p:attrName>
                                        </p:attrNameLst>
                                      </p:cBhvr>
                                      <p:to>
                                        <p:strVal val="visible"/>
                                      </p:to>
                                    </p:set>
                                    <p:animEffect transition="in" filter="fade">
                                      <p:cBhvr>
                                        <p:cTn id="367" dur="500"/>
                                        <p:tgtEl>
                                          <p:spTgt spid="191"/>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92"/>
                                        </p:tgtEl>
                                        <p:attrNameLst>
                                          <p:attrName>style.visibility</p:attrName>
                                        </p:attrNameLst>
                                      </p:cBhvr>
                                      <p:to>
                                        <p:strVal val="visible"/>
                                      </p:to>
                                    </p:set>
                                    <p:animEffect transition="in" filter="fade">
                                      <p:cBhvr>
                                        <p:cTn id="370" dur="500"/>
                                        <p:tgtEl>
                                          <p:spTgt spid="192"/>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93"/>
                                        </p:tgtEl>
                                        <p:attrNameLst>
                                          <p:attrName>style.visibility</p:attrName>
                                        </p:attrNameLst>
                                      </p:cBhvr>
                                      <p:to>
                                        <p:strVal val="visible"/>
                                      </p:to>
                                    </p:set>
                                    <p:animEffect transition="in" filter="fade">
                                      <p:cBhvr>
                                        <p:cTn id="373" dur="500"/>
                                        <p:tgtEl>
                                          <p:spTgt spid="193"/>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94"/>
                                        </p:tgtEl>
                                        <p:attrNameLst>
                                          <p:attrName>style.visibility</p:attrName>
                                        </p:attrNameLst>
                                      </p:cBhvr>
                                      <p:to>
                                        <p:strVal val="visible"/>
                                      </p:to>
                                    </p:set>
                                    <p:animEffect transition="in" filter="fade">
                                      <p:cBhvr>
                                        <p:cTn id="376" dur="500"/>
                                        <p:tgtEl>
                                          <p:spTgt spid="194"/>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95"/>
                                        </p:tgtEl>
                                        <p:attrNameLst>
                                          <p:attrName>style.visibility</p:attrName>
                                        </p:attrNameLst>
                                      </p:cBhvr>
                                      <p:to>
                                        <p:strVal val="visible"/>
                                      </p:to>
                                    </p:set>
                                    <p:animEffect transition="in" filter="fade">
                                      <p:cBhvr>
                                        <p:cTn id="379"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9" grpId="0" animBg="1"/>
      <p:bldP spid="31" grpId="0" animBg="1"/>
      <p:bldP spid="32" grpId="0"/>
      <p:bldP spid="33" grpId="0"/>
      <p:bldP spid="34" grpId="0"/>
      <p:bldP spid="35" grpId="0"/>
      <p:bldP spid="36" grpId="0"/>
      <p:bldP spid="37" grpId="0"/>
      <p:bldP spid="38" grpId="0"/>
      <p:bldP spid="39" grpId="0"/>
      <p:bldP spid="40" grpId="0"/>
      <p:bldP spid="41" grpId="0"/>
      <p:bldP spid="44" grpId="0"/>
      <p:bldP spid="45" grpId="0"/>
      <p:bldP spid="46" grpId="0"/>
      <p:bldP spid="47" grpId="0"/>
      <p:bldP spid="48" grpId="0"/>
      <p:bldP spid="49" grpId="0"/>
      <p:bldP spid="50" grpId="0"/>
      <p:bldP spid="53" grpId="0"/>
      <p:bldP spid="55" grpId="0"/>
      <p:bldP spid="56" grpId="0"/>
      <p:bldP spid="57" grpId="0"/>
      <p:bldP spid="58" grpId="0"/>
      <p:bldP spid="59" grpId="0"/>
      <p:bldP spid="60" grpId="0"/>
      <p:bldP spid="62" grpId="0" animBg="1"/>
      <p:bldP spid="63" grpId="0" animBg="1"/>
      <p:bldP spid="64" grpId="0" animBg="1"/>
      <p:bldP spid="65" grpId="0" animBg="1"/>
      <p:bldP spid="69" grpId="0"/>
      <p:bldP spid="70" grpId="0"/>
      <p:bldP spid="71" grpId="0"/>
      <p:bldP spid="72" grpId="0"/>
      <p:bldP spid="76" grpId="0"/>
      <p:bldP spid="79" grpId="0"/>
      <p:bldP spid="106" grpId="0" animBg="1"/>
      <p:bldP spid="107" grpId="0" animBg="1"/>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31" grpId="0"/>
      <p:bldP spid="132" grpId="0" animBg="1"/>
      <p:bldP spid="133" grpId="0" animBg="1"/>
      <p:bldP spid="134" grpId="0" animBg="1"/>
      <p:bldP spid="135" grpId="0" animBg="1"/>
      <p:bldP spid="139" grpId="0"/>
      <p:bldP spid="140" grpId="0"/>
      <p:bldP spid="141" grpId="0"/>
      <p:bldP spid="143" grpId="0"/>
      <p:bldP spid="145" grpId="0"/>
      <p:bldP spid="147" grpId="0"/>
      <p:bldP spid="160" grpId="0"/>
      <p:bldP spid="161" grpId="0"/>
      <p:bldP spid="162" grpId="0" animBg="1"/>
      <p:bldP spid="163" grpId="0" animBg="1"/>
      <p:bldP spid="164" grpId="0" animBg="1"/>
      <p:bldP spid="165" grpId="0" animBg="1"/>
      <p:bldP spid="136" grpId="0" animBg="1"/>
      <p:bldP spid="137" grpId="0" animBg="1"/>
      <p:bldP spid="138" grpId="0"/>
      <p:bldP spid="142" grpId="0"/>
      <p:bldP spid="144" grpId="0"/>
      <p:bldP spid="146" grpId="0"/>
      <p:bldP spid="148" grpId="0"/>
      <p:bldP spid="150" grpId="0"/>
      <p:bldP spid="152" grpId="0"/>
      <p:bldP spid="154" grpId="0"/>
      <p:bldP spid="156" grpId="0"/>
      <p:bldP spid="158" grpId="0"/>
      <p:bldP spid="179" grpId="0"/>
      <p:bldP spid="180" grpId="0"/>
      <p:bldP spid="181" grpId="0"/>
      <p:bldP spid="182" grpId="0"/>
      <p:bldP spid="183" grpId="0"/>
      <p:bldP spid="184" grpId="0"/>
      <p:bldP spid="185" grpId="0"/>
      <p:bldP spid="186" grpId="0"/>
      <p:bldP spid="187" grpId="0"/>
      <p:bldP spid="188" grpId="0"/>
      <p:bldP spid="189" grpId="0"/>
      <p:bldP spid="190" grpId="0"/>
      <p:bldP spid="191" grpId="0"/>
      <p:bldP spid="192" grpId="0"/>
      <p:bldP spid="193" grpId="0"/>
      <p:bldP spid="194" grpId="0"/>
      <p:bldP spid="19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图的应用</a:t>
            </a:r>
            <a:r>
              <a:rPr lang="en-US" altLang="zh-CN" sz="4600" dirty="0"/>
              <a:t>(4)</a:t>
            </a:r>
            <a:r>
              <a:rPr lang="zh-CN" altLang="en-US" sz="4600" dirty="0"/>
              <a:t>关键路径</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1321231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xmlns="" id="{35B9E48A-6A0A-48C4-A355-4265077381C4}"/>
              </a:ext>
            </a:extLst>
          </p:cNvPr>
          <p:cNvSpPr txBox="1"/>
          <p:nvPr/>
        </p:nvSpPr>
        <p:spPr>
          <a:xfrm>
            <a:off x="746620" y="855677"/>
            <a:ext cx="10570129" cy="646331"/>
          </a:xfrm>
          <a:prstGeom prst="rect">
            <a:avLst/>
          </a:prstGeom>
          <a:noFill/>
        </p:spPr>
        <p:txBody>
          <a:bodyPr wrap="square" rtlCol="0">
            <a:spAutoFit/>
          </a:bodyPr>
          <a:lstStyle/>
          <a:p>
            <a:r>
              <a:rPr lang="en-US" altLang="zh-CN" dirty="0"/>
              <a:t>AOE(Activity On Edge):</a:t>
            </a:r>
            <a:r>
              <a:rPr lang="zh-CN" altLang="en-US" dirty="0"/>
              <a:t>在一个表示工程的带权有向图中，</a:t>
            </a:r>
            <a:r>
              <a:rPr lang="zh-CN" altLang="en-US" dirty="0">
                <a:solidFill>
                  <a:schemeClr val="accent1"/>
                </a:solidFill>
              </a:rPr>
              <a:t>用顶点表示事件</a:t>
            </a:r>
            <a:r>
              <a:rPr lang="zh-CN" altLang="en-US" dirty="0"/>
              <a:t>，</a:t>
            </a:r>
            <a:r>
              <a:rPr lang="zh-CN" altLang="en-US" dirty="0">
                <a:solidFill>
                  <a:schemeClr val="accent1"/>
                </a:solidFill>
              </a:rPr>
              <a:t>用有向边表示活动</a:t>
            </a:r>
            <a:r>
              <a:rPr lang="zh-CN" altLang="en-US" dirty="0"/>
              <a:t>，用边上的权值表示活动的持续时间，这种有向图的边表示活动的网称为</a:t>
            </a:r>
            <a:r>
              <a:rPr lang="en-US" altLang="zh-CN" dirty="0"/>
              <a:t>AOE</a:t>
            </a:r>
            <a:r>
              <a:rPr lang="zh-CN" altLang="en-US" dirty="0"/>
              <a:t>网。</a:t>
            </a:r>
          </a:p>
        </p:txBody>
      </p:sp>
      <p:sp>
        <p:nvSpPr>
          <p:cNvPr id="2076" name="矩形: 圆角 2075">
            <a:extLst>
              <a:ext uri="{FF2B5EF4-FFF2-40B4-BE49-F238E27FC236}">
                <a16:creationId xmlns:a16="http://schemas.microsoft.com/office/drawing/2014/main" xmlns="" id="{8C3CACE1-284E-469B-813E-B2F4B9BE169B}"/>
              </a:ext>
            </a:extLst>
          </p:cNvPr>
          <p:cNvSpPr/>
          <p:nvPr/>
        </p:nvSpPr>
        <p:spPr>
          <a:xfrm>
            <a:off x="746620" y="3510602"/>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2078" name="椭圆 2077">
            <a:extLst>
              <a:ext uri="{FF2B5EF4-FFF2-40B4-BE49-F238E27FC236}">
                <a16:creationId xmlns:a16="http://schemas.microsoft.com/office/drawing/2014/main" xmlns="" id="{9843B217-827E-4892-874D-226EB743041E}"/>
              </a:ext>
            </a:extLst>
          </p:cNvPr>
          <p:cNvSpPr/>
          <p:nvPr/>
        </p:nvSpPr>
        <p:spPr>
          <a:xfrm>
            <a:off x="2684478" y="2004969"/>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造轮子</a:t>
            </a:r>
          </a:p>
        </p:txBody>
      </p:sp>
      <p:sp>
        <p:nvSpPr>
          <p:cNvPr id="79" name="椭圆 78">
            <a:extLst>
              <a:ext uri="{FF2B5EF4-FFF2-40B4-BE49-F238E27FC236}">
                <a16:creationId xmlns:a16="http://schemas.microsoft.com/office/drawing/2014/main" xmlns="" id="{D1F58239-149E-4E85-9314-4014FA1E47A0}"/>
              </a:ext>
            </a:extLst>
          </p:cNvPr>
          <p:cNvSpPr/>
          <p:nvPr/>
        </p:nvSpPr>
        <p:spPr>
          <a:xfrm>
            <a:off x="2684477" y="2738816"/>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造机舱</a:t>
            </a:r>
          </a:p>
        </p:txBody>
      </p:sp>
      <p:sp>
        <p:nvSpPr>
          <p:cNvPr id="80" name="椭圆 79">
            <a:extLst>
              <a:ext uri="{FF2B5EF4-FFF2-40B4-BE49-F238E27FC236}">
                <a16:creationId xmlns:a16="http://schemas.microsoft.com/office/drawing/2014/main" xmlns="" id="{559C179C-6E91-41D5-ADC5-E4EA76F8F18D}"/>
              </a:ext>
            </a:extLst>
          </p:cNvPr>
          <p:cNvSpPr/>
          <p:nvPr/>
        </p:nvSpPr>
        <p:spPr>
          <a:xfrm>
            <a:off x="2684476" y="347266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造发动机</a:t>
            </a:r>
          </a:p>
        </p:txBody>
      </p:sp>
      <p:sp>
        <p:nvSpPr>
          <p:cNvPr id="81" name="椭圆 80">
            <a:extLst>
              <a:ext uri="{FF2B5EF4-FFF2-40B4-BE49-F238E27FC236}">
                <a16:creationId xmlns:a16="http://schemas.microsoft.com/office/drawing/2014/main" xmlns="" id="{035133A0-98FA-47ED-9B0D-DBF774BEB950}"/>
              </a:ext>
            </a:extLst>
          </p:cNvPr>
          <p:cNvSpPr/>
          <p:nvPr/>
        </p:nvSpPr>
        <p:spPr>
          <a:xfrm>
            <a:off x="2684475" y="4244449"/>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造机翼</a:t>
            </a:r>
          </a:p>
        </p:txBody>
      </p:sp>
      <p:sp>
        <p:nvSpPr>
          <p:cNvPr id="82" name="椭圆 81">
            <a:extLst>
              <a:ext uri="{FF2B5EF4-FFF2-40B4-BE49-F238E27FC236}">
                <a16:creationId xmlns:a16="http://schemas.microsoft.com/office/drawing/2014/main" xmlns="" id="{7B0EE600-4465-405A-9C9E-3AEB174AA758}"/>
              </a:ext>
            </a:extLst>
          </p:cNvPr>
          <p:cNvSpPr/>
          <p:nvPr/>
        </p:nvSpPr>
        <p:spPr>
          <a:xfrm>
            <a:off x="2684474" y="5011850"/>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造零件</a:t>
            </a:r>
          </a:p>
        </p:txBody>
      </p:sp>
      <p:cxnSp>
        <p:nvCxnSpPr>
          <p:cNvPr id="32" name="直接箭头连接符 31">
            <a:extLst>
              <a:ext uri="{FF2B5EF4-FFF2-40B4-BE49-F238E27FC236}">
                <a16:creationId xmlns:a16="http://schemas.microsoft.com/office/drawing/2014/main" xmlns="" id="{83982747-B8AA-411D-88D3-9DD8D0605969}"/>
              </a:ext>
            </a:extLst>
          </p:cNvPr>
          <p:cNvCxnSpPr>
            <a:stCxn id="2076" idx="3"/>
            <a:endCxn id="2078" idx="2"/>
          </p:cNvCxnSpPr>
          <p:nvPr/>
        </p:nvCxnSpPr>
        <p:spPr>
          <a:xfrm flipV="1">
            <a:off x="1426128" y="2235856"/>
            <a:ext cx="1258350" cy="146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2A94F03-FDD7-4998-8582-948DD1C7A7F8}"/>
              </a:ext>
            </a:extLst>
          </p:cNvPr>
          <p:cNvCxnSpPr>
            <a:stCxn id="2076" idx="3"/>
            <a:endCxn id="79" idx="2"/>
          </p:cNvCxnSpPr>
          <p:nvPr/>
        </p:nvCxnSpPr>
        <p:spPr>
          <a:xfrm flipV="1">
            <a:off x="1426128" y="2969703"/>
            <a:ext cx="1258349"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90E8F153-5C63-463E-B99D-F2153863FFF1}"/>
              </a:ext>
            </a:extLst>
          </p:cNvPr>
          <p:cNvCxnSpPr>
            <a:endCxn id="80" idx="2"/>
          </p:cNvCxnSpPr>
          <p:nvPr/>
        </p:nvCxnSpPr>
        <p:spPr>
          <a:xfrm flipV="1">
            <a:off x="1501629" y="3703550"/>
            <a:ext cx="1182847" cy="1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AB94806A-DD79-4905-9E3A-1E4CA70D21A8}"/>
              </a:ext>
            </a:extLst>
          </p:cNvPr>
          <p:cNvCxnSpPr>
            <a:endCxn id="81" idx="2"/>
          </p:cNvCxnSpPr>
          <p:nvPr/>
        </p:nvCxnSpPr>
        <p:spPr>
          <a:xfrm>
            <a:off x="1463878" y="3741489"/>
            <a:ext cx="1220597" cy="73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E863B030-EB2F-467B-A33B-EBF72AAA1273}"/>
              </a:ext>
            </a:extLst>
          </p:cNvPr>
          <p:cNvCxnSpPr>
            <a:stCxn id="2076" idx="3"/>
            <a:endCxn id="82" idx="2"/>
          </p:cNvCxnSpPr>
          <p:nvPr/>
        </p:nvCxnSpPr>
        <p:spPr>
          <a:xfrm>
            <a:off x="1426128" y="3703549"/>
            <a:ext cx="1258346"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9F0065E9-B356-4FF9-89CD-A05A2865E524}"/>
              </a:ext>
            </a:extLst>
          </p:cNvPr>
          <p:cNvCxnSpPr>
            <a:cxnSpLocks/>
            <a:endCxn id="95" idx="1"/>
          </p:cNvCxnSpPr>
          <p:nvPr/>
        </p:nvCxnSpPr>
        <p:spPr>
          <a:xfrm>
            <a:off x="4508780" y="2235855"/>
            <a:ext cx="1488463" cy="146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矩形: 圆角 94">
            <a:extLst>
              <a:ext uri="{FF2B5EF4-FFF2-40B4-BE49-F238E27FC236}">
                <a16:creationId xmlns:a16="http://schemas.microsoft.com/office/drawing/2014/main" xmlns="" id="{D5A57A67-BEED-4093-AC54-8E18B17933D1}"/>
              </a:ext>
            </a:extLst>
          </p:cNvPr>
          <p:cNvSpPr/>
          <p:nvPr/>
        </p:nvSpPr>
        <p:spPr>
          <a:xfrm>
            <a:off x="5997243" y="3510602"/>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集中</a:t>
            </a:r>
          </a:p>
        </p:txBody>
      </p:sp>
      <p:cxnSp>
        <p:nvCxnSpPr>
          <p:cNvPr id="45" name="直接箭头连接符 44">
            <a:extLst>
              <a:ext uri="{FF2B5EF4-FFF2-40B4-BE49-F238E27FC236}">
                <a16:creationId xmlns:a16="http://schemas.microsoft.com/office/drawing/2014/main" xmlns="" id="{021E18F8-0101-4469-BE15-C9576C2343FC}"/>
              </a:ext>
            </a:extLst>
          </p:cNvPr>
          <p:cNvCxnSpPr>
            <a:stCxn id="79" idx="6"/>
            <a:endCxn id="95" idx="1"/>
          </p:cNvCxnSpPr>
          <p:nvPr/>
        </p:nvCxnSpPr>
        <p:spPr>
          <a:xfrm>
            <a:off x="4530054" y="2969703"/>
            <a:ext cx="1467189"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611804CF-B482-4300-9E5A-B59DEBCE38FF}"/>
              </a:ext>
            </a:extLst>
          </p:cNvPr>
          <p:cNvCxnSpPr>
            <a:stCxn id="80" idx="6"/>
            <a:endCxn id="95" idx="1"/>
          </p:cNvCxnSpPr>
          <p:nvPr/>
        </p:nvCxnSpPr>
        <p:spPr>
          <a:xfrm flipV="1">
            <a:off x="4530053" y="3703549"/>
            <a:ext cx="14671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DBC5C274-7580-43FD-9AC3-15E2CE1FD65D}"/>
              </a:ext>
            </a:extLst>
          </p:cNvPr>
          <p:cNvCxnSpPr>
            <a:cxnSpLocks/>
            <a:endCxn id="95" idx="1"/>
          </p:cNvCxnSpPr>
          <p:nvPr/>
        </p:nvCxnSpPr>
        <p:spPr>
          <a:xfrm flipV="1">
            <a:off x="4551327" y="3703549"/>
            <a:ext cx="1445916" cy="76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xmlns="" id="{E3A2EE4F-DC07-4B75-B79C-BED0F985E3C9}"/>
              </a:ext>
            </a:extLst>
          </p:cNvPr>
          <p:cNvCxnSpPr>
            <a:stCxn id="82" idx="6"/>
            <a:endCxn id="95" idx="1"/>
          </p:cNvCxnSpPr>
          <p:nvPr/>
        </p:nvCxnSpPr>
        <p:spPr>
          <a:xfrm flipV="1">
            <a:off x="4530051" y="3703549"/>
            <a:ext cx="1467192"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xmlns="" id="{2FBB7100-4A4D-4B6A-9A6C-3EF4CDD524B6}"/>
              </a:ext>
            </a:extLst>
          </p:cNvPr>
          <p:cNvSpPr/>
          <p:nvPr/>
        </p:nvSpPr>
        <p:spPr>
          <a:xfrm>
            <a:off x="7443159" y="3508788"/>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组装</a:t>
            </a:r>
          </a:p>
        </p:txBody>
      </p:sp>
      <p:cxnSp>
        <p:nvCxnSpPr>
          <p:cNvPr id="66" name="直接箭头连接符 65">
            <a:extLst>
              <a:ext uri="{FF2B5EF4-FFF2-40B4-BE49-F238E27FC236}">
                <a16:creationId xmlns:a16="http://schemas.microsoft.com/office/drawing/2014/main" xmlns="" id="{1364BC78-7FEA-4D40-898B-279343ED466E}"/>
              </a:ext>
            </a:extLst>
          </p:cNvPr>
          <p:cNvCxnSpPr>
            <a:stCxn id="95" idx="3"/>
            <a:endCxn id="106" idx="1"/>
          </p:cNvCxnSpPr>
          <p:nvPr/>
        </p:nvCxnSpPr>
        <p:spPr>
          <a:xfrm flipV="1">
            <a:off x="6676751" y="3701735"/>
            <a:ext cx="766408"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xmlns="" id="{00988AF4-BE34-4B19-99C6-46BBD83D3324}"/>
              </a:ext>
            </a:extLst>
          </p:cNvPr>
          <p:cNvSpPr txBox="1"/>
          <p:nvPr/>
        </p:nvSpPr>
        <p:spPr>
          <a:xfrm>
            <a:off x="860713" y="5859899"/>
            <a:ext cx="8753070" cy="646331"/>
          </a:xfrm>
          <a:prstGeom prst="rect">
            <a:avLst/>
          </a:prstGeom>
          <a:noFill/>
        </p:spPr>
        <p:txBody>
          <a:bodyPr wrap="square" rtlCol="0">
            <a:spAutoFit/>
          </a:bodyPr>
          <a:lstStyle/>
          <a:p>
            <a:r>
              <a:rPr lang="zh-CN" altLang="en-US" dirty="0"/>
              <a:t>这是之前学习的</a:t>
            </a:r>
            <a:r>
              <a:rPr lang="en-US" altLang="zh-CN" dirty="0"/>
              <a:t>AOV</a:t>
            </a:r>
            <a:r>
              <a:rPr lang="zh-CN" altLang="en-US" dirty="0"/>
              <a:t>网，即</a:t>
            </a:r>
            <a:r>
              <a:rPr lang="zh-CN" altLang="en-US" dirty="0">
                <a:solidFill>
                  <a:schemeClr val="accent1"/>
                </a:solidFill>
              </a:rPr>
              <a:t>顶点表示活动，</a:t>
            </a:r>
            <a:r>
              <a:rPr lang="zh-CN" altLang="en-US" dirty="0">
                <a:solidFill>
                  <a:schemeClr val="accent2"/>
                </a:solidFill>
              </a:rPr>
              <a:t>它主要反映的是工程中各个活动之间制约关系</a:t>
            </a:r>
          </a:p>
        </p:txBody>
      </p:sp>
      <p:cxnSp>
        <p:nvCxnSpPr>
          <p:cNvPr id="111" name="直接箭头连接符 110">
            <a:extLst>
              <a:ext uri="{FF2B5EF4-FFF2-40B4-BE49-F238E27FC236}">
                <a16:creationId xmlns:a16="http://schemas.microsoft.com/office/drawing/2014/main" xmlns="" id="{EEB73872-14FD-46C9-B1DE-D163ECC6D12E}"/>
              </a:ext>
            </a:extLst>
          </p:cNvPr>
          <p:cNvCxnSpPr>
            <a:cxnSpLocks/>
            <a:stCxn id="106" idx="3"/>
          </p:cNvCxnSpPr>
          <p:nvPr/>
        </p:nvCxnSpPr>
        <p:spPr>
          <a:xfrm flipV="1">
            <a:off x="8122667" y="3699921"/>
            <a:ext cx="754444" cy="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矩形: 圆角 112">
            <a:extLst>
              <a:ext uri="{FF2B5EF4-FFF2-40B4-BE49-F238E27FC236}">
                <a16:creationId xmlns:a16="http://schemas.microsoft.com/office/drawing/2014/main" xmlns="" id="{BB68127C-1A2A-440E-B289-F0E00F5F0903}"/>
              </a:ext>
            </a:extLst>
          </p:cNvPr>
          <p:cNvSpPr/>
          <p:nvPr/>
        </p:nvSpPr>
        <p:spPr>
          <a:xfrm>
            <a:off x="8889075" y="3506974"/>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完成</a:t>
            </a:r>
          </a:p>
        </p:txBody>
      </p:sp>
    </p:spTree>
    <p:extLst>
      <p:ext uri="{BB962C8B-B14F-4D97-AF65-F5344CB8AC3E}">
        <p14:creationId xmlns:p14="http://schemas.microsoft.com/office/powerpoint/2010/main" val="26758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76"/>
                                        </p:tgtEl>
                                        <p:attrNameLst>
                                          <p:attrName>style.visibility</p:attrName>
                                        </p:attrNameLst>
                                      </p:cBhvr>
                                      <p:to>
                                        <p:strVal val="visible"/>
                                      </p:to>
                                    </p:set>
                                    <p:animEffect transition="in" filter="fade">
                                      <p:cBhvr>
                                        <p:cTn id="12" dur="500"/>
                                        <p:tgtEl>
                                          <p:spTgt spid="207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78"/>
                                        </p:tgtEl>
                                        <p:attrNameLst>
                                          <p:attrName>style.visibility</p:attrName>
                                        </p:attrNameLst>
                                      </p:cBhvr>
                                      <p:to>
                                        <p:strVal val="visible"/>
                                      </p:to>
                                    </p:set>
                                    <p:animEffect transition="in" filter="fade">
                                      <p:cBhvr>
                                        <p:cTn id="15" dur="500"/>
                                        <p:tgtEl>
                                          <p:spTgt spid="20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fade">
                                      <p:cBhvr>
                                        <p:cTn id="18" dur="500"/>
                                        <p:tgtEl>
                                          <p:spTgt spid="7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500"/>
                                        <p:tgtEl>
                                          <p:spTgt spid="8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par>
                                <p:cTn id="49" presetID="10"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fade">
                                      <p:cBhvr>
                                        <p:cTn id="63" dur="500"/>
                                        <p:tgtEl>
                                          <p:spTgt spid="106"/>
                                        </p:tgtEl>
                                      </p:cBhvr>
                                    </p:animEffect>
                                  </p:childTnLst>
                                </p:cTn>
                              </p:par>
                              <p:par>
                                <p:cTn id="64" presetID="10"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par>
                                <p:cTn id="67" presetID="10" presetClass="entr" presetSubtype="0" fill="hold" nodeType="with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fade">
                                      <p:cBhvr>
                                        <p:cTn id="69" dur="500"/>
                                        <p:tgtEl>
                                          <p:spTgt spid="1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500"/>
                                        <p:tgtEl>
                                          <p:spTgt spid="11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76" grpId="0" animBg="1"/>
      <p:bldP spid="2078" grpId="0" animBg="1"/>
      <p:bldP spid="79" grpId="0" animBg="1"/>
      <p:bldP spid="80" grpId="0" animBg="1"/>
      <p:bldP spid="81" grpId="0" animBg="1"/>
      <p:bldP spid="82" grpId="0" animBg="1"/>
      <p:bldP spid="95" grpId="0" animBg="1"/>
      <p:bldP spid="106" grpId="0" animBg="1"/>
      <p:bldP spid="68" grpId="0"/>
      <p:bldP spid="113"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76" name="矩形: 圆角 2075">
            <a:extLst>
              <a:ext uri="{FF2B5EF4-FFF2-40B4-BE49-F238E27FC236}">
                <a16:creationId xmlns:a16="http://schemas.microsoft.com/office/drawing/2014/main" xmlns="" id="{8C3CACE1-284E-469B-813E-B2F4B9BE169B}"/>
              </a:ext>
            </a:extLst>
          </p:cNvPr>
          <p:cNvSpPr/>
          <p:nvPr/>
        </p:nvSpPr>
        <p:spPr>
          <a:xfrm>
            <a:off x="645952" y="2349966"/>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2078" name="椭圆 2077">
            <a:extLst>
              <a:ext uri="{FF2B5EF4-FFF2-40B4-BE49-F238E27FC236}">
                <a16:creationId xmlns:a16="http://schemas.microsoft.com/office/drawing/2014/main" xmlns="" id="{9843B217-827E-4892-874D-226EB743041E}"/>
              </a:ext>
            </a:extLst>
          </p:cNvPr>
          <p:cNvSpPr/>
          <p:nvPr/>
        </p:nvSpPr>
        <p:spPr>
          <a:xfrm>
            <a:off x="2583810" y="84433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轮子造好</a:t>
            </a:r>
          </a:p>
        </p:txBody>
      </p:sp>
      <p:sp>
        <p:nvSpPr>
          <p:cNvPr id="79" name="椭圆 78">
            <a:extLst>
              <a:ext uri="{FF2B5EF4-FFF2-40B4-BE49-F238E27FC236}">
                <a16:creationId xmlns:a16="http://schemas.microsoft.com/office/drawing/2014/main" xmlns="" id="{D1F58239-149E-4E85-9314-4014FA1E47A0}"/>
              </a:ext>
            </a:extLst>
          </p:cNvPr>
          <p:cNvSpPr/>
          <p:nvPr/>
        </p:nvSpPr>
        <p:spPr>
          <a:xfrm>
            <a:off x="2583809" y="1578180"/>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机舱造好</a:t>
            </a:r>
          </a:p>
        </p:txBody>
      </p:sp>
      <p:sp>
        <p:nvSpPr>
          <p:cNvPr id="80" name="椭圆 79">
            <a:extLst>
              <a:ext uri="{FF2B5EF4-FFF2-40B4-BE49-F238E27FC236}">
                <a16:creationId xmlns:a16="http://schemas.microsoft.com/office/drawing/2014/main" xmlns="" id="{559C179C-6E91-41D5-ADC5-E4EA76F8F18D}"/>
              </a:ext>
            </a:extLst>
          </p:cNvPr>
          <p:cNvSpPr/>
          <p:nvPr/>
        </p:nvSpPr>
        <p:spPr>
          <a:xfrm>
            <a:off x="2583808" y="2312027"/>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发动机造好</a:t>
            </a:r>
          </a:p>
        </p:txBody>
      </p:sp>
      <p:sp>
        <p:nvSpPr>
          <p:cNvPr id="81" name="椭圆 80">
            <a:extLst>
              <a:ext uri="{FF2B5EF4-FFF2-40B4-BE49-F238E27FC236}">
                <a16:creationId xmlns:a16="http://schemas.microsoft.com/office/drawing/2014/main" xmlns="" id="{035133A0-98FA-47ED-9B0D-DBF774BEB950}"/>
              </a:ext>
            </a:extLst>
          </p:cNvPr>
          <p:cNvSpPr/>
          <p:nvPr/>
        </p:nvSpPr>
        <p:spPr>
          <a:xfrm>
            <a:off x="2583807" y="308381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机翼造好</a:t>
            </a:r>
          </a:p>
        </p:txBody>
      </p:sp>
      <p:sp>
        <p:nvSpPr>
          <p:cNvPr id="82" name="椭圆 81">
            <a:extLst>
              <a:ext uri="{FF2B5EF4-FFF2-40B4-BE49-F238E27FC236}">
                <a16:creationId xmlns:a16="http://schemas.microsoft.com/office/drawing/2014/main" xmlns="" id="{7B0EE600-4465-405A-9C9E-3AEB174AA758}"/>
              </a:ext>
            </a:extLst>
          </p:cNvPr>
          <p:cNvSpPr/>
          <p:nvPr/>
        </p:nvSpPr>
        <p:spPr>
          <a:xfrm>
            <a:off x="2583806" y="3851214"/>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零件造好</a:t>
            </a:r>
          </a:p>
        </p:txBody>
      </p:sp>
      <p:cxnSp>
        <p:nvCxnSpPr>
          <p:cNvPr id="32" name="直接箭头连接符 31">
            <a:extLst>
              <a:ext uri="{FF2B5EF4-FFF2-40B4-BE49-F238E27FC236}">
                <a16:creationId xmlns:a16="http://schemas.microsoft.com/office/drawing/2014/main" xmlns="" id="{83982747-B8AA-411D-88D3-9DD8D0605969}"/>
              </a:ext>
            </a:extLst>
          </p:cNvPr>
          <p:cNvCxnSpPr>
            <a:stCxn id="2076" idx="3"/>
            <a:endCxn id="2078" idx="2"/>
          </p:cNvCxnSpPr>
          <p:nvPr/>
        </p:nvCxnSpPr>
        <p:spPr>
          <a:xfrm flipV="1">
            <a:off x="1325460" y="1075220"/>
            <a:ext cx="1258350" cy="146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2A94F03-FDD7-4998-8582-948DD1C7A7F8}"/>
              </a:ext>
            </a:extLst>
          </p:cNvPr>
          <p:cNvCxnSpPr>
            <a:stCxn id="2076" idx="3"/>
            <a:endCxn id="79" idx="2"/>
          </p:cNvCxnSpPr>
          <p:nvPr/>
        </p:nvCxnSpPr>
        <p:spPr>
          <a:xfrm flipV="1">
            <a:off x="1325460" y="1809067"/>
            <a:ext cx="1258349"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90E8F153-5C63-463E-B99D-F2153863FFF1}"/>
              </a:ext>
            </a:extLst>
          </p:cNvPr>
          <p:cNvCxnSpPr>
            <a:endCxn id="80" idx="2"/>
          </p:cNvCxnSpPr>
          <p:nvPr/>
        </p:nvCxnSpPr>
        <p:spPr>
          <a:xfrm flipV="1">
            <a:off x="1400961" y="2542914"/>
            <a:ext cx="1182847" cy="16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AB94806A-DD79-4905-9E3A-1E4CA70D21A8}"/>
              </a:ext>
            </a:extLst>
          </p:cNvPr>
          <p:cNvCxnSpPr>
            <a:endCxn id="81" idx="2"/>
          </p:cNvCxnSpPr>
          <p:nvPr/>
        </p:nvCxnSpPr>
        <p:spPr>
          <a:xfrm>
            <a:off x="1363210" y="2580853"/>
            <a:ext cx="1220597" cy="73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E863B030-EB2F-467B-A33B-EBF72AAA1273}"/>
              </a:ext>
            </a:extLst>
          </p:cNvPr>
          <p:cNvCxnSpPr>
            <a:stCxn id="2076" idx="3"/>
            <a:endCxn id="82" idx="2"/>
          </p:cNvCxnSpPr>
          <p:nvPr/>
        </p:nvCxnSpPr>
        <p:spPr>
          <a:xfrm>
            <a:off x="1325460" y="2542913"/>
            <a:ext cx="1258346"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9F0065E9-B356-4FF9-89CD-A05A2865E524}"/>
              </a:ext>
            </a:extLst>
          </p:cNvPr>
          <p:cNvCxnSpPr>
            <a:cxnSpLocks/>
            <a:endCxn id="95" idx="1"/>
          </p:cNvCxnSpPr>
          <p:nvPr/>
        </p:nvCxnSpPr>
        <p:spPr>
          <a:xfrm>
            <a:off x="4408112" y="1075219"/>
            <a:ext cx="1488462" cy="146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矩形: 圆角 94">
            <a:extLst>
              <a:ext uri="{FF2B5EF4-FFF2-40B4-BE49-F238E27FC236}">
                <a16:creationId xmlns:a16="http://schemas.microsoft.com/office/drawing/2014/main" xmlns="" id="{D5A57A67-BEED-4093-AC54-8E18B17933D1}"/>
              </a:ext>
            </a:extLst>
          </p:cNvPr>
          <p:cNvSpPr/>
          <p:nvPr/>
        </p:nvSpPr>
        <p:spPr>
          <a:xfrm>
            <a:off x="5896574" y="2349966"/>
            <a:ext cx="839941"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集中好</a:t>
            </a:r>
            <a:endParaRPr lang="zh-CN" altLang="en-US" dirty="0"/>
          </a:p>
        </p:txBody>
      </p:sp>
      <p:cxnSp>
        <p:nvCxnSpPr>
          <p:cNvPr id="45" name="直接箭头连接符 44">
            <a:extLst>
              <a:ext uri="{FF2B5EF4-FFF2-40B4-BE49-F238E27FC236}">
                <a16:creationId xmlns:a16="http://schemas.microsoft.com/office/drawing/2014/main" xmlns="" id="{021E18F8-0101-4469-BE15-C9576C2343FC}"/>
              </a:ext>
            </a:extLst>
          </p:cNvPr>
          <p:cNvCxnSpPr>
            <a:cxnSpLocks/>
            <a:stCxn id="79" idx="6"/>
            <a:endCxn id="95" idx="1"/>
          </p:cNvCxnSpPr>
          <p:nvPr/>
        </p:nvCxnSpPr>
        <p:spPr>
          <a:xfrm>
            <a:off x="4429386" y="1809067"/>
            <a:ext cx="1467188"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611804CF-B482-4300-9E5A-B59DEBCE38FF}"/>
              </a:ext>
            </a:extLst>
          </p:cNvPr>
          <p:cNvCxnSpPr>
            <a:cxnSpLocks/>
            <a:stCxn id="80" idx="6"/>
            <a:endCxn id="95" idx="1"/>
          </p:cNvCxnSpPr>
          <p:nvPr/>
        </p:nvCxnSpPr>
        <p:spPr>
          <a:xfrm flipV="1">
            <a:off x="4429385" y="2542913"/>
            <a:ext cx="14671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DBC5C274-7580-43FD-9AC3-15E2CE1FD65D}"/>
              </a:ext>
            </a:extLst>
          </p:cNvPr>
          <p:cNvCxnSpPr>
            <a:cxnSpLocks/>
            <a:endCxn id="95" idx="1"/>
          </p:cNvCxnSpPr>
          <p:nvPr/>
        </p:nvCxnSpPr>
        <p:spPr>
          <a:xfrm flipV="1">
            <a:off x="4450659" y="2542913"/>
            <a:ext cx="1445915" cy="76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xmlns="" id="{E3A2EE4F-DC07-4B75-B79C-BED0F985E3C9}"/>
              </a:ext>
            </a:extLst>
          </p:cNvPr>
          <p:cNvCxnSpPr>
            <a:cxnSpLocks/>
            <a:stCxn id="82" idx="6"/>
            <a:endCxn id="95" idx="1"/>
          </p:cNvCxnSpPr>
          <p:nvPr/>
        </p:nvCxnSpPr>
        <p:spPr>
          <a:xfrm flipV="1">
            <a:off x="4429383" y="2542913"/>
            <a:ext cx="1467191"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256C0A27-B7D3-403B-88DB-37845ED9D450}"/>
              </a:ext>
            </a:extLst>
          </p:cNvPr>
          <p:cNvSpPr txBox="1"/>
          <p:nvPr/>
        </p:nvSpPr>
        <p:spPr>
          <a:xfrm>
            <a:off x="461394" y="391901"/>
            <a:ext cx="1048624" cy="923330"/>
          </a:xfrm>
          <a:prstGeom prst="rect">
            <a:avLst/>
          </a:prstGeom>
          <a:noFill/>
        </p:spPr>
        <p:txBody>
          <a:bodyPr wrap="square" rtlCol="0">
            <a:spAutoFit/>
          </a:bodyPr>
          <a:lstStyle/>
          <a:p>
            <a:r>
              <a:rPr lang="zh-CN" altLang="en-US" dirty="0">
                <a:solidFill>
                  <a:schemeClr val="accent2"/>
                </a:solidFill>
              </a:rPr>
              <a:t>造轮子的活动在边上</a:t>
            </a:r>
          </a:p>
        </p:txBody>
      </p:sp>
      <p:cxnSp>
        <p:nvCxnSpPr>
          <p:cNvPr id="15" name="直接箭头连接符 14">
            <a:extLst>
              <a:ext uri="{FF2B5EF4-FFF2-40B4-BE49-F238E27FC236}">
                <a16:creationId xmlns:a16="http://schemas.microsoft.com/office/drawing/2014/main" xmlns="" id="{59FA2A93-AFE5-4B21-A7CB-D54C63219D3A}"/>
              </a:ext>
            </a:extLst>
          </p:cNvPr>
          <p:cNvCxnSpPr/>
          <p:nvPr/>
        </p:nvCxnSpPr>
        <p:spPr>
          <a:xfrm>
            <a:off x="1031631" y="1457297"/>
            <a:ext cx="712238" cy="3138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文本框 15">
            <a:extLst>
              <a:ext uri="{FF2B5EF4-FFF2-40B4-BE49-F238E27FC236}">
                <a16:creationId xmlns:a16="http://schemas.microsoft.com/office/drawing/2014/main" xmlns="" id="{93395059-69DF-4F3F-A8EB-1182EA8F4E55}"/>
              </a:ext>
            </a:extLst>
          </p:cNvPr>
          <p:cNvSpPr txBox="1"/>
          <p:nvPr/>
        </p:nvSpPr>
        <p:spPr>
          <a:xfrm>
            <a:off x="516545" y="4738549"/>
            <a:ext cx="3814706" cy="1754326"/>
          </a:xfrm>
          <a:prstGeom prst="rect">
            <a:avLst/>
          </a:prstGeom>
          <a:noFill/>
        </p:spPr>
        <p:txBody>
          <a:bodyPr wrap="square" rtlCol="0">
            <a:spAutoFit/>
          </a:bodyPr>
          <a:lstStyle/>
          <a:p>
            <a:r>
              <a:rPr lang="zh-CN" altLang="en-US" dirty="0"/>
              <a:t>这是这节我们要讲的</a:t>
            </a:r>
            <a:r>
              <a:rPr lang="en-US" altLang="zh-CN" dirty="0"/>
              <a:t>AOE</a:t>
            </a:r>
            <a:r>
              <a:rPr lang="zh-CN" altLang="en-US" dirty="0"/>
              <a:t>网，</a:t>
            </a:r>
            <a:r>
              <a:rPr lang="zh-CN" altLang="en-US" dirty="0">
                <a:solidFill>
                  <a:schemeClr val="accent1"/>
                </a:solidFill>
              </a:rPr>
              <a:t>活动是在边上，边上的权值表示的是这个活动所需要耗费的时间。</a:t>
            </a:r>
            <a:r>
              <a:rPr lang="en-US" altLang="zh-CN" dirty="0">
                <a:solidFill>
                  <a:schemeClr val="accent2"/>
                </a:solidFill>
              </a:rPr>
              <a:t>AOE</a:t>
            </a:r>
            <a:r>
              <a:rPr lang="zh-CN" altLang="en-US" dirty="0">
                <a:solidFill>
                  <a:schemeClr val="accent2"/>
                </a:solidFill>
              </a:rPr>
              <a:t>网是在</a:t>
            </a:r>
            <a:r>
              <a:rPr lang="en-US" altLang="zh-CN" dirty="0">
                <a:solidFill>
                  <a:schemeClr val="accent2"/>
                </a:solidFill>
              </a:rPr>
              <a:t>AOE</a:t>
            </a:r>
            <a:r>
              <a:rPr lang="zh-CN" altLang="en-US" dirty="0">
                <a:solidFill>
                  <a:schemeClr val="accent2"/>
                </a:solidFill>
              </a:rPr>
              <a:t>的基础上来分析工程的最少需要时间。或者是为了缩短工期，需要找出哪些活动是要加快的。</a:t>
            </a:r>
          </a:p>
        </p:txBody>
      </p:sp>
      <p:cxnSp>
        <p:nvCxnSpPr>
          <p:cNvPr id="18" name="直接箭头连接符 17">
            <a:extLst>
              <a:ext uri="{FF2B5EF4-FFF2-40B4-BE49-F238E27FC236}">
                <a16:creationId xmlns:a16="http://schemas.microsoft.com/office/drawing/2014/main" xmlns="" id="{24F573ED-FFE1-46D7-BD94-360173BC502D}"/>
              </a:ext>
            </a:extLst>
          </p:cNvPr>
          <p:cNvCxnSpPr/>
          <p:nvPr/>
        </p:nvCxnSpPr>
        <p:spPr>
          <a:xfrm>
            <a:off x="2583806" y="493377"/>
            <a:ext cx="352338" cy="3918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文本框 18">
            <a:extLst>
              <a:ext uri="{FF2B5EF4-FFF2-40B4-BE49-F238E27FC236}">
                <a16:creationId xmlns:a16="http://schemas.microsoft.com/office/drawing/2014/main" xmlns="" id="{4D0B2C33-8991-4540-A763-DA7B022A25E0}"/>
              </a:ext>
            </a:extLst>
          </p:cNvPr>
          <p:cNvSpPr txBox="1"/>
          <p:nvPr/>
        </p:nvSpPr>
        <p:spPr>
          <a:xfrm>
            <a:off x="1743869" y="184558"/>
            <a:ext cx="1360058" cy="369332"/>
          </a:xfrm>
          <a:prstGeom prst="rect">
            <a:avLst/>
          </a:prstGeom>
          <a:noFill/>
        </p:spPr>
        <p:txBody>
          <a:bodyPr wrap="square" rtlCol="0">
            <a:spAutoFit/>
          </a:bodyPr>
          <a:lstStyle/>
          <a:p>
            <a:r>
              <a:rPr lang="zh-CN" altLang="en-US" dirty="0">
                <a:solidFill>
                  <a:schemeClr val="accent6"/>
                </a:solidFill>
              </a:rPr>
              <a:t>事件（状态）</a:t>
            </a:r>
          </a:p>
        </p:txBody>
      </p:sp>
      <p:sp>
        <p:nvSpPr>
          <p:cNvPr id="21" name="文本框 20">
            <a:extLst>
              <a:ext uri="{FF2B5EF4-FFF2-40B4-BE49-F238E27FC236}">
                <a16:creationId xmlns:a16="http://schemas.microsoft.com/office/drawing/2014/main" xmlns="" id="{D35DB560-26AF-465A-885A-B7EF3B637848}"/>
              </a:ext>
            </a:extLst>
          </p:cNvPr>
          <p:cNvSpPr txBox="1"/>
          <p:nvPr/>
        </p:nvSpPr>
        <p:spPr>
          <a:xfrm>
            <a:off x="1776829" y="1446597"/>
            <a:ext cx="217287" cy="369332"/>
          </a:xfrm>
          <a:prstGeom prst="rect">
            <a:avLst/>
          </a:prstGeom>
          <a:noFill/>
        </p:spPr>
        <p:txBody>
          <a:bodyPr wrap="square" rtlCol="0">
            <a:spAutoFit/>
          </a:bodyPr>
          <a:lstStyle/>
          <a:p>
            <a:r>
              <a:rPr lang="en-US" altLang="zh-CN" dirty="0"/>
              <a:t>2</a:t>
            </a:r>
            <a:endParaRPr lang="zh-CN" altLang="en-US" dirty="0"/>
          </a:p>
        </p:txBody>
      </p:sp>
      <p:sp>
        <p:nvSpPr>
          <p:cNvPr id="48" name="文本框 47">
            <a:extLst>
              <a:ext uri="{FF2B5EF4-FFF2-40B4-BE49-F238E27FC236}">
                <a16:creationId xmlns:a16="http://schemas.microsoft.com/office/drawing/2014/main" xmlns="" id="{94D90424-D079-4090-9FBE-CB9801395999}"/>
              </a:ext>
            </a:extLst>
          </p:cNvPr>
          <p:cNvSpPr txBox="1"/>
          <p:nvPr/>
        </p:nvSpPr>
        <p:spPr>
          <a:xfrm>
            <a:off x="1760590" y="1909806"/>
            <a:ext cx="217287" cy="369332"/>
          </a:xfrm>
          <a:prstGeom prst="rect">
            <a:avLst/>
          </a:prstGeom>
          <a:noFill/>
        </p:spPr>
        <p:txBody>
          <a:bodyPr wrap="square" rtlCol="0">
            <a:spAutoFit/>
          </a:bodyPr>
          <a:lstStyle/>
          <a:p>
            <a:r>
              <a:rPr lang="en-US" altLang="zh-CN" dirty="0"/>
              <a:t>3</a:t>
            </a:r>
            <a:endParaRPr lang="zh-CN" altLang="en-US" dirty="0"/>
          </a:p>
        </p:txBody>
      </p:sp>
      <p:sp>
        <p:nvSpPr>
          <p:cNvPr id="50" name="文本框 49">
            <a:extLst>
              <a:ext uri="{FF2B5EF4-FFF2-40B4-BE49-F238E27FC236}">
                <a16:creationId xmlns:a16="http://schemas.microsoft.com/office/drawing/2014/main" xmlns="" id="{6EFFE8A0-EA5A-4DBC-BFB9-7179461EC5D0}"/>
              </a:ext>
            </a:extLst>
          </p:cNvPr>
          <p:cNvSpPr txBox="1"/>
          <p:nvPr/>
        </p:nvSpPr>
        <p:spPr>
          <a:xfrm>
            <a:off x="1981856" y="2249904"/>
            <a:ext cx="217287" cy="369332"/>
          </a:xfrm>
          <a:prstGeom prst="rect">
            <a:avLst/>
          </a:prstGeom>
          <a:noFill/>
        </p:spPr>
        <p:txBody>
          <a:bodyPr wrap="square" rtlCol="0">
            <a:spAutoFit/>
          </a:bodyPr>
          <a:lstStyle/>
          <a:p>
            <a:r>
              <a:rPr lang="en-US" altLang="zh-CN" dirty="0"/>
              <a:t>5</a:t>
            </a:r>
            <a:endParaRPr lang="zh-CN" altLang="en-US" dirty="0"/>
          </a:p>
        </p:txBody>
      </p:sp>
      <p:sp>
        <p:nvSpPr>
          <p:cNvPr id="51" name="文本框 50">
            <a:extLst>
              <a:ext uri="{FF2B5EF4-FFF2-40B4-BE49-F238E27FC236}">
                <a16:creationId xmlns:a16="http://schemas.microsoft.com/office/drawing/2014/main" xmlns="" id="{A611FF13-34BC-483D-94F6-DB29CF5E4D11}"/>
              </a:ext>
            </a:extLst>
          </p:cNvPr>
          <p:cNvSpPr txBox="1"/>
          <p:nvPr/>
        </p:nvSpPr>
        <p:spPr>
          <a:xfrm>
            <a:off x="2009192" y="2716870"/>
            <a:ext cx="217287" cy="369332"/>
          </a:xfrm>
          <a:prstGeom prst="rect">
            <a:avLst/>
          </a:prstGeom>
          <a:noFill/>
        </p:spPr>
        <p:txBody>
          <a:bodyPr wrap="square" rtlCol="0">
            <a:spAutoFit/>
          </a:bodyPr>
          <a:lstStyle/>
          <a:p>
            <a:r>
              <a:rPr lang="en-US" altLang="zh-CN" dirty="0"/>
              <a:t>2</a:t>
            </a:r>
            <a:endParaRPr lang="zh-CN" altLang="en-US" dirty="0"/>
          </a:p>
        </p:txBody>
      </p:sp>
      <p:sp>
        <p:nvSpPr>
          <p:cNvPr id="52" name="文本框 51">
            <a:extLst>
              <a:ext uri="{FF2B5EF4-FFF2-40B4-BE49-F238E27FC236}">
                <a16:creationId xmlns:a16="http://schemas.microsoft.com/office/drawing/2014/main" xmlns="" id="{9571B33B-957F-4A3A-9B0A-88BBA8E76667}"/>
              </a:ext>
            </a:extLst>
          </p:cNvPr>
          <p:cNvSpPr txBox="1"/>
          <p:nvPr/>
        </p:nvSpPr>
        <p:spPr>
          <a:xfrm>
            <a:off x="1735207" y="3310315"/>
            <a:ext cx="217287" cy="369332"/>
          </a:xfrm>
          <a:prstGeom prst="rect">
            <a:avLst/>
          </a:prstGeom>
          <a:noFill/>
        </p:spPr>
        <p:txBody>
          <a:bodyPr wrap="square" rtlCol="0">
            <a:spAutoFit/>
          </a:bodyPr>
          <a:lstStyle/>
          <a:p>
            <a:r>
              <a:rPr lang="en-US" altLang="zh-CN" dirty="0"/>
              <a:t>1</a:t>
            </a:r>
            <a:endParaRPr lang="zh-CN" altLang="en-US" dirty="0"/>
          </a:p>
        </p:txBody>
      </p:sp>
      <p:sp>
        <p:nvSpPr>
          <p:cNvPr id="53" name="文本框 52">
            <a:extLst>
              <a:ext uri="{FF2B5EF4-FFF2-40B4-BE49-F238E27FC236}">
                <a16:creationId xmlns:a16="http://schemas.microsoft.com/office/drawing/2014/main" xmlns="" id="{ED0120BA-8A59-43C4-A51B-0D261C7B245C}"/>
              </a:ext>
            </a:extLst>
          </p:cNvPr>
          <p:cNvSpPr txBox="1"/>
          <p:nvPr/>
        </p:nvSpPr>
        <p:spPr>
          <a:xfrm>
            <a:off x="4956329" y="1261931"/>
            <a:ext cx="217287" cy="369332"/>
          </a:xfrm>
          <a:prstGeom prst="rect">
            <a:avLst/>
          </a:prstGeom>
          <a:noFill/>
        </p:spPr>
        <p:txBody>
          <a:bodyPr wrap="square" rtlCol="0">
            <a:spAutoFit/>
          </a:bodyPr>
          <a:lstStyle/>
          <a:p>
            <a:r>
              <a:rPr lang="en-US" altLang="zh-CN" dirty="0"/>
              <a:t>1</a:t>
            </a:r>
            <a:endParaRPr lang="zh-CN" altLang="en-US" dirty="0"/>
          </a:p>
        </p:txBody>
      </p:sp>
      <p:sp>
        <p:nvSpPr>
          <p:cNvPr id="54" name="矩形: 圆角 53">
            <a:extLst>
              <a:ext uri="{FF2B5EF4-FFF2-40B4-BE49-F238E27FC236}">
                <a16:creationId xmlns:a16="http://schemas.microsoft.com/office/drawing/2014/main" xmlns="" id="{9A77305B-79E5-4FF8-A8D4-C7F6DDF502DF}"/>
              </a:ext>
            </a:extLst>
          </p:cNvPr>
          <p:cNvSpPr/>
          <p:nvPr/>
        </p:nvSpPr>
        <p:spPr>
          <a:xfrm>
            <a:off x="7575770" y="2349966"/>
            <a:ext cx="839941"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组装好</a:t>
            </a:r>
            <a:endParaRPr lang="zh-CN" altLang="en-US" dirty="0"/>
          </a:p>
        </p:txBody>
      </p:sp>
      <p:cxnSp>
        <p:nvCxnSpPr>
          <p:cNvPr id="29" name="直接箭头连接符 28">
            <a:extLst>
              <a:ext uri="{FF2B5EF4-FFF2-40B4-BE49-F238E27FC236}">
                <a16:creationId xmlns:a16="http://schemas.microsoft.com/office/drawing/2014/main" xmlns="" id="{D258281D-29EC-426A-B230-72DE48BB3E4F}"/>
              </a:ext>
            </a:extLst>
          </p:cNvPr>
          <p:cNvCxnSpPr>
            <a:stCxn id="95" idx="3"/>
            <a:endCxn id="54" idx="1"/>
          </p:cNvCxnSpPr>
          <p:nvPr/>
        </p:nvCxnSpPr>
        <p:spPr>
          <a:xfrm>
            <a:off x="6736515" y="2542913"/>
            <a:ext cx="839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C4017A45-4884-4072-8AB4-B3ADE5FC213D}"/>
              </a:ext>
            </a:extLst>
          </p:cNvPr>
          <p:cNvSpPr txBox="1"/>
          <p:nvPr/>
        </p:nvSpPr>
        <p:spPr>
          <a:xfrm>
            <a:off x="7012631" y="2182284"/>
            <a:ext cx="217287" cy="369332"/>
          </a:xfrm>
          <a:prstGeom prst="rect">
            <a:avLst/>
          </a:prstGeom>
          <a:noFill/>
        </p:spPr>
        <p:txBody>
          <a:bodyPr wrap="squar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xmlns="" id="{6BD3FB1F-2912-40DD-8D2D-7C27C7A115FC}"/>
              </a:ext>
            </a:extLst>
          </p:cNvPr>
          <p:cNvSpPr txBox="1"/>
          <p:nvPr/>
        </p:nvSpPr>
        <p:spPr>
          <a:xfrm>
            <a:off x="4770127" y="1764891"/>
            <a:ext cx="217287" cy="369332"/>
          </a:xfrm>
          <a:prstGeom prst="rect">
            <a:avLst/>
          </a:prstGeom>
          <a:noFill/>
        </p:spPr>
        <p:txBody>
          <a:bodyPr wrap="squar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xmlns="" id="{F6998D34-2B7F-4236-8C3F-38CD1C3A001C}"/>
              </a:ext>
            </a:extLst>
          </p:cNvPr>
          <p:cNvSpPr txBox="1"/>
          <p:nvPr/>
        </p:nvSpPr>
        <p:spPr>
          <a:xfrm>
            <a:off x="4821418" y="2230767"/>
            <a:ext cx="217287" cy="369332"/>
          </a:xfrm>
          <a:prstGeom prst="rect">
            <a:avLst/>
          </a:prstGeom>
          <a:noFill/>
        </p:spPr>
        <p:txBody>
          <a:bodyPr wrap="square" rtlCol="0">
            <a:spAutoFit/>
          </a:bodyPr>
          <a:lstStyle/>
          <a:p>
            <a:r>
              <a:rPr lang="en-US" altLang="zh-CN" dirty="0"/>
              <a:t>1</a:t>
            </a:r>
            <a:endParaRPr lang="zh-CN" altLang="en-US" dirty="0"/>
          </a:p>
        </p:txBody>
      </p:sp>
      <p:sp>
        <p:nvSpPr>
          <p:cNvPr id="60" name="文本框 59">
            <a:extLst>
              <a:ext uri="{FF2B5EF4-FFF2-40B4-BE49-F238E27FC236}">
                <a16:creationId xmlns:a16="http://schemas.microsoft.com/office/drawing/2014/main" xmlns="" id="{D9F2590B-79DF-4873-B405-FDC7D7B2C468}"/>
              </a:ext>
            </a:extLst>
          </p:cNvPr>
          <p:cNvSpPr txBox="1"/>
          <p:nvPr/>
        </p:nvSpPr>
        <p:spPr>
          <a:xfrm>
            <a:off x="4814175" y="2646319"/>
            <a:ext cx="217287" cy="369332"/>
          </a:xfrm>
          <a:prstGeom prst="rect">
            <a:avLst/>
          </a:prstGeom>
          <a:noFill/>
        </p:spPr>
        <p:txBody>
          <a:bodyPr wrap="square" rtlCol="0">
            <a:spAutoFit/>
          </a:bodyPr>
          <a:lstStyle/>
          <a:p>
            <a:r>
              <a:rPr lang="en-US" altLang="zh-CN" dirty="0"/>
              <a:t>1</a:t>
            </a:r>
            <a:endParaRPr lang="zh-CN" altLang="en-US" dirty="0"/>
          </a:p>
        </p:txBody>
      </p:sp>
      <p:sp>
        <p:nvSpPr>
          <p:cNvPr id="61" name="文本框 60">
            <a:extLst>
              <a:ext uri="{FF2B5EF4-FFF2-40B4-BE49-F238E27FC236}">
                <a16:creationId xmlns:a16="http://schemas.microsoft.com/office/drawing/2014/main" xmlns="" id="{D62D6D88-12D6-4C88-8893-66FB2C0C48A3}"/>
              </a:ext>
            </a:extLst>
          </p:cNvPr>
          <p:cNvSpPr txBox="1"/>
          <p:nvPr/>
        </p:nvSpPr>
        <p:spPr>
          <a:xfrm>
            <a:off x="5145100" y="3244334"/>
            <a:ext cx="217287" cy="369332"/>
          </a:xfrm>
          <a:prstGeom prst="rect">
            <a:avLst/>
          </a:prstGeom>
          <a:noFill/>
        </p:spPr>
        <p:txBody>
          <a:bodyPr wrap="square" rtlCol="0">
            <a:spAutoFit/>
          </a:bodyPr>
          <a:lstStyle/>
          <a:p>
            <a:r>
              <a:rPr lang="en-US" altLang="zh-CN" dirty="0"/>
              <a:t>1</a:t>
            </a:r>
            <a:endParaRPr lang="zh-CN" altLang="en-US" dirty="0"/>
          </a:p>
        </p:txBody>
      </p:sp>
      <p:sp>
        <p:nvSpPr>
          <p:cNvPr id="31" name="文本框 30">
            <a:extLst>
              <a:ext uri="{FF2B5EF4-FFF2-40B4-BE49-F238E27FC236}">
                <a16:creationId xmlns:a16="http://schemas.microsoft.com/office/drawing/2014/main" xmlns="" id="{B16CE6BD-36D2-433B-9E1A-180B19F67856}"/>
              </a:ext>
            </a:extLst>
          </p:cNvPr>
          <p:cNvSpPr txBox="1"/>
          <p:nvPr/>
        </p:nvSpPr>
        <p:spPr>
          <a:xfrm>
            <a:off x="6262410" y="1099790"/>
            <a:ext cx="5083733" cy="646331"/>
          </a:xfrm>
          <a:prstGeom prst="rect">
            <a:avLst/>
          </a:prstGeom>
          <a:noFill/>
        </p:spPr>
        <p:txBody>
          <a:bodyPr wrap="square" rtlCol="0">
            <a:spAutoFit/>
          </a:bodyPr>
          <a:lstStyle/>
          <a:p>
            <a:r>
              <a:rPr lang="zh-CN" altLang="en-US" dirty="0"/>
              <a:t>显然组装飞机所需要的时间</a:t>
            </a:r>
            <a:r>
              <a:rPr lang="zh-CN" altLang="en-US" dirty="0">
                <a:solidFill>
                  <a:srgbClr val="FF0000"/>
                </a:solidFill>
              </a:rPr>
              <a:t>最短</a:t>
            </a:r>
            <a:r>
              <a:rPr lang="zh-CN" altLang="en-US" dirty="0"/>
              <a:t>是</a:t>
            </a:r>
            <a:r>
              <a:rPr lang="en-US" altLang="zh-CN" dirty="0"/>
              <a:t>5+1+2=8</a:t>
            </a:r>
            <a:r>
              <a:rPr lang="zh-CN" altLang="en-US" dirty="0"/>
              <a:t>天，这也是图中路径</a:t>
            </a:r>
            <a:r>
              <a:rPr lang="zh-CN" altLang="en-US" dirty="0">
                <a:solidFill>
                  <a:srgbClr val="FF0000"/>
                </a:solidFill>
              </a:rPr>
              <a:t>最长</a:t>
            </a:r>
            <a:r>
              <a:rPr lang="zh-CN" altLang="en-US" dirty="0"/>
              <a:t>的一条。</a:t>
            </a:r>
          </a:p>
        </p:txBody>
      </p:sp>
    </p:spTree>
    <p:extLst>
      <p:ext uri="{BB962C8B-B14F-4D97-AF65-F5344CB8AC3E}">
        <p14:creationId xmlns:p14="http://schemas.microsoft.com/office/powerpoint/2010/main" val="64208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76"/>
                                        </p:tgtEl>
                                        <p:attrNameLst>
                                          <p:attrName>style.visibility</p:attrName>
                                        </p:attrNameLst>
                                      </p:cBhvr>
                                      <p:to>
                                        <p:strVal val="visible"/>
                                      </p:to>
                                    </p:set>
                                    <p:animEffect transition="in" filter="fade">
                                      <p:cBhvr>
                                        <p:cTn id="7" dur="500"/>
                                        <p:tgtEl>
                                          <p:spTgt spid="20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78"/>
                                        </p:tgtEl>
                                        <p:attrNameLst>
                                          <p:attrName>style.visibility</p:attrName>
                                        </p:attrNameLst>
                                      </p:cBhvr>
                                      <p:to>
                                        <p:strVal val="visible"/>
                                      </p:to>
                                    </p:set>
                                    <p:animEffect transition="in" filter="fade">
                                      <p:cBhvr>
                                        <p:cTn id="10" dur="500"/>
                                        <p:tgtEl>
                                          <p:spTgt spid="20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500"/>
                                        <p:tgtEl>
                                          <p:spTgt spid="95"/>
                                        </p:tgtEl>
                                      </p:cBhvr>
                                    </p:animEffect>
                                  </p:childTnLst>
                                </p:cTn>
                              </p:par>
                              <p:par>
                                <p:cTn id="44" presetID="10"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fade">
                                      <p:cBhvr>
                                        <p:cTn id="102" dur="500"/>
                                        <p:tgtEl>
                                          <p:spTgt spid="1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500"/>
                                        <p:tgtEl>
                                          <p:spTgt spid="13"/>
                                        </p:tgtEl>
                                      </p:cBhvr>
                                    </p:animEffect>
                                  </p:childTnLst>
                                </p:cTn>
                              </p:par>
                              <p:par>
                                <p:cTn id="106" presetID="10" presetClass="entr" presetSubtype="0" fill="hold" nodeType="with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fade">
                                      <p:cBhvr>
                                        <p:cTn id="108" dur="5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fade">
                                      <p:cBhvr>
                                        <p:cTn id="113" dur="500"/>
                                        <p:tgtEl>
                                          <p:spTgt spid="1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6" grpId="0" animBg="1"/>
      <p:bldP spid="2078" grpId="0" animBg="1"/>
      <p:bldP spid="79" grpId="0" animBg="1"/>
      <p:bldP spid="80" grpId="0" animBg="1"/>
      <p:bldP spid="81" grpId="0" animBg="1"/>
      <p:bldP spid="82" grpId="0" animBg="1"/>
      <p:bldP spid="95" grpId="0" animBg="1"/>
      <p:bldP spid="13" grpId="0"/>
      <p:bldP spid="16" grpId="0"/>
      <p:bldP spid="19" grpId="0"/>
      <p:bldP spid="21" grpId="0"/>
      <p:bldP spid="48" grpId="0"/>
      <p:bldP spid="50" grpId="0"/>
      <p:bldP spid="51" grpId="0"/>
      <p:bldP spid="52" grpId="0"/>
      <p:bldP spid="53" grpId="0"/>
      <p:bldP spid="54" grpId="0" animBg="1"/>
      <p:bldP spid="57" grpId="0"/>
      <p:bldP spid="58" grpId="0"/>
      <p:bldP spid="59" grpId="0"/>
      <p:bldP spid="60" grpId="0"/>
      <p:bldP spid="61" grpId="0"/>
      <p:bldP spid="3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76" name="矩形: 圆角 2075">
            <a:extLst>
              <a:ext uri="{FF2B5EF4-FFF2-40B4-BE49-F238E27FC236}">
                <a16:creationId xmlns:a16="http://schemas.microsoft.com/office/drawing/2014/main" xmlns="" id="{8C3CACE1-284E-469B-813E-B2F4B9BE169B}"/>
              </a:ext>
            </a:extLst>
          </p:cNvPr>
          <p:cNvSpPr/>
          <p:nvPr/>
        </p:nvSpPr>
        <p:spPr>
          <a:xfrm>
            <a:off x="645952" y="2349966"/>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2078" name="椭圆 2077">
            <a:extLst>
              <a:ext uri="{FF2B5EF4-FFF2-40B4-BE49-F238E27FC236}">
                <a16:creationId xmlns:a16="http://schemas.microsoft.com/office/drawing/2014/main" xmlns="" id="{9843B217-827E-4892-874D-226EB743041E}"/>
              </a:ext>
            </a:extLst>
          </p:cNvPr>
          <p:cNvSpPr/>
          <p:nvPr/>
        </p:nvSpPr>
        <p:spPr>
          <a:xfrm>
            <a:off x="2583810" y="84433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轮子造好</a:t>
            </a:r>
          </a:p>
        </p:txBody>
      </p:sp>
      <p:sp>
        <p:nvSpPr>
          <p:cNvPr id="79" name="椭圆 78">
            <a:extLst>
              <a:ext uri="{FF2B5EF4-FFF2-40B4-BE49-F238E27FC236}">
                <a16:creationId xmlns:a16="http://schemas.microsoft.com/office/drawing/2014/main" xmlns="" id="{D1F58239-149E-4E85-9314-4014FA1E47A0}"/>
              </a:ext>
            </a:extLst>
          </p:cNvPr>
          <p:cNvSpPr/>
          <p:nvPr/>
        </p:nvSpPr>
        <p:spPr>
          <a:xfrm>
            <a:off x="2583809" y="1578180"/>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机舱造好</a:t>
            </a:r>
          </a:p>
        </p:txBody>
      </p:sp>
      <p:sp>
        <p:nvSpPr>
          <p:cNvPr id="80" name="椭圆 79">
            <a:extLst>
              <a:ext uri="{FF2B5EF4-FFF2-40B4-BE49-F238E27FC236}">
                <a16:creationId xmlns:a16="http://schemas.microsoft.com/office/drawing/2014/main" xmlns="" id="{559C179C-6E91-41D5-ADC5-E4EA76F8F18D}"/>
              </a:ext>
            </a:extLst>
          </p:cNvPr>
          <p:cNvSpPr/>
          <p:nvPr/>
        </p:nvSpPr>
        <p:spPr>
          <a:xfrm>
            <a:off x="2583808" y="2312027"/>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发动机造好</a:t>
            </a:r>
          </a:p>
        </p:txBody>
      </p:sp>
      <p:sp>
        <p:nvSpPr>
          <p:cNvPr id="81" name="椭圆 80">
            <a:extLst>
              <a:ext uri="{FF2B5EF4-FFF2-40B4-BE49-F238E27FC236}">
                <a16:creationId xmlns:a16="http://schemas.microsoft.com/office/drawing/2014/main" xmlns="" id="{035133A0-98FA-47ED-9B0D-DBF774BEB950}"/>
              </a:ext>
            </a:extLst>
          </p:cNvPr>
          <p:cNvSpPr/>
          <p:nvPr/>
        </p:nvSpPr>
        <p:spPr>
          <a:xfrm>
            <a:off x="2583807" y="308381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机翼造好</a:t>
            </a:r>
          </a:p>
        </p:txBody>
      </p:sp>
      <p:sp>
        <p:nvSpPr>
          <p:cNvPr id="82" name="椭圆 81">
            <a:extLst>
              <a:ext uri="{FF2B5EF4-FFF2-40B4-BE49-F238E27FC236}">
                <a16:creationId xmlns:a16="http://schemas.microsoft.com/office/drawing/2014/main" xmlns="" id="{7B0EE600-4465-405A-9C9E-3AEB174AA758}"/>
              </a:ext>
            </a:extLst>
          </p:cNvPr>
          <p:cNvSpPr/>
          <p:nvPr/>
        </p:nvSpPr>
        <p:spPr>
          <a:xfrm>
            <a:off x="2583806" y="3851214"/>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零件造好</a:t>
            </a:r>
          </a:p>
        </p:txBody>
      </p:sp>
      <p:cxnSp>
        <p:nvCxnSpPr>
          <p:cNvPr id="32" name="直接箭头连接符 31">
            <a:extLst>
              <a:ext uri="{FF2B5EF4-FFF2-40B4-BE49-F238E27FC236}">
                <a16:creationId xmlns:a16="http://schemas.microsoft.com/office/drawing/2014/main" xmlns="" id="{83982747-B8AA-411D-88D3-9DD8D0605969}"/>
              </a:ext>
            </a:extLst>
          </p:cNvPr>
          <p:cNvCxnSpPr>
            <a:stCxn id="2076" idx="3"/>
            <a:endCxn id="2078" idx="2"/>
          </p:cNvCxnSpPr>
          <p:nvPr/>
        </p:nvCxnSpPr>
        <p:spPr>
          <a:xfrm flipV="1">
            <a:off x="1325460" y="1075220"/>
            <a:ext cx="1258350" cy="146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2A94F03-FDD7-4998-8582-948DD1C7A7F8}"/>
              </a:ext>
            </a:extLst>
          </p:cNvPr>
          <p:cNvCxnSpPr>
            <a:stCxn id="2076" idx="3"/>
            <a:endCxn id="79" idx="2"/>
          </p:cNvCxnSpPr>
          <p:nvPr/>
        </p:nvCxnSpPr>
        <p:spPr>
          <a:xfrm flipV="1">
            <a:off x="1325460" y="1809067"/>
            <a:ext cx="1258349"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90E8F153-5C63-463E-B99D-F2153863FFF1}"/>
              </a:ext>
            </a:extLst>
          </p:cNvPr>
          <p:cNvCxnSpPr>
            <a:endCxn id="80" idx="2"/>
          </p:cNvCxnSpPr>
          <p:nvPr/>
        </p:nvCxnSpPr>
        <p:spPr>
          <a:xfrm flipV="1">
            <a:off x="1400961" y="2542914"/>
            <a:ext cx="1182847" cy="167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直接箭头连接符 37">
            <a:extLst>
              <a:ext uri="{FF2B5EF4-FFF2-40B4-BE49-F238E27FC236}">
                <a16:creationId xmlns:a16="http://schemas.microsoft.com/office/drawing/2014/main" xmlns="" id="{AB94806A-DD79-4905-9E3A-1E4CA70D21A8}"/>
              </a:ext>
            </a:extLst>
          </p:cNvPr>
          <p:cNvCxnSpPr>
            <a:endCxn id="81" idx="2"/>
          </p:cNvCxnSpPr>
          <p:nvPr/>
        </p:nvCxnSpPr>
        <p:spPr>
          <a:xfrm>
            <a:off x="1363210" y="2580853"/>
            <a:ext cx="1220597" cy="73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E863B030-EB2F-467B-A33B-EBF72AAA1273}"/>
              </a:ext>
            </a:extLst>
          </p:cNvPr>
          <p:cNvCxnSpPr>
            <a:stCxn id="2076" idx="3"/>
            <a:endCxn id="82" idx="2"/>
          </p:cNvCxnSpPr>
          <p:nvPr/>
        </p:nvCxnSpPr>
        <p:spPr>
          <a:xfrm>
            <a:off x="1325460" y="2542913"/>
            <a:ext cx="1258346"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9F0065E9-B356-4FF9-89CD-A05A2865E524}"/>
              </a:ext>
            </a:extLst>
          </p:cNvPr>
          <p:cNvCxnSpPr>
            <a:cxnSpLocks/>
            <a:endCxn id="95" idx="1"/>
          </p:cNvCxnSpPr>
          <p:nvPr/>
        </p:nvCxnSpPr>
        <p:spPr>
          <a:xfrm>
            <a:off x="4408112" y="1075219"/>
            <a:ext cx="1488462" cy="146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矩形: 圆角 94">
            <a:extLst>
              <a:ext uri="{FF2B5EF4-FFF2-40B4-BE49-F238E27FC236}">
                <a16:creationId xmlns:a16="http://schemas.microsoft.com/office/drawing/2014/main" xmlns="" id="{D5A57A67-BEED-4093-AC54-8E18B17933D1}"/>
              </a:ext>
            </a:extLst>
          </p:cNvPr>
          <p:cNvSpPr/>
          <p:nvPr/>
        </p:nvSpPr>
        <p:spPr>
          <a:xfrm>
            <a:off x="5896574" y="2349966"/>
            <a:ext cx="839941"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集中好</a:t>
            </a:r>
            <a:endParaRPr lang="zh-CN" altLang="en-US" dirty="0"/>
          </a:p>
        </p:txBody>
      </p:sp>
      <p:cxnSp>
        <p:nvCxnSpPr>
          <p:cNvPr id="45" name="直接箭头连接符 44">
            <a:extLst>
              <a:ext uri="{FF2B5EF4-FFF2-40B4-BE49-F238E27FC236}">
                <a16:creationId xmlns:a16="http://schemas.microsoft.com/office/drawing/2014/main" xmlns="" id="{021E18F8-0101-4469-BE15-C9576C2343FC}"/>
              </a:ext>
            </a:extLst>
          </p:cNvPr>
          <p:cNvCxnSpPr>
            <a:cxnSpLocks/>
            <a:stCxn id="79" idx="6"/>
            <a:endCxn id="95" idx="1"/>
          </p:cNvCxnSpPr>
          <p:nvPr/>
        </p:nvCxnSpPr>
        <p:spPr>
          <a:xfrm>
            <a:off x="4429386" y="1809067"/>
            <a:ext cx="1467188"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611804CF-B482-4300-9E5A-B59DEBCE38FF}"/>
              </a:ext>
            </a:extLst>
          </p:cNvPr>
          <p:cNvCxnSpPr>
            <a:cxnSpLocks/>
            <a:stCxn id="80" idx="6"/>
            <a:endCxn id="95" idx="1"/>
          </p:cNvCxnSpPr>
          <p:nvPr/>
        </p:nvCxnSpPr>
        <p:spPr>
          <a:xfrm flipV="1">
            <a:off x="4429385" y="2542913"/>
            <a:ext cx="146718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直接箭头连接符 48">
            <a:extLst>
              <a:ext uri="{FF2B5EF4-FFF2-40B4-BE49-F238E27FC236}">
                <a16:creationId xmlns:a16="http://schemas.microsoft.com/office/drawing/2014/main" xmlns="" id="{DBC5C274-7580-43FD-9AC3-15E2CE1FD65D}"/>
              </a:ext>
            </a:extLst>
          </p:cNvPr>
          <p:cNvCxnSpPr>
            <a:cxnSpLocks/>
            <a:endCxn id="95" idx="1"/>
          </p:cNvCxnSpPr>
          <p:nvPr/>
        </p:nvCxnSpPr>
        <p:spPr>
          <a:xfrm flipV="1">
            <a:off x="4450659" y="2542913"/>
            <a:ext cx="1445915" cy="76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xmlns="" id="{E3A2EE4F-DC07-4B75-B79C-BED0F985E3C9}"/>
              </a:ext>
            </a:extLst>
          </p:cNvPr>
          <p:cNvCxnSpPr>
            <a:cxnSpLocks/>
            <a:stCxn id="82" idx="6"/>
            <a:endCxn id="95" idx="1"/>
          </p:cNvCxnSpPr>
          <p:nvPr/>
        </p:nvCxnSpPr>
        <p:spPr>
          <a:xfrm flipV="1">
            <a:off x="4429383" y="2542913"/>
            <a:ext cx="1467191"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256C0A27-B7D3-403B-88DB-37845ED9D450}"/>
              </a:ext>
            </a:extLst>
          </p:cNvPr>
          <p:cNvSpPr txBox="1"/>
          <p:nvPr/>
        </p:nvSpPr>
        <p:spPr>
          <a:xfrm>
            <a:off x="461394" y="391901"/>
            <a:ext cx="1048624" cy="923330"/>
          </a:xfrm>
          <a:prstGeom prst="rect">
            <a:avLst/>
          </a:prstGeom>
          <a:noFill/>
        </p:spPr>
        <p:txBody>
          <a:bodyPr wrap="square" rtlCol="0">
            <a:spAutoFit/>
          </a:bodyPr>
          <a:lstStyle/>
          <a:p>
            <a:r>
              <a:rPr lang="zh-CN" altLang="en-US" dirty="0">
                <a:solidFill>
                  <a:schemeClr val="accent2"/>
                </a:solidFill>
              </a:rPr>
              <a:t>造轮子的活动在边上</a:t>
            </a:r>
          </a:p>
        </p:txBody>
      </p:sp>
      <p:cxnSp>
        <p:nvCxnSpPr>
          <p:cNvPr id="15" name="直接箭头连接符 14">
            <a:extLst>
              <a:ext uri="{FF2B5EF4-FFF2-40B4-BE49-F238E27FC236}">
                <a16:creationId xmlns:a16="http://schemas.microsoft.com/office/drawing/2014/main" xmlns="" id="{59FA2A93-AFE5-4B21-A7CB-D54C63219D3A}"/>
              </a:ext>
            </a:extLst>
          </p:cNvPr>
          <p:cNvCxnSpPr/>
          <p:nvPr/>
        </p:nvCxnSpPr>
        <p:spPr>
          <a:xfrm>
            <a:off x="1031631" y="1457297"/>
            <a:ext cx="712238" cy="3138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文本框 15">
            <a:extLst>
              <a:ext uri="{FF2B5EF4-FFF2-40B4-BE49-F238E27FC236}">
                <a16:creationId xmlns:a16="http://schemas.microsoft.com/office/drawing/2014/main" xmlns="" id="{93395059-69DF-4F3F-A8EB-1182EA8F4E55}"/>
              </a:ext>
            </a:extLst>
          </p:cNvPr>
          <p:cNvSpPr txBox="1"/>
          <p:nvPr/>
        </p:nvSpPr>
        <p:spPr>
          <a:xfrm>
            <a:off x="516545" y="4738549"/>
            <a:ext cx="3814706" cy="1754326"/>
          </a:xfrm>
          <a:prstGeom prst="rect">
            <a:avLst/>
          </a:prstGeom>
          <a:noFill/>
        </p:spPr>
        <p:txBody>
          <a:bodyPr wrap="square" rtlCol="0">
            <a:spAutoFit/>
          </a:bodyPr>
          <a:lstStyle/>
          <a:p>
            <a:r>
              <a:rPr lang="zh-CN" altLang="en-US" dirty="0"/>
              <a:t>这是这节我们要讲的</a:t>
            </a:r>
            <a:r>
              <a:rPr lang="en-US" altLang="zh-CN" dirty="0"/>
              <a:t>AOE</a:t>
            </a:r>
            <a:r>
              <a:rPr lang="zh-CN" altLang="en-US" dirty="0"/>
              <a:t>网，</a:t>
            </a:r>
            <a:r>
              <a:rPr lang="zh-CN" altLang="en-US" dirty="0">
                <a:solidFill>
                  <a:schemeClr val="accent1"/>
                </a:solidFill>
              </a:rPr>
              <a:t>活动是在边上，边上的权值表示的是这个活动所需要耗费的时间。</a:t>
            </a:r>
            <a:r>
              <a:rPr lang="en-US" altLang="zh-CN" dirty="0">
                <a:solidFill>
                  <a:schemeClr val="accent2"/>
                </a:solidFill>
              </a:rPr>
              <a:t>AOE</a:t>
            </a:r>
            <a:r>
              <a:rPr lang="zh-CN" altLang="en-US" dirty="0">
                <a:solidFill>
                  <a:schemeClr val="accent2"/>
                </a:solidFill>
              </a:rPr>
              <a:t>网是在</a:t>
            </a:r>
            <a:r>
              <a:rPr lang="en-US" altLang="zh-CN" dirty="0">
                <a:solidFill>
                  <a:schemeClr val="accent2"/>
                </a:solidFill>
              </a:rPr>
              <a:t>AOE</a:t>
            </a:r>
            <a:r>
              <a:rPr lang="zh-CN" altLang="en-US" dirty="0">
                <a:solidFill>
                  <a:schemeClr val="accent2"/>
                </a:solidFill>
              </a:rPr>
              <a:t>的基础上来分析工程的最少需要时间。或者是为了缩短工期，需要找出哪些活动是要加快的。</a:t>
            </a:r>
          </a:p>
        </p:txBody>
      </p:sp>
      <p:cxnSp>
        <p:nvCxnSpPr>
          <p:cNvPr id="18" name="直接箭头连接符 17">
            <a:extLst>
              <a:ext uri="{FF2B5EF4-FFF2-40B4-BE49-F238E27FC236}">
                <a16:creationId xmlns:a16="http://schemas.microsoft.com/office/drawing/2014/main" xmlns="" id="{24F573ED-FFE1-46D7-BD94-360173BC502D}"/>
              </a:ext>
            </a:extLst>
          </p:cNvPr>
          <p:cNvCxnSpPr/>
          <p:nvPr/>
        </p:nvCxnSpPr>
        <p:spPr>
          <a:xfrm>
            <a:off x="2583806" y="493377"/>
            <a:ext cx="352338" cy="3918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文本框 18">
            <a:extLst>
              <a:ext uri="{FF2B5EF4-FFF2-40B4-BE49-F238E27FC236}">
                <a16:creationId xmlns:a16="http://schemas.microsoft.com/office/drawing/2014/main" xmlns="" id="{4D0B2C33-8991-4540-A763-DA7B022A25E0}"/>
              </a:ext>
            </a:extLst>
          </p:cNvPr>
          <p:cNvSpPr txBox="1"/>
          <p:nvPr/>
        </p:nvSpPr>
        <p:spPr>
          <a:xfrm>
            <a:off x="1743869" y="184558"/>
            <a:ext cx="1360058" cy="369332"/>
          </a:xfrm>
          <a:prstGeom prst="rect">
            <a:avLst/>
          </a:prstGeom>
          <a:noFill/>
        </p:spPr>
        <p:txBody>
          <a:bodyPr wrap="square" rtlCol="0">
            <a:spAutoFit/>
          </a:bodyPr>
          <a:lstStyle/>
          <a:p>
            <a:r>
              <a:rPr lang="zh-CN" altLang="en-US" dirty="0">
                <a:solidFill>
                  <a:schemeClr val="accent6"/>
                </a:solidFill>
              </a:rPr>
              <a:t>事件（状态）</a:t>
            </a:r>
          </a:p>
        </p:txBody>
      </p:sp>
      <p:sp>
        <p:nvSpPr>
          <p:cNvPr id="21" name="文本框 20">
            <a:extLst>
              <a:ext uri="{FF2B5EF4-FFF2-40B4-BE49-F238E27FC236}">
                <a16:creationId xmlns:a16="http://schemas.microsoft.com/office/drawing/2014/main" xmlns="" id="{D35DB560-26AF-465A-885A-B7EF3B637848}"/>
              </a:ext>
            </a:extLst>
          </p:cNvPr>
          <p:cNvSpPr txBox="1"/>
          <p:nvPr/>
        </p:nvSpPr>
        <p:spPr>
          <a:xfrm>
            <a:off x="1776829" y="1446597"/>
            <a:ext cx="217287" cy="369332"/>
          </a:xfrm>
          <a:prstGeom prst="rect">
            <a:avLst/>
          </a:prstGeom>
          <a:noFill/>
        </p:spPr>
        <p:txBody>
          <a:bodyPr wrap="square" rtlCol="0">
            <a:spAutoFit/>
          </a:bodyPr>
          <a:lstStyle/>
          <a:p>
            <a:r>
              <a:rPr lang="en-US" altLang="zh-CN" dirty="0"/>
              <a:t>2</a:t>
            </a:r>
            <a:endParaRPr lang="zh-CN" altLang="en-US" dirty="0"/>
          </a:p>
        </p:txBody>
      </p:sp>
      <p:sp>
        <p:nvSpPr>
          <p:cNvPr id="48" name="文本框 47">
            <a:extLst>
              <a:ext uri="{FF2B5EF4-FFF2-40B4-BE49-F238E27FC236}">
                <a16:creationId xmlns:a16="http://schemas.microsoft.com/office/drawing/2014/main" xmlns="" id="{94D90424-D079-4090-9FBE-CB9801395999}"/>
              </a:ext>
            </a:extLst>
          </p:cNvPr>
          <p:cNvSpPr txBox="1"/>
          <p:nvPr/>
        </p:nvSpPr>
        <p:spPr>
          <a:xfrm>
            <a:off x="1760590" y="1909806"/>
            <a:ext cx="217287" cy="369332"/>
          </a:xfrm>
          <a:prstGeom prst="rect">
            <a:avLst/>
          </a:prstGeom>
          <a:noFill/>
        </p:spPr>
        <p:txBody>
          <a:bodyPr wrap="square" rtlCol="0">
            <a:spAutoFit/>
          </a:bodyPr>
          <a:lstStyle/>
          <a:p>
            <a:r>
              <a:rPr lang="en-US" altLang="zh-CN" dirty="0"/>
              <a:t>3</a:t>
            </a:r>
            <a:endParaRPr lang="zh-CN" altLang="en-US" dirty="0"/>
          </a:p>
        </p:txBody>
      </p:sp>
      <p:sp>
        <p:nvSpPr>
          <p:cNvPr id="50" name="文本框 49">
            <a:extLst>
              <a:ext uri="{FF2B5EF4-FFF2-40B4-BE49-F238E27FC236}">
                <a16:creationId xmlns:a16="http://schemas.microsoft.com/office/drawing/2014/main" xmlns="" id="{6EFFE8A0-EA5A-4DBC-BFB9-7179461EC5D0}"/>
              </a:ext>
            </a:extLst>
          </p:cNvPr>
          <p:cNvSpPr txBox="1"/>
          <p:nvPr/>
        </p:nvSpPr>
        <p:spPr>
          <a:xfrm>
            <a:off x="1981856" y="2249904"/>
            <a:ext cx="217287" cy="369332"/>
          </a:xfrm>
          <a:prstGeom prst="rect">
            <a:avLst/>
          </a:prstGeom>
          <a:noFill/>
        </p:spPr>
        <p:txBody>
          <a:bodyPr wrap="square" rtlCol="0">
            <a:spAutoFit/>
          </a:bodyPr>
          <a:lstStyle/>
          <a:p>
            <a:r>
              <a:rPr lang="en-US" altLang="zh-CN" dirty="0"/>
              <a:t>5</a:t>
            </a:r>
            <a:endParaRPr lang="zh-CN" altLang="en-US" dirty="0"/>
          </a:p>
        </p:txBody>
      </p:sp>
      <p:sp>
        <p:nvSpPr>
          <p:cNvPr id="51" name="文本框 50">
            <a:extLst>
              <a:ext uri="{FF2B5EF4-FFF2-40B4-BE49-F238E27FC236}">
                <a16:creationId xmlns:a16="http://schemas.microsoft.com/office/drawing/2014/main" xmlns="" id="{A611FF13-34BC-483D-94F6-DB29CF5E4D11}"/>
              </a:ext>
            </a:extLst>
          </p:cNvPr>
          <p:cNvSpPr txBox="1"/>
          <p:nvPr/>
        </p:nvSpPr>
        <p:spPr>
          <a:xfrm>
            <a:off x="2009192" y="2716870"/>
            <a:ext cx="217287" cy="369332"/>
          </a:xfrm>
          <a:prstGeom prst="rect">
            <a:avLst/>
          </a:prstGeom>
          <a:noFill/>
        </p:spPr>
        <p:txBody>
          <a:bodyPr wrap="square" rtlCol="0">
            <a:spAutoFit/>
          </a:bodyPr>
          <a:lstStyle/>
          <a:p>
            <a:r>
              <a:rPr lang="en-US" altLang="zh-CN" dirty="0"/>
              <a:t>2</a:t>
            </a:r>
            <a:endParaRPr lang="zh-CN" altLang="en-US" dirty="0"/>
          </a:p>
        </p:txBody>
      </p:sp>
      <p:sp>
        <p:nvSpPr>
          <p:cNvPr id="52" name="文本框 51">
            <a:extLst>
              <a:ext uri="{FF2B5EF4-FFF2-40B4-BE49-F238E27FC236}">
                <a16:creationId xmlns:a16="http://schemas.microsoft.com/office/drawing/2014/main" xmlns="" id="{9571B33B-957F-4A3A-9B0A-88BBA8E76667}"/>
              </a:ext>
            </a:extLst>
          </p:cNvPr>
          <p:cNvSpPr txBox="1"/>
          <p:nvPr/>
        </p:nvSpPr>
        <p:spPr>
          <a:xfrm>
            <a:off x="1735207" y="3310315"/>
            <a:ext cx="217287" cy="369332"/>
          </a:xfrm>
          <a:prstGeom prst="rect">
            <a:avLst/>
          </a:prstGeom>
          <a:noFill/>
        </p:spPr>
        <p:txBody>
          <a:bodyPr wrap="square" rtlCol="0">
            <a:spAutoFit/>
          </a:bodyPr>
          <a:lstStyle/>
          <a:p>
            <a:r>
              <a:rPr lang="en-US" altLang="zh-CN" dirty="0"/>
              <a:t>1</a:t>
            </a:r>
            <a:endParaRPr lang="zh-CN" altLang="en-US" dirty="0"/>
          </a:p>
        </p:txBody>
      </p:sp>
      <p:sp>
        <p:nvSpPr>
          <p:cNvPr id="53" name="文本框 52">
            <a:extLst>
              <a:ext uri="{FF2B5EF4-FFF2-40B4-BE49-F238E27FC236}">
                <a16:creationId xmlns:a16="http://schemas.microsoft.com/office/drawing/2014/main" xmlns="" id="{ED0120BA-8A59-43C4-A51B-0D261C7B245C}"/>
              </a:ext>
            </a:extLst>
          </p:cNvPr>
          <p:cNvSpPr txBox="1"/>
          <p:nvPr/>
        </p:nvSpPr>
        <p:spPr>
          <a:xfrm>
            <a:off x="4956329" y="1261931"/>
            <a:ext cx="217287" cy="369332"/>
          </a:xfrm>
          <a:prstGeom prst="rect">
            <a:avLst/>
          </a:prstGeom>
          <a:noFill/>
        </p:spPr>
        <p:txBody>
          <a:bodyPr wrap="square" rtlCol="0">
            <a:spAutoFit/>
          </a:bodyPr>
          <a:lstStyle/>
          <a:p>
            <a:r>
              <a:rPr lang="en-US" altLang="zh-CN" dirty="0"/>
              <a:t>1</a:t>
            </a:r>
            <a:endParaRPr lang="zh-CN" altLang="en-US" dirty="0"/>
          </a:p>
        </p:txBody>
      </p:sp>
      <p:sp>
        <p:nvSpPr>
          <p:cNvPr id="54" name="矩形: 圆角 53">
            <a:extLst>
              <a:ext uri="{FF2B5EF4-FFF2-40B4-BE49-F238E27FC236}">
                <a16:creationId xmlns:a16="http://schemas.microsoft.com/office/drawing/2014/main" xmlns="" id="{9A77305B-79E5-4FF8-A8D4-C7F6DDF502DF}"/>
              </a:ext>
            </a:extLst>
          </p:cNvPr>
          <p:cNvSpPr/>
          <p:nvPr/>
        </p:nvSpPr>
        <p:spPr>
          <a:xfrm>
            <a:off x="7575770" y="2349966"/>
            <a:ext cx="839941"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组装好</a:t>
            </a:r>
            <a:endParaRPr lang="zh-CN" altLang="en-US" dirty="0"/>
          </a:p>
        </p:txBody>
      </p:sp>
      <p:cxnSp>
        <p:nvCxnSpPr>
          <p:cNvPr id="29" name="直接箭头连接符 28">
            <a:extLst>
              <a:ext uri="{FF2B5EF4-FFF2-40B4-BE49-F238E27FC236}">
                <a16:creationId xmlns:a16="http://schemas.microsoft.com/office/drawing/2014/main" xmlns="" id="{D258281D-29EC-426A-B230-72DE48BB3E4F}"/>
              </a:ext>
            </a:extLst>
          </p:cNvPr>
          <p:cNvCxnSpPr>
            <a:stCxn id="95" idx="3"/>
            <a:endCxn id="54" idx="1"/>
          </p:cNvCxnSpPr>
          <p:nvPr/>
        </p:nvCxnSpPr>
        <p:spPr>
          <a:xfrm>
            <a:off x="6736515" y="2542913"/>
            <a:ext cx="83925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文本框 56">
            <a:extLst>
              <a:ext uri="{FF2B5EF4-FFF2-40B4-BE49-F238E27FC236}">
                <a16:creationId xmlns:a16="http://schemas.microsoft.com/office/drawing/2014/main" xmlns="" id="{C4017A45-4884-4072-8AB4-B3ADE5FC213D}"/>
              </a:ext>
            </a:extLst>
          </p:cNvPr>
          <p:cNvSpPr txBox="1"/>
          <p:nvPr/>
        </p:nvSpPr>
        <p:spPr>
          <a:xfrm>
            <a:off x="7012631" y="2182284"/>
            <a:ext cx="217287" cy="369332"/>
          </a:xfrm>
          <a:prstGeom prst="rect">
            <a:avLst/>
          </a:prstGeom>
          <a:noFill/>
        </p:spPr>
        <p:txBody>
          <a:bodyPr wrap="squar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xmlns="" id="{6BD3FB1F-2912-40DD-8D2D-7C27C7A115FC}"/>
              </a:ext>
            </a:extLst>
          </p:cNvPr>
          <p:cNvSpPr txBox="1"/>
          <p:nvPr/>
        </p:nvSpPr>
        <p:spPr>
          <a:xfrm>
            <a:off x="4770127" y="1764891"/>
            <a:ext cx="217287" cy="369332"/>
          </a:xfrm>
          <a:prstGeom prst="rect">
            <a:avLst/>
          </a:prstGeom>
          <a:noFill/>
        </p:spPr>
        <p:txBody>
          <a:bodyPr wrap="squar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xmlns="" id="{F6998D34-2B7F-4236-8C3F-38CD1C3A001C}"/>
              </a:ext>
            </a:extLst>
          </p:cNvPr>
          <p:cNvSpPr txBox="1"/>
          <p:nvPr/>
        </p:nvSpPr>
        <p:spPr>
          <a:xfrm>
            <a:off x="4821418" y="2230767"/>
            <a:ext cx="217287" cy="369332"/>
          </a:xfrm>
          <a:prstGeom prst="rect">
            <a:avLst/>
          </a:prstGeom>
          <a:noFill/>
        </p:spPr>
        <p:txBody>
          <a:bodyPr wrap="square" rtlCol="0">
            <a:spAutoFit/>
          </a:bodyPr>
          <a:lstStyle/>
          <a:p>
            <a:r>
              <a:rPr lang="en-US" altLang="zh-CN" dirty="0"/>
              <a:t>1</a:t>
            </a:r>
            <a:endParaRPr lang="zh-CN" altLang="en-US" dirty="0"/>
          </a:p>
        </p:txBody>
      </p:sp>
      <p:sp>
        <p:nvSpPr>
          <p:cNvPr id="60" name="文本框 59">
            <a:extLst>
              <a:ext uri="{FF2B5EF4-FFF2-40B4-BE49-F238E27FC236}">
                <a16:creationId xmlns:a16="http://schemas.microsoft.com/office/drawing/2014/main" xmlns="" id="{D9F2590B-79DF-4873-B405-FDC7D7B2C468}"/>
              </a:ext>
            </a:extLst>
          </p:cNvPr>
          <p:cNvSpPr txBox="1"/>
          <p:nvPr/>
        </p:nvSpPr>
        <p:spPr>
          <a:xfrm>
            <a:off x="4814175" y="2646319"/>
            <a:ext cx="217287" cy="369332"/>
          </a:xfrm>
          <a:prstGeom prst="rect">
            <a:avLst/>
          </a:prstGeom>
          <a:noFill/>
        </p:spPr>
        <p:txBody>
          <a:bodyPr wrap="square" rtlCol="0">
            <a:spAutoFit/>
          </a:bodyPr>
          <a:lstStyle/>
          <a:p>
            <a:r>
              <a:rPr lang="en-US" altLang="zh-CN" dirty="0"/>
              <a:t>1</a:t>
            </a:r>
            <a:endParaRPr lang="zh-CN" altLang="en-US" dirty="0"/>
          </a:p>
        </p:txBody>
      </p:sp>
      <p:sp>
        <p:nvSpPr>
          <p:cNvPr id="61" name="文本框 60">
            <a:extLst>
              <a:ext uri="{FF2B5EF4-FFF2-40B4-BE49-F238E27FC236}">
                <a16:creationId xmlns:a16="http://schemas.microsoft.com/office/drawing/2014/main" xmlns="" id="{D62D6D88-12D6-4C88-8893-66FB2C0C48A3}"/>
              </a:ext>
            </a:extLst>
          </p:cNvPr>
          <p:cNvSpPr txBox="1"/>
          <p:nvPr/>
        </p:nvSpPr>
        <p:spPr>
          <a:xfrm>
            <a:off x="5145100" y="3244334"/>
            <a:ext cx="217287" cy="369332"/>
          </a:xfrm>
          <a:prstGeom prst="rect">
            <a:avLst/>
          </a:prstGeom>
          <a:noFill/>
        </p:spPr>
        <p:txBody>
          <a:bodyPr wrap="square" rtlCol="0">
            <a:spAutoFit/>
          </a:bodyPr>
          <a:lstStyle/>
          <a:p>
            <a:r>
              <a:rPr lang="en-US" altLang="zh-CN" dirty="0"/>
              <a:t>1</a:t>
            </a:r>
            <a:endParaRPr lang="zh-CN" altLang="en-US" dirty="0"/>
          </a:p>
        </p:txBody>
      </p:sp>
      <p:sp>
        <p:nvSpPr>
          <p:cNvPr id="31" name="文本框 30">
            <a:extLst>
              <a:ext uri="{FF2B5EF4-FFF2-40B4-BE49-F238E27FC236}">
                <a16:creationId xmlns:a16="http://schemas.microsoft.com/office/drawing/2014/main" xmlns="" id="{B16CE6BD-36D2-433B-9E1A-180B19F67856}"/>
              </a:ext>
            </a:extLst>
          </p:cNvPr>
          <p:cNvSpPr txBox="1"/>
          <p:nvPr/>
        </p:nvSpPr>
        <p:spPr>
          <a:xfrm>
            <a:off x="6753560" y="1116314"/>
            <a:ext cx="5083733" cy="646331"/>
          </a:xfrm>
          <a:prstGeom prst="rect">
            <a:avLst/>
          </a:prstGeom>
          <a:noFill/>
        </p:spPr>
        <p:txBody>
          <a:bodyPr wrap="square" rtlCol="0">
            <a:spAutoFit/>
          </a:bodyPr>
          <a:lstStyle/>
          <a:p>
            <a:r>
              <a:rPr lang="zh-CN" altLang="en-US" dirty="0"/>
              <a:t>显然组装飞机所需要的时间</a:t>
            </a:r>
            <a:r>
              <a:rPr lang="zh-CN" altLang="en-US" dirty="0">
                <a:solidFill>
                  <a:srgbClr val="FF0000"/>
                </a:solidFill>
              </a:rPr>
              <a:t>最短</a:t>
            </a:r>
            <a:r>
              <a:rPr lang="zh-CN" altLang="en-US" dirty="0"/>
              <a:t>是</a:t>
            </a:r>
            <a:r>
              <a:rPr lang="en-US" altLang="zh-CN" dirty="0"/>
              <a:t>5+1+2=8</a:t>
            </a:r>
            <a:r>
              <a:rPr lang="zh-CN" altLang="en-US" dirty="0"/>
              <a:t>天，这也是图中路径</a:t>
            </a:r>
            <a:r>
              <a:rPr lang="zh-CN" altLang="en-US" dirty="0">
                <a:solidFill>
                  <a:srgbClr val="FF0000"/>
                </a:solidFill>
              </a:rPr>
              <a:t>最长</a:t>
            </a:r>
            <a:r>
              <a:rPr lang="zh-CN" altLang="en-US" dirty="0"/>
              <a:t>的一条。</a:t>
            </a:r>
          </a:p>
        </p:txBody>
      </p:sp>
      <p:sp>
        <p:nvSpPr>
          <p:cNvPr id="4" name="矩形 3">
            <a:extLst>
              <a:ext uri="{FF2B5EF4-FFF2-40B4-BE49-F238E27FC236}">
                <a16:creationId xmlns:a16="http://schemas.microsoft.com/office/drawing/2014/main" xmlns="" id="{BFA6149E-D6EC-46BE-93D2-51A399A9EAE7}"/>
              </a:ext>
            </a:extLst>
          </p:cNvPr>
          <p:cNvSpPr/>
          <p:nvPr/>
        </p:nvSpPr>
        <p:spPr>
          <a:xfrm>
            <a:off x="6753560" y="3516128"/>
            <a:ext cx="3960071" cy="1289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图中橙色加粗的路径则是完成整个工程所需要的最短时间。把这个路径叫做</a:t>
            </a:r>
            <a:r>
              <a:rPr lang="zh-CN" altLang="en-US" dirty="0">
                <a:solidFill>
                  <a:schemeClr val="accent1"/>
                </a:solidFill>
              </a:rPr>
              <a:t>关键路径</a:t>
            </a:r>
            <a:r>
              <a:rPr lang="zh-CN" altLang="en-US" dirty="0">
                <a:solidFill>
                  <a:schemeClr val="tx1"/>
                </a:solidFill>
              </a:rPr>
              <a:t>，把关键路径上的活动叫做</a:t>
            </a:r>
            <a:r>
              <a:rPr lang="zh-CN" altLang="en-US" dirty="0">
                <a:solidFill>
                  <a:schemeClr val="accent1"/>
                </a:solidFill>
              </a:rPr>
              <a:t>关键活动</a:t>
            </a:r>
            <a:r>
              <a:rPr lang="zh-CN" altLang="en-US" dirty="0">
                <a:solidFill>
                  <a:schemeClr val="tx1"/>
                </a:solidFill>
              </a:rPr>
              <a:t>。</a:t>
            </a:r>
          </a:p>
        </p:txBody>
      </p:sp>
      <p:sp>
        <p:nvSpPr>
          <p:cNvPr id="5" name="对话气泡: 圆角矩形 4">
            <a:extLst>
              <a:ext uri="{FF2B5EF4-FFF2-40B4-BE49-F238E27FC236}">
                <a16:creationId xmlns:a16="http://schemas.microsoft.com/office/drawing/2014/main" xmlns="" id="{F985D36F-0BA4-4A70-B11B-4858A50E67DF}"/>
              </a:ext>
            </a:extLst>
          </p:cNvPr>
          <p:cNvSpPr/>
          <p:nvPr/>
        </p:nvSpPr>
        <p:spPr>
          <a:xfrm>
            <a:off x="6753560" y="5213179"/>
            <a:ext cx="2977936" cy="1057013"/>
          </a:xfrm>
          <a:prstGeom prst="wedgeRoundRectCallout">
            <a:avLst>
              <a:gd name="adj1" fmla="val -16044"/>
              <a:gd name="adj2" fmla="val -8829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只有缩短</a:t>
            </a:r>
            <a:r>
              <a:rPr lang="zh-CN" altLang="en-US" dirty="0">
                <a:solidFill>
                  <a:schemeClr val="accent1"/>
                </a:solidFill>
              </a:rPr>
              <a:t>关键活动</a:t>
            </a:r>
            <a:r>
              <a:rPr lang="zh-CN" altLang="en-US" dirty="0">
                <a:solidFill>
                  <a:schemeClr val="tx1"/>
                </a:solidFill>
              </a:rPr>
              <a:t>的工期，才能减少整个工程的工期</a:t>
            </a:r>
          </a:p>
        </p:txBody>
      </p:sp>
    </p:spTree>
    <p:extLst>
      <p:ext uri="{BB962C8B-B14F-4D97-AF65-F5344CB8AC3E}">
        <p14:creationId xmlns:p14="http://schemas.microsoft.com/office/powerpoint/2010/main" val="125216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5" name="Rectangle 2">
            <a:extLst>
              <a:ext uri="{FF2B5EF4-FFF2-40B4-BE49-F238E27FC236}">
                <a16:creationId xmlns:a16="http://schemas.microsoft.com/office/drawing/2014/main" xmlns="" id="{B85A29C9-C37D-4F87-8BF2-1EE4882B6ECC}"/>
              </a:ext>
            </a:extLst>
          </p:cNvPr>
          <p:cNvSpPr>
            <a:spLocks noChangeArrowheads="1"/>
          </p:cNvSpPr>
          <p:nvPr/>
        </p:nvSpPr>
        <p:spPr bwMode="auto">
          <a:xfrm>
            <a:off x="4880724" y="30265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304D28F2-DCC2-4A99-8568-03D9160625AF}"/>
              </a:ext>
            </a:extLst>
          </p:cNvPr>
          <p:cNvPicPr>
            <a:picLocks noChangeAspect="1"/>
          </p:cNvPicPr>
          <p:nvPr/>
        </p:nvPicPr>
        <p:blipFill>
          <a:blip r:embed="rId2"/>
          <a:stretch>
            <a:fillRect/>
          </a:stretch>
        </p:blipFill>
        <p:spPr>
          <a:xfrm>
            <a:off x="1219200" y="871537"/>
            <a:ext cx="9753600" cy="5114925"/>
          </a:xfrm>
          <a:prstGeom prst="rect">
            <a:avLst/>
          </a:prstGeom>
        </p:spPr>
      </p:pic>
    </p:spTree>
    <p:extLst>
      <p:ext uri="{BB962C8B-B14F-4D97-AF65-F5344CB8AC3E}">
        <p14:creationId xmlns:p14="http://schemas.microsoft.com/office/powerpoint/2010/main" val="29833473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76" name="矩形: 圆角 2075">
            <a:extLst>
              <a:ext uri="{FF2B5EF4-FFF2-40B4-BE49-F238E27FC236}">
                <a16:creationId xmlns:a16="http://schemas.microsoft.com/office/drawing/2014/main" xmlns="" id="{8C3CACE1-284E-469B-813E-B2F4B9BE169B}"/>
              </a:ext>
            </a:extLst>
          </p:cNvPr>
          <p:cNvSpPr/>
          <p:nvPr/>
        </p:nvSpPr>
        <p:spPr>
          <a:xfrm>
            <a:off x="645952" y="2349966"/>
            <a:ext cx="679508"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2078" name="椭圆 2077">
            <a:extLst>
              <a:ext uri="{FF2B5EF4-FFF2-40B4-BE49-F238E27FC236}">
                <a16:creationId xmlns:a16="http://schemas.microsoft.com/office/drawing/2014/main" xmlns="" id="{9843B217-827E-4892-874D-226EB743041E}"/>
              </a:ext>
            </a:extLst>
          </p:cNvPr>
          <p:cNvSpPr/>
          <p:nvPr/>
        </p:nvSpPr>
        <p:spPr>
          <a:xfrm>
            <a:off x="2583810" y="84433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轮子造好</a:t>
            </a:r>
          </a:p>
        </p:txBody>
      </p:sp>
      <p:sp>
        <p:nvSpPr>
          <p:cNvPr id="79" name="椭圆 78">
            <a:extLst>
              <a:ext uri="{FF2B5EF4-FFF2-40B4-BE49-F238E27FC236}">
                <a16:creationId xmlns:a16="http://schemas.microsoft.com/office/drawing/2014/main" xmlns="" id="{D1F58239-149E-4E85-9314-4014FA1E47A0}"/>
              </a:ext>
            </a:extLst>
          </p:cNvPr>
          <p:cNvSpPr/>
          <p:nvPr/>
        </p:nvSpPr>
        <p:spPr>
          <a:xfrm>
            <a:off x="2583809" y="1578180"/>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机舱造好</a:t>
            </a:r>
          </a:p>
        </p:txBody>
      </p:sp>
      <p:sp>
        <p:nvSpPr>
          <p:cNvPr id="80" name="椭圆 79">
            <a:extLst>
              <a:ext uri="{FF2B5EF4-FFF2-40B4-BE49-F238E27FC236}">
                <a16:creationId xmlns:a16="http://schemas.microsoft.com/office/drawing/2014/main" xmlns="" id="{559C179C-6E91-41D5-ADC5-E4EA76F8F18D}"/>
              </a:ext>
            </a:extLst>
          </p:cNvPr>
          <p:cNvSpPr/>
          <p:nvPr/>
        </p:nvSpPr>
        <p:spPr>
          <a:xfrm>
            <a:off x="2583808" y="2312027"/>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发动机造好</a:t>
            </a:r>
          </a:p>
        </p:txBody>
      </p:sp>
      <p:sp>
        <p:nvSpPr>
          <p:cNvPr id="81" name="椭圆 80">
            <a:extLst>
              <a:ext uri="{FF2B5EF4-FFF2-40B4-BE49-F238E27FC236}">
                <a16:creationId xmlns:a16="http://schemas.microsoft.com/office/drawing/2014/main" xmlns="" id="{035133A0-98FA-47ED-9B0D-DBF774BEB950}"/>
              </a:ext>
            </a:extLst>
          </p:cNvPr>
          <p:cNvSpPr/>
          <p:nvPr/>
        </p:nvSpPr>
        <p:spPr>
          <a:xfrm>
            <a:off x="2583807" y="3083813"/>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机翼造好</a:t>
            </a:r>
          </a:p>
        </p:txBody>
      </p:sp>
      <p:sp>
        <p:nvSpPr>
          <p:cNvPr id="82" name="椭圆 81">
            <a:extLst>
              <a:ext uri="{FF2B5EF4-FFF2-40B4-BE49-F238E27FC236}">
                <a16:creationId xmlns:a16="http://schemas.microsoft.com/office/drawing/2014/main" xmlns="" id="{7B0EE600-4465-405A-9C9E-3AEB174AA758}"/>
              </a:ext>
            </a:extLst>
          </p:cNvPr>
          <p:cNvSpPr/>
          <p:nvPr/>
        </p:nvSpPr>
        <p:spPr>
          <a:xfrm>
            <a:off x="2583806" y="3851214"/>
            <a:ext cx="1845577" cy="461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零件造好</a:t>
            </a:r>
          </a:p>
        </p:txBody>
      </p:sp>
      <p:cxnSp>
        <p:nvCxnSpPr>
          <p:cNvPr id="32" name="直接箭头连接符 31">
            <a:extLst>
              <a:ext uri="{FF2B5EF4-FFF2-40B4-BE49-F238E27FC236}">
                <a16:creationId xmlns:a16="http://schemas.microsoft.com/office/drawing/2014/main" xmlns="" id="{83982747-B8AA-411D-88D3-9DD8D0605969}"/>
              </a:ext>
            </a:extLst>
          </p:cNvPr>
          <p:cNvCxnSpPr>
            <a:stCxn id="2076" idx="3"/>
            <a:endCxn id="2078" idx="2"/>
          </p:cNvCxnSpPr>
          <p:nvPr/>
        </p:nvCxnSpPr>
        <p:spPr>
          <a:xfrm flipV="1">
            <a:off x="1325460" y="1075220"/>
            <a:ext cx="1258350" cy="146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2A94F03-FDD7-4998-8582-948DD1C7A7F8}"/>
              </a:ext>
            </a:extLst>
          </p:cNvPr>
          <p:cNvCxnSpPr>
            <a:stCxn id="2076" idx="3"/>
            <a:endCxn id="79" idx="2"/>
          </p:cNvCxnSpPr>
          <p:nvPr/>
        </p:nvCxnSpPr>
        <p:spPr>
          <a:xfrm flipV="1">
            <a:off x="1325460" y="1809067"/>
            <a:ext cx="1258349"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90E8F153-5C63-463E-B99D-F2153863FFF1}"/>
              </a:ext>
            </a:extLst>
          </p:cNvPr>
          <p:cNvCxnSpPr>
            <a:endCxn id="80" idx="2"/>
          </p:cNvCxnSpPr>
          <p:nvPr/>
        </p:nvCxnSpPr>
        <p:spPr>
          <a:xfrm flipV="1">
            <a:off x="1400961" y="2542914"/>
            <a:ext cx="1182847" cy="167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直接箭头连接符 37">
            <a:extLst>
              <a:ext uri="{FF2B5EF4-FFF2-40B4-BE49-F238E27FC236}">
                <a16:creationId xmlns:a16="http://schemas.microsoft.com/office/drawing/2014/main" xmlns="" id="{AB94806A-DD79-4905-9E3A-1E4CA70D21A8}"/>
              </a:ext>
            </a:extLst>
          </p:cNvPr>
          <p:cNvCxnSpPr>
            <a:endCxn id="81" idx="2"/>
          </p:cNvCxnSpPr>
          <p:nvPr/>
        </p:nvCxnSpPr>
        <p:spPr>
          <a:xfrm>
            <a:off x="1363210" y="2580853"/>
            <a:ext cx="1220597" cy="73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E863B030-EB2F-467B-A33B-EBF72AAA1273}"/>
              </a:ext>
            </a:extLst>
          </p:cNvPr>
          <p:cNvCxnSpPr>
            <a:stCxn id="2076" idx="3"/>
            <a:endCxn id="82" idx="2"/>
          </p:cNvCxnSpPr>
          <p:nvPr/>
        </p:nvCxnSpPr>
        <p:spPr>
          <a:xfrm>
            <a:off x="1325460" y="2542913"/>
            <a:ext cx="1258346"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9F0065E9-B356-4FF9-89CD-A05A2865E524}"/>
              </a:ext>
            </a:extLst>
          </p:cNvPr>
          <p:cNvCxnSpPr>
            <a:cxnSpLocks/>
            <a:endCxn id="95" idx="1"/>
          </p:cNvCxnSpPr>
          <p:nvPr/>
        </p:nvCxnSpPr>
        <p:spPr>
          <a:xfrm>
            <a:off x="4408112" y="1075219"/>
            <a:ext cx="1488462" cy="146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矩形: 圆角 94">
            <a:extLst>
              <a:ext uri="{FF2B5EF4-FFF2-40B4-BE49-F238E27FC236}">
                <a16:creationId xmlns:a16="http://schemas.microsoft.com/office/drawing/2014/main" xmlns="" id="{D5A57A67-BEED-4093-AC54-8E18B17933D1}"/>
              </a:ext>
            </a:extLst>
          </p:cNvPr>
          <p:cNvSpPr/>
          <p:nvPr/>
        </p:nvSpPr>
        <p:spPr>
          <a:xfrm>
            <a:off x="5896574" y="2349966"/>
            <a:ext cx="839941"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集中好</a:t>
            </a:r>
            <a:endParaRPr lang="zh-CN" altLang="en-US" dirty="0"/>
          </a:p>
        </p:txBody>
      </p:sp>
      <p:cxnSp>
        <p:nvCxnSpPr>
          <p:cNvPr id="45" name="直接箭头连接符 44">
            <a:extLst>
              <a:ext uri="{FF2B5EF4-FFF2-40B4-BE49-F238E27FC236}">
                <a16:creationId xmlns:a16="http://schemas.microsoft.com/office/drawing/2014/main" xmlns="" id="{021E18F8-0101-4469-BE15-C9576C2343FC}"/>
              </a:ext>
            </a:extLst>
          </p:cNvPr>
          <p:cNvCxnSpPr>
            <a:cxnSpLocks/>
            <a:stCxn id="79" idx="6"/>
            <a:endCxn id="95" idx="1"/>
          </p:cNvCxnSpPr>
          <p:nvPr/>
        </p:nvCxnSpPr>
        <p:spPr>
          <a:xfrm>
            <a:off x="4429386" y="1809067"/>
            <a:ext cx="1467188" cy="73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xmlns="" id="{611804CF-B482-4300-9E5A-B59DEBCE38FF}"/>
              </a:ext>
            </a:extLst>
          </p:cNvPr>
          <p:cNvCxnSpPr>
            <a:cxnSpLocks/>
            <a:stCxn id="80" idx="6"/>
            <a:endCxn id="95" idx="1"/>
          </p:cNvCxnSpPr>
          <p:nvPr/>
        </p:nvCxnSpPr>
        <p:spPr>
          <a:xfrm flipV="1">
            <a:off x="4429385" y="2542913"/>
            <a:ext cx="1467189"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直接箭头连接符 48">
            <a:extLst>
              <a:ext uri="{FF2B5EF4-FFF2-40B4-BE49-F238E27FC236}">
                <a16:creationId xmlns:a16="http://schemas.microsoft.com/office/drawing/2014/main" xmlns="" id="{DBC5C274-7580-43FD-9AC3-15E2CE1FD65D}"/>
              </a:ext>
            </a:extLst>
          </p:cNvPr>
          <p:cNvCxnSpPr>
            <a:cxnSpLocks/>
            <a:endCxn id="95" idx="1"/>
          </p:cNvCxnSpPr>
          <p:nvPr/>
        </p:nvCxnSpPr>
        <p:spPr>
          <a:xfrm flipV="1">
            <a:off x="4450659" y="2542913"/>
            <a:ext cx="1445915" cy="767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xmlns="" id="{E3A2EE4F-DC07-4B75-B79C-BED0F985E3C9}"/>
              </a:ext>
            </a:extLst>
          </p:cNvPr>
          <p:cNvCxnSpPr>
            <a:cxnSpLocks/>
            <a:stCxn id="82" idx="6"/>
            <a:endCxn id="95" idx="1"/>
          </p:cNvCxnSpPr>
          <p:nvPr/>
        </p:nvCxnSpPr>
        <p:spPr>
          <a:xfrm flipV="1">
            <a:off x="4429383" y="2542913"/>
            <a:ext cx="1467191" cy="15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D35DB560-26AF-465A-885A-B7EF3B637848}"/>
              </a:ext>
            </a:extLst>
          </p:cNvPr>
          <p:cNvSpPr txBox="1"/>
          <p:nvPr/>
        </p:nvSpPr>
        <p:spPr>
          <a:xfrm>
            <a:off x="1776829" y="1446597"/>
            <a:ext cx="217287" cy="369332"/>
          </a:xfrm>
          <a:prstGeom prst="rect">
            <a:avLst/>
          </a:prstGeom>
          <a:noFill/>
        </p:spPr>
        <p:txBody>
          <a:bodyPr wrap="square" rtlCol="0">
            <a:spAutoFit/>
          </a:bodyPr>
          <a:lstStyle/>
          <a:p>
            <a:r>
              <a:rPr lang="en-US" altLang="zh-CN" dirty="0"/>
              <a:t>2</a:t>
            </a:r>
            <a:endParaRPr lang="zh-CN" altLang="en-US" dirty="0"/>
          </a:p>
        </p:txBody>
      </p:sp>
      <p:sp>
        <p:nvSpPr>
          <p:cNvPr id="48" name="文本框 47">
            <a:extLst>
              <a:ext uri="{FF2B5EF4-FFF2-40B4-BE49-F238E27FC236}">
                <a16:creationId xmlns:a16="http://schemas.microsoft.com/office/drawing/2014/main" xmlns="" id="{94D90424-D079-4090-9FBE-CB9801395999}"/>
              </a:ext>
            </a:extLst>
          </p:cNvPr>
          <p:cNvSpPr txBox="1"/>
          <p:nvPr/>
        </p:nvSpPr>
        <p:spPr>
          <a:xfrm>
            <a:off x="1760590" y="1909806"/>
            <a:ext cx="217287" cy="369332"/>
          </a:xfrm>
          <a:prstGeom prst="rect">
            <a:avLst/>
          </a:prstGeom>
          <a:noFill/>
        </p:spPr>
        <p:txBody>
          <a:bodyPr wrap="square" rtlCol="0">
            <a:spAutoFit/>
          </a:bodyPr>
          <a:lstStyle/>
          <a:p>
            <a:r>
              <a:rPr lang="en-US" altLang="zh-CN" dirty="0"/>
              <a:t>3</a:t>
            </a:r>
            <a:endParaRPr lang="zh-CN" altLang="en-US" dirty="0"/>
          </a:p>
        </p:txBody>
      </p:sp>
      <p:sp>
        <p:nvSpPr>
          <p:cNvPr id="50" name="文本框 49">
            <a:extLst>
              <a:ext uri="{FF2B5EF4-FFF2-40B4-BE49-F238E27FC236}">
                <a16:creationId xmlns:a16="http://schemas.microsoft.com/office/drawing/2014/main" xmlns="" id="{6EFFE8A0-EA5A-4DBC-BFB9-7179461EC5D0}"/>
              </a:ext>
            </a:extLst>
          </p:cNvPr>
          <p:cNvSpPr txBox="1"/>
          <p:nvPr/>
        </p:nvSpPr>
        <p:spPr>
          <a:xfrm>
            <a:off x="1981856" y="2249904"/>
            <a:ext cx="217287" cy="369332"/>
          </a:xfrm>
          <a:prstGeom prst="rect">
            <a:avLst/>
          </a:prstGeom>
          <a:noFill/>
        </p:spPr>
        <p:txBody>
          <a:bodyPr wrap="square" rtlCol="0">
            <a:spAutoFit/>
          </a:bodyPr>
          <a:lstStyle/>
          <a:p>
            <a:r>
              <a:rPr lang="en-US" altLang="zh-CN" dirty="0"/>
              <a:t>5</a:t>
            </a:r>
            <a:endParaRPr lang="zh-CN" altLang="en-US" dirty="0"/>
          </a:p>
        </p:txBody>
      </p:sp>
      <p:sp>
        <p:nvSpPr>
          <p:cNvPr id="51" name="文本框 50">
            <a:extLst>
              <a:ext uri="{FF2B5EF4-FFF2-40B4-BE49-F238E27FC236}">
                <a16:creationId xmlns:a16="http://schemas.microsoft.com/office/drawing/2014/main" xmlns="" id="{A611FF13-34BC-483D-94F6-DB29CF5E4D11}"/>
              </a:ext>
            </a:extLst>
          </p:cNvPr>
          <p:cNvSpPr txBox="1"/>
          <p:nvPr/>
        </p:nvSpPr>
        <p:spPr>
          <a:xfrm>
            <a:off x="2009192" y="2716870"/>
            <a:ext cx="217287" cy="369332"/>
          </a:xfrm>
          <a:prstGeom prst="rect">
            <a:avLst/>
          </a:prstGeom>
          <a:noFill/>
        </p:spPr>
        <p:txBody>
          <a:bodyPr wrap="square" rtlCol="0">
            <a:spAutoFit/>
          </a:bodyPr>
          <a:lstStyle/>
          <a:p>
            <a:r>
              <a:rPr lang="en-US" altLang="zh-CN" dirty="0"/>
              <a:t>2</a:t>
            </a:r>
            <a:endParaRPr lang="zh-CN" altLang="en-US" dirty="0"/>
          </a:p>
        </p:txBody>
      </p:sp>
      <p:sp>
        <p:nvSpPr>
          <p:cNvPr id="52" name="文本框 51">
            <a:extLst>
              <a:ext uri="{FF2B5EF4-FFF2-40B4-BE49-F238E27FC236}">
                <a16:creationId xmlns:a16="http://schemas.microsoft.com/office/drawing/2014/main" xmlns="" id="{9571B33B-957F-4A3A-9B0A-88BBA8E76667}"/>
              </a:ext>
            </a:extLst>
          </p:cNvPr>
          <p:cNvSpPr txBox="1"/>
          <p:nvPr/>
        </p:nvSpPr>
        <p:spPr>
          <a:xfrm>
            <a:off x="1735207" y="3310315"/>
            <a:ext cx="217287" cy="369332"/>
          </a:xfrm>
          <a:prstGeom prst="rect">
            <a:avLst/>
          </a:prstGeom>
          <a:noFill/>
        </p:spPr>
        <p:txBody>
          <a:bodyPr wrap="square" rtlCol="0">
            <a:spAutoFit/>
          </a:bodyPr>
          <a:lstStyle/>
          <a:p>
            <a:r>
              <a:rPr lang="en-US" altLang="zh-CN" dirty="0"/>
              <a:t>1</a:t>
            </a:r>
            <a:endParaRPr lang="zh-CN" altLang="en-US" dirty="0"/>
          </a:p>
        </p:txBody>
      </p:sp>
      <p:sp>
        <p:nvSpPr>
          <p:cNvPr id="53" name="文本框 52">
            <a:extLst>
              <a:ext uri="{FF2B5EF4-FFF2-40B4-BE49-F238E27FC236}">
                <a16:creationId xmlns:a16="http://schemas.microsoft.com/office/drawing/2014/main" xmlns="" id="{ED0120BA-8A59-43C4-A51B-0D261C7B245C}"/>
              </a:ext>
            </a:extLst>
          </p:cNvPr>
          <p:cNvSpPr txBox="1"/>
          <p:nvPr/>
        </p:nvSpPr>
        <p:spPr>
          <a:xfrm>
            <a:off x="4956329" y="1261931"/>
            <a:ext cx="217287" cy="369332"/>
          </a:xfrm>
          <a:prstGeom prst="rect">
            <a:avLst/>
          </a:prstGeom>
          <a:noFill/>
        </p:spPr>
        <p:txBody>
          <a:bodyPr wrap="square" rtlCol="0">
            <a:spAutoFit/>
          </a:bodyPr>
          <a:lstStyle/>
          <a:p>
            <a:r>
              <a:rPr lang="en-US" altLang="zh-CN" dirty="0"/>
              <a:t>1</a:t>
            </a:r>
            <a:endParaRPr lang="zh-CN" altLang="en-US" dirty="0"/>
          </a:p>
        </p:txBody>
      </p:sp>
      <p:sp>
        <p:nvSpPr>
          <p:cNvPr id="54" name="矩形: 圆角 53">
            <a:extLst>
              <a:ext uri="{FF2B5EF4-FFF2-40B4-BE49-F238E27FC236}">
                <a16:creationId xmlns:a16="http://schemas.microsoft.com/office/drawing/2014/main" xmlns="" id="{9A77305B-79E5-4FF8-A8D4-C7F6DDF502DF}"/>
              </a:ext>
            </a:extLst>
          </p:cNvPr>
          <p:cNvSpPr/>
          <p:nvPr/>
        </p:nvSpPr>
        <p:spPr>
          <a:xfrm>
            <a:off x="7575770" y="2349966"/>
            <a:ext cx="839941" cy="385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组装好</a:t>
            </a:r>
            <a:endParaRPr lang="zh-CN" altLang="en-US" dirty="0"/>
          </a:p>
        </p:txBody>
      </p:sp>
      <p:cxnSp>
        <p:nvCxnSpPr>
          <p:cNvPr id="29" name="直接箭头连接符 28">
            <a:extLst>
              <a:ext uri="{FF2B5EF4-FFF2-40B4-BE49-F238E27FC236}">
                <a16:creationId xmlns:a16="http://schemas.microsoft.com/office/drawing/2014/main" xmlns="" id="{D258281D-29EC-426A-B230-72DE48BB3E4F}"/>
              </a:ext>
            </a:extLst>
          </p:cNvPr>
          <p:cNvCxnSpPr>
            <a:stCxn id="95" idx="3"/>
            <a:endCxn id="54" idx="1"/>
          </p:cNvCxnSpPr>
          <p:nvPr/>
        </p:nvCxnSpPr>
        <p:spPr>
          <a:xfrm>
            <a:off x="6736515" y="2542913"/>
            <a:ext cx="83925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文本框 56">
            <a:extLst>
              <a:ext uri="{FF2B5EF4-FFF2-40B4-BE49-F238E27FC236}">
                <a16:creationId xmlns:a16="http://schemas.microsoft.com/office/drawing/2014/main" xmlns="" id="{C4017A45-4884-4072-8AB4-B3ADE5FC213D}"/>
              </a:ext>
            </a:extLst>
          </p:cNvPr>
          <p:cNvSpPr txBox="1"/>
          <p:nvPr/>
        </p:nvSpPr>
        <p:spPr>
          <a:xfrm>
            <a:off x="7012631" y="2182284"/>
            <a:ext cx="217287" cy="369332"/>
          </a:xfrm>
          <a:prstGeom prst="rect">
            <a:avLst/>
          </a:prstGeom>
          <a:noFill/>
        </p:spPr>
        <p:txBody>
          <a:bodyPr wrap="squar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xmlns="" id="{6BD3FB1F-2912-40DD-8D2D-7C27C7A115FC}"/>
              </a:ext>
            </a:extLst>
          </p:cNvPr>
          <p:cNvSpPr txBox="1"/>
          <p:nvPr/>
        </p:nvSpPr>
        <p:spPr>
          <a:xfrm>
            <a:off x="4770127" y="1764891"/>
            <a:ext cx="217287" cy="369332"/>
          </a:xfrm>
          <a:prstGeom prst="rect">
            <a:avLst/>
          </a:prstGeom>
          <a:noFill/>
        </p:spPr>
        <p:txBody>
          <a:bodyPr wrap="squar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xmlns="" id="{F6998D34-2B7F-4236-8C3F-38CD1C3A001C}"/>
              </a:ext>
            </a:extLst>
          </p:cNvPr>
          <p:cNvSpPr txBox="1"/>
          <p:nvPr/>
        </p:nvSpPr>
        <p:spPr>
          <a:xfrm>
            <a:off x="4821418" y="2230767"/>
            <a:ext cx="217287" cy="369332"/>
          </a:xfrm>
          <a:prstGeom prst="rect">
            <a:avLst/>
          </a:prstGeom>
          <a:noFill/>
        </p:spPr>
        <p:txBody>
          <a:bodyPr wrap="square" rtlCol="0">
            <a:spAutoFit/>
          </a:bodyPr>
          <a:lstStyle/>
          <a:p>
            <a:r>
              <a:rPr lang="en-US" altLang="zh-CN" dirty="0"/>
              <a:t>1</a:t>
            </a:r>
            <a:endParaRPr lang="zh-CN" altLang="en-US" dirty="0"/>
          </a:p>
        </p:txBody>
      </p:sp>
      <p:sp>
        <p:nvSpPr>
          <p:cNvPr id="60" name="文本框 59">
            <a:extLst>
              <a:ext uri="{FF2B5EF4-FFF2-40B4-BE49-F238E27FC236}">
                <a16:creationId xmlns:a16="http://schemas.microsoft.com/office/drawing/2014/main" xmlns="" id="{D9F2590B-79DF-4873-B405-FDC7D7B2C468}"/>
              </a:ext>
            </a:extLst>
          </p:cNvPr>
          <p:cNvSpPr txBox="1"/>
          <p:nvPr/>
        </p:nvSpPr>
        <p:spPr>
          <a:xfrm>
            <a:off x="4814175" y="2646319"/>
            <a:ext cx="217287" cy="369332"/>
          </a:xfrm>
          <a:prstGeom prst="rect">
            <a:avLst/>
          </a:prstGeom>
          <a:noFill/>
        </p:spPr>
        <p:txBody>
          <a:bodyPr wrap="square" rtlCol="0">
            <a:spAutoFit/>
          </a:bodyPr>
          <a:lstStyle/>
          <a:p>
            <a:r>
              <a:rPr lang="en-US" altLang="zh-CN" dirty="0"/>
              <a:t>1</a:t>
            </a:r>
            <a:endParaRPr lang="zh-CN" altLang="en-US" dirty="0"/>
          </a:p>
        </p:txBody>
      </p:sp>
      <p:sp>
        <p:nvSpPr>
          <p:cNvPr id="61" name="文本框 60">
            <a:extLst>
              <a:ext uri="{FF2B5EF4-FFF2-40B4-BE49-F238E27FC236}">
                <a16:creationId xmlns:a16="http://schemas.microsoft.com/office/drawing/2014/main" xmlns="" id="{D62D6D88-12D6-4C88-8893-66FB2C0C48A3}"/>
              </a:ext>
            </a:extLst>
          </p:cNvPr>
          <p:cNvSpPr txBox="1"/>
          <p:nvPr/>
        </p:nvSpPr>
        <p:spPr>
          <a:xfrm>
            <a:off x="5145100" y="3244334"/>
            <a:ext cx="217287" cy="369332"/>
          </a:xfrm>
          <a:prstGeom prst="rect">
            <a:avLst/>
          </a:prstGeom>
          <a:noFill/>
        </p:spPr>
        <p:txBody>
          <a:bodyPr wrap="square" rtlCol="0">
            <a:spAutoFit/>
          </a:bodyPr>
          <a:lstStyle/>
          <a:p>
            <a:r>
              <a:rPr lang="en-US" altLang="zh-CN" dirty="0"/>
              <a:t>1</a:t>
            </a:r>
            <a:endParaRPr lang="zh-CN" altLang="en-US" dirty="0"/>
          </a:p>
        </p:txBody>
      </p:sp>
      <p:sp>
        <p:nvSpPr>
          <p:cNvPr id="3" name="文本框 2">
            <a:extLst>
              <a:ext uri="{FF2B5EF4-FFF2-40B4-BE49-F238E27FC236}">
                <a16:creationId xmlns:a16="http://schemas.microsoft.com/office/drawing/2014/main" xmlns="" id="{B5F96DF0-9415-43B3-8F73-3482BA1E0EC2}"/>
              </a:ext>
            </a:extLst>
          </p:cNvPr>
          <p:cNvSpPr txBox="1"/>
          <p:nvPr/>
        </p:nvSpPr>
        <p:spPr>
          <a:xfrm>
            <a:off x="528506" y="5123765"/>
            <a:ext cx="5368068" cy="369332"/>
          </a:xfrm>
          <a:prstGeom prst="rect">
            <a:avLst/>
          </a:prstGeom>
          <a:noFill/>
        </p:spPr>
        <p:txBody>
          <a:bodyPr wrap="square" rtlCol="0">
            <a:spAutoFit/>
          </a:bodyPr>
          <a:lstStyle/>
          <a:p>
            <a:r>
              <a:rPr lang="zh-CN" altLang="en-US" dirty="0"/>
              <a:t>造轮子</a:t>
            </a:r>
            <a:r>
              <a:rPr lang="zh-CN" altLang="en-US" dirty="0">
                <a:solidFill>
                  <a:schemeClr val="accent1"/>
                </a:solidFill>
              </a:rPr>
              <a:t>最早发生的时间</a:t>
            </a:r>
            <a:r>
              <a:rPr lang="zh-CN" altLang="en-US" dirty="0"/>
              <a:t>：</a:t>
            </a:r>
            <a:r>
              <a:rPr lang="en-US" altLang="zh-CN" dirty="0"/>
              <a:t>0 </a:t>
            </a:r>
            <a:r>
              <a:rPr lang="zh-CN" altLang="en-US" dirty="0">
                <a:solidFill>
                  <a:schemeClr val="accent1"/>
                </a:solidFill>
              </a:rPr>
              <a:t>最晚发生的时间</a:t>
            </a:r>
            <a:r>
              <a:rPr lang="zh-CN" altLang="en-US" dirty="0"/>
              <a:t>：</a:t>
            </a:r>
            <a:r>
              <a:rPr lang="en-US" altLang="zh-CN" dirty="0"/>
              <a:t>3</a:t>
            </a:r>
            <a:endParaRPr lang="zh-CN" altLang="en-US" dirty="0"/>
          </a:p>
        </p:txBody>
      </p:sp>
      <p:sp>
        <p:nvSpPr>
          <p:cNvPr id="55" name="文本框 54">
            <a:extLst>
              <a:ext uri="{FF2B5EF4-FFF2-40B4-BE49-F238E27FC236}">
                <a16:creationId xmlns:a16="http://schemas.microsoft.com/office/drawing/2014/main" xmlns="" id="{67B59B98-E9A0-437E-AFF1-581AC1CA0ED2}"/>
              </a:ext>
            </a:extLst>
          </p:cNvPr>
          <p:cNvSpPr txBox="1"/>
          <p:nvPr/>
        </p:nvSpPr>
        <p:spPr>
          <a:xfrm>
            <a:off x="528505" y="4652742"/>
            <a:ext cx="7155811" cy="369332"/>
          </a:xfrm>
          <a:prstGeom prst="rect">
            <a:avLst/>
          </a:prstGeom>
          <a:noFill/>
        </p:spPr>
        <p:txBody>
          <a:bodyPr wrap="square" rtlCol="0">
            <a:spAutoFit/>
          </a:bodyPr>
          <a:lstStyle/>
          <a:p>
            <a:r>
              <a:rPr lang="zh-CN" altLang="en-US" dirty="0"/>
              <a:t>开始时间为</a:t>
            </a:r>
            <a:r>
              <a:rPr lang="en-US" altLang="zh-CN" dirty="0"/>
              <a:t>0   </a:t>
            </a:r>
            <a:r>
              <a:rPr lang="zh-CN" altLang="en-US" dirty="0"/>
              <a:t>设定造好各个模块的时间为</a:t>
            </a:r>
            <a:r>
              <a:rPr lang="en-US" altLang="zh-CN" dirty="0"/>
              <a:t>5 </a:t>
            </a:r>
            <a:r>
              <a:rPr lang="zh-CN" altLang="en-US" dirty="0"/>
              <a:t>因为最长路径为</a:t>
            </a:r>
            <a:r>
              <a:rPr lang="en-US" altLang="zh-CN" dirty="0"/>
              <a:t>5</a:t>
            </a:r>
            <a:endParaRPr lang="zh-CN" altLang="en-US" dirty="0"/>
          </a:p>
        </p:txBody>
      </p:sp>
      <p:sp>
        <p:nvSpPr>
          <p:cNvPr id="56" name="文本框 55">
            <a:extLst>
              <a:ext uri="{FF2B5EF4-FFF2-40B4-BE49-F238E27FC236}">
                <a16:creationId xmlns:a16="http://schemas.microsoft.com/office/drawing/2014/main" xmlns="" id="{966E8234-4153-47D0-8C08-C1608D15F9ED}"/>
              </a:ext>
            </a:extLst>
          </p:cNvPr>
          <p:cNvSpPr txBox="1"/>
          <p:nvPr/>
        </p:nvSpPr>
        <p:spPr>
          <a:xfrm>
            <a:off x="532398" y="5598114"/>
            <a:ext cx="5368068" cy="369332"/>
          </a:xfrm>
          <a:prstGeom prst="rect">
            <a:avLst/>
          </a:prstGeom>
          <a:noFill/>
        </p:spPr>
        <p:txBody>
          <a:bodyPr wrap="square" rtlCol="0">
            <a:spAutoFit/>
          </a:bodyPr>
          <a:lstStyle/>
          <a:p>
            <a:r>
              <a:rPr lang="zh-CN" altLang="en-US" dirty="0"/>
              <a:t>造零件</a:t>
            </a:r>
            <a:r>
              <a:rPr lang="zh-CN" altLang="en-US" dirty="0">
                <a:solidFill>
                  <a:schemeClr val="accent1"/>
                </a:solidFill>
              </a:rPr>
              <a:t>最早发生的时间</a:t>
            </a:r>
            <a:r>
              <a:rPr lang="zh-CN" altLang="en-US" dirty="0"/>
              <a:t>：</a:t>
            </a:r>
            <a:r>
              <a:rPr lang="en-US" altLang="zh-CN" dirty="0"/>
              <a:t>0 </a:t>
            </a:r>
            <a:r>
              <a:rPr lang="zh-CN" altLang="en-US" dirty="0">
                <a:solidFill>
                  <a:schemeClr val="accent1"/>
                </a:solidFill>
              </a:rPr>
              <a:t>最晚发生的时间</a:t>
            </a:r>
            <a:r>
              <a:rPr lang="zh-CN" altLang="en-US" dirty="0"/>
              <a:t>：</a:t>
            </a:r>
            <a:r>
              <a:rPr lang="en-US" altLang="zh-CN" dirty="0"/>
              <a:t>4</a:t>
            </a:r>
            <a:endParaRPr lang="zh-CN" altLang="en-US" dirty="0"/>
          </a:p>
        </p:txBody>
      </p:sp>
      <p:sp>
        <p:nvSpPr>
          <p:cNvPr id="62" name="文本框 61">
            <a:extLst>
              <a:ext uri="{FF2B5EF4-FFF2-40B4-BE49-F238E27FC236}">
                <a16:creationId xmlns:a16="http://schemas.microsoft.com/office/drawing/2014/main" xmlns="" id="{56FA5EB2-441D-48DB-AD0C-70647D8C87A5}"/>
              </a:ext>
            </a:extLst>
          </p:cNvPr>
          <p:cNvSpPr txBox="1"/>
          <p:nvPr/>
        </p:nvSpPr>
        <p:spPr>
          <a:xfrm>
            <a:off x="528506" y="6069137"/>
            <a:ext cx="5368068" cy="369332"/>
          </a:xfrm>
          <a:prstGeom prst="rect">
            <a:avLst/>
          </a:prstGeom>
          <a:noFill/>
        </p:spPr>
        <p:txBody>
          <a:bodyPr wrap="square" rtlCol="0">
            <a:spAutoFit/>
          </a:bodyPr>
          <a:lstStyle/>
          <a:p>
            <a:r>
              <a:rPr lang="zh-CN" altLang="en-US" dirty="0"/>
              <a:t>造发动机</a:t>
            </a:r>
            <a:r>
              <a:rPr lang="zh-CN" altLang="en-US" dirty="0">
                <a:solidFill>
                  <a:schemeClr val="accent1"/>
                </a:solidFill>
              </a:rPr>
              <a:t>最早发生的时间</a:t>
            </a:r>
            <a:r>
              <a:rPr lang="zh-CN" altLang="en-US" dirty="0"/>
              <a:t>：</a:t>
            </a:r>
            <a:r>
              <a:rPr lang="en-US" altLang="zh-CN" dirty="0"/>
              <a:t>0 </a:t>
            </a:r>
            <a:r>
              <a:rPr lang="zh-CN" altLang="en-US" dirty="0">
                <a:solidFill>
                  <a:schemeClr val="accent1"/>
                </a:solidFill>
              </a:rPr>
              <a:t>最晚发生的时间</a:t>
            </a:r>
            <a:r>
              <a:rPr lang="zh-CN" altLang="en-US" dirty="0"/>
              <a:t>：</a:t>
            </a:r>
            <a:r>
              <a:rPr lang="en-US" altLang="zh-CN" dirty="0"/>
              <a:t>0</a:t>
            </a:r>
            <a:endParaRPr lang="zh-CN" altLang="en-US" dirty="0"/>
          </a:p>
        </p:txBody>
      </p:sp>
      <p:sp>
        <p:nvSpPr>
          <p:cNvPr id="7" name="椭圆 6">
            <a:extLst>
              <a:ext uri="{FF2B5EF4-FFF2-40B4-BE49-F238E27FC236}">
                <a16:creationId xmlns:a16="http://schemas.microsoft.com/office/drawing/2014/main" xmlns="" id="{CE6129CC-6CED-421F-879D-5A54C51638B4}"/>
              </a:ext>
            </a:extLst>
          </p:cNvPr>
          <p:cNvSpPr/>
          <p:nvPr/>
        </p:nvSpPr>
        <p:spPr>
          <a:xfrm>
            <a:off x="7915900" y="4513279"/>
            <a:ext cx="3618962" cy="13590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关键活动的最早发生时间和最晚发生时间是一样的！</a:t>
            </a:r>
          </a:p>
        </p:txBody>
      </p:sp>
    </p:spTree>
    <p:extLst>
      <p:ext uri="{BB962C8B-B14F-4D97-AF65-F5344CB8AC3E}">
        <p14:creationId xmlns:p14="http://schemas.microsoft.com/office/powerpoint/2010/main" val="413795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56" grpId="0"/>
      <p:bldP spid="62" grpId="0"/>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38F122D8-6918-4A92-8583-5B0B1944087C}"/>
              </a:ext>
            </a:extLst>
          </p:cNvPr>
          <p:cNvSpPr/>
          <p:nvPr/>
        </p:nvSpPr>
        <p:spPr>
          <a:xfrm>
            <a:off x="6622272" y="1759800"/>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1</a:t>
            </a:r>
            <a:endParaRPr lang="zh-CN" altLang="en-US" sz="2000" baseline="-25000" dirty="0"/>
          </a:p>
        </p:txBody>
      </p:sp>
      <p:sp>
        <p:nvSpPr>
          <p:cNvPr id="17" name="流程图: 接点 16">
            <a:extLst>
              <a:ext uri="{FF2B5EF4-FFF2-40B4-BE49-F238E27FC236}">
                <a16:creationId xmlns:a16="http://schemas.microsoft.com/office/drawing/2014/main" xmlns="" id="{90A77E8C-E47E-4869-BE8C-A5769A7B8C76}"/>
              </a:ext>
            </a:extLst>
          </p:cNvPr>
          <p:cNvSpPr/>
          <p:nvPr/>
        </p:nvSpPr>
        <p:spPr>
          <a:xfrm>
            <a:off x="8167245" y="68372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2</a:t>
            </a:r>
            <a:endParaRPr lang="zh-CN" altLang="en-US" sz="2000" baseline="-25000" dirty="0"/>
          </a:p>
        </p:txBody>
      </p:sp>
      <p:sp>
        <p:nvSpPr>
          <p:cNvPr id="18" name="流程图: 接点 17">
            <a:extLst>
              <a:ext uri="{FF2B5EF4-FFF2-40B4-BE49-F238E27FC236}">
                <a16:creationId xmlns:a16="http://schemas.microsoft.com/office/drawing/2014/main" xmlns="" id="{5DBA6533-E656-4BFC-A900-7B5362A26B4B}"/>
              </a:ext>
            </a:extLst>
          </p:cNvPr>
          <p:cNvSpPr/>
          <p:nvPr/>
        </p:nvSpPr>
        <p:spPr>
          <a:xfrm>
            <a:off x="8167245" y="175979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3</a:t>
            </a:r>
            <a:endParaRPr lang="zh-CN" altLang="en-US" sz="2000" baseline="-25000" dirty="0"/>
          </a:p>
        </p:txBody>
      </p:sp>
      <p:sp>
        <p:nvSpPr>
          <p:cNvPr id="19" name="流程图: 接点 18">
            <a:extLst>
              <a:ext uri="{FF2B5EF4-FFF2-40B4-BE49-F238E27FC236}">
                <a16:creationId xmlns:a16="http://schemas.microsoft.com/office/drawing/2014/main" xmlns="" id="{2016B577-6B5F-4686-A85D-C5A918BD1BFE}"/>
              </a:ext>
            </a:extLst>
          </p:cNvPr>
          <p:cNvSpPr/>
          <p:nvPr/>
        </p:nvSpPr>
        <p:spPr>
          <a:xfrm>
            <a:off x="816724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5</a:t>
            </a:r>
            <a:endParaRPr lang="zh-CN" altLang="en-US" sz="2000" baseline="-25000" dirty="0"/>
          </a:p>
        </p:txBody>
      </p:sp>
      <p:sp>
        <p:nvSpPr>
          <p:cNvPr id="21" name="流程图: 接点 20">
            <a:extLst>
              <a:ext uri="{FF2B5EF4-FFF2-40B4-BE49-F238E27FC236}">
                <a16:creationId xmlns:a16="http://schemas.microsoft.com/office/drawing/2014/main" xmlns="" id="{DE4D0B98-5029-47FA-8AED-6E1CF19FD4D0}"/>
              </a:ext>
            </a:extLst>
          </p:cNvPr>
          <p:cNvSpPr/>
          <p:nvPr/>
        </p:nvSpPr>
        <p:spPr>
          <a:xfrm>
            <a:off x="9757255" y="68372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4</a:t>
            </a:r>
            <a:endParaRPr lang="zh-CN" altLang="en-US" sz="2000" baseline="-25000" dirty="0"/>
          </a:p>
        </p:txBody>
      </p:sp>
      <p:sp>
        <p:nvSpPr>
          <p:cNvPr id="28" name="流程图: 接点 27">
            <a:extLst>
              <a:ext uri="{FF2B5EF4-FFF2-40B4-BE49-F238E27FC236}">
                <a16:creationId xmlns:a16="http://schemas.microsoft.com/office/drawing/2014/main" xmlns="" id="{BF21E90A-42E5-4C2A-8F80-B3F407C50B3B}"/>
              </a:ext>
            </a:extLst>
          </p:cNvPr>
          <p:cNvSpPr/>
          <p:nvPr/>
        </p:nvSpPr>
        <p:spPr>
          <a:xfrm>
            <a:off x="9757255" y="1756013"/>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6</a:t>
            </a:r>
            <a:endParaRPr lang="zh-CN" altLang="en-US" sz="2000" baseline="-25000" dirty="0"/>
          </a:p>
        </p:txBody>
      </p:sp>
      <p:sp>
        <p:nvSpPr>
          <p:cNvPr id="29" name="流程图: 接点 28">
            <a:extLst>
              <a:ext uri="{FF2B5EF4-FFF2-40B4-BE49-F238E27FC236}">
                <a16:creationId xmlns:a16="http://schemas.microsoft.com/office/drawing/2014/main" xmlns="" id="{032622A2-41D5-481D-A05C-D3726D330DA4}"/>
              </a:ext>
            </a:extLst>
          </p:cNvPr>
          <p:cNvSpPr/>
          <p:nvPr/>
        </p:nvSpPr>
        <p:spPr>
          <a:xfrm>
            <a:off x="975725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7</a:t>
            </a:r>
            <a:endParaRPr lang="zh-CN" altLang="en-US" sz="2000" baseline="-25000" dirty="0"/>
          </a:p>
        </p:txBody>
      </p:sp>
      <p:sp>
        <p:nvSpPr>
          <p:cNvPr id="30" name="流程图: 接点 29">
            <a:extLst>
              <a:ext uri="{FF2B5EF4-FFF2-40B4-BE49-F238E27FC236}">
                <a16:creationId xmlns:a16="http://schemas.microsoft.com/office/drawing/2014/main" xmlns="" id="{0DF53890-0F00-44C8-A390-02A6654E86AA}"/>
              </a:ext>
            </a:extLst>
          </p:cNvPr>
          <p:cNvSpPr/>
          <p:nvPr/>
        </p:nvSpPr>
        <p:spPr>
          <a:xfrm>
            <a:off x="11347265" y="175601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8</a:t>
            </a:r>
            <a:endParaRPr lang="zh-CN" altLang="en-US" sz="2000" baseline="-25000" dirty="0"/>
          </a:p>
        </p:txBody>
      </p:sp>
      <p:sp>
        <p:nvSpPr>
          <p:cNvPr id="31" name="流程图: 接点 30">
            <a:extLst>
              <a:ext uri="{FF2B5EF4-FFF2-40B4-BE49-F238E27FC236}">
                <a16:creationId xmlns:a16="http://schemas.microsoft.com/office/drawing/2014/main" xmlns="" id="{93D45FD3-B7A8-46E4-80BD-3C981AEAFAE6}"/>
              </a:ext>
            </a:extLst>
          </p:cNvPr>
          <p:cNvSpPr/>
          <p:nvPr/>
        </p:nvSpPr>
        <p:spPr>
          <a:xfrm>
            <a:off x="1134726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9</a:t>
            </a:r>
            <a:endParaRPr lang="zh-CN" altLang="en-US" sz="2000" baseline="-25000" dirty="0"/>
          </a:p>
        </p:txBody>
      </p:sp>
      <p:cxnSp>
        <p:nvCxnSpPr>
          <p:cNvPr id="8" name="直接箭头连接符 7">
            <a:extLst>
              <a:ext uri="{FF2B5EF4-FFF2-40B4-BE49-F238E27FC236}">
                <a16:creationId xmlns:a16="http://schemas.microsoft.com/office/drawing/2014/main" xmlns="" id="{7856302F-A37B-4344-9DE0-C3227F9463D6}"/>
              </a:ext>
            </a:extLst>
          </p:cNvPr>
          <p:cNvCxnSpPr>
            <a:stCxn id="16" idx="0"/>
            <a:endCxn id="17" idx="2"/>
          </p:cNvCxnSpPr>
          <p:nvPr/>
        </p:nvCxnSpPr>
        <p:spPr>
          <a:xfrm flipV="1">
            <a:off x="6899109" y="952360"/>
            <a:ext cx="1268136" cy="80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92B2D0DB-8B42-4A4D-891C-9588515ACC2E}"/>
              </a:ext>
            </a:extLst>
          </p:cNvPr>
          <p:cNvCxnSpPr>
            <a:stCxn id="16" idx="4"/>
            <a:endCxn id="19" idx="2"/>
          </p:cNvCxnSpPr>
          <p:nvPr/>
        </p:nvCxnSpPr>
        <p:spPr>
          <a:xfrm>
            <a:off x="6899109" y="2297075"/>
            <a:ext cx="1268136" cy="10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1BF114CA-B87C-4E49-A3CA-4106EA7160D7}"/>
              </a:ext>
            </a:extLst>
          </p:cNvPr>
          <p:cNvCxnSpPr>
            <a:stCxn id="16" idx="6"/>
            <a:endCxn id="18" idx="2"/>
          </p:cNvCxnSpPr>
          <p:nvPr/>
        </p:nvCxnSpPr>
        <p:spPr>
          <a:xfrm flipV="1">
            <a:off x="7175946" y="2028437"/>
            <a:ext cx="991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87FA48BF-3AAA-492A-B75F-0CE41E6C0C0F}"/>
              </a:ext>
            </a:extLst>
          </p:cNvPr>
          <p:cNvCxnSpPr>
            <a:stCxn id="17" idx="4"/>
            <a:endCxn id="18" idx="0"/>
          </p:cNvCxnSpPr>
          <p:nvPr/>
        </p:nvCxnSpPr>
        <p:spPr>
          <a:xfrm>
            <a:off x="8444082" y="1220997"/>
            <a:ext cx="0" cy="538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 name="直接箭头连接符 2048">
            <a:extLst>
              <a:ext uri="{FF2B5EF4-FFF2-40B4-BE49-F238E27FC236}">
                <a16:creationId xmlns:a16="http://schemas.microsoft.com/office/drawing/2014/main" xmlns="" id="{8257F5A8-FDB4-4A86-85DB-195A8CF960BC}"/>
              </a:ext>
            </a:extLst>
          </p:cNvPr>
          <p:cNvCxnSpPr>
            <a:stCxn id="18" idx="4"/>
            <a:endCxn id="19" idx="0"/>
          </p:cNvCxnSpPr>
          <p:nvPr/>
        </p:nvCxnSpPr>
        <p:spPr>
          <a:xfrm>
            <a:off x="8444082" y="2297074"/>
            <a:ext cx="0" cy="7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2" name="直接箭头连接符 2051">
            <a:extLst>
              <a:ext uri="{FF2B5EF4-FFF2-40B4-BE49-F238E27FC236}">
                <a16:creationId xmlns:a16="http://schemas.microsoft.com/office/drawing/2014/main" xmlns="" id="{8328A0C4-7927-47B8-8F91-B5A3822AC00B}"/>
              </a:ext>
            </a:extLst>
          </p:cNvPr>
          <p:cNvCxnSpPr>
            <a:stCxn id="17" idx="6"/>
            <a:endCxn id="21" idx="2"/>
          </p:cNvCxnSpPr>
          <p:nvPr/>
        </p:nvCxnSpPr>
        <p:spPr>
          <a:xfrm>
            <a:off x="8720919" y="952360"/>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4" name="直接箭头连接符 2053">
            <a:extLst>
              <a:ext uri="{FF2B5EF4-FFF2-40B4-BE49-F238E27FC236}">
                <a16:creationId xmlns:a16="http://schemas.microsoft.com/office/drawing/2014/main" xmlns="" id="{807A0757-E02E-4E87-A2D3-59B09E024211}"/>
              </a:ext>
            </a:extLst>
          </p:cNvPr>
          <p:cNvCxnSpPr>
            <a:stCxn id="21" idx="4"/>
            <a:endCxn id="28" idx="0"/>
          </p:cNvCxnSpPr>
          <p:nvPr/>
        </p:nvCxnSpPr>
        <p:spPr>
          <a:xfrm>
            <a:off x="10034092" y="1220997"/>
            <a:ext cx="0" cy="53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直接箭头连接符 2055">
            <a:extLst>
              <a:ext uri="{FF2B5EF4-FFF2-40B4-BE49-F238E27FC236}">
                <a16:creationId xmlns:a16="http://schemas.microsoft.com/office/drawing/2014/main" xmlns="" id="{C19213F6-3761-4B29-9086-15D81D8C97D6}"/>
              </a:ext>
            </a:extLst>
          </p:cNvPr>
          <p:cNvCxnSpPr>
            <a:stCxn id="18" idx="6"/>
            <a:endCxn id="28" idx="2"/>
          </p:cNvCxnSpPr>
          <p:nvPr/>
        </p:nvCxnSpPr>
        <p:spPr>
          <a:xfrm flipV="1">
            <a:off x="8720919" y="2024651"/>
            <a:ext cx="1036336" cy="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8" name="直接箭头连接符 2057">
            <a:extLst>
              <a:ext uri="{FF2B5EF4-FFF2-40B4-BE49-F238E27FC236}">
                <a16:creationId xmlns:a16="http://schemas.microsoft.com/office/drawing/2014/main" xmlns="" id="{35C1C2F1-3A49-48BA-9C4F-A3E0A6F8BB7B}"/>
              </a:ext>
            </a:extLst>
          </p:cNvPr>
          <p:cNvCxnSpPr>
            <a:stCxn id="28" idx="4"/>
            <a:endCxn id="29" idx="0"/>
          </p:cNvCxnSpPr>
          <p:nvPr/>
        </p:nvCxnSpPr>
        <p:spPr>
          <a:xfrm>
            <a:off x="10034092" y="2293288"/>
            <a:ext cx="0" cy="79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直接箭头连接符 2059">
            <a:extLst>
              <a:ext uri="{FF2B5EF4-FFF2-40B4-BE49-F238E27FC236}">
                <a16:creationId xmlns:a16="http://schemas.microsoft.com/office/drawing/2014/main" xmlns="" id="{74A4432E-D8B4-4E72-A396-E748AAD00C1E}"/>
              </a:ext>
            </a:extLst>
          </p:cNvPr>
          <p:cNvCxnSpPr>
            <a:stCxn id="19" idx="6"/>
            <a:endCxn id="29" idx="2"/>
          </p:cNvCxnSpPr>
          <p:nvPr/>
        </p:nvCxnSpPr>
        <p:spPr>
          <a:xfrm>
            <a:off x="8720919" y="3355297"/>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直接箭头连接符 2061">
            <a:extLst>
              <a:ext uri="{FF2B5EF4-FFF2-40B4-BE49-F238E27FC236}">
                <a16:creationId xmlns:a16="http://schemas.microsoft.com/office/drawing/2014/main" xmlns="" id="{B68AF7A7-5C16-4BE1-A7A3-BC023061B7D1}"/>
              </a:ext>
            </a:extLst>
          </p:cNvPr>
          <p:cNvCxnSpPr>
            <a:stCxn id="28" idx="6"/>
            <a:endCxn id="30" idx="2"/>
          </p:cNvCxnSpPr>
          <p:nvPr/>
        </p:nvCxnSpPr>
        <p:spPr>
          <a:xfrm flipV="1">
            <a:off x="10310929" y="2024650"/>
            <a:ext cx="10363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直接箭头连接符 2063">
            <a:extLst>
              <a:ext uri="{FF2B5EF4-FFF2-40B4-BE49-F238E27FC236}">
                <a16:creationId xmlns:a16="http://schemas.microsoft.com/office/drawing/2014/main" xmlns="" id="{7D324611-14EC-482A-8850-B04FFC147978}"/>
              </a:ext>
            </a:extLst>
          </p:cNvPr>
          <p:cNvCxnSpPr>
            <a:stCxn id="29" idx="6"/>
            <a:endCxn id="31" idx="2"/>
          </p:cNvCxnSpPr>
          <p:nvPr/>
        </p:nvCxnSpPr>
        <p:spPr>
          <a:xfrm>
            <a:off x="10310929" y="3355297"/>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6" name="直接箭头连接符 2065">
            <a:extLst>
              <a:ext uri="{FF2B5EF4-FFF2-40B4-BE49-F238E27FC236}">
                <a16:creationId xmlns:a16="http://schemas.microsoft.com/office/drawing/2014/main" xmlns="" id="{F43C011C-F6DD-45DA-B015-716517BBEC23}"/>
              </a:ext>
            </a:extLst>
          </p:cNvPr>
          <p:cNvCxnSpPr>
            <a:stCxn id="30" idx="4"/>
            <a:endCxn id="31" idx="0"/>
          </p:cNvCxnSpPr>
          <p:nvPr/>
        </p:nvCxnSpPr>
        <p:spPr>
          <a:xfrm>
            <a:off x="11624102" y="2293287"/>
            <a:ext cx="0" cy="793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7" name="文本框 2066">
            <a:extLst>
              <a:ext uri="{FF2B5EF4-FFF2-40B4-BE49-F238E27FC236}">
                <a16:creationId xmlns:a16="http://schemas.microsoft.com/office/drawing/2014/main" xmlns="" id="{A638CF00-A551-4E61-806C-3DB4AC882890}"/>
              </a:ext>
            </a:extLst>
          </p:cNvPr>
          <p:cNvSpPr txBox="1"/>
          <p:nvPr/>
        </p:nvSpPr>
        <p:spPr>
          <a:xfrm>
            <a:off x="6975958" y="1071483"/>
            <a:ext cx="679508" cy="369332"/>
          </a:xfrm>
          <a:prstGeom prst="rect">
            <a:avLst/>
          </a:prstGeom>
          <a:noFill/>
        </p:spPr>
        <p:txBody>
          <a:bodyPr wrap="square" rtlCol="0">
            <a:spAutoFit/>
          </a:bodyPr>
          <a:lstStyle/>
          <a:p>
            <a:r>
              <a:rPr lang="en-US" altLang="zh-CN" dirty="0"/>
              <a:t>a</a:t>
            </a:r>
            <a:r>
              <a:rPr lang="en-US" altLang="zh-CN" baseline="-25000" dirty="0"/>
              <a:t>1</a:t>
            </a:r>
            <a:r>
              <a:rPr lang="en-US" altLang="zh-CN" dirty="0"/>
              <a:t>=2</a:t>
            </a:r>
            <a:endParaRPr lang="zh-CN" altLang="en-US" dirty="0"/>
          </a:p>
        </p:txBody>
      </p:sp>
      <p:sp>
        <p:nvSpPr>
          <p:cNvPr id="52" name="文本框 51">
            <a:extLst>
              <a:ext uri="{FF2B5EF4-FFF2-40B4-BE49-F238E27FC236}">
                <a16:creationId xmlns:a16="http://schemas.microsoft.com/office/drawing/2014/main" xmlns="" id="{0EF72861-A3CA-4A4B-B776-6676EABF4B13}"/>
              </a:ext>
            </a:extLst>
          </p:cNvPr>
          <p:cNvSpPr txBox="1"/>
          <p:nvPr/>
        </p:nvSpPr>
        <p:spPr>
          <a:xfrm>
            <a:off x="8883952" y="550785"/>
            <a:ext cx="679508" cy="369332"/>
          </a:xfrm>
          <a:prstGeom prst="rect">
            <a:avLst/>
          </a:prstGeom>
          <a:noFill/>
        </p:spPr>
        <p:txBody>
          <a:bodyPr wrap="square" rtlCol="0">
            <a:spAutoFit/>
          </a:bodyPr>
          <a:lstStyle/>
          <a:p>
            <a:r>
              <a:rPr lang="en-US" altLang="zh-CN" dirty="0"/>
              <a:t>a</a:t>
            </a:r>
            <a:r>
              <a:rPr lang="en-US" altLang="zh-CN" baseline="-25000" dirty="0"/>
              <a:t>4</a:t>
            </a:r>
            <a:r>
              <a:rPr lang="en-US" altLang="zh-CN" dirty="0"/>
              <a:t>=3</a:t>
            </a:r>
            <a:endParaRPr lang="zh-CN" altLang="en-US" dirty="0"/>
          </a:p>
        </p:txBody>
      </p:sp>
      <p:sp>
        <p:nvSpPr>
          <p:cNvPr id="53" name="文本框 52">
            <a:extLst>
              <a:ext uri="{FF2B5EF4-FFF2-40B4-BE49-F238E27FC236}">
                <a16:creationId xmlns:a16="http://schemas.microsoft.com/office/drawing/2014/main" xmlns="" id="{758A4C07-79C3-4856-A9B0-9BCD280AD6AB}"/>
              </a:ext>
            </a:extLst>
          </p:cNvPr>
          <p:cNvSpPr txBox="1"/>
          <p:nvPr/>
        </p:nvSpPr>
        <p:spPr>
          <a:xfrm>
            <a:off x="8144323" y="1224720"/>
            <a:ext cx="679508" cy="369332"/>
          </a:xfrm>
          <a:prstGeom prst="rect">
            <a:avLst/>
          </a:prstGeom>
          <a:noFill/>
        </p:spPr>
        <p:txBody>
          <a:bodyPr wrap="square" rtlCol="0">
            <a:spAutoFit/>
          </a:bodyPr>
          <a:lstStyle/>
          <a:p>
            <a:r>
              <a:rPr lang="en-US" altLang="zh-CN" dirty="0"/>
              <a:t>a</a:t>
            </a:r>
            <a:r>
              <a:rPr lang="en-US" altLang="zh-CN" baseline="-25000" dirty="0"/>
              <a:t>5</a:t>
            </a:r>
            <a:r>
              <a:rPr lang="en-US" altLang="zh-CN" dirty="0"/>
              <a:t>=2</a:t>
            </a:r>
            <a:endParaRPr lang="zh-CN" altLang="en-US" dirty="0"/>
          </a:p>
        </p:txBody>
      </p:sp>
      <p:sp>
        <p:nvSpPr>
          <p:cNvPr id="54" name="文本框 53">
            <a:extLst>
              <a:ext uri="{FF2B5EF4-FFF2-40B4-BE49-F238E27FC236}">
                <a16:creationId xmlns:a16="http://schemas.microsoft.com/office/drawing/2014/main" xmlns="" id="{8172ECE3-C858-4751-99A7-0040E344F291}"/>
              </a:ext>
            </a:extLst>
          </p:cNvPr>
          <p:cNvSpPr txBox="1"/>
          <p:nvPr/>
        </p:nvSpPr>
        <p:spPr>
          <a:xfrm>
            <a:off x="7331841" y="1793424"/>
            <a:ext cx="679508" cy="369332"/>
          </a:xfrm>
          <a:prstGeom prst="rect">
            <a:avLst/>
          </a:prstGeom>
          <a:noFill/>
        </p:spPr>
        <p:txBody>
          <a:bodyPr wrap="square" rtlCol="0">
            <a:spAutoFit/>
          </a:bodyPr>
          <a:lstStyle/>
          <a:p>
            <a:r>
              <a:rPr lang="en-US" altLang="zh-CN" dirty="0"/>
              <a:t>a</a:t>
            </a:r>
            <a:r>
              <a:rPr lang="en-US" altLang="zh-CN" baseline="-25000" dirty="0"/>
              <a:t>2</a:t>
            </a:r>
            <a:r>
              <a:rPr lang="en-US" altLang="zh-CN" dirty="0"/>
              <a:t>=5</a:t>
            </a:r>
            <a:endParaRPr lang="zh-CN" altLang="en-US" dirty="0"/>
          </a:p>
        </p:txBody>
      </p:sp>
      <p:sp>
        <p:nvSpPr>
          <p:cNvPr id="55" name="文本框 54">
            <a:extLst>
              <a:ext uri="{FF2B5EF4-FFF2-40B4-BE49-F238E27FC236}">
                <a16:creationId xmlns:a16="http://schemas.microsoft.com/office/drawing/2014/main" xmlns="" id="{965189FC-1CD6-4548-82E8-F7F165D8192A}"/>
              </a:ext>
            </a:extLst>
          </p:cNvPr>
          <p:cNvSpPr txBox="1"/>
          <p:nvPr/>
        </p:nvSpPr>
        <p:spPr>
          <a:xfrm>
            <a:off x="6975958" y="2823803"/>
            <a:ext cx="679508" cy="369332"/>
          </a:xfrm>
          <a:prstGeom prst="rect">
            <a:avLst/>
          </a:prstGeom>
          <a:noFill/>
        </p:spPr>
        <p:txBody>
          <a:bodyPr wrap="square" rtlCol="0">
            <a:spAutoFit/>
          </a:bodyPr>
          <a:lstStyle/>
          <a:p>
            <a:r>
              <a:rPr lang="en-US" altLang="zh-CN" dirty="0"/>
              <a:t>a</a:t>
            </a:r>
            <a:r>
              <a:rPr lang="en-US" altLang="zh-CN" baseline="-25000" dirty="0"/>
              <a:t>3</a:t>
            </a:r>
            <a:r>
              <a:rPr lang="en-US" altLang="zh-CN" dirty="0"/>
              <a:t>=5</a:t>
            </a:r>
            <a:endParaRPr lang="zh-CN" altLang="en-US" dirty="0"/>
          </a:p>
        </p:txBody>
      </p:sp>
      <p:sp>
        <p:nvSpPr>
          <p:cNvPr id="56" name="文本框 55">
            <a:extLst>
              <a:ext uri="{FF2B5EF4-FFF2-40B4-BE49-F238E27FC236}">
                <a16:creationId xmlns:a16="http://schemas.microsoft.com/office/drawing/2014/main" xmlns="" id="{EFAE512C-81A4-4B17-AA5D-3935D018F415}"/>
              </a:ext>
            </a:extLst>
          </p:cNvPr>
          <p:cNvSpPr txBox="1"/>
          <p:nvPr/>
        </p:nvSpPr>
        <p:spPr>
          <a:xfrm>
            <a:off x="8144323" y="2431393"/>
            <a:ext cx="679508" cy="369332"/>
          </a:xfrm>
          <a:prstGeom prst="rect">
            <a:avLst/>
          </a:prstGeom>
          <a:noFill/>
        </p:spPr>
        <p:txBody>
          <a:bodyPr wrap="square" rtlCol="0">
            <a:spAutoFit/>
          </a:bodyPr>
          <a:lstStyle/>
          <a:p>
            <a:r>
              <a:rPr lang="en-US" altLang="zh-CN" dirty="0"/>
              <a:t>a</a:t>
            </a:r>
            <a:r>
              <a:rPr lang="en-US" altLang="zh-CN" baseline="-25000" dirty="0"/>
              <a:t>6</a:t>
            </a:r>
            <a:r>
              <a:rPr lang="en-US" altLang="zh-CN" dirty="0"/>
              <a:t>=1</a:t>
            </a:r>
            <a:endParaRPr lang="zh-CN" altLang="en-US" dirty="0"/>
          </a:p>
        </p:txBody>
      </p:sp>
      <p:sp>
        <p:nvSpPr>
          <p:cNvPr id="57" name="文本框 56">
            <a:extLst>
              <a:ext uri="{FF2B5EF4-FFF2-40B4-BE49-F238E27FC236}">
                <a16:creationId xmlns:a16="http://schemas.microsoft.com/office/drawing/2014/main" xmlns="" id="{D443FF0D-B447-4AF9-80D4-61CB6220873D}"/>
              </a:ext>
            </a:extLst>
          </p:cNvPr>
          <p:cNvSpPr txBox="1"/>
          <p:nvPr/>
        </p:nvSpPr>
        <p:spPr>
          <a:xfrm>
            <a:off x="8883952" y="1793424"/>
            <a:ext cx="679508" cy="369332"/>
          </a:xfrm>
          <a:prstGeom prst="rect">
            <a:avLst/>
          </a:prstGeom>
          <a:noFill/>
        </p:spPr>
        <p:txBody>
          <a:bodyPr wrap="square" rtlCol="0">
            <a:spAutoFit/>
          </a:bodyPr>
          <a:lstStyle/>
          <a:p>
            <a:r>
              <a:rPr lang="en-US" altLang="zh-CN" dirty="0"/>
              <a:t>a</a:t>
            </a:r>
            <a:r>
              <a:rPr lang="en-US" altLang="zh-CN" baseline="-25000" dirty="0"/>
              <a:t>7</a:t>
            </a:r>
            <a:r>
              <a:rPr lang="en-US" altLang="zh-CN" dirty="0"/>
              <a:t>=3</a:t>
            </a:r>
            <a:endParaRPr lang="zh-CN" altLang="en-US" dirty="0"/>
          </a:p>
        </p:txBody>
      </p:sp>
      <p:sp>
        <p:nvSpPr>
          <p:cNvPr id="58" name="文本框 57">
            <a:extLst>
              <a:ext uri="{FF2B5EF4-FFF2-40B4-BE49-F238E27FC236}">
                <a16:creationId xmlns:a16="http://schemas.microsoft.com/office/drawing/2014/main" xmlns="" id="{2E92B7D8-CD00-4874-A8F8-5B46728EC732}"/>
              </a:ext>
            </a:extLst>
          </p:cNvPr>
          <p:cNvSpPr txBox="1"/>
          <p:nvPr/>
        </p:nvSpPr>
        <p:spPr>
          <a:xfrm>
            <a:off x="9757255" y="1258368"/>
            <a:ext cx="679508" cy="369332"/>
          </a:xfrm>
          <a:prstGeom prst="rect">
            <a:avLst/>
          </a:prstGeom>
          <a:noFill/>
        </p:spPr>
        <p:txBody>
          <a:bodyPr wrap="square" rtlCol="0">
            <a:spAutoFit/>
          </a:bodyPr>
          <a:lstStyle/>
          <a:p>
            <a:r>
              <a:rPr lang="en-US" altLang="zh-CN" dirty="0"/>
              <a:t>a</a:t>
            </a:r>
            <a:r>
              <a:rPr lang="en-US" altLang="zh-CN" baseline="-25000" dirty="0"/>
              <a:t>8</a:t>
            </a:r>
            <a:r>
              <a:rPr lang="en-US" altLang="zh-CN" dirty="0"/>
              <a:t>=2</a:t>
            </a:r>
            <a:endParaRPr lang="zh-CN" altLang="en-US" dirty="0"/>
          </a:p>
        </p:txBody>
      </p:sp>
      <p:sp>
        <p:nvSpPr>
          <p:cNvPr id="59" name="文本框 58">
            <a:extLst>
              <a:ext uri="{FF2B5EF4-FFF2-40B4-BE49-F238E27FC236}">
                <a16:creationId xmlns:a16="http://schemas.microsoft.com/office/drawing/2014/main" xmlns="" id="{32D772CD-E318-4BEF-BE39-37A506340D76}"/>
              </a:ext>
            </a:extLst>
          </p:cNvPr>
          <p:cNvSpPr txBox="1"/>
          <p:nvPr/>
        </p:nvSpPr>
        <p:spPr>
          <a:xfrm>
            <a:off x="10426424" y="1795737"/>
            <a:ext cx="791343" cy="369332"/>
          </a:xfrm>
          <a:prstGeom prst="rect">
            <a:avLst/>
          </a:prstGeom>
          <a:noFill/>
        </p:spPr>
        <p:txBody>
          <a:bodyPr wrap="square" rtlCol="0">
            <a:spAutoFit/>
          </a:bodyPr>
          <a:lstStyle/>
          <a:p>
            <a:r>
              <a:rPr lang="en-US" altLang="zh-CN" dirty="0"/>
              <a:t>a</a:t>
            </a:r>
            <a:r>
              <a:rPr lang="en-US" altLang="zh-CN" baseline="-25000" dirty="0"/>
              <a:t>10</a:t>
            </a:r>
            <a:r>
              <a:rPr lang="en-US" altLang="zh-CN" dirty="0"/>
              <a:t>=4</a:t>
            </a:r>
            <a:endParaRPr lang="zh-CN" altLang="en-US" dirty="0"/>
          </a:p>
        </p:txBody>
      </p:sp>
      <p:sp>
        <p:nvSpPr>
          <p:cNvPr id="60" name="文本框 59">
            <a:extLst>
              <a:ext uri="{FF2B5EF4-FFF2-40B4-BE49-F238E27FC236}">
                <a16:creationId xmlns:a16="http://schemas.microsoft.com/office/drawing/2014/main" xmlns="" id="{AFD282D2-D53F-4579-8187-3356005E192D}"/>
              </a:ext>
            </a:extLst>
          </p:cNvPr>
          <p:cNvSpPr txBox="1"/>
          <p:nvPr/>
        </p:nvSpPr>
        <p:spPr>
          <a:xfrm>
            <a:off x="9752456" y="2431904"/>
            <a:ext cx="736879" cy="369332"/>
          </a:xfrm>
          <a:prstGeom prst="rect">
            <a:avLst/>
          </a:prstGeom>
          <a:noFill/>
        </p:spPr>
        <p:txBody>
          <a:bodyPr wrap="square" rtlCol="0">
            <a:spAutoFit/>
          </a:bodyPr>
          <a:lstStyle/>
          <a:p>
            <a:r>
              <a:rPr lang="en-US" altLang="zh-CN" dirty="0"/>
              <a:t>a</a:t>
            </a:r>
            <a:r>
              <a:rPr lang="en-US" altLang="zh-CN" baseline="-25000" dirty="0"/>
              <a:t>11</a:t>
            </a:r>
            <a:r>
              <a:rPr lang="en-US" altLang="zh-CN" dirty="0"/>
              <a:t>=3</a:t>
            </a:r>
            <a:endParaRPr lang="zh-CN" altLang="en-US" dirty="0"/>
          </a:p>
        </p:txBody>
      </p:sp>
      <p:sp>
        <p:nvSpPr>
          <p:cNvPr id="61" name="文本框 60">
            <a:extLst>
              <a:ext uri="{FF2B5EF4-FFF2-40B4-BE49-F238E27FC236}">
                <a16:creationId xmlns:a16="http://schemas.microsoft.com/office/drawing/2014/main" xmlns="" id="{556422FB-6081-4967-92AD-89BDF3C5A61C}"/>
              </a:ext>
            </a:extLst>
          </p:cNvPr>
          <p:cNvSpPr txBox="1"/>
          <p:nvPr/>
        </p:nvSpPr>
        <p:spPr>
          <a:xfrm>
            <a:off x="8879164" y="3163983"/>
            <a:ext cx="679508" cy="369332"/>
          </a:xfrm>
          <a:prstGeom prst="rect">
            <a:avLst/>
          </a:prstGeom>
          <a:noFill/>
        </p:spPr>
        <p:txBody>
          <a:bodyPr wrap="square" rtlCol="0">
            <a:spAutoFit/>
          </a:bodyPr>
          <a:lstStyle/>
          <a:p>
            <a:r>
              <a:rPr lang="en-US" altLang="zh-CN" dirty="0"/>
              <a:t>a</a:t>
            </a:r>
            <a:r>
              <a:rPr lang="en-US" altLang="zh-CN" baseline="-25000" dirty="0"/>
              <a:t>9</a:t>
            </a:r>
            <a:r>
              <a:rPr lang="en-US" altLang="zh-CN" dirty="0"/>
              <a:t>=6</a:t>
            </a:r>
            <a:endParaRPr lang="zh-CN" altLang="en-US" dirty="0"/>
          </a:p>
        </p:txBody>
      </p:sp>
      <p:sp>
        <p:nvSpPr>
          <p:cNvPr id="62" name="文本框 61">
            <a:extLst>
              <a:ext uri="{FF2B5EF4-FFF2-40B4-BE49-F238E27FC236}">
                <a16:creationId xmlns:a16="http://schemas.microsoft.com/office/drawing/2014/main" xmlns="" id="{B8D7B400-530F-49ED-85D6-759F6F96292C}"/>
              </a:ext>
            </a:extLst>
          </p:cNvPr>
          <p:cNvSpPr txBox="1"/>
          <p:nvPr/>
        </p:nvSpPr>
        <p:spPr>
          <a:xfrm>
            <a:off x="10481083" y="3163983"/>
            <a:ext cx="791342" cy="369332"/>
          </a:xfrm>
          <a:prstGeom prst="rect">
            <a:avLst/>
          </a:prstGeom>
          <a:noFill/>
        </p:spPr>
        <p:txBody>
          <a:bodyPr wrap="square" rtlCol="0">
            <a:spAutoFit/>
          </a:bodyPr>
          <a:lstStyle/>
          <a:p>
            <a:r>
              <a:rPr lang="en-US" altLang="zh-CN" dirty="0"/>
              <a:t>a</a:t>
            </a:r>
            <a:r>
              <a:rPr lang="en-US" altLang="zh-CN" baseline="-25000" dirty="0"/>
              <a:t>12</a:t>
            </a:r>
            <a:r>
              <a:rPr lang="en-US" altLang="zh-CN" dirty="0"/>
              <a:t>=4</a:t>
            </a:r>
            <a:endParaRPr lang="zh-CN" altLang="en-US" dirty="0"/>
          </a:p>
        </p:txBody>
      </p:sp>
      <p:sp>
        <p:nvSpPr>
          <p:cNvPr id="63" name="文本框 62">
            <a:extLst>
              <a:ext uri="{FF2B5EF4-FFF2-40B4-BE49-F238E27FC236}">
                <a16:creationId xmlns:a16="http://schemas.microsoft.com/office/drawing/2014/main" xmlns="" id="{6AA7AC74-4D3D-499B-9CAB-2AD31598C57D}"/>
              </a:ext>
            </a:extLst>
          </p:cNvPr>
          <p:cNvSpPr txBox="1"/>
          <p:nvPr/>
        </p:nvSpPr>
        <p:spPr>
          <a:xfrm>
            <a:off x="11279141" y="2431393"/>
            <a:ext cx="791342" cy="369332"/>
          </a:xfrm>
          <a:prstGeom prst="rect">
            <a:avLst/>
          </a:prstGeom>
          <a:noFill/>
        </p:spPr>
        <p:txBody>
          <a:bodyPr wrap="square" rtlCol="0">
            <a:spAutoFit/>
          </a:bodyPr>
          <a:lstStyle/>
          <a:p>
            <a:r>
              <a:rPr lang="en-US" altLang="zh-CN" dirty="0"/>
              <a:t>a</a:t>
            </a:r>
            <a:r>
              <a:rPr lang="en-US" altLang="zh-CN" baseline="-25000" dirty="0"/>
              <a:t>13</a:t>
            </a:r>
            <a:r>
              <a:rPr lang="en-US" altLang="zh-CN" dirty="0"/>
              <a:t>=2</a:t>
            </a:r>
            <a:endParaRPr lang="zh-CN" altLang="en-US" dirty="0"/>
          </a:p>
        </p:txBody>
      </p:sp>
      <p:sp>
        <p:nvSpPr>
          <p:cNvPr id="65" name="文本框 64">
            <a:extLst>
              <a:ext uri="{FF2B5EF4-FFF2-40B4-BE49-F238E27FC236}">
                <a16:creationId xmlns:a16="http://schemas.microsoft.com/office/drawing/2014/main" xmlns="" id="{319D56EC-C3BD-4FB3-AA83-F64F3AC14DB1}"/>
              </a:ext>
            </a:extLst>
          </p:cNvPr>
          <p:cNvSpPr txBox="1"/>
          <p:nvPr/>
        </p:nvSpPr>
        <p:spPr>
          <a:xfrm>
            <a:off x="461577" y="898976"/>
            <a:ext cx="3812918" cy="369332"/>
          </a:xfrm>
          <a:prstGeom prst="rect">
            <a:avLst/>
          </a:prstGeom>
          <a:noFill/>
        </p:spPr>
        <p:txBody>
          <a:bodyPr wrap="square" rtlCol="0">
            <a:spAutoFit/>
          </a:bodyPr>
          <a:lstStyle/>
          <a:p>
            <a:r>
              <a:rPr lang="zh-CN" altLang="en-US" b="1" dirty="0"/>
              <a:t>求右边这个</a:t>
            </a:r>
            <a:r>
              <a:rPr lang="en-US" altLang="zh-CN" b="1" dirty="0"/>
              <a:t>AOE</a:t>
            </a:r>
            <a:r>
              <a:rPr lang="zh-CN" altLang="en-US" b="1" dirty="0"/>
              <a:t>网的关键路径</a:t>
            </a:r>
          </a:p>
        </p:txBody>
      </p:sp>
      <p:sp>
        <p:nvSpPr>
          <p:cNvPr id="4" name="文本框 3">
            <a:extLst>
              <a:ext uri="{FF2B5EF4-FFF2-40B4-BE49-F238E27FC236}">
                <a16:creationId xmlns:a16="http://schemas.microsoft.com/office/drawing/2014/main" xmlns="" id="{F5BA01CF-2C95-48D1-BE3C-2EACBEE0DFB3}"/>
              </a:ext>
            </a:extLst>
          </p:cNvPr>
          <p:cNvSpPr txBox="1"/>
          <p:nvPr/>
        </p:nvSpPr>
        <p:spPr>
          <a:xfrm>
            <a:off x="459788" y="1768921"/>
            <a:ext cx="3046810" cy="369332"/>
          </a:xfrm>
          <a:prstGeom prst="rect">
            <a:avLst/>
          </a:prstGeom>
          <a:noFill/>
        </p:spPr>
        <p:txBody>
          <a:bodyPr wrap="square" rtlCol="0">
            <a:spAutoFit/>
          </a:bodyPr>
          <a:lstStyle/>
          <a:p>
            <a:r>
              <a:rPr lang="zh-CN" altLang="en-US" dirty="0"/>
              <a:t>第一步：对</a:t>
            </a:r>
            <a:r>
              <a:rPr lang="en-US" altLang="zh-CN" dirty="0"/>
              <a:t>AOE</a:t>
            </a:r>
            <a:r>
              <a:rPr lang="zh-CN" altLang="en-US" dirty="0"/>
              <a:t>网拓扑排序</a:t>
            </a:r>
            <a:r>
              <a:rPr lang="en-US" altLang="zh-CN" dirty="0"/>
              <a:t>:</a:t>
            </a:r>
            <a:endParaRPr lang="zh-CN" altLang="en-US" dirty="0"/>
          </a:p>
        </p:txBody>
      </p:sp>
      <p:sp>
        <p:nvSpPr>
          <p:cNvPr id="66" name="文本框 65">
            <a:extLst>
              <a:ext uri="{FF2B5EF4-FFF2-40B4-BE49-F238E27FC236}">
                <a16:creationId xmlns:a16="http://schemas.microsoft.com/office/drawing/2014/main" xmlns="" id="{537C2C53-E82A-48B7-8D26-E72C4D040ACF}"/>
              </a:ext>
            </a:extLst>
          </p:cNvPr>
          <p:cNvSpPr txBox="1"/>
          <p:nvPr/>
        </p:nvSpPr>
        <p:spPr>
          <a:xfrm>
            <a:off x="3553583" y="1768921"/>
            <a:ext cx="2741922" cy="369332"/>
          </a:xfrm>
          <a:prstGeom prst="rect">
            <a:avLst/>
          </a:prstGeom>
          <a:noFill/>
        </p:spPr>
        <p:txBody>
          <a:bodyPr wrap="square" rtlCol="0">
            <a:spAutoFit/>
          </a:bodyPr>
          <a:lstStyle/>
          <a:p>
            <a:r>
              <a:rPr lang="en-US" altLang="zh-CN" dirty="0"/>
              <a:t>V</a:t>
            </a:r>
            <a:r>
              <a:rPr lang="en-US" altLang="zh-CN" baseline="-25000" dirty="0"/>
              <a:t>1</a:t>
            </a:r>
            <a:r>
              <a:rPr lang="en-US" altLang="zh-CN" dirty="0"/>
              <a:t>,V</a:t>
            </a:r>
            <a:r>
              <a:rPr lang="en-US" altLang="zh-CN" baseline="-25000" dirty="0"/>
              <a:t>2</a:t>
            </a:r>
            <a:r>
              <a:rPr lang="en-US" altLang="zh-CN" dirty="0"/>
              <a:t>,V</a:t>
            </a:r>
            <a:r>
              <a:rPr lang="en-US" altLang="zh-CN" baseline="-25000" dirty="0"/>
              <a:t>3</a:t>
            </a:r>
            <a:r>
              <a:rPr lang="en-US" altLang="zh-CN" dirty="0"/>
              <a:t>,V</a:t>
            </a:r>
            <a:r>
              <a:rPr lang="en-US" altLang="zh-CN" baseline="-25000" dirty="0"/>
              <a:t>4</a:t>
            </a:r>
            <a:r>
              <a:rPr lang="en-US" altLang="zh-CN" dirty="0"/>
              <a:t>,V</a:t>
            </a:r>
            <a:r>
              <a:rPr lang="en-US" altLang="zh-CN" baseline="-25000" dirty="0"/>
              <a:t>5</a:t>
            </a:r>
            <a:r>
              <a:rPr lang="en-US" altLang="zh-CN" dirty="0"/>
              <a:t>,V</a:t>
            </a:r>
            <a:r>
              <a:rPr lang="en-US" altLang="zh-CN" baseline="-25000" dirty="0"/>
              <a:t>6</a:t>
            </a:r>
            <a:r>
              <a:rPr lang="en-US" altLang="zh-CN" dirty="0"/>
              <a:t>,V</a:t>
            </a:r>
            <a:r>
              <a:rPr lang="en-US" altLang="zh-CN" baseline="-25000" dirty="0"/>
              <a:t>7</a:t>
            </a:r>
            <a:r>
              <a:rPr lang="en-US" altLang="zh-CN" dirty="0"/>
              <a:t>,V</a:t>
            </a:r>
            <a:r>
              <a:rPr lang="en-US" altLang="zh-CN" baseline="-25000" dirty="0"/>
              <a:t>8</a:t>
            </a:r>
            <a:r>
              <a:rPr lang="en-US" altLang="zh-CN" dirty="0"/>
              <a:t>,V</a:t>
            </a:r>
            <a:r>
              <a:rPr lang="en-US" altLang="zh-CN" baseline="-25000" dirty="0"/>
              <a:t>9</a:t>
            </a:r>
            <a:endParaRPr lang="zh-CN" altLang="en-US" baseline="-25000" dirty="0"/>
          </a:p>
        </p:txBody>
      </p:sp>
      <p:sp>
        <p:nvSpPr>
          <p:cNvPr id="68" name="文本框 67">
            <a:extLst>
              <a:ext uri="{FF2B5EF4-FFF2-40B4-BE49-F238E27FC236}">
                <a16:creationId xmlns:a16="http://schemas.microsoft.com/office/drawing/2014/main" xmlns="" id="{B439A061-1E08-409A-ACFB-4C888A2A59D0}"/>
              </a:ext>
            </a:extLst>
          </p:cNvPr>
          <p:cNvSpPr txBox="1"/>
          <p:nvPr/>
        </p:nvSpPr>
        <p:spPr>
          <a:xfrm>
            <a:off x="459788" y="2371474"/>
            <a:ext cx="6416813" cy="369332"/>
          </a:xfrm>
          <a:prstGeom prst="rect">
            <a:avLst/>
          </a:prstGeom>
          <a:noFill/>
        </p:spPr>
        <p:txBody>
          <a:bodyPr wrap="square" rtlCol="0">
            <a:spAutoFit/>
          </a:bodyPr>
          <a:lstStyle/>
          <a:p>
            <a:r>
              <a:rPr lang="zh-CN" altLang="en-US" dirty="0"/>
              <a:t>第二步：求出各</a:t>
            </a:r>
            <a:r>
              <a:rPr lang="zh-CN" altLang="en-US" dirty="0">
                <a:solidFill>
                  <a:schemeClr val="accent1"/>
                </a:solidFill>
              </a:rPr>
              <a:t>事件</a:t>
            </a:r>
            <a:r>
              <a:rPr lang="zh-CN" altLang="en-US" dirty="0"/>
              <a:t>最早发生时间</a:t>
            </a:r>
            <a:r>
              <a:rPr lang="en-US" altLang="zh-CN" dirty="0"/>
              <a:t>(</a:t>
            </a:r>
            <a:r>
              <a:rPr lang="zh-CN" altLang="en-US" dirty="0">
                <a:solidFill>
                  <a:schemeClr val="accent2"/>
                </a:solidFill>
              </a:rPr>
              <a:t>要满足前驱事件全部完成</a:t>
            </a:r>
            <a:r>
              <a:rPr lang="en-US" altLang="zh-CN" dirty="0"/>
              <a:t>):</a:t>
            </a:r>
          </a:p>
        </p:txBody>
      </p:sp>
      <p:sp>
        <p:nvSpPr>
          <p:cNvPr id="69" name="文本框 68">
            <a:extLst>
              <a:ext uri="{FF2B5EF4-FFF2-40B4-BE49-F238E27FC236}">
                <a16:creationId xmlns:a16="http://schemas.microsoft.com/office/drawing/2014/main" xmlns="" id="{5DC244CC-02DE-4A39-9795-E47540438A38}"/>
              </a:ext>
            </a:extLst>
          </p:cNvPr>
          <p:cNvSpPr txBox="1"/>
          <p:nvPr/>
        </p:nvSpPr>
        <p:spPr>
          <a:xfrm>
            <a:off x="463182" y="2856171"/>
            <a:ext cx="6390891" cy="1477328"/>
          </a:xfrm>
          <a:prstGeom prst="rect">
            <a:avLst/>
          </a:prstGeom>
          <a:noFill/>
        </p:spPr>
        <p:txBody>
          <a:bodyPr wrap="square" rtlCol="0">
            <a:spAutoFit/>
          </a:bodyPr>
          <a:lstStyle/>
          <a:p>
            <a:r>
              <a:rPr lang="en-US" altLang="zh-CN" dirty="0" err="1"/>
              <a:t>ve</a:t>
            </a:r>
            <a:r>
              <a:rPr lang="en-US" altLang="zh-CN" dirty="0"/>
              <a:t>(</a:t>
            </a:r>
            <a:r>
              <a:rPr lang="en-US" altLang="zh-CN" dirty="0">
                <a:solidFill>
                  <a:schemeClr val="accent1"/>
                </a:solidFill>
              </a:rPr>
              <a:t>1</a:t>
            </a:r>
            <a:r>
              <a:rPr lang="en-US" altLang="zh-CN" dirty="0"/>
              <a:t>)=0,ve(</a:t>
            </a:r>
            <a:r>
              <a:rPr lang="en-US" altLang="zh-CN" dirty="0">
                <a:solidFill>
                  <a:schemeClr val="accent1"/>
                </a:solidFill>
              </a:rPr>
              <a:t>2</a:t>
            </a:r>
            <a:r>
              <a:rPr lang="en-US" altLang="zh-CN" dirty="0"/>
              <a:t>)=2, </a:t>
            </a:r>
            <a:r>
              <a:rPr lang="en-US" altLang="zh-CN" dirty="0" err="1"/>
              <a:t>ve</a:t>
            </a:r>
            <a:r>
              <a:rPr lang="en-US" altLang="zh-CN" dirty="0"/>
              <a:t>(</a:t>
            </a:r>
            <a:r>
              <a:rPr lang="en-US" altLang="zh-CN" dirty="0">
                <a:solidFill>
                  <a:schemeClr val="accent1"/>
                </a:solidFill>
              </a:rPr>
              <a:t>3</a:t>
            </a:r>
            <a:r>
              <a:rPr lang="en-US" altLang="zh-CN" dirty="0"/>
              <a:t>)=max{</a:t>
            </a:r>
            <a:r>
              <a:rPr lang="en-US" altLang="zh-CN" dirty="0" err="1"/>
              <a:t>ve</a:t>
            </a:r>
            <a:r>
              <a:rPr lang="en-US" altLang="zh-CN" dirty="0"/>
              <a:t>(</a:t>
            </a:r>
            <a:r>
              <a:rPr lang="en-US" altLang="zh-CN" dirty="0">
                <a:solidFill>
                  <a:schemeClr val="accent1"/>
                </a:solidFill>
              </a:rPr>
              <a:t>2</a:t>
            </a:r>
            <a:r>
              <a:rPr lang="en-US" altLang="zh-CN" dirty="0"/>
              <a:t>)+2,5}=5</a:t>
            </a:r>
          </a:p>
          <a:p>
            <a:r>
              <a:rPr lang="en-US" altLang="zh-CN" dirty="0" err="1"/>
              <a:t>ve</a:t>
            </a:r>
            <a:r>
              <a:rPr lang="en-US" altLang="zh-CN" dirty="0"/>
              <a:t>(</a:t>
            </a:r>
            <a:r>
              <a:rPr lang="en-US" altLang="zh-CN" dirty="0">
                <a:solidFill>
                  <a:schemeClr val="accent1"/>
                </a:solidFill>
              </a:rPr>
              <a:t>4</a:t>
            </a:r>
            <a:r>
              <a:rPr lang="en-US" altLang="zh-CN" dirty="0"/>
              <a:t>)=2+3=5, </a:t>
            </a:r>
            <a:r>
              <a:rPr lang="en-US" altLang="zh-CN" dirty="0" err="1"/>
              <a:t>ve</a:t>
            </a:r>
            <a:r>
              <a:rPr lang="en-US" altLang="zh-CN" dirty="0"/>
              <a:t>(</a:t>
            </a:r>
            <a:r>
              <a:rPr lang="en-US" altLang="zh-CN" dirty="0">
                <a:solidFill>
                  <a:schemeClr val="accent1"/>
                </a:solidFill>
              </a:rPr>
              <a:t>5</a:t>
            </a:r>
            <a:r>
              <a:rPr lang="en-US" altLang="zh-CN" dirty="0"/>
              <a:t>)=max{</a:t>
            </a:r>
            <a:r>
              <a:rPr lang="en-US" altLang="zh-CN" dirty="0" err="1"/>
              <a:t>ve</a:t>
            </a:r>
            <a:r>
              <a:rPr lang="en-US" altLang="zh-CN" dirty="0"/>
              <a:t>(</a:t>
            </a:r>
            <a:r>
              <a:rPr lang="en-US" altLang="zh-CN" dirty="0">
                <a:solidFill>
                  <a:schemeClr val="accent1"/>
                </a:solidFill>
              </a:rPr>
              <a:t>3</a:t>
            </a:r>
            <a:r>
              <a:rPr lang="en-US" altLang="zh-CN" dirty="0"/>
              <a:t>)+1,5}=6,</a:t>
            </a:r>
          </a:p>
          <a:p>
            <a:r>
              <a:rPr lang="en-US" altLang="zh-CN" dirty="0" err="1"/>
              <a:t>ve</a:t>
            </a:r>
            <a:r>
              <a:rPr lang="en-US" altLang="zh-CN" dirty="0"/>
              <a:t>(</a:t>
            </a:r>
            <a:r>
              <a:rPr lang="en-US" altLang="zh-CN" dirty="0">
                <a:solidFill>
                  <a:schemeClr val="accent1"/>
                </a:solidFill>
              </a:rPr>
              <a:t>6</a:t>
            </a:r>
            <a:r>
              <a:rPr lang="en-US" altLang="zh-CN" dirty="0"/>
              <a:t>)=max{</a:t>
            </a:r>
            <a:r>
              <a:rPr lang="en-US" altLang="zh-CN" dirty="0" err="1"/>
              <a:t>ve</a:t>
            </a:r>
            <a:r>
              <a:rPr lang="en-US" altLang="zh-CN" dirty="0"/>
              <a:t>(</a:t>
            </a:r>
            <a:r>
              <a:rPr lang="en-US" altLang="zh-CN" dirty="0">
                <a:solidFill>
                  <a:schemeClr val="accent1"/>
                </a:solidFill>
              </a:rPr>
              <a:t>3</a:t>
            </a:r>
            <a:r>
              <a:rPr lang="en-US" altLang="zh-CN" dirty="0"/>
              <a:t>)+3</a:t>
            </a:r>
            <a:r>
              <a:rPr lang="zh-CN" altLang="en-US" dirty="0"/>
              <a:t>，</a:t>
            </a:r>
            <a:r>
              <a:rPr lang="en-US" altLang="zh-CN" dirty="0"/>
              <a:t> </a:t>
            </a:r>
            <a:r>
              <a:rPr lang="en-US" altLang="zh-CN" dirty="0" err="1"/>
              <a:t>ve</a:t>
            </a:r>
            <a:r>
              <a:rPr lang="en-US" altLang="zh-CN" dirty="0"/>
              <a:t>(</a:t>
            </a:r>
            <a:r>
              <a:rPr lang="en-US" altLang="zh-CN" dirty="0">
                <a:solidFill>
                  <a:schemeClr val="accent1"/>
                </a:solidFill>
              </a:rPr>
              <a:t>4</a:t>
            </a:r>
            <a:r>
              <a:rPr lang="en-US" altLang="zh-CN" dirty="0"/>
              <a:t>)+2}=8</a:t>
            </a:r>
            <a:r>
              <a:rPr lang="zh-CN" altLang="en-US" dirty="0"/>
              <a:t>，</a:t>
            </a:r>
            <a:endParaRPr lang="en-US" altLang="zh-CN" dirty="0"/>
          </a:p>
          <a:p>
            <a:r>
              <a:rPr lang="en-US" altLang="zh-CN" dirty="0" err="1"/>
              <a:t>ve</a:t>
            </a:r>
            <a:r>
              <a:rPr lang="en-US" altLang="zh-CN" dirty="0"/>
              <a:t>(</a:t>
            </a:r>
            <a:r>
              <a:rPr lang="en-US" altLang="zh-CN" dirty="0">
                <a:solidFill>
                  <a:schemeClr val="accent1"/>
                </a:solidFill>
              </a:rPr>
              <a:t>7</a:t>
            </a:r>
            <a:r>
              <a:rPr lang="en-US" altLang="zh-CN" dirty="0"/>
              <a:t>)=max{</a:t>
            </a:r>
            <a:r>
              <a:rPr lang="en-US" altLang="zh-CN" dirty="0" err="1"/>
              <a:t>ve</a:t>
            </a:r>
            <a:r>
              <a:rPr lang="en-US" altLang="zh-CN" dirty="0"/>
              <a:t>(</a:t>
            </a:r>
            <a:r>
              <a:rPr lang="en-US" altLang="zh-CN" dirty="0">
                <a:solidFill>
                  <a:schemeClr val="accent1"/>
                </a:solidFill>
              </a:rPr>
              <a:t>5</a:t>
            </a:r>
            <a:r>
              <a:rPr lang="en-US" altLang="zh-CN" dirty="0"/>
              <a:t>)+6, </a:t>
            </a:r>
            <a:r>
              <a:rPr lang="en-US" altLang="zh-CN" dirty="0" err="1"/>
              <a:t>ve</a:t>
            </a:r>
            <a:r>
              <a:rPr lang="en-US" altLang="zh-CN" dirty="0"/>
              <a:t>(</a:t>
            </a:r>
            <a:r>
              <a:rPr lang="en-US" altLang="zh-CN" dirty="0">
                <a:solidFill>
                  <a:schemeClr val="accent1"/>
                </a:solidFill>
              </a:rPr>
              <a:t>6</a:t>
            </a:r>
            <a:r>
              <a:rPr lang="en-US" altLang="zh-CN" dirty="0"/>
              <a:t>)+3}=12,</a:t>
            </a:r>
          </a:p>
          <a:p>
            <a:r>
              <a:rPr lang="en-US" altLang="zh-CN" dirty="0" err="1"/>
              <a:t>ve</a:t>
            </a:r>
            <a:r>
              <a:rPr lang="en-US" altLang="zh-CN" dirty="0"/>
              <a:t>(</a:t>
            </a:r>
            <a:r>
              <a:rPr lang="en-US" altLang="zh-CN" dirty="0">
                <a:solidFill>
                  <a:schemeClr val="accent1"/>
                </a:solidFill>
              </a:rPr>
              <a:t>8</a:t>
            </a:r>
            <a:r>
              <a:rPr lang="en-US" altLang="zh-CN" dirty="0"/>
              <a:t>)= </a:t>
            </a:r>
            <a:r>
              <a:rPr lang="en-US" altLang="zh-CN" dirty="0" err="1"/>
              <a:t>ve</a:t>
            </a:r>
            <a:r>
              <a:rPr lang="en-US" altLang="zh-CN" dirty="0"/>
              <a:t>(</a:t>
            </a:r>
            <a:r>
              <a:rPr lang="en-US" altLang="zh-CN" dirty="0">
                <a:solidFill>
                  <a:schemeClr val="accent1"/>
                </a:solidFill>
              </a:rPr>
              <a:t>6</a:t>
            </a:r>
            <a:r>
              <a:rPr lang="en-US" altLang="zh-CN" dirty="0"/>
              <a:t>)+4=12, </a:t>
            </a:r>
            <a:r>
              <a:rPr lang="en-US" altLang="zh-CN" dirty="0" err="1"/>
              <a:t>ve</a:t>
            </a:r>
            <a:r>
              <a:rPr lang="en-US" altLang="zh-CN" dirty="0"/>
              <a:t>(</a:t>
            </a:r>
            <a:r>
              <a:rPr lang="en-US" altLang="zh-CN" dirty="0">
                <a:solidFill>
                  <a:schemeClr val="accent1"/>
                </a:solidFill>
              </a:rPr>
              <a:t>9</a:t>
            </a:r>
            <a:r>
              <a:rPr lang="en-US" altLang="zh-CN" dirty="0"/>
              <a:t>)=max{</a:t>
            </a:r>
            <a:r>
              <a:rPr lang="en-US" altLang="zh-CN" dirty="0" err="1"/>
              <a:t>ve</a:t>
            </a:r>
            <a:r>
              <a:rPr lang="en-US" altLang="zh-CN" dirty="0"/>
              <a:t>(</a:t>
            </a:r>
            <a:r>
              <a:rPr lang="en-US" altLang="zh-CN" dirty="0">
                <a:solidFill>
                  <a:schemeClr val="accent1"/>
                </a:solidFill>
              </a:rPr>
              <a:t>8</a:t>
            </a:r>
            <a:r>
              <a:rPr lang="en-US" altLang="zh-CN" dirty="0"/>
              <a:t>)+2, </a:t>
            </a:r>
            <a:r>
              <a:rPr lang="en-US" altLang="zh-CN" dirty="0" err="1"/>
              <a:t>ve</a:t>
            </a:r>
            <a:r>
              <a:rPr lang="en-US" altLang="zh-CN" dirty="0"/>
              <a:t>(</a:t>
            </a:r>
            <a:r>
              <a:rPr lang="en-US" altLang="zh-CN" dirty="0">
                <a:solidFill>
                  <a:schemeClr val="accent1"/>
                </a:solidFill>
              </a:rPr>
              <a:t>7</a:t>
            </a:r>
            <a:r>
              <a:rPr lang="en-US" altLang="zh-CN" dirty="0"/>
              <a:t>)+4}=16</a:t>
            </a:r>
          </a:p>
        </p:txBody>
      </p:sp>
      <p:sp>
        <p:nvSpPr>
          <p:cNvPr id="70" name="文本框 69">
            <a:extLst>
              <a:ext uri="{FF2B5EF4-FFF2-40B4-BE49-F238E27FC236}">
                <a16:creationId xmlns:a16="http://schemas.microsoft.com/office/drawing/2014/main" xmlns="" id="{5AE55DFA-27FF-4E43-8125-F83A8B093B47}"/>
              </a:ext>
            </a:extLst>
          </p:cNvPr>
          <p:cNvSpPr txBox="1"/>
          <p:nvPr/>
        </p:nvSpPr>
        <p:spPr>
          <a:xfrm>
            <a:off x="459788" y="4534542"/>
            <a:ext cx="8680818" cy="369332"/>
          </a:xfrm>
          <a:prstGeom prst="rect">
            <a:avLst/>
          </a:prstGeom>
          <a:noFill/>
        </p:spPr>
        <p:txBody>
          <a:bodyPr wrap="square" rtlCol="0">
            <a:spAutoFit/>
          </a:bodyPr>
          <a:lstStyle/>
          <a:p>
            <a:r>
              <a:rPr lang="zh-CN" altLang="en-US" dirty="0"/>
              <a:t>第三步：求出各</a:t>
            </a:r>
            <a:r>
              <a:rPr lang="zh-CN" altLang="en-US" dirty="0">
                <a:solidFill>
                  <a:schemeClr val="accent1"/>
                </a:solidFill>
              </a:rPr>
              <a:t>事件</a:t>
            </a:r>
            <a:r>
              <a:rPr lang="zh-CN" altLang="en-US" dirty="0"/>
              <a:t>最迟发生时间</a:t>
            </a:r>
            <a:r>
              <a:rPr lang="en-US" altLang="zh-CN" dirty="0"/>
              <a:t>(</a:t>
            </a:r>
            <a:r>
              <a:rPr lang="zh-CN" altLang="en-US" dirty="0">
                <a:solidFill>
                  <a:schemeClr val="accent2"/>
                </a:solidFill>
              </a:rPr>
              <a:t>不能推迟其后事件的最迟发生时间</a:t>
            </a:r>
            <a:r>
              <a:rPr lang="en-US" altLang="zh-CN" dirty="0"/>
              <a:t>):</a:t>
            </a:r>
          </a:p>
        </p:txBody>
      </p:sp>
      <p:sp>
        <p:nvSpPr>
          <p:cNvPr id="72" name="文本框 71">
            <a:extLst>
              <a:ext uri="{FF2B5EF4-FFF2-40B4-BE49-F238E27FC236}">
                <a16:creationId xmlns:a16="http://schemas.microsoft.com/office/drawing/2014/main" xmlns="" id="{85026565-0711-44A5-823A-EEC52F9C9FF4}"/>
              </a:ext>
            </a:extLst>
          </p:cNvPr>
          <p:cNvSpPr txBox="1"/>
          <p:nvPr/>
        </p:nvSpPr>
        <p:spPr>
          <a:xfrm>
            <a:off x="459788" y="5120086"/>
            <a:ext cx="7044966" cy="1200329"/>
          </a:xfrm>
          <a:prstGeom prst="rect">
            <a:avLst/>
          </a:prstGeom>
          <a:noFill/>
        </p:spPr>
        <p:txBody>
          <a:bodyPr wrap="square" rtlCol="0">
            <a:spAutoFit/>
          </a:bodyPr>
          <a:lstStyle/>
          <a:p>
            <a:r>
              <a:rPr lang="en-US" altLang="zh-CN" dirty="0" err="1"/>
              <a:t>vl</a:t>
            </a:r>
            <a:r>
              <a:rPr lang="en-US" altLang="zh-CN" dirty="0"/>
              <a:t>(</a:t>
            </a:r>
            <a:r>
              <a:rPr lang="en-US" altLang="zh-CN" dirty="0">
                <a:solidFill>
                  <a:schemeClr val="accent1"/>
                </a:solidFill>
              </a:rPr>
              <a:t>9</a:t>
            </a:r>
            <a:r>
              <a:rPr lang="en-US" altLang="zh-CN" dirty="0"/>
              <a:t>)=</a:t>
            </a:r>
            <a:r>
              <a:rPr lang="en-US" altLang="zh-CN" dirty="0" err="1"/>
              <a:t>ve</a:t>
            </a:r>
            <a:r>
              <a:rPr lang="en-US" altLang="zh-CN" dirty="0"/>
              <a:t>(</a:t>
            </a:r>
            <a:r>
              <a:rPr lang="en-US" altLang="zh-CN" dirty="0">
                <a:solidFill>
                  <a:schemeClr val="accent1"/>
                </a:solidFill>
              </a:rPr>
              <a:t>9</a:t>
            </a:r>
            <a:r>
              <a:rPr lang="en-US" altLang="zh-CN" dirty="0"/>
              <a:t>)=16,vl(</a:t>
            </a:r>
            <a:r>
              <a:rPr lang="en-US" altLang="zh-CN" dirty="0">
                <a:solidFill>
                  <a:schemeClr val="accent1"/>
                </a:solidFill>
              </a:rPr>
              <a:t>8</a:t>
            </a:r>
            <a:r>
              <a:rPr lang="en-US" altLang="zh-CN" dirty="0"/>
              <a:t>)=16-2=14, </a:t>
            </a:r>
            <a:r>
              <a:rPr lang="en-US" altLang="zh-CN" dirty="0" err="1"/>
              <a:t>vl</a:t>
            </a:r>
            <a:r>
              <a:rPr lang="en-US" altLang="zh-CN" dirty="0"/>
              <a:t>(</a:t>
            </a:r>
            <a:r>
              <a:rPr lang="en-US" altLang="zh-CN" dirty="0">
                <a:solidFill>
                  <a:schemeClr val="accent1"/>
                </a:solidFill>
              </a:rPr>
              <a:t>7</a:t>
            </a:r>
            <a:r>
              <a:rPr lang="en-US" altLang="zh-CN" dirty="0"/>
              <a:t>)=16-4=12,</a:t>
            </a:r>
          </a:p>
          <a:p>
            <a:r>
              <a:rPr lang="en-US" altLang="zh-CN" dirty="0" err="1"/>
              <a:t>vl</a:t>
            </a:r>
            <a:r>
              <a:rPr lang="en-US" altLang="zh-CN" dirty="0"/>
              <a:t>(</a:t>
            </a:r>
            <a:r>
              <a:rPr lang="en-US" altLang="zh-CN" dirty="0">
                <a:solidFill>
                  <a:schemeClr val="accent1"/>
                </a:solidFill>
              </a:rPr>
              <a:t>6</a:t>
            </a:r>
            <a:r>
              <a:rPr lang="en-US" altLang="zh-CN" dirty="0"/>
              <a:t>)=min{</a:t>
            </a:r>
            <a:r>
              <a:rPr lang="en-US" altLang="zh-CN" dirty="0" err="1"/>
              <a:t>vl</a:t>
            </a:r>
            <a:r>
              <a:rPr lang="en-US" altLang="zh-CN" dirty="0"/>
              <a:t>(</a:t>
            </a:r>
            <a:r>
              <a:rPr lang="en-US" altLang="zh-CN" dirty="0">
                <a:solidFill>
                  <a:schemeClr val="accent1"/>
                </a:solidFill>
              </a:rPr>
              <a:t>8</a:t>
            </a:r>
            <a:r>
              <a:rPr lang="en-US" altLang="zh-CN" dirty="0"/>
              <a:t>)-4,vl(</a:t>
            </a:r>
            <a:r>
              <a:rPr lang="en-US" altLang="zh-CN" dirty="0">
                <a:solidFill>
                  <a:schemeClr val="accent1"/>
                </a:solidFill>
              </a:rPr>
              <a:t>7</a:t>
            </a:r>
            <a:r>
              <a:rPr lang="en-US" altLang="zh-CN" dirty="0"/>
              <a:t>)-3}=9, </a:t>
            </a:r>
            <a:r>
              <a:rPr lang="en-US" altLang="zh-CN" dirty="0" err="1"/>
              <a:t>vl</a:t>
            </a:r>
            <a:r>
              <a:rPr lang="en-US" altLang="zh-CN" dirty="0"/>
              <a:t>(</a:t>
            </a:r>
            <a:r>
              <a:rPr lang="en-US" altLang="zh-CN" dirty="0">
                <a:solidFill>
                  <a:schemeClr val="accent1"/>
                </a:solidFill>
              </a:rPr>
              <a:t>5</a:t>
            </a:r>
            <a:r>
              <a:rPr lang="en-US" altLang="zh-CN" dirty="0"/>
              <a:t>)=</a:t>
            </a:r>
            <a:r>
              <a:rPr lang="en-US" altLang="zh-CN" dirty="0" err="1"/>
              <a:t>vl</a:t>
            </a:r>
            <a:r>
              <a:rPr lang="en-US" altLang="zh-CN" dirty="0"/>
              <a:t>(</a:t>
            </a:r>
            <a:r>
              <a:rPr lang="en-US" altLang="zh-CN" dirty="0">
                <a:solidFill>
                  <a:schemeClr val="accent1"/>
                </a:solidFill>
              </a:rPr>
              <a:t>7</a:t>
            </a:r>
            <a:r>
              <a:rPr lang="en-US" altLang="zh-CN" dirty="0"/>
              <a:t>)-6=6,</a:t>
            </a:r>
          </a:p>
          <a:p>
            <a:r>
              <a:rPr lang="en-US" altLang="zh-CN" dirty="0" err="1"/>
              <a:t>vl</a:t>
            </a:r>
            <a:r>
              <a:rPr lang="en-US" altLang="zh-CN" dirty="0"/>
              <a:t>(</a:t>
            </a:r>
            <a:r>
              <a:rPr lang="en-US" altLang="zh-CN" dirty="0">
                <a:solidFill>
                  <a:schemeClr val="accent1"/>
                </a:solidFill>
              </a:rPr>
              <a:t>4</a:t>
            </a:r>
            <a:r>
              <a:rPr lang="en-US" altLang="zh-CN" dirty="0"/>
              <a:t>)=</a:t>
            </a:r>
            <a:r>
              <a:rPr lang="en-US" altLang="zh-CN" dirty="0" err="1"/>
              <a:t>vl</a:t>
            </a:r>
            <a:r>
              <a:rPr lang="en-US" altLang="zh-CN" dirty="0"/>
              <a:t>(</a:t>
            </a:r>
            <a:r>
              <a:rPr lang="en-US" altLang="zh-CN" dirty="0">
                <a:solidFill>
                  <a:schemeClr val="accent1"/>
                </a:solidFill>
              </a:rPr>
              <a:t>6</a:t>
            </a:r>
            <a:r>
              <a:rPr lang="en-US" altLang="zh-CN" dirty="0"/>
              <a:t>)-2=9-2=7,vl(</a:t>
            </a:r>
            <a:r>
              <a:rPr lang="en-US" altLang="zh-CN" dirty="0">
                <a:solidFill>
                  <a:schemeClr val="accent1"/>
                </a:solidFill>
              </a:rPr>
              <a:t>3</a:t>
            </a:r>
            <a:r>
              <a:rPr lang="en-US" altLang="zh-CN" dirty="0"/>
              <a:t>)=min{</a:t>
            </a:r>
            <a:r>
              <a:rPr lang="en-US" altLang="zh-CN" dirty="0" err="1"/>
              <a:t>vl</a:t>
            </a:r>
            <a:r>
              <a:rPr lang="en-US" altLang="zh-CN" dirty="0"/>
              <a:t>(</a:t>
            </a:r>
            <a:r>
              <a:rPr lang="en-US" altLang="zh-CN" dirty="0">
                <a:solidFill>
                  <a:schemeClr val="accent1"/>
                </a:solidFill>
              </a:rPr>
              <a:t>6</a:t>
            </a:r>
            <a:r>
              <a:rPr lang="en-US" altLang="zh-CN" dirty="0"/>
              <a:t>)-3,vl(</a:t>
            </a:r>
            <a:r>
              <a:rPr lang="en-US" altLang="zh-CN" dirty="0">
                <a:solidFill>
                  <a:schemeClr val="accent1"/>
                </a:solidFill>
              </a:rPr>
              <a:t>5</a:t>
            </a:r>
            <a:r>
              <a:rPr lang="en-US" altLang="zh-CN" dirty="0"/>
              <a:t>)-1}=5,</a:t>
            </a:r>
          </a:p>
          <a:p>
            <a:r>
              <a:rPr lang="en-US" altLang="zh-CN" dirty="0" err="1"/>
              <a:t>vl</a:t>
            </a:r>
            <a:r>
              <a:rPr lang="en-US" altLang="zh-CN" dirty="0"/>
              <a:t>(</a:t>
            </a:r>
            <a:r>
              <a:rPr lang="en-US" altLang="zh-CN" dirty="0">
                <a:solidFill>
                  <a:schemeClr val="accent1"/>
                </a:solidFill>
              </a:rPr>
              <a:t>2</a:t>
            </a:r>
            <a:r>
              <a:rPr lang="en-US" altLang="zh-CN" dirty="0"/>
              <a:t>)=min{</a:t>
            </a:r>
            <a:r>
              <a:rPr lang="en-US" altLang="zh-CN" dirty="0" err="1"/>
              <a:t>vl</a:t>
            </a:r>
            <a:r>
              <a:rPr lang="en-US" altLang="zh-CN" dirty="0"/>
              <a:t>(</a:t>
            </a:r>
            <a:r>
              <a:rPr lang="en-US" altLang="zh-CN" dirty="0">
                <a:solidFill>
                  <a:schemeClr val="accent1"/>
                </a:solidFill>
              </a:rPr>
              <a:t>3</a:t>
            </a:r>
            <a:r>
              <a:rPr lang="en-US" altLang="zh-CN" dirty="0"/>
              <a:t>)-2,vl(</a:t>
            </a:r>
            <a:r>
              <a:rPr lang="en-US" altLang="zh-CN" dirty="0">
                <a:solidFill>
                  <a:schemeClr val="accent1"/>
                </a:solidFill>
              </a:rPr>
              <a:t>4</a:t>
            </a:r>
            <a:r>
              <a:rPr lang="en-US" altLang="zh-CN" dirty="0"/>
              <a:t>)-3}=3,vl(</a:t>
            </a:r>
            <a:r>
              <a:rPr lang="en-US" altLang="zh-CN" dirty="0">
                <a:solidFill>
                  <a:schemeClr val="accent1"/>
                </a:solidFill>
              </a:rPr>
              <a:t>1</a:t>
            </a:r>
            <a:r>
              <a:rPr lang="en-US" altLang="zh-CN" dirty="0"/>
              <a:t>)=min{</a:t>
            </a:r>
            <a:r>
              <a:rPr lang="en-US" altLang="zh-CN" dirty="0" err="1"/>
              <a:t>vl</a:t>
            </a:r>
            <a:r>
              <a:rPr lang="en-US" altLang="zh-CN" dirty="0"/>
              <a:t>(</a:t>
            </a:r>
            <a:r>
              <a:rPr lang="en-US" altLang="zh-CN" dirty="0">
                <a:solidFill>
                  <a:schemeClr val="accent1"/>
                </a:solidFill>
              </a:rPr>
              <a:t>2</a:t>
            </a:r>
            <a:r>
              <a:rPr lang="en-US" altLang="zh-CN" dirty="0"/>
              <a:t>)-2,vl(</a:t>
            </a:r>
            <a:r>
              <a:rPr lang="en-US" altLang="zh-CN" dirty="0">
                <a:solidFill>
                  <a:schemeClr val="accent1"/>
                </a:solidFill>
              </a:rPr>
              <a:t>3</a:t>
            </a:r>
            <a:r>
              <a:rPr lang="en-US" altLang="zh-CN" dirty="0"/>
              <a:t>)-5,vl(</a:t>
            </a:r>
            <a:r>
              <a:rPr lang="en-US" altLang="zh-CN" dirty="0">
                <a:solidFill>
                  <a:schemeClr val="accent1"/>
                </a:solidFill>
              </a:rPr>
              <a:t>5</a:t>
            </a:r>
            <a:r>
              <a:rPr lang="en-US" altLang="zh-CN" dirty="0"/>
              <a:t>)-5}=0</a:t>
            </a:r>
          </a:p>
        </p:txBody>
      </p:sp>
    </p:spTree>
    <p:extLst>
      <p:ext uri="{BB962C8B-B14F-4D97-AF65-F5344CB8AC3E}">
        <p14:creationId xmlns:p14="http://schemas.microsoft.com/office/powerpoint/2010/main" val="125503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6" grpId="0"/>
      <p:bldP spid="68" grpId="0"/>
      <p:bldP spid="69" grpId="0"/>
      <p:bldP spid="70" grpId="0"/>
      <p:bldP spid="7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38F122D8-6918-4A92-8583-5B0B1944087C}"/>
              </a:ext>
            </a:extLst>
          </p:cNvPr>
          <p:cNvSpPr/>
          <p:nvPr/>
        </p:nvSpPr>
        <p:spPr>
          <a:xfrm>
            <a:off x="6622272" y="1759800"/>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1</a:t>
            </a:r>
            <a:endParaRPr lang="zh-CN" altLang="en-US" sz="2000" baseline="-25000" dirty="0"/>
          </a:p>
        </p:txBody>
      </p:sp>
      <p:sp>
        <p:nvSpPr>
          <p:cNvPr id="17" name="流程图: 接点 16">
            <a:extLst>
              <a:ext uri="{FF2B5EF4-FFF2-40B4-BE49-F238E27FC236}">
                <a16:creationId xmlns:a16="http://schemas.microsoft.com/office/drawing/2014/main" xmlns="" id="{90A77E8C-E47E-4869-BE8C-A5769A7B8C76}"/>
              </a:ext>
            </a:extLst>
          </p:cNvPr>
          <p:cNvSpPr/>
          <p:nvPr/>
        </p:nvSpPr>
        <p:spPr>
          <a:xfrm>
            <a:off x="8167245" y="68372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2</a:t>
            </a:r>
            <a:endParaRPr lang="zh-CN" altLang="en-US" sz="2000" baseline="-25000" dirty="0"/>
          </a:p>
        </p:txBody>
      </p:sp>
      <p:sp>
        <p:nvSpPr>
          <p:cNvPr id="18" name="流程图: 接点 17">
            <a:extLst>
              <a:ext uri="{FF2B5EF4-FFF2-40B4-BE49-F238E27FC236}">
                <a16:creationId xmlns:a16="http://schemas.microsoft.com/office/drawing/2014/main" xmlns="" id="{5DBA6533-E656-4BFC-A900-7B5362A26B4B}"/>
              </a:ext>
            </a:extLst>
          </p:cNvPr>
          <p:cNvSpPr/>
          <p:nvPr/>
        </p:nvSpPr>
        <p:spPr>
          <a:xfrm>
            <a:off x="8167245" y="175979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3</a:t>
            </a:r>
            <a:endParaRPr lang="zh-CN" altLang="en-US" sz="2000" baseline="-25000" dirty="0"/>
          </a:p>
        </p:txBody>
      </p:sp>
      <p:sp>
        <p:nvSpPr>
          <p:cNvPr id="19" name="流程图: 接点 18">
            <a:extLst>
              <a:ext uri="{FF2B5EF4-FFF2-40B4-BE49-F238E27FC236}">
                <a16:creationId xmlns:a16="http://schemas.microsoft.com/office/drawing/2014/main" xmlns="" id="{2016B577-6B5F-4686-A85D-C5A918BD1BFE}"/>
              </a:ext>
            </a:extLst>
          </p:cNvPr>
          <p:cNvSpPr/>
          <p:nvPr/>
        </p:nvSpPr>
        <p:spPr>
          <a:xfrm>
            <a:off x="816724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5</a:t>
            </a:r>
            <a:endParaRPr lang="zh-CN" altLang="en-US" sz="2000" baseline="-25000" dirty="0"/>
          </a:p>
        </p:txBody>
      </p:sp>
      <p:sp>
        <p:nvSpPr>
          <p:cNvPr id="21" name="流程图: 接点 20">
            <a:extLst>
              <a:ext uri="{FF2B5EF4-FFF2-40B4-BE49-F238E27FC236}">
                <a16:creationId xmlns:a16="http://schemas.microsoft.com/office/drawing/2014/main" xmlns="" id="{DE4D0B98-5029-47FA-8AED-6E1CF19FD4D0}"/>
              </a:ext>
            </a:extLst>
          </p:cNvPr>
          <p:cNvSpPr/>
          <p:nvPr/>
        </p:nvSpPr>
        <p:spPr>
          <a:xfrm>
            <a:off x="9757255" y="68372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4</a:t>
            </a:r>
            <a:endParaRPr lang="zh-CN" altLang="en-US" sz="2000" baseline="-25000" dirty="0"/>
          </a:p>
        </p:txBody>
      </p:sp>
      <p:sp>
        <p:nvSpPr>
          <p:cNvPr id="28" name="流程图: 接点 27">
            <a:extLst>
              <a:ext uri="{FF2B5EF4-FFF2-40B4-BE49-F238E27FC236}">
                <a16:creationId xmlns:a16="http://schemas.microsoft.com/office/drawing/2014/main" xmlns="" id="{BF21E90A-42E5-4C2A-8F80-B3F407C50B3B}"/>
              </a:ext>
            </a:extLst>
          </p:cNvPr>
          <p:cNvSpPr/>
          <p:nvPr/>
        </p:nvSpPr>
        <p:spPr>
          <a:xfrm>
            <a:off x="9757255" y="1756013"/>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6</a:t>
            </a:r>
            <a:endParaRPr lang="zh-CN" altLang="en-US" sz="2000" baseline="-25000" dirty="0"/>
          </a:p>
        </p:txBody>
      </p:sp>
      <p:sp>
        <p:nvSpPr>
          <p:cNvPr id="29" name="流程图: 接点 28">
            <a:extLst>
              <a:ext uri="{FF2B5EF4-FFF2-40B4-BE49-F238E27FC236}">
                <a16:creationId xmlns:a16="http://schemas.microsoft.com/office/drawing/2014/main" xmlns="" id="{032622A2-41D5-481D-A05C-D3726D330DA4}"/>
              </a:ext>
            </a:extLst>
          </p:cNvPr>
          <p:cNvSpPr/>
          <p:nvPr/>
        </p:nvSpPr>
        <p:spPr>
          <a:xfrm>
            <a:off x="975725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7</a:t>
            </a:r>
            <a:endParaRPr lang="zh-CN" altLang="en-US" sz="2000" baseline="-25000" dirty="0"/>
          </a:p>
        </p:txBody>
      </p:sp>
      <p:sp>
        <p:nvSpPr>
          <p:cNvPr id="30" name="流程图: 接点 29">
            <a:extLst>
              <a:ext uri="{FF2B5EF4-FFF2-40B4-BE49-F238E27FC236}">
                <a16:creationId xmlns:a16="http://schemas.microsoft.com/office/drawing/2014/main" xmlns="" id="{0DF53890-0F00-44C8-A390-02A6654E86AA}"/>
              </a:ext>
            </a:extLst>
          </p:cNvPr>
          <p:cNvSpPr/>
          <p:nvPr/>
        </p:nvSpPr>
        <p:spPr>
          <a:xfrm>
            <a:off x="11347265" y="175601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8</a:t>
            </a:r>
            <a:endParaRPr lang="zh-CN" altLang="en-US" sz="2000" baseline="-25000" dirty="0"/>
          </a:p>
        </p:txBody>
      </p:sp>
      <p:sp>
        <p:nvSpPr>
          <p:cNvPr id="31" name="流程图: 接点 30">
            <a:extLst>
              <a:ext uri="{FF2B5EF4-FFF2-40B4-BE49-F238E27FC236}">
                <a16:creationId xmlns:a16="http://schemas.microsoft.com/office/drawing/2014/main" xmlns="" id="{93D45FD3-B7A8-46E4-80BD-3C981AEAFAE6}"/>
              </a:ext>
            </a:extLst>
          </p:cNvPr>
          <p:cNvSpPr/>
          <p:nvPr/>
        </p:nvSpPr>
        <p:spPr>
          <a:xfrm>
            <a:off x="1134726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9</a:t>
            </a:r>
            <a:endParaRPr lang="zh-CN" altLang="en-US" sz="2000" baseline="-25000" dirty="0"/>
          </a:p>
        </p:txBody>
      </p:sp>
      <p:cxnSp>
        <p:nvCxnSpPr>
          <p:cNvPr id="8" name="直接箭头连接符 7">
            <a:extLst>
              <a:ext uri="{FF2B5EF4-FFF2-40B4-BE49-F238E27FC236}">
                <a16:creationId xmlns:a16="http://schemas.microsoft.com/office/drawing/2014/main" xmlns="" id="{7856302F-A37B-4344-9DE0-C3227F9463D6}"/>
              </a:ext>
            </a:extLst>
          </p:cNvPr>
          <p:cNvCxnSpPr>
            <a:stCxn id="16" idx="0"/>
            <a:endCxn id="17" idx="2"/>
          </p:cNvCxnSpPr>
          <p:nvPr/>
        </p:nvCxnSpPr>
        <p:spPr>
          <a:xfrm flipV="1">
            <a:off x="6899109" y="952360"/>
            <a:ext cx="1268136" cy="80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92B2D0DB-8B42-4A4D-891C-9588515ACC2E}"/>
              </a:ext>
            </a:extLst>
          </p:cNvPr>
          <p:cNvCxnSpPr>
            <a:stCxn id="16" idx="4"/>
            <a:endCxn id="19" idx="2"/>
          </p:cNvCxnSpPr>
          <p:nvPr/>
        </p:nvCxnSpPr>
        <p:spPr>
          <a:xfrm>
            <a:off x="6899109" y="2297075"/>
            <a:ext cx="1268136" cy="10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1BF114CA-B87C-4E49-A3CA-4106EA7160D7}"/>
              </a:ext>
            </a:extLst>
          </p:cNvPr>
          <p:cNvCxnSpPr>
            <a:stCxn id="16" idx="6"/>
            <a:endCxn id="18" idx="2"/>
          </p:cNvCxnSpPr>
          <p:nvPr/>
        </p:nvCxnSpPr>
        <p:spPr>
          <a:xfrm flipV="1">
            <a:off x="7175946" y="2028437"/>
            <a:ext cx="991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87FA48BF-3AAA-492A-B75F-0CE41E6C0C0F}"/>
              </a:ext>
            </a:extLst>
          </p:cNvPr>
          <p:cNvCxnSpPr>
            <a:stCxn id="17" idx="4"/>
            <a:endCxn id="18" idx="0"/>
          </p:cNvCxnSpPr>
          <p:nvPr/>
        </p:nvCxnSpPr>
        <p:spPr>
          <a:xfrm>
            <a:off x="8444082" y="1220997"/>
            <a:ext cx="0" cy="538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 name="直接箭头连接符 2048">
            <a:extLst>
              <a:ext uri="{FF2B5EF4-FFF2-40B4-BE49-F238E27FC236}">
                <a16:creationId xmlns:a16="http://schemas.microsoft.com/office/drawing/2014/main" xmlns="" id="{8257F5A8-FDB4-4A86-85DB-195A8CF960BC}"/>
              </a:ext>
            </a:extLst>
          </p:cNvPr>
          <p:cNvCxnSpPr>
            <a:stCxn id="18" idx="4"/>
            <a:endCxn id="19" idx="0"/>
          </p:cNvCxnSpPr>
          <p:nvPr/>
        </p:nvCxnSpPr>
        <p:spPr>
          <a:xfrm>
            <a:off x="8444082" y="2297074"/>
            <a:ext cx="0" cy="7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2" name="直接箭头连接符 2051">
            <a:extLst>
              <a:ext uri="{FF2B5EF4-FFF2-40B4-BE49-F238E27FC236}">
                <a16:creationId xmlns:a16="http://schemas.microsoft.com/office/drawing/2014/main" xmlns="" id="{8328A0C4-7927-47B8-8F91-B5A3822AC00B}"/>
              </a:ext>
            </a:extLst>
          </p:cNvPr>
          <p:cNvCxnSpPr>
            <a:stCxn id="17" idx="6"/>
            <a:endCxn id="21" idx="2"/>
          </p:cNvCxnSpPr>
          <p:nvPr/>
        </p:nvCxnSpPr>
        <p:spPr>
          <a:xfrm>
            <a:off x="8720919" y="952360"/>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4" name="直接箭头连接符 2053">
            <a:extLst>
              <a:ext uri="{FF2B5EF4-FFF2-40B4-BE49-F238E27FC236}">
                <a16:creationId xmlns:a16="http://schemas.microsoft.com/office/drawing/2014/main" xmlns="" id="{807A0757-E02E-4E87-A2D3-59B09E024211}"/>
              </a:ext>
            </a:extLst>
          </p:cNvPr>
          <p:cNvCxnSpPr>
            <a:stCxn id="21" idx="4"/>
            <a:endCxn id="28" idx="0"/>
          </p:cNvCxnSpPr>
          <p:nvPr/>
        </p:nvCxnSpPr>
        <p:spPr>
          <a:xfrm>
            <a:off x="10034092" y="1220997"/>
            <a:ext cx="0" cy="53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直接箭头连接符 2055">
            <a:extLst>
              <a:ext uri="{FF2B5EF4-FFF2-40B4-BE49-F238E27FC236}">
                <a16:creationId xmlns:a16="http://schemas.microsoft.com/office/drawing/2014/main" xmlns="" id="{C19213F6-3761-4B29-9086-15D81D8C97D6}"/>
              </a:ext>
            </a:extLst>
          </p:cNvPr>
          <p:cNvCxnSpPr>
            <a:stCxn id="18" idx="6"/>
            <a:endCxn id="28" idx="2"/>
          </p:cNvCxnSpPr>
          <p:nvPr/>
        </p:nvCxnSpPr>
        <p:spPr>
          <a:xfrm flipV="1">
            <a:off x="8720919" y="2024651"/>
            <a:ext cx="1036336" cy="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8" name="直接箭头连接符 2057">
            <a:extLst>
              <a:ext uri="{FF2B5EF4-FFF2-40B4-BE49-F238E27FC236}">
                <a16:creationId xmlns:a16="http://schemas.microsoft.com/office/drawing/2014/main" xmlns="" id="{35C1C2F1-3A49-48BA-9C4F-A3E0A6F8BB7B}"/>
              </a:ext>
            </a:extLst>
          </p:cNvPr>
          <p:cNvCxnSpPr>
            <a:stCxn id="28" idx="4"/>
            <a:endCxn id="29" idx="0"/>
          </p:cNvCxnSpPr>
          <p:nvPr/>
        </p:nvCxnSpPr>
        <p:spPr>
          <a:xfrm>
            <a:off x="10034092" y="2293288"/>
            <a:ext cx="0" cy="79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直接箭头连接符 2059">
            <a:extLst>
              <a:ext uri="{FF2B5EF4-FFF2-40B4-BE49-F238E27FC236}">
                <a16:creationId xmlns:a16="http://schemas.microsoft.com/office/drawing/2014/main" xmlns="" id="{74A4432E-D8B4-4E72-A396-E748AAD00C1E}"/>
              </a:ext>
            </a:extLst>
          </p:cNvPr>
          <p:cNvCxnSpPr>
            <a:stCxn id="19" idx="6"/>
            <a:endCxn id="29" idx="2"/>
          </p:cNvCxnSpPr>
          <p:nvPr/>
        </p:nvCxnSpPr>
        <p:spPr>
          <a:xfrm>
            <a:off x="8720919" y="3355297"/>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直接箭头连接符 2061">
            <a:extLst>
              <a:ext uri="{FF2B5EF4-FFF2-40B4-BE49-F238E27FC236}">
                <a16:creationId xmlns:a16="http://schemas.microsoft.com/office/drawing/2014/main" xmlns="" id="{B68AF7A7-5C16-4BE1-A7A3-BC023061B7D1}"/>
              </a:ext>
            </a:extLst>
          </p:cNvPr>
          <p:cNvCxnSpPr>
            <a:stCxn id="28" idx="6"/>
            <a:endCxn id="30" idx="2"/>
          </p:cNvCxnSpPr>
          <p:nvPr/>
        </p:nvCxnSpPr>
        <p:spPr>
          <a:xfrm flipV="1">
            <a:off x="10310929" y="2024650"/>
            <a:ext cx="10363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直接箭头连接符 2063">
            <a:extLst>
              <a:ext uri="{FF2B5EF4-FFF2-40B4-BE49-F238E27FC236}">
                <a16:creationId xmlns:a16="http://schemas.microsoft.com/office/drawing/2014/main" xmlns="" id="{7D324611-14EC-482A-8850-B04FFC147978}"/>
              </a:ext>
            </a:extLst>
          </p:cNvPr>
          <p:cNvCxnSpPr>
            <a:stCxn id="29" idx="6"/>
            <a:endCxn id="31" idx="2"/>
          </p:cNvCxnSpPr>
          <p:nvPr/>
        </p:nvCxnSpPr>
        <p:spPr>
          <a:xfrm>
            <a:off x="10310929" y="3355297"/>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6" name="直接箭头连接符 2065">
            <a:extLst>
              <a:ext uri="{FF2B5EF4-FFF2-40B4-BE49-F238E27FC236}">
                <a16:creationId xmlns:a16="http://schemas.microsoft.com/office/drawing/2014/main" xmlns="" id="{F43C011C-F6DD-45DA-B015-716517BBEC23}"/>
              </a:ext>
            </a:extLst>
          </p:cNvPr>
          <p:cNvCxnSpPr>
            <a:stCxn id="30" idx="4"/>
            <a:endCxn id="31" idx="0"/>
          </p:cNvCxnSpPr>
          <p:nvPr/>
        </p:nvCxnSpPr>
        <p:spPr>
          <a:xfrm>
            <a:off x="11624102" y="2293287"/>
            <a:ext cx="0" cy="793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7" name="文本框 2066">
            <a:extLst>
              <a:ext uri="{FF2B5EF4-FFF2-40B4-BE49-F238E27FC236}">
                <a16:creationId xmlns:a16="http://schemas.microsoft.com/office/drawing/2014/main" xmlns="" id="{A638CF00-A551-4E61-806C-3DB4AC882890}"/>
              </a:ext>
            </a:extLst>
          </p:cNvPr>
          <p:cNvSpPr txBox="1"/>
          <p:nvPr/>
        </p:nvSpPr>
        <p:spPr>
          <a:xfrm>
            <a:off x="6975958" y="1071483"/>
            <a:ext cx="679508" cy="369332"/>
          </a:xfrm>
          <a:prstGeom prst="rect">
            <a:avLst/>
          </a:prstGeom>
          <a:noFill/>
        </p:spPr>
        <p:txBody>
          <a:bodyPr wrap="square" rtlCol="0">
            <a:spAutoFit/>
          </a:bodyPr>
          <a:lstStyle/>
          <a:p>
            <a:r>
              <a:rPr lang="en-US" altLang="zh-CN" dirty="0"/>
              <a:t>a</a:t>
            </a:r>
            <a:r>
              <a:rPr lang="en-US" altLang="zh-CN" baseline="-25000" dirty="0"/>
              <a:t>1</a:t>
            </a:r>
            <a:r>
              <a:rPr lang="en-US" altLang="zh-CN" dirty="0"/>
              <a:t>=2</a:t>
            </a:r>
            <a:endParaRPr lang="zh-CN" altLang="en-US" dirty="0"/>
          </a:p>
        </p:txBody>
      </p:sp>
      <p:sp>
        <p:nvSpPr>
          <p:cNvPr id="52" name="文本框 51">
            <a:extLst>
              <a:ext uri="{FF2B5EF4-FFF2-40B4-BE49-F238E27FC236}">
                <a16:creationId xmlns:a16="http://schemas.microsoft.com/office/drawing/2014/main" xmlns="" id="{0EF72861-A3CA-4A4B-B776-6676EABF4B13}"/>
              </a:ext>
            </a:extLst>
          </p:cNvPr>
          <p:cNvSpPr txBox="1"/>
          <p:nvPr/>
        </p:nvSpPr>
        <p:spPr>
          <a:xfrm>
            <a:off x="8883952" y="550785"/>
            <a:ext cx="679508" cy="369332"/>
          </a:xfrm>
          <a:prstGeom prst="rect">
            <a:avLst/>
          </a:prstGeom>
          <a:noFill/>
        </p:spPr>
        <p:txBody>
          <a:bodyPr wrap="square" rtlCol="0">
            <a:spAutoFit/>
          </a:bodyPr>
          <a:lstStyle/>
          <a:p>
            <a:r>
              <a:rPr lang="en-US" altLang="zh-CN" dirty="0"/>
              <a:t>a</a:t>
            </a:r>
            <a:r>
              <a:rPr lang="en-US" altLang="zh-CN" baseline="-25000" dirty="0"/>
              <a:t>4</a:t>
            </a:r>
            <a:r>
              <a:rPr lang="en-US" altLang="zh-CN" dirty="0"/>
              <a:t>=3</a:t>
            </a:r>
            <a:endParaRPr lang="zh-CN" altLang="en-US" dirty="0"/>
          </a:p>
        </p:txBody>
      </p:sp>
      <p:sp>
        <p:nvSpPr>
          <p:cNvPr id="53" name="文本框 52">
            <a:extLst>
              <a:ext uri="{FF2B5EF4-FFF2-40B4-BE49-F238E27FC236}">
                <a16:creationId xmlns:a16="http://schemas.microsoft.com/office/drawing/2014/main" xmlns="" id="{758A4C07-79C3-4856-A9B0-9BCD280AD6AB}"/>
              </a:ext>
            </a:extLst>
          </p:cNvPr>
          <p:cNvSpPr txBox="1"/>
          <p:nvPr/>
        </p:nvSpPr>
        <p:spPr>
          <a:xfrm>
            <a:off x="8144323" y="1224720"/>
            <a:ext cx="679508" cy="369332"/>
          </a:xfrm>
          <a:prstGeom prst="rect">
            <a:avLst/>
          </a:prstGeom>
          <a:noFill/>
        </p:spPr>
        <p:txBody>
          <a:bodyPr wrap="square" rtlCol="0">
            <a:spAutoFit/>
          </a:bodyPr>
          <a:lstStyle/>
          <a:p>
            <a:r>
              <a:rPr lang="en-US" altLang="zh-CN" dirty="0"/>
              <a:t>a</a:t>
            </a:r>
            <a:r>
              <a:rPr lang="en-US" altLang="zh-CN" baseline="-25000" dirty="0"/>
              <a:t>5</a:t>
            </a:r>
            <a:r>
              <a:rPr lang="en-US" altLang="zh-CN" dirty="0"/>
              <a:t>=2</a:t>
            </a:r>
            <a:endParaRPr lang="zh-CN" altLang="en-US" dirty="0"/>
          </a:p>
        </p:txBody>
      </p:sp>
      <p:sp>
        <p:nvSpPr>
          <p:cNvPr id="54" name="文本框 53">
            <a:extLst>
              <a:ext uri="{FF2B5EF4-FFF2-40B4-BE49-F238E27FC236}">
                <a16:creationId xmlns:a16="http://schemas.microsoft.com/office/drawing/2014/main" xmlns="" id="{8172ECE3-C858-4751-99A7-0040E344F291}"/>
              </a:ext>
            </a:extLst>
          </p:cNvPr>
          <p:cNvSpPr txBox="1"/>
          <p:nvPr/>
        </p:nvSpPr>
        <p:spPr>
          <a:xfrm>
            <a:off x="7331841" y="1793424"/>
            <a:ext cx="679508" cy="369332"/>
          </a:xfrm>
          <a:prstGeom prst="rect">
            <a:avLst/>
          </a:prstGeom>
          <a:noFill/>
        </p:spPr>
        <p:txBody>
          <a:bodyPr wrap="square" rtlCol="0">
            <a:spAutoFit/>
          </a:bodyPr>
          <a:lstStyle/>
          <a:p>
            <a:r>
              <a:rPr lang="en-US" altLang="zh-CN" dirty="0"/>
              <a:t>a</a:t>
            </a:r>
            <a:r>
              <a:rPr lang="en-US" altLang="zh-CN" baseline="-25000" dirty="0"/>
              <a:t>2</a:t>
            </a:r>
            <a:r>
              <a:rPr lang="en-US" altLang="zh-CN" dirty="0"/>
              <a:t>=5</a:t>
            </a:r>
            <a:endParaRPr lang="zh-CN" altLang="en-US" dirty="0"/>
          </a:p>
        </p:txBody>
      </p:sp>
      <p:sp>
        <p:nvSpPr>
          <p:cNvPr id="55" name="文本框 54">
            <a:extLst>
              <a:ext uri="{FF2B5EF4-FFF2-40B4-BE49-F238E27FC236}">
                <a16:creationId xmlns:a16="http://schemas.microsoft.com/office/drawing/2014/main" xmlns="" id="{965189FC-1CD6-4548-82E8-F7F165D8192A}"/>
              </a:ext>
            </a:extLst>
          </p:cNvPr>
          <p:cNvSpPr txBox="1"/>
          <p:nvPr/>
        </p:nvSpPr>
        <p:spPr>
          <a:xfrm>
            <a:off x="6975958" y="2823803"/>
            <a:ext cx="679508" cy="369332"/>
          </a:xfrm>
          <a:prstGeom prst="rect">
            <a:avLst/>
          </a:prstGeom>
          <a:noFill/>
        </p:spPr>
        <p:txBody>
          <a:bodyPr wrap="square" rtlCol="0">
            <a:spAutoFit/>
          </a:bodyPr>
          <a:lstStyle/>
          <a:p>
            <a:r>
              <a:rPr lang="en-US" altLang="zh-CN" dirty="0"/>
              <a:t>a</a:t>
            </a:r>
            <a:r>
              <a:rPr lang="en-US" altLang="zh-CN" baseline="-25000" dirty="0"/>
              <a:t>3</a:t>
            </a:r>
            <a:r>
              <a:rPr lang="en-US" altLang="zh-CN" dirty="0"/>
              <a:t>=5</a:t>
            </a:r>
            <a:endParaRPr lang="zh-CN" altLang="en-US" dirty="0"/>
          </a:p>
        </p:txBody>
      </p:sp>
      <p:sp>
        <p:nvSpPr>
          <p:cNvPr id="56" name="文本框 55">
            <a:extLst>
              <a:ext uri="{FF2B5EF4-FFF2-40B4-BE49-F238E27FC236}">
                <a16:creationId xmlns:a16="http://schemas.microsoft.com/office/drawing/2014/main" xmlns="" id="{EFAE512C-81A4-4B17-AA5D-3935D018F415}"/>
              </a:ext>
            </a:extLst>
          </p:cNvPr>
          <p:cNvSpPr txBox="1"/>
          <p:nvPr/>
        </p:nvSpPr>
        <p:spPr>
          <a:xfrm>
            <a:off x="8144323" y="2431393"/>
            <a:ext cx="679508" cy="369332"/>
          </a:xfrm>
          <a:prstGeom prst="rect">
            <a:avLst/>
          </a:prstGeom>
          <a:noFill/>
        </p:spPr>
        <p:txBody>
          <a:bodyPr wrap="square" rtlCol="0">
            <a:spAutoFit/>
          </a:bodyPr>
          <a:lstStyle/>
          <a:p>
            <a:r>
              <a:rPr lang="en-US" altLang="zh-CN" dirty="0"/>
              <a:t>a</a:t>
            </a:r>
            <a:r>
              <a:rPr lang="en-US" altLang="zh-CN" baseline="-25000" dirty="0"/>
              <a:t>6</a:t>
            </a:r>
            <a:r>
              <a:rPr lang="en-US" altLang="zh-CN" dirty="0"/>
              <a:t>=1</a:t>
            </a:r>
            <a:endParaRPr lang="zh-CN" altLang="en-US" dirty="0"/>
          </a:p>
        </p:txBody>
      </p:sp>
      <p:sp>
        <p:nvSpPr>
          <p:cNvPr id="57" name="文本框 56">
            <a:extLst>
              <a:ext uri="{FF2B5EF4-FFF2-40B4-BE49-F238E27FC236}">
                <a16:creationId xmlns:a16="http://schemas.microsoft.com/office/drawing/2014/main" xmlns="" id="{D443FF0D-B447-4AF9-80D4-61CB6220873D}"/>
              </a:ext>
            </a:extLst>
          </p:cNvPr>
          <p:cNvSpPr txBox="1"/>
          <p:nvPr/>
        </p:nvSpPr>
        <p:spPr>
          <a:xfrm>
            <a:off x="8883952" y="1793424"/>
            <a:ext cx="679508" cy="369332"/>
          </a:xfrm>
          <a:prstGeom prst="rect">
            <a:avLst/>
          </a:prstGeom>
          <a:noFill/>
        </p:spPr>
        <p:txBody>
          <a:bodyPr wrap="square" rtlCol="0">
            <a:spAutoFit/>
          </a:bodyPr>
          <a:lstStyle/>
          <a:p>
            <a:r>
              <a:rPr lang="en-US" altLang="zh-CN" dirty="0"/>
              <a:t>a</a:t>
            </a:r>
            <a:r>
              <a:rPr lang="en-US" altLang="zh-CN" baseline="-25000" dirty="0"/>
              <a:t>7</a:t>
            </a:r>
            <a:r>
              <a:rPr lang="en-US" altLang="zh-CN" dirty="0"/>
              <a:t>=3</a:t>
            </a:r>
            <a:endParaRPr lang="zh-CN" altLang="en-US" dirty="0"/>
          </a:p>
        </p:txBody>
      </p:sp>
      <p:sp>
        <p:nvSpPr>
          <p:cNvPr id="58" name="文本框 57">
            <a:extLst>
              <a:ext uri="{FF2B5EF4-FFF2-40B4-BE49-F238E27FC236}">
                <a16:creationId xmlns:a16="http://schemas.microsoft.com/office/drawing/2014/main" xmlns="" id="{2E92B7D8-CD00-4874-A8F8-5B46728EC732}"/>
              </a:ext>
            </a:extLst>
          </p:cNvPr>
          <p:cNvSpPr txBox="1"/>
          <p:nvPr/>
        </p:nvSpPr>
        <p:spPr>
          <a:xfrm>
            <a:off x="9757255" y="1258368"/>
            <a:ext cx="679508" cy="369332"/>
          </a:xfrm>
          <a:prstGeom prst="rect">
            <a:avLst/>
          </a:prstGeom>
          <a:noFill/>
        </p:spPr>
        <p:txBody>
          <a:bodyPr wrap="square" rtlCol="0">
            <a:spAutoFit/>
          </a:bodyPr>
          <a:lstStyle/>
          <a:p>
            <a:r>
              <a:rPr lang="en-US" altLang="zh-CN" dirty="0"/>
              <a:t>a</a:t>
            </a:r>
            <a:r>
              <a:rPr lang="en-US" altLang="zh-CN" baseline="-25000" dirty="0"/>
              <a:t>8</a:t>
            </a:r>
            <a:r>
              <a:rPr lang="en-US" altLang="zh-CN" dirty="0"/>
              <a:t>=2</a:t>
            </a:r>
            <a:endParaRPr lang="zh-CN" altLang="en-US" dirty="0"/>
          </a:p>
        </p:txBody>
      </p:sp>
      <p:sp>
        <p:nvSpPr>
          <p:cNvPr id="59" name="文本框 58">
            <a:extLst>
              <a:ext uri="{FF2B5EF4-FFF2-40B4-BE49-F238E27FC236}">
                <a16:creationId xmlns:a16="http://schemas.microsoft.com/office/drawing/2014/main" xmlns="" id="{32D772CD-E318-4BEF-BE39-37A506340D76}"/>
              </a:ext>
            </a:extLst>
          </p:cNvPr>
          <p:cNvSpPr txBox="1"/>
          <p:nvPr/>
        </p:nvSpPr>
        <p:spPr>
          <a:xfrm>
            <a:off x="10426424" y="1795737"/>
            <a:ext cx="791343" cy="369332"/>
          </a:xfrm>
          <a:prstGeom prst="rect">
            <a:avLst/>
          </a:prstGeom>
          <a:noFill/>
        </p:spPr>
        <p:txBody>
          <a:bodyPr wrap="square" rtlCol="0">
            <a:spAutoFit/>
          </a:bodyPr>
          <a:lstStyle/>
          <a:p>
            <a:r>
              <a:rPr lang="en-US" altLang="zh-CN" dirty="0"/>
              <a:t>a</a:t>
            </a:r>
            <a:r>
              <a:rPr lang="en-US" altLang="zh-CN" baseline="-25000" dirty="0"/>
              <a:t>10</a:t>
            </a:r>
            <a:r>
              <a:rPr lang="en-US" altLang="zh-CN" dirty="0"/>
              <a:t>=4</a:t>
            </a:r>
            <a:endParaRPr lang="zh-CN" altLang="en-US" dirty="0"/>
          </a:p>
        </p:txBody>
      </p:sp>
      <p:sp>
        <p:nvSpPr>
          <p:cNvPr id="60" name="文本框 59">
            <a:extLst>
              <a:ext uri="{FF2B5EF4-FFF2-40B4-BE49-F238E27FC236}">
                <a16:creationId xmlns:a16="http://schemas.microsoft.com/office/drawing/2014/main" xmlns="" id="{AFD282D2-D53F-4579-8187-3356005E192D}"/>
              </a:ext>
            </a:extLst>
          </p:cNvPr>
          <p:cNvSpPr txBox="1"/>
          <p:nvPr/>
        </p:nvSpPr>
        <p:spPr>
          <a:xfrm>
            <a:off x="9752456" y="2431904"/>
            <a:ext cx="736879" cy="369332"/>
          </a:xfrm>
          <a:prstGeom prst="rect">
            <a:avLst/>
          </a:prstGeom>
          <a:noFill/>
        </p:spPr>
        <p:txBody>
          <a:bodyPr wrap="square" rtlCol="0">
            <a:spAutoFit/>
          </a:bodyPr>
          <a:lstStyle/>
          <a:p>
            <a:r>
              <a:rPr lang="en-US" altLang="zh-CN" dirty="0"/>
              <a:t>a</a:t>
            </a:r>
            <a:r>
              <a:rPr lang="en-US" altLang="zh-CN" baseline="-25000" dirty="0"/>
              <a:t>11</a:t>
            </a:r>
            <a:r>
              <a:rPr lang="en-US" altLang="zh-CN" dirty="0"/>
              <a:t>=3</a:t>
            </a:r>
            <a:endParaRPr lang="zh-CN" altLang="en-US" dirty="0"/>
          </a:p>
        </p:txBody>
      </p:sp>
      <p:sp>
        <p:nvSpPr>
          <p:cNvPr id="61" name="文本框 60">
            <a:extLst>
              <a:ext uri="{FF2B5EF4-FFF2-40B4-BE49-F238E27FC236}">
                <a16:creationId xmlns:a16="http://schemas.microsoft.com/office/drawing/2014/main" xmlns="" id="{556422FB-6081-4967-92AD-89BDF3C5A61C}"/>
              </a:ext>
            </a:extLst>
          </p:cNvPr>
          <p:cNvSpPr txBox="1"/>
          <p:nvPr/>
        </p:nvSpPr>
        <p:spPr>
          <a:xfrm>
            <a:off x="8879164" y="3163983"/>
            <a:ext cx="679508" cy="369332"/>
          </a:xfrm>
          <a:prstGeom prst="rect">
            <a:avLst/>
          </a:prstGeom>
          <a:noFill/>
        </p:spPr>
        <p:txBody>
          <a:bodyPr wrap="square" rtlCol="0">
            <a:spAutoFit/>
          </a:bodyPr>
          <a:lstStyle/>
          <a:p>
            <a:r>
              <a:rPr lang="en-US" altLang="zh-CN" dirty="0"/>
              <a:t>a</a:t>
            </a:r>
            <a:r>
              <a:rPr lang="en-US" altLang="zh-CN" baseline="-25000" dirty="0"/>
              <a:t>9</a:t>
            </a:r>
            <a:r>
              <a:rPr lang="en-US" altLang="zh-CN" dirty="0"/>
              <a:t>=6</a:t>
            </a:r>
            <a:endParaRPr lang="zh-CN" altLang="en-US" dirty="0"/>
          </a:p>
        </p:txBody>
      </p:sp>
      <p:sp>
        <p:nvSpPr>
          <p:cNvPr id="62" name="文本框 61">
            <a:extLst>
              <a:ext uri="{FF2B5EF4-FFF2-40B4-BE49-F238E27FC236}">
                <a16:creationId xmlns:a16="http://schemas.microsoft.com/office/drawing/2014/main" xmlns="" id="{B8D7B400-530F-49ED-85D6-759F6F96292C}"/>
              </a:ext>
            </a:extLst>
          </p:cNvPr>
          <p:cNvSpPr txBox="1"/>
          <p:nvPr/>
        </p:nvSpPr>
        <p:spPr>
          <a:xfrm>
            <a:off x="10481083" y="3163983"/>
            <a:ext cx="791342" cy="369332"/>
          </a:xfrm>
          <a:prstGeom prst="rect">
            <a:avLst/>
          </a:prstGeom>
          <a:noFill/>
        </p:spPr>
        <p:txBody>
          <a:bodyPr wrap="square" rtlCol="0">
            <a:spAutoFit/>
          </a:bodyPr>
          <a:lstStyle/>
          <a:p>
            <a:r>
              <a:rPr lang="en-US" altLang="zh-CN" dirty="0"/>
              <a:t>a</a:t>
            </a:r>
            <a:r>
              <a:rPr lang="en-US" altLang="zh-CN" baseline="-25000" dirty="0"/>
              <a:t>12</a:t>
            </a:r>
            <a:r>
              <a:rPr lang="en-US" altLang="zh-CN" dirty="0"/>
              <a:t>=4</a:t>
            </a:r>
            <a:endParaRPr lang="zh-CN" altLang="en-US" dirty="0"/>
          </a:p>
        </p:txBody>
      </p:sp>
      <p:sp>
        <p:nvSpPr>
          <p:cNvPr id="63" name="文本框 62">
            <a:extLst>
              <a:ext uri="{FF2B5EF4-FFF2-40B4-BE49-F238E27FC236}">
                <a16:creationId xmlns:a16="http://schemas.microsoft.com/office/drawing/2014/main" xmlns="" id="{6AA7AC74-4D3D-499B-9CAB-2AD31598C57D}"/>
              </a:ext>
            </a:extLst>
          </p:cNvPr>
          <p:cNvSpPr txBox="1"/>
          <p:nvPr/>
        </p:nvSpPr>
        <p:spPr>
          <a:xfrm>
            <a:off x="11279141" y="2431393"/>
            <a:ext cx="791342" cy="369332"/>
          </a:xfrm>
          <a:prstGeom prst="rect">
            <a:avLst/>
          </a:prstGeom>
          <a:noFill/>
        </p:spPr>
        <p:txBody>
          <a:bodyPr wrap="square" rtlCol="0">
            <a:spAutoFit/>
          </a:bodyPr>
          <a:lstStyle/>
          <a:p>
            <a:r>
              <a:rPr lang="en-US" altLang="zh-CN" dirty="0"/>
              <a:t>a</a:t>
            </a:r>
            <a:r>
              <a:rPr lang="en-US" altLang="zh-CN" baseline="-25000" dirty="0"/>
              <a:t>13</a:t>
            </a:r>
            <a:r>
              <a:rPr lang="en-US" altLang="zh-CN" dirty="0"/>
              <a:t>=2</a:t>
            </a:r>
            <a:endParaRPr lang="zh-CN" altLang="en-US" dirty="0"/>
          </a:p>
        </p:txBody>
      </p:sp>
      <p:sp>
        <p:nvSpPr>
          <p:cNvPr id="65" name="文本框 64">
            <a:extLst>
              <a:ext uri="{FF2B5EF4-FFF2-40B4-BE49-F238E27FC236}">
                <a16:creationId xmlns:a16="http://schemas.microsoft.com/office/drawing/2014/main" xmlns="" id="{319D56EC-C3BD-4FB3-AA83-F64F3AC14DB1}"/>
              </a:ext>
            </a:extLst>
          </p:cNvPr>
          <p:cNvSpPr txBox="1"/>
          <p:nvPr/>
        </p:nvSpPr>
        <p:spPr>
          <a:xfrm>
            <a:off x="461577" y="898976"/>
            <a:ext cx="3812918" cy="369332"/>
          </a:xfrm>
          <a:prstGeom prst="rect">
            <a:avLst/>
          </a:prstGeom>
          <a:noFill/>
        </p:spPr>
        <p:txBody>
          <a:bodyPr wrap="square" rtlCol="0">
            <a:spAutoFit/>
          </a:bodyPr>
          <a:lstStyle/>
          <a:p>
            <a:r>
              <a:rPr lang="zh-CN" altLang="en-US" b="1" dirty="0"/>
              <a:t>求右边这个</a:t>
            </a:r>
            <a:r>
              <a:rPr lang="en-US" altLang="zh-CN" b="1" dirty="0"/>
              <a:t>AOE</a:t>
            </a:r>
            <a:r>
              <a:rPr lang="zh-CN" altLang="en-US" b="1" dirty="0"/>
              <a:t>网的关键路径</a:t>
            </a:r>
          </a:p>
        </p:txBody>
      </p:sp>
      <p:sp>
        <p:nvSpPr>
          <p:cNvPr id="68" name="文本框 67">
            <a:extLst>
              <a:ext uri="{FF2B5EF4-FFF2-40B4-BE49-F238E27FC236}">
                <a16:creationId xmlns:a16="http://schemas.microsoft.com/office/drawing/2014/main" xmlns="" id="{B439A061-1E08-409A-ACFB-4C888A2A59D0}"/>
              </a:ext>
            </a:extLst>
          </p:cNvPr>
          <p:cNvSpPr txBox="1"/>
          <p:nvPr/>
        </p:nvSpPr>
        <p:spPr>
          <a:xfrm>
            <a:off x="461576" y="2268487"/>
            <a:ext cx="6281637" cy="369332"/>
          </a:xfrm>
          <a:prstGeom prst="rect">
            <a:avLst/>
          </a:prstGeom>
          <a:noFill/>
        </p:spPr>
        <p:txBody>
          <a:bodyPr wrap="square" rtlCol="0">
            <a:spAutoFit/>
          </a:bodyPr>
          <a:lstStyle/>
          <a:p>
            <a:r>
              <a:rPr lang="zh-CN" altLang="en-US" dirty="0"/>
              <a:t>第四步：求出各</a:t>
            </a:r>
            <a:r>
              <a:rPr lang="zh-CN" altLang="en-US" dirty="0">
                <a:solidFill>
                  <a:schemeClr val="accent1"/>
                </a:solidFill>
              </a:rPr>
              <a:t>活动</a:t>
            </a:r>
            <a:r>
              <a:rPr lang="zh-CN" altLang="en-US" dirty="0"/>
              <a:t>最早发生时间</a:t>
            </a:r>
            <a:r>
              <a:rPr lang="en-US" altLang="zh-CN" dirty="0">
                <a:solidFill>
                  <a:schemeClr val="accent2"/>
                </a:solidFill>
              </a:rPr>
              <a:t>(</a:t>
            </a:r>
            <a:r>
              <a:rPr lang="zh-CN" altLang="en-US" dirty="0">
                <a:solidFill>
                  <a:schemeClr val="accent2"/>
                </a:solidFill>
              </a:rPr>
              <a:t>前驱事件的最早达到状态</a:t>
            </a:r>
            <a:r>
              <a:rPr lang="en-US" altLang="zh-CN" dirty="0">
                <a:solidFill>
                  <a:schemeClr val="accent2"/>
                </a:solidFill>
              </a:rPr>
              <a:t>)</a:t>
            </a:r>
          </a:p>
        </p:txBody>
      </p:sp>
      <p:sp>
        <p:nvSpPr>
          <p:cNvPr id="64" name="文本框 63">
            <a:extLst>
              <a:ext uri="{FF2B5EF4-FFF2-40B4-BE49-F238E27FC236}">
                <a16:creationId xmlns:a16="http://schemas.microsoft.com/office/drawing/2014/main" xmlns="" id="{480718AA-5D63-4956-BFD6-39C58EC2CEBE}"/>
              </a:ext>
            </a:extLst>
          </p:cNvPr>
          <p:cNvSpPr txBox="1"/>
          <p:nvPr/>
        </p:nvSpPr>
        <p:spPr>
          <a:xfrm>
            <a:off x="477911" y="2919920"/>
            <a:ext cx="6390891" cy="1200329"/>
          </a:xfrm>
          <a:prstGeom prst="rect">
            <a:avLst/>
          </a:prstGeom>
          <a:noFill/>
        </p:spPr>
        <p:txBody>
          <a:bodyPr wrap="square" rtlCol="0">
            <a:spAutoFit/>
          </a:bodyPr>
          <a:lstStyle/>
          <a:p>
            <a:r>
              <a:rPr lang="en-US" altLang="zh-CN" dirty="0"/>
              <a:t>e(</a:t>
            </a:r>
            <a:r>
              <a:rPr lang="en-US" altLang="zh-CN" dirty="0">
                <a:solidFill>
                  <a:schemeClr val="accent1"/>
                </a:solidFill>
              </a:rPr>
              <a:t>a</a:t>
            </a:r>
            <a:r>
              <a:rPr lang="en-US" altLang="zh-CN" baseline="-25000" dirty="0">
                <a:solidFill>
                  <a:schemeClr val="accent1"/>
                </a:solidFill>
              </a:rPr>
              <a:t>1</a:t>
            </a:r>
            <a:r>
              <a:rPr lang="en-US" altLang="zh-CN" dirty="0"/>
              <a:t>)=e(</a:t>
            </a:r>
            <a:r>
              <a:rPr lang="en-US" altLang="zh-CN" dirty="0">
                <a:solidFill>
                  <a:schemeClr val="accent1"/>
                </a:solidFill>
              </a:rPr>
              <a:t>a</a:t>
            </a:r>
            <a:r>
              <a:rPr lang="en-US" altLang="zh-CN" baseline="-25000" dirty="0">
                <a:solidFill>
                  <a:schemeClr val="accent1"/>
                </a:solidFill>
              </a:rPr>
              <a:t>2</a:t>
            </a:r>
            <a:r>
              <a:rPr lang="en-US" altLang="zh-CN" dirty="0"/>
              <a:t>)=e(</a:t>
            </a:r>
            <a:r>
              <a:rPr lang="en-US" altLang="zh-CN" dirty="0">
                <a:solidFill>
                  <a:schemeClr val="accent1"/>
                </a:solidFill>
              </a:rPr>
              <a:t>a</a:t>
            </a:r>
            <a:r>
              <a:rPr lang="en-US" altLang="zh-CN" baseline="-25000" dirty="0">
                <a:solidFill>
                  <a:schemeClr val="accent1"/>
                </a:solidFill>
              </a:rPr>
              <a:t>3</a:t>
            </a:r>
            <a:r>
              <a:rPr lang="en-US" altLang="zh-CN" dirty="0"/>
              <a:t>)=</a:t>
            </a:r>
            <a:r>
              <a:rPr lang="en-US" altLang="zh-CN" dirty="0" err="1"/>
              <a:t>ve</a:t>
            </a:r>
            <a:r>
              <a:rPr lang="en-US" altLang="zh-CN" dirty="0"/>
              <a:t>(1)=0,</a:t>
            </a:r>
          </a:p>
          <a:p>
            <a:r>
              <a:rPr lang="en-US" altLang="zh-CN" dirty="0"/>
              <a:t>e(</a:t>
            </a:r>
            <a:r>
              <a:rPr lang="en-US" altLang="zh-CN" dirty="0">
                <a:solidFill>
                  <a:schemeClr val="accent1"/>
                </a:solidFill>
              </a:rPr>
              <a:t>a</a:t>
            </a:r>
            <a:r>
              <a:rPr lang="en-US" altLang="zh-CN" baseline="-25000" dirty="0">
                <a:solidFill>
                  <a:schemeClr val="accent1"/>
                </a:solidFill>
              </a:rPr>
              <a:t>4</a:t>
            </a:r>
            <a:r>
              <a:rPr lang="en-US" altLang="zh-CN" dirty="0"/>
              <a:t>)=e(</a:t>
            </a:r>
            <a:r>
              <a:rPr lang="en-US" altLang="zh-CN" dirty="0">
                <a:solidFill>
                  <a:schemeClr val="accent1"/>
                </a:solidFill>
              </a:rPr>
              <a:t>a</a:t>
            </a:r>
            <a:r>
              <a:rPr lang="en-US" altLang="zh-CN" baseline="-25000" dirty="0">
                <a:solidFill>
                  <a:schemeClr val="accent1"/>
                </a:solidFill>
              </a:rPr>
              <a:t>5</a:t>
            </a:r>
            <a:r>
              <a:rPr lang="en-US" altLang="zh-CN" dirty="0"/>
              <a:t>)=</a:t>
            </a:r>
            <a:r>
              <a:rPr lang="en-US" altLang="zh-CN" dirty="0" err="1"/>
              <a:t>ve</a:t>
            </a:r>
            <a:r>
              <a:rPr lang="en-US" altLang="zh-CN" dirty="0"/>
              <a:t>(2)=2, e(</a:t>
            </a:r>
            <a:r>
              <a:rPr lang="en-US" altLang="zh-CN" dirty="0">
                <a:solidFill>
                  <a:schemeClr val="accent1"/>
                </a:solidFill>
              </a:rPr>
              <a:t>a</a:t>
            </a:r>
            <a:r>
              <a:rPr lang="en-US" altLang="zh-CN" baseline="-25000" dirty="0">
                <a:solidFill>
                  <a:schemeClr val="accent1"/>
                </a:solidFill>
              </a:rPr>
              <a:t>6</a:t>
            </a:r>
            <a:r>
              <a:rPr lang="en-US" altLang="zh-CN" dirty="0"/>
              <a:t>)=e(</a:t>
            </a:r>
            <a:r>
              <a:rPr lang="en-US" altLang="zh-CN" dirty="0">
                <a:solidFill>
                  <a:schemeClr val="accent1"/>
                </a:solidFill>
              </a:rPr>
              <a:t>a</a:t>
            </a:r>
            <a:r>
              <a:rPr lang="en-US" altLang="zh-CN" baseline="-25000" dirty="0">
                <a:solidFill>
                  <a:schemeClr val="accent1"/>
                </a:solidFill>
              </a:rPr>
              <a:t>7</a:t>
            </a:r>
            <a:r>
              <a:rPr lang="en-US" altLang="zh-CN" dirty="0"/>
              <a:t>)=</a:t>
            </a:r>
            <a:r>
              <a:rPr lang="en-US" altLang="zh-CN" dirty="0" err="1"/>
              <a:t>ve</a:t>
            </a:r>
            <a:r>
              <a:rPr lang="en-US" altLang="zh-CN" dirty="0"/>
              <a:t>(3)=5,</a:t>
            </a:r>
          </a:p>
          <a:p>
            <a:r>
              <a:rPr lang="en-US" altLang="zh-CN" dirty="0"/>
              <a:t>e(</a:t>
            </a:r>
            <a:r>
              <a:rPr lang="en-US" altLang="zh-CN" dirty="0">
                <a:solidFill>
                  <a:schemeClr val="accent1"/>
                </a:solidFill>
              </a:rPr>
              <a:t>a</a:t>
            </a:r>
            <a:r>
              <a:rPr lang="en-US" altLang="zh-CN" baseline="-25000" dirty="0">
                <a:solidFill>
                  <a:schemeClr val="accent1"/>
                </a:solidFill>
              </a:rPr>
              <a:t>8</a:t>
            </a:r>
            <a:r>
              <a:rPr lang="en-US" altLang="zh-CN" dirty="0"/>
              <a:t>)=</a:t>
            </a:r>
            <a:r>
              <a:rPr lang="en-US" altLang="zh-CN" dirty="0" err="1"/>
              <a:t>ve</a:t>
            </a:r>
            <a:r>
              <a:rPr lang="en-US" altLang="zh-CN" dirty="0"/>
              <a:t>(4)=5, e(</a:t>
            </a:r>
            <a:r>
              <a:rPr lang="en-US" altLang="zh-CN" dirty="0">
                <a:solidFill>
                  <a:schemeClr val="accent1"/>
                </a:solidFill>
              </a:rPr>
              <a:t>a</a:t>
            </a:r>
            <a:r>
              <a:rPr lang="en-US" altLang="zh-CN" baseline="-25000" dirty="0">
                <a:solidFill>
                  <a:schemeClr val="accent1"/>
                </a:solidFill>
              </a:rPr>
              <a:t>9</a:t>
            </a:r>
            <a:r>
              <a:rPr lang="en-US" altLang="zh-CN" dirty="0"/>
              <a:t>)=</a:t>
            </a:r>
            <a:r>
              <a:rPr lang="en-US" altLang="zh-CN" dirty="0" err="1"/>
              <a:t>ve</a:t>
            </a:r>
            <a:r>
              <a:rPr lang="en-US" altLang="zh-CN" dirty="0"/>
              <a:t>(5)=6, e(</a:t>
            </a:r>
            <a:r>
              <a:rPr lang="en-US" altLang="zh-CN" dirty="0">
                <a:solidFill>
                  <a:schemeClr val="accent1"/>
                </a:solidFill>
              </a:rPr>
              <a:t>a</a:t>
            </a:r>
            <a:r>
              <a:rPr lang="en-US" altLang="zh-CN" baseline="-25000" dirty="0">
                <a:solidFill>
                  <a:schemeClr val="accent1"/>
                </a:solidFill>
              </a:rPr>
              <a:t>10</a:t>
            </a:r>
            <a:r>
              <a:rPr lang="en-US" altLang="zh-CN" dirty="0"/>
              <a:t>)=e(</a:t>
            </a:r>
            <a:r>
              <a:rPr lang="en-US" altLang="zh-CN" dirty="0">
                <a:solidFill>
                  <a:schemeClr val="accent1"/>
                </a:solidFill>
              </a:rPr>
              <a:t>a</a:t>
            </a:r>
            <a:r>
              <a:rPr lang="en-US" altLang="zh-CN" baseline="-25000" dirty="0">
                <a:solidFill>
                  <a:schemeClr val="accent1"/>
                </a:solidFill>
              </a:rPr>
              <a:t>11</a:t>
            </a:r>
            <a:r>
              <a:rPr lang="en-US" altLang="zh-CN" dirty="0"/>
              <a:t>)=</a:t>
            </a:r>
            <a:r>
              <a:rPr lang="en-US" altLang="zh-CN" dirty="0" err="1"/>
              <a:t>ve</a:t>
            </a:r>
            <a:r>
              <a:rPr lang="en-US" altLang="zh-CN" dirty="0"/>
              <a:t>(6)=8,</a:t>
            </a:r>
          </a:p>
          <a:p>
            <a:r>
              <a:rPr lang="en-US" altLang="zh-CN" dirty="0"/>
              <a:t>e(</a:t>
            </a:r>
            <a:r>
              <a:rPr lang="en-US" altLang="zh-CN" dirty="0">
                <a:solidFill>
                  <a:schemeClr val="accent1"/>
                </a:solidFill>
              </a:rPr>
              <a:t>a</a:t>
            </a:r>
            <a:r>
              <a:rPr lang="en-US" altLang="zh-CN" baseline="-25000" dirty="0">
                <a:solidFill>
                  <a:schemeClr val="accent1"/>
                </a:solidFill>
              </a:rPr>
              <a:t>12</a:t>
            </a:r>
            <a:r>
              <a:rPr lang="en-US" altLang="zh-CN" dirty="0"/>
              <a:t>)=</a:t>
            </a:r>
            <a:r>
              <a:rPr lang="en-US" altLang="zh-CN" dirty="0" err="1"/>
              <a:t>ve</a:t>
            </a:r>
            <a:r>
              <a:rPr lang="en-US" altLang="zh-CN" dirty="0"/>
              <a:t>(7)=12, e(</a:t>
            </a:r>
            <a:r>
              <a:rPr lang="en-US" altLang="zh-CN" dirty="0">
                <a:solidFill>
                  <a:schemeClr val="accent1"/>
                </a:solidFill>
              </a:rPr>
              <a:t>a</a:t>
            </a:r>
            <a:r>
              <a:rPr lang="en-US" altLang="zh-CN" baseline="-25000" dirty="0">
                <a:solidFill>
                  <a:schemeClr val="accent1"/>
                </a:solidFill>
              </a:rPr>
              <a:t>13</a:t>
            </a:r>
            <a:r>
              <a:rPr lang="en-US" altLang="zh-CN" dirty="0"/>
              <a:t>)=</a:t>
            </a:r>
            <a:r>
              <a:rPr lang="en-US" altLang="zh-CN" dirty="0" err="1"/>
              <a:t>ve</a:t>
            </a:r>
            <a:r>
              <a:rPr lang="en-US" altLang="zh-CN" dirty="0"/>
              <a:t>(8)=16</a:t>
            </a:r>
          </a:p>
        </p:txBody>
      </p:sp>
      <p:sp>
        <p:nvSpPr>
          <p:cNvPr id="67" name="文本框 66">
            <a:extLst>
              <a:ext uri="{FF2B5EF4-FFF2-40B4-BE49-F238E27FC236}">
                <a16:creationId xmlns:a16="http://schemas.microsoft.com/office/drawing/2014/main" xmlns="" id="{013728F7-FA9D-472A-93AB-636A4682F540}"/>
              </a:ext>
            </a:extLst>
          </p:cNvPr>
          <p:cNvSpPr txBox="1"/>
          <p:nvPr/>
        </p:nvSpPr>
        <p:spPr>
          <a:xfrm>
            <a:off x="461576" y="4407704"/>
            <a:ext cx="8111973" cy="369332"/>
          </a:xfrm>
          <a:prstGeom prst="rect">
            <a:avLst/>
          </a:prstGeom>
          <a:noFill/>
        </p:spPr>
        <p:txBody>
          <a:bodyPr wrap="square" rtlCol="0">
            <a:spAutoFit/>
          </a:bodyPr>
          <a:lstStyle/>
          <a:p>
            <a:r>
              <a:rPr lang="zh-CN" altLang="en-US" dirty="0"/>
              <a:t>第五步：求出各</a:t>
            </a:r>
            <a:r>
              <a:rPr lang="zh-CN" altLang="en-US" dirty="0">
                <a:solidFill>
                  <a:schemeClr val="accent1"/>
                </a:solidFill>
              </a:rPr>
              <a:t>活动</a:t>
            </a:r>
            <a:r>
              <a:rPr lang="zh-CN" altLang="en-US" dirty="0"/>
              <a:t>最迟发生时间</a:t>
            </a:r>
            <a:r>
              <a:rPr lang="en-US" altLang="zh-CN" dirty="0">
                <a:solidFill>
                  <a:schemeClr val="accent2"/>
                </a:solidFill>
              </a:rPr>
              <a:t>(</a:t>
            </a:r>
            <a:r>
              <a:rPr lang="zh-CN" altLang="en-US" dirty="0">
                <a:solidFill>
                  <a:schemeClr val="accent2"/>
                </a:solidFill>
              </a:rPr>
              <a:t>后继事件的最迟发生时间减去边上权值</a:t>
            </a:r>
            <a:r>
              <a:rPr lang="en-US" altLang="zh-CN" dirty="0">
                <a:solidFill>
                  <a:schemeClr val="accent2"/>
                </a:solidFill>
              </a:rPr>
              <a:t>)</a:t>
            </a:r>
          </a:p>
        </p:txBody>
      </p:sp>
      <p:sp>
        <p:nvSpPr>
          <p:cNvPr id="71" name="文本框 70">
            <a:extLst>
              <a:ext uri="{FF2B5EF4-FFF2-40B4-BE49-F238E27FC236}">
                <a16:creationId xmlns:a16="http://schemas.microsoft.com/office/drawing/2014/main" xmlns="" id="{15826F13-C654-46DE-A306-05F94B6D2102}"/>
              </a:ext>
            </a:extLst>
          </p:cNvPr>
          <p:cNvSpPr txBox="1"/>
          <p:nvPr/>
        </p:nvSpPr>
        <p:spPr>
          <a:xfrm>
            <a:off x="477910" y="4777036"/>
            <a:ext cx="7802024" cy="1200329"/>
          </a:xfrm>
          <a:prstGeom prst="rect">
            <a:avLst/>
          </a:prstGeom>
          <a:noFill/>
        </p:spPr>
        <p:txBody>
          <a:bodyPr wrap="square" rtlCol="0">
            <a:spAutoFit/>
          </a:bodyPr>
          <a:lstStyle/>
          <a:p>
            <a:r>
              <a:rPr lang="en-US" altLang="zh-CN" dirty="0"/>
              <a:t>l(</a:t>
            </a:r>
            <a:r>
              <a:rPr lang="en-US" altLang="zh-CN" dirty="0">
                <a:solidFill>
                  <a:schemeClr val="accent1"/>
                </a:solidFill>
              </a:rPr>
              <a:t>a</a:t>
            </a:r>
            <a:r>
              <a:rPr lang="en-US" altLang="zh-CN" baseline="-25000" dirty="0">
                <a:solidFill>
                  <a:schemeClr val="accent1"/>
                </a:solidFill>
              </a:rPr>
              <a:t>1</a:t>
            </a:r>
            <a:r>
              <a:rPr lang="en-US" altLang="zh-CN" dirty="0"/>
              <a:t>)=</a:t>
            </a:r>
            <a:r>
              <a:rPr lang="en-US" altLang="zh-CN" dirty="0" err="1"/>
              <a:t>vl</a:t>
            </a:r>
            <a:r>
              <a:rPr lang="en-US" altLang="zh-CN" dirty="0"/>
              <a:t>(2)-2=1, l(</a:t>
            </a:r>
            <a:r>
              <a:rPr lang="en-US" altLang="zh-CN" dirty="0">
                <a:solidFill>
                  <a:schemeClr val="accent1"/>
                </a:solidFill>
              </a:rPr>
              <a:t>a</a:t>
            </a:r>
            <a:r>
              <a:rPr lang="en-US" altLang="zh-CN" baseline="-25000" dirty="0">
                <a:solidFill>
                  <a:schemeClr val="accent1"/>
                </a:solidFill>
              </a:rPr>
              <a:t>2</a:t>
            </a:r>
            <a:r>
              <a:rPr lang="en-US" altLang="zh-CN" dirty="0"/>
              <a:t>)=</a:t>
            </a:r>
            <a:r>
              <a:rPr lang="en-US" altLang="zh-CN" dirty="0" err="1"/>
              <a:t>vl</a:t>
            </a:r>
            <a:r>
              <a:rPr lang="en-US" altLang="zh-CN" dirty="0"/>
              <a:t>(3)-5=0, l(</a:t>
            </a:r>
            <a:r>
              <a:rPr lang="en-US" altLang="zh-CN" dirty="0">
                <a:solidFill>
                  <a:schemeClr val="accent1"/>
                </a:solidFill>
              </a:rPr>
              <a:t>a</a:t>
            </a:r>
            <a:r>
              <a:rPr lang="en-US" altLang="zh-CN" baseline="-25000" dirty="0">
                <a:solidFill>
                  <a:schemeClr val="accent1"/>
                </a:solidFill>
              </a:rPr>
              <a:t>3</a:t>
            </a:r>
            <a:r>
              <a:rPr lang="en-US" altLang="zh-CN" dirty="0"/>
              <a:t>)=</a:t>
            </a:r>
            <a:r>
              <a:rPr lang="en-US" altLang="zh-CN" dirty="0" err="1"/>
              <a:t>vl</a:t>
            </a:r>
            <a:r>
              <a:rPr lang="en-US" altLang="zh-CN" dirty="0"/>
              <a:t>(5)-5=1, l(</a:t>
            </a:r>
            <a:r>
              <a:rPr lang="en-US" altLang="zh-CN" dirty="0">
                <a:solidFill>
                  <a:schemeClr val="accent1"/>
                </a:solidFill>
              </a:rPr>
              <a:t>a</a:t>
            </a:r>
            <a:r>
              <a:rPr lang="en-US" altLang="zh-CN" baseline="-25000" dirty="0">
                <a:solidFill>
                  <a:schemeClr val="accent1"/>
                </a:solidFill>
              </a:rPr>
              <a:t>4</a:t>
            </a:r>
            <a:r>
              <a:rPr lang="en-US" altLang="zh-CN" dirty="0"/>
              <a:t>)=</a:t>
            </a:r>
            <a:r>
              <a:rPr lang="en-US" altLang="zh-CN" dirty="0" err="1"/>
              <a:t>vl</a:t>
            </a:r>
            <a:r>
              <a:rPr lang="en-US" altLang="zh-CN" dirty="0"/>
              <a:t>(4)-3=4,</a:t>
            </a:r>
          </a:p>
          <a:p>
            <a:r>
              <a:rPr lang="en-US" altLang="zh-CN" dirty="0"/>
              <a:t>l(</a:t>
            </a:r>
            <a:r>
              <a:rPr lang="en-US" altLang="zh-CN" dirty="0">
                <a:solidFill>
                  <a:schemeClr val="accent1"/>
                </a:solidFill>
              </a:rPr>
              <a:t>a</a:t>
            </a:r>
            <a:r>
              <a:rPr lang="en-US" altLang="zh-CN" baseline="-25000" dirty="0">
                <a:solidFill>
                  <a:schemeClr val="accent1"/>
                </a:solidFill>
              </a:rPr>
              <a:t>5</a:t>
            </a:r>
            <a:r>
              <a:rPr lang="en-US" altLang="zh-CN" dirty="0"/>
              <a:t>)=</a:t>
            </a:r>
            <a:r>
              <a:rPr lang="en-US" altLang="zh-CN" dirty="0" err="1"/>
              <a:t>vl</a:t>
            </a:r>
            <a:r>
              <a:rPr lang="en-US" altLang="zh-CN" dirty="0"/>
              <a:t>(3)-2=3, l(</a:t>
            </a:r>
            <a:r>
              <a:rPr lang="en-US" altLang="zh-CN" dirty="0">
                <a:solidFill>
                  <a:schemeClr val="accent1"/>
                </a:solidFill>
              </a:rPr>
              <a:t>a</a:t>
            </a:r>
            <a:r>
              <a:rPr lang="en-US" altLang="zh-CN" baseline="-25000" dirty="0">
                <a:solidFill>
                  <a:schemeClr val="accent1"/>
                </a:solidFill>
              </a:rPr>
              <a:t>6</a:t>
            </a:r>
            <a:r>
              <a:rPr lang="en-US" altLang="zh-CN" dirty="0"/>
              <a:t>)=</a:t>
            </a:r>
            <a:r>
              <a:rPr lang="en-US" altLang="zh-CN" dirty="0" err="1"/>
              <a:t>vl</a:t>
            </a:r>
            <a:r>
              <a:rPr lang="en-US" altLang="zh-CN" dirty="0"/>
              <a:t>(5)-1=5, l(</a:t>
            </a:r>
            <a:r>
              <a:rPr lang="en-US" altLang="zh-CN" dirty="0">
                <a:solidFill>
                  <a:schemeClr val="accent1"/>
                </a:solidFill>
              </a:rPr>
              <a:t>a</a:t>
            </a:r>
            <a:r>
              <a:rPr lang="en-US" altLang="zh-CN" baseline="-25000" dirty="0">
                <a:solidFill>
                  <a:schemeClr val="accent1"/>
                </a:solidFill>
              </a:rPr>
              <a:t>7</a:t>
            </a:r>
            <a:r>
              <a:rPr lang="en-US" altLang="zh-CN" dirty="0"/>
              <a:t>)=</a:t>
            </a:r>
            <a:r>
              <a:rPr lang="en-US" altLang="zh-CN" dirty="0" err="1"/>
              <a:t>vl</a:t>
            </a:r>
            <a:r>
              <a:rPr lang="en-US" altLang="zh-CN" dirty="0"/>
              <a:t>(6)-3=6, l(</a:t>
            </a:r>
            <a:r>
              <a:rPr lang="en-US" altLang="zh-CN" dirty="0">
                <a:solidFill>
                  <a:schemeClr val="accent1"/>
                </a:solidFill>
              </a:rPr>
              <a:t>a</a:t>
            </a:r>
            <a:r>
              <a:rPr lang="en-US" altLang="zh-CN" baseline="-25000" dirty="0">
                <a:solidFill>
                  <a:schemeClr val="accent1"/>
                </a:solidFill>
              </a:rPr>
              <a:t>8</a:t>
            </a:r>
            <a:r>
              <a:rPr lang="en-US" altLang="zh-CN" dirty="0"/>
              <a:t>)=</a:t>
            </a:r>
            <a:r>
              <a:rPr lang="en-US" altLang="zh-CN" dirty="0" err="1"/>
              <a:t>vl</a:t>
            </a:r>
            <a:r>
              <a:rPr lang="en-US" altLang="zh-CN" dirty="0"/>
              <a:t>(6)-2=7,</a:t>
            </a:r>
          </a:p>
          <a:p>
            <a:r>
              <a:rPr lang="en-US" altLang="zh-CN" dirty="0"/>
              <a:t>l(</a:t>
            </a:r>
            <a:r>
              <a:rPr lang="en-US" altLang="zh-CN" dirty="0">
                <a:solidFill>
                  <a:schemeClr val="accent1"/>
                </a:solidFill>
              </a:rPr>
              <a:t>a</a:t>
            </a:r>
            <a:r>
              <a:rPr lang="en-US" altLang="zh-CN" baseline="-25000" dirty="0">
                <a:solidFill>
                  <a:schemeClr val="accent1"/>
                </a:solidFill>
              </a:rPr>
              <a:t>9</a:t>
            </a:r>
            <a:r>
              <a:rPr lang="en-US" altLang="zh-CN" dirty="0"/>
              <a:t>)=</a:t>
            </a:r>
            <a:r>
              <a:rPr lang="en-US" altLang="zh-CN" dirty="0" err="1"/>
              <a:t>vl</a:t>
            </a:r>
            <a:r>
              <a:rPr lang="en-US" altLang="zh-CN" dirty="0"/>
              <a:t>(7)-6=6, l(</a:t>
            </a:r>
            <a:r>
              <a:rPr lang="en-US" altLang="zh-CN" dirty="0">
                <a:solidFill>
                  <a:schemeClr val="accent1"/>
                </a:solidFill>
              </a:rPr>
              <a:t>a</a:t>
            </a:r>
            <a:r>
              <a:rPr lang="en-US" altLang="zh-CN" baseline="-25000" dirty="0">
                <a:solidFill>
                  <a:schemeClr val="accent1"/>
                </a:solidFill>
              </a:rPr>
              <a:t>10</a:t>
            </a:r>
            <a:r>
              <a:rPr lang="en-US" altLang="zh-CN" dirty="0"/>
              <a:t>)=</a:t>
            </a:r>
            <a:r>
              <a:rPr lang="en-US" altLang="zh-CN" dirty="0" err="1"/>
              <a:t>vl</a:t>
            </a:r>
            <a:r>
              <a:rPr lang="en-US" altLang="zh-CN" dirty="0"/>
              <a:t>(8)-4=10, l(</a:t>
            </a:r>
            <a:r>
              <a:rPr lang="en-US" altLang="zh-CN" dirty="0">
                <a:solidFill>
                  <a:schemeClr val="accent1"/>
                </a:solidFill>
              </a:rPr>
              <a:t>a</a:t>
            </a:r>
            <a:r>
              <a:rPr lang="en-US" altLang="zh-CN" baseline="-25000" dirty="0">
                <a:solidFill>
                  <a:schemeClr val="accent1"/>
                </a:solidFill>
              </a:rPr>
              <a:t>11</a:t>
            </a:r>
            <a:r>
              <a:rPr lang="en-US" altLang="zh-CN" dirty="0"/>
              <a:t>)=</a:t>
            </a:r>
            <a:r>
              <a:rPr lang="en-US" altLang="zh-CN" dirty="0" err="1"/>
              <a:t>vl</a:t>
            </a:r>
            <a:r>
              <a:rPr lang="en-US" altLang="zh-CN" dirty="0"/>
              <a:t>(7)-3=9, l(</a:t>
            </a:r>
            <a:r>
              <a:rPr lang="en-US" altLang="zh-CN" dirty="0">
                <a:solidFill>
                  <a:schemeClr val="accent1"/>
                </a:solidFill>
              </a:rPr>
              <a:t>a</a:t>
            </a:r>
            <a:r>
              <a:rPr lang="en-US" altLang="zh-CN" baseline="-25000" dirty="0">
                <a:solidFill>
                  <a:schemeClr val="accent1"/>
                </a:solidFill>
              </a:rPr>
              <a:t>12</a:t>
            </a:r>
            <a:r>
              <a:rPr lang="en-US" altLang="zh-CN" dirty="0"/>
              <a:t>)=</a:t>
            </a:r>
            <a:r>
              <a:rPr lang="en-US" altLang="zh-CN" dirty="0" err="1"/>
              <a:t>vl</a:t>
            </a:r>
            <a:r>
              <a:rPr lang="en-US" altLang="zh-CN" dirty="0"/>
              <a:t>(9)-4=12,</a:t>
            </a:r>
          </a:p>
          <a:p>
            <a:r>
              <a:rPr lang="en-US" altLang="zh-CN" dirty="0"/>
              <a:t>l(</a:t>
            </a:r>
            <a:r>
              <a:rPr lang="en-US" altLang="zh-CN" dirty="0">
                <a:solidFill>
                  <a:schemeClr val="accent1"/>
                </a:solidFill>
              </a:rPr>
              <a:t>a</a:t>
            </a:r>
            <a:r>
              <a:rPr lang="en-US" altLang="zh-CN" baseline="-25000" dirty="0">
                <a:solidFill>
                  <a:schemeClr val="accent1"/>
                </a:solidFill>
              </a:rPr>
              <a:t>13</a:t>
            </a:r>
            <a:r>
              <a:rPr lang="en-US" altLang="zh-CN" dirty="0"/>
              <a:t>)=</a:t>
            </a:r>
            <a:r>
              <a:rPr lang="en-US" altLang="zh-CN" dirty="0" err="1"/>
              <a:t>vl</a:t>
            </a:r>
            <a:r>
              <a:rPr lang="en-US" altLang="zh-CN" dirty="0"/>
              <a:t>(9)-2=14</a:t>
            </a:r>
          </a:p>
        </p:txBody>
      </p:sp>
    </p:spTree>
    <p:extLst>
      <p:ext uri="{BB962C8B-B14F-4D97-AF65-F5344CB8AC3E}">
        <p14:creationId xmlns:p14="http://schemas.microsoft.com/office/powerpoint/2010/main" val="246443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4" grpId="0"/>
      <p:bldP spid="67" grpId="0"/>
      <p:bldP spid="7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关键路径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38F122D8-6918-4A92-8583-5B0B1944087C}"/>
              </a:ext>
            </a:extLst>
          </p:cNvPr>
          <p:cNvSpPr/>
          <p:nvPr/>
        </p:nvSpPr>
        <p:spPr>
          <a:xfrm>
            <a:off x="6622272" y="1759800"/>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1</a:t>
            </a:r>
            <a:endParaRPr lang="zh-CN" altLang="en-US" sz="2000" baseline="-25000" dirty="0"/>
          </a:p>
        </p:txBody>
      </p:sp>
      <p:sp>
        <p:nvSpPr>
          <p:cNvPr id="17" name="流程图: 接点 16">
            <a:extLst>
              <a:ext uri="{FF2B5EF4-FFF2-40B4-BE49-F238E27FC236}">
                <a16:creationId xmlns:a16="http://schemas.microsoft.com/office/drawing/2014/main" xmlns="" id="{90A77E8C-E47E-4869-BE8C-A5769A7B8C76}"/>
              </a:ext>
            </a:extLst>
          </p:cNvPr>
          <p:cNvSpPr/>
          <p:nvPr/>
        </p:nvSpPr>
        <p:spPr>
          <a:xfrm>
            <a:off x="8167245" y="68372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2</a:t>
            </a:r>
            <a:endParaRPr lang="zh-CN" altLang="en-US" sz="2000" baseline="-25000" dirty="0"/>
          </a:p>
        </p:txBody>
      </p:sp>
      <p:sp>
        <p:nvSpPr>
          <p:cNvPr id="18" name="流程图: 接点 17">
            <a:extLst>
              <a:ext uri="{FF2B5EF4-FFF2-40B4-BE49-F238E27FC236}">
                <a16:creationId xmlns:a16="http://schemas.microsoft.com/office/drawing/2014/main" xmlns="" id="{5DBA6533-E656-4BFC-A900-7B5362A26B4B}"/>
              </a:ext>
            </a:extLst>
          </p:cNvPr>
          <p:cNvSpPr/>
          <p:nvPr/>
        </p:nvSpPr>
        <p:spPr>
          <a:xfrm>
            <a:off x="8167245" y="175979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3</a:t>
            </a:r>
            <a:endParaRPr lang="zh-CN" altLang="en-US" sz="2000" baseline="-25000" dirty="0"/>
          </a:p>
        </p:txBody>
      </p:sp>
      <p:sp>
        <p:nvSpPr>
          <p:cNvPr id="19" name="流程图: 接点 18">
            <a:extLst>
              <a:ext uri="{FF2B5EF4-FFF2-40B4-BE49-F238E27FC236}">
                <a16:creationId xmlns:a16="http://schemas.microsoft.com/office/drawing/2014/main" xmlns="" id="{2016B577-6B5F-4686-A85D-C5A918BD1BFE}"/>
              </a:ext>
            </a:extLst>
          </p:cNvPr>
          <p:cNvSpPr/>
          <p:nvPr/>
        </p:nvSpPr>
        <p:spPr>
          <a:xfrm>
            <a:off x="816724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5</a:t>
            </a:r>
            <a:endParaRPr lang="zh-CN" altLang="en-US" sz="2000" baseline="-25000" dirty="0"/>
          </a:p>
        </p:txBody>
      </p:sp>
      <p:sp>
        <p:nvSpPr>
          <p:cNvPr id="21" name="流程图: 接点 20">
            <a:extLst>
              <a:ext uri="{FF2B5EF4-FFF2-40B4-BE49-F238E27FC236}">
                <a16:creationId xmlns:a16="http://schemas.microsoft.com/office/drawing/2014/main" xmlns="" id="{DE4D0B98-5029-47FA-8AED-6E1CF19FD4D0}"/>
              </a:ext>
            </a:extLst>
          </p:cNvPr>
          <p:cNvSpPr/>
          <p:nvPr/>
        </p:nvSpPr>
        <p:spPr>
          <a:xfrm>
            <a:off x="9757255" y="68372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4</a:t>
            </a:r>
            <a:endParaRPr lang="zh-CN" altLang="en-US" sz="2000" baseline="-25000" dirty="0"/>
          </a:p>
        </p:txBody>
      </p:sp>
      <p:sp>
        <p:nvSpPr>
          <p:cNvPr id="28" name="流程图: 接点 27">
            <a:extLst>
              <a:ext uri="{FF2B5EF4-FFF2-40B4-BE49-F238E27FC236}">
                <a16:creationId xmlns:a16="http://schemas.microsoft.com/office/drawing/2014/main" xmlns="" id="{BF21E90A-42E5-4C2A-8F80-B3F407C50B3B}"/>
              </a:ext>
            </a:extLst>
          </p:cNvPr>
          <p:cNvSpPr/>
          <p:nvPr/>
        </p:nvSpPr>
        <p:spPr>
          <a:xfrm>
            <a:off x="9757255" y="1756013"/>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6</a:t>
            </a:r>
            <a:endParaRPr lang="zh-CN" altLang="en-US" sz="2000" baseline="-25000" dirty="0"/>
          </a:p>
        </p:txBody>
      </p:sp>
      <p:sp>
        <p:nvSpPr>
          <p:cNvPr id="29" name="流程图: 接点 28">
            <a:extLst>
              <a:ext uri="{FF2B5EF4-FFF2-40B4-BE49-F238E27FC236}">
                <a16:creationId xmlns:a16="http://schemas.microsoft.com/office/drawing/2014/main" xmlns="" id="{032622A2-41D5-481D-A05C-D3726D330DA4}"/>
              </a:ext>
            </a:extLst>
          </p:cNvPr>
          <p:cNvSpPr/>
          <p:nvPr/>
        </p:nvSpPr>
        <p:spPr>
          <a:xfrm>
            <a:off x="975725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7</a:t>
            </a:r>
            <a:endParaRPr lang="zh-CN" altLang="en-US" sz="2000" baseline="-25000" dirty="0"/>
          </a:p>
        </p:txBody>
      </p:sp>
      <p:sp>
        <p:nvSpPr>
          <p:cNvPr id="30" name="流程图: 接点 29">
            <a:extLst>
              <a:ext uri="{FF2B5EF4-FFF2-40B4-BE49-F238E27FC236}">
                <a16:creationId xmlns:a16="http://schemas.microsoft.com/office/drawing/2014/main" xmlns="" id="{0DF53890-0F00-44C8-A390-02A6654E86AA}"/>
              </a:ext>
            </a:extLst>
          </p:cNvPr>
          <p:cNvSpPr/>
          <p:nvPr/>
        </p:nvSpPr>
        <p:spPr>
          <a:xfrm>
            <a:off x="11347265" y="1756012"/>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8</a:t>
            </a:r>
            <a:endParaRPr lang="zh-CN" altLang="en-US" sz="2000" baseline="-25000" dirty="0"/>
          </a:p>
        </p:txBody>
      </p:sp>
      <p:sp>
        <p:nvSpPr>
          <p:cNvPr id="31" name="流程图: 接点 30">
            <a:extLst>
              <a:ext uri="{FF2B5EF4-FFF2-40B4-BE49-F238E27FC236}">
                <a16:creationId xmlns:a16="http://schemas.microsoft.com/office/drawing/2014/main" xmlns="" id="{93D45FD3-B7A8-46E4-80BD-3C981AEAFAE6}"/>
              </a:ext>
            </a:extLst>
          </p:cNvPr>
          <p:cNvSpPr/>
          <p:nvPr/>
        </p:nvSpPr>
        <p:spPr>
          <a:xfrm>
            <a:off x="11347265" y="3086659"/>
            <a:ext cx="553674" cy="53727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a:t>v</a:t>
            </a:r>
            <a:r>
              <a:rPr lang="en-US" altLang="zh-CN" sz="2000" baseline="-25000" dirty="0"/>
              <a:t>9</a:t>
            </a:r>
            <a:endParaRPr lang="zh-CN" altLang="en-US" sz="2000" baseline="-25000" dirty="0"/>
          </a:p>
        </p:txBody>
      </p:sp>
      <p:cxnSp>
        <p:nvCxnSpPr>
          <p:cNvPr id="8" name="直接箭头连接符 7">
            <a:extLst>
              <a:ext uri="{FF2B5EF4-FFF2-40B4-BE49-F238E27FC236}">
                <a16:creationId xmlns:a16="http://schemas.microsoft.com/office/drawing/2014/main" xmlns="" id="{7856302F-A37B-4344-9DE0-C3227F9463D6}"/>
              </a:ext>
            </a:extLst>
          </p:cNvPr>
          <p:cNvCxnSpPr>
            <a:stCxn id="16" idx="0"/>
            <a:endCxn id="17" idx="2"/>
          </p:cNvCxnSpPr>
          <p:nvPr/>
        </p:nvCxnSpPr>
        <p:spPr>
          <a:xfrm flipV="1">
            <a:off x="6899109" y="952360"/>
            <a:ext cx="1268136" cy="80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92B2D0DB-8B42-4A4D-891C-9588515ACC2E}"/>
              </a:ext>
            </a:extLst>
          </p:cNvPr>
          <p:cNvCxnSpPr>
            <a:stCxn id="16" idx="4"/>
            <a:endCxn id="19" idx="2"/>
          </p:cNvCxnSpPr>
          <p:nvPr/>
        </p:nvCxnSpPr>
        <p:spPr>
          <a:xfrm>
            <a:off x="6899109" y="2297075"/>
            <a:ext cx="1268136" cy="10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1BF114CA-B87C-4E49-A3CA-4106EA7160D7}"/>
              </a:ext>
            </a:extLst>
          </p:cNvPr>
          <p:cNvCxnSpPr>
            <a:stCxn id="16" idx="6"/>
            <a:endCxn id="18" idx="2"/>
          </p:cNvCxnSpPr>
          <p:nvPr/>
        </p:nvCxnSpPr>
        <p:spPr>
          <a:xfrm flipV="1">
            <a:off x="7175946" y="2028437"/>
            <a:ext cx="991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87FA48BF-3AAA-492A-B75F-0CE41E6C0C0F}"/>
              </a:ext>
            </a:extLst>
          </p:cNvPr>
          <p:cNvCxnSpPr>
            <a:stCxn id="17" idx="4"/>
            <a:endCxn id="18" idx="0"/>
          </p:cNvCxnSpPr>
          <p:nvPr/>
        </p:nvCxnSpPr>
        <p:spPr>
          <a:xfrm>
            <a:off x="8444082" y="1220997"/>
            <a:ext cx="0" cy="538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 name="直接箭头连接符 2048">
            <a:extLst>
              <a:ext uri="{FF2B5EF4-FFF2-40B4-BE49-F238E27FC236}">
                <a16:creationId xmlns:a16="http://schemas.microsoft.com/office/drawing/2014/main" xmlns="" id="{8257F5A8-FDB4-4A86-85DB-195A8CF960BC}"/>
              </a:ext>
            </a:extLst>
          </p:cNvPr>
          <p:cNvCxnSpPr>
            <a:stCxn id="18" idx="4"/>
            <a:endCxn id="19" idx="0"/>
          </p:cNvCxnSpPr>
          <p:nvPr/>
        </p:nvCxnSpPr>
        <p:spPr>
          <a:xfrm>
            <a:off x="8444082" y="2297074"/>
            <a:ext cx="0" cy="7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2" name="直接箭头连接符 2051">
            <a:extLst>
              <a:ext uri="{FF2B5EF4-FFF2-40B4-BE49-F238E27FC236}">
                <a16:creationId xmlns:a16="http://schemas.microsoft.com/office/drawing/2014/main" xmlns="" id="{8328A0C4-7927-47B8-8F91-B5A3822AC00B}"/>
              </a:ext>
            </a:extLst>
          </p:cNvPr>
          <p:cNvCxnSpPr>
            <a:stCxn id="17" idx="6"/>
            <a:endCxn id="21" idx="2"/>
          </p:cNvCxnSpPr>
          <p:nvPr/>
        </p:nvCxnSpPr>
        <p:spPr>
          <a:xfrm>
            <a:off x="8720919" y="952360"/>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4" name="直接箭头连接符 2053">
            <a:extLst>
              <a:ext uri="{FF2B5EF4-FFF2-40B4-BE49-F238E27FC236}">
                <a16:creationId xmlns:a16="http://schemas.microsoft.com/office/drawing/2014/main" xmlns="" id="{807A0757-E02E-4E87-A2D3-59B09E024211}"/>
              </a:ext>
            </a:extLst>
          </p:cNvPr>
          <p:cNvCxnSpPr>
            <a:stCxn id="21" idx="4"/>
            <a:endCxn id="28" idx="0"/>
          </p:cNvCxnSpPr>
          <p:nvPr/>
        </p:nvCxnSpPr>
        <p:spPr>
          <a:xfrm>
            <a:off x="10034092" y="1220997"/>
            <a:ext cx="0" cy="53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直接箭头连接符 2055">
            <a:extLst>
              <a:ext uri="{FF2B5EF4-FFF2-40B4-BE49-F238E27FC236}">
                <a16:creationId xmlns:a16="http://schemas.microsoft.com/office/drawing/2014/main" xmlns="" id="{C19213F6-3761-4B29-9086-15D81D8C97D6}"/>
              </a:ext>
            </a:extLst>
          </p:cNvPr>
          <p:cNvCxnSpPr>
            <a:stCxn id="18" idx="6"/>
            <a:endCxn id="28" idx="2"/>
          </p:cNvCxnSpPr>
          <p:nvPr/>
        </p:nvCxnSpPr>
        <p:spPr>
          <a:xfrm flipV="1">
            <a:off x="8720919" y="2024651"/>
            <a:ext cx="1036336" cy="3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8" name="直接箭头连接符 2057">
            <a:extLst>
              <a:ext uri="{FF2B5EF4-FFF2-40B4-BE49-F238E27FC236}">
                <a16:creationId xmlns:a16="http://schemas.microsoft.com/office/drawing/2014/main" xmlns="" id="{35C1C2F1-3A49-48BA-9C4F-A3E0A6F8BB7B}"/>
              </a:ext>
            </a:extLst>
          </p:cNvPr>
          <p:cNvCxnSpPr>
            <a:stCxn id="28" idx="4"/>
            <a:endCxn id="29" idx="0"/>
          </p:cNvCxnSpPr>
          <p:nvPr/>
        </p:nvCxnSpPr>
        <p:spPr>
          <a:xfrm>
            <a:off x="10034092" y="2293288"/>
            <a:ext cx="0" cy="793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直接箭头连接符 2059">
            <a:extLst>
              <a:ext uri="{FF2B5EF4-FFF2-40B4-BE49-F238E27FC236}">
                <a16:creationId xmlns:a16="http://schemas.microsoft.com/office/drawing/2014/main" xmlns="" id="{74A4432E-D8B4-4E72-A396-E748AAD00C1E}"/>
              </a:ext>
            </a:extLst>
          </p:cNvPr>
          <p:cNvCxnSpPr>
            <a:stCxn id="19" idx="6"/>
            <a:endCxn id="29" idx="2"/>
          </p:cNvCxnSpPr>
          <p:nvPr/>
        </p:nvCxnSpPr>
        <p:spPr>
          <a:xfrm>
            <a:off x="8720919" y="3355297"/>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直接箭头连接符 2061">
            <a:extLst>
              <a:ext uri="{FF2B5EF4-FFF2-40B4-BE49-F238E27FC236}">
                <a16:creationId xmlns:a16="http://schemas.microsoft.com/office/drawing/2014/main" xmlns="" id="{B68AF7A7-5C16-4BE1-A7A3-BC023061B7D1}"/>
              </a:ext>
            </a:extLst>
          </p:cNvPr>
          <p:cNvCxnSpPr>
            <a:stCxn id="28" idx="6"/>
            <a:endCxn id="30" idx="2"/>
          </p:cNvCxnSpPr>
          <p:nvPr/>
        </p:nvCxnSpPr>
        <p:spPr>
          <a:xfrm flipV="1">
            <a:off x="10310929" y="2024650"/>
            <a:ext cx="10363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直接箭头连接符 2063">
            <a:extLst>
              <a:ext uri="{FF2B5EF4-FFF2-40B4-BE49-F238E27FC236}">
                <a16:creationId xmlns:a16="http://schemas.microsoft.com/office/drawing/2014/main" xmlns="" id="{7D324611-14EC-482A-8850-B04FFC147978}"/>
              </a:ext>
            </a:extLst>
          </p:cNvPr>
          <p:cNvCxnSpPr>
            <a:stCxn id="29" idx="6"/>
            <a:endCxn id="31" idx="2"/>
          </p:cNvCxnSpPr>
          <p:nvPr/>
        </p:nvCxnSpPr>
        <p:spPr>
          <a:xfrm>
            <a:off x="10310929" y="3355297"/>
            <a:ext cx="1036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6" name="直接箭头连接符 2065">
            <a:extLst>
              <a:ext uri="{FF2B5EF4-FFF2-40B4-BE49-F238E27FC236}">
                <a16:creationId xmlns:a16="http://schemas.microsoft.com/office/drawing/2014/main" xmlns="" id="{F43C011C-F6DD-45DA-B015-716517BBEC23}"/>
              </a:ext>
            </a:extLst>
          </p:cNvPr>
          <p:cNvCxnSpPr>
            <a:stCxn id="30" idx="4"/>
            <a:endCxn id="31" idx="0"/>
          </p:cNvCxnSpPr>
          <p:nvPr/>
        </p:nvCxnSpPr>
        <p:spPr>
          <a:xfrm>
            <a:off x="11624102" y="2293287"/>
            <a:ext cx="0" cy="793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7" name="文本框 2066">
            <a:extLst>
              <a:ext uri="{FF2B5EF4-FFF2-40B4-BE49-F238E27FC236}">
                <a16:creationId xmlns:a16="http://schemas.microsoft.com/office/drawing/2014/main" xmlns="" id="{A638CF00-A551-4E61-806C-3DB4AC882890}"/>
              </a:ext>
            </a:extLst>
          </p:cNvPr>
          <p:cNvSpPr txBox="1"/>
          <p:nvPr/>
        </p:nvSpPr>
        <p:spPr>
          <a:xfrm>
            <a:off x="6975958" y="1071483"/>
            <a:ext cx="679508" cy="369332"/>
          </a:xfrm>
          <a:prstGeom prst="rect">
            <a:avLst/>
          </a:prstGeom>
          <a:noFill/>
        </p:spPr>
        <p:txBody>
          <a:bodyPr wrap="square" rtlCol="0">
            <a:spAutoFit/>
          </a:bodyPr>
          <a:lstStyle/>
          <a:p>
            <a:r>
              <a:rPr lang="en-US" altLang="zh-CN" dirty="0"/>
              <a:t>a</a:t>
            </a:r>
            <a:r>
              <a:rPr lang="en-US" altLang="zh-CN" baseline="-25000" dirty="0"/>
              <a:t>1</a:t>
            </a:r>
            <a:r>
              <a:rPr lang="en-US" altLang="zh-CN" dirty="0"/>
              <a:t>=2</a:t>
            </a:r>
            <a:endParaRPr lang="zh-CN" altLang="en-US" dirty="0"/>
          </a:p>
        </p:txBody>
      </p:sp>
      <p:sp>
        <p:nvSpPr>
          <p:cNvPr id="52" name="文本框 51">
            <a:extLst>
              <a:ext uri="{FF2B5EF4-FFF2-40B4-BE49-F238E27FC236}">
                <a16:creationId xmlns:a16="http://schemas.microsoft.com/office/drawing/2014/main" xmlns="" id="{0EF72861-A3CA-4A4B-B776-6676EABF4B13}"/>
              </a:ext>
            </a:extLst>
          </p:cNvPr>
          <p:cNvSpPr txBox="1"/>
          <p:nvPr/>
        </p:nvSpPr>
        <p:spPr>
          <a:xfrm>
            <a:off x="8883952" y="550785"/>
            <a:ext cx="679508" cy="369332"/>
          </a:xfrm>
          <a:prstGeom prst="rect">
            <a:avLst/>
          </a:prstGeom>
          <a:noFill/>
        </p:spPr>
        <p:txBody>
          <a:bodyPr wrap="square" rtlCol="0">
            <a:spAutoFit/>
          </a:bodyPr>
          <a:lstStyle/>
          <a:p>
            <a:r>
              <a:rPr lang="en-US" altLang="zh-CN" dirty="0"/>
              <a:t>a</a:t>
            </a:r>
            <a:r>
              <a:rPr lang="en-US" altLang="zh-CN" baseline="-25000" dirty="0"/>
              <a:t>4</a:t>
            </a:r>
            <a:r>
              <a:rPr lang="en-US" altLang="zh-CN" dirty="0"/>
              <a:t>=3</a:t>
            </a:r>
            <a:endParaRPr lang="zh-CN" altLang="en-US" dirty="0"/>
          </a:p>
        </p:txBody>
      </p:sp>
      <p:sp>
        <p:nvSpPr>
          <p:cNvPr id="53" name="文本框 52">
            <a:extLst>
              <a:ext uri="{FF2B5EF4-FFF2-40B4-BE49-F238E27FC236}">
                <a16:creationId xmlns:a16="http://schemas.microsoft.com/office/drawing/2014/main" xmlns="" id="{758A4C07-79C3-4856-A9B0-9BCD280AD6AB}"/>
              </a:ext>
            </a:extLst>
          </p:cNvPr>
          <p:cNvSpPr txBox="1"/>
          <p:nvPr/>
        </p:nvSpPr>
        <p:spPr>
          <a:xfrm>
            <a:off x="8144323" y="1224720"/>
            <a:ext cx="679508" cy="369332"/>
          </a:xfrm>
          <a:prstGeom prst="rect">
            <a:avLst/>
          </a:prstGeom>
          <a:noFill/>
        </p:spPr>
        <p:txBody>
          <a:bodyPr wrap="square" rtlCol="0">
            <a:spAutoFit/>
          </a:bodyPr>
          <a:lstStyle/>
          <a:p>
            <a:r>
              <a:rPr lang="en-US" altLang="zh-CN" dirty="0"/>
              <a:t>a</a:t>
            </a:r>
            <a:r>
              <a:rPr lang="en-US" altLang="zh-CN" baseline="-25000" dirty="0"/>
              <a:t>5</a:t>
            </a:r>
            <a:r>
              <a:rPr lang="en-US" altLang="zh-CN" dirty="0"/>
              <a:t>=2</a:t>
            </a:r>
            <a:endParaRPr lang="zh-CN" altLang="en-US" dirty="0"/>
          </a:p>
        </p:txBody>
      </p:sp>
      <p:sp>
        <p:nvSpPr>
          <p:cNvPr id="54" name="文本框 53">
            <a:extLst>
              <a:ext uri="{FF2B5EF4-FFF2-40B4-BE49-F238E27FC236}">
                <a16:creationId xmlns:a16="http://schemas.microsoft.com/office/drawing/2014/main" xmlns="" id="{8172ECE3-C858-4751-99A7-0040E344F291}"/>
              </a:ext>
            </a:extLst>
          </p:cNvPr>
          <p:cNvSpPr txBox="1"/>
          <p:nvPr/>
        </p:nvSpPr>
        <p:spPr>
          <a:xfrm>
            <a:off x="7331841" y="1793424"/>
            <a:ext cx="679508" cy="369332"/>
          </a:xfrm>
          <a:prstGeom prst="rect">
            <a:avLst/>
          </a:prstGeom>
          <a:noFill/>
        </p:spPr>
        <p:txBody>
          <a:bodyPr wrap="square" rtlCol="0">
            <a:spAutoFit/>
          </a:bodyPr>
          <a:lstStyle/>
          <a:p>
            <a:r>
              <a:rPr lang="en-US" altLang="zh-CN" dirty="0"/>
              <a:t>a</a:t>
            </a:r>
            <a:r>
              <a:rPr lang="en-US" altLang="zh-CN" baseline="-25000" dirty="0"/>
              <a:t>2</a:t>
            </a:r>
            <a:r>
              <a:rPr lang="en-US" altLang="zh-CN" dirty="0"/>
              <a:t>=5</a:t>
            </a:r>
            <a:endParaRPr lang="zh-CN" altLang="en-US" dirty="0"/>
          </a:p>
        </p:txBody>
      </p:sp>
      <p:sp>
        <p:nvSpPr>
          <p:cNvPr id="55" name="文本框 54">
            <a:extLst>
              <a:ext uri="{FF2B5EF4-FFF2-40B4-BE49-F238E27FC236}">
                <a16:creationId xmlns:a16="http://schemas.microsoft.com/office/drawing/2014/main" xmlns="" id="{965189FC-1CD6-4548-82E8-F7F165D8192A}"/>
              </a:ext>
            </a:extLst>
          </p:cNvPr>
          <p:cNvSpPr txBox="1"/>
          <p:nvPr/>
        </p:nvSpPr>
        <p:spPr>
          <a:xfrm>
            <a:off x="6975958" y="2823803"/>
            <a:ext cx="679508" cy="369332"/>
          </a:xfrm>
          <a:prstGeom prst="rect">
            <a:avLst/>
          </a:prstGeom>
          <a:noFill/>
        </p:spPr>
        <p:txBody>
          <a:bodyPr wrap="square" rtlCol="0">
            <a:spAutoFit/>
          </a:bodyPr>
          <a:lstStyle/>
          <a:p>
            <a:r>
              <a:rPr lang="en-US" altLang="zh-CN" dirty="0"/>
              <a:t>a</a:t>
            </a:r>
            <a:r>
              <a:rPr lang="en-US" altLang="zh-CN" baseline="-25000" dirty="0"/>
              <a:t>3</a:t>
            </a:r>
            <a:r>
              <a:rPr lang="en-US" altLang="zh-CN" dirty="0"/>
              <a:t>=5</a:t>
            </a:r>
            <a:endParaRPr lang="zh-CN" altLang="en-US" dirty="0"/>
          </a:p>
        </p:txBody>
      </p:sp>
      <p:sp>
        <p:nvSpPr>
          <p:cNvPr id="56" name="文本框 55">
            <a:extLst>
              <a:ext uri="{FF2B5EF4-FFF2-40B4-BE49-F238E27FC236}">
                <a16:creationId xmlns:a16="http://schemas.microsoft.com/office/drawing/2014/main" xmlns="" id="{EFAE512C-81A4-4B17-AA5D-3935D018F415}"/>
              </a:ext>
            </a:extLst>
          </p:cNvPr>
          <p:cNvSpPr txBox="1"/>
          <p:nvPr/>
        </p:nvSpPr>
        <p:spPr>
          <a:xfrm>
            <a:off x="8144323" y="2431393"/>
            <a:ext cx="679508" cy="369332"/>
          </a:xfrm>
          <a:prstGeom prst="rect">
            <a:avLst/>
          </a:prstGeom>
          <a:noFill/>
        </p:spPr>
        <p:txBody>
          <a:bodyPr wrap="square" rtlCol="0">
            <a:spAutoFit/>
          </a:bodyPr>
          <a:lstStyle/>
          <a:p>
            <a:r>
              <a:rPr lang="en-US" altLang="zh-CN" dirty="0"/>
              <a:t>a</a:t>
            </a:r>
            <a:r>
              <a:rPr lang="en-US" altLang="zh-CN" baseline="-25000" dirty="0"/>
              <a:t>6</a:t>
            </a:r>
            <a:r>
              <a:rPr lang="en-US" altLang="zh-CN" dirty="0"/>
              <a:t>=1</a:t>
            </a:r>
            <a:endParaRPr lang="zh-CN" altLang="en-US" dirty="0"/>
          </a:p>
        </p:txBody>
      </p:sp>
      <p:sp>
        <p:nvSpPr>
          <p:cNvPr id="57" name="文本框 56">
            <a:extLst>
              <a:ext uri="{FF2B5EF4-FFF2-40B4-BE49-F238E27FC236}">
                <a16:creationId xmlns:a16="http://schemas.microsoft.com/office/drawing/2014/main" xmlns="" id="{D443FF0D-B447-4AF9-80D4-61CB6220873D}"/>
              </a:ext>
            </a:extLst>
          </p:cNvPr>
          <p:cNvSpPr txBox="1"/>
          <p:nvPr/>
        </p:nvSpPr>
        <p:spPr>
          <a:xfrm>
            <a:off x="8883952" y="1793424"/>
            <a:ext cx="679508" cy="369332"/>
          </a:xfrm>
          <a:prstGeom prst="rect">
            <a:avLst/>
          </a:prstGeom>
          <a:noFill/>
        </p:spPr>
        <p:txBody>
          <a:bodyPr wrap="square" rtlCol="0">
            <a:spAutoFit/>
          </a:bodyPr>
          <a:lstStyle/>
          <a:p>
            <a:r>
              <a:rPr lang="en-US" altLang="zh-CN" dirty="0"/>
              <a:t>a</a:t>
            </a:r>
            <a:r>
              <a:rPr lang="en-US" altLang="zh-CN" baseline="-25000" dirty="0"/>
              <a:t>7</a:t>
            </a:r>
            <a:r>
              <a:rPr lang="en-US" altLang="zh-CN" dirty="0"/>
              <a:t>=3</a:t>
            </a:r>
            <a:endParaRPr lang="zh-CN" altLang="en-US" dirty="0"/>
          </a:p>
        </p:txBody>
      </p:sp>
      <p:sp>
        <p:nvSpPr>
          <p:cNvPr id="58" name="文本框 57">
            <a:extLst>
              <a:ext uri="{FF2B5EF4-FFF2-40B4-BE49-F238E27FC236}">
                <a16:creationId xmlns:a16="http://schemas.microsoft.com/office/drawing/2014/main" xmlns="" id="{2E92B7D8-CD00-4874-A8F8-5B46728EC732}"/>
              </a:ext>
            </a:extLst>
          </p:cNvPr>
          <p:cNvSpPr txBox="1"/>
          <p:nvPr/>
        </p:nvSpPr>
        <p:spPr>
          <a:xfrm>
            <a:off x="9757255" y="1258368"/>
            <a:ext cx="679508" cy="369332"/>
          </a:xfrm>
          <a:prstGeom prst="rect">
            <a:avLst/>
          </a:prstGeom>
          <a:noFill/>
        </p:spPr>
        <p:txBody>
          <a:bodyPr wrap="square" rtlCol="0">
            <a:spAutoFit/>
          </a:bodyPr>
          <a:lstStyle/>
          <a:p>
            <a:r>
              <a:rPr lang="en-US" altLang="zh-CN" dirty="0"/>
              <a:t>a</a:t>
            </a:r>
            <a:r>
              <a:rPr lang="en-US" altLang="zh-CN" baseline="-25000" dirty="0"/>
              <a:t>8</a:t>
            </a:r>
            <a:r>
              <a:rPr lang="en-US" altLang="zh-CN" dirty="0"/>
              <a:t>=2</a:t>
            </a:r>
            <a:endParaRPr lang="zh-CN" altLang="en-US" dirty="0"/>
          </a:p>
        </p:txBody>
      </p:sp>
      <p:sp>
        <p:nvSpPr>
          <p:cNvPr id="59" name="文本框 58">
            <a:extLst>
              <a:ext uri="{FF2B5EF4-FFF2-40B4-BE49-F238E27FC236}">
                <a16:creationId xmlns:a16="http://schemas.microsoft.com/office/drawing/2014/main" xmlns="" id="{32D772CD-E318-4BEF-BE39-37A506340D76}"/>
              </a:ext>
            </a:extLst>
          </p:cNvPr>
          <p:cNvSpPr txBox="1"/>
          <p:nvPr/>
        </p:nvSpPr>
        <p:spPr>
          <a:xfrm>
            <a:off x="10426424" y="1795737"/>
            <a:ext cx="791343" cy="369332"/>
          </a:xfrm>
          <a:prstGeom prst="rect">
            <a:avLst/>
          </a:prstGeom>
          <a:noFill/>
        </p:spPr>
        <p:txBody>
          <a:bodyPr wrap="square" rtlCol="0">
            <a:spAutoFit/>
          </a:bodyPr>
          <a:lstStyle/>
          <a:p>
            <a:r>
              <a:rPr lang="en-US" altLang="zh-CN" dirty="0"/>
              <a:t>a</a:t>
            </a:r>
            <a:r>
              <a:rPr lang="en-US" altLang="zh-CN" baseline="-25000" dirty="0"/>
              <a:t>10</a:t>
            </a:r>
            <a:r>
              <a:rPr lang="en-US" altLang="zh-CN" dirty="0"/>
              <a:t>=4</a:t>
            </a:r>
            <a:endParaRPr lang="zh-CN" altLang="en-US" dirty="0"/>
          </a:p>
        </p:txBody>
      </p:sp>
      <p:sp>
        <p:nvSpPr>
          <p:cNvPr id="60" name="文本框 59">
            <a:extLst>
              <a:ext uri="{FF2B5EF4-FFF2-40B4-BE49-F238E27FC236}">
                <a16:creationId xmlns:a16="http://schemas.microsoft.com/office/drawing/2014/main" xmlns="" id="{AFD282D2-D53F-4579-8187-3356005E192D}"/>
              </a:ext>
            </a:extLst>
          </p:cNvPr>
          <p:cNvSpPr txBox="1"/>
          <p:nvPr/>
        </p:nvSpPr>
        <p:spPr>
          <a:xfrm>
            <a:off x="9752456" y="2431904"/>
            <a:ext cx="736879" cy="369332"/>
          </a:xfrm>
          <a:prstGeom prst="rect">
            <a:avLst/>
          </a:prstGeom>
          <a:noFill/>
        </p:spPr>
        <p:txBody>
          <a:bodyPr wrap="square" rtlCol="0">
            <a:spAutoFit/>
          </a:bodyPr>
          <a:lstStyle/>
          <a:p>
            <a:r>
              <a:rPr lang="en-US" altLang="zh-CN" dirty="0"/>
              <a:t>a</a:t>
            </a:r>
            <a:r>
              <a:rPr lang="en-US" altLang="zh-CN" baseline="-25000" dirty="0"/>
              <a:t>11</a:t>
            </a:r>
            <a:r>
              <a:rPr lang="en-US" altLang="zh-CN" dirty="0"/>
              <a:t>=3</a:t>
            </a:r>
            <a:endParaRPr lang="zh-CN" altLang="en-US" dirty="0"/>
          </a:p>
        </p:txBody>
      </p:sp>
      <p:sp>
        <p:nvSpPr>
          <p:cNvPr id="61" name="文本框 60">
            <a:extLst>
              <a:ext uri="{FF2B5EF4-FFF2-40B4-BE49-F238E27FC236}">
                <a16:creationId xmlns:a16="http://schemas.microsoft.com/office/drawing/2014/main" xmlns="" id="{556422FB-6081-4967-92AD-89BDF3C5A61C}"/>
              </a:ext>
            </a:extLst>
          </p:cNvPr>
          <p:cNvSpPr txBox="1"/>
          <p:nvPr/>
        </p:nvSpPr>
        <p:spPr>
          <a:xfrm>
            <a:off x="8879164" y="3163983"/>
            <a:ext cx="679508" cy="369332"/>
          </a:xfrm>
          <a:prstGeom prst="rect">
            <a:avLst/>
          </a:prstGeom>
          <a:noFill/>
        </p:spPr>
        <p:txBody>
          <a:bodyPr wrap="square" rtlCol="0">
            <a:spAutoFit/>
          </a:bodyPr>
          <a:lstStyle/>
          <a:p>
            <a:r>
              <a:rPr lang="en-US" altLang="zh-CN" dirty="0"/>
              <a:t>a</a:t>
            </a:r>
            <a:r>
              <a:rPr lang="en-US" altLang="zh-CN" baseline="-25000" dirty="0"/>
              <a:t>9</a:t>
            </a:r>
            <a:r>
              <a:rPr lang="en-US" altLang="zh-CN" dirty="0"/>
              <a:t>=6</a:t>
            </a:r>
            <a:endParaRPr lang="zh-CN" altLang="en-US" dirty="0"/>
          </a:p>
        </p:txBody>
      </p:sp>
      <p:sp>
        <p:nvSpPr>
          <p:cNvPr id="62" name="文本框 61">
            <a:extLst>
              <a:ext uri="{FF2B5EF4-FFF2-40B4-BE49-F238E27FC236}">
                <a16:creationId xmlns:a16="http://schemas.microsoft.com/office/drawing/2014/main" xmlns="" id="{B8D7B400-530F-49ED-85D6-759F6F96292C}"/>
              </a:ext>
            </a:extLst>
          </p:cNvPr>
          <p:cNvSpPr txBox="1"/>
          <p:nvPr/>
        </p:nvSpPr>
        <p:spPr>
          <a:xfrm>
            <a:off x="10481083" y="3163983"/>
            <a:ext cx="791342" cy="369332"/>
          </a:xfrm>
          <a:prstGeom prst="rect">
            <a:avLst/>
          </a:prstGeom>
          <a:noFill/>
        </p:spPr>
        <p:txBody>
          <a:bodyPr wrap="square" rtlCol="0">
            <a:spAutoFit/>
          </a:bodyPr>
          <a:lstStyle/>
          <a:p>
            <a:r>
              <a:rPr lang="en-US" altLang="zh-CN" dirty="0"/>
              <a:t>a</a:t>
            </a:r>
            <a:r>
              <a:rPr lang="en-US" altLang="zh-CN" baseline="-25000" dirty="0"/>
              <a:t>12</a:t>
            </a:r>
            <a:r>
              <a:rPr lang="en-US" altLang="zh-CN" dirty="0"/>
              <a:t>=4</a:t>
            </a:r>
            <a:endParaRPr lang="zh-CN" altLang="en-US" dirty="0"/>
          </a:p>
        </p:txBody>
      </p:sp>
      <p:sp>
        <p:nvSpPr>
          <p:cNvPr id="63" name="文本框 62">
            <a:extLst>
              <a:ext uri="{FF2B5EF4-FFF2-40B4-BE49-F238E27FC236}">
                <a16:creationId xmlns:a16="http://schemas.microsoft.com/office/drawing/2014/main" xmlns="" id="{6AA7AC74-4D3D-499B-9CAB-2AD31598C57D}"/>
              </a:ext>
            </a:extLst>
          </p:cNvPr>
          <p:cNvSpPr txBox="1"/>
          <p:nvPr/>
        </p:nvSpPr>
        <p:spPr>
          <a:xfrm>
            <a:off x="11279141" y="2431393"/>
            <a:ext cx="791342" cy="369332"/>
          </a:xfrm>
          <a:prstGeom prst="rect">
            <a:avLst/>
          </a:prstGeom>
          <a:noFill/>
        </p:spPr>
        <p:txBody>
          <a:bodyPr wrap="square" rtlCol="0">
            <a:spAutoFit/>
          </a:bodyPr>
          <a:lstStyle/>
          <a:p>
            <a:r>
              <a:rPr lang="en-US" altLang="zh-CN" dirty="0"/>
              <a:t>a</a:t>
            </a:r>
            <a:r>
              <a:rPr lang="en-US" altLang="zh-CN" baseline="-25000" dirty="0"/>
              <a:t>13</a:t>
            </a:r>
            <a:r>
              <a:rPr lang="en-US" altLang="zh-CN" dirty="0"/>
              <a:t>=2</a:t>
            </a:r>
            <a:endParaRPr lang="zh-CN" altLang="en-US" dirty="0"/>
          </a:p>
        </p:txBody>
      </p:sp>
      <p:sp>
        <p:nvSpPr>
          <p:cNvPr id="65" name="文本框 64">
            <a:extLst>
              <a:ext uri="{FF2B5EF4-FFF2-40B4-BE49-F238E27FC236}">
                <a16:creationId xmlns:a16="http://schemas.microsoft.com/office/drawing/2014/main" xmlns="" id="{319D56EC-C3BD-4FB3-AA83-F64F3AC14DB1}"/>
              </a:ext>
            </a:extLst>
          </p:cNvPr>
          <p:cNvSpPr txBox="1"/>
          <p:nvPr/>
        </p:nvSpPr>
        <p:spPr>
          <a:xfrm>
            <a:off x="461577" y="898976"/>
            <a:ext cx="3812918" cy="369332"/>
          </a:xfrm>
          <a:prstGeom prst="rect">
            <a:avLst/>
          </a:prstGeom>
          <a:noFill/>
        </p:spPr>
        <p:txBody>
          <a:bodyPr wrap="square" rtlCol="0">
            <a:spAutoFit/>
          </a:bodyPr>
          <a:lstStyle/>
          <a:p>
            <a:r>
              <a:rPr lang="zh-CN" altLang="en-US" b="1" dirty="0"/>
              <a:t>求右边这个</a:t>
            </a:r>
            <a:r>
              <a:rPr lang="en-US" altLang="zh-CN" b="1" dirty="0"/>
              <a:t>AOE</a:t>
            </a:r>
            <a:r>
              <a:rPr lang="zh-CN" altLang="en-US" b="1" dirty="0"/>
              <a:t>网的关键路径</a:t>
            </a:r>
          </a:p>
        </p:txBody>
      </p:sp>
      <p:sp>
        <p:nvSpPr>
          <p:cNvPr id="64" name="文本框 63">
            <a:extLst>
              <a:ext uri="{FF2B5EF4-FFF2-40B4-BE49-F238E27FC236}">
                <a16:creationId xmlns:a16="http://schemas.microsoft.com/office/drawing/2014/main" xmlns="" id="{480718AA-5D63-4956-BFD6-39C58EC2CEBE}"/>
              </a:ext>
            </a:extLst>
          </p:cNvPr>
          <p:cNvSpPr txBox="1"/>
          <p:nvPr/>
        </p:nvSpPr>
        <p:spPr>
          <a:xfrm>
            <a:off x="477910" y="1434884"/>
            <a:ext cx="6390891" cy="1200329"/>
          </a:xfrm>
          <a:prstGeom prst="rect">
            <a:avLst/>
          </a:prstGeom>
          <a:noFill/>
        </p:spPr>
        <p:txBody>
          <a:bodyPr wrap="square" rtlCol="0">
            <a:spAutoFit/>
          </a:bodyPr>
          <a:lstStyle/>
          <a:p>
            <a:r>
              <a:rPr lang="en-US" altLang="zh-CN" dirty="0"/>
              <a:t>e(</a:t>
            </a:r>
            <a:r>
              <a:rPr lang="en-US" altLang="zh-CN" dirty="0">
                <a:solidFill>
                  <a:schemeClr val="accent1"/>
                </a:solidFill>
              </a:rPr>
              <a:t>a</a:t>
            </a:r>
            <a:r>
              <a:rPr lang="en-US" altLang="zh-CN" baseline="-25000" dirty="0">
                <a:solidFill>
                  <a:schemeClr val="accent1"/>
                </a:solidFill>
              </a:rPr>
              <a:t>1</a:t>
            </a:r>
            <a:r>
              <a:rPr lang="en-US" altLang="zh-CN" dirty="0"/>
              <a:t>)=e(</a:t>
            </a:r>
            <a:r>
              <a:rPr lang="en-US" altLang="zh-CN" dirty="0">
                <a:solidFill>
                  <a:schemeClr val="accent1"/>
                </a:solidFill>
              </a:rPr>
              <a:t>a</a:t>
            </a:r>
            <a:r>
              <a:rPr lang="en-US" altLang="zh-CN" baseline="-25000" dirty="0">
                <a:solidFill>
                  <a:schemeClr val="accent1"/>
                </a:solidFill>
              </a:rPr>
              <a:t>2</a:t>
            </a:r>
            <a:r>
              <a:rPr lang="en-US" altLang="zh-CN" dirty="0"/>
              <a:t>)=e(</a:t>
            </a:r>
            <a:r>
              <a:rPr lang="en-US" altLang="zh-CN" dirty="0">
                <a:solidFill>
                  <a:schemeClr val="accent1"/>
                </a:solidFill>
              </a:rPr>
              <a:t>a</a:t>
            </a:r>
            <a:r>
              <a:rPr lang="en-US" altLang="zh-CN" baseline="-25000" dirty="0">
                <a:solidFill>
                  <a:schemeClr val="accent1"/>
                </a:solidFill>
              </a:rPr>
              <a:t>3</a:t>
            </a:r>
            <a:r>
              <a:rPr lang="en-US" altLang="zh-CN" dirty="0"/>
              <a:t>)=</a:t>
            </a:r>
            <a:r>
              <a:rPr lang="en-US" altLang="zh-CN" dirty="0" err="1"/>
              <a:t>ve</a:t>
            </a:r>
            <a:r>
              <a:rPr lang="en-US" altLang="zh-CN" dirty="0"/>
              <a:t>(1)=0,</a:t>
            </a:r>
          </a:p>
          <a:p>
            <a:r>
              <a:rPr lang="en-US" altLang="zh-CN" dirty="0"/>
              <a:t>e(</a:t>
            </a:r>
            <a:r>
              <a:rPr lang="en-US" altLang="zh-CN" dirty="0">
                <a:solidFill>
                  <a:schemeClr val="accent1"/>
                </a:solidFill>
              </a:rPr>
              <a:t>a</a:t>
            </a:r>
            <a:r>
              <a:rPr lang="en-US" altLang="zh-CN" baseline="-25000" dirty="0">
                <a:solidFill>
                  <a:schemeClr val="accent1"/>
                </a:solidFill>
              </a:rPr>
              <a:t>4</a:t>
            </a:r>
            <a:r>
              <a:rPr lang="en-US" altLang="zh-CN" dirty="0"/>
              <a:t>)=e(</a:t>
            </a:r>
            <a:r>
              <a:rPr lang="en-US" altLang="zh-CN" dirty="0">
                <a:solidFill>
                  <a:schemeClr val="accent1"/>
                </a:solidFill>
              </a:rPr>
              <a:t>a</a:t>
            </a:r>
            <a:r>
              <a:rPr lang="en-US" altLang="zh-CN" baseline="-25000" dirty="0">
                <a:solidFill>
                  <a:schemeClr val="accent1"/>
                </a:solidFill>
              </a:rPr>
              <a:t>5</a:t>
            </a:r>
            <a:r>
              <a:rPr lang="en-US" altLang="zh-CN" dirty="0"/>
              <a:t>)=</a:t>
            </a:r>
            <a:r>
              <a:rPr lang="en-US" altLang="zh-CN" dirty="0" err="1"/>
              <a:t>ve</a:t>
            </a:r>
            <a:r>
              <a:rPr lang="en-US" altLang="zh-CN" dirty="0"/>
              <a:t>(2)=2, e(</a:t>
            </a:r>
            <a:r>
              <a:rPr lang="en-US" altLang="zh-CN" dirty="0">
                <a:solidFill>
                  <a:schemeClr val="accent1"/>
                </a:solidFill>
              </a:rPr>
              <a:t>a</a:t>
            </a:r>
            <a:r>
              <a:rPr lang="en-US" altLang="zh-CN" baseline="-25000" dirty="0">
                <a:solidFill>
                  <a:schemeClr val="accent1"/>
                </a:solidFill>
              </a:rPr>
              <a:t>6</a:t>
            </a:r>
            <a:r>
              <a:rPr lang="en-US" altLang="zh-CN" dirty="0"/>
              <a:t>)=e(</a:t>
            </a:r>
            <a:r>
              <a:rPr lang="en-US" altLang="zh-CN" dirty="0">
                <a:solidFill>
                  <a:schemeClr val="accent1"/>
                </a:solidFill>
              </a:rPr>
              <a:t>a</a:t>
            </a:r>
            <a:r>
              <a:rPr lang="en-US" altLang="zh-CN" baseline="-25000" dirty="0">
                <a:solidFill>
                  <a:schemeClr val="accent1"/>
                </a:solidFill>
              </a:rPr>
              <a:t>7</a:t>
            </a:r>
            <a:r>
              <a:rPr lang="en-US" altLang="zh-CN" dirty="0"/>
              <a:t>)=</a:t>
            </a:r>
            <a:r>
              <a:rPr lang="en-US" altLang="zh-CN" dirty="0" err="1"/>
              <a:t>ve</a:t>
            </a:r>
            <a:r>
              <a:rPr lang="en-US" altLang="zh-CN" dirty="0"/>
              <a:t>(3)=5,</a:t>
            </a:r>
          </a:p>
          <a:p>
            <a:r>
              <a:rPr lang="en-US" altLang="zh-CN" dirty="0"/>
              <a:t>e(</a:t>
            </a:r>
            <a:r>
              <a:rPr lang="en-US" altLang="zh-CN" dirty="0">
                <a:solidFill>
                  <a:schemeClr val="accent1"/>
                </a:solidFill>
              </a:rPr>
              <a:t>a</a:t>
            </a:r>
            <a:r>
              <a:rPr lang="en-US" altLang="zh-CN" baseline="-25000" dirty="0">
                <a:solidFill>
                  <a:schemeClr val="accent1"/>
                </a:solidFill>
              </a:rPr>
              <a:t>8</a:t>
            </a:r>
            <a:r>
              <a:rPr lang="en-US" altLang="zh-CN" dirty="0"/>
              <a:t>)=</a:t>
            </a:r>
            <a:r>
              <a:rPr lang="en-US" altLang="zh-CN" dirty="0" err="1"/>
              <a:t>ve</a:t>
            </a:r>
            <a:r>
              <a:rPr lang="en-US" altLang="zh-CN" dirty="0"/>
              <a:t>(4)=5, e(</a:t>
            </a:r>
            <a:r>
              <a:rPr lang="en-US" altLang="zh-CN" dirty="0">
                <a:solidFill>
                  <a:schemeClr val="accent1"/>
                </a:solidFill>
              </a:rPr>
              <a:t>a</a:t>
            </a:r>
            <a:r>
              <a:rPr lang="en-US" altLang="zh-CN" baseline="-25000" dirty="0">
                <a:solidFill>
                  <a:schemeClr val="accent1"/>
                </a:solidFill>
              </a:rPr>
              <a:t>9</a:t>
            </a:r>
            <a:r>
              <a:rPr lang="en-US" altLang="zh-CN" dirty="0"/>
              <a:t>)=</a:t>
            </a:r>
            <a:r>
              <a:rPr lang="en-US" altLang="zh-CN" dirty="0" err="1"/>
              <a:t>ve</a:t>
            </a:r>
            <a:r>
              <a:rPr lang="en-US" altLang="zh-CN" dirty="0"/>
              <a:t>(5)=6, e(</a:t>
            </a:r>
            <a:r>
              <a:rPr lang="en-US" altLang="zh-CN" dirty="0">
                <a:solidFill>
                  <a:schemeClr val="accent1"/>
                </a:solidFill>
              </a:rPr>
              <a:t>a</a:t>
            </a:r>
            <a:r>
              <a:rPr lang="en-US" altLang="zh-CN" baseline="-25000" dirty="0">
                <a:solidFill>
                  <a:schemeClr val="accent1"/>
                </a:solidFill>
              </a:rPr>
              <a:t>10</a:t>
            </a:r>
            <a:r>
              <a:rPr lang="en-US" altLang="zh-CN" dirty="0"/>
              <a:t>)=e(</a:t>
            </a:r>
            <a:r>
              <a:rPr lang="en-US" altLang="zh-CN" dirty="0">
                <a:solidFill>
                  <a:schemeClr val="accent1"/>
                </a:solidFill>
              </a:rPr>
              <a:t>a</a:t>
            </a:r>
            <a:r>
              <a:rPr lang="en-US" altLang="zh-CN" baseline="-25000" dirty="0">
                <a:solidFill>
                  <a:schemeClr val="accent1"/>
                </a:solidFill>
              </a:rPr>
              <a:t>11</a:t>
            </a:r>
            <a:r>
              <a:rPr lang="en-US" altLang="zh-CN" dirty="0"/>
              <a:t>)=</a:t>
            </a:r>
            <a:r>
              <a:rPr lang="en-US" altLang="zh-CN" dirty="0" err="1"/>
              <a:t>ve</a:t>
            </a:r>
            <a:r>
              <a:rPr lang="en-US" altLang="zh-CN" dirty="0"/>
              <a:t>(6)=8,</a:t>
            </a:r>
          </a:p>
          <a:p>
            <a:r>
              <a:rPr lang="en-US" altLang="zh-CN" dirty="0"/>
              <a:t>e(</a:t>
            </a:r>
            <a:r>
              <a:rPr lang="en-US" altLang="zh-CN" dirty="0">
                <a:solidFill>
                  <a:schemeClr val="accent1"/>
                </a:solidFill>
              </a:rPr>
              <a:t>a</a:t>
            </a:r>
            <a:r>
              <a:rPr lang="en-US" altLang="zh-CN" baseline="-25000" dirty="0">
                <a:solidFill>
                  <a:schemeClr val="accent1"/>
                </a:solidFill>
              </a:rPr>
              <a:t>12</a:t>
            </a:r>
            <a:r>
              <a:rPr lang="en-US" altLang="zh-CN" dirty="0"/>
              <a:t>)=</a:t>
            </a:r>
            <a:r>
              <a:rPr lang="en-US" altLang="zh-CN" dirty="0" err="1"/>
              <a:t>ve</a:t>
            </a:r>
            <a:r>
              <a:rPr lang="en-US" altLang="zh-CN" dirty="0"/>
              <a:t>(7)=12, e(</a:t>
            </a:r>
            <a:r>
              <a:rPr lang="en-US" altLang="zh-CN" dirty="0">
                <a:solidFill>
                  <a:schemeClr val="accent1"/>
                </a:solidFill>
              </a:rPr>
              <a:t>a</a:t>
            </a:r>
            <a:r>
              <a:rPr lang="en-US" altLang="zh-CN" baseline="-25000" dirty="0">
                <a:solidFill>
                  <a:schemeClr val="accent1"/>
                </a:solidFill>
              </a:rPr>
              <a:t>13</a:t>
            </a:r>
            <a:r>
              <a:rPr lang="en-US" altLang="zh-CN" dirty="0"/>
              <a:t>)=</a:t>
            </a:r>
            <a:r>
              <a:rPr lang="en-US" altLang="zh-CN" dirty="0" err="1"/>
              <a:t>ve</a:t>
            </a:r>
            <a:r>
              <a:rPr lang="en-US" altLang="zh-CN" dirty="0"/>
              <a:t>(8)=16</a:t>
            </a:r>
          </a:p>
        </p:txBody>
      </p:sp>
      <p:sp>
        <p:nvSpPr>
          <p:cNvPr id="71" name="文本框 70">
            <a:extLst>
              <a:ext uri="{FF2B5EF4-FFF2-40B4-BE49-F238E27FC236}">
                <a16:creationId xmlns:a16="http://schemas.microsoft.com/office/drawing/2014/main" xmlns="" id="{15826F13-C654-46DE-A306-05F94B6D2102}"/>
              </a:ext>
            </a:extLst>
          </p:cNvPr>
          <p:cNvSpPr txBox="1"/>
          <p:nvPr/>
        </p:nvSpPr>
        <p:spPr>
          <a:xfrm>
            <a:off x="461577" y="2954198"/>
            <a:ext cx="7104415" cy="1200329"/>
          </a:xfrm>
          <a:prstGeom prst="rect">
            <a:avLst/>
          </a:prstGeom>
          <a:noFill/>
        </p:spPr>
        <p:txBody>
          <a:bodyPr wrap="square" rtlCol="0">
            <a:spAutoFit/>
          </a:bodyPr>
          <a:lstStyle/>
          <a:p>
            <a:r>
              <a:rPr lang="en-US" altLang="zh-CN" dirty="0"/>
              <a:t>l(</a:t>
            </a:r>
            <a:r>
              <a:rPr lang="en-US" altLang="zh-CN" dirty="0">
                <a:solidFill>
                  <a:schemeClr val="accent1"/>
                </a:solidFill>
              </a:rPr>
              <a:t>a</a:t>
            </a:r>
            <a:r>
              <a:rPr lang="en-US" altLang="zh-CN" baseline="-25000" dirty="0">
                <a:solidFill>
                  <a:schemeClr val="accent1"/>
                </a:solidFill>
              </a:rPr>
              <a:t>1</a:t>
            </a:r>
            <a:r>
              <a:rPr lang="en-US" altLang="zh-CN" dirty="0"/>
              <a:t>)=</a:t>
            </a:r>
            <a:r>
              <a:rPr lang="en-US" altLang="zh-CN" dirty="0" err="1"/>
              <a:t>vl</a:t>
            </a:r>
            <a:r>
              <a:rPr lang="en-US" altLang="zh-CN" dirty="0"/>
              <a:t>(2)-2=1, l(</a:t>
            </a:r>
            <a:r>
              <a:rPr lang="en-US" altLang="zh-CN" dirty="0">
                <a:solidFill>
                  <a:schemeClr val="accent1"/>
                </a:solidFill>
              </a:rPr>
              <a:t>a</a:t>
            </a:r>
            <a:r>
              <a:rPr lang="en-US" altLang="zh-CN" baseline="-25000" dirty="0">
                <a:solidFill>
                  <a:schemeClr val="accent1"/>
                </a:solidFill>
              </a:rPr>
              <a:t>2</a:t>
            </a:r>
            <a:r>
              <a:rPr lang="en-US" altLang="zh-CN" dirty="0"/>
              <a:t>)=</a:t>
            </a:r>
            <a:r>
              <a:rPr lang="en-US" altLang="zh-CN" dirty="0" err="1"/>
              <a:t>vl</a:t>
            </a:r>
            <a:r>
              <a:rPr lang="en-US" altLang="zh-CN" dirty="0"/>
              <a:t>(3)-5=0, l(</a:t>
            </a:r>
            <a:r>
              <a:rPr lang="en-US" altLang="zh-CN" dirty="0">
                <a:solidFill>
                  <a:schemeClr val="accent1"/>
                </a:solidFill>
              </a:rPr>
              <a:t>a</a:t>
            </a:r>
            <a:r>
              <a:rPr lang="en-US" altLang="zh-CN" baseline="-25000" dirty="0">
                <a:solidFill>
                  <a:schemeClr val="accent1"/>
                </a:solidFill>
              </a:rPr>
              <a:t>3</a:t>
            </a:r>
            <a:r>
              <a:rPr lang="en-US" altLang="zh-CN" dirty="0"/>
              <a:t>)=</a:t>
            </a:r>
            <a:r>
              <a:rPr lang="en-US" altLang="zh-CN" dirty="0" err="1"/>
              <a:t>vl</a:t>
            </a:r>
            <a:r>
              <a:rPr lang="en-US" altLang="zh-CN" dirty="0"/>
              <a:t>(5)-5=1, l(</a:t>
            </a:r>
            <a:r>
              <a:rPr lang="en-US" altLang="zh-CN" dirty="0">
                <a:solidFill>
                  <a:schemeClr val="accent1"/>
                </a:solidFill>
              </a:rPr>
              <a:t>a</a:t>
            </a:r>
            <a:r>
              <a:rPr lang="en-US" altLang="zh-CN" baseline="-25000" dirty="0">
                <a:solidFill>
                  <a:schemeClr val="accent1"/>
                </a:solidFill>
              </a:rPr>
              <a:t>4</a:t>
            </a:r>
            <a:r>
              <a:rPr lang="en-US" altLang="zh-CN" dirty="0"/>
              <a:t>)=</a:t>
            </a:r>
            <a:r>
              <a:rPr lang="en-US" altLang="zh-CN" dirty="0" err="1"/>
              <a:t>vl</a:t>
            </a:r>
            <a:r>
              <a:rPr lang="en-US" altLang="zh-CN" dirty="0"/>
              <a:t>(4)-3=4,</a:t>
            </a:r>
          </a:p>
          <a:p>
            <a:r>
              <a:rPr lang="en-US" altLang="zh-CN" dirty="0"/>
              <a:t>l(</a:t>
            </a:r>
            <a:r>
              <a:rPr lang="en-US" altLang="zh-CN" dirty="0">
                <a:solidFill>
                  <a:schemeClr val="accent1"/>
                </a:solidFill>
              </a:rPr>
              <a:t>a</a:t>
            </a:r>
            <a:r>
              <a:rPr lang="en-US" altLang="zh-CN" baseline="-25000" dirty="0">
                <a:solidFill>
                  <a:schemeClr val="accent1"/>
                </a:solidFill>
              </a:rPr>
              <a:t>5</a:t>
            </a:r>
            <a:r>
              <a:rPr lang="en-US" altLang="zh-CN" dirty="0"/>
              <a:t>)=</a:t>
            </a:r>
            <a:r>
              <a:rPr lang="en-US" altLang="zh-CN" dirty="0" err="1"/>
              <a:t>vl</a:t>
            </a:r>
            <a:r>
              <a:rPr lang="en-US" altLang="zh-CN" dirty="0"/>
              <a:t>(3)-2=3, l(</a:t>
            </a:r>
            <a:r>
              <a:rPr lang="en-US" altLang="zh-CN" dirty="0">
                <a:solidFill>
                  <a:schemeClr val="accent1"/>
                </a:solidFill>
              </a:rPr>
              <a:t>a</a:t>
            </a:r>
            <a:r>
              <a:rPr lang="en-US" altLang="zh-CN" baseline="-25000" dirty="0">
                <a:solidFill>
                  <a:schemeClr val="accent1"/>
                </a:solidFill>
              </a:rPr>
              <a:t>6</a:t>
            </a:r>
            <a:r>
              <a:rPr lang="en-US" altLang="zh-CN" dirty="0"/>
              <a:t>)=</a:t>
            </a:r>
            <a:r>
              <a:rPr lang="en-US" altLang="zh-CN" dirty="0" err="1"/>
              <a:t>vl</a:t>
            </a:r>
            <a:r>
              <a:rPr lang="en-US" altLang="zh-CN" dirty="0"/>
              <a:t>(5)-1=5, l(</a:t>
            </a:r>
            <a:r>
              <a:rPr lang="en-US" altLang="zh-CN" dirty="0">
                <a:solidFill>
                  <a:schemeClr val="accent1"/>
                </a:solidFill>
              </a:rPr>
              <a:t>a</a:t>
            </a:r>
            <a:r>
              <a:rPr lang="en-US" altLang="zh-CN" baseline="-25000" dirty="0">
                <a:solidFill>
                  <a:schemeClr val="accent1"/>
                </a:solidFill>
              </a:rPr>
              <a:t>7</a:t>
            </a:r>
            <a:r>
              <a:rPr lang="en-US" altLang="zh-CN" dirty="0"/>
              <a:t>)=</a:t>
            </a:r>
            <a:r>
              <a:rPr lang="en-US" altLang="zh-CN" dirty="0" err="1"/>
              <a:t>vl</a:t>
            </a:r>
            <a:r>
              <a:rPr lang="en-US" altLang="zh-CN" dirty="0"/>
              <a:t>(6)-3=6, l(</a:t>
            </a:r>
            <a:r>
              <a:rPr lang="en-US" altLang="zh-CN" dirty="0">
                <a:solidFill>
                  <a:schemeClr val="accent1"/>
                </a:solidFill>
              </a:rPr>
              <a:t>a</a:t>
            </a:r>
            <a:r>
              <a:rPr lang="en-US" altLang="zh-CN" baseline="-25000" dirty="0">
                <a:solidFill>
                  <a:schemeClr val="accent1"/>
                </a:solidFill>
              </a:rPr>
              <a:t>8</a:t>
            </a:r>
            <a:r>
              <a:rPr lang="en-US" altLang="zh-CN" dirty="0"/>
              <a:t>)=</a:t>
            </a:r>
            <a:r>
              <a:rPr lang="en-US" altLang="zh-CN" dirty="0" err="1"/>
              <a:t>vl</a:t>
            </a:r>
            <a:r>
              <a:rPr lang="en-US" altLang="zh-CN" dirty="0"/>
              <a:t>(6)-2=7,</a:t>
            </a:r>
          </a:p>
          <a:p>
            <a:r>
              <a:rPr lang="en-US" altLang="zh-CN" dirty="0"/>
              <a:t>l(</a:t>
            </a:r>
            <a:r>
              <a:rPr lang="en-US" altLang="zh-CN" dirty="0">
                <a:solidFill>
                  <a:schemeClr val="accent1"/>
                </a:solidFill>
              </a:rPr>
              <a:t>a</a:t>
            </a:r>
            <a:r>
              <a:rPr lang="en-US" altLang="zh-CN" baseline="-25000" dirty="0">
                <a:solidFill>
                  <a:schemeClr val="accent1"/>
                </a:solidFill>
              </a:rPr>
              <a:t>9</a:t>
            </a:r>
            <a:r>
              <a:rPr lang="en-US" altLang="zh-CN" dirty="0"/>
              <a:t>)=</a:t>
            </a:r>
            <a:r>
              <a:rPr lang="en-US" altLang="zh-CN" dirty="0" err="1"/>
              <a:t>vl</a:t>
            </a:r>
            <a:r>
              <a:rPr lang="en-US" altLang="zh-CN" dirty="0"/>
              <a:t>(7)-6=6, l(</a:t>
            </a:r>
            <a:r>
              <a:rPr lang="en-US" altLang="zh-CN" dirty="0">
                <a:solidFill>
                  <a:schemeClr val="accent1"/>
                </a:solidFill>
              </a:rPr>
              <a:t>a</a:t>
            </a:r>
            <a:r>
              <a:rPr lang="en-US" altLang="zh-CN" baseline="-25000" dirty="0">
                <a:solidFill>
                  <a:schemeClr val="accent1"/>
                </a:solidFill>
              </a:rPr>
              <a:t>10</a:t>
            </a:r>
            <a:r>
              <a:rPr lang="en-US" altLang="zh-CN" dirty="0"/>
              <a:t>)=</a:t>
            </a:r>
            <a:r>
              <a:rPr lang="en-US" altLang="zh-CN" dirty="0" err="1"/>
              <a:t>vl</a:t>
            </a:r>
            <a:r>
              <a:rPr lang="en-US" altLang="zh-CN" dirty="0"/>
              <a:t>(8)-4=10, l(</a:t>
            </a:r>
            <a:r>
              <a:rPr lang="en-US" altLang="zh-CN" dirty="0">
                <a:solidFill>
                  <a:schemeClr val="accent1"/>
                </a:solidFill>
              </a:rPr>
              <a:t>a</a:t>
            </a:r>
            <a:r>
              <a:rPr lang="en-US" altLang="zh-CN" baseline="-25000" dirty="0">
                <a:solidFill>
                  <a:schemeClr val="accent1"/>
                </a:solidFill>
              </a:rPr>
              <a:t>11</a:t>
            </a:r>
            <a:r>
              <a:rPr lang="en-US" altLang="zh-CN" dirty="0"/>
              <a:t>)=</a:t>
            </a:r>
            <a:r>
              <a:rPr lang="en-US" altLang="zh-CN" dirty="0" err="1"/>
              <a:t>vl</a:t>
            </a:r>
            <a:r>
              <a:rPr lang="en-US" altLang="zh-CN" dirty="0"/>
              <a:t>(7)-3=9, l(</a:t>
            </a:r>
            <a:r>
              <a:rPr lang="en-US" altLang="zh-CN" dirty="0">
                <a:solidFill>
                  <a:schemeClr val="accent1"/>
                </a:solidFill>
              </a:rPr>
              <a:t>a</a:t>
            </a:r>
            <a:r>
              <a:rPr lang="en-US" altLang="zh-CN" baseline="-25000" dirty="0">
                <a:solidFill>
                  <a:schemeClr val="accent1"/>
                </a:solidFill>
              </a:rPr>
              <a:t>12</a:t>
            </a:r>
            <a:r>
              <a:rPr lang="en-US" altLang="zh-CN" dirty="0"/>
              <a:t>)=</a:t>
            </a:r>
            <a:r>
              <a:rPr lang="en-US" altLang="zh-CN" dirty="0" err="1"/>
              <a:t>vl</a:t>
            </a:r>
            <a:r>
              <a:rPr lang="en-US" altLang="zh-CN" dirty="0"/>
              <a:t>(9)-4=12,</a:t>
            </a:r>
          </a:p>
          <a:p>
            <a:r>
              <a:rPr lang="en-US" altLang="zh-CN" dirty="0"/>
              <a:t>l(</a:t>
            </a:r>
            <a:r>
              <a:rPr lang="en-US" altLang="zh-CN" dirty="0">
                <a:solidFill>
                  <a:schemeClr val="accent1"/>
                </a:solidFill>
              </a:rPr>
              <a:t>a</a:t>
            </a:r>
            <a:r>
              <a:rPr lang="en-US" altLang="zh-CN" baseline="-25000" dirty="0">
                <a:solidFill>
                  <a:schemeClr val="accent1"/>
                </a:solidFill>
              </a:rPr>
              <a:t>13</a:t>
            </a:r>
            <a:r>
              <a:rPr lang="en-US" altLang="zh-CN" dirty="0"/>
              <a:t>)=</a:t>
            </a:r>
            <a:r>
              <a:rPr lang="en-US" altLang="zh-CN" dirty="0" err="1"/>
              <a:t>vl</a:t>
            </a:r>
            <a:r>
              <a:rPr lang="en-US" altLang="zh-CN" dirty="0"/>
              <a:t>(9)-2=14</a:t>
            </a:r>
          </a:p>
        </p:txBody>
      </p:sp>
      <p:sp>
        <p:nvSpPr>
          <p:cNvPr id="66" name="文本框 65">
            <a:extLst>
              <a:ext uri="{FF2B5EF4-FFF2-40B4-BE49-F238E27FC236}">
                <a16:creationId xmlns:a16="http://schemas.microsoft.com/office/drawing/2014/main" xmlns="" id="{712883EE-EA15-4652-A9B9-418ADD2198E1}"/>
              </a:ext>
            </a:extLst>
          </p:cNvPr>
          <p:cNvSpPr txBox="1"/>
          <p:nvPr/>
        </p:nvSpPr>
        <p:spPr>
          <a:xfrm>
            <a:off x="461577" y="4420435"/>
            <a:ext cx="10410555" cy="646331"/>
          </a:xfrm>
          <a:prstGeom prst="rect">
            <a:avLst/>
          </a:prstGeom>
          <a:noFill/>
        </p:spPr>
        <p:txBody>
          <a:bodyPr wrap="square" rtlCol="0">
            <a:spAutoFit/>
          </a:bodyPr>
          <a:lstStyle/>
          <a:p>
            <a:r>
              <a:rPr lang="zh-CN" altLang="en-US" dirty="0"/>
              <a:t>第六步：对比各活动最早和最迟发生时间，如果一致，则为关键活动。</a:t>
            </a:r>
            <a:r>
              <a:rPr lang="zh-CN" altLang="en-US" dirty="0">
                <a:solidFill>
                  <a:schemeClr val="accent2"/>
                </a:solidFill>
              </a:rPr>
              <a:t>（关键活动是最迟和最早发生时间相同的活动）</a:t>
            </a:r>
            <a:endParaRPr lang="en-US" altLang="zh-CN" dirty="0">
              <a:solidFill>
                <a:schemeClr val="accent2"/>
              </a:solidFill>
            </a:endParaRPr>
          </a:p>
        </p:txBody>
      </p:sp>
      <p:sp>
        <p:nvSpPr>
          <p:cNvPr id="69" name="文本框 68">
            <a:extLst>
              <a:ext uri="{FF2B5EF4-FFF2-40B4-BE49-F238E27FC236}">
                <a16:creationId xmlns:a16="http://schemas.microsoft.com/office/drawing/2014/main" xmlns="" id="{425B54CE-FFE5-4881-A082-A7A0A27A8988}"/>
              </a:ext>
            </a:extLst>
          </p:cNvPr>
          <p:cNvSpPr txBox="1"/>
          <p:nvPr/>
        </p:nvSpPr>
        <p:spPr>
          <a:xfrm>
            <a:off x="2638668" y="5355435"/>
            <a:ext cx="514853" cy="461665"/>
          </a:xfrm>
          <a:prstGeom prst="rect">
            <a:avLst/>
          </a:prstGeom>
          <a:noFill/>
        </p:spPr>
        <p:txBody>
          <a:bodyPr wrap="square" rtlCol="0">
            <a:spAutoFit/>
          </a:bodyPr>
          <a:lstStyle/>
          <a:p>
            <a:r>
              <a:rPr lang="en-US" altLang="zh-CN" sz="2400" dirty="0">
                <a:solidFill>
                  <a:schemeClr val="accent2"/>
                </a:solidFill>
              </a:rPr>
              <a:t>a</a:t>
            </a:r>
            <a:r>
              <a:rPr lang="en-US" altLang="zh-CN" sz="2400" baseline="-25000" dirty="0">
                <a:solidFill>
                  <a:schemeClr val="accent2"/>
                </a:solidFill>
              </a:rPr>
              <a:t>2</a:t>
            </a:r>
          </a:p>
        </p:txBody>
      </p:sp>
      <p:sp>
        <p:nvSpPr>
          <p:cNvPr id="3" name="矩形 2">
            <a:extLst>
              <a:ext uri="{FF2B5EF4-FFF2-40B4-BE49-F238E27FC236}">
                <a16:creationId xmlns:a16="http://schemas.microsoft.com/office/drawing/2014/main" xmlns="" id="{3CA0477D-291F-44F9-AE9F-507EE68F14E1}"/>
              </a:ext>
            </a:extLst>
          </p:cNvPr>
          <p:cNvSpPr/>
          <p:nvPr/>
        </p:nvSpPr>
        <p:spPr>
          <a:xfrm>
            <a:off x="3211159" y="5355435"/>
            <a:ext cx="445956" cy="461665"/>
          </a:xfrm>
          <a:prstGeom prst="rect">
            <a:avLst/>
          </a:prstGeom>
        </p:spPr>
        <p:txBody>
          <a:bodyPr wrap="none">
            <a:spAutoFit/>
          </a:bodyPr>
          <a:lstStyle/>
          <a:p>
            <a:r>
              <a:rPr lang="en-US" altLang="zh-CN" sz="2400" dirty="0">
                <a:solidFill>
                  <a:schemeClr val="accent2"/>
                </a:solidFill>
              </a:rPr>
              <a:t>a</a:t>
            </a:r>
            <a:r>
              <a:rPr lang="en-US" altLang="zh-CN" sz="2400" baseline="-25000" dirty="0">
                <a:solidFill>
                  <a:schemeClr val="accent2"/>
                </a:solidFill>
              </a:rPr>
              <a:t>6</a:t>
            </a:r>
            <a:endParaRPr lang="zh-CN" altLang="en-US" sz="2400" baseline="-25000" dirty="0">
              <a:solidFill>
                <a:schemeClr val="accent2"/>
              </a:solidFill>
            </a:endParaRPr>
          </a:p>
        </p:txBody>
      </p:sp>
      <p:sp>
        <p:nvSpPr>
          <p:cNvPr id="4" name="矩形 3">
            <a:extLst>
              <a:ext uri="{FF2B5EF4-FFF2-40B4-BE49-F238E27FC236}">
                <a16:creationId xmlns:a16="http://schemas.microsoft.com/office/drawing/2014/main" xmlns="" id="{969F6BA2-89F0-4BEA-A9D1-6492F5ECBBBC}"/>
              </a:ext>
            </a:extLst>
          </p:cNvPr>
          <p:cNvSpPr/>
          <p:nvPr/>
        </p:nvSpPr>
        <p:spPr>
          <a:xfrm>
            <a:off x="3714247" y="5384599"/>
            <a:ext cx="445956" cy="461665"/>
          </a:xfrm>
          <a:prstGeom prst="rect">
            <a:avLst/>
          </a:prstGeom>
        </p:spPr>
        <p:txBody>
          <a:bodyPr wrap="none">
            <a:spAutoFit/>
          </a:bodyPr>
          <a:lstStyle/>
          <a:p>
            <a:r>
              <a:rPr lang="en-US" altLang="zh-CN" sz="2400" dirty="0">
                <a:solidFill>
                  <a:schemeClr val="accent2"/>
                </a:solidFill>
              </a:rPr>
              <a:t>a</a:t>
            </a:r>
            <a:r>
              <a:rPr lang="en-US" altLang="zh-CN" sz="2400" baseline="-25000" dirty="0">
                <a:solidFill>
                  <a:schemeClr val="accent2"/>
                </a:solidFill>
              </a:rPr>
              <a:t>9</a:t>
            </a:r>
            <a:endParaRPr lang="zh-CN" altLang="en-US" sz="2400" baseline="-25000" dirty="0">
              <a:solidFill>
                <a:schemeClr val="accent2"/>
              </a:solidFill>
            </a:endParaRPr>
          </a:p>
        </p:txBody>
      </p:sp>
      <p:sp>
        <p:nvSpPr>
          <p:cNvPr id="5" name="矩形 4">
            <a:extLst>
              <a:ext uri="{FF2B5EF4-FFF2-40B4-BE49-F238E27FC236}">
                <a16:creationId xmlns:a16="http://schemas.microsoft.com/office/drawing/2014/main" xmlns="" id="{8AC1B6D2-BA1F-42F0-8E86-82104AF13290}"/>
              </a:ext>
            </a:extLst>
          </p:cNvPr>
          <p:cNvSpPr/>
          <p:nvPr/>
        </p:nvSpPr>
        <p:spPr>
          <a:xfrm>
            <a:off x="4213581" y="5350310"/>
            <a:ext cx="553357" cy="461665"/>
          </a:xfrm>
          <a:prstGeom prst="rect">
            <a:avLst/>
          </a:prstGeom>
        </p:spPr>
        <p:txBody>
          <a:bodyPr wrap="none">
            <a:spAutoFit/>
          </a:bodyPr>
          <a:lstStyle/>
          <a:p>
            <a:r>
              <a:rPr lang="en-US" altLang="zh-CN" sz="2400" dirty="0">
                <a:solidFill>
                  <a:schemeClr val="accent2"/>
                </a:solidFill>
              </a:rPr>
              <a:t>a</a:t>
            </a:r>
            <a:r>
              <a:rPr lang="en-US" altLang="zh-CN" sz="2400" baseline="-25000" dirty="0">
                <a:solidFill>
                  <a:schemeClr val="accent2"/>
                </a:solidFill>
              </a:rPr>
              <a:t>12</a:t>
            </a:r>
            <a:endParaRPr lang="zh-CN" altLang="en-US" sz="2400" baseline="-25000" dirty="0">
              <a:solidFill>
                <a:schemeClr val="accent2"/>
              </a:solidFill>
            </a:endParaRPr>
          </a:p>
        </p:txBody>
      </p:sp>
      <p:sp>
        <p:nvSpPr>
          <p:cNvPr id="7" name="文本框 6">
            <a:extLst>
              <a:ext uri="{FF2B5EF4-FFF2-40B4-BE49-F238E27FC236}">
                <a16:creationId xmlns:a16="http://schemas.microsoft.com/office/drawing/2014/main" xmlns="" id="{6DBB9B7A-66C4-400A-9C1C-E64D9DF28193}"/>
              </a:ext>
            </a:extLst>
          </p:cNvPr>
          <p:cNvSpPr txBox="1"/>
          <p:nvPr/>
        </p:nvSpPr>
        <p:spPr>
          <a:xfrm>
            <a:off x="1512616" y="5471085"/>
            <a:ext cx="1139171" cy="369332"/>
          </a:xfrm>
          <a:prstGeom prst="rect">
            <a:avLst/>
          </a:prstGeom>
          <a:noFill/>
        </p:spPr>
        <p:txBody>
          <a:bodyPr wrap="square" rtlCol="0">
            <a:spAutoFit/>
          </a:bodyPr>
          <a:lstStyle/>
          <a:p>
            <a:r>
              <a:rPr lang="zh-CN" altLang="en-US" dirty="0">
                <a:solidFill>
                  <a:schemeClr val="accent2"/>
                </a:solidFill>
              </a:rPr>
              <a:t>关键活动</a:t>
            </a:r>
            <a:r>
              <a:rPr lang="en-US" altLang="zh-CN" dirty="0">
                <a:solidFill>
                  <a:schemeClr val="accent2"/>
                </a:solidFill>
              </a:rPr>
              <a:t>:</a:t>
            </a:r>
            <a:endParaRPr lang="zh-CN" altLang="en-US" dirty="0">
              <a:solidFill>
                <a:schemeClr val="accent2"/>
              </a:solidFill>
            </a:endParaRPr>
          </a:p>
        </p:txBody>
      </p:sp>
      <p:sp>
        <p:nvSpPr>
          <p:cNvPr id="70" name="文本框 69">
            <a:extLst>
              <a:ext uri="{FF2B5EF4-FFF2-40B4-BE49-F238E27FC236}">
                <a16:creationId xmlns:a16="http://schemas.microsoft.com/office/drawing/2014/main" xmlns="" id="{8364A9AF-322A-47FD-957F-5073ABBDFBB1}"/>
              </a:ext>
            </a:extLst>
          </p:cNvPr>
          <p:cNvSpPr txBox="1"/>
          <p:nvPr/>
        </p:nvSpPr>
        <p:spPr>
          <a:xfrm>
            <a:off x="1518226" y="6123543"/>
            <a:ext cx="1139171" cy="369332"/>
          </a:xfrm>
          <a:prstGeom prst="rect">
            <a:avLst/>
          </a:prstGeom>
          <a:noFill/>
        </p:spPr>
        <p:txBody>
          <a:bodyPr wrap="square" rtlCol="0">
            <a:spAutoFit/>
          </a:bodyPr>
          <a:lstStyle/>
          <a:p>
            <a:r>
              <a:rPr lang="zh-CN" altLang="en-US" dirty="0">
                <a:solidFill>
                  <a:schemeClr val="accent2"/>
                </a:solidFill>
              </a:rPr>
              <a:t>关键路径</a:t>
            </a:r>
            <a:r>
              <a:rPr lang="en-US" altLang="zh-CN" dirty="0">
                <a:solidFill>
                  <a:schemeClr val="accent2"/>
                </a:solidFill>
              </a:rPr>
              <a:t>:</a:t>
            </a:r>
            <a:endParaRPr lang="zh-CN" altLang="en-US" dirty="0">
              <a:solidFill>
                <a:schemeClr val="accent2"/>
              </a:solidFill>
            </a:endParaRPr>
          </a:p>
        </p:txBody>
      </p:sp>
      <p:sp>
        <p:nvSpPr>
          <p:cNvPr id="72" name="文本框 71">
            <a:extLst>
              <a:ext uri="{FF2B5EF4-FFF2-40B4-BE49-F238E27FC236}">
                <a16:creationId xmlns:a16="http://schemas.microsoft.com/office/drawing/2014/main" xmlns="" id="{1FE69189-E0E7-4EB6-8598-91BCC9FB9490}"/>
              </a:ext>
            </a:extLst>
          </p:cNvPr>
          <p:cNvSpPr txBox="1"/>
          <p:nvPr/>
        </p:nvSpPr>
        <p:spPr>
          <a:xfrm>
            <a:off x="2651788" y="6123543"/>
            <a:ext cx="2364830" cy="369332"/>
          </a:xfrm>
          <a:prstGeom prst="rect">
            <a:avLst/>
          </a:prstGeom>
          <a:noFill/>
        </p:spPr>
        <p:txBody>
          <a:bodyPr wrap="square" rtlCol="0">
            <a:spAutoFit/>
          </a:bodyPr>
          <a:lstStyle/>
          <a:p>
            <a:r>
              <a:rPr lang="en-US" altLang="zh-CN" dirty="0">
                <a:solidFill>
                  <a:schemeClr val="accent2"/>
                </a:solidFill>
              </a:rPr>
              <a:t>V</a:t>
            </a:r>
            <a:r>
              <a:rPr lang="en-US" altLang="zh-CN" baseline="-25000" dirty="0">
                <a:solidFill>
                  <a:schemeClr val="accent2"/>
                </a:solidFill>
              </a:rPr>
              <a:t>1</a:t>
            </a:r>
            <a:r>
              <a:rPr lang="en-US" altLang="zh-CN" dirty="0">
                <a:solidFill>
                  <a:schemeClr val="accent2"/>
                </a:solidFill>
              </a:rPr>
              <a:t>-&gt;v</a:t>
            </a:r>
            <a:r>
              <a:rPr lang="en-US" altLang="zh-CN" baseline="-25000" dirty="0">
                <a:solidFill>
                  <a:schemeClr val="accent2"/>
                </a:solidFill>
              </a:rPr>
              <a:t>3</a:t>
            </a:r>
            <a:r>
              <a:rPr lang="en-US" altLang="zh-CN" dirty="0">
                <a:solidFill>
                  <a:schemeClr val="accent2"/>
                </a:solidFill>
              </a:rPr>
              <a:t>-&gt;v</a:t>
            </a:r>
            <a:r>
              <a:rPr lang="en-US" altLang="zh-CN" baseline="-25000" dirty="0">
                <a:solidFill>
                  <a:schemeClr val="accent2"/>
                </a:solidFill>
              </a:rPr>
              <a:t>5</a:t>
            </a:r>
            <a:r>
              <a:rPr lang="en-US" altLang="zh-CN" dirty="0">
                <a:solidFill>
                  <a:schemeClr val="accent2"/>
                </a:solidFill>
              </a:rPr>
              <a:t>-&gt;v</a:t>
            </a:r>
            <a:r>
              <a:rPr lang="en-US" altLang="zh-CN" baseline="-25000" dirty="0">
                <a:solidFill>
                  <a:schemeClr val="accent2"/>
                </a:solidFill>
              </a:rPr>
              <a:t>7</a:t>
            </a:r>
            <a:r>
              <a:rPr lang="en-US" altLang="zh-CN" dirty="0">
                <a:solidFill>
                  <a:schemeClr val="accent2"/>
                </a:solidFill>
              </a:rPr>
              <a:t>-&gt;v</a:t>
            </a:r>
            <a:r>
              <a:rPr lang="en-US" altLang="zh-CN" baseline="-25000" dirty="0">
                <a:solidFill>
                  <a:schemeClr val="accent2"/>
                </a:solidFill>
              </a:rPr>
              <a:t>9</a:t>
            </a:r>
            <a:endParaRPr lang="zh-CN" altLang="en-US" baseline="-25000" dirty="0">
              <a:solidFill>
                <a:schemeClr val="accent2"/>
              </a:solidFill>
            </a:endParaRPr>
          </a:p>
        </p:txBody>
      </p:sp>
      <p:sp>
        <p:nvSpPr>
          <p:cNvPr id="73" name="文本框 72">
            <a:extLst>
              <a:ext uri="{FF2B5EF4-FFF2-40B4-BE49-F238E27FC236}">
                <a16:creationId xmlns:a16="http://schemas.microsoft.com/office/drawing/2014/main" xmlns="" id="{E3A99D92-E32D-4C45-85B6-17EBFF23A6FF}"/>
              </a:ext>
            </a:extLst>
          </p:cNvPr>
          <p:cNvSpPr txBox="1"/>
          <p:nvPr/>
        </p:nvSpPr>
        <p:spPr>
          <a:xfrm>
            <a:off x="6059305" y="5430765"/>
            <a:ext cx="3202141" cy="369332"/>
          </a:xfrm>
          <a:prstGeom prst="rect">
            <a:avLst/>
          </a:prstGeom>
          <a:noFill/>
        </p:spPr>
        <p:txBody>
          <a:bodyPr wrap="square" rtlCol="0">
            <a:spAutoFit/>
          </a:bodyPr>
          <a:lstStyle/>
          <a:p>
            <a:r>
              <a:rPr lang="zh-CN" altLang="en-US" dirty="0">
                <a:solidFill>
                  <a:schemeClr val="accent2"/>
                </a:solidFill>
              </a:rPr>
              <a:t>最短工期：</a:t>
            </a:r>
            <a:r>
              <a:rPr lang="en-US" altLang="zh-CN" dirty="0">
                <a:solidFill>
                  <a:schemeClr val="accent2"/>
                </a:solidFill>
              </a:rPr>
              <a:t>5+1+6+4=16</a:t>
            </a:r>
            <a:endParaRPr lang="zh-CN" altLang="en-US" dirty="0">
              <a:solidFill>
                <a:schemeClr val="accent2"/>
              </a:solidFill>
            </a:endParaRPr>
          </a:p>
        </p:txBody>
      </p:sp>
    </p:spTree>
    <p:extLst>
      <p:ext uri="{BB962C8B-B14F-4D97-AF65-F5344CB8AC3E}">
        <p14:creationId xmlns:p14="http://schemas.microsoft.com/office/powerpoint/2010/main" val="389463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1" grpId="0"/>
      <p:bldP spid="66" grpId="0"/>
      <p:bldP spid="69" grpId="0"/>
      <p:bldP spid="3" grpId="0"/>
      <p:bldP spid="4" grpId="0"/>
      <p:bldP spid="5" grpId="0"/>
      <p:bldP spid="7" grpId="0"/>
      <p:bldP spid="70" grpId="0"/>
      <p:bldP spid="72" grpId="0"/>
      <p:bldP spid="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图的存储结构</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3336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图的存储结构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FD47A023-7384-4652-A84B-48C47A88DED6}"/>
              </a:ext>
            </a:extLst>
          </p:cNvPr>
          <p:cNvPicPr>
            <a:picLocks noChangeAspect="1"/>
          </p:cNvPicPr>
          <p:nvPr/>
        </p:nvPicPr>
        <p:blipFill>
          <a:blip r:embed="rId2"/>
          <a:stretch>
            <a:fillRect/>
          </a:stretch>
        </p:blipFill>
        <p:spPr>
          <a:xfrm>
            <a:off x="2520599" y="4073135"/>
            <a:ext cx="7150802" cy="1735966"/>
          </a:xfrm>
          <a:prstGeom prst="rect">
            <a:avLst/>
          </a:prstGeom>
        </p:spPr>
      </p:pic>
      <p:sp>
        <p:nvSpPr>
          <p:cNvPr id="8" name="文本框 7">
            <a:extLst>
              <a:ext uri="{FF2B5EF4-FFF2-40B4-BE49-F238E27FC236}">
                <a16:creationId xmlns:a16="http://schemas.microsoft.com/office/drawing/2014/main" xmlns="" id="{BF8725EE-29CF-4E57-90E0-1A4F32BDDD81}"/>
              </a:ext>
            </a:extLst>
          </p:cNvPr>
          <p:cNvSpPr txBox="1"/>
          <p:nvPr/>
        </p:nvSpPr>
        <p:spPr>
          <a:xfrm>
            <a:off x="1069913" y="1720827"/>
            <a:ext cx="4437161" cy="369332"/>
          </a:xfrm>
          <a:prstGeom prst="rect">
            <a:avLst/>
          </a:prstGeom>
          <a:noFill/>
        </p:spPr>
        <p:txBody>
          <a:bodyPr wrap="square" rtlCol="0">
            <a:spAutoFit/>
          </a:bodyPr>
          <a:lstStyle/>
          <a:p>
            <a:r>
              <a:rPr lang="zh-CN" altLang="en-US" dirty="0"/>
              <a:t>图的存储结构相比线性表和树显得更复杂</a:t>
            </a:r>
            <a:endParaRPr lang="en-US" altLang="zh-CN" dirty="0"/>
          </a:p>
        </p:txBody>
      </p:sp>
      <p:cxnSp>
        <p:nvCxnSpPr>
          <p:cNvPr id="10" name="直接箭头连接符 9">
            <a:extLst>
              <a:ext uri="{FF2B5EF4-FFF2-40B4-BE49-F238E27FC236}">
                <a16:creationId xmlns:a16="http://schemas.microsoft.com/office/drawing/2014/main" xmlns="" id="{2801BC61-A0E1-45A6-AD5E-FCA2A2985D2B}"/>
              </a:ext>
            </a:extLst>
          </p:cNvPr>
          <p:cNvCxnSpPr>
            <a:cxnSpLocks/>
            <a:stCxn id="8" idx="3"/>
          </p:cNvCxnSpPr>
          <p:nvPr/>
        </p:nvCxnSpPr>
        <p:spPr>
          <a:xfrm flipV="1">
            <a:off x="5507074" y="1389571"/>
            <a:ext cx="767891" cy="51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3A40443D-E2DC-4896-81C1-D730570D0086}"/>
              </a:ext>
            </a:extLst>
          </p:cNvPr>
          <p:cNvCxnSpPr>
            <a:cxnSpLocks/>
            <a:stCxn id="8" idx="3"/>
          </p:cNvCxnSpPr>
          <p:nvPr/>
        </p:nvCxnSpPr>
        <p:spPr>
          <a:xfrm>
            <a:off x="5507074" y="1905493"/>
            <a:ext cx="767891" cy="51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4104B5FC-A5F4-4730-BEDC-943BB59D9CC5}"/>
              </a:ext>
            </a:extLst>
          </p:cNvPr>
          <p:cNvSpPr txBox="1"/>
          <p:nvPr/>
        </p:nvSpPr>
        <p:spPr>
          <a:xfrm>
            <a:off x="6391922" y="1168131"/>
            <a:ext cx="2672179" cy="369332"/>
          </a:xfrm>
          <a:prstGeom prst="rect">
            <a:avLst/>
          </a:prstGeom>
          <a:noFill/>
        </p:spPr>
        <p:txBody>
          <a:bodyPr wrap="square" rtlCol="0">
            <a:spAutoFit/>
          </a:bodyPr>
          <a:lstStyle/>
          <a:p>
            <a:r>
              <a:rPr lang="zh-CN" altLang="en-US" dirty="0"/>
              <a:t>图中顶点没有次序之分</a:t>
            </a:r>
          </a:p>
        </p:txBody>
      </p:sp>
      <p:sp>
        <p:nvSpPr>
          <p:cNvPr id="18" name="文本框 17">
            <a:extLst>
              <a:ext uri="{FF2B5EF4-FFF2-40B4-BE49-F238E27FC236}">
                <a16:creationId xmlns:a16="http://schemas.microsoft.com/office/drawing/2014/main" xmlns="" id="{9BD3C9DC-A69B-4755-9B4D-DA8A04932068}"/>
              </a:ext>
            </a:extLst>
          </p:cNvPr>
          <p:cNvSpPr txBox="1"/>
          <p:nvPr/>
        </p:nvSpPr>
        <p:spPr>
          <a:xfrm>
            <a:off x="6391922" y="2253161"/>
            <a:ext cx="2849732" cy="369332"/>
          </a:xfrm>
          <a:prstGeom prst="rect">
            <a:avLst/>
          </a:prstGeom>
          <a:noFill/>
        </p:spPr>
        <p:txBody>
          <a:bodyPr wrap="square" rtlCol="0">
            <a:spAutoFit/>
          </a:bodyPr>
          <a:lstStyle/>
          <a:p>
            <a:r>
              <a:rPr lang="zh-CN" altLang="en-US" dirty="0"/>
              <a:t>图中边和顶点的数量任意</a:t>
            </a:r>
          </a:p>
        </p:txBody>
      </p:sp>
    </p:spTree>
    <p:extLst>
      <p:ext uri="{BB962C8B-B14F-4D97-AF65-F5344CB8AC3E}">
        <p14:creationId xmlns:p14="http://schemas.microsoft.com/office/powerpoint/2010/main" val="21532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邻接矩阵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47523FD8-2341-4DF5-9571-BA6F7C08B457}"/>
              </a:ext>
            </a:extLst>
          </p:cNvPr>
          <p:cNvSpPr txBox="1"/>
          <p:nvPr/>
        </p:nvSpPr>
        <p:spPr>
          <a:xfrm>
            <a:off x="838898" y="1023457"/>
            <a:ext cx="3028427" cy="369332"/>
          </a:xfrm>
          <a:prstGeom prst="rect">
            <a:avLst/>
          </a:prstGeom>
          <a:noFill/>
        </p:spPr>
        <p:txBody>
          <a:bodyPr wrap="square" rtlCol="0">
            <a:spAutoFit/>
          </a:bodyPr>
          <a:lstStyle/>
          <a:p>
            <a:r>
              <a:rPr lang="zh-CN" altLang="en-US" dirty="0"/>
              <a:t>顶点：用一维数组来存储</a:t>
            </a:r>
          </a:p>
        </p:txBody>
      </p:sp>
      <p:sp>
        <p:nvSpPr>
          <p:cNvPr id="14" name="文本框 13">
            <a:extLst>
              <a:ext uri="{FF2B5EF4-FFF2-40B4-BE49-F238E27FC236}">
                <a16:creationId xmlns:a16="http://schemas.microsoft.com/office/drawing/2014/main" xmlns="" id="{9BA1B8E9-CE1C-4207-BDE5-AEC1E3B22CE2}"/>
              </a:ext>
            </a:extLst>
          </p:cNvPr>
          <p:cNvSpPr txBox="1"/>
          <p:nvPr/>
        </p:nvSpPr>
        <p:spPr>
          <a:xfrm>
            <a:off x="4464340" y="1023457"/>
            <a:ext cx="3028427" cy="369332"/>
          </a:xfrm>
          <a:prstGeom prst="rect">
            <a:avLst/>
          </a:prstGeom>
          <a:noFill/>
        </p:spPr>
        <p:txBody>
          <a:bodyPr wrap="square" rtlCol="0">
            <a:spAutoFit/>
          </a:bodyPr>
          <a:lstStyle/>
          <a:p>
            <a:r>
              <a:rPr lang="zh-CN" altLang="en-US" dirty="0"/>
              <a:t>边或弧：用二维数组来存储</a:t>
            </a:r>
          </a:p>
        </p:txBody>
      </p:sp>
      <p:sp>
        <p:nvSpPr>
          <p:cNvPr id="4" name="对话气泡: 圆角矩形 3">
            <a:extLst>
              <a:ext uri="{FF2B5EF4-FFF2-40B4-BE49-F238E27FC236}">
                <a16:creationId xmlns:a16="http://schemas.microsoft.com/office/drawing/2014/main" xmlns="" id="{BEE4C08C-2F3E-497E-B7AA-F4B16554BC8C}"/>
              </a:ext>
            </a:extLst>
          </p:cNvPr>
          <p:cNvSpPr/>
          <p:nvPr/>
        </p:nvSpPr>
        <p:spPr>
          <a:xfrm>
            <a:off x="8089783" y="272043"/>
            <a:ext cx="3879762" cy="1197041"/>
          </a:xfrm>
          <a:prstGeom prst="wedgeRoundRectCallout">
            <a:avLst>
              <a:gd name="adj1" fmla="val -98030"/>
              <a:gd name="adj2" fmla="val -836"/>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二维数组就是一维数组的拓展，相当于一维数组中</a:t>
            </a:r>
            <a:r>
              <a:rPr lang="zh-CN" altLang="en-US" dirty="0">
                <a:solidFill>
                  <a:schemeClr val="accent1"/>
                </a:solidFill>
              </a:rPr>
              <a:t>每个元素</a:t>
            </a:r>
            <a:r>
              <a:rPr lang="zh-CN" altLang="en-US" dirty="0"/>
              <a:t>也是一个</a:t>
            </a:r>
            <a:r>
              <a:rPr lang="zh-CN" altLang="en-US" dirty="0">
                <a:solidFill>
                  <a:schemeClr val="accent1"/>
                </a:solidFill>
              </a:rPr>
              <a:t>一维数组。</a:t>
            </a:r>
            <a:endParaRPr lang="en-US" altLang="zh-CN" dirty="0">
              <a:solidFill>
                <a:schemeClr val="accent1"/>
              </a:solidFill>
            </a:endParaRPr>
          </a:p>
          <a:p>
            <a:pPr algn="ctr"/>
            <a:r>
              <a:rPr lang="zh-CN" altLang="en-US" dirty="0">
                <a:solidFill>
                  <a:schemeClr val="accent1"/>
                </a:solidFill>
              </a:rPr>
              <a:t>二维数组也叫做邻接矩阵</a:t>
            </a:r>
            <a:endParaRPr lang="en-US" altLang="zh-CN" dirty="0">
              <a:solidFill>
                <a:schemeClr val="accent1"/>
              </a:solidFill>
            </a:endParaRPr>
          </a:p>
        </p:txBody>
      </p:sp>
      <p:sp>
        <p:nvSpPr>
          <p:cNvPr id="36" name="矩形 35">
            <a:extLst>
              <a:ext uri="{FF2B5EF4-FFF2-40B4-BE49-F238E27FC236}">
                <a16:creationId xmlns:a16="http://schemas.microsoft.com/office/drawing/2014/main" xmlns="" id="{47878DCC-701D-4343-A620-0273E2B7375E}"/>
              </a:ext>
            </a:extLst>
          </p:cNvPr>
          <p:cNvSpPr/>
          <p:nvPr/>
        </p:nvSpPr>
        <p:spPr>
          <a:xfrm>
            <a:off x="9362018" y="2100038"/>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xmlns="" id="{B5A3B087-1D74-4E02-9CE1-256F87E07BEA}"/>
              </a:ext>
            </a:extLst>
          </p:cNvPr>
          <p:cNvSpPr/>
          <p:nvPr/>
        </p:nvSpPr>
        <p:spPr>
          <a:xfrm>
            <a:off x="9362017" y="2469370"/>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xmlns="" id="{06E98414-41DF-49B6-A6DB-BD5F03FB0403}"/>
              </a:ext>
            </a:extLst>
          </p:cNvPr>
          <p:cNvSpPr/>
          <p:nvPr/>
        </p:nvSpPr>
        <p:spPr>
          <a:xfrm>
            <a:off x="9362016" y="2834328"/>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xmlns="" id="{8F207DBA-DD84-418A-82C3-2FD9ADF744EF}"/>
              </a:ext>
            </a:extLst>
          </p:cNvPr>
          <p:cNvSpPr/>
          <p:nvPr/>
        </p:nvSpPr>
        <p:spPr>
          <a:xfrm>
            <a:off x="10163054" y="2100038"/>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xmlns="" id="{EADEBFB8-F50E-4177-A704-3BD3C6349EDE}"/>
              </a:ext>
            </a:extLst>
          </p:cNvPr>
          <p:cNvSpPr/>
          <p:nvPr/>
        </p:nvSpPr>
        <p:spPr>
          <a:xfrm>
            <a:off x="10163054" y="2469370"/>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xmlns="" id="{3501899E-A840-46B9-B3EC-9778BD376493}"/>
              </a:ext>
            </a:extLst>
          </p:cNvPr>
          <p:cNvSpPr/>
          <p:nvPr/>
        </p:nvSpPr>
        <p:spPr>
          <a:xfrm>
            <a:off x="10163054" y="2837468"/>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xmlns="" id="{23CA04DE-A691-4780-8DCC-54E19B562844}"/>
              </a:ext>
            </a:extLst>
          </p:cNvPr>
          <p:cNvSpPr/>
          <p:nvPr/>
        </p:nvSpPr>
        <p:spPr>
          <a:xfrm>
            <a:off x="10969795" y="2100038"/>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xmlns="" id="{68597C10-2C39-49C7-98E4-1BD05A28615F}"/>
              </a:ext>
            </a:extLst>
          </p:cNvPr>
          <p:cNvSpPr/>
          <p:nvPr/>
        </p:nvSpPr>
        <p:spPr>
          <a:xfrm>
            <a:off x="10969794" y="2469370"/>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xmlns="" id="{3AA7D9A8-CE46-4374-9C4A-30217B418F2A}"/>
              </a:ext>
            </a:extLst>
          </p:cNvPr>
          <p:cNvSpPr/>
          <p:nvPr/>
        </p:nvSpPr>
        <p:spPr>
          <a:xfrm>
            <a:off x="10969793" y="2837684"/>
            <a:ext cx="80103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DEF72973-7F2C-41C1-A85B-B418A38CB8CA}"/>
              </a:ext>
            </a:extLst>
          </p:cNvPr>
          <p:cNvSpPr txBox="1"/>
          <p:nvPr/>
        </p:nvSpPr>
        <p:spPr>
          <a:xfrm>
            <a:off x="8681219" y="2126674"/>
            <a:ext cx="664595" cy="338554"/>
          </a:xfrm>
          <a:prstGeom prst="rect">
            <a:avLst/>
          </a:prstGeom>
          <a:noFill/>
        </p:spPr>
        <p:txBody>
          <a:bodyPr wrap="square" rtlCol="0">
            <a:spAutoFit/>
          </a:bodyPr>
          <a:lstStyle/>
          <a:p>
            <a:r>
              <a:rPr lang="en-US" altLang="zh-CN" sz="1600" dirty="0"/>
              <a:t>a[0]</a:t>
            </a:r>
            <a:endParaRPr lang="zh-CN" altLang="en-US" sz="1600" dirty="0"/>
          </a:p>
        </p:txBody>
      </p:sp>
      <p:sp>
        <p:nvSpPr>
          <p:cNvPr id="48" name="文本框 47">
            <a:extLst>
              <a:ext uri="{FF2B5EF4-FFF2-40B4-BE49-F238E27FC236}">
                <a16:creationId xmlns:a16="http://schemas.microsoft.com/office/drawing/2014/main" xmlns="" id="{DE611777-75BC-40A8-B2A3-AE7F5D277BA7}"/>
              </a:ext>
            </a:extLst>
          </p:cNvPr>
          <p:cNvSpPr txBox="1"/>
          <p:nvPr/>
        </p:nvSpPr>
        <p:spPr>
          <a:xfrm>
            <a:off x="8681219" y="2496006"/>
            <a:ext cx="664595" cy="338554"/>
          </a:xfrm>
          <a:prstGeom prst="rect">
            <a:avLst/>
          </a:prstGeom>
          <a:noFill/>
        </p:spPr>
        <p:txBody>
          <a:bodyPr wrap="square" rtlCol="0">
            <a:spAutoFit/>
          </a:bodyPr>
          <a:lstStyle/>
          <a:p>
            <a:r>
              <a:rPr lang="en-US" altLang="zh-CN" sz="1600" dirty="0"/>
              <a:t>a[1]</a:t>
            </a:r>
            <a:endParaRPr lang="zh-CN" altLang="en-US" sz="1600" dirty="0"/>
          </a:p>
        </p:txBody>
      </p:sp>
      <p:sp>
        <p:nvSpPr>
          <p:cNvPr id="49" name="文本框 48">
            <a:extLst>
              <a:ext uri="{FF2B5EF4-FFF2-40B4-BE49-F238E27FC236}">
                <a16:creationId xmlns:a16="http://schemas.microsoft.com/office/drawing/2014/main" xmlns="" id="{6C075370-BD02-428A-A780-8527AD4E4C46}"/>
              </a:ext>
            </a:extLst>
          </p:cNvPr>
          <p:cNvSpPr txBox="1"/>
          <p:nvPr/>
        </p:nvSpPr>
        <p:spPr>
          <a:xfrm>
            <a:off x="8681219" y="2866696"/>
            <a:ext cx="664595" cy="338554"/>
          </a:xfrm>
          <a:prstGeom prst="rect">
            <a:avLst/>
          </a:prstGeom>
          <a:noFill/>
        </p:spPr>
        <p:txBody>
          <a:bodyPr wrap="square" rtlCol="0">
            <a:spAutoFit/>
          </a:bodyPr>
          <a:lstStyle/>
          <a:p>
            <a:r>
              <a:rPr lang="en-US" altLang="zh-CN" sz="1600" dirty="0"/>
              <a:t>a[2]</a:t>
            </a:r>
            <a:endParaRPr lang="zh-CN" altLang="en-US" sz="1600" dirty="0"/>
          </a:p>
        </p:txBody>
      </p:sp>
      <p:sp>
        <p:nvSpPr>
          <p:cNvPr id="50" name="文本框 49">
            <a:extLst>
              <a:ext uri="{FF2B5EF4-FFF2-40B4-BE49-F238E27FC236}">
                <a16:creationId xmlns:a16="http://schemas.microsoft.com/office/drawing/2014/main" xmlns="" id="{87644A2E-41F1-4DBB-ABC4-AFBC0E40BE3A}"/>
              </a:ext>
            </a:extLst>
          </p:cNvPr>
          <p:cNvSpPr txBox="1"/>
          <p:nvPr/>
        </p:nvSpPr>
        <p:spPr>
          <a:xfrm>
            <a:off x="9421835" y="2152565"/>
            <a:ext cx="617270" cy="276999"/>
          </a:xfrm>
          <a:prstGeom prst="rect">
            <a:avLst/>
          </a:prstGeom>
          <a:noFill/>
        </p:spPr>
        <p:txBody>
          <a:bodyPr wrap="square" rtlCol="0">
            <a:spAutoFit/>
          </a:bodyPr>
          <a:lstStyle/>
          <a:p>
            <a:r>
              <a:rPr lang="en-US" altLang="zh-CN" sz="1200" dirty="0"/>
              <a:t>a[0][0]</a:t>
            </a:r>
            <a:endParaRPr lang="zh-CN" altLang="en-US" sz="1200" dirty="0"/>
          </a:p>
        </p:txBody>
      </p:sp>
      <p:sp>
        <p:nvSpPr>
          <p:cNvPr id="51" name="文本框 50">
            <a:extLst>
              <a:ext uri="{FF2B5EF4-FFF2-40B4-BE49-F238E27FC236}">
                <a16:creationId xmlns:a16="http://schemas.microsoft.com/office/drawing/2014/main" xmlns="" id="{ABF3BB3E-0716-46A7-8651-5CB5E8238A7A}"/>
              </a:ext>
            </a:extLst>
          </p:cNvPr>
          <p:cNvSpPr txBox="1"/>
          <p:nvPr/>
        </p:nvSpPr>
        <p:spPr>
          <a:xfrm>
            <a:off x="10209480" y="2159705"/>
            <a:ext cx="730448" cy="276999"/>
          </a:xfrm>
          <a:prstGeom prst="rect">
            <a:avLst/>
          </a:prstGeom>
          <a:noFill/>
        </p:spPr>
        <p:txBody>
          <a:bodyPr wrap="square" rtlCol="0">
            <a:spAutoFit/>
          </a:bodyPr>
          <a:lstStyle/>
          <a:p>
            <a:r>
              <a:rPr lang="en-US" altLang="zh-CN" sz="1200" dirty="0"/>
              <a:t>a[0][1]</a:t>
            </a:r>
            <a:endParaRPr lang="zh-CN" altLang="en-US" sz="1200" dirty="0"/>
          </a:p>
        </p:txBody>
      </p:sp>
      <p:sp>
        <p:nvSpPr>
          <p:cNvPr id="52" name="文本框 51">
            <a:extLst>
              <a:ext uri="{FF2B5EF4-FFF2-40B4-BE49-F238E27FC236}">
                <a16:creationId xmlns:a16="http://schemas.microsoft.com/office/drawing/2014/main" xmlns="" id="{6C40BEE2-BE3D-490E-BB2F-AD6B41474B50}"/>
              </a:ext>
            </a:extLst>
          </p:cNvPr>
          <p:cNvSpPr txBox="1"/>
          <p:nvPr/>
        </p:nvSpPr>
        <p:spPr>
          <a:xfrm>
            <a:off x="11004714" y="2156536"/>
            <a:ext cx="684941" cy="276999"/>
          </a:xfrm>
          <a:prstGeom prst="rect">
            <a:avLst/>
          </a:prstGeom>
          <a:noFill/>
        </p:spPr>
        <p:txBody>
          <a:bodyPr wrap="square" rtlCol="0">
            <a:spAutoFit/>
          </a:bodyPr>
          <a:lstStyle/>
          <a:p>
            <a:r>
              <a:rPr lang="en-US" altLang="zh-CN" sz="1200" dirty="0"/>
              <a:t>a[0][2]</a:t>
            </a:r>
            <a:endParaRPr lang="zh-CN" altLang="en-US" sz="1200" dirty="0"/>
          </a:p>
        </p:txBody>
      </p:sp>
      <p:sp>
        <p:nvSpPr>
          <p:cNvPr id="53" name="文本框 52">
            <a:extLst>
              <a:ext uri="{FF2B5EF4-FFF2-40B4-BE49-F238E27FC236}">
                <a16:creationId xmlns:a16="http://schemas.microsoft.com/office/drawing/2014/main" xmlns="" id="{934290CE-1BD2-4837-A6C5-9B737D189BC4}"/>
              </a:ext>
            </a:extLst>
          </p:cNvPr>
          <p:cNvSpPr txBox="1"/>
          <p:nvPr/>
        </p:nvSpPr>
        <p:spPr>
          <a:xfrm>
            <a:off x="9439736" y="2509386"/>
            <a:ext cx="617269" cy="276999"/>
          </a:xfrm>
          <a:prstGeom prst="rect">
            <a:avLst/>
          </a:prstGeom>
          <a:noFill/>
        </p:spPr>
        <p:txBody>
          <a:bodyPr wrap="square" rtlCol="0">
            <a:spAutoFit/>
          </a:bodyPr>
          <a:lstStyle/>
          <a:p>
            <a:r>
              <a:rPr lang="en-US" altLang="zh-CN" sz="1200" dirty="0"/>
              <a:t>a[1][0]</a:t>
            </a:r>
            <a:endParaRPr lang="zh-CN" altLang="en-US" sz="1200" dirty="0"/>
          </a:p>
        </p:txBody>
      </p:sp>
      <p:sp>
        <p:nvSpPr>
          <p:cNvPr id="54" name="文本框 53">
            <a:extLst>
              <a:ext uri="{FF2B5EF4-FFF2-40B4-BE49-F238E27FC236}">
                <a16:creationId xmlns:a16="http://schemas.microsoft.com/office/drawing/2014/main" xmlns="" id="{B00B4EB5-B6C5-4500-B5A3-F3A23E38668F}"/>
              </a:ext>
            </a:extLst>
          </p:cNvPr>
          <p:cNvSpPr txBox="1"/>
          <p:nvPr/>
        </p:nvSpPr>
        <p:spPr>
          <a:xfrm>
            <a:off x="10211225" y="2495995"/>
            <a:ext cx="645571" cy="276999"/>
          </a:xfrm>
          <a:prstGeom prst="rect">
            <a:avLst/>
          </a:prstGeom>
          <a:noFill/>
        </p:spPr>
        <p:txBody>
          <a:bodyPr wrap="square" rtlCol="0">
            <a:spAutoFit/>
          </a:bodyPr>
          <a:lstStyle/>
          <a:p>
            <a:r>
              <a:rPr lang="en-US" altLang="zh-CN" sz="1200" dirty="0"/>
              <a:t>a[1][1]</a:t>
            </a:r>
            <a:endParaRPr lang="zh-CN" altLang="en-US" sz="1200" dirty="0"/>
          </a:p>
        </p:txBody>
      </p:sp>
      <p:sp>
        <p:nvSpPr>
          <p:cNvPr id="55" name="文本框 54">
            <a:extLst>
              <a:ext uri="{FF2B5EF4-FFF2-40B4-BE49-F238E27FC236}">
                <a16:creationId xmlns:a16="http://schemas.microsoft.com/office/drawing/2014/main" xmlns="" id="{56E8C11B-47C3-4C46-8CA3-394B2EE9D8F2}"/>
              </a:ext>
            </a:extLst>
          </p:cNvPr>
          <p:cNvSpPr txBox="1"/>
          <p:nvPr/>
        </p:nvSpPr>
        <p:spPr>
          <a:xfrm>
            <a:off x="11030290" y="2492059"/>
            <a:ext cx="678242" cy="276999"/>
          </a:xfrm>
          <a:prstGeom prst="rect">
            <a:avLst/>
          </a:prstGeom>
          <a:noFill/>
        </p:spPr>
        <p:txBody>
          <a:bodyPr wrap="square" rtlCol="0">
            <a:spAutoFit/>
          </a:bodyPr>
          <a:lstStyle/>
          <a:p>
            <a:r>
              <a:rPr lang="en-US" altLang="zh-CN" sz="1200" dirty="0"/>
              <a:t>a[1][2]</a:t>
            </a:r>
            <a:endParaRPr lang="zh-CN" altLang="en-US" sz="1200" dirty="0"/>
          </a:p>
        </p:txBody>
      </p:sp>
      <p:sp>
        <p:nvSpPr>
          <p:cNvPr id="56" name="文本框 55">
            <a:extLst>
              <a:ext uri="{FF2B5EF4-FFF2-40B4-BE49-F238E27FC236}">
                <a16:creationId xmlns:a16="http://schemas.microsoft.com/office/drawing/2014/main" xmlns="" id="{124A6D42-71E6-4A6F-99EF-7A29F5D10F38}"/>
              </a:ext>
            </a:extLst>
          </p:cNvPr>
          <p:cNvSpPr txBox="1"/>
          <p:nvPr/>
        </p:nvSpPr>
        <p:spPr>
          <a:xfrm>
            <a:off x="9402699" y="2878508"/>
            <a:ext cx="684314" cy="276999"/>
          </a:xfrm>
          <a:prstGeom prst="rect">
            <a:avLst/>
          </a:prstGeom>
          <a:noFill/>
        </p:spPr>
        <p:txBody>
          <a:bodyPr wrap="square" rtlCol="0">
            <a:spAutoFit/>
          </a:bodyPr>
          <a:lstStyle/>
          <a:p>
            <a:r>
              <a:rPr lang="en-US" altLang="zh-CN" sz="1200" dirty="0"/>
              <a:t>a[2][0]</a:t>
            </a:r>
            <a:endParaRPr lang="zh-CN" altLang="en-US" sz="1200" dirty="0"/>
          </a:p>
        </p:txBody>
      </p:sp>
      <p:sp>
        <p:nvSpPr>
          <p:cNvPr id="58" name="文本框 57">
            <a:extLst>
              <a:ext uri="{FF2B5EF4-FFF2-40B4-BE49-F238E27FC236}">
                <a16:creationId xmlns:a16="http://schemas.microsoft.com/office/drawing/2014/main" xmlns="" id="{E9350E0F-BBB7-4AC1-929B-43C346D548EE}"/>
              </a:ext>
            </a:extLst>
          </p:cNvPr>
          <p:cNvSpPr txBox="1"/>
          <p:nvPr/>
        </p:nvSpPr>
        <p:spPr>
          <a:xfrm>
            <a:off x="10205757" y="2865327"/>
            <a:ext cx="669602" cy="276999"/>
          </a:xfrm>
          <a:prstGeom prst="rect">
            <a:avLst/>
          </a:prstGeom>
          <a:noFill/>
        </p:spPr>
        <p:txBody>
          <a:bodyPr wrap="square" rtlCol="0">
            <a:spAutoFit/>
          </a:bodyPr>
          <a:lstStyle/>
          <a:p>
            <a:r>
              <a:rPr lang="en-US" altLang="zh-CN" sz="1200" dirty="0"/>
              <a:t>a[2][1]</a:t>
            </a:r>
            <a:endParaRPr lang="zh-CN" altLang="en-US" sz="1200" dirty="0"/>
          </a:p>
        </p:txBody>
      </p:sp>
      <p:sp>
        <p:nvSpPr>
          <p:cNvPr id="59" name="文本框 58">
            <a:extLst>
              <a:ext uri="{FF2B5EF4-FFF2-40B4-BE49-F238E27FC236}">
                <a16:creationId xmlns:a16="http://schemas.microsoft.com/office/drawing/2014/main" xmlns="" id="{387EBD6F-B85D-44C5-A971-E38616CDF340}"/>
              </a:ext>
            </a:extLst>
          </p:cNvPr>
          <p:cNvSpPr txBox="1"/>
          <p:nvPr/>
        </p:nvSpPr>
        <p:spPr>
          <a:xfrm>
            <a:off x="11024879" y="2872501"/>
            <a:ext cx="689064" cy="276999"/>
          </a:xfrm>
          <a:prstGeom prst="rect">
            <a:avLst/>
          </a:prstGeom>
          <a:noFill/>
        </p:spPr>
        <p:txBody>
          <a:bodyPr wrap="square" rtlCol="0">
            <a:spAutoFit/>
          </a:bodyPr>
          <a:lstStyle/>
          <a:p>
            <a:r>
              <a:rPr lang="en-US" altLang="zh-CN" sz="1200" dirty="0"/>
              <a:t>a[2][2]</a:t>
            </a:r>
            <a:endParaRPr lang="zh-CN" altLang="en-US" sz="1200" dirty="0"/>
          </a:p>
        </p:txBody>
      </p:sp>
      <p:sp>
        <p:nvSpPr>
          <p:cNvPr id="60" name="文本框 59">
            <a:extLst>
              <a:ext uri="{FF2B5EF4-FFF2-40B4-BE49-F238E27FC236}">
                <a16:creationId xmlns:a16="http://schemas.microsoft.com/office/drawing/2014/main" xmlns="" id="{0621620A-FD1E-4106-818B-4832D6539680}"/>
              </a:ext>
            </a:extLst>
          </p:cNvPr>
          <p:cNvSpPr txBox="1"/>
          <p:nvPr/>
        </p:nvSpPr>
        <p:spPr>
          <a:xfrm>
            <a:off x="9586741" y="3507437"/>
            <a:ext cx="1526797" cy="369332"/>
          </a:xfrm>
          <a:prstGeom prst="rect">
            <a:avLst/>
          </a:prstGeom>
          <a:noFill/>
        </p:spPr>
        <p:txBody>
          <a:bodyPr wrap="square" rtlCol="0">
            <a:spAutoFit/>
          </a:bodyPr>
          <a:lstStyle/>
          <a:p>
            <a:r>
              <a:rPr lang="en-US" altLang="zh-CN" dirty="0"/>
              <a:t>3*3 </a:t>
            </a:r>
            <a:r>
              <a:rPr lang="zh-CN" altLang="en-US" dirty="0"/>
              <a:t>二维数组</a:t>
            </a:r>
          </a:p>
        </p:txBody>
      </p:sp>
      <p:sp>
        <p:nvSpPr>
          <p:cNvPr id="61" name="流程图: 接点 60">
            <a:extLst>
              <a:ext uri="{FF2B5EF4-FFF2-40B4-BE49-F238E27FC236}">
                <a16:creationId xmlns:a16="http://schemas.microsoft.com/office/drawing/2014/main" xmlns="" id="{80279EF0-ADF1-49DB-8272-4BDFB6E099A8}"/>
              </a:ext>
            </a:extLst>
          </p:cNvPr>
          <p:cNvSpPr/>
          <p:nvPr/>
        </p:nvSpPr>
        <p:spPr>
          <a:xfrm>
            <a:off x="1721552" y="17087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2" name="流程图: 接点 61">
            <a:extLst>
              <a:ext uri="{FF2B5EF4-FFF2-40B4-BE49-F238E27FC236}">
                <a16:creationId xmlns:a16="http://schemas.microsoft.com/office/drawing/2014/main" xmlns="" id="{37E66C1D-8261-415C-8A57-56940B3B6ECC}"/>
              </a:ext>
            </a:extLst>
          </p:cNvPr>
          <p:cNvSpPr/>
          <p:nvPr/>
        </p:nvSpPr>
        <p:spPr>
          <a:xfrm>
            <a:off x="421170" y="219702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63" name="流程图: 接点 62">
            <a:extLst>
              <a:ext uri="{FF2B5EF4-FFF2-40B4-BE49-F238E27FC236}">
                <a16:creationId xmlns:a16="http://schemas.microsoft.com/office/drawing/2014/main" xmlns="" id="{FFA25017-98ED-4BD1-A9D3-1D051FF07503}"/>
              </a:ext>
            </a:extLst>
          </p:cNvPr>
          <p:cNvSpPr/>
          <p:nvPr/>
        </p:nvSpPr>
        <p:spPr>
          <a:xfrm>
            <a:off x="1511915" y="291389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64" name="流程图: 接点 63">
            <a:extLst>
              <a:ext uri="{FF2B5EF4-FFF2-40B4-BE49-F238E27FC236}">
                <a16:creationId xmlns:a16="http://schemas.microsoft.com/office/drawing/2014/main" xmlns="" id="{FB0E09D4-BFEB-4209-948B-CCA450AAEF5C}"/>
              </a:ext>
            </a:extLst>
          </p:cNvPr>
          <p:cNvSpPr/>
          <p:nvPr/>
        </p:nvSpPr>
        <p:spPr>
          <a:xfrm>
            <a:off x="2676646" y="243841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65" name="直接连接符 64">
            <a:extLst>
              <a:ext uri="{FF2B5EF4-FFF2-40B4-BE49-F238E27FC236}">
                <a16:creationId xmlns:a16="http://schemas.microsoft.com/office/drawing/2014/main" xmlns="" id="{ABE38541-A864-494C-9691-D3B1B69F883B}"/>
              </a:ext>
            </a:extLst>
          </p:cNvPr>
          <p:cNvCxnSpPr>
            <a:cxnSpLocks/>
            <a:stCxn id="61" idx="2"/>
            <a:endCxn id="62" idx="7"/>
          </p:cNvCxnSpPr>
          <p:nvPr/>
        </p:nvCxnSpPr>
        <p:spPr>
          <a:xfrm flipH="1">
            <a:off x="1065610" y="2073671"/>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9C9B0551-A794-4018-916A-2E11EECA8FE7}"/>
              </a:ext>
            </a:extLst>
          </p:cNvPr>
          <p:cNvCxnSpPr>
            <a:stCxn id="62" idx="4"/>
            <a:endCxn id="63" idx="2"/>
          </p:cNvCxnSpPr>
          <p:nvPr/>
        </p:nvCxnSpPr>
        <p:spPr>
          <a:xfrm>
            <a:off x="798675" y="2926869"/>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58AF5BE7-8B15-4A6A-AC99-376D13513935}"/>
              </a:ext>
            </a:extLst>
          </p:cNvPr>
          <p:cNvCxnSpPr>
            <a:stCxn id="63" idx="6"/>
            <a:endCxn id="64" idx="4"/>
          </p:cNvCxnSpPr>
          <p:nvPr/>
        </p:nvCxnSpPr>
        <p:spPr>
          <a:xfrm flipV="1">
            <a:off x="2266924" y="3168253"/>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5CFC5119-623C-4399-BDF1-A9D8F8026FAB}"/>
              </a:ext>
            </a:extLst>
          </p:cNvPr>
          <p:cNvCxnSpPr>
            <a:cxnSpLocks/>
            <a:stCxn id="64" idx="0"/>
            <a:endCxn id="61" idx="6"/>
          </p:cNvCxnSpPr>
          <p:nvPr/>
        </p:nvCxnSpPr>
        <p:spPr>
          <a:xfrm flipH="1" flipV="1">
            <a:off x="2476561" y="2073671"/>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315F6CCB-FB1A-4F76-8ED8-32B1DC812C9D}"/>
              </a:ext>
            </a:extLst>
          </p:cNvPr>
          <p:cNvCxnSpPr>
            <a:stCxn id="61" idx="4"/>
            <a:endCxn id="63" idx="0"/>
          </p:cNvCxnSpPr>
          <p:nvPr/>
        </p:nvCxnSpPr>
        <p:spPr>
          <a:xfrm flipH="1">
            <a:off x="1889420" y="2438592"/>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xmlns="" id="{96706FC3-7828-4BAC-B3D5-5F689573CAF3}"/>
              </a:ext>
            </a:extLst>
          </p:cNvPr>
          <p:cNvSpPr txBox="1"/>
          <p:nvPr/>
        </p:nvSpPr>
        <p:spPr>
          <a:xfrm>
            <a:off x="798674" y="4272619"/>
            <a:ext cx="1256680" cy="369332"/>
          </a:xfrm>
          <a:prstGeom prst="rect">
            <a:avLst/>
          </a:prstGeom>
          <a:noFill/>
        </p:spPr>
        <p:txBody>
          <a:bodyPr wrap="square" rtlCol="0">
            <a:spAutoFit/>
          </a:bodyPr>
          <a:lstStyle/>
          <a:p>
            <a:r>
              <a:rPr lang="zh-CN" altLang="en-US" dirty="0"/>
              <a:t>顶点数组：</a:t>
            </a:r>
          </a:p>
        </p:txBody>
      </p:sp>
      <p:sp>
        <p:nvSpPr>
          <p:cNvPr id="78" name="矩形 77">
            <a:extLst>
              <a:ext uri="{FF2B5EF4-FFF2-40B4-BE49-F238E27FC236}">
                <a16:creationId xmlns:a16="http://schemas.microsoft.com/office/drawing/2014/main" xmlns="" id="{6820ABDE-F742-444D-ABDA-AE4943E28C05}"/>
              </a:ext>
            </a:extLst>
          </p:cNvPr>
          <p:cNvSpPr/>
          <p:nvPr/>
        </p:nvSpPr>
        <p:spPr>
          <a:xfrm>
            <a:off x="2083826" y="4222103"/>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3F2EDC08-6D5B-4E66-B177-A7E865B5FBA3}"/>
              </a:ext>
            </a:extLst>
          </p:cNvPr>
          <p:cNvSpPr/>
          <p:nvPr/>
        </p:nvSpPr>
        <p:spPr>
          <a:xfrm>
            <a:off x="2497125" y="4222103"/>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xmlns="" id="{BB5CC311-A7F8-4657-B741-29170A4CF961}"/>
              </a:ext>
            </a:extLst>
          </p:cNvPr>
          <p:cNvSpPr/>
          <p:nvPr/>
        </p:nvSpPr>
        <p:spPr>
          <a:xfrm>
            <a:off x="2914938" y="4222103"/>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E2BC97CA-E39C-47C8-9BA7-A0928956002B}"/>
              </a:ext>
            </a:extLst>
          </p:cNvPr>
          <p:cNvSpPr/>
          <p:nvPr/>
        </p:nvSpPr>
        <p:spPr>
          <a:xfrm>
            <a:off x="3327231" y="4222103"/>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xmlns="" id="{DA0FA5DA-93B5-4CEE-A2C8-C8D0DFCE75E7}"/>
              </a:ext>
            </a:extLst>
          </p:cNvPr>
          <p:cNvSpPr txBox="1"/>
          <p:nvPr/>
        </p:nvSpPr>
        <p:spPr>
          <a:xfrm>
            <a:off x="2104348" y="4226424"/>
            <a:ext cx="377504" cy="369332"/>
          </a:xfrm>
          <a:prstGeom prst="rect">
            <a:avLst/>
          </a:prstGeom>
          <a:noFill/>
        </p:spPr>
        <p:txBody>
          <a:bodyPr wrap="square" rtlCol="0">
            <a:spAutoFit/>
          </a:bodyPr>
          <a:lstStyle/>
          <a:p>
            <a:r>
              <a:rPr lang="en-US" altLang="zh-CN" dirty="0"/>
              <a:t>A</a:t>
            </a:r>
            <a:endParaRPr lang="zh-CN" altLang="en-US" dirty="0"/>
          </a:p>
        </p:txBody>
      </p:sp>
      <p:sp>
        <p:nvSpPr>
          <p:cNvPr id="93" name="文本框 92">
            <a:extLst>
              <a:ext uri="{FF2B5EF4-FFF2-40B4-BE49-F238E27FC236}">
                <a16:creationId xmlns:a16="http://schemas.microsoft.com/office/drawing/2014/main" xmlns="" id="{4947FC42-EE0D-4DF5-B626-4CEA35445C8F}"/>
              </a:ext>
            </a:extLst>
          </p:cNvPr>
          <p:cNvSpPr txBox="1"/>
          <p:nvPr/>
        </p:nvSpPr>
        <p:spPr>
          <a:xfrm>
            <a:off x="2519855" y="4230853"/>
            <a:ext cx="377504" cy="369332"/>
          </a:xfrm>
          <a:prstGeom prst="rect">
            <a:avLst/>
          </a:prstGeom>
          <a:noFill/>
        </p:spPr>
        <p:txBody>
          <a:bodyPr wrap="square" rtlCol="0">
            <a:spAutoFit/>
          </a:bodyPr>
          <a:lstStyle/>
          <a:p>
            <a:r>
              <a:rPr lang="en-US" altLang="zh-CN" dirty="0"/>
              <a:t>B</a:t>
            </a:r>
            <a:endParaRPr lang="zh-CN" altLang="en-US" dirty="0"/>
          </a:p>
        </p:txBody>
      </p:sp>
      <p:sp>
        <p:nvSpPr>
          <p:cNvPr id="94" name="文本框 93">
            <a:extLst>
              <a:ext uri="{FF2B5EF4-FFF2-40B4-BE49-F238E27FC236}">
                <a16:creationId xmlns:a16="http://schemas.microsoft.com/office/drawing/2014/main" xmlns="" id="{7D6BC037-E2FC-43C8-9648-14D01A124C9E}"/>
              </a:ext>
            </a:extLst>
          </p:cNvPr>
          <p:cNvSpPr txBox="1"/>
          <p:nvPr/>
        </p:nvSpPr>
        <p:spPr>
          <a:xfrm>
            <a:off x="2939734" y="4230853"/>
            <a:ext cx="349494" cy="369332"/>
          </a:xfrm>
          <a:prstGeom prst="rect">
            <a:avLst/>
          </a:prstGeom>
          <a:noFill/>
        </p:spPr>
        <p:txBody>
          <a:bodyPr wrap="square" rtlCol="0">
            <a:spAutoFit/>
          </a:bodyPr>
          <a:lstStyle/>
          <a:p>
            <a:r>
              <a:rPr lang="en-US" altLang="zh-CN" dirty="0"/>
              <a:t>C</a:t>
            </a:r>
            <a:endParaRPr lang="zh-CN" altLang="en-US" dirty="0"/>
          </a:p>
        </p:txBody>
      </p:sp>
      <p:sp>
        <p:nvSpPr>
          <p:cNvPr id="95" name="文本框 94">
            <a:extLst>
              <a:ext uri="{FF2B5EF4-FFF2-40B4-BE49-F238E27FC236}">
                <a16:creationId xmlns:a16="http://schemas.microsoft.com/office/drawing/2014/main" xmlns="" id="{CEEA9BCC-5E0F-4F51-AE15-3A3B80E18750}"/>
              </a:ext>
            </a:extLst>
          </p:cNvPr>
          <p:cNvSpPr txBox="1"/>
          <p:nvPr/>
        </p:nvSpPr>
        <p:spPr>
          <a:xfrm>
            <a:off x="3344260" y="4225751"/>
            <a:ext cx="377504" cy="369332"/>
          </a:xfrm>
          <a:prstGeom prst="rect">
            <a:avLst/>
          </a:prstGeom>
          <a:noFill/>
        </p:spPr>
        <p:txBody>
          <a:bodyPr wrap="square" rtlCol="0">
            <a:spAutoFit/>
          </a:bodyPr>
          <a:lstStyle/>
          <a:p>
            <a:r>
              <a:rPr lang="en-US" altLang="zh-CN" dirty="0"/>
              <a:t>D</a:t>
            </a:r>
            <a:endParaRPr lang="zh-CN" altLang="en-US" dirty="0"/>
          </a:p>
        </p:txBody>
      </p:sp>
      <p:sp>
        <p:nvSpPr>
          <p:cNvPr id="96" name="文本框 95">
            <a:extLst>
              <a:ext uri="{FF2B5EF4-FFF2-40B4-BE49-F238E27FC236}">
                <a16:creationId xmlns:a16="http://schemas.microsoft.com/office/drawing/2014/main" xmlns="" id="{7A630926-9979-4537-B05F-D8CC919765B9}"/>
              </a:ext>
            </a:extLst>
          </p:cNvPr>
          <p:cNvSpPr txBox="1"/>
          <p:nvPr/>
        </p:nvSpPr>
        <p:spPr>
          <a:xfrm>
            <a:off x="4552425" y="3646960"/>
            <a:ext cx="1426128" cy="369332"/>
          </a:xfrm>
          <a:prstGeom prst="rect">
            <a:avLst/>
          </a:prstGeom>
          <a:noFill/>
        </p:spPr>
        <p:txBody>
          <a:bodyPr wrap="square" rtlCol="0">
            <a:spAutoFit/>
          </a:bodyPr>
          <a:lstStyle/>
          <a:p>
            <a:r>
              <a:rPr lang="zh-CN" altLang="en-US" dirty="0"/>
              <a:t>边或弧数组：</a:t>
            </a:r>
          </a:p>
        </p:txBody>
      </p:sp>
      <p:sp>
        <p:nvSpPr>
          <p:cNvPr id="97" name="左中括号 96">
            <a:extLst>
              <a:ext uri="{FF2B5EF4-FFF2-40B4-BE49-F238E27FC236}">
                <a16:creationId xmlns:a16="http://schemas.microsoft.com/office/drawing/2014/main" xmlns="" id="{D204B860-3EDD-49FB-853E-D1A4FCAA6EF5}"/>
              </a:ext>
            </a:extLst>
          </p:cNvPr>
          <p:cNvSpPr/>
          <p:nvPr/>
        </p:nvSpPr>
        <p:spPr>
          <a:xfrm>
            <a:off x="4862881" y="4496657"/>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右中括号 97">
            <a:extLst>
              <a:ext uri="{FF2B5EF4-FFF2-40B4-BE49-F238E27FC236}">
                <a16:creationId xmlns:a16="http://schemas.microsoft.com/office/drawing/2014/main" xmlns="" id="{4F425A88-6C71-44A4-B0FD-F45EA467C14E}"/>
              </a:ext>
            </a:extLst>
          </p:cNvPr>
          <p:cNvSpPr/>
          <p:nvPr/>
        </p:nvSpPr>
        <p:spPr>
          <a:xfrm>
            <a:off x="7158773" y="4504812"/>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136B58B6-1098-40B0-9934-C0DE69E9736F}"/>
              </a:ext>
            </a:extLst>
          </p:cNvPr>
          <p:cNvSpPr txBox="1"/>
          <p:nvPr/>
        </p:nvSpPr>
        <p:spPr>
          <a:xfrm>
            <a:off x="4979225" y="4135479"/>
            <a:ext cx="377504" cy="369332"/>
          </a:xfrm>
          <a:prstGeom prst="rect">
            <a:avLst/>
          </a:prstGeom>
          <a:noFill/>
        </p:spPr>
        <p:txBody>
          <a:bodyPr wrap="square" rtlCol="0">
            <a:spAutoFit/>
          </a:bodyPr>
          <a:lstStyle/>
          <a:p>
            <a:r>
              <a:rPr lang="en-US" altLang="zh-CN" dirty="0"/>
              <a:t>A</a:t>
            </a:r>
            <a:endParaRPr lang="zh-CN" altLang="en-US" dirty="0"/>
          </a:p>
        </p:txBody>
      </p:sp>
      <p:sp>
        <p:nvSpPr>
          <p:cNvPr id="100" name="文本框 99">
            <a:extLst>
              <a:ext uri="{FF2B5EF4-FFF2-40B4-BE49-F238E27FC236}">
                <a16:creationId xmlns:a16="http://schemas.microsoft.com/office/drawing/2014/main" xmlns="" id="{61DD730B-BDFC-4516-A290-69E6EAC55B1C}"/>
              </a:ext>
            </a:extLst>
          </p:cNvPr>
          <p:cNvSpPr txBox="1"/>
          <p:nvPr/>
        </p:nvSpPr>
        <p:spPr>
          <a:xfrm>
            <a:off x="5507267" y="4135479"/>
            <a:ext cx="377504" cy="369332"/>
          </a:xfrm>
          <a:prstGeom prst="rect">
            <a:avLst/>
          </a:prstGeom>
          <a:noFill/>
        </p:spPr>
        <p:txBody>
          <a:bodyPr wrap="square" rtlCol="0">
            <a:spAutoFit/>
          </a:bodyPr>
          <a:lstStyle/>
          <a:p>
            <a:r>
              <a:rPr lang="en-US" altLang="zh-CN" dirty="0"/>
              <a:t>B</a:t>
            </a:r>
            <a:endParaRPr lang="zh-CN" altLang="en-US" dirty="0"/>
          </a:p>
        </p:txBody>
      </p:sp>
      <p:sp>
        <p:nvSpPr>
          <p:cNvPr id="101" name="文本框 100">
            <a:extLst>
              <a:ext uri="{FF2B5EF4-FFF2-40B4-BE49-F238E27FC236}">
                <a16:creationId xmlns:a16="http://schemas.microsoft.com/office/drawing/2014/main" xmlns="" id="{FA7494C6-F77F-48D3-A2D1-6D7DEFBBE117}"/>
              </a:ext>
            </a:extLst>
          </p:cNvPr>
          <p:cNvSpPr txBox="1"/>
          <p:nvPr/>
        </p:nvSpPr>
        <p:spPr>
          <a:xfrm>
            <a:off x="6034569" y="4135479"/>
            <a:ext cx="377504" cy="369332"/>
          </a:xfrm>
          <a:prstGeom prst="rect">
            <a:avLst/>
          </a:prstGeom>
          <a:noFill/>
        </p:spPr>
        <p:txBody>
          <a:bodyPr wrap="square" rtlCol="0">
            <a:spAutoFit/>
          </a:bodyPr>
          <a:lstStyle/>
          <a:p>
            <a:r>
              <a:rPr lang="en-US" altLang="zh-CN" dirty="0"/>
              <a:t>C</a:t>
            </a:r>
            <a:endParaRPr lang="zh-CN" altLang="en-US" dirty="0"/>
          </a:p>
        </p:txBody>
      </p:sp>
      <p:sp>
        <p:nvSpPr>
          <p:cNvPr id="102" name="文本框 101">
            <a:extLst>
              <a:ext uri="{FF2B5EF4-FFF2-40B4-BE49-F238E27FC236}">
                <a16:creationId xmlns:a16="http://schemas.microsoft.com/office/drawing/2014/main" xmlns="" id="{99A04F0F-3A05-4352-BD05-BE6C1C662217}"/>
              </a:ext>
            </a:extLst>
          </p:cNvPr>
          <p:cNvSpPr txBox="1"/>
          <p:nvPr/>
        </p:nvSpPr>
        <p:spPr>
          <a:xfrm>
            <a:off x="6561790" y="4135479"/>
            <a:ext cx="377504" cy="369332"/>
          </a:xfrm>
          <a:prstGeom prst="rect">
            <a:avLst/>
          </a:prstGeom>
          <a:noFill/>
        </p:spPr>
        <p:txBody>
          <a:bodyPr wrap="square" rtlCol="0">
            <a:spAutoFit/>
          </a:bodyPr>
          <a:lstStyle/>
          <a:p>
            <a:r>
              <a:rPr lang="en-US" altLang="zh-CN" dirty="0"/>
              <a:t>D</a:t>
            </a:r>
            <a:endParaRPr lang="zh-CN" altLang="en-US" dirty="0"/>
          </a:p>
        </p:txBody>
      </p:sp>
      <p:sp>
        <p:nvSpPr>
          <p:cNvPr id="103" name="文本框 102">
            <a:extLst>
              <a:ext uri="{FF2B5EF4-FFF2-40B4-BE49-F238E27FC236}">
                <a16:creationId xmlns:a16="http://schemas.microsoft.com/office/drawing/2014/main" xmlns="" id="{E1B34373-0E00-47CB-A2A0-7F3896D1428C}"/>
              </a:ext>
            </a:extLst>
          </p:cNvPr>
          <p:cNvSpPr txBox="1"/>
          <p:nvPr/>
        </p:nvSpPr>
        <p:spPr>
          <a:xfrm>
            <a:off x="4503494" y="4504811"/>
            <a:ext cx="377504" cy="369332"/>
          </a:xfrm>
          <a:prstGeom prst="rect">
            <a:avLst/>
          </a:prstGeom>
          <a:noFill/>
        </p:spPr>
        <p:txBody>
          <a:bodyPr wrap="square" rtlCol="0">
            <a:spAutoFit/>
          </a:bodyPr>
          <a:lstStyle/>
          <a:p>
            <a:r>
              <a:rPr lang="en-US" altLang="zh-CN" dirty="0"/>
              <a:t>A</a:t>
            </a:r>
            <a:endParaRPr lang="zh-CN" altLang="en-US" dirty="0"/>
          </a:p>
        </p:txBody>
      </p:sp>
      <p:sp>
        <p:nvSpPr>
          <p:cNvPr id="104" name="文本框 103">
            <a:extLst>
              <a:ext uri="{FF2B5EF4-FFF2-40B4-BE49-F238E27FC236}">
                <a16:creationId xmlns:a16="http://schemas.microsoft.com/office/drawing/2014/main" xmlns="" id="{2ADCD1D8-6AF3-4816-B400-52A9C0344E91}"/>
              </a:ext>
            </a:extLst>
          </p:cNvPr>
          <p:cNvSpPr txBox="1"/>
          <p:nvPr/>
        </p:nvSpPr>
        <p:spPr>
          <a:xfrm>
            <a:off x="4503494" y="4874143"/>
            <a:ext cx="377504" cy="369332"/>
          </a:xfrm>
          <a:prstGeom prst="rect">
            <a:avLst/>
          </a:prstGeom>
          <a:noFill/>
        </p:spPr>
        <p:txBody>
          <a:bodyPr wrap="square" rtlCol="0">
            <a:spAutoFit/>
          </a:bodyPr>
          <a:lstStyle/>
          <a:p>
            <a:r>
              <a:rPr lang="en-US" altLang="zh-CN" dirty="0"/>
              <a:t>B</a:t>
            </a:r>
            <a:endParaRPr lang="zh-CN" altLang="en-US" dirty="0"/>
          </a:p>
        </p:txBody>
      </p:sp>
      <p:sp>
        <p:nvSpPr>
          <p:cNvPr id="105" name="文本框 104">
            <a:extLst>
              <a:ext uri="{FF2B5EF4-FFF2-40B4-BE49-F238E27FC236}">
                <a16:creationId xmlns:a16="http://schemas.microsoft.com/office/drawing/2014/main" xmlns="" id="{5B82BB54-89DA-4F6C-B2BF-6CB658B326D2}"/>
              </a:ext>
            </a:extLst>
          </p:cNvPr>
          <p:cNvSpPr txBox="1"/>
          <p:nvPr/>
        </p:nvSpPr>
        <p:spPr>
          <a:xfrm>
            <a:off x="4500994" y="5243475"/>
            <a:ext cx="377504" cy="369332"/>
          </a:xfrm>
          <a:prstGeom prst="rect">
            <a:avLst/>
          </a:prstGeom>
          <a:noFill/>
        </p:spPr>
        <p:txBody>
          <a:bodyPr wrap="square" rtlCol="0">
            <a:spAutoFit/>
          </a:bodyPr>
          <a:lstStyle/>
          <a:p>
            <a:r>
              <a:rPr lang="en-US" altLang="zh-CN" dirty="0"/>
              <a:t>C</a:t>
            </a:r>
            <a:endParaRPr lang="zh-CN" altLang="en-US" dirty="0"/>
          </a:p>
        </p:txBody>
      </p:sp>
      <p:sp>
        <p:nvSpPr>
          <p:cNvPr id="106" name="文本框 105">
            <a:extLst>
              <a:ext uri="{FF2B5EF4-FFF2-40B4-BE49-F238E27FC236}">
                <a16:creationId xmlns:a16="http://schemas.microsoft.com/office/drawing/2014/main" xmlns="" id="{544D4D3C-E61D-4164-9DE4-8A97F3DB0A61}"/>
              </a:ext>
            </a:extLst>
          </p:cNvPr>
          <p:cNvSpPr txBox="1"/>
          <p:nvPr/>
        </p:nvSpPr>
        <p:spPr>
          <a:xfrm>
            <a:off x="4505656" y="5641574"/>
            <a:ext cx="377504" cy="369332"/>
          </a:xfrm>
          <a:prstGeom prst="rect">
            <a:avLst/>
          </a:prstGeom>
          <a:noFill/>
        </p:spPr>
        <p:txBody>
          <a:bodyPr wrap="square" rtlCol="0">
            <a:spAutoFit/>
          </a:bodyPr>
          <a:lstStyle/>
          <a:p>
            <a:r>
              <a:rPr lang="en-US" altLang="zh-CN" dirty="0"/>
              <a:t>D</a:t>
            </a:r>
            <a:endParaRPr lang="zh-CN" altLang="en-US" dirty="0"/>
          </a:p>
        </p:txBody>
      </p:sp>
      <p:sp>
        <p:nvSpPr>
          <p:cNvPr id="107" name="文本框 106">
            <a:extLst>
              <a:ext uri="{FF2B5EF4-FFF2-40B4-BE49-F238E27FC236}">
                <a16:creationId xmlns:a16="http://schemas.microsoft.com/office/drawing/2014/main" xmlns="" id="{150BEAE3-1152-45FC-9090-77F8500368A3}"/>
              </a:ext>
            </a:extLst>
          </p:cNvPr>
          <p:cNvSpPr txBox="1"/>
          <p:nvPr/>
        </p:nvSpPr>
        <p:spPr>
          <a:xfrm>
            <a:off x="5008615" y="4480068"/>
            <a:ext cx="314853" cy="369332"/>
          </a:xfrm>
          <a:prstGeom prst="rect">
            <a:avLst/>
          </a:prstGeom>
          <a:noFill/>
        </p:spPr>
        <p:txBody>
          <a:bodyPr wrap="square" rtlCol="0">
            <a:spAutoFit/>
          </a:bodyPr>
          <a:lstStyle/>
          <a:p>
            <a:r>
              <a:rPr lang="en-US" altLang="zh-CN" dirty="0">
                <a:solidFill>
                  <a:schemeClr val="accent1"/>
                </a:solidFill>
              </a:rPr>
              <a:t>0</a:t>
            </a:r>
            <a:endParaRPr lang="zh-CN" altLang="en-US" dirty="0">
              <a:solidFill>
                <a:schemeClr val="accent1"/>
              </a:solidFill>
            </a:endParaRPr>
          </a:p>
        </p:txBody>
      </p:sp>
      <p:sp>
        <p:nvSpPr>
          <p:cNvPr id="108" name="文本框 107">
            <a:extLst>
              <a:ext uri="{FF2B5EF4-FFF2-40B4-BE49-F238E27FC236}">
                <a16:creationId xmlns:a16="http://schemas.microsoft.com/office/drawing/2014/main" xmlns="" id="{1E4BD82E-C63D-43CF-84D1-A8159F2181B5}"/>
              </a:ext>
            </a:extLst>
          </p:cNvPr>
          <p:cNvSpPr txBox="1"/>
          <p:nvPr/>
        </p:nvSpPr>
        <p:spPr>
          <a:xfrm>
            <a:off x="5507267" y="4870338"/>
            <a:ext cx="314853" cy="369332"/>
          </a:xfrm>
          <a:prstGeom prst="rect">
            <a:avLst/>
          </a:prstGeom>
          <a:noFill/>
        </p:spPr>
        <p:txBody>
          <a:bodyPr wrap="square" rtlCol="0">
            <a:spAutoFit/>
          </a:bodyPr>
          <a:lstStyle/>
          <a:p>
            <a:r>
              <a:rPr lang="en-US" altLang="zh-CN" dirty="0">
                <a:solidFill>
                  <a:schemeClr val="accent1"/>
                </a:solidFill>
              </a:rPr>
              <a:t>0</a:t>
            </a:r>
            <a:endParaRPr lang="zh-CN" altLang="en-US" dirty="0">
              <a:solidFill>
                <a:schemeClr val="accent1"/>
              </a:solidFill>
            </a:endParaRPr>
          </a:p>
        </p:txBody>
      </p:sp>
      <p:sp>
        <p:nvSpPr>
          <p:cNvPr id="109" name="文本框 108">
            <a:extLst>
              <a:ext uri="{FF2B5EF4-FFF2-40B4-BE49-F238E27FC236}">
                <a16:creationId xmlns:a16="http://schemas.microsoft.com/office/drawing/2014/main" xmlns="" id="{B7B7C9D9-073A-417A-911F-DBCD475F6AE1}"/>
              </a:ext>
            </a:extLst>
          </p:cNvPr>
          <p:cNvSpPr txBox="1"/>
          <p:nvPr/>
        </p:nvSpPr>
        <p:spPr>
          <a:xfrm>
            <a:off x="6041598" y="5243475"/>
            <a:ext cx="314853" cy="369332"/>
          </a:xfrm>
          <a:prstGeom prst="rect">
            <a:avLst/>
          </a:prstGeom>
          <a:noFill/>
        </p:spPr>
        <p:txBody>
          <a:bodyPr wrap="square" rtlCol="0">
            <a:spAutoFit/>
          </a:bodyPr>
          <a:lstStyle/>
          <a:p>
            <a:r>
              <a:rPr lang="en-US" altLang="zh-CN" dirty="0">
                <a:solidFill>
                  <a:schemeClr val="accent1"/>
                </a:solidFill>
              </a:rPr>
              <a:t>0</a:t>
            </a:r>
            <a:endParaRPr lang="zh-CN" altLang="en-US" dirty="0">
              <a:solidFill>
                <a:schemeClr val="accent1"/>
              </a:solidFill>
            </a:endParaRPr>
          </a:p>
        </p:txBody>
      </p:sp>
      <p:sp>
        <p:nvSpPr>
          <p:cNvPr id="110" name="文本框 109">
            <a:extLst>
              <a:ext uri="{FF2B5EF4-FFF2-40B4-BE49-F238E27FC236}">
                <a16:creationId xmlns:a16="http://schemas.microsoft.com/office/drawing/2014/main" xmlns="" id="{7D6BFF96-FADE-4A80-AC9F-AEF953E06F31}"/>
              </a:ext>
            </a:extLst>
          </p:cNvPr>
          <p:cNvSpPr txBox="1"/>
          <p:nvPr/>
        </p:nvSpPr>
        <p:spPr>
          <a:xfrm>
            <a:off x="6593678" y="5665906"/>
            <a:ext cx="314853" cy="369332"/>
          </a:xfrm>
          <a:prstGeom prst="rect">
            <a:avLst/>
          </a:prstGeom>
          <a:noFill/>
        </p:spPr>
        <p:txBody>
          <a:bodyPr wrap="square" rtlCol="0">
            <a:spAutoFit/>
          </a:bodyPr>
          <a:lstStyle/>
          <a:p>
            <a:r>
              <a:rPr lang="en-US" altLang="zh-CN" dirty="0">
                <a:solidFill>
                  <a:schemeClr val="accent1"/>
                </a:solidFill>
              </a:rPr>
              <a:t>0</a:t>
            </a:r>
            <a:endParaRPr lang="zh-CN" altLang="en-US" dirty="0">
              <a:solidFill>
                <a:schemeClr val="accent1"/>
              </a:solidFill>
            </a:endParaRPr>
          </a:p>
        </p:txBody>
      </p:sp>
      <p:sp>
        <p:nvSpPr>
          <p:cNvPr id="117" name="文本框 116">
            <a:extLst>
              <a:ext uri="{FF2B5EF4-FFF2-40B4-BE49-F238E27FC236}">
                <a16:creationId xmlns:a16="http://schemas.microsoft.com/office/drawing/2014/main" xmlns="" id="{5042105F-009D-479D-A0F8-6FB1E3716167}"/>
              </a:ext>
            </a:extLst>
          </p:cNvPr>
          <p:cNvSpPr txBox="1"/>
          <p:nvPr/>
        </p:nvSpPr>
        <p:spPr>
          <a:xfrm>
            <a:off x="3721765" y="2318291"/>
            <a:ext cx="898453" cy="369332"/>
          </a:xfrm>
          <a:prstGeom prst="rect">
            <a:avLst/>
          </a:prstGeom>
          <a:noFill/>
        </p:spPr>
        <p:txBody>
          <a:bodyPr wrap="square" rtlCol="0">
            <a:spAutoFit/>
          </a:bodyPr>
          <a:lstStyle/>
          <a:p>
            <a:r>
              <a:rPr lang="en-US" altLang="zh-CN" dirty="0"/>
              <a:t>a[</a:t>
            </a:r>
            <a:r>
              <a:rPr lang="en-US" altLang="zh-CN" dirty="0" err="1"/>
              <a:t>i</a:t>
            </a:r>
            <a:r>
              <a:rPr lang="en-US" altLang="zh-CN" dirty="0"/>
              <a:t>][j]=</a:t>
            </a:r>
            <a:endParaRPr lang="zh-CN" altLang="en-US" dirty="0"/>
          </a:p>
        </p:txBody>
      </p:sp>
      <p:sp>
        <p:nvSpPr>
          <p:cNvPr id="119" name="左大括号 118">
            <a:extLst>
              <a:ext uri="{FF2B5EF4-FFF2-40B4-BE49-F238E27FC236}">
                <a16:creationId xmlns:a16="http://schemas.microsoft.com/office/drawing/2014/main" xmlns="" id="{C1A418EA-9C6D-4310-A5B6-2CAE5D510AA9}"/>
              </a:ext>
            </a:extLst>
          </p:cNvPr>
          <p:cNvSpPr/>
          <p:nvPr/>
        </p:nvSpPr>
        <p:spPr>
          <a:xfrm>
            <a:off x="4505958" y="2018842"/>
            <a:ext cx="155878" cy="9836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xmlns="" id="{40815640-32E7-4865-9575-E61BE29FA589}"/>
              </a:ext>
            </a:extLst>
          </p:cNvPr>
          <p:cNvSpPr txBox="1"/>
          <p:nvPr/>
        </p:nvSpPr>
        <p:spPr>
          <a:xfrm>
            <a:off x="4691409" y="1900291"/>
            <a:ext cx="4029510" cy="369332"/>
          </a:xfrm>
          <a:prstGeom prst="rect">
            <a:avLst/>
          </a:prstGeom>
          <a:noFill/>
        </p:spPr>
        <p:txBody>
          <a:bodyPr wrap="square" rtlCol="0">
            <a:spAutoFit/>
          </a:bodyPr>
          <a:lstStyle/>
          <a:p>
            <a:r>
              <a:rPr lang="en-US" altLang="zh-CN" dirty="0">
                <a:solidFill>
                  <a:schemeClr val="accent1"/>
                </a:solidFill>
              </a:rPr>
              <a:t>1</a:t>
            </a:r>
            <a:r>
              <a:rPr lang="en-US" altLang="zh-CN" dirty="0"/>
              <a:t>  </a:t>
            </a:r>
            <a:r>
              <a:rPr lang="zh-CN" altLang="en-US" dirty="0"/>
              <a:t>若</a:t>
            </a:r>
            <a:r>
              <a:rPr lang="en-US" altLang="zh-CN" dirty="0"/>
              <a:t>(</a:t>
            </a:r>
            <a:r>
              <a:rPr lang="en-US" altLang="zh-CN" dirty="0" err="1"/>
              <a:t>vi,vj</a:t>
            </a:r>
            <a:r>
              <a:rPr lang="en-US" altLang="zh-CN" dirty="0"/>
              <a:t>)</a:t>
            </a:r>
            <a:r>
              <a:rPr lang="zh-CN" altLang="en-US" dirty="0"/>
              <a:t>或</a:t>
            </a:r>
            <a:r>
              <a:rPr lang="en-US" altLang="zh-CN" dirty="0"/>
              <a:t>&lt;</a:t>
            </a:r>
            <a:r>
              <a:rPr lang="en-US" altLang="zh-CN" dirty="0" err="1"/>
              <a:t>vi,vj</a:t>
            </a:r>
            <a:r>
              <a:rPr lang="en-US" altLang="zh-CN" dirty="0"/>
              <a:t>&gt;</a:t>
            </a:r>
            <a:r>
              <a:rPr lang="zh-CN" altLang="en-US" dirty="0"/>
              <a:t>是</a:t>
            </a:r>
            <a:r>
              <a:rPr lang="en-US" altLang="zh-CN" dirty="0"/>
              <a:t>E(G)</a:t>
            </a:r>
            <a:r>
              <a:rPr lang="zh-CN" altLang="en-US" dirty="0"/>
              <a:t>中的边</a:t>
            </a:r>
          </a:p>
        </p:txBody>
      </p:sp>
      <p:sp>
        <p:nvSpPr>
          <p:cNvPr id="121" name="文本框 120">
            <a:extLst>
              <a:ext uri="{FF2B5EF4-FFF2-40B4-BE49-F238E27FC236}">
                <a16:creationId xmlns:a16="http://schemas.microsoft.com/office/drawing/2014/main" xmlns="" id="{05FE69C5-63B4-40F1-AC42-243CC73CC22C}"/>
              </a:ext>
            </a:extLst>
          </p:cNvPr>
          <p:cNvSpPr txBox="1"/>
          <p:nvPr/>
        </p:nvSpPr>
        <p:spPr>
          <a:xfrm>
            <a:off x="4661836" y="2813897"/>
            <a:ext cx="3755771" cy="369332"/>
          </a:xfrm>
          <a:prstGeom prst="rect">
            <a:avLst/>
          </a:prstGeom>
          <a:noFill/>
        </p:spPr>
        <p:txBody>
          <a:bodyPr wrap="square" rtlCol="0">
            <a:spAutoFit/>
          </a:bodyPr>
          <a:lstStyle/>
          <a:p>
            <a:r>
              <a:rPr lang="en-US" altLang="zh-CN" dirty="0">
                <a:solidFill>
                  <a:schemeClr val="accent1"/>
                </a:solidFill>
              </a:rPr>
              <a:t>0</a:t>
            </a:r>
            <a:r>
              <a:rPr lang="en-US" altLang="zh-CN" dirty="0"/>
              <a:t>  </a:t>
            </a:r>
            <a:r>
              <a:rPr lang="zh-CN" altLang="en-US" dirty="0"/>
              <a:t>若</a:t>
            </a:r>
            <a:r>
              <a:rPr lang="en-US" altLang="zh-CN" dirty="0"/>
              <a:t>(</a:t>
            </a:r>
            <a:r>
              <a:rPr lang="en-US" altLang="zh-CN" dirty="0" err="1"/>
              <a:t>vi,vj</a:t>
            </a:r>
            <a:r>
              <a:rPr lang="en-US" altLang="zh-CN" dirty="0"/>
              <a:t>)</a:t>
            </a:r>
            <a:r>
              <a:rPr lang="zh-CN" altLang="en-US" dirty="0"/>
              <a:t>或</a:t>
            </a:r>
            <a:r>
              <a:rPr lang="en-US" altLang="zh-CN" dirty="0"/>
              <a:t>&lt;</a:t>
            </a:r>
            <a:r>
              <a:rPr lang="en-US" altLang="zh-CN" dirty="0" err="1"/>
              <a:t>vi,vj</a:t>
            </a:r>
            <a:r>
              <a:rPr lang="en-US" altLang="zh-CN" dirty="0"/>
              <a:t>&gt;</a:t>
            </a:r>
            <a:r>
              <a:rPr lang="zh-CN" altLang="en-US" dirty="0"/>
              <a:t>不是</a:t>
            </a:r>
            <a:r>
              <a:rPr lang="en-US" altLang="zh-CN" dirty="0"/>
              <a:t>E(G)</a:t>
            </a:r>
            <a:r>
              <a:rPr lang="zh-CN" altLang="en-US" dirty="0"/>
              <a:t>中的边</a:t>
            </a:r>
          </a:p>
        </p:txBody>
      </p:sp>
      <p:sp>
        <p:nvSpPr>
          <p:cNvPr id="122" name="文本框 121">
            <a:extLst>
              <a:ext uri="{FF2B5EF4-FFF2-40B4-BE49-F238E27FC236}">
                <a16:creationId xmlns:a16="http://schemas.microsoft.com/office/drawing/2014/main" xmlns="" id="{457698EC-B03C-408C-A654-D3339280A98A}"/>
              </a:ext>
            </a:extLst>
          </p:cNvPr>
          <p:cNvSpPr txBox="1"/>
          <p:nvPr/>
        </p:nvSpPr>
        <p:spPr>
          <a:xfrm>
            <a:off x="5507267" y="4480068"/>
            <a:ext cx="314853" cy="369332"/>
          </a:xfrm>
          <a:prstGeom prst="rect">
            <a:avLst/>
          </a:prstGeom>
          <a:noFill/>
        </p:spPr>
        <p:txBody>
          <a:bodyPr wrap="square" rtlCol="0">
            <a:spAutoFit/>
          </a:bodyPr>
          <a:lstStyle/>
          <a:p>
            <a:r>
              <a:rPr lang="en-US" altLang="zh-CN" dirty="0"/>
              <a:t>1</a:t>
            </a:r>
            <a:endParaRPr lang="zh-CN" altLang="en-US" dirty="0"/>
          </a:p>
        </p:txBody>
      </p:sp>
      <p:sp>
        <p:nvSpPr>
          <p:cNvPr id="123" name="文本框 122">
            <a:extLst>
              <a:ext uri="{FF2B5EF4-FFF2-40B4-BE49-F238E27FC236}">
                <a16:creationId xmlns:a16="http://schemas.microsoft.com/office/drawing/2014/main" xmlns="" id="{AE9F0187-4EAB-4E39-8617-094A2E859F62}"/>
              </a:ext>
            </a:extLst>
          </p:cNvPr>
          <p:cNvSpPr txBox="1"/>
          <p:nvPr/>
        </p:nvSpPr>
        <p:spPr>
          <a:xfrm>
            <a:off x="6042930" y="4480068"/>
            <a:ext cx="314853" cy="369332"/>
          </a:xfrm>
          <a:prstGeom prst="rect">
            <a:avLst/>
          </a:prstGeom>
          <a:noFill/>
        </p:spPr>
        <p:txBody>
          <a:bodyPr wrap="square" rtlCol="0">
            <a:spAutoFit/>
          </a:bodyPr>
          <a:lstStyle/>
          <a:p>
            <a:r>
              <a:rPr lang="en-US" altLang="zh-CN" dirty="0"/>
              <a:t>1</a:t>
            </a:r>
            <a:endParaRPr lang="zh-CN" altLang="en-US" dirty="0"/>
          </a:p>
        </p:txBody>
      </p:sp>
      <p:sp>
        <p:nvSpPr>
          <p:cNvPr id="124" name="文本框 123">
            <a:extLst>
              <a:ext uri="{FF2B5EF4-FFF2-40B4-BE49-F238E27FC236}">
                <a16:creationId xmlns:a16="http://schemas.microsoft.com/office/drawing/2014/main" xmlns="" id="{07663A1C-F100-4E3C-8C20-E9FCEA598E50}"/>
              </a:ext>
            </a:extLst>
          </p:cNvPr>
          <p:cNvSpPr txBox="1"/>
          <p:nvPr/>
        </p:nvSpPr>
        <p:spPr>
          <a:xfrm>
            <a:off x="6593115" y="4480068"/>
            <a:ext cx="314853" cy="369332"/>
          </a:xfrm>
          <a:prstGeom prst="rect">
            <a:avLst/>
          </a:prstGeom>
          <a:noFill/>
        </p:spPr>
        <p:txBody>
          <a:bodyPr wrap="square" rtlCol="0">
            <a:spAutoFit/>
          </a:bodyPr>
          <a:lstStyle/>
          <a:p>
            <a:r>
              <a:rPr lang="en-US" altLang="zh-CN" dirty="0"/>
              <a:t>1</a:t>
            </a:r>
            <a:endParaRPr lang="zh-CN" altLang="en-US" dirty="0"/>
          </a:p>
        </p:txBody>
      </p:sp>
      <p:sp>
        <p:nvSpPr>
          <p:cNvPr id="125" name="文本框 124">
            <a:extLst>
              <a:ext uri="{FF2B5EF4-FFF2-40B4-BE49-F238E27FC236}">
                <a16:creationId xmlns:a16="http://schemas.microsoft.com/office/drawing/2014/main" xmlns="" id="{C4012E66-7E45-43C7-A95A-0F72E4486E9B}"/>
              </a:ext>
            </a:extLst>
          </p:cNvPr>
          <p:cNvSpPr txBox="1"/>
          <p:nvPr/>
        </p:nvSpPr>
        <p:spPr>
          <a:xfrm>
            <a:off x="5009912" y="4870338"/>
            <a:ext cx="314853" cy="369332"/>
          </a:xfrm>
          <a:prstGeom prst="rect">
            <a:avLst/>
          </a:prstGeom>
          <a:noFill/>
        </p:spPr>
        <p:txBody>
          <a:bodyPr wrap="square" rtlCol="0">
            <a:spAutoFit/>
          </a:bodyPr>
          <a:lstStyle/>
          <a:p>
            <a:r>
              <a:rPr lang="en-US" altLang="zh-CN" dirty="0"/>
              <a:t>1</a:t>
            </a:r>
            <a:endParaRPr lang="zh-CN" altLang="en-US" dirty="0"/>
          </a:p>
        </p:txBody>
      </p:sp>
      <p:sp>
        <p:nvSpPr>
          <p:cNvPr id="126" name="文本框 125">
            <a:extLst>
              <a:ext uri="{FF2B5EF4-FFF2-40B4-BE49-F238E27FC236}">
                <a16:creationId xmlns:a16="http://schemas.microsoft.com/office/drawing/2014/main" xmlns="" id="{A0A78CC2-671D-432A-9F3C-9469C6714AA6}"/>
              </a:ext>
            </a:extLst>
          </p:cNvPr>
          <p:cNvSpPr txBox="1"/>
          <p:nvPr/>
        </p:nvSpPr>
        <p:spPr>
          <a:xfrm>
            <a:off x="6041599" y="4870338"/>
            <a:ext cx="314853" cy="369332"/>
          </a:xfrm>
          <a:prstGeom prst="rect">
            <a:avLst/>
          </a:prstGeom>
          <a:noFill/>
        </p:spPr>
        <p:txBody>
          <a:bodyPr wrap="square" rtlCol="0">
            <a:spAutoFit/>
          </a:bodyPr>
          <a:lstStyle/>
          <a:p>
            <a:r>
              <a:rPr lang="en-US" altLang="zh-CN" dirty="0"/>
              <a:t>1</a:t>
            </a:r>
            <a:endParaRPr lang="zh-CN" altLang="en-US" dirty="0"/>
          </a:p>
        </p:txBody>
      </p:sp>
      <p:sp>
        <p:nvSpPr>
          <p:cNvPr id="128" name="文本框 127">
            <a:extLst>
              <a:ext uri="{FF2B5EF4-FFF2-40B4-BE49-F238E27FC236}">
                <a16:creationId xmlns:a16="http://schemas.microsoft.com/office/drawing/2014/main" xmlns="" id="{5F7A717C-4196-4248-A919-D4B54FB0C8B5}"/>
              </a:ext>
            </a:extLst>
          </p:cNvPr>
          <p:cNvSpPr txBox="1"/>
          <p:nvPr/>
        </p:nvSpPr>
        <p:spPr>
          <a:xfrm>
            <a:off x="5013978" y="5235865"/>
            <a:ext cx="314853" cy="369332"/>
          </a:xfrm>
          <a:prstGeom prst="rect">
            <a:avLst/>
          </a:prstGeom>
          <a:noFill/>
        </p:spPr>
        <p:txBody>
          <a:bodyPr wrap="square" rtlCol="0">
            <a:spAutoFit/>
          </a:bodyPr>
          <a:lstStyle/>
          <a:p>
            <a:r>
              <a:rPr lang="en-US" altLang="zh-CN" dirty="0"/>
              <a:t>1</a:t>
            </a:r>
            <a:endParaRPr lang="zh-CN" altLang="en-US" dirty="0"/>
          </a:p>
        </p:txBody>
      </p:sp>
      <p:sp>
        <p:nvSpPr>
          <p:cNvPr id="129" name="文本框 128">
            <a:extLst>
              <a:ext uri="{FF2B5EF4-FFF2-40B4-BE49-F238E27FC236}">
                <a16:creationId xmlns:a16="http://schemas.microsoft.com/office/drawing/2014/main" xmlns="" id="{D2E56F0A-35A2-40DB-A087-28E335F08FED}"/>
              </a:ext>
            </a:extLst>
          </p:cNvPr>
          <p:cNvSpPr txBox="1"/>
          <p:nvPr/>
        </p:nvSpPr>
        <p:spPr>
          <a:xfrm>
            <a:off x="5507266" y="5239670"/>
            <a:ext cx="314853" cy="369332"/>
          </a:xfrm>
          <a:prstGeom prst="rect">
            <a:avLst/>
          </a:prstGeom>
          <a:noFill/>
        </p:spPr>
        <p:txBody>
          <a:bodyPr wrap="square" rtlCol="0">
            <a:spAutoFit/>
          </a:bodyPr>
          <a:lstStyle/>
          <a:p>
            <a:r>
              <a:rPr lang="en-US" altLang="zh-CN" dirty="0"/>
              <a:t>1</a:t>
            </a:r>
            <a:endParaRPr lang="zh-CN" altLang="en-US" dirty="0"/>
          </a:p>
        </p:txBody>
      </p:sp>
      <p:sp>
        <p:nvSpPr>
          <p:cNvPr id="130" name="文本框 129">
            <a:extLst>
              <a:ext uri="{FF2B5EF4-FFF2-40B4-BE49-F238E27FC236}">
                <a16:creationId xmlns:a16="http://schemas.microsoft.com/office/drawing/2014/main" xmlns="" id="{854E8A13-7889-449E-9095-CFCA203B30C4}"/>
              </a:ext>
            </a:extLst>
          </p:cNvPr>
          <p:cNvSpPr txBox="1"/>
          <p:nvPr/>
        </p:nvSpPr>
        <p:spPr>
          <a:xfrm>
            <a:off x="6591286" y="5235865"/>
            <a:ext cx="314853" cy="369332"/>
          </a:xfrm>
          <a:prstGeom prst="rect">
            <a:avLst/>
          </a:prstGeom>
          <a:noFill/>
        </p:spPr>
        <p:txBody>
          <a:bodyPr wrap="square" rtlCol="0">
            <a:spAutoFit/>
          </a:bodyPr>
          <a:lstStyle/>
          <a:p>
            <a:r>
              <a:rPr lang="en-US" altLang="zh-CN" dirty="0"/>
              <a:t>1</a:t>
            </a:r>
            <a:endParaRPr lang="zh-CN" altLang="en-US" dirty="0"/>
          </a:p>
        </p:txBody>
      </p:sp>
      <p:sp>
        <p:nvSpPr>
          <p:cNvPr id="131" name="文本框 130">
            <a:extLst>
              <a:ext uri="{FF2B5EF4-FFF2-40B4-BE49-F238E27FC236}">
                <a16:creationId xmlns:a16="http://schemas.microsoft.com/office/drawing/2014/main" xmlns="" id="{1CC2B850-D9DD-4F5F-B65E-6E0BF2BD72B4}"/>
              </a:ext>
            </a:extLst>
          </p:cNvPr>
          <p:cNvSpPr txBox="1"/>
          <p:nvPr/>
        </p:nvSpPr>
        <p:spPr>
          <a:xfrm>
            <a:off x="5008615" y="5665906"/>
            <a:ext cx="314853" cy="369332"/>
          </a:xfrm>
          <a:prstGeom prst="rect">
            <a:avLst/>
          </a:prstGeom>
          <a:noFill/>
        </p:spPr>
        <p:txBody>
          <a:bodyPr wrap="square" rtlCol="0">
            <a:spAutoFit/>
          </a:bodyPr>
          <a:lstStyle/>
          <a:p>
            <a:r>
              <a:rPr lang="en-US" altLang="zh-CN" dirty="0"/>
              <a:t>1</a:t>
            </a:r>
            <a:endParaRPr lang="zh-CN" altLang="en-US" dirty="0"/>
          </a:p>
        </p:txBody>
      </p:sp>
      <p:sp>
        <p:nvSpPr>
          <p:cNvPr id="132" name="文本框 131">
            <a:extLst>
              <a:ext uri="{FF2B5EF4-FFF2-40B4-BE49-F238E27FC236}">
                <a16:creationId xmlns:a16="http://schemas.microsoft.com/office/drawing/2014/main" xmlns="" id="{F143811D-C4F1-45FF-8330-4A440EB493EF}"/>
              </a:ext>
            </a:extLst>
          </p:cNvPr>
          <p:cNvSpPr txBox="1"/>
          <p:nvPr/>
        </p:nvSpPr>
        <p:spPr>
          <a:xfrm>
            <a:off x="5506206" y="5665906"/>
            <a:ext cx="314853" cy="369332"/>
          </a:xfrm>
          <a:prstGeom prst="rect">
            <a:avLst/>
          </a:prstGeom>
          <a:noFill/>
        </p:spPr>
        <p:txBody>
          <a:bodyPr wrap="square" rtlCol="0">
            <a:spAutoFit/>
          </a:bodyPr>
          <a:lstStyle/>
          <a:p>
            <a:r>
              <a:rPr lang="en-US" altLang="zh-CN" dirty="0">
                <a:solidFill>
                  <a:schemeClr val="accent1"/>
                </a:solidFill>
              </a:rPr>
              <a:t>0</a:t>
            </a:r>
            <a:endParaRPr lang="zh-CN" altLang="en-US" dirty="0">
              <a:solidFill>
                <a:schemeClr val="accent1"/>
              </a:solidFill>
            </a:endParaRPr>
          </a:p>
        </p:txBody>
      </p:sp>
      <p:sp>
        <p:nvSpPr>
          <p:cNvPr id="133" name="文本框 132">
            <a:extLst>
              <a:ext uri="{FF2B5EF4-FFF2-40B4-BE49-F238E27FC236}">
                <a16:creationId xmlns:a16="http://schemas.microsoft.com/office/drawing/2014/main" xmlns="" id="{29866DA5-54C6-4C92-BDD6-2BCCD5BEADB3}"/>
              </a:ext>
            </a:extLst>
          </p:cNvPr>
          <p:cNvSpPr txBox="1"/>
          <p:nvPr/>
        </p:nvSpPr>
        <p:spPr>
          <a:xfrm>
            <a:off x="6048635" y="5665906"/>
            <a:ext cx="314853" cy="369332"/>
          </a:xfrm>
          <a:prstGeom prst="rect">
            <a:avLst/>
          </a:prstGeom>
          <a:noFill/>
        </p:spPr>
        <p:txBody>
          <a:bodyPr wrap="square" rtlCol="0">
            <a:spAutoFit/>
          </a:bodyPr>
          <a:lstStyle/>
          <a:p>
            <a:r>
              <a:rPr lang="en-US" altLang="zh-CN" dirty="0"/>
              <a:t>1</a:t>
            </a:r>
            <a:endParaRPr lang="zh-CN" altLang="en-US" dirty="0"/>
          </a:p>
        </p:txBody>
      </p:sp>
      <p:sp>
        <p:nvSpPr>
          <p:cNvPr id="134" name="文本框 133">
            <a:extLst>
              <a:ext uri="{FF2B5EF4-FFF2-40B4-BE49-F238E27FC236}">
                <a16:creationId xmlns:a16="http://schemas.microsoft.com/office/drawing/2014/main" xmlns="" id="{EB847522-5547-4306-8991-0F02348665B4}"/>
              </a:ext>
            </a:extLst>
          </p:cNvPr>
          <p:cNvSpPr txBox="1"/>
          <p:nvPr/>
        </p:nvSpPr>
        <p:spPr>
          <a:xfrm>
            <a:off x="6591286" y="4870338"/>
            <a:ext cx="314853" cy="369332"/>
          </a:xfrm>
          <a:prstGeom prst="rect">
            <a:avLst/>
          </a:prstGeom>
          <a:noFill/>
        </p:spPr>
        <p:txBody>
          <a:bodyPr wrap="square" rtlCol="0">
            <a:spAutoFit/>
          </a:bodyPr>
          <a:lstStyle/>
          <a:p>
            <a:r>
              <a:rPr lang="en-US" altLang="zh-CN" dirty="0">
                <a:solidFill>
                  <a:schemeClr val="accent1"/>
                </a:solidFill>
              </a:rPr>
              <a:t>0</a:t>
            </a:r>
            <a:endParaRPr lang="zh-CN" altLang="en-US" dirty="0">
              <a:solidFill>
                <a:schemeClr val="accent1"/>
              </a:solidFill>
            </a:endParaRPr>
          </a:p>
        </p:txBody>
      </p:sp>
      <p:sp>
        <p:nvSpPr>
          <p:cNvPr id="135" name="文本框 134">
            <a:extLst>
              <a:ext uri="{FF2B5EF4-FFF2-40B4-BE49-F238E27FC236}">
                <a16:creationId xmlns:a16="http://schemas.microsoft.com/office/drawing/2014/main" xmlns="" id="{EEF79452-9544-42E4-9D99-5B10A1317DCE}"/>
              </a:ext>
            </a:extLst>
          </p:cNvPr>
          <p:cNvSpPr txBox="1"/>
          <p:nvPr/>
        </p:nvSpPr>
        <p:spPr>
          <a:xfrm>
            <a:off x="794740" y="5118300"/>
            <a:ext cx="3648192" cy="369332"/>
          </a:xfrm>
          <a:prstGeom prst="rect">
            <a:avLst/>
          </a:prstGeom>
          <a:noFill/>
        </p:spPr>
        <p:txBody>
          <a:bodyPr wrap="square" rtlCol="0">
            <a:spAutoFit/>
          </a:bodyPr>
          <a:lstStyle/>
          <a:p>
            <a:r>
              <a:rPr lang="zh-CN" altLang="en-US" dirty="0"/>
              <a:t>无向图的邻接矩阵是一个</a:t>
            </a:r>
            <a:r>
              <a:rPr lang="zh-CN" altLang="en-US" dirty="0">
                <a:solidFill>
                  <a:schemeClr val="accent2"/>
                </a:solidFill>
              </a:rPr>
              <a:t>对称矩阵</a:t>
            </a:r>
          </a:p>
        </p:txBody>
      </p:sp>
      <p:sp>
        <p:nvSpPr>
          <p:cNvPr id="136" name="矩形 135">
            <a:extLst>
              <a:ext uri="{FF2B5EF4-FFF2-40B4-BE49-F238E27FC236}">
                <a16:creationId xmlns:a16="http://schemas.microsoft.com/office/drawing/2014/main" xmlns="" id="{B22F538F-7703-4F46-A53A-0DD6E50AEDBF}"/>
              </a:ext>
            </a:extLst>
          </p:cNvPr>
          <p:cNvSpPr/>
          <p:nvPr/>
        </p:nvSpPr>
        <p:spPr>
          <a:xfrm>
            <a:off x="7915900" y="4214737"/>
            <a:ext cx="3945937" cy="200595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1.</a:t>
            </a:r>
            <a:r>
              <a:rPr lang="zh-CN" altLang="en-US" dirty="0"/>
              <a:t>判定两个顶点是否有边</a:t>
            </a:r>
            <a:endParaRPr lang="en-US" altLang="zh-CN" dirty="0"/>
          </a:p>
          <a:p>
            <a:pPr algn="ctr"/>
            <a:r>
              <a:rPr lang="en-US" altLang="zh-CN" dirty="0"/>
              <a:t>2.</a:t>
            </a:r>
            <a:r>
              <a:rPr lang="zh-CN" altLang="en-US" dirty="0"/>
              <a:t>求某个顶点的度</a:t>
            </a:r>
            <a:endParaRPr lang="en-US" altLang="zh-CN" dirty="0"/>
          </a:p>
          <a:p>
            <a:pPr algn="ctr"/>
            <a:r>
              <a:rPr lang="en-US" altLang="zh-CN" dirty="0"/>
              <a:t>3.</a:t>
            </a:r>
            <a:r>
              <a:rPr lang="zh-CN" altLang="en-US" dirty="0"/>
              <a:t>找到某个顶点的所有邻接点</a:t>
            </a:r>
          </a:p>
        </p:txBody>
      </p:sp>
      <p:sp>
        <p:nvSpPr>
          <p:cNvPr id="92" name="文本框 91">
            <a:extLst>
              <a:ext uri="{FF2B5EF4-FFF2-40B4-BE49-F238E27FC236}">
                <a16:creationId xmlns:a16="http://schemas.microsoft.com/office/drawing/2014/main" xmlns="" id="{CFC1665D-0A49-46AF-9DE0-6E1B576D0CB2}"/>
              </a:ext>
            </a:extLst>
          </p:cNvPr>
          <p:cNvSpPr txBox="1"/>
          <p:nvPr/>
        </p:nvSpPr>
        <p:spPr>
          <a:xfrm>
            <a:off x="796493" y="5770340"/>
            <a:ext cx="3702344" cy="369332"/>
          </a:xfrm>
          <a:prstGeom prst="rect">
            <a:avLst/>
          </a:prstGeom>
          <a:noFill/>
        </p:spPr>
        <p:txBody>
          <a:bodyPr wrap="square" rtlCol="0">
            <a:spAutoFit/>
          </a:bodyPr>
          <a:lstStyle/>
          <a:p>
            <a:r>
              <a:rPr lang="zh-CN" altLang="en-US" dirty="0"/>
              <a:t>因此可以只存储上半部分矩阵</a:t>
            </a:r>
            <a:endParaRPr lang="zh-CN" altLang="en-US" dirty="0">
              <a:solidFill>
                <a:schemeClr val="accent2"/>
              </a:solidFill>
            </a:endParaRPr>
          </a:p>
        </p:txBody>
      </p:sp>
      <p:sp>
        <p:nvSpPr>
          <p:cNvPr id="5" name="椭圆 4">
            <a:extLst>
              <a:ext uri="{FF2B5EF4-FFF2-40B4-BE49-F238E27FC236}">
                <a16:creationId xmlns:a16="http://schemas.microsoft.com/office/drawing/2014/main" xmlns="" id="{E447E9B1-1CF0-4CDF-8165-B30FD1FB5935}"/>
              </a:ext>
            </a:extLst>
          </p:cNvPr>
          <p:cNvSpPr/>
          <p:nvPr/>
        </p:nvSpPr>
        <p:spPr>
          <a:xfrm rot="13027421">
            <a:off x="4563375" y="4269776"/>
            <a:ext cx="3374929" cy="132638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xmlns="" id="{FFA3F8AA-E795-47AE-8387-4E18FAC7B9CA}"/>
              </a:ext>
            </a:extLst>
          </p:cNvPr>
          <p:cNvSpPr/>
          <p:nvPr/>
        </p:nvSpPr>
        <p:spPr>
          <a:xfrm>
            <a:off x="4977289" y="3987325"/>
            <a:ext cx="331922" cy="2492875"/>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A67DD4CF-2D51-461F-9686-F84981011D90}"/>
              </a:ext>
            </a:extLst>
          </p:cNvPr>
          <p:cNvSpPr/>
          <p:nvPr/>
        </p:nvSpPr>
        <p:spPr>
          <a:xfrm>
            <a:off x="4276101" y="4518721"/>
            <a:ext cx="3226933" cy="3385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287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fade">
                                      <p:cBhvr>
                                        <p:cTn id="99" dur="500"/>
                                        <p:tgtEl>
                                          <p:spTgt spid="64"/>
                                        </p:tgtEl>
                                      </p:cBhvr>
                                    </p:animEffect>
                                  </p:childTnLst>
                                </p:cTn>
                              </p:par>
                              <p:par>
                                <p:cTn id="100" presetID="10" presetClass="entr" presetSubtype="0" fill="hold" nodeType="with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par>
                                <p:cTn id="103" presetID="10"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par>
                                <p:cTn id="106" presetID="10" presetClass="entr" presetSubtype="0" fill="hold"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par>
                                <p:cTn id="109" presetID="10" presetClass="entr" presetSubtype="0" fill="hold" nodeType="with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par>
                                <p:cTn id="112" presetID="10"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77"/>
                                        </p:tgtEl>
                                        <p:attrNameLst>
                                          <p:attrName>style.visibility</p:attrName>
                                        </p:attrNameLst>
                                      </p:cBhvr>
                                      <p:to>
                                        <p:strVal val="visible"/>
                                      </p:to>
                                    </p:set>
                                    <p:animEffect transition="in" filter="fade">
                                      <p:cBhvr>
                                        <p:cTn id="119" dur="500"/>
                                        <p:tgtEl>
                                          <p:spTgt spid="7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fade">
                                      <p:cBhvr>
                                        <p:cTn id="122" dur="500"/>
                                        <p:tgtEl>
                                          <p:spTgt spid="7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fade">
                                      <p:cBhvr>
                                        <p:cTn id="125" dur="500"/>
                                        <p:tgtEl>
                                          <p:spTgt spid="8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animEffect transition="in" filter="fade">
                                      <p:cBhvr>
                                        <p:cTn id="128" dur="500"/>
                                        <p:tgtEl>
                                          <p:spTgt spid="8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animEffect transition="in" filter="fade">
                                      <p:cBhvr>
                                        <p:cTn id="131" dur="500"/>
                                        <p:tgtEl>
                                          <p:spTgt spid="9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1"/>
                                        </p:tgtEl>
                                        <p:attrNameLst>
                                          <p:attrName>style.visibility</p:attrName>
                                        </p:attrNameLst>
                                      </p:cBhvr>
                                      <p:to>
                                        <p:strVal val="visible"/>
                                      </p:to>
                                    </p:set>
                                    <p:animEffect transition="in" filter="fade">
                                      <p:cBhvr>
                                        <p:cTn id="134" dur="500"/>
                                        <p:tgtEl>
                                          <p:spTgt spid="9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5"/>
                                        </p:tgtEl>
                                        <p:attrNameLst>
                                          <p:attrName>style.visibility</p:attrName>
                                        </p:attrNameLst>
                                      </p:cBhvr>
                                      <p:to>
                                        <p:strVal val="visible"/>
                                      </p:to>
                                    </p:set>
                                    <p:animEffect transition="in" filter="fade">
                                      <p:cBhvr>
                                        <p:cTn id="143" dur="500"/>
                                        <p:tgtEl>
                                          <p:spTgt spid="95"/>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19"/>
                                        </p:tgtEl>
                                        <p:attrNameLst>
                                          <p:attrName>style.visibility</p:attrName>
                                        </p:attrNameLst>
                                      </p:cBhvr>
                                      <p:to>
                                        <p:strVal val="visible"/>
                                      </p:to>
                                    </p:set>
                                    <p:animEffect transition="in" filter="fade">
                                      <p:cBhvr>
                                        <p:cTn id="148" dur="500"/>
                                        <p:tgtEl>
                                          <p:spTgt spid="11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1"/>
                                        </p:tgtEl>
                                        <p:attrNameLst>
                                          <p:attrName>style.visibility</p:attrName>
                                        </p:attrNameLst>
                                      </p:cBhvr>
                                      <p:to>
                                        <p:strVal val="visible"/>
                                      </p:to>
                                    </p:set>
                                    <p:animEffect transition="in" filter="fade">
                                      <p:cBhvr>
                                        <p:cTn id="151" dur="500"/>
                                        <p:tgtEl>
                                          <p:spTgt spid="121"/>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0"/>
                                        </p:tgtEl>
                                        <p:attrNameLst>
                                          <p:attrName>style.visibility</p:attrName>
                                        </p:attrNameLst>
                                      </p:cBhvr>
                                      <p:to>
                                        <p:strVal val="visible"/>
                                      </p:to>
                                    </p:set>
                                    <p:animEffect transition="in" filter="fade">
                                      <p:cBhvr>
                                        <p:cTn id="154" dur="500"/>
                                        <p:tgtEl>
                                          <p:spTgt spid="12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17"/>
                                        </p:tgtEl>
                                        <p:attrNameLst>
                                          <p:attrName>style.visibility</p:attrName>
                                        </p:attrNameLst>
                                      </p:cBhvr>
                                      <p:to>
                                        <p:strVal val="visible"/>
                                      </p:to>
                                    </p:set>
                                    <p:animEffect transition="in" filter="fade">
                                      <p:cBhvr>
                                        <p:cTn id="157" dur="500"/>
                                        <p:tgtEl>
                                          <p:spTgt spid="117"/>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97"/>
                                        </p:tgtEl>
                                        <p:attrNameLst>
                                          <p:attrName>style.visibility</p:attrName>
                                        </p:attrNameLst>
                                      </p:cBhvr>
                                      <p:to>
                                        <p:strVal val="visible"/>
                                      </p:to>
                                    </p:set>
                                    <p:animEffect transition="in" filter="fade">
                                      <p:cBhvr>
                                        <p:cTn id="162" dur="500"/>
                                        <p:tgtEl>
                                          <p:spTgt spid="9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fade">
                                      <p:cBhvr>
                                        <p:cTn id="165" dur="500"/>
                                        <p:tgtEl>
                                          <p:spTgt spid="9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9"/>
                                        </p:tgtEl>
                                        <p:attrNameLst>
                                          <p:attrName>style.visibility</p:attrName>
                                        </p:attrNameLst>
                                      </p:cBhvr>
                                      <p:to>
                                        <p:strVal val="visible"/>
                                      </p:to>
                                    </p:set>
                                    <p:animEffect transition="in" filter="fade">
                                      <p:cBhvr>
                                        <p:cTn id="168" dur="500"/>
                                        <p:tgtEl>
                                          <p:spTgt spid="99"/>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00"/>
                                        </p:tgtEl>
                                        <p:attrNameLst>
                                          <p:attrName>style.visibility</p:attrName>
                                        </p:attrNameLst>
                                      </p:cBhvr>
                                      <p:to>
                                        <p:strVal val="visible"/>
                                      </p:to>
                                    </p:set>
                                    <p:animEffect transition="in" filter="fade">
                                      <p:cBhvr>
                                        <p:cTn id="171" dur="500"/>
                                        <p:tgtEl>
                                          <p:spTgt spid="100"/>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1"/>
                                        </p:tgtEl>
                                        <p:attrNameLst>
                                          <p:attrName>style.visibility</p:attrName>
                                        </p:attrNameLst>
                                      </p:cBhvr>
                                      <p:to>
                                        <p:strVal val="visible"/>
                                      </p:to>
                                    </p:set>
                                    <p:animEffect transition="in" filter="fade">
                                      <p:cBhvr>
                                        <p:cTn id="174" dur="500"/>
                                        <p:tgtEl>
                                          <p:spTgt spid="10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02"/>
                                        </p:tgtEl>
                                        <p:attrNameLst>
                                          <p:attrName>style.visibility</p:attrName>
                                        </p:attrNameLst>
                                      </p:cBhvr>
                                      <p:to>
                                        <p:strVal val="visible"/>
                                      </p:to>
                                    </p:set>
                                    <p:animEffect transition="in" filter="fade">
                                      <p:cBhvr>
                                        <p:cTn id="177" dur="500"/>
                                        <p:tgtEl>
                                          <p:spTgt spid="10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03"/>
                                        </p:tgtEl>
                                        <p:attrNameLst>
                                          <p:attrName>style.visibility</p:attrName>
                                        </p:attrNameLst>
                                      </p:cBhvr>
                                      <p:to>
                                        <p:strVal val="visible"/>
                                      </p:to>
                                    </p:set>
                                    <p:animEffect transition="in" filter="fade">
                                      <p:cBhvr>
                                        <p:cTn id="180" dur="500"/>
                                        <p:tgtEl>
                                          <p:spTgt spid="103"/>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04"/>
                                        </p:tgtEl>
                                        <p:attrNameLst>
                                          <p:attrName>style.visibility</p:attrName>
                                        </p:attrNameLst>
                                      </p:cBhvr>
                                      <p:to>
                                        <p:strVal val="visible"/>
                                      </p:to>
                                    </p:set>
                                    <p:animEffect transition="in" filter="fade">
                                      <p:cBhvr>
                                        <p:cTn id="183" dur="500"/>
                                        <p:tgtEl>
                                          <p:spTgt spid="104"/>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05"/>
                                        </p:tgtEl>
                                        <p:attrNameLst>
                                          <p:attrName>style.visibility</p:attrName>
                                        </p:attrNameLst>
                                      </p:cBhvr>
                                      <p:to>
                                        <p:strVal val="visible"/>
                                      </p:to>
                                    </p:set>
                                    <p:animEffect transition="in" filter="fade">
                                      <p:cBhvr>
                                        <p:cTn id="186" dur="500"/>
                                        <p:tgtEl>
                                          <p:spTgt spid="1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06"/>
                                        </p:tgtEl>
                                        <p:attrNameLst>
                                          <p:attrName>style.visibility</p:attrName>
                                        </p:attrNameLst>
                                      </p:cBhvr>
                                      <p:to>
                                        <p:strVal val="visible"/>
                                      </p:to>
                                    </p:set>
                                    <p:animEffect transition="in" filter="fade">
                                      <p:cBhvr>
                                        <p:cTn id="189" dur="500"/>
                                        <p:tgtEl>
                                          <p:spTgt spid="106"/>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07"/>
                                        </p:tgtEl>
                                        <p:attrNameLst>
                                          <p:attrName>style.visibility</p:attrName>
                                        </p:attrNameLst>
                                      </p:cBhvr>
                                      <p:to>
                                        <p:strVal val="visible"/>
                                      </p:to>
                                    </p:set>
                                    <p:animEffect transition="in" filter="fade">
                                      <p:cBhvr>
                                        <p:cTn id="192" dur="500"/>
                                        <p:tgtEl>
                                          <p:spTgt spid="107"/>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animEffect transition="in" filter="fade">
                                      <p:cBhvr>
                                        <p:cTn id="195" dur="500"/>
                                        <p:tgtEl>
                                          <p:spTgt spid="108"/>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09"/>
                                        </p:tgtEl>
                                        <p:attrNameLst>
                                          <p:attrName>style.visibility</p:attrName>
                                        </p:attrNameLst>
                                      </p:cBhvr>
                                      <p:to>
                                        <p:strVal val="visible"/>
                                      </p:to>
                                    </p:set>
                                    <p:animEffect transition="in" filter="fade">
                                      <p:cBhvr>
                                        <p:cTn id="198" dur="500"/>
                                        <p:tgtEl>
                                          <p:spTgt spid="10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10"/>
                                        </p:tgtEl>
                                        <p:attrNameLst>
                                          <p:attrName>style.visibility</p:attrName>
                                        </p:attrNameLst>
                                      </p:cBhvr>
                                      <p:to>
                                        <p:strVal val="visible"/>
                                      </p:to>
                                    </p:set>
                                    <p:animEffect transition="in" filter="fade">
                                      <p:cBhvr>
                                        <p:cTn id="201" dur="500"/>
                                        <p:tgtEl>
                                          <p:spTgt spid="110"/>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22"/>
                                        </p:tgtEl>
                                        <p:attrNameLst>
                                          <p:attrName>style.visibility</p:attrName>
                                        </p:attrNameLst>
                                      </p:cBhvr>
                                      <p:to>
                                        <p:strVal val="visible"/>
                                      </p:to>
                                    </p:set>
                                    <p:animEffect transition="in" filter="fade">
                                      <p:cBhvr>
                                        <p:cTn id="204" dur="500"/>
                                        <p:tgtEl>
                                          <p:spTgt spid="122"/>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23"/>
                                        </p:tgtEl>
                                        <p:attrNameLst>
                                          <p:attrName>style.visibility</p:attrName>
                                        </p:attrNameLst>
                                      </p:cBhvr>
                                      <p:to>
                                        <p:strVal val="visible"/>
                                      </p:to>
                                    </p:set>
                                    <p:animEffect transition="in" filter="fade">
                                      <p:cBhvr>
                                        <p:cTn id="207" dur="500"/>
                                        <p:tgtEl>
                                          <p:spTgt spid="123"/>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24"/>
                                        </p:tgtEl>
                                        <p:attrNameLst>
                                          <p:attrName>style.visibility</p:attrName>
                                        </p:attrNameLst>
                                      </p:cBhvr>
                                      <p:to>
                                        <p:strVal val="visible"/>
                                      </p:to>
                                    </p:set>
                                    <p:animEffect transition="in" filter="fade">
                                      <p:cBhvr>
                                        <p:cTn id="210" dur="500"/>
                                        <p:tgtEl>
                                          <p:spTgt spid="124"/>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25"/>
                                        </p:tgtEl>
                                        <p:attrNameLst>
                                          <p:attrName>style.visibility</p:attrName>
                                        </p:attrNameLst>
                                      </p:cBhvr>
                                      <p:to>
                                        <p:strVal val="visible"/>
                                      </p:to>
                                    </p:set>
                                    <p:animEffect transition="in" filter="fade">
                                      <p:cBhvr>
                                        <p:cTn id="213" dur="500"/>
                                        <p:tgtEl>
                                          <p:spTgt spid="125"/>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26"/>
                                        </p:tgtEl>
                                        <p:attrNameLst>
                                          <p:attrName>style.visibility</p:attrName>
                                        </p:attrNameLst>
                                      </p:cBhvr>
                                      <p:to>
                                        <p:strVal val="visible"/>
                                      </p:to>
                                    </p:set>
                                    <p:animEffect transition="in" filter="fade">
                                      <p:cBhvr>
                                        <p:cTn id="216" dur="500"/>
                                        <p:tgtEl>
                                          <p:spTgt spid="126"/>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28"/>
                                        </p:tgtEl>
                                        <p:attrNameLst>
                                          <p:attrName>style.visibility</p:attrName>
                                        </p:attrNameLst>
                                      </p:cBhvr>
                                      <p:to>
                                        <p:strVal val="visible"/>
                                      </p:to>
                                    </p:set>
                                    <p:animEffect transition="in" filter="fade">
                                      <p:cBhvr>
                                        <p:cTn id="219" dur="500"/>
                                        <p:tgtEl>
                                          <p:spTgt spid="128"/>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29"/>
                                        </p:tgtEl>
                                        <p:attrNameLst>
                                          <p:attrName>style.visibility</p:attrName>
                                        </p:attrNameLst>
                                      </p:cBhvr>
                                      <p:to>
                                        <p:strVal val="visible"/>
                                      </p:to>
                                    </p:set>
                                    <p:animEffect transition="in" filter="fade">
                                      <p:cBhvr>
                                        <p:cTn id="222" dur="500"/>
                                        <p:tgtEl>
                                          <p:spTgt spid="129"/>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30"/>
                                        </p:tgtEl>
                                        <p:attrNameLst>
                                          <p:attrName>style.visibility</p:attrName>
                                        </p:attrNameLst>
                                      </p:cBhvr>
                                      <p:to>
                                        <p:strVal val="visible"/>
                                      </p:to>
                                    </p:set>
                                    <p:animEffect transition="in" filter="fade">
                                      <p:cBhvr>
                                        <p:cTn id="225" dur="500"/>
                                        <p:tgtEl>
                                          <p:spTgt spid="130"/>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31"/>
                                        </p:tgtEl>
                                        <p:attrNameLst>
                                          <p:attrName>style.visibility</p:attrName>
                                        </p:attrNameLst>
                                      </p:cBhvr>
                                      <p:to>
                                        <p:strVal val="visible"/>
                                      </p:to>
                                    </p:set>
                                    <p:animEffect transition="in" filter="fade">
                                      <p:cBhvr>
                                        <p:cTn id="228" dur="500"/>
                                        <p:tgtEl>
                                          <p:spTgt spid="131"/>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32"/>
                                        </p:tgtEl>
                                        <p:attrNameLst>
                                          <p:attrName>style.visibility</p:attrName>
                                        </p:attrNameLst>
                                      </p:cBhvr>
                                      <p:to>
                                        <p:strVal val="visible"/>
                                      </p:to>
                                    </p:set>
                                    <p:animEffect transition="in" filter="fade">
                                      <p:cBhvr>
                                        <p:cTn id="231" dur="500"/>
                                        <p:tgtEl>
                                          <p:spTgt spid="132"/>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133"/>
                                        </p:tgtEl>
                                        <p:attrNameLst>
                                          <p:attrName>style.visibility</p:attrName>
                                        </p:attrNameLst>
                                      </p:cBhvr>
                                      <p:to>
                                        <p:strVal val="visible"/>
                                      </p:to>
                                    </p:set>
                                    <p:animEffect transition="in" filter="fade">
                                      <p:cBhvr>
                                        <p:cTn id="234" dur="500"/>
                                        <p:tgtEl>
                                          <p:spTgt spid="133"/>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34"/>
                                        </p:tgtEl>
                                        <p:attrNameLst>
                                          <p:attrName>style.visibility</p:attrName>
                                        </p:attrNameLst>
                                      </p:cBhvr>
                                      <p:to>
                                        <p:strVal val="visible"/>
                                      </p:to>
                                    </p:set>
                                    <p:animEffect transition="in" filter="fade">
                                      <p:cBhvr>
                                        <p:cTn id="237" dur="500"/>
                                        <p:tgtEl>
                                          <p:spTgt spid="134"/>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96"/>
                                        </p:tgtEl>
                                        <p:attrNameLst>
                                          <p:attrName>style.visibility</p:attrName>
                                        </p:attrNameLst>
                                      </p:cBhvr>
                                      <p:to>
                                        <p:strVal val="visible"/>
                                      </p:to>
                                    </p:set>
                                    <p:animEffect transition="in" filter="fade">
                                      <p:cBhvr>
                                        <p:cTn id="240" dur="500"/>
                                        <p:tgtEl>
                                          <p:spTgt spid="96"/>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grpId="0" nodeType="clickEffect">
                                  <p:stCondLst>
                                    <p:cond delay="0"/>
                                  </p:stCondLst>
                                  <p:childTnLst>
                                    <p:set>
                                      <p:cBhvr>
                                        <p:cTn id="244" dur="1" fill="hold">
                                          <p:stCondLst>
                                            <p:cond delay="0"/>
                                          </p:stCondLst>
                                        </p:cTn>
                                        <p:tgtEl>
                                          <p:spTgt spid="136"/>
                                        </p:tgtEl>
                                        <p:attrNameLst>
                                          <p:attrName>style.visibility</p:attrName>
                                        </p:attrNameLst>
                                      </p:cBhvr>
                                      <p:to>
                                        <p:strVal val="visible"/>
                                      </p:to>
                                    </p:set>
                                    <p:animEffect transition="in" filter="fade">
                                      <p:cBhvr>
                                        <p:cTn id="245" dur="500"/>
                                        <p:tgtEl>
                                          <p:spTgt spid="136"/>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grpId="0" nodeType="click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fade">
                                      <p:cBhvr>
                                        <p:cTn id="250" dur="500"/>
                                        <p:tgtEl>
                                          <p:spTgt spid="7"/>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111"/>
                                        </p:tgtEl>
                                        <p:attrNameLst>
                                          <p:attrName>style.visibility</p:attrName>
                                        </p:attrNameLst>
                                      </p:cBhvr>
                                      <p:to>
                                        <p:strVal val="visible"/>
                                      </p:to>
                                    </p:set>
                                    <p:animEffect transition="in" filter="fade">
                                      <p:cBhvr>
                                        <p:cTn id="255" dur="500"/>
                                        <p:tgtEl>
                                          <p:spTgt spid="111"/>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grpId="0" nodeType="clickEffect">
                                  <p:stCondLst>
                                    <p:cond delay="0"/>
                                  </p:stCondLst>
                                  <p:childTnLst>
                                    <p:set>
                                      <p:cBhvr>
                                        <p:cTn id="259" dur="1" fill="hold">
                                          <p:stCondLst>
                                            <p:cond delay="0"/>
                                          </p:stCondLst>
                                        </p:cTn>
                                        <p:tgtEl>
                                          <p:spTgt spid="135"/>
                                        </p:tgtEl>
                                        <p:attrNameLst>
                                          <p:attrName>style.visibility</p:attrName>
                                        </p:attrNameLst>
                                      </p:cBhvr>
                                      <p:to>
                                        <p:strVal val="visible"/>
                                      </p:to>
                                    </p:set>
                                    <p:animEffect transition="in" filter="fade">
                                      <p:cBhvr>
                                        <p:cTn id="260" dur="500"/>
                                        <p:tgtEl>
                                          <p:spTgt spid="135"/>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92"/>
                                        </p:tgtEl>
                                        <p:attrNameLst>
                                          <p:attrName>style.visibility</p:attrName>
                                        </p:attrNameLst>
                                      </p:cBhvr>
                                      <p:to>
                                        <p:strVal val="visible"/>
                                      </p:to>
                                    </p:set>
                                    <p:animEffect transition="in" filter="fade">
                                      <p:cBhvr>
                                        <p:cTn id="265" dur="500"/>
                                        <p:tgtEl>
                                          <p:spTgt spid="92"/>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5"/>
                                        </p:tgtEl>
                                        <p:attrNameLst>
                                          <p:attrName>style.visibility</p:attrName>
                                        </p:attrNameLst>
                                      </p:cBhvr>
                                      <p:to>
                                        <p:strVal val="visible"/>
                                      </p:to>
                                    </p:set>
                                    <p:animEffect transition="in" filter="fade">
                                      <p:cBhvr>
                                        <p:cTn id="2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4"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8" grpId="0"/>
      <p:bldP spid="49" grpId="0"/>
      <p:bldP spid="50" grpId="0"/>
      <p:bldP spid="51" grpId="0"/>
      <p:bldP spid="52" grpId="0"/>
      <p:bldP spid="53" grpId="0"/>
      <p:bldP spid="54" grpId="0"/>
      <p:bldP spid="55" grpId="0"/>
      <p:bldP spid="56" grpId="0"/>
      <p:bldP spid="58" grpId="0"/>
      <p:bldP spid="59" grpId="0"/>
      <p:bldP spid="60" grpId="0"/>
      <p:bldP spid="61" grpId="0" animBg="1"/>
      <p:bldP spid="62" grpId="0" animBg="1"/>
      <p:bldP spid="63" grpId="0" animBg="1"/>
      <p:bldP spid="64" grpId="0" animBg="1"/>
      <p:bldP spid="77" grpId="0"/>
      <p:bldP spid="78" grpId="0" animBg="1"/>
      <p:bldP spid="88" grpId="0" animBg="1"/>
      <p:bldP spid="89" grpId="0" animBg="1"/>
      <p:bldP spid="90" grpId="0" animBg="1"/>
      <p:bldP spid="91" grpId="0"/>
      <p:bldP spid="93" grpId="0"/>
      <p:bldP spid="94" grpId="0"/>
      <p:bldP spid="95" grpId="0"/>
      <p:bldP spid="96" grpId="0"/>
      <p:bldP spid="97" grpId="0" animBg="1"/>
      <p:bldP spid="98" grpId="0" animBg="1"/>
      <p:bldP spid="99" grpId="0"/>
      <p:bldP spid="100" grpId="0"/>
      <p:bldP spid="101" grpId="0"/>
      <p:bldP spid="102" grpId="0"/>
      <p:bldP spid="103" grpId="0"/>
      <p:bldP spid="104" grpId="0"/>
      <p:bldP spid="105" grpId="0"/>
      <p:bldP spid="106" grpId="0"/>
      <p:bldP spid="107" grpId="0"/>
      <p:bldP spid="108" grpId="0"/>
      <p:bldP spid="109" grpId="0"/>
      <p:bldP spid="110" grpId="0"/>
      <p:bldP spid="117" grpId="0"/>
      <p:bldP spid="119" grpId="0" animBg="1"/>
      <p:bldP spid="120" grpId="0"/>
      <p:bldP spid="121" grpId="0"/>
      <p:bldP spid="122" grpId="0"/>
      <p:bldP spid="123" grpId="0"/>
      <p:bldP spid="124" grpId="0"/>
      <p:bldP spid="125" grpId="0"/>
      <p:bldP spid="126" grpId="0"/>
      <p:bldP spid="128" grpId="0"/>
      <p:bldP spid="129" grpId="0"/>
      <p:bldP spid="130" grpId="0"/>
      <p:bldP spid="131" grpId="0"/>
      <p:bldP spid="132" grpId="0"/>
      <p:bldP spid="133" grpId="0"/>
      <p:bldP spid="134" grpId="0"/>
      <p:bldP spid="135" grpId="0"/>
      <p:bldP spid="136" grpId="0" animBg="1"/>
      <p:bldP spid="92" grpId="0"/>
      <p:bldP spid="5" grpId="0" animBg="1"/>
      <p:bldP spid="111"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邻接矩阵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1" name="流程图: 接点 60">
            <a:extLst>
              <a:ext uri="{FF2B5EF4-FFF2-40B4-BE49-F238E27FC236}">
                <a16:creationId xmlns:a16="http://schemas.microsoft.com/office/drawing/2014/main" xmlns="" id="{80279EF0-ADF1-49DB-8272-4BDFB6E099A8}"/>
              </a:ext>
            </a:extLst>
          </p:cNvPr>
          <p:cNvSpPr/>
          <p:nvPr/>
        </p:nvSpPr>
        <p:spPr>
          <a:xfrm>
            <a:off x="1615143" y="55703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2" name="流程图: 接点 61">
            <a:extLst>
              <a:ext uri="{FF2B5EF4-FFF2-40B4-BE49-F238E27FC236}">
                <a16:creationId xmlns:a16="http://schemas.microsoft.com/office/drawing/2014/main" xmlns="" id="{37E66C1D-8261-415C-8A57-56940B3B6ECC}"/>
              </a:ext>
            </a:extLst>
          </p:cNvPr>
          <p:cNvSpPr/>
          <p:nvPr/>
        </p:nvSpPr>
        <p:spPr>
          <a:xfrm>
            <a:off x="314761" y="104531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63" name="流程图: 接点 62">
            <a:extLst>
              <a:ext uri="{FF2B5EF4-FFF2-40B4-BE49-F238E27FC236}">
                <a16:creationId xmlns:a16="http://schemas.microsoft.com/office/drawing/2014/main" xmlns="" id="{FFA25017-98ED-4BD1-A9D3-1D051FF07503}"/>
              </a:ext>
            </a:extLst>
          </p:cNvPr>
          <p:cNvSpPr/>
          <p:nvPr/>
        </p:nvSpPr>
        <p:spPr>
          <a:xfrm>
            <a:off x="1405506" y="176217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64" name="流程图: 接点 63">
            <a:extLst>
              <a:ext uri="{FF2B5EF4-FFF2-40B4-BE49-F238E27FC236}">
                <a16:creationId xmlns:a16="http://schemas.microsoft.com/office/drawing/2014/main" xmlns="" id="{FB0E09D4-BFEB-4209-948B-CCA450AAEF5C}"/>
              </a:ext>
            </a:extLst>
          </p:cNvPr>
          <p:cNvSpPr/>
          <p:nvPr/>
        </p:nvSpPr>
        <p:spPr>
          <a:xfrm>
            <a:off x="2570237" y="128669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77" name="文本框 76">
            <a:extLst>
              <a:ext uri="{FF2B5EF4-FFF2-40B4-BE49-F238E27FC236}">
                <a16:creationId xmlns:a16="http://schemas.microsoft.com/office/drawing/2014/main" xmlns="" id="{96706FC3-7828-4BAC-B3D5-5F689573CAF3}"/>
              </a:ext>
            </a:extLst>
          </p:cNvPr>
          <p:cNvSpPr txBox="1"/>
          <p:nvPr/>
        </p:nvSpPr>
        <p:spPr>
          <a:xfrm>
            <a:off x="3698548" y="671264"/>
            <a:ext cx="1256680" cy="369332"/>
          </a:xfrm>
          <a:prstGeom prst="rect">
            <a:avLst/>
          </a:prstGeom>
          <a:noFill/>
        </p:spPr>
        <p:txBody>
          <a:bodyPr wrap="square" rtlCol="0">
            <a:spAutoFit/>
          </a:bodyPr>
          <a:lstStyle/>
          <a:p>
            <a:r>
              <a:rPr lang="zh-CN" altLang="en-US" dirty="0"/>
              <a:t>顶点数组：</a:t>
            </a:r>
          </a:p>
        </p:txBody>
      </p:sp>
      <p:sp>
        <p:nvSpPr>
          <p:cNvPr id="78" name="矩形 77">
            <a:extLst>
              <a:ext uri="{FF2B5EF4-FFF2-40B4-BE49-F238E27FC236}">
                <a16:creationId xmlns:a16="http://schemas.microsoft.com/office/drawing/2014/main" xmlns="" id="{6820ABDE-F742-444D-ABDA-AE4943E28C05}"/>
              </a:ext>
            </a:extLst>
          </p:cNvPr>
          <p:cNvSpPr/>
          <p:nvPr/>
        </p:nvSpPr>
        <p:spPr>
          <a:xfrm>
            <a:off x="4962887" y="671382"/>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3F2EDC08-6D5B-4E66-B177-A7E865B5FBA3}"/>
              </a:ext>
            </a:extLst>
          </p:cNvPr>
          <p:cNvSpPr/>
          <p:nvPr/>
        </p:nvSpPr>
        <p:spPr>
          <a:xfrm>
            <a:off x="5376186" y="671382"/>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xmlns="" id="{BB5CC311-A7F8-4657-B741-29170A4CF961}"/>
              </a:ext>
            </a:extLst>
          </p:cNvPr>
          <p:cNvSpPr/>
          <p:nvPr/>
        </p:nvSpPr>
        <p:spPr>
          <a:xfrm>
            <a:off x="5793999" y="671382"/>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xmlns="" id="{E2BC97CA-E39C-47C8-9BA7-A0928956002B}"/>
              </a:ext>
            </a:extLst>
          </p:cNvPr>
          <p:cNvSpPr/>
          <p:nvPr/>
        </p:nvSpPr>
        <p:spPr>
          <a:xfrm>
            <a:off x="6206292" y="671382"/>
            <a:ext cx="41781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xmlns="" id="{DA0FA5DA-93B5-4CEE-A2C8-C8D0DFCE75E7}"/>
              </a:ext>
            </a:extLst>
          </p:cNvPr>
          <p:cNvSpPr txBox="1"/>
          <p:nvPr/>
        </p:nvSpPr>
        <p:spPr>
          <a:xfrm>
            <a:off x="4983409" y="675703"/>
            <a:ext cx="377504" cy="369332"/>
          </a:xfrm>
          <a:prstGeom prst="rect">
            <a:avLst/>
          </a:prstGeom>
          <a:noFill/>
        </p:spPr>
        <p:txBody>
          <a:bodyPr wrap="square" rtlCol="0">
            <a:spAutoFit/>
          </a:bodyPr>
          <a:lstStyle/>
          <a:p>
            <a:r>
              <a:rPr lang="en-US" altLang="zh-CN" dirty="0"/>
              <a:t>A</a:t>
            </a:r>
            <a:endParaRPr lang="zh-CN" altLang="en-US" dirty="0"/>
          </a:p>
        </p:txBody>
      </p:sp>
      <p:sp>
        <p:nvSpPr>
          <p:cNvPr id="93" name="文本框 92">
            <a:extLst>
              <a:ext uri="{FF2B5EF4-FFF2-40B4-BE49-F238E27FC236}">
                <a16:creationId xmlns:a16="http://schemas.microsoft.com/office/drawing/2014/main" xmlns="" id="{4947FC42-EE0D-4DF5-B626-4CEA35445C8F}"/>
              </a:ext>
            </a:extLst>
          </p:cNvPr>
          <p:cNvSpPr txBox="1"/>
          <p:nvPr/>
        </p:nvSpPr>
        <p:spPr>
          <a:xfrm>
            <a:off x="5398916" y="680132"/>
            <a:ext cx="377504" cy="369332"/>
          </a:xfrm>
          <a:prstGeom prst="rect">
            <a:avLst/>
          </a:prstGeom>
          <a:noFill/>
        </p:spPr>
        <p:txBody>
          <a:bodyPr wrap="square" rtlCol="0">
            <a:spAutoFit/>
          </a:bodyPr>
          <a:lstStyle/>
          <a:p>
            <a:r>
              <a:rPr lang="en-US" altLang="zh-CN" dirty="0"/>
              <a:t>B</a:t>
            </a:r>
            <a:endParaRPr lang="zh-CN" altLang="en-US" dirty="0"/>
          </a:p>
        </p:txBody>
      </p:sp>
      <p:sp>
        <p:nvSpPr>
          <p:cNvPr id="94" name="文本框 93">
            <a:extLst>
              <a:ext uri="{FF2B5EF4-FFF2-40B4-BE49-F238E27FC236}">
                <a16:creationId xmlns:a16="http://schemas.microsoft.com/office/drawing/2014/main" xmlns="" id="{7D6BC037-E2FC-43C8-9648-14D01A124C9E}"/>
              </a:ext>
            </a:extLst>
          </p:cNvPr>
          <p:cNvSpPr txBox="1"/>
          <p:nvPr/>
        </p:nvSpPr>
        <p:spPr>
          <a:xfrm>
            <a:off x="5818795" y="680132"/>
            <a:ext cx="349494" cy="369332"/>
          </a:xfrm>
          <a:prstGeom prst="rect">
            <a:avLst/>
          </a:prstGeom>
          <a:noFill/>
        </p:spPr>
        <p:txBody>
          <a:bodyPr wrap="square" rtlCol="0">
            <a:spAutoFit/>
          </a:bodyPr>
          <a:lstStyle/>
          <a:p>
            <a:r>
              <a:rPr lang="en-US" altLang="zh-CN" dirty="0"/>
              <a:t>C</a:t>
            </a:r>
            <a:endParaRPr lang="zh-CN" altLang="en-US" dirty="0"/>
          </a:p>
        </p:txBody>
      </p:sp>
      <p:sp>
        <p:nvSpPr>
          <p:cNvPr id="95" name="文本框 94">
            <a:extLst>
              <a:ext uri="{FF2B5EF4-FFF2-40B4-BE49-F238E27FC236}">
                <a16:creationId xmlns:a16="http://schemas.microsoft.com/office/drawing/2014/main" xmlns="" id="{CEEA9BCC-5E0F-4F51-AE15-3A3B80E18750}"/>
              </a:ext>
            </a:extLst>
          </p:cNvPr>
          <p:cNvSpPr txBox="1"/>
          <p:nvPr/>
        </p:nvSpPr>
        <p:spPr>
          <a:xfrm>
            <a:off x="6223321" y="675030"/>
            <a:ext cx="377504" cy="369332"/>
          </a:xfrm>
          <a:prstGeom prst="rect">
            <a:avLst/>
          </a:prstGeom>
          <a:noFill/>
        </p:spPr>
        <p:txBody>
          <a:bodyPr wrap="square" rtlCol="0">
            <a:spAutoFit/>
          </a:bodyPr>
          <a:lstStyle/>
          <a:p>
            <a:r>
              <a:rPr lang="en-US" altLang="zh-CN" dirty="0"/>
              <a:t>D</a:t>
            </a:r>
            <a:endParaRPr lang="zh-CN" altLang="en-US" dirty="0"/>
          </a:p>
        </p:txBody>
      </p:sp>
      <p:sp>
        <p:nvSpPr>
          <p:cNvPr id="96" name="文本框 95">
            <a:extLst>
              <a:ext uri="{FF2B5EF4-FFF2-40B4-BE49-F238E27FC236}">
                <a16:creationId xmlns:a16="http://schemas.microsoft.com/office/drawing/2014/main" xmlns="" id="{7A630926-9979-4537-B05F-D8CC919765B9}"/>
              </a:ext>
            </a:extLst>
          </p:cNvPr>
          <p:cNvSpPr txBox="1"/>
          <p:nvPr/>
        </p:nvSpPr>
        <p:spPr>
          <a:xfrm>
            <a:off x="3694295" y="1265852"/>
            <a:ext cx="1426128" cy="369332"/>
          </a:xfrm>
          <a:prstGeom prst="rect">
            <a:avLst/>
          </a:prstGeom>
          <a:noFill/>
        </p:spPr>
        <p:txBody>
          <a:bodyPr wrap="square" rtlCol="0">
            <a:spAutoFit/>
          </a:bodyPr>
          <a:lstStyle/>
          <a:p>
            <a:r>
              <a:rPr lang="zh-CN" altLang="en-US" dirty="0"/>
              <a:t>边或弧数组：</a:t>
            </a:r>
          </a:p>
        </p:txBody>
      </p:sp>
      <p:sp>
        <p:nvSpPr>
          <p:cNvPr id="97" name="左中括号 96">
            <a:extLst>
              <a:ext uri="{FF2B5EF4-FFF2-40B4-BE49-F238E27FC236}">
                <a16:creationId xmlns:a16="http://schemas.microsoft.com/office/drawing/2014/main" xmlns="" id="{D204B860-3EDD-49FB-853E-D1A4FCAA6EF5}"/>
              </a:ext>
            </a:extLst>
          </p:cNvPr>
          <p:cNvSpPr/>
          <p:nvPr/>
        </p:nvSpPr>
        <p:spPr>
          <a:xfrm>
            <a:off x="5706886" y="1647873"/>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右中括号 97">
            <a:extLst>
              <a:ext uri="{FF2B5EF4-FFF2-40B4-BE49-F238E27FC236}">
                <a16:creationId xmlns:a16="http://schemas.microsoft.com/office/drawing/2014/main" xmlns="" id="{4F425A88-6C71-44A4-B0FD-F45EA467C14E}"/>
              </a:ext>
            </a:extLst>
          </p:cNvPr>
          <p:cNvSpPr/>
          <p:nvPr/>
        </p:nvSpPr>
        <p:spPr>
          <a:xfrm>
            <a:off x="8002778" y="1656028"/>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xmlns="" id="{136B58B6-1098-40B0-9934-C0DE69E9736F}"/>
              </a:ext>
            </a:extLst>
          </p:cNvPr>
          <p:cNvSpPr txBox="1"/>
          <p:nvPr/>
        </p:nvSpPr>
        <p:spPr>
          <a:xfrm>
            <a:off x="5823230" y="1286695"/>
            <a:ext cx="377504" cy="369332"/>
          </a:xfrm>
          <a:prstGeom prst="rect">
            <a:avLst/>
          </a:prstGeom>
          <a:noFill/>
        </p:spPr>
        <p:txBody>
          <a:bodyPr wrap="square" rtlCol="0">
            <a:spAutoFit/>
          </a:bodyPr>
          <a:lstStyle/>
          <a:p>
            <a:r>
              <a:rPr lang="en-US" altLang="zh-CN" dirty="0"/>
              <a:t>A</a:t>
            </a:r>
            <a:endParaRPr lang="zh-CN" altLang="en-US" dirty="0"/>
          </a:p>
        </p:txBody>
      </p:sp>
      <p:sp>
        <p:nvSpPr>
          <p:cNvPr id="100" name="文本框 99">
            <a:extLst>
              <a:ext uri="{FF2B5EF4-FFF2-40B4-BE49-F238E27FC236}">
                <a16:creationId xmlns:a16="http://schemas.microsoft.com/office/drawing/2014/main" xmlns="" id="{61DD730B-BDFC-4516-A290-69E6EAC55B1C}"/>
              </a:ext>
            </a:extLst>
          </p:cNvPr>
          <p:cNvSpPr txBox="1"/>
          <p:nvPr/>
        </p:nvSpPr>
        <p:spPr>
          <a:xfrm>
            <a:off x="6351272" y="1286695"/>
            <a:ext cx="377504" cy="369332"/>
          </a:xfrm>
          <a:prstGeom prst="rect">
            <a:avLst/>
          </a:prstGeom>
          <a:noFill/>
        </p:spPr>
        <p:txBody>
          <a:bodyPr wrap="square" rtlCol="0">
            <a:spAutoFit/>
          </a:bodyPr>
          <a:lstStyle/>
          <a:p>
            <a:r>
              <a:rPr lang="en-US" altLang="zh-CN" dirty="0"/>
              <a:t>B</a:t>
            </a:r>
            <a:endParaRPr lang="zh-CN" altLang="en-US" dirty="0"/>
          </a:p>
        </p:txBody>
      </p:sp>
      <p:sp>
        <p:nvSpPr>
          <p:cNvPr id="101" name="文本框 100">
            <a:extLst>
              <a:ext uri="{FF2B5EF4-FFF2-40B4-BE49-F238E27FC236}">
                <a16:creationId xmlns:a16="http://schemas.microsoft.com/office/drawing/2014/main" xmlns="" id="{FA7494C6-F77F-48D3-A2D1-6D7DEFBBE117}"/>
              </a:ext>
            </a:extLst>
          </p:cNvPr>
          <p:cNvSpPr txBox="1"/>
          <p:nvPr/>
        </p:nvSpPr>
        <p:spPr>
          <a:xfrm>
            <a:off x="6878574" y="1286695"/>
            <a:ext cx="377504" cy="369332"/>
          </a:xfrm>
          <a:prstGeom prst="rect">
            <a:avLst/>
          </a:prstGeom>
          <a:noFill/>
        </p:spPr>
        <p:txBody>
          <a:bodyPr wrap="square" rtlCol="0">
            <a:spAutoFit/>
          </a:bodyPr>
          <a:lstStyle/>
          <a:p>
            <a:r>
              <a:rPr lang="en-US" altLang="zh-CN" dirty="0"/>
              <a:t>C</a:t>
            </a:r>
            <a:endParaRPr lang="zh-CN" altLang="en-US" dirty="0"/>
          </a:p>
        </p:txBody>
      </p:sp>
      <p:sp>
        <p:nvSpPr>
          <p:cNvPr id="102" name="文本框 101">
            <a:extLst>
              <a:ext uri="{FF2B5EF4-FFF2-40B4-BE49-F238E27FC236}">
                <a16:creationId xmlns:a16="http://schemas.microsoft.com/office/drawing/2014/main" xmlns="" id="{99A04F0F-3A05-4352-BD05-BE6C1C662217}"/>
              </a:ext>
            </a:extLst>
          </p:cNvPr>
          <p:cNvSpPr txBox="1"/>
          <p:nvPr/>
        </p:nvSpPr>
        <p:spPr>
          <a:xfrm>
            <a:off x="7405795" y="1286695"/>
            <a:ext cx="377504" cy="369332"/>
          </a:xfrm>
          <a:prstGeom prst="rect">
            <a:avLst/>
          </a:prstGeom>
          <a:noFill/>
        </p:spPr>
        <p:txBody>
          <a:bodyPr wrap="square" rtlCol="0">
            <a:spAutoFit/>
          </a:bodyPr>
          <a:lstStyle/>
          <a:p>
            <a:r>
              <a:rPr lang="en-US" altLang="zh-CN" dirty="0"/>
              <a:t>D</a:t>
            </a:r>
            <a:endParaRPr lang="zh-CN" altLang="en-US" dirty="0"/>
          </a:p>
        </p:txBody>
      </p:sp>
      <p:sp>
        <p:nvSpPr>
          <p:cNvPr id="103" name="文本框 102">
            <a:extLst>
              <a:ext uri="{FF2B5EF4-FFF2-40B4-BE49-F238E27FC236}">
                <a16:creationId xmlns:a16="http://schemas.microsoft.com/office/drawing/2014/main" xmlns="" id="{E1B34373-0E00-47CB-A2A0-7F3896D1428C}"/>
              </a:ext>
            </a:extLst>
          </p:cNvPr>
          <p:cNvSpPr txBox="1"/>
          <p:nvPr/>
        </p:nvSpPr>
        <p:spPr>
          <a:xfrm>
            <a:off x="5347499" y="1656027"/>
            <a:ext cx="377504" cy="369332"/>
          </a:xfrm>
          <a:prstGeom prst="rect">
            <a:avLst/>
          </a:prstGeom>
          <a:noFill/>
        </p:spPr>
        <p:txBody>
          <a:bodyPr wrap="square" rtlCol="0">
            <a:spAutoFit/>
          </a:bodyPr>
          <a:lstStyle/>
          <a:p>
            <a:r>
              <a:rPr lang="en-US" altLang="zh-CN" dirty="0"/>
              <a:t>A</a:t>
            </a:r>
            <a:endParaRPr lang="zh-CN" altLang="en-US" dirty="0"/>
          </a:p>
        </p:txBody>
      </p:sp>
      <p:sp>
        <p:nvSpPr>
          <p:cNvPr id="104" name="文本框 103">
            <a:extLst>
              <a:ext uri="{FF2B5EF4-FFF2-40B4-BE49-F238E27FC236}">
                <a16:creationId xmlns:a16="http://schemas.microsoft.com/office/drawing/2014/main" xmlns="" id="{2ADCD1D8-6AF3-4816-B400-52A9C0344E91}"/>
              </a:ext>
            </a:extLst>
          </p:cNvPr>
          <p:cNvSpPr txBox="1"/>
          <p:nvPr/>
        </p:nvSpPr>
        <p:spPr>
          <a:xfrm>
            <a:off x="5347499" y="2025359"/>
            <a:ext cx="377504" cy="369332"/>
          </a:xfrm>
          <a:prstGeom prst="rect">
            <a:avLst/>
          </a:prstGeom>
          <a:noFill/>
        </p:spPr>
        <p:txBody>
          <a:bodyPr wrap="square" rtlCol="0">
            <a:spAutoFit/>
          </a:bodyPr>
          <a:lstStyle/>
          <a:p>
            <a:r>
              <a:rPr lang="en-US" altLang="zh-CN" dirty="0"/>
              <a:t>B</a:t>
            </a:r>
            <a:endParaRPr lang="zh-CN" altLang="en-US" dirty="0"/>
          </a:p>
        </p:txBody>
      </p:sp>
      <p:sp>
        <p:nvSpPr>
          <p:cNvPr id="105" name="文本框 104">
            <a:extLst>
              <a:ext uri="{FF2B5EF4-FFF2-40B4-BE49-F238E27FC236}">
                <a16:creationId xmlns:a16="http://schemas.microsoft.com/office/drawing/2014/main" xmlns="" id="{5B82BB54-89DA-4F6C-B2BF-6CB658B326D2}"/>
              </a:ext>
            </a:extLst>
          </p:cNvPr>
          <p:cNvSpPr txBox="1"/>
          <p:nvPr/>
        </p:nvSpPr>
        <p:spPr>
          <a:xfrm>
            <a:off x="5344999" y="2394691"/>
            <a:ext cx="377504" cy="369332"/>
          </a:xfrm>
          <a:prstGeom prst="rect">
            <a:avLst/>
          </a:prstGeom>
          <a:noFill/>
        </p:spPr>
        <p:txBody>
          <a:bodyPr wrap="square" rtlCol="0">
            <a:spAutoFit/>
          </a:bodyPr>
          <a:lstStyle/>
          <a:p>
            <a:r>
              <a:rPr lang="en-US" altLang="zh-CN" dirty="0"/>
              <a:t>C</a:t>
            </a:r>
            <a:endParaRPr lang="zh-CN" altLang="en-US" dirty="0"/>
          </a:p>
        </p:txBody>
      </p:sp>
      <p:sp>
        <p:nvSpPr>
          <p:cNvPr id="106" name="文本框 105">
            <a:extLst>
              <a:ext uri="{FF2B5EF4-FFF2-40B4-BE49-F238E27FC236}">
                <a16:creationId xmlns:a16="http://schemas.microsoft.com/office/drawing/2014/main" xmlns="" id="{544D4D3C-E61D-4164-9DE4-8A97F3DB0A61}"/>
              </a:ext>
            </a:extLst>
          </p:cNvPr>
          <p:cNvSpPr txBox="1"/>
          <p:nvPr/>
        </p:nvSpPr>
        <p:spPr>
          <a:xfrm>
            <a:off x="5349661" y="2792790"/>
            <a:ext cx="377504" cy="369332"/>
          </a:xfrm>
          <a:prstGeom prst="rect">
            <a:avLst/>
          </a:prstGeom>
          <a:noFill/>
        </p:spPr>
        <p:txBody>
          <a:bodyPr wrap="square" rtlCol="0">
            <a:spAutoFit/>
          </a:bodyPr>
          <a:lstStyle/>
          <a:p>
            <a:r>
              <a:rPr lang="en-US" altLang="zh-CN" dirty="0"/>
              <a:t>D</a:t>
            </a:r>
            <a:endParaRPr lang="zh-CN" altLang="en-US" dirty="0"/>
          </a:p>
        </p:txBody>
      </p:sp>
      <p:sp>
        <p:nvSpPr>
          <p:cNvPr id="107" name="文本框 106">
            <a:extLst>
              <a:ext uri="{FF2B5EF4-FFF2-40B4-BE49-F238E27FC236}">
                <a16:creationId xmlns:a16="http://schemas.microsoft.com/office/drawing/2014/main" xmlns="" id="{150BEAE3-1152-45FC-9090-77F8500368A3}"/>
              </a:ext>
            </a:extLst>
          </p:cNvPr>
          <p:cNvSpPr txBox="1"/>
          <p:nvPr/>
        </p:nvSpPr>
        <p:spPr>
          <a:xfrm>
            <a:off x="5852620" y="1631284"/>
            <a:ext cx="314853" cy="369332"/>
          </a:xfrm>
          <a:prstGeom prst="rect">
            <a:avLst/>
          </a:prstGeom>
          <a:noFill/>
        </p:spPr>
        <p:txBody>
          <a:bodyPr wrap="square" rtlCol="0">
            <a:spAutoFit/>
          </a:bodyPr>
          <a:lstStyle/>
          <a:p>
            <a:r>
              <a:rPr lang="en-US" altLang="zh-CN" dirty="0"/>
              <a:t>0</a:t>
            </a:r>
            <a:endParaRPr lang="zh-CN" altLang="en-US" dirty="0"/>
          </a:p>
        </p:txBody>
      </p:sp>
      <p:sp>
        <p:nvSpPr>
          <p:cNvPr id="108" name="文本框 107">
            <a:extLst>
              <a:ext uri="{FF2B5EF4-FFF2-40B4-BE49-F238E27FC236}">
                <a16:creationId xmlns:a16="http://schemas.microsoft.com/office/drawing/2014/main" xmlns="" id="{1E4BD82E-C63D-43CF-84D1-A8159F2181B5}"/>
              </a:ext>
            </a:extLst>
          </p:cNvPr>
          <p:cNvSpPr txBox="1"/>
          <p:nvPr/>
        </p:nvSpPr>
        <p:spPr>
          <a:xfrm>
            <a:off x="6351272" y="2021554"/>
            <a:ext cx="314853" cy="369332"/>
          </a:xfrm>
          <a:prstGeom prst="rect">
            <a:avLst/>
          </a:prstGeom>
          <a:noFill/>
        </p:spPr>
        <p:txBody>
          <a:bodyPr wrap="square" rtlCol="0">
            <a:spAutoFit/>
          </a:bodyPr>
          <a:lstStyle/>
          <a:p>
            <a:r>
              <a:rPr lang="en-US" altLang="zh-CN" dirty="0"/>
              <a:t>0</a:t>
            </a:r>
            <a:endParaRPr lang="zh-CN" altLang="en-US" dirty="0"/>
          </a:p>
        </p:txBody>
      </p:sp>
      <p:sp>
        <p:nvSpPr>
          <p:cNvPr id="109" name="文本框 108">
            <a:extLst>
              <a:ext uri="{FF2B5EF4-FFF2-40B4-BE49-F238E27FC236}">
                <a16:creationId xmlns:a16="http://schemas.microsoft.com/office/drawing/2014/main" xmlns="" id="{B7B7C9D9-073A-417A-911F-DBCD475F6AE1}"/>
              </a:ext>
            </a:extLst>
          </p:cNvPr>
          <p:cNvSpPr txBox="1"/>
          <p:nvPr/>
        </p:nvSpPr>
        <p:spPr>
          <a:xfrm>
            <a:off x="6885603" y="2394691"/>
            <a:ext cx="314853" cy="369332"/>
          </a:xfrm>
          <a:prstGeom prst="rect">
            <a:avLst/>
          </a:prstGeom>
          <a:noFill/>
        </p:spPr>
        <p:txBody>
          <a:bodyPr wrap="square" rtlCol="0">
            <a:spAutoFit/>
          </a:bodyPr>
          <a:lstStyle/>
          <a:p>
            <a:r>
              <a:rPr lang="en-US" altLang="zh-CN" dirty="0"/>
              <a:t>0</a:t>
            </a:r>
            <a:endParaRPr lang="zh-CN" altLang="en-US" dirty="0"/>
          </a:p>
        </p:txBody>
      </p:sp>
      <p:sp>
        <p:nvSpPr>
          <p:cNvPr id="110" name="文本框 109">
            <a:extLst>
              <a:ext uri="{FF2B5EF4-FFF2-40B4-BE49-F238E27FC236}">
                <a16:creationId xmlns:a16="http://schemas.microsoft.com/office/drawing/2014/main" xmlns="" id="{7D6BFF96-FADE-4A80-AC9F-AEF953E06F31}"/>
              </a:ext>
            </a:extLst>
          </p:cNvPr>
          <p:cNvSpPr txBox="1"/>
          <p:nvPr/>
        </p:nvSpPr>
        <p:spPr>
          <a:xfrm>
            <a:off x="7437683" y="2817122"/>
            <a:ext cx="314853" cy="369332"/>
          </a:xfrm>
          <a:prstGeom prst="rect">
            <a:avLst/>
          </a:prstGeom>
          <a:noFill/>
        </p:spPr>
        <p:txBody>
          <a:bodyPr wrap="square" rtlCol="0">
            <a:spAutoFit/>
          </a:bodyPr>
          <a:lstStyle/>
          <a:p>
            <a:r>
              <a:rPr lang="en-US" altLang="zh-CN" dirty="0"/>
              <a:t>0</a:t>
            </a:r>
            <a:endParaRPr lang="zh-CN" altLang="en-US" dirty="0"/>
          </a:p>
        </p:txBody>
      </p:sp>
      <p:sp>
        <p:nvSpPr>
          <p:cNvPr id="122" name="文本框 121">
            <a:extLst>
              <a:ext uri="{FF2B5EF4-FFF2-40B4-BE49-F238E27FC236}">
                <a16:creationId xmlns:a16="http://schemas.microsoft.com/office/drawing/2014/main" xmlns="" id="{457698EC-B03C-408C-A654-D3339280A98A}"/>
              </a:ext>
            </a:extLst>
          </p:cNvPr>
          <p:cNvSpPr txBox="1"/>
          <p:nvPr/>
        </p:nvSpPr>
        <p:spPr>
          <a:xfrm>
            <a:off x="6351272" y="1631284"/>
            <a:ext cx="314853" cy="369332"/>
          </a:xfrm>
          <a:prstGeom prst="rect">
            <a:avLst/>
          </a:prstGeom>
          <a:noFill/>
        </p:spPr>
        <p:txBody>
          <a:bodyPr wrap="square" rtlCol="0">
            <a:spAutoFit/>
          </a:bodyPr>
          <a:lstStyle/>
          <a:p>
            <a:r>
              <a:rPr lang="en-US" altLang="zh-CN" dirty="0"/>
              <a:t>1</a:t>
            </a:r>
            <a:endParaRPr lang="zh-CN" altLang="en-US" dirty="0"/>
          </a:p>
        </p:txBody>
      </p:sp>
      <p:sp>
        <p:nvSpPr>
          <p:cNvPr id="123" name="文本框 122">
            <a:extLst>
              <a:ext uri="{FF2B5EF4-FFF2-40B4-BE49-F238E27FC236}">
                <a16:creationId xmlns:a16="http://schemas.microsoft.com/office/drawing/2014/main" xmlns="" id="{AE9F0187-4EAB-4E39-8617-094A2E859F62}"/>
              </a:ext>
            </a:extLst>
          </p:cNvPr>
          <p:cNvSpPr txBox="1"/>
          <p:nvPr/>
        </p:nvSpPr>
        <p:spPr>
          <a:xfrm>
            <a:off x="6886935" y="1631284"/>
            <a:ext cx="314853" cy="369332"/>
          </a:xfrm>
          <a:prstGeom prst="rect">
            <a:avLst/>
          </a:prstGeom>
          <a:noFill/>
        </p:spPr>
        <p:txBody>
          <a:bodyPr wrap="square" rtlCol="0">
            <a:spAutoFit/>
          </a:bodyPr>
          <a:lstStyle/>
          <a:p>
            <a:r>
              <a:rPr lang="en-US" altLang="zh-CN" dirty="0"/>
              <a:t>0</a:t>
            </a:r>
            <a:endParaRPr lang="zh-CN" altLang="en-US" dirty="0"/>
          </a:p>
        </p:txBody>
      </p:sp>
      <p:sp>
        <p:nvSpPr>
          <p:cNvPr id="124" name="文本框 123">
            <a:extLst>
              <a:ext uri="{FF2B5EF4-FFF2-40B4-BE49-F238E27FC236}">
                <a16:creationId xmlns:a16="http://schemas.microsoft.com/office/drawing/2014/main" xmlns="" id="{07663A1C-F100-4E3C-8C20-E9FCEA598E50}"/>
              </a:ext>
            </a:extLst>
          </p:cNvPr>
          <p:cNvSpPr txBox="1"/>
          <p:nvPr/>
        </p:nvSpPr>
        <p:spPr>
          <a:xfrm>
            <a:off x="7437120" y="1631284"/>
            <a:ext cx="314853" cy="369332"/>
          </a:xfrm>
          <a:prstGeom prst="rect">
            <a:avLst/>
          </a:prstGeom>
          <a:noFill/>
        </p:spPr>
        <p:txBody>
          <a:bodyPr wrap="square" rtlCol="0">
            <a:spAutoFit/>
          </a:bodyPr>
          <a:lstStyle/>
          <a:p>
            <a:r>
              <a:rPr lang="en-US" altLang="zh-CN" dirty="0"/>
              <a:t>1</a:t>
            </a:r>
            <a:endParaRPr lang="zh-CN" altLang="en-US" dirty="0"/>
          </a:p>
        </p:txBody>
      </p:sp>
      <p:sp>
        <p:nvSpPr>
          <p:cNvPr id="125" name="文本框 124">
            <a:extLst>
              <a:ext uri="{FF2B5EF4-FFF2-40B4-BE49-F238E27FC236}">
                <a16:creationId xmlns:a16="http://schemas.microsoft.com/office/drawing/2014/main" xmlns="" id="{C4012E66-7E45-43C7-A95A-0F72E4486E9B}"/>
              </a:ext>
            </a:extLst>
          </p:cNvPr>
          <p:cNvSpPr txBox="1"/>
          <p:nvPr/>
        </p:nvSpPr>
        <p:spPr>
          <a:xfrm>
            <a:off x="5853917" y="2021554"/>
            <a:ext cx="314853" cy="369332"/>
          </a:xfrm>
          <a:prstGeom prst="rect">
            <a:avLst/>
          </a:prstGeom>
          <a:noFill/>
        </p:spPr>
        <p:txBody>
          <a:bodyPr wrap="square" rtlCol="0">
            <a:spAutoFit/>
          </a:bodyPr>
          <a:lstStyle/>
          <a:p>
            <a:r>
              <a:rPr lang="en-US" altLang="zh-CN" dirty="0"/>
              <a:t>0</a:t>
            </a:r>
            <a:endParaRPr lang="zh-CN" altLang="en-US" dirty="0"/>
          </a:p>
        </p:txBody>
      </p:sp>
      <p:sp>
        <p:nvSpPr>
          <p:cNvPr id="126" name="文本框 125">
            <a:extLst>
              <a:ext uri="{FF2B5EF4-FFF2-40B4-BE49-F238E27FC236}">
                <a16:creationId xmlns:a16="http://schemas.microsoft.com/office/drawing/2014/main" xmlns="" id="{A0A78CC2-671D-432A-9F3C-9469C6714AA6}"/>
              </a:ext>
            </a:extLst>
          </p:cNvPr>
          <p:cNvSpPr txBox="1"/>
          <p:nvPr/>
        </p:nvSpPr>
        <p:spPr>
          <a:xfrm>
            <a:off x="6885604" y="2021554"/>
            <a:ext cx="314853" cy="369332"/>
          </a:xfrm>
          <a:prstGeom prst="rect">
            <a:avLst/>
          </a:prstGeom>
          <a:noFill/>
        </p:spPr>
        <p:txBody>
          <a:bodyPr wrap="square" rtlCol="0">
            <a:spAutoFit/>
          </a:bodyPr>
          <a:lstStyle/>
          <a:p>
            <a:r>
              <a:rPr lang="en-US" altLang="zh-CN" dirty="0"/>
              <a:t>1</a:t>
            </a:r>
            <a:endParaRPr lang="zh-CN" altLang="en-US" dirty="0"/>
          </a:p>
        </p:txBody>
      </p:sp>
      <p:sp>
        <p:nvSpPr>
          <p:cNvPr id="128" name="文本框 127">
            <a:extLst>
              <a:ext uri="{FF2B5EF4-FFF2-40B4-BE49-F238E27FC236}">
                <a16:creationId xmlns:a16="http://schemas.microsoft.com/office/drawing/2014/main" xmlns="" id="{5F7A717C-4196-4248-A919-D4B54FB0C8B5}"/>
              </a:ext>
            </a:extLst>
          </p:cNvPr>
          <p:cNvSpPr txBox="1"/>
          <p:nvPr/>
        </p:nvSpPr>
        <p:spPr>
          <a:xfrm>
            <a:off x="5857983" y="2387081"/>
            <a:ext cx="314853" cy="369332"/>
          </a:xfrm>
          <a:prstGeom prst="rect">
            <a:avLst/>
          </a:prstGeom>
          <a:noFill/>
        </p:spPr>
        <p:txBody>
          <a:bodyPr wrap="square" rtlCol="0">
            <a:spAutoFit/>
          </a:bodyPr>
          <a:lstStyle/>
          <a:p>
            <a:r>
              <a:rPr lang="en-US" altLang="zh-CN" dirty="0"/>
              <a:t>1</a:t>
            </a:r>
            <a:endParaRPr lang="zh-CN" altLang="en-US" dirty="0"/>
          </a:p>
        </p:txBody>
      </p:sp>
      <p:sp>
        <p:nvSpPr>
          <p:cNvPr id="129" name="文本框 128">
            <a:extLst>
              <a:ext uri="{FF2B5EF4-FFF2-40B4-BE49-F238E27FC236}">
                <a16:creationId xmlns:a16="http://schemas.microsoft.com/office/drawing/2014/main" xmlns="" id="{D2E56F0A-35A2-40DB-A087-28E335F08FED}"/>
              </a:ext>
            </a:extLst>
          </p:cNvPr>
          <p:cNvSpPr txBox="1"/>
          <p:nvPr/>
        </p:nvSpPr>
        <p:spPr>
          <a:xfrm>
            <a:off x="6351271" y="2390886"/>
            <a:ext cx="314853" cy="369332"/>
          </a:xfrm>
          <a:prstGeom prst="rect">
            <a:avLst/>
          </a:prstGeom>
          <a:noFill/>
        </p:spPr>
        <p:txBody>
          <a:bodyPr wrap="square" rtlCol="0">
            <a:spAutoFit/>
          </a:bodyPr>
          <a:lstStyle/>
          <a:p>
            <a:r>
              <a:rPr lang="en-US" altLang="zh-CN" dirty="0"/>
              <a:t>1</a:t>
            </a:r>
            <a:endParaRPr lang="zh-CN" altLang="en-US" dirty="0"/>
          </a:p>
        </p:txBody>
      </p:sp>
      <p:sp>
        <p:nvSpPr>
          <p:cNvPr id="130" name="文本框 129">
            <a:extLst>
              <a:ext uri="{FF2B5EF4-FFF2-40B4-BE49-F238E27FC236}">
                <a16:creationId xmlns:a16="http://schemas.microsoft.com/office/drawing/2014/main" xmlns="" id="{854E8A13-7889-449E-9095-CFCA203B30C4}"/>
              </a:ext>
            </a:extLst>
          </p:cNvPr>
          <p:cNvSpPr txBox="1"/>
          <p:nvPr/>
        </p:nvSpPr>
        <p:spPr>
          <a:xfrm>
            <a:off x="7435291" y="2387081"/>
            <a:ext cx="314853" cy="369332"/>
          </a:xfrm>
          <a:prstGeom prst="rect">
            <a:avLst/>
          </a:prstGeom>
          <a:noFill/>
        </p:spPr>
        <p:txBody>
          <a:bodyPr wrap="square" rtlCol="0">
            <a:spAutoFit/>
          </a:bodyPr>
          <a:lstStyle/>
          <a:p>
            <a:r>
              <a:rPr lang="en-US" altLang="zh-CN" dirty="0"/>
              <a:t>1</a:t>
            </a:r>
            <a:endParaRPr lang="zh-CN" altLang="en-US" dirty="0"/>
          </a:p>
        </p:txBody>
      </p:sp>
      <p:sp>
        <p:nvSpPr>
          <p:cNvPr id="131" name="文本框 130">
            <a:extLst>
              <a:ext uri="{FF2B5EF4-FFF2-40B4-BE49-F238E27FC236}">
                <a16:creationId xmlns:a16="http://schemas.microsoft.com/office/drawing/2014/main" xmlns="" id="{1CC2B850-D9DD-4F5F-B65E-6E0BF2BD72B4}"/>
              </a:ext>
            </a:extLst>
          </p:cNvPr>
          <p:cNvSpPr txBox="1"/>
          <p:nvPr/>
        </p:nvSpPr>
        <p:spPr>
          <a:xfrm>
            <a:off x="5852620" y="2817122"/>
            <a:ext cx="314853" cy="369332"/>
          </a:xfrm>
          <a:prstGeom prst="rect">
            <a:avLst/>
          </a:prstGeom>
          <a:noFill/>
        </p:spPr>
        <p:txBody>
          <a:bodyPr wrap="square" rtlCol="0">
            <a:spAutoFit/>
          </a:bodyPr>
          <a:lstStyle/>
          <a:p>
            <a:r>
              <a:rPr lang="en-US" altLang="zh-CN" dirty="0"/>
              <a:t>0</a:t>
            </a:r>
            <a:endParaRPr lang="zh-CN" altLang="en-US" dirty="0"/>
          </a:p>
        </p:txBody>
      </p:sp>
      <p:sp>
        <p:nvSpPr>
          <p:cNvPr id="132" name="文本框 131">
            <a:extLst>
              <a:ext uri="{FF2B5EF4-FFF2-40B4-BE49-F238E27FC236}">
                <a16:creationId xmlns:a16="http://schemas.microsoft.com/office/drawing/2014/main" xmlns="" id="{F143811D-C4F1-45FF-8330-4A440EB493EF}"/>
              </a:ext>
            </a:extLst>
          </p:cNvPr>
          <p:cNvSpPr txBox="1"/>
          <p:nvPr/>
        </p:nvSpPr>
        <p:spPr>
          <a:xfrm>
            <a:off x="6350211" y="2817122"/>
            <a:ext cx="314853" cy="369332"/>
          </a:xfrm>
          <a:prstGeom prst="rect">
            <a:avLst/>
          </a:prstGeom>
          <a:noFill/>
        </p:spPr>
        <p:txBody>
          <a:bodyPr wrap="square" rtlCol="0">
            <a:spAutoFit/>
          </a:bodyPr>
          <a:lstStyle/>
          <a:p>
            <a:r>
              <a:rPr lang="en-US" altLang="zh-CN" dirty="0"/>
              <a:t>0</a:t>
            </a:r>
            <a:endParaRPr lang="zh-CN" altLang="en-US" dirty="0"/>
          </a:p>
        </p:txBody>
      </p:sp>
      <p:sp>
        <p:nvSpPr>
          <p:cNvPr id="133" name="文本框 132">
            <a:extLst>
              <a:ext uri="{FF2B5EF4-FFF2-40B4-BE49-F238E27FC236}">
                <a16:creationId xmlns:a16="http://schemas.microsoft.com/office/drawing/2014/main" xmlns="" id="{29866DA5-54C6-4C92-BDD6-2BCCD5BEADB3}"/>
              </a:ext>
            </a:extLst>
          </p:cNvPr>
          <p:cNvSpPr txBox="1"/>
          <p:nvPr/>
        </p:nvSpPr>
        <p:spPr>
          <a:xfrm>
            <a:off x="6892640" y="2817122"/>
            <a:ext cx="314853" cy="369332"/>
          </a:xfrm>
          <a:prstGeom prst="rect">
            <a:avLst/>
          </a:prstGeom>
          <a:noFill/>
        </p:spPr>
        <p:txBody>
          <a:bodyPr wrap="square" rtlCol="0">
            <a:spAutoFit/>
          </a:bodyPr>
          <a:lstStyle/>
          <a:p>
            <a:r>
              <a:rPr lang="en-US" altLang="zh-CN" dirty="0"/>
              <a:t>0</a:t>
            </a:r>
            <a:endParaRPr lang="zh-CN" altLang="en-US" dirty="0"/>
          </a:p>
        </p:txBody>
      </p:sp>
      <p:sp>
        <p:nvSpPr>
          <p:cNvPr id="134" name="文本框 133">
            <a:extLst>
              <a:ext uri="{FF2B5EF4-FFF2-40B4-BE49-F238E27FC236}">
                <a16:creationId xmlns:a16="http://schemas.microsoft.com/office/drawing/2014/main" xmlns="" id="{EB847522-5547-4306-8991-0F02348665B4}"/>
              </a:ext>
            </a:extLst>
          </p:cNvPr>
          <p:cNvSpPr txBox="1"/>
          <p:nvPr/>
        </p:nvSpPr>
        <p:spPr>
          <a:xfrm>
            <a:off x="7435291" y="2021554"/>
            <a:ext cx="314853" cy="369332"/>
          </a:xfrm>
          <a:prstGeom prst="rect">
            <a:avLst/>
          </a:prstGeom>
          <a:noFill/>
        </p:spPr>
        <p:txBody>
          <a:bodyPr wrap="square" rtlCol="0">
            <a:spAutoFit/>
          </a:bodyPr>
          <a:lstStyle/>
          <a:p>
            <a:r>
              <a:rPr lang="en-US" altLang="zh-CN" dirty="0"/>
              <a:t>0</a:t>
            </a:r>
            <a:endParaRPr lang="zh-CN" altLang="en-US" dirty="0"/>
          </a:p>
        </p:txBody>
      </p:sp>
      <p:cxnSp>
        <p:nvCxnSpPr>
          <p:cNvPr id="7" name="直接箭头连接符 6">
            <a:extLst>
              <a:ext uri="{FF2B5EF4-FFF2-40B4-BE49-F238E27FC236}">
                <a16:creationId xmlns:a16="http://schemas.microsoft.com/office/drawing/2014/main" xmlns="" id="{9670B9FB-8A3C-49C3-9A9E-2C3CC1FF3F0C}"/>
              </a:ext>
            </a:extLst>
          </p:cNvPr>
          <p:cNvCxnSpPr>
            <a:cxnSpLocks/>
            <a:stCxn id="61" idx="2"/>
            <a:endCxn id="62" idx="0"/>
          </p:cNvCxnSpPr>
          <p:nvPr/>
        </p:nvCxnSpPr>
        <p:spPr>
          <a:xfrm flipH="1">
            <a:off x="692266" y="921955"/>
            <a:ext cx="922877" cy="12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0B3E39F5-AB28-4145-A028-5C1CD031BB19}"/>
              </a:ext>
            </a:extLst>
          </p:cNvPr>
          <p:cNvCxnSpPr>
            <a:cxnSpLocks/>
            <a:stCxn id="62" idx="6"/>
            <a:endCxn id="63" idx="1"/>
          </p:cNvCxnSpPr>
          <p:nvPr/>
        </p:nvCxnSpPr>
        <p:spPr>
          <a:xfrm>
            <a:off x="1069770" y="1410232"/>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6CACDD15-7956-46B2-9E5E-80FCB9926C3B}"/>
              </a:ext>
            </a:extLst>
          </p:cNvPr>
          <p:cNvCxnSpPr>
            <a:cxnSpLocks/>
            <a:stCxn id="63" idx="2"/>
            <a:endCxn id="62" idx="5"/>
          </p:cNvCxnSpPr>
          <p:nvPr/>
        </p:nvCxnSpPr>
        <p:spPr>
          <a:xfrm flipH="1" flipV="1">
            <a:off x="959201" y="1668270"/>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F8CE0566-7FCD-4C3A-A427-EE48B125A1C0}"/>
              </a:ext>
            </a:extLst>
          </p:cNvPr>
          <p:cNvCxnSpPr>
            <a:stCxn id="63" idx="0"/>
            <a:endCxn id="61" idx="4"/>
          </p:cNvCxnSpPr>
          <p:nvPr/>
        </p:nvCxnSpPr>
        <p:spPr>
          <a:xfrm flipV="1">
            <a:off x="1783011" y="1286876"/>
            <a:ext cx="209637" cy="47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9C4B3C1F-3698-4FE0-98B9-2A92E8B2433B}"/>
              </a:ext>
            </a:extLst>
          </p:cNvPr>
          <p:cNvCxnSpPr>
            <a:stCxn id="61" idx="6"/>
            <a:endCxn id="64" idx="1"/>
          </p:cNvCxnSpPr>
          <p:nvPr/>
        </p:nvCxnSpPr>
        <p:spPr>
          <a:xfrm>
            <a:off x="2370152" y="921955"/>
            <a:ext cx="310654" cy="47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DB5ED72C-8C63-42CB-AE92-6B495E07E9EE}"/>
              </a:ext>
            </a:extLst>
          </p:cNvPr>
          <p:cNvCxnSpPr>
            <a:stCxn id="63" idx="6"/>
            <a:endCxn id="64" idx="3"/>
          </p:cNvCxnSpPr>
          <p:nvPr/>
        </p:nvCxnSpPr>
        <p:spPr>
          <a:xfrm flipV="1">
            <a:off x="2160515" y="1909654"/>
            <a:ext cx="520291" cy="21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xmlns="" id="{C51CA8EC-0DFB-41DE-BC5F-2B901A553F96}"/>
              </a:ext>
            </a:extLst>
          </p:cNvPr>
          <p:cNvSpPr/>
          <p:nvPr/>
        </p:nvSpPr>
        <p:spPr>
          <a:xfrm>
            <a:off x="6336173" y="1162637"/>
            <a:ext cx="331922" cy="2492875"/>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xmlns="" id="{B26BB98F-301D-4C3F-97F5-AA13DA205B11}"/>
              </a:ext>
            </a:extLst>
          </p:cNvPr>
          <p:cNvSpPr/>
          <p:nvPr/>
        </p:nvSpPr>
        <p:spPr>
          <a:xfrm>
            <a:off x="8321834" y="457691"/>
            <a:ext cx="3772421" cy="16681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1.</a:t>
            </a:r>
            <a:r>
              <a:rPr lang="zh-CN" altLang="en-US" dirty="0"/>
              <a:t>顶点的</a:t>
            </a:r>
            <a:r>
              <a:rPr lang="zh-CN" altLang="en-US" dirty="0">
                <a:solidFill>
                  <a:schemeClr val="accent2"/>
                </a:solidFill>
              </a:rPr>
              <a:t>入度</a:t>
            </a:r>
            <a:r>
              <a:rPr lang="zh-CN" altLang="en-US" dirty="0"/>
              <a:t>是顶点所在这一</a:t>
            </a:r>
            <a:r>
              <a:rPr lang="zh-CN" altLang="en-US" dirty="0">
                <a:solidFill>
                  <a:schemeClr val="accent2"/>
                </a:solidFill>
              </a:rPr>
              <a:t>列</a:t>
            </a:r>
            <a:r>
              <a:rPr lang="zh-CN" altLang="en-US" dirty="0"/>
              <a:t>的各数之和；</a:t>
            </a:r>
            <a:r>
              <a:rPr lang="zh-CN" altLang="en-US" dirty="0">
                <a:solidFill>
                  <a:schemeClr val="accent1"/>
                </a:solidFill>
              </a:rPr>
              <a:t>出度</a:t>
            </a:r>
            <a:r>
              <a:rPr lang="zh-CN" altLang="en-US" dirty="0"/>
              <a:t>是顶点所在这一</a:t>
            </a:r>
            <a:r>
              <a:rPr lang="zh-CN" altLang="en-US" dirty="0">
                <a:solidFill>
                  <a:schemeClr val="accent1"/>
                </a:solidFill>
              </a:rPr>
              <a:t>行</a:t>
            </a:r>
            <a:r>
              <a:rPr lang="zh-CN" altLang="en-US" dirty="0"/>
              <a:t>的各数之和。</a:t>
            </a:r>
            <a:endParaRPr lang="en-US" altLang="zh-CN" dirty="0"/>
          </a:p>
          <a:p>
            <a:pPr algn="ctr"/>
            <a:r>
              <a:rPr lang="en-US" altLang="zh-CN" dirty="0"/>
              <a:t>2.</a:t>
            </a:r>
            <a:r>
              <a:rPr lang="zh-CN" altLang="en-US" dirty="0"/>
              <a:t>判定两个顶点是否有边</a:t>
            </a:r>
            <a:endParaRPr lang="en-US" altLang="zh-CN" dirty="0"/>
          </a:p>
          <a:p>
            <a:pPr algn="ctr"/>
            <a:r>
              <a:rPr lang="en-US" altLang="zh-CN" dirty="0"/>
              <a:t>3.</a:t>
            </a:r>
            <a:r>
              <a:rPr lang="zh-CN" altLang="en-US" dirty="0"/>
              <a:t>找到某个顶点的所有邻接点</a:t>
            </a:r>
          </a:p>
          <a:p>
            <a:pPr algn="ctr"/>
            <a:endParaRPr lang="zh-CN" altLang="en-US" dirty="0"/>
          </a:p>
        </p:txBody>
      </p:sp>
      <p:sp>
        <p:nvSpPr>
          <p:cNvPr id="5" name="椭圆 4">
            <a:extLst>
              <a:ext uri="{FF2B5EF4-FFF2-40B4-BE49-F238E27FC236}">
                <a16:creationId xmlns:a16="http://schemas.microsoft.com/office/drawing/2014/main" xmlns="" id="{2531849F-23AE-4BDE-B755-22B6150E8D78}"/>
              </a:ext>
            </a:extLst>
          </p:cNvPr>
          <p:cNvSpPr/>
          <p:nvPr/>
        </p:nvSpPr>
        <p:spPr>
          <a:xfrm>
            <a:off x="5096244" y="2008517"/>
            <a:ext cx="3210491" cy="376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xmlns="" id="{1E5E727C-53D0-4F5F-A4FB-938ED7228F33}"/>
              </a:ext>
            </a:extLst>
          </p:cNvPr>
          <p:cNvPicPr>
            <a:picLocks noChangeAspect="1"/>
          </p:cNvPicPr>
          <p:nvPr/>
        </p:nvPicPr>
        <p:blipFill>
          <a:blip r:embed="rId2"/>
          <a:stretch>
            <a:fillRect/>
          </a:stretch>
        </p:blipFill>
        <p:spPr>
          <a:xfrm>
            <a:off x="93146" y="4169682"/>
            <a:ext cx="839000" cy="681408"/>
          </a:xfrm>
          <a:prstGeom prst="rect">
            <a:avLst/>
          </a:prstGeom>
        </p:spPr>
      </p:pic>
      <p:sp>
        <p:nvSpPr>
          <p:cNvPr id="9" name="文本框 8">
            <a:extLst>
              <a:ext uri="{FF2B5EF4-FFF2-40B4-BE49-F238E27FC236}">
                <a16:creationId xmlns:a16="http://schemas.microsoft.com/office/drawing/2014/main" xmlns="" id="{CB7FE9AF-B615-4DF8-9362-D02CABE1CF1F}"/>
              </a:ext>
            </a:extLst>
          </p:cNvPr>
          <p:cNvSpPr txBox="1"/>
          <p:nvPr/>
        </p:nvSpPr>
        <p:spPr>
          <a:xfrm>
            <a:off x="932146" y="4236920"/>
            <a:ext cx="4886649" cy="369332"/>
          </a:xfrm>
          <a:prstGeom prst="rect">
            <a:avLst/>
          </a:prstGeom>
          <a:noFill/>
        </p:spPr>
        <p:txBody>
          <a:bodyPr wrap="square" rtlCol="0">
            <a:spAutoFit/>
          </a:bodyPr>
          <a:lstStyle/>
          <a:p>
            <a:r>
              <a:rPr lang="zh-CN" altLang="en-US" dirty="0"/>
              <a:t>对于</a:t>
            </a:r>
            <a:r>
              <a:rPr lang="zh-CN" altLang="en-US" dirty="0">
                <a:solidFill>
                  <a:schemeClr val="accent1"/>
                </a:solidFill>
              </a:rPr>
              <a:t>带权图</a:t>
            </a:r>
            <a:r>
              <a:rPr lang="en-US" altLang="zh-CN" dirty="0">
                <a:solidFill>
                  <a:schemeClr val="accent1"/>
                </a:solidFill>
              </a:rPr>
              <a:t>(</a:t>
            </a:r>
            <a:r>
              <a:rPr lang="zh-CN" altLang="en-US" dirty="0">
                <a:solidFill>
                  <a:schemeClr val="accent1"/>
                </a:solidFill>
              </a:rPr>
              <a:t>网</a:t>
            </a:r>
            <a:r>
              <a:rPr lang="en-US" altLang="zh-CN" dirty="0">
                <a:solidFill>
                  <a:schemeClr val="accent1"/>
                </a:solidFill>
              </a:rPr>
              <a:t>)</a:t>
            </a:r>
            <a:r>
              <a:rPr lang="zh-CN" altLang="en-US" dirty="0"/>
              <a:t>可以在矩阵中存储边的权值</a:t>
            </a:r>
          </a:p>
        </p:txBody>
      </p:sp>
      <p:sp>
        <p:nvSpPr>
          <p:cNvPr id="66" name="流程图: 接点 65">
            <a:extLst>
              <a:ext uri="{FF2B5EF4-FFF2-40B4-BE49-F238E27FC236}">
                <a16:creationId xmlns:a16="http://schemas.microsoft.com/office/drawing/2014/main" xmlns="" id="{F50AAE65-21DE-48F0-8A3C-2D0D92EF3927}"/>
              </a:ext>
            </a:extLst>
          </p:cNvPr>
          <p:cNvSpPr/>
          <p:nvPr/>
        </p:nvSpPr>
        <p:spPr>
          <a:xfrm>
            <a:off x="2370152" y="476595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7" name="流程图: 接点 66">
            <a:extLst>
              <a:ext uri="{FF2B5EF4-FFF2-40B4-BE49-F238E27FC236}">
                <a16:creationId xmlns:a16="http://schemas.microsoft.com/office/drawing/2014/main" xmlns="" id="{2D3D9321-4855-4FB1-8890-F220430212B5}"/>
              </a:ext>
            </a:extLst>
          </p:cNvPr>
          <p:cNvSpPr/>
          <p:nvPr/>
        </p:nvSpPr>
        <p:spPr>
          <a:xfrm>
            <a:off x="1069770" y="525423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68" name="流程图: 接点 67">
            <a:extLst>
              <a:ext uri="{FF2B5EF4-FFF2-40B4-BE49-F238E27FC236}">
                <a16:creationId xmlns:a16="http://schemas.microsoft.com/office/drawing/2014/main" xmlns="" id="{CAD2F029-62FC-45EE-9112-FC71C6279E4C}"/>
              </a:ext>
            </a:extLst>
          </p:cNvPr>
          <p:cNvSpPr/>
          <p:nvPr/>
        </p:nvSpPr>
        <p:spPr>
          <a:xfrm>
            <a:off x="2160515" y="597109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69" name="流程图: 接点 68">
            <a:extLst>
              <a:ext uri="{FF2B5EF4-FFF2-40B4-BE49-F238E27FC236}">
                <a16:creationId xmlns:a16="http://schemas.microsoft.com/office/drawing/2014/main" xmlns="" id="{FFE72A46-3E8C-4B22-8331-B8DBCA6DF6E8}"/>
              </a:ext>
            </a:extLst>
          </p:cNvPr>
          <p:cNvSpPr/>
          <p:nvPr/>
        </p:nvSpPr>
        <p:spPr>
          <a:xfrm>
            <a:off x="3325246" y="549561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70" name="直接箭头连接符 69">
            <a:extLst>
              <a:ext uri="{FF2B5EF4-FFF2-40B4-BE49-F238E27FC236}">
                <a16:creationId xmlns:a16="http://schemas.microsoft.com/office/drawing/2014/main" xmlns="" id="{3F876AD4-6B55-477B-93B7-45E9E1A1F2BF}"/>
              </a:ext>
            </a:extLst>
          </p:cNvPr>
          <p:cNvCxnSpPr>
            <a:cxnSpLocks/>
            <a:stCxn id="66" idx="2"/>
            <a:endCxn id="67" idx="0"/>
          </p:cNvCxnSpPr>
          <p:nvPr/>
        </p:nvCxnSpPr>
        <p:spPr>
          <a:xfrm flipH="1">
            <a:off x="1447275" y="5130874"/>
            <a:ext cx="922877" cy="12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xmlns="" id="{EA239BEB-3329-4879-854A-66AE1F9D1337}"/>
              </a:ext>
            </a:extLst>
          </p:cNvPr>
          <p:cNvCxnSpPr>
            <a:cxnSpLocks/>
            <a:stCxn id="67" idx="6"/>
            <a:endCxn id="68" idx="1"/>
          </p:cNvCxnSpPr>
          <p:nvPr/>
        </p:nvCxnSpPr>
        <p:spPr>
          <a:xfrm>
            <a:off x="1824779" y="5619151"/>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xmlns="" id="{64AC890D-C0BD-4E10-ABDA-B7719EDD9388}"/>
              </a:ext>
            </a:extLst>
          </p:cNvPr>
          <p:cNvCxnSpPr>
            <a:cxnSpLocks/>
            <a:stCxn id="68" idx="2"/>
            <a:endCxn id="67" idx="5"/>
          </p:cNvCxnSpPr>
          <p:nvPr/>
        </p:nvCxnSpPr>
        <p:spPr>
          <a:xfrm flipH="1" flipV="1">
            <a:off x="1714210" y="5877189"/>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xmlns="" id="{0C658734-1381-4CF7-BC45-A0EC824DC083}"/>
              </a:ext>
            </a:extLst>
          </p:cNvPr>
          <p:cNvCxnSpPr>
            <a:stCxn id="68" idx="0"/>
            <a:endCxn id="66" idx="4"/>
          </p:cNvCxnSpPr>
          <p:nvPr/>
        </p:nvCxnSpPr>
        <p:spPr>
          <a:xfrm flipV="1">
            <a:off x="2538020" y="5495795"/>
            <a:ext cx="209637" cy="47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xmlns="" id="{8F5CFEA3-D8DE-4732-BF87-E3DC4F5204DB}"/>
              </a:ext>
            </a:extLst>
          </p:cNvPr>
          <p:cNvCxnSpPr>
            <a:stCxn id="66" idx="6"/>
            <a:endCxn id="69" idx="1"/>
          </p:cNvCxnSpPr>
          <p:nvPr/>
        </p:nvCxnSpPr>
        <p:spPr>
          <a:xfrm>
            <a:off x="3125161" y="5130874"/>
            <a:ext cx="310654" cy="47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xmlns="" id="{5127D00C-A67E-4C4A-B59B-E9B7E3EA184E}"/>
              </a:ext>
            </a:extLst>
          </p:cNvPr>
          <p:cNvCxnSpPr>
            <a:stCxn id="68" idx="6"/>
            <a:endCxn id="69" idx="3"/>
          </p:cNvCxnSpPr>
          <p:nvPr/>
        </p:nvCxnSpPr>
        <p:spPr>
          <a:xfrm flipV="1">
            <a:off x="2915524" y="6118573"/>
            <a:ext cx="520291" cy="21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118B303D-254E-4E40-8B00-011285242EC7}"/>
              </a:ext>
            </a:extLst>
          </p:cNvPr>
          <p:cNvSpPr txBox="1"/>
          <p:nvPr/>
        </p:nvSpPr>
        <p:spPr>
          <a:xfrm>
            <a:off x="1803894" y="4765953"/>
            <a:ext cx="209637" cy="369332"/>
          </a:xfrm>
          <a:prstGeom prst="rect">
            <a:avLst/>
          </a:prstGeom>
          <a:noFill/>
        </p:spPr>
        <p:txBody>
          <a:bodyPr wrap="square" rtlCol="0">
            <a:spAutoFit/>
          </a:bodyPr>
          <a:lstStyle/>
          <a:p>
            <a:r>
              <a:rPr lang="en-US" altLang="zh-CN" dirty="0"/>
              <a:t>5</a:t>
            </a:r>
            <a:endParaRPr lang="zh-CN" altLang="en-US" dirty="0"/>
          </a:p>
        </p:txBody>
      </p:sp>
      <p:sp>
        <p:nvSpPr>
          <p:cNvPr id="76" name="文本框 75">
            <a:extLst>
              <a:ext uri="{FF2B5EF4-FFF2-40B4-BE49-F238E27FC236}">
                <a16:creationId xmlns:a16="http://schemas.microsoft.com/office/drawing/2014/main" xmlns="" id="{0574F57A-D58A-4829-8E7B-DE8A89CA515D}"/>
              </a:ext>
            </a:extLst>
          </p:cNvPr>
          <p:cNvSpPr txBox="1"/>
          <p:nvPr/>
        </p:nvSpPr>
        <p:spPr>
          <a:xfrm>
            <a:off x="3366628" y="5069564"/>
            <a:ext cx="209637" cy="369332"/>
          </a:xfrm>
          <a:prstGeom prst="rect">
            <a:avLst/>
          </a:prstGeom>
          <a:noFill/>
        </p:spPr>
        <p:txBody>
          <a:bodyPr wrap="square" rtlCol="0">
            <a:spAutoFit/>
          </a:bodyPr>
          <a:lstStyle/>
          <a:p>
            <a:r>
              <a:rPr lang="en-US" altLang="zh-CN" dirty="0"/>
              <a:t>8</a:t>
            </a:r>
            <a:endParaRPr lang="zh-CN" altLang="en-US" dirty="0"/>
          </a:p>
        </p:txBody>
      </p:sp>
      <p:sp>
        <p:nvSpPr>
          <p:cNvPr id="79" name="文本框 78">
            <a:extLst>
              <a:ext uri="{FF2B5EF4-FFF2-40B4-BE49-F238E27FC236}">
                <a16:creationId xmlns:a16="http://schemas.microsoft.com/office/drawing/2014/main" xmlns="" id="{F7467FEF-C132-47D6-859B-386AC68DBDD3}"/>
              </a:ext>
            </a:extLst>
          </p:cNvPr>
          <p:cNvSpPr txBox="1"/>
          <p:nvPr/>
        </p:nvSpPr>
        <p:spPr>
          <a:xfrm>
            <a:off x="1949127" y="5528391"/>
            <a:ext cx="209637" cy="369332"/>
          </a:xfrm>
          <a:prstGeom prst="rect">
            <a:avLst/>
          </a:prstGeom>
          <a:noFill/>
        </p:spPr>
        <p:txBody>
          <a:bodyPr wrap="square" rtlCol="0">
            <a:spAutoFit/>
          </a:bodyPr>
          <a:lstStyle/>
          <a:p>
            <a:r>
              <a:rPr lang="en-US" altLang="zh-CN" dirty="0"/>
              <a:t>6</a:t>
            </a:r>
            <a:endParaRPr lang="zh-CN" altLang="en-US" dirty="0"/>
          </a:p>
        </p:txBody>
      </p:sp>
      <p:sp>
        <p:nvSpPr>
          <p:cNvPr id="80" name="文本框 79">
            <a:extLst>
              <a:ext uri="{FF2B5EF4-FFF2-40B4-BE49-F238E27FC236}">
                <a16:creationId xmlns:a16="http://schemas.microsoft.com/office/drawing/2014/main" xmlns="" id="{D0DC4B79-F5F5-4BB9-9F99-D6BFAB5A7388}"/>
              </a:ext>
            </a:extLst>
          </p:cNvPr>
          <p:cNvSpPr txBox="1"/>
          <p:nvPr/>
        </p:nvSpPr>
        <p:spPr>
          <a:xfrm>
            <a:off x="2383666" y="5445831"/>
            <a:ext cx="209637" cy="369332"/>
          </a:xfrm>
          <a:prstGeom prst="rect">
            <a:avLst/>
          </a:prstGeom>
          <a:noFill/>
        </p:spPr>
        <p:txBody>
          <a:bodyPr wrap="square" rtlCol="0">
            <a:spAutoFit/>
          </a:bodyPr>
          <a:lstStyle/>
          <a:p>
            <a:r>
              <a:rPr lang="en-US" altLang="zh-CN" dirty="0"/>
              <a:t>7</a:t>
            </a:r>
            <a:endParaRPr lang="zh-CN" altLang="en-US" dirty="0"/>
          </a:p>
        </p:txBody>
      </p:sp>
      <p:sp>
        <p:nvSpPr>
          <p:cNvPr id="81" name="文本框 80">
            <a:extLst>
              <a:ext uri="{FF2B5EF4-FFF2-40B4-BE49-F238E27FC236}">
                <a16:creationId xmlns:a16="http://schemas.microsoft.com/office/drawing/2014/main" xmlns="" id="{15FE9BC4-4EC6-4535-BBB0-4C9B8AFED7CE}"/>
              </a:ext>
            </a:extLst>
          </p:cNvPr>
          <p:cNvSpPr txBox="1"/>
          <p:nvPr/>
        </p:nvSpPr>
        <p:spPr>
          <a:xfrm>
            <a:off x="1628658" y="6040790"/>
            <a:ext cx="209637" cy="369332"/>
          </a:xfrm>
          <a:prstGeom prst="rect">
            <a:avLst/>
          </a:prstGeom>
          <a:noFill/>
        </p:spPr>
        <p:txBody>
          <a:bodyPr wrap="square" rtlCol="0">
            <a:spAutoFit/>
          </a:bodyPr>
          <a:lstStyle/>
          <a:p>
            <a:r>
              <a:rPr lang="en-US" altLang="zh-CN" dirty="0"/>
              <a:t>3</a:t>
            </a:r>
            <a:endParaRPr lang="zh-CN" altLang="en-US" dirty="0"/>
          </a:p>
        </p:txBody>
      </p:sp>
      <p:sp>
        <p:nvSpPr>
          <p:cNvPr id="82" name="文本框 81">
            <a:extLst>
              <a:ext uri="{FF2B5EF4-FFF2-40B4-BE49-F238E27FC236}">
                <a16:creationId xmlns:a16="http://schemas.microsoft.com/office/drawing/2014/main" xmlns="" id="{4C7817D7-2552-4E09-B9C7-57E8D934C510}"/>
              </a:ext>
            </a:extLst>
          </p:cNvPr>
          <p:cNvSpPr txBox="1"/>
          <p:nvPr/>
        </p:nvSpPr>
        <p:spPr>
          <a:xfrm>
            <a:off x="3070286" y="6166488"/>
            <a:ext cx="209637" cy="369332"/>
          </a:xfrm>
          <a:prstGeom prst="rect">
            <a:avLst/>
          </a:prstGeom>
          <a:noFill/>
        </p:spPr>
        <p:txBody>
          <a:bodyPr wrap="square" rtlCol="0">
            <a:spAutoFit/>
          </a:bodyPr>
          <a:lstStyle/>
          <a:p>
            <a:r>
              <a:rPr lang="en-US" altLang="zh-CN" dirty="0"/>
              <a:t>2</a:t>
            </a:r>
            <a:endParaRPr lang="zh-CN" altLang="en-US" dirty="0"/>
          </a:p>
        </p:txBody>
      </p:sp>
      <p:sp>
        <p:nvSpPr>
          <p:cNvPr id="83" name="左中括号 82">
            <a:extLst>
              <a:ext uri="{FF2B5EF4-FFF2-40B4-BE49-F238E27FC236}">
                <a16:creationId xmlns:a16="http://schemas.microsoft.com/office/drawing/2014/main" xmlns="" id="{506A0BD4-7913-4EC2-9894-74B9CB140AD8}"/>
              </a:ext>
            </a:extLst>
          </p:cNvPr>
          <p:cNvSpPr/>
          <p:nvPr/>
        </p:nvSpPr>
        <p:spPr>
          <a:xfrm>
            <a:off x="6319009" y="4777239"/>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右中括号 83">
            <a:extLst>
              <a:ext uri="{FF2B5EF4-FFF2-40B4-BE49-F238E27FC236}">
                <a16:creationId xmlns:a16="http://schemas.microsoft.com/office/drawing/2014/main" xmlns="" id="{07826A6E-F215-4EC1-B846-A19EE22B8DCB}"/>
              </a:ext>
            </a:extLst>
          </p:cNvPr>
          <p:cNvSpPr/>
          <p:nvPr/>
        </p:nvSpPr>
        <p:spPr>
          <a:xfrm>
            <a:off x="8614901" y="4785394"/>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30402512-553C-4B75-B07D-063F55F80862}"/>
              </a:ext>
            </a:extLst>
          </p:cNvPr>
          <p:cNvSpPr txBox="1"/>
          <p:nvPr/>
        </p:nvSpPr>
        <p:spPr>
          <a:xfrm>
            <a:off x="6435353" y="4416061"/>
            <a:ext cx="377504" cy="369332"/>
          </a:xfrm>
          <a:prstGeom prst="rect">
            <a:avLst/>
          </a:prstGeom>
          <a:noFill/>
        </p:spPr>
        <p:txBody>
          <a:bodyPr wrap="square" rtlCol="0">
            <a:spAutoFit/>
          </a:bodyPr>
          <a:lstStyle/>
          <a:p>
            <a:r>
              <a:rPr lang="en-US" altLang="zh-CN" dirty="0"/>
              <a:t>A</a:t>
            </a:r>
            <a:endParaRPr lang="zh-CN" altLang="en-US" dirty="0"/>
          </a:p>
        </p:txBody>
      </p:sp>
      <p:sp>
        <p:nvSpPr>
          <p:cNvPr id="86" name="文本框 85">
            <a:extLst>
              <a:ext uri="{FF2B5EF4-FFF2-40B4-BE49-F238E27FC236}">
                <a16:creationId xmlns:a16="http://schemas.microsoft.com/office/drawing/2014/main" xmlns="" id="{146ACF33-C757-4EE5-A858-6A9A6A1A4769}"/>
              </a:ext>
            </a:extLst>
          </p:cNvPr>
          <p:cNvSpPr txBox="1"/>
          <p:nvPr/>
        </p:nvSpPr>
        <p:spPr>
          <a:xfrm>
            <a:off x="6963395" y="4416061"/>
            <a:ext cx="377504" cy="369332"/>
          </a:xfrm>
          <a:prstGeom prst="rect">
            <a:avLst/>
          </a:prstGeom>
          <a:noFill/>
        </p:spPr>
        <p:txBody>
          <a:bodyPr wrap="square" rtlCol="0">
            <a:spAutoFit/>
          </a:bodyPr>
          <a:lstStyle/>
          <a:p>
            <a:r>
              <a:rPr lang="en-US" altLang="zh-CN" dirty="0"/>
              <a:t>B</a:t>
            </a:r>
            <a:endParaRPr lang="zh-CN" altLang="en-US" dirty="0"/>
          </a:p>
        </p:txBody>
      </p:sp>
      <p:sp>
        <p:nvSpPr>
          <p:cNvPr id="87" name="文本框 86">
            <a:extLst>
              <a:ext uri="{FF2B5EF4-FFF2-40B4-BE49-F238E27FC236}">
                <a16:creationId xmlns:a16="http://schemas.microsoft.com/office/drawing/2014/main" xmlns="" id="{93926369-D42D-426F-9A9F-E827B6108C03}"/>
              </a:ext>
            </a:extLst>
          </p:cNvPr>
          <p:cNvSpPr txBox="1"/>
          <p:nvPr/>
        </p:nvSpPr>
        <p:spPr>
          <a:xfrm>
            <a:off x="7490697" y="4416061"/>
            <a:ext cx="377504" cy="369332"/>
          </a:xfrm>
          <a:prstGeom prst="rect">
            <a:avLst/>
          </a:prstGeom>
          <a:noFill/>
        </p:spPr>
        <p:txBody>
          <a:bodyPr wrap="square" rtlCol="0">
            <a:spAutoFit/>
          </a:bodyPr>
          <a:lstStyle/>
          <a:p>
            <a:r>
              <a:rPr lang="en-US" altLang="zh-CN" dirty="0"/>
              <a:t>C</a:t>
            </a:r>
            <a:endParaRPr lang="zh-CN" altLang="en-US" dirty="0"/>
          </a:p>
        </p:txBody>
      </p:sp>
      <p:sp>
        <p:nvSpPr>
          <p:cNvPr id="92" name="文本框 91">
            <a:extLst>
              <a:ext uri="{FF2B5EF4-FFF2-40B4-BE49-F238E27FC236}">
                <a16:creationId xmlns:a16="http://schemas.microsoft.com/office/drawing/2014/main" xmlns="" id="{EC632BF2-D1A3-4D66-A29A-192AE433F901}"/>
              </a:ext>
            </a:extLst>
          </p:cNvPr>
          <p:cNvSpPr txBox="1"/>
          <p:nvPr/>
        </p:nvSpPr>
        <p:spPr>
          <a:xfrm>
            <a:off x="8017918" y="4416061"/>
            <a:ext cx="377504" cy="369332"/>
          </a:xfrm>
          <a:prstGeom prst="rect">
            <a:avLst/>
          </a:prstGeom>
          <a:noFill/>
        </p:spPr>
        <p:txBody>
          <a:bodyPr wrap="square" rtlCol="0">
            <a:spAutoFit/>
          </a:bodyPr>
          <a:lstStyle/>
          <a:p>
            <a:r>
              <a:rPr lang="en-US" altLang="zh-CN" dirty="0"/>
              <a:t>D</a:t>
            </a:r>
            <a:endParaRPr lang="zh-CN" altLang="en-US" dirty="0"/>
          </a:p>
        </p:txBody>
      </p:sp>
      <p:sp>
        <p:nvSpPr>
          <p:cNvPr id="111" name="文本框 110">
            <a:extLst>
              <a:ext uri="{FF2B5EF4-FFF2-40B4-BE49-F238E27FC236}">
                <a16:creationId xmlns:a16="http://schemas.microsoft.com/office/drawing/2014/main" xmlns="" id="{8C9D4499-4BCC-4580-A658-4ABD70734F0E}"/>
              </a:ext>
            </a:extLst>
          </p:cNvPr>
          <p:cNvSpPr txBox="1"/>
          <p:nvPr/>
        </p:nvSpPr>
        <p:spPr>
          <a:xfrm>
            <a:off x="5959622" y="4785393"/>
            <a:ext cx="377504" cy="369332"/>
          </a:xfrm>
          <a:prstGeom prst="rect">
            <a:avLst/>
          </a:prstGeom>
          <a:noFill/>
        </p:spPr>
        <p:txBody>
          <a:bodyPr wrap="square" rtlCol="0">
            <a:spAutoFit/>
          </a:bodyPr>
          <a:lstStyle/>
          <a:p>
            <a:r>
              <a:rPr lang="en-US" altLang="zh-CN" dirty="0"/>
              <a:t>A</a:t>
            </a:r>
            <a:endParaRPr lang="zh-CN" altLang="en-US" dirty="0"/>
          </a:p>
        </p:txBody>
      </p:sp>
      <p:sp>
        <p:nvSpPr>
          <p:cNvPr id="112" name="文本框 111">
            <a:extLst>
              <a:ext uri="{FF2B5EF4-FFF2-40B4-BE49-F238E27FC236}">
                <a16:creationId xmlns:a16="http://schemas.microsoft.com/office/drawing/2014/main" xmlns="" id="{B86F5220-B0C8-4B34-B579-BE88BCEF9016}"/>
              </a:ext>
            </a:extLst>
          </p:cNvPr>
          <p:cNvSpPr txBox="1"/>
          <p:nvPr/>
        </p:nvSpPr>
        <p:spPr>
          <a:xfrm>
            <a:off x="5959622" y="5154725"/>
            <a:ext cx="377504" cy="369332"/>
          </a:xfrm>
          <a:prstGeom prst="rect">
            <a:avLst/>
          </a:prstGeom>
          <a:noFill/>
        </p:spPr>
        <p:txBody>
          <a:bodyPr wrap="square" rtlCol="0">
            <a:spAutoFit/>
          </a:bodyPr>
          <a:lstStyle/>
          <a:p>
            <a:r>
              <a:rPr lang="en-US" altLang="zh-CN" dirty="0"/>
              <a:t>B</a:t>
            </a:r>
            <a:endParaRPr lang="zh-CN" altLang="en-US" dirty="0"/>
          </a:p>
        </p:txBody>
      </p:sp>
      <p:sp>
        <p:nvSpPr>
          <p:cNvPr id="113" name="文本框 112">
            <a:extLst>
              <a:ext uri="{FF2B5EF4-FFF2-40B4-BE49-F238E27FC236}">
                <a16:creationId xmlns:a16="http://schemas.microsoft.com/office/drawing/2014/main" xmlns="" id="{15D3A17B-7690-4D03-802D-277B77382B51}"/>
              </a:ext>
            </a:extLst>
          </p:cNvPr>
          <p:cNvSpPr txBox="1"/>
          <p:nvPr/>
        </p:nvSpPr>
        <p:spPr>
          <a:xfrm>
            <a:off x="5957122" y="5524057"/>
            <a:ext cx="377504" cy="369332"/>
          </a:xfrm>
          <a:prstGeom prst="rect">
            <a:avLst/>
          </a:prstGeom>
          <a:noFill/>
        </p:spPr>
        <p:txBody>
          <a:bodyPr wrap="square" rtlCol="0">
            <a:spAutoFit/>
          </a:bodyPr>
          <a:lstStyle/>
          <a:p>
            <a:r>
              <a:rPr lang="en-US" altLang="zh-CN" dirty="0"/>
              <a:t>C</a:t>
            </a:r>
            <a:endParaRPr lang="zh-CN" altLang="en-US" dirty="0"/>
          </a:p>
        </p:txBody>
      </p:sp>
      <p:sp>
        <p:nvSpPr>
          <p:cNvPr id="114" name="文本框 113">
            <a:extLst>
              <a:ext uri="{FF2B5EF4-FFF2-40B4-BE49-F238E27FC236}">
                <a16:creationId xmlns:a16="http://schemas.microsoft.com/office/drawing/2014/main" xmlns="" id="{BA0D3F85-CE8D-4BA7-A738-09C0F1C86F97}"/>
              </a:ext>
            </a:extLst>
          </p:cNvPr>
          <p:cNvSpPr txBox="1"/>
          <p:nvPr/>
        </p:nvSpPr>
        <p:spPr>
          <a:xfrm>
            <a:off x="5961784" y="5922156"/>
            <a:ext cx="377504" cy="369332"/>
          </a:xfrm>
          <a:prstGeom prst="rect">
            <a:avLst/>
          </a:prstGeom>
          <a:noFill/>
        </p:spPr>
        <p:txBody>
          <a:bodyPr wrap="square" rtlCol="0">
            <a:spAutoFit/>
          </a:bodyPr>
          <a:lstStyle/>
          <a:p>
            <a:r>
              <a:rPr lang="en-US" altLang="zh-CN" dirty="0"/>
              <a:t>D</a:t>
            </a:r>
            <a:endParaRPr lang="zh-CN" altLang="en-US" dirty="0"/>
          </a:p>
        </p:txBody>
      </p:sp>
      <p:sp>
        <p:nvSpPr>
          <p:cNvPr id="116" name="文本框 115">
            <a:extLst>
              <a:ext uri="{FF2B5EF4-FFF2-40B4-BE49-F238E27FC236}">
                <a16:creationId xmlns:a16="http://schemas.microsoft.com/office/drawing/2014/main" xmlns="" id="{D6360F80-AA2F-4BEE-898F-2A4C452291BD}"/>
              </a:ext>
            </a:extLst>
          </p:cNvPr>
          <p:cNvSpPr txBox="1"/>
          <p:nvPr/>
        </p:nvSpPr>
        <p:spPr>
          <a:xfrm>
            <a:off x="6464743" y="4760650"/>
            <a:ext cx="314853" cy="369332"/>
          </a:xfrm>
          <a:prstGeom prst="rect">
            <a:avLst/>
          </a:prstGeom>
          <a:noFill/>
        </p:spPr>
        <p:txBody>
          <a:bodyPr wrap="square" rtlCol="0">
            <a:spAutoFit/>
          </a:bodyPr>
          <a:lstStyle/>
          <a:p>
            <a:r>
              <a:rPr lang="en-US" altLang="zh-CN" dirty="0"/>
              <a:t>0</a:t>
            </a:r>
            <a:endParaRPr lang="zh-CN" altLang="en-US" dirty="0"/>
          </a:p>
        </p:txBody>
      </p:sp>
      <p:sp>
        <p:nvSpPr>
          <p:cNvPr id="117" name="文本框 116">
            <a:extLst>
              <a:ext uri="{FF2B5EF4-FFF2-40B4-BE49-F238E27FC236}">
                <a16:creationId xmlns:a16="http://schemas.microsoft.com/office/drawing/2014/main" xmlns="" id="{BB0B0D89-8D35-4807-923B-2F58F2AD77C4}"/>
              </a:ext>
            </a:extLst>
          </p:cNvPr>
          <p:cNvSpPr txBox="1"/>
          <p:nvPr/>
        </p:nvSpPr>
        <p:spPr>
          <a:xfrm>
            <a:off x="6963395" y="5150920"/>
            <a:ext cx="314853" cy="369332"/>
          </a:xfrm>
          <a:prstGeom prst="rect">
            <a:avLst/>
          </a:prstGeom>
          <a:noFill/>
        </p:spPr>
        <p:txBody>
          <a:bodyPr wrap="square" rtlCol="0">
            <a:spAutoFit/>
          </a:bodyPr>
          <a:lstStyle/>
          <a:p>
            <a:r>
              <a:rPr lang="en-US" altLang="zh-CN" dirty="0"/>
              <a:t>0</a:t>
            </a:r>
            <a:endParaRPr lang="zh-CN" altLang="en-US" dirty="0"/>
          </a:p>
        </p:txBody>
      </p:sp>
      <p:sp>
        <p:nvSpPr>
          <p:cNvPr id="118" name="文本框 117">
            <a:extLst>
              <a:ext uri="{FF2B5EF4-FFF2-40B4-BE49-F238E27FC236}">
                <a16:creationId xmlns:a16="http://schemas.microsoft.com/office/drawing/2014/main" xmlns="" id="{6F9474AC-6D6C-4F0A-B200-E6C889188AB5}"/>
              </a:ext>
            </a:extLst>
          </p:cNvPr>
          <p:cNvSpPr txBox="1"/>
          <p:nvPr/>
        </p:nvSpPr>
        <p:spPr>
          <a:xfrm>
            <a:off x="7497726" y="5524057"/>
            <a:ext cx="314853" cy="369332"/>
          </a:xfrm>
          <a:prstGeom prst="rect">
            <a:avLst/>
          </a:prstGeom>
          <a:noFill/>
        </p:spPr>
        <p:txBody>
          <a:bodyPr wrap="square" rtlCol="0">
            <a:spAutoFit/>
          </a:bodyPr>
          <a:lstStyle/>
          <a:p>
            <a:r>
              <a:rPr lang="en-US" altLang="zh-CN" dirty="0"/>
              <a:t>0</a:t>
            </a:r>
            <a:endParaRPr lang="zh-CN" altLang="en-US" dirty="0"/>
          </a:p>
        </p:txBody>
      </p:sp>
      <p:sp>
        <p:nvSpPr>
          <p:cNvPr id="119" name="文本框 118">
            <a:extLst>
              <a:ext uri="{FF2B5EF4-FFF2-40B4-BE49-F238E27FC236}">
                <a16:creationId xmlns:a16="http://schemas.microsoft.com/office/drawing/2014/main" xmlns="" id="{B3AC5E7A-06ED-4655-A284-5E1A4B96D4A6}"/>
              </a:ext>
            </a:extLst>
          </p:cNvPr>
          <p:cNvSpPr txBox="1"/>
          <p:nvPr/>
        </p:nvSpPr>
        <p:spPr>
          <a:xfrm>
            <a:off x="8049806" y="5946488"/>
            <a:ext cx="314853" cy="369332"/>
          </a:xfrm>
          <a:prstGeom prst="rect">
            <a:avLst/>
          </a:prstGeom>
          <a:noFill/>
        </p:spPr>
        <p:txBody>
          <a:bodyPr wrap="square" rtlCol="0">
            <a:spAutoFit/>
          </a:bodyPr>
          <a:lstStyle/>
          <a:p>
            <a:r>
              <a:rPr lang="en-US" altLang="zh-CN" dirty="0"/>
              <a:t>0</a:t>
            </a:r>
            <a:endParaRPr lang="zh-CN" altLang="en-US" dirty="0"/>
          </a:p>
        </p:txBody>
      </p:sp>
      <p:sp>
        <p:nvSpPr>
          <p:cNvPr id="120" name="文本框 119">
            <a:extLst>
              <a:ext uri="{FF2B5EF4-FFF2-40B4-BE49-F238E27FC236}">
                <a16:creationId xmlns:a16="http://schemas.microsoft.com/office/drawing/2014/main" xmlns="" id="{214B61D6-017D-4878-8F78-BBF1BA67F819}"/>
              </a:ext>
            </a:extLst>
          </p:cNvPr>
          <p:cNvSpPr txBox="1"/>
          <p:nvPr/>
        </p:nvSpPr>
        <p:spPr>
          <a:xfrm>
            <a:off x="6963395" y="4760650"/>
            <a:ext cx="314853" cy="369332"/>
          </a:xfrm>
          <a:prstGeom prst="rect">
            <a:avLst/>
          </a:prstGeom>
          <a:noFill/>
        </p:spPr>
        <p:txBody>
          <a:bodyPr wrap="square" rtlCol="0">
            <a:spAutoFit/>
          </a:bodyPr>
          <a:lstStyle/>
          <a:p>
            <a:r>
              <a:rPr lang="en-US" altLang="zh-CN" dirty="0">
                <a:solidFill>
                  <a:schemeClr val="accent1"/>
                </a:solidFill>
              </a:rPr>
              <a:t>5</a:t>
            </a:r>
            <a:endParaRPr lang="zh-CN" altLang="en-US" dirty="0">
              <a:solidFill>
                <a:schemeClr val="accent1"/>
              </a:solidFill>
            </a:endParaRPr>
          </a:p>
        </p:txBody>
      </p:sp>
      <p:sp>
        <p:nvSpPr>
          <p:cNvPr id="121" name="文本框 120">
            <a:extLst>
              <a:ext uri="{FF2B5EF4-FFF2-40B4-BE49-F238E27FC236}">
                <a16:creationId xmlns:a16="http://schemas.microsoft.com/office/drawing/2014/main" xmlns="" id="{FB12A810-095C-4C9F-935A-BD9832FA523F}"/>
              </a:ext>
            </a:extLst>
          </p:cNvPr>
          <p:cNvSpPr txBox="1"/>
          <p:nvPr/>
        </p:nvSpPr>
        <p:spPr>
          <a:xfrm>
            <a:off x="7456684" y="4786468"/>
            <a:ext cx="314853" cy="369332"/>
          </a:xfrm>
          <a:prstGeom prst="rect">
            <a:avLst/>
          </a:prstGeom>
          <a:noFill/>
        </p:spPr>
        <p:txBody>
          <a:bodyPr wrap="square" rtlCol="0">
            <a:spAutoFit/>
          </a:bodyPr>
          <a:lstStyle/>
          <a:p>
            <a:r>
              <a:rPr lang="zh-CN" altLang="en-US" dirty="0">
                <a:solidFill>
                  <a:schemeClr val="accent2"/>
                </a:solidFill>
              </a:rPr>
              <a:t>∞</a:t>
            </a:r>
          </a:p>
        </p:txBody>
      </p:sp>
      <p:sp>
        <p:nvSpPr>
          <p:cNvPr id="127" name="文本框 126">
            <a:extLst>
              <a:ext uri="{FF2B5EF4-FFF2-40B4-BE49-F238E27FC236}">
                <a16:creationId xmlns:a16="http://schemas.microsoft.com/office/drawing/2014/main" xmlns="" id="{A88BCA87-71A1-43DC-978A-83531739CD63}"/>
              </a:ext>
            </a:extLst>
          </p:cNvPr>
          <p:cNvSpPr txBox="1"/>
          <p:nvPr/>
        </p:nvSpPr>
        <p:spPr>
          <a:xfrm>
            <a:off x="8049243" y="4760650"/>
            <a:ext cx="314853" cy="369332"/>
          </a:xfrm>
          <a:prstGeom prst="rect">
            <a:avLst/>
          </a:prstGeom>
          <a:noFill/>
        </p:spPr>
        <p:txBody>
          <a:bodyPr wrap="square" rtlCol="0">
            <a:spAutoFit/>
          </a:bodyPr>
          <a:lstStyle/>
          <a:p>
            <a:r>
              <a:rPr lang="en-US" altLang="zh-CN" dirty="0">
                <a:solidFill>
                  <a:schemeClr val="accent1"/>
                </a:solidFill>
              </a:rPr>
              <a:t>8</a:t>
            </a:r>
            <a:endParaRPr lang="zh-CN" altLang="en-US" dirty="0">
              <a:solidFill>
                <a:schemeClr val="accent1"/>
              </a:solidFill>
            </a:endParaRPr>
          </a:p>
        </p:txBody>
      </p:sp>
      <p:sp>
        <p:nvSpPr>
          <p:cNvPr id="136" name="文本框 135">
            <a:extLst>
              <a:ext uri="{FF2B5EF4-FFF2-40B4-BE49-F238E27FC236}">
                <a16:creationId xmlns:a16="http://schemas.microsoft.com/office/drawing/2014/main" xmlns="" id="{A6D4570E-E302-485A-ABD3-753832157580}"/>
              </a:ext>
            </a:extLst>
          </p:cNvPr>
          <p:cNvSpPr txBox="1"/>
          <p:nvPr/>
        </p:nvSpPr>
        <p:spPr>
          <a:xfrm>
            <a:off x="7497727" y="5150920"/>
            <a:ext cx="314853" cy="369332"/>
          </a:xfrm>
          <a:prstGeom prst="rect">
            <a:avLst/>
          </a:prstGeom>
          <a:noFill/>
        </p:spPr>
        <p:txBody>
          <a:bodyPr wrap="square" rtlCol="0">
            <a:spAutoFit/>
          </a:bodyPr>
          <a:lstStyle/>
          <a:p>
            <a:r>
              <a:rPr lang="en-US" altLang="zh-CN" dirty="0">
                <a:solidFill>
                  <a:schemeClr val="accent1"/>
                </a:solidFill>
              </a:rPr>
              <a:t>6</a:t>
            </a:r>
            <a:endParaRPr lang="zh-CN" altLang="en-US" dirty="0">
              <a:solidFill>
                <a:schemeClr val="accent1"/>
              </a:solidFill>
            </a:endParaRPr>
          </a:p>
        </p:txBody>
      </p:sp>
      <p:sp>
        <p:nvSpPr>
          <p:cNvPr id="137" name="文本框 136">
            <a:extLst>
              <a:ext uri="{FF2B5EF4-FFF2-40B4-BE49-F238E27FC236}">
                <a16:creationId xmlns:a16="http://schemas.microsoft.com/office/drawing/2014/main" xmlns="" id="{D654DBCF-7DB7-4EF8-B6C3-52DDCAF7F4BE}"/>
              </a:ext>
            </a:extLst>
          </p:cNvPr>
          <p:cNvSpPr txBox="1"/>
          <p:nvPr/>
        </p:nvSpPr>
        <p:spPr>
          <a:xfrm>
            <a:off x="6470106" y="5516447"/>
            <a:ext cx="314853" cy="369332"/>
          </a:xfrm>
          <a:prstGeom prst="rect">
            <a:avLst/>
          </a:prstGeom>
          <a:noFill/>
        </p:spPr>
        <p:txBody>
          <a:bodyPr wrap="square" rtlCol="0">
            <a:spAutoFit/>
          </a:bodyPr>
          <a:lstStyle/>
          <a:p>
            <a:r>
              <a:rPr lang="en-US" altLang="zh-CN" dirty="0">
                <a:solidFill>
                  <a:schemeClr val="accent1"/>
                </a:solidFill>
              </a:rPr>
              <a:t>7</a:t>
            </a:r>
            <a:endParaRPr lang="zh-CN" altLang="en-US" dirty="0">
              <a:solidFill>
                <a:schemeClr val="accent1"/>
              </a:solidFill>
            </a:endParaRPr>
          </a:p>
        </p:txBody>
      </p:sp>
      <p:sp>
        <p:nvSpPr>
          <p:cNvPr id="138" name="文本框 137">
            <a:extLst>
              <a:ext uri="{FF2B5EF4-FFF2-40B4-BE49-F238E27FC236}">
                <a16:creationId xmlns:a16="http://schemas.microsoft.com/office/drawing/2014/main" xmlns="" id="{D12229FD-94D5-45CA-9D21-C9051A9257D5}"/>
              </a:ext>
            </a:extLst>
          </p:cNvPr>
          <p:cNvSpPr txBox="1"/>
          <p:nvPr/>
        </p:nvSpPr>
        <p:spPr>
          <a:xfrm>
            <a:off x="6963394" y="5520252"/>
            <a:ext cx="314853" cy="369332"/>
          </a:xfrm>
          <a:prstGeom prst="rect">
            <a:avLst/>
          </a:prstGeom>
          <a:noFill/>
        </p:spPr>
        <p:txBody>
          <a:bodyPr wrap="square" rtlCol="0">
            <a:spAutoFit/>
          </a:bodyPr>
          <a:lstStyle/>
          <a:p>
            <a:r>
              <a:rPr lang="en-US" altLang="zh-CN" dirty="0">
                <a:solidFill>
                  <a:schemeClr val="accent1"/>
                </a:solidFill>
              </a:rPr>
              <a:t>3</a:t>
            </a:r>
            <a:endParaRPr lang="zh-CN" altLang="en-US" dirty="0">
              <a:solidFill>
                <a:schemeClr val="accent1"/>
              </a:solidFill>
            </a:endParaRPr>
          </a:p>
        </p:txBody>
      </p:sp>
      <p:sp>
        <p:nvSpPr>
          <p:cNvPr id="139" name="文本框 138">
            <a:extLst>
              <a:ext uri="{FF2B5EF4-FFF2-40B4-BE49-F238E27FC236}">
                <a16:creationId xmlns:a16="http://schemas.microsoft.com/office/drawing/2014/main" xmlns="" id="{2D0A00B3-175A-4C36-9DBC-6408CAF3A9FE}"/>
              </a:ext>
            </a:extLst>
          </p:cNvPr>
          <p:cNvSpPr txBox="1"/>
          <p:nvPr/>
        </p:nvSpPr>
        <p:spPr>
          <a:xfrm>
            <a:off x="8047414" y="5516447"/>
            <a:ext cx="314853" cy="369332"/>
          </a:xfrm>
          <a:prstGeom prst="rect">
            <a:avLst/>
          </a:prstGeom>
          <a:noFill/>
        </p:spPr>
        <p:txBody>
          <a:bodyPr wrap="square" rtlCol="0">
            <a:spAutoFit/>
          </a:bodyPr>
          <a:lstStyle/>
          <a:p>
            <a:r>
              <a:rPr lang="en-US" altLang="zh-CN" dirty="0">
                <a:solidFill>
                  <a:schemeClr val="accent1"/>
                </a:solidFill>
              </a:rPr>
              <a:t>2</a:t>
            </a:r>
            <a:endParaRPr lang="zh-CN" altLang="en-US" dirty="0">
              <a:solidFill>
                <a:schemeClr val="accent1"/>
              </a:solidFill>
            </a:endParaRPr>
          </a:p>
        </p:txBody>
      </p:sp>
      <p:sp>
        <p:nvSpPr>
          <p:cNvPr id="144" name="文本框 143">
            <a:extLst>
              <a:ext uri="{FF2B5EF4-FFF2-40B4-BE49-F238E27FC236}">
                <a16:creationId xmlns:a16="http://schemas.microsoft.com/office/drawing/2014/main" xmlns="" id="{58929F8C-DD1C-44DF-8976-9A1C8FDD1B9D}"/>
              </a:ext>
            </a:extLst>
          </p:cNvPr>
          <p:cNvSpPr txBox="1"/>
          <p:nvPr/>
        </p:nvSpPr>
        <p:spPr>
          <a:xfrm>
            <a:off x="6420933" y="5154725"/>
            <a:ext cx="314853" cy="369332"/>
          </a:xfrm>
          <a:prstGeom prst="rect">
            <a:avLst/>
          </a:prstGeom>
          <a:noFill/>
        </p:spPr>
        <p:txBody>
          <a:bodyPr wrap="square" rtlCol="0">
            <a:spAutoFit/>
          </a:bodyPr>
          <a:lstStyle/>
          <a:p>
            <a:r>
              <a:rPr lang="zh-CN" altLang="en-US" dirty="0">
                <a:solidFill>
                  <a:schemeClr val="accent2"/>
                </a:solidFill>
              </a:rPr>
              <a:t>∞</a:t>
            </a:r>
          </a:p>
        </p:txBody>
      </p:sp>
      <p:sp>
        <p:nvSpPr>
          <p:cNvPr id="145" name="文本框 144">
            <a:extLst>
              <a:ext uri="{FF2B5EF4-FFF2-40B4-BE49-F238E27FC236}">
                <a16:creationId xmlns:a16="http://schemas.microsoft.com/office/drawing/2014/main" xmlns="" id="{C0070B40-16C3-4C0C-94AD-DC4ABC585DA0}"/>
              </a:ext>
            </a:extLst>
          </p:cNvPr>
          <p:cNvSpPr txBox="1"/>
          <p:nvPr/>
        </p:nvSpPr>
        <p:spPr>
          <a:xfrm>
            <a:off x="8012618" y="5157266"/>
            <a:ext cx="314853" cy="369332"/>
          </a:xfrm>
          <a:prstGeom prst="rect">
            <a:avLst/>
          </a:prstGeom>
          <a:noFill/>
        </p:spPr>
        <p:txBody>
          <a:bodyPr wrap="square" rtlCol="0">
            <a:spAutoFit/>
          </a:bodyPr>
          <a:lstStyle/>
          <a:p>
            <a:r>
              <a:rPr lang="zh-CN" altLang="en-US" dirty="0">
                <a:solidFill>
                  <a:schemeClr val="accent2"/>
                </a:solidFill>
              </a:rPr>
              <a:t>∞</a:t>
            </a:r>
          </a:p>
        </p:txBody>
      </p:sp>
      <p:sp>
        <p:nvSpPr>
          <p:cNvPr id="146" name="文本框 145">
            <a:extLst>
              <a:ext uri="{FF2B5EF4-FFF2-40B4-BE49-F238E27FC236}">
                <a16:creationId xmlns:a16="http://schemas.microsoft.com/office/drawing/2014/main" xmlns="" id="{1890B8FB-69D4-4E36-B1F3-14687265FD4C}"/>
              </a:ext>
            </a:extLst>
          </p:cNvPr>
          <p:cNvSpPr txBox="1"/>
          <p:nvPr/>
        </p:nvSpPr>
        <p:spPr>
          <a:xfrm>
            <a:off x="7415323" y="5943197"/>
            <a:ext cx="314853" cy="369332"/>
          </a:xfrm>
          <a:prstGeom prst="rect">
            <a:avLst/>
          </a:prstGeom>
          <a:noFill/>
        </p:spPr>
        <p:txBody>
          <a:bodyPr wrap="square" rtlCol="0">
            <a:spAutoFit/>
          </a:bodyPr>
          <a:lstStyle/>
          <a:p>
            <a:r>
              <a:rPr lang="zh-CN" altLang="en-US" dirty="0">
                <a:solidFill>
                  <a:schemeClr val="accent2"/>
                </a:solidFill>
              </a:rPr>
              <a:t>∞</a:t>
            </a:r>
          </a:p>
        </p:txBody>
      </p:sp>
      <p:sp>
        <p:nvSpPr>
          <p:cNvPr id="147" name="文本框 146">
            <a:extLst>
              <a:ext uri="{FF2B5EF4-FFF2-40B4-BE49-F238E27FC236}">
                <a16:creationId xmlns:a16="http://schemas.microsoft.com/office/drawing/2014/main" xmlns="" id="{09E22FD8-9CA8-46CB-A6AE-37C4419ACBD9}"/>
              </a:ext>
            </a:extLst>
          </p:cNvPr>
          <p:cNvSpPr txBox="1"/>
          <p:nvPr/>
        </p:nvSpPr>
        <p:spPr>
          <a:xfrm>
            <a:off x="6896789" y="5943197"/>
            <a:ext cx="314853" cy="369332"/>
          </a:xfrm>
          <a:prstGeom prst="rect">
            <a:avLst/>
          </a:prstGeom>
          <a:noFill/>
        </p:spPr>
        <p:txBody>
          <a:bodyPr wrap="square" rtlCol="0">
            <a:spAutoFit/>
          </a:bodyPr>
          <a:lstStyle/>
          <a:p>
            <a:r>
              <a:rPr lang="zh-CN" altLang="en-US" dirty="0">
                <a:solidFill>
                  <a:schemeClr val="accent2"/>
                </a:solidFill>
              </a:rPr>
              <a:t>∞</a:t>
            </a:r>
          </a:p>
        </p:txBody>
      </p:sp>
      <p:sp>
        <p:nvSpPr>
          <p:cNvPr id="148" name="文本框 147">
            <a:extLst>
              <a:ext uri="{FF2B5EF4-FFF2-40B4-BE49-F238E27FC236}">
                <a16:creationId xmlns:a16="http://schemas.microsoft.com/office/drawing/2014/main" xmlns="" id="{E5AB98FB-205F-49B2-97CB-F50F970EBBF5}"/>
              </a:ext>
            </a:extLst>
          </p:cNvPr>
          <p:cNvSpPr txBox="1"/>
          <p:nvPr/>
        </p:nvSpPr>
        <p:spPr>
          <a:xfrm>
            <a:off x="6435353" y="5943197"/>
            <a:ext cx="314853" cy="369332"/>
          </a:xfrm>
          <a:prstGeom prst="rect">
            <a:avLst/>
          </a:prstGeom>
          <a:noFill/>
        </p:spPr>
        <p:txBody>
          <a:bodyPr wrap="square" rtlCol="0">
            <a:spAutoFit/>
          </a:bodyPr>
          <a:lstStyle/>
          <a:p>
            <a:r>
              <a:rPr lang="zh-CN" altLang="en-US" dirty="0">
                <a:solidFill>
                  <a:schemeClr val="accent2"/>
                </a:solidFill>
              </a:rPr>
              <a:t>∞</a:t>
            </a:r>
          </a:p>
        </p:txBody>
      </p:sp>
      <p:sp>
        <p:nvSpPr>
          <p:cNvPr id="13" name="对话气泡: 椭圆形 12">
            <a:extLst>
              <a:ext uri="{FF2B5EF4-FFF2-40B4-BE49-F238E27FC236}">
                <a16:creationId xmlns:a16="http://schemas.microsoft.com/office/drawing/2014/main" xmlns="" id="{845294DC-2E0B-4604-8BB6-4CD892454D64}"/>
              </a:ext>
            </a:extLst>
          </p:cNvPr>
          <p:cNvSpPr/>
          <p:nvPr/>
        </p:nvSpPr>
        <p:spPr>
          <a:xfrm>
            <a:off x="8321835" y="2842190"/>
            <a:ext cx="3462816" cy="1668196"/>
          </a:xfrm>
          <a:prstGeom prst="wedgeEllipseCallout">
            <a:avLst>
              <a:gd name="adj1" fmla="val -49511"/>
              <a:gd name="adj2" fmla="val 42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、带权边存储权值</a:t>
            </a:r>
            <a:endParaRPr lang="en-US" altLang="zh-CN" dirty="0"/>
          </a:p>
          <a:p>
            <a:pPr algn="ctr"/>
            <a:r>
              <a:rPr lang="en-US" altLang="zh-CN" dirty="0"/>
              <a:t>2</a:t>
            </a:r>
            <a:r>
              <a:rPr lang="zh-CN" altLang="en-US" dirty="0"/>
              <a:t>、行和列相同结点权值为</a:t>
            </a:r>
            <a:r>
              <a:rPr lang="en-US" altLang="zh-CN" dirty="0"/>
              <a:t>0</a:t>
            </a:r>
          </a:p>
          <a:p>
            <a:pPr algn="ctr"/>
            <a:r>
              <a:rPr lang="en-US" altLang="zh-CN" dirty="0"/>
              <a:t>3</a:t>
            </a:r>
            <a:r>
              <a:rPr lang="zh-CN" altLang="en-US" dirty="0"/>
              <a:t>、不存在的边权值为无限大</a:t>
            </a:r>
            <a:endParaRPr lang="en-US" altLang="zh-CN" dirty="0"/>
          </a:p>
        </p:txBody>
      </p:sp>
    </p:spTree>
    <p:extLst>
      <p:ext uri="{BB962C8B-B14F-4D97-AF65-F5344CB8AC3E}">
        <p14:creationId xmlns:p14="http://schemas.microsoft.com/office/powerpoint/2010/main" val="247613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500"/>
                                        <p:tgtEl>
                                          <p:spTgt spid="8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500"/>
                                        <p:tgtEl>
                                          <p:spTgt spid="9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fade">
                                      <p:cBhvr>
                                        <p:cTn id="54" dur="500"/>
                                        <p:tgtEl>
                                          <p:spTgt spid="9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fade">
                                      <p:cBhvr>
                                        <p:cTn id="57" dur="500"/>
                                        <p:tgtEl>
                                          <p:spTgt spid="9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97"/>
                                        </p:tgtEl>
                                        <p:attrNameLst>
                                          <p:attrName>style.visibility</p:attrName>
                                        </p:attrNameLst>
                                      </p:cBhvr>
                                      <p:to>
                                        <p:strVal val="visible"/>
                                      </p:to>
                                    </p:set>
                                    <p:animEffect transition="in" filter="fade">
                                      <p:cBhvr>
                                        <p:cTn id="68" dur="500"/>
                                        <p:tgtEl>
                                          <p:spTgt spid="9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fade">
                                      <p:cBhvr>
                                        <p:cTn id="77" dur="500"/>
                                        <p:tgtEl>
                                          <p:spTgt spid="10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fade">
                                      <p:cBhvr>
                                        <p:cTn id="80" dur="500"/>
                                        <p:tgtEl>
                                          <p:spTgt spid="10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2"/>
                                        </p:tgtEl>
                                        <p:attrNameLst>
                                          <p:attrName>style.visibility</p:attrName>
                                        </p:attrNameLst>
                                      </p:cBhvr>
                                      <p:to>
                                        <p:strVal val="visible"/>
                                      </p:to>
                                    </p:set>
                                    <p:animEffect transition="in" filter="fade">
                                      <p:cBhvr>
                                        <p:cTn id="83" dur="500"/>
                                        <p:tgtEl>
                                          <p:spTgt spid="10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3"/>
                                        </p:tgtEl>
                                        <p:attrNameLst>
                                          <p:attrName>style.visibility</p:attrName>
                                        </p:attrNameLst>
                                      </p:cBhvr>
                                      <p:to>
                                        <p:strVal val="visible"/>
                                      </p:to>
                                    </p:set>
                                    <p:animEffect transition="in" filter="fade">
                                      <p:cBhvr>
                                        <p:cTn id="86" dur="500"/>
                                        <p:tgtEl>
                                          <p:spTgt spid="10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animEffect transition="in" filter="fade">
                                      <p:cBhvr>
                                        <p:cTn id="89" dur="500"/>
                                        <p:tgtEl>
                                          <p:spTgt spid="10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500"/>
                                        <p:tgtEl>
                                          <p:spTgt spid="10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500"/>
                                        <p:tgtEl>
                                          <p:spTgt spid="10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7"/>
                                        </p:tgtEl>
                                        <p:attrNameLst>
                                          <p:attrName>style.visibility</p:attrName>
                                        </p:attrNameLst>
                                      </p:cBhvr>
                                      <p:to>
                                        <p:strVal val="visible"/>
                                      </p:to>
                                    </p:set>
                                    <p:animEffect transition="in" filter="fade">
                                      <p:cBhvr>
                                        <p:cTn id="98" dur="500"/>
                                        <p:tgtEl>
                                          <p:spTgt spid="10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fade">
                                      <p:cBhvr>
                                        <p:cTn id="101" dur="500"/>
                                        <p:tgtEl>
                                          <p:spTgt spid="10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500"/>
                                        <p:tgtEl>
                                          <p:spTgt spid="10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10"/>
                                        </p:tgtEl>
                                        <p:attrNameLst>
                                          <p:attrName>style.visibility</p:attrName>
                                        </p:attrNameLst>
                                      </p:cBhvr>
                                      <p:to>
                                        <p:strVal val="visible"/>
                                      </p:to>
                                    </p:set>
                                    <p:animEffect transition="in" filter="fade">
                                      <p:cBhvr>
                                        <p:cTn id="107" dur="500"/>
                                        <p:tgtEl>
                                          <p:spTgt spid="11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2"/>
                                        </p:tgtEl>
                                        <p:attrNameLst>
                                          <p:attrName>style.visibility</p:attrName>
                                        </p:attrNameLst>
                                      </p:cBhvr>
                                      <p:to>
                                        <p:strVal val="visible"/>
                                      </p:to>
                                    </p:set>
                                    <p:animEffect transition="in" filter="fade">
                                      <p:cBhvr>
                                        <p:cTn id="110" dur="500"/>
                                        <p:tgtEl>
                                          <p:spTgt spid="12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500"/>
                                        <p:tgtEl>
                                          <p:spTgt spid="12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24"/>
                                        </p:tgtEl>
                                        <p:attrNameLst>
                                          <p:attrName>style.visibility</p:attrName>
                                        </p:attrNameLst>
                                      </p:cBhvr>
                                      <p:to>
                                        <p:strVal val="visible"/>
                                      </p:to>
                                    </p:set>
                                    <p:animEffect transition="in" filter="fade">
                                      <p:cBhvr>
                                        <p:cTn id="116" dur="500"/>
                                        <p:tgtEl>
                                          <p:spTgt spid="12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25"/>
                                        </p:tgtEl>
                                        <p:attrNameLst>
                                          <p:attrName>style.visibility</p:attrName>
                                        </p:attrNameLst>
                                      </p:cBhvr>
                                      <p:to>
                                        <p:strVal val="visible"/>
                                      </p:to>
                                    </p:set>
                                    <p:animEffect transition="in" filter="fade">
                                      <p:cBhvr>
                                        <p:cTn id="119" dur="500"/>
                                        <p:tgtEl>
                                          <p:spTgt spid="125"/>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fade">
                                      <p:cBhvr>
                                        <p:cTn id="122" dur="500"/>
                                        <p:tgtEl>
                                          <p:spTgt spid="12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fade">
                                      <p:cBhvr>
                                        <p:cTn id="125" dur="500"/>
                                        <p:tgtEl>
                                          <p:spTgt spid="12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129"/>
                                        </p:tgtEl>
                                        <p:attrNameLst>
                                          <p:attrName>style.visibility</p:attrName>
                                        </p:attrNameLst>
                                      </p:cBhvr>
                                      <p:to>
                                        <p:strVal val="visible"/>
                                      </p:to>
                                    </p:set>
                                    <p:animEffect transition="in" filter="fade">
                                      <p:cBhvr>
                                        <p:cTn id="128" dur="500"/>
                                        <p:tgtEl>
                                          <p:spTgt spid="12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30"/>
                                        </p:tgtEl>
                                        <p:attrNameLst>
                                          <p:attrName>style.visibility</p:attrName>
                                        </p:attrNameLst>
                                      </p:cBhvr>
                                      <p:to>
                                        <p:strVal val="visible"/>
                                      </p:to>
                                    </p:set>
                                    <p:animEffect transition="in" filter="fade">
                                      <p:cBhvr>
                                        <p:cTn id="131" dur="500"/>
                                        <p:tgtEl>
                                          <p:spTgt spid="13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31"/>
                                        </p:tgtEl>
                                        <p:attrNameLst>
                                          <p:attrName>style.visibility</p:attrName>
                                        </p:attrNameLst>
                                      </p:cBhvr>
                                      <p:to>
                                        <p:strVal val="visible"/>
                                      </p:to>
                                    </p:set>
                                    <p:animEffect transition="in" filter="fade">
                                      <p:cBhvr>
                                        <p:cTn id="134" dur="500"/>
                                        <p:tgtEl>
                                          <p:spTgt spid="13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32"/>
                                        </p:tgtEl>
                                        <p:attrNameLst>
                                          <p:attrName>style.visibility</p:attrName>
                                        </p:attrNameLst>
                                      </p:cBhvr>
                                      <p:to>
                                        <p:strVal val="visible"/>
                                      </p:to>
                                    </p:set>
                                    <p:animEffect transition="in" filter="fade">
                                      <p:cBhvr>
                                        <p:cTn id="137" dur="500"/>
                                        <p:tgtEl>
                                          <p:spTgt spid="13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33"/>
                                        </p:tgtEl>
                                        <p:attrNameLst>
                                          <p:attrName>style.visibility</p:attrName>
                                        </p:attrNameLst>
                                      </p:cBhvr>
                                      <p:to>
                                        <p:strVal val="visible"/>
                                      </p:to>
                                    </p:set>
                                    <p:animEffect transition="in" filter="fade">
                                      <p:cBhvr>
                                        <p:cTn id="140" dur="500"/>
                                        <p:tgtEl>
                                          <p:spTgt spid="13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34"/>
                                        </p:tgtEl>
                                        <p:attrNameLst>
                                          <p:attrName>style.visibility</p:attrName>
                                        </p:attrNameLst>
                                      </p:cBhvr>
                                      <p:to>
                                        <p:strVal val="visible"/>
                                      </p:to>
                                    </p:set>
                                    <p:animEffect transition="in" filter="fade">
                                      <p:cBhvr>
                                        <p:cTn id="143" dur="500"/>
                                        <p:tgtEl>
                                          <p:spTgt spid="13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6"/>
                                        </p:tgtEl>
                                        <p:attrNameLst>
                                          <p:attrName>style.visibility</p:attrName>
                                        </p:attrNameLst>
                                      </p:cBhvr>
                                      <p:to>
                                        <p:strVal val="visible"/>
                                      </p:to>
                                    </p:set>
                                    <p:animEffect transition="in" filter="fade">
                                      <p:cBhvr>
                                        <p:cTn id="146" dur="500"/>
                                        <p:tgtEl>
                                          <p:spTgt spid="96"/>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fade">
                                      <p:cBhvr>
                                        <p:cTn id="151" dur="500"/>
                                        <p:tgtEl>
                                          <p:spTgt spid="65"/>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3"/>
                                        </p:tgtEl>
                                        <p:attrNameLst>
                                          <p:attrName>style.visibility</p:attrName>
                                        </p:attrNameLst>
                                      </p:cBhvr>
                                      <p:to>
                                        <p:strVal val="visible"/>
                                      </p:to>
                                    </p:set>
                                    <p:animEffect transition="in" filter="fade">
                                      <p:cBhvr>
                                        <p:cTn id="156" dur="500"/>
                                        <p:tgtEl>
                                          <p:spTgt spid="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5"/>
                                        </p:tgtEl>
                                        <p:attrNameLst>
                                          <p:attrName>style.visibility</p:attrName>
                                        </p:attrNameLst>
                                      </p:cBhvr>
                                      <p:to>
                                        <p:strVal val="visible"/>
                                      </p:to>
                                    </p:set>
                                    <p:animEffect transition="in" filter="fade">
                                      <p:cBhvr>
                                        <p:cTn id="159" dur="500"/>
                                        <p:tgtEl>
                                          <p:spTgt spid="5"/>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fade">
                                      <p:cBhvr>
                                        <p:cTn id="164" dur="500"/>
                                        <p:tgtEl>
                                          <p:spTgt spid="8"/>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9"/>
                                        </p:tgtEl>
                                        <p:attrNameLst>
                                          <p:attrName>style.visibility</p:attrName>
                                        </p:attrNameLst>
                                      </p:cBhvr>
                                      <p:to>
                                        <p:strVal val="visible"/>
                                      </p:to>
                                    </p:set>
                                    <p:animEffect transition="in" filter="fade">
                                      <p:cBhvr>
                                        <p:cTn id="167" dur="500"/>
                                        <p:tgtEl>
                                          <p:spTgt spid="9"/>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6"/>
                                        </p:tgtEl>
                                        <p:attrNameLst>
                                          <p:attrName>style.visibility</p:attrName>
                                        </p:attrNameLst>
                                      </p:cBhvr>
                                      <p:to>
                                        <p:strVal val="visible"/>
                                      </p:to>
                                    </p:set>
                                    <p:animEffect transition="in" filter="fade">
                                      <p:cBhvr>
                                        <p:cTn id="172" dur="500"/>
                                        <p:tgtEl>
                                          <p:spTgt spid="6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7"/>
                                        </p:tgtEl>
                                        <p:attrNameLst>
                                          <p:attrName>style.visibility</p:attrName>
                                        </p:attrNameLst>
                                      </p:cBhvr>
                                      <p:to>
                                        <p:strVal val="visible"/>
                                      </p:to>
                                    </p:set>
                                    <p:animEffect transition="in" filter="fade">
                                      <p:cBhvr>
                                        <p:cTn id="175" dur="500"/>
                                        <p:tgtEl>
                                          <p:spTgt spid="6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animEffect transition="in" filter="fade">
                                      <p:cBhvr>
                                        <p:cTn id="178" dur="500"/>
                                        <p:tgtEl>
                                          <p:spTgt spid="69"/>
                                        </p:tgtEl>
                                      </p:cBhvr>
                                    </p:animEffect>
                                  </p:childTnLst>
                                </p:cTn>
                              </p:par>
                              <p:par>
                                <p:cTn id="179" presetID="10" presetClass="entr" presetSubtype="0" fill="hold" nodeType="withEffect">
                                  <p:stCondLst>
                                    <p:cond delay="0"/>
                                  </p:stCondLst>
                                  <p:childTnLst>
                                    <p:set>
                                      <p:cBhvr>
                                        <p:cTn id="180" dur="1" fill="hold">
                                          <p:stCondLst>
                                            <p:cond delay="0"/>
                                          </p:stCondLst>
                                        </p:cTn>
                                        <p:tgtEl>
                                          <p:spTgt spid="70"/>
                                        </p:tgtEl>
                                        <p:attrNameLst>
                                          <p:attrName>style.visibility</p:attrName>
                                        </p:attrNameLst>
                                      </p:cBhvr>
                                      <p:to>
                                        <p:strVal val="visible"/>
                                      </p:to>
                                    </p:set>
                                    <p:animEffect transition="in" filter="fade">
                                      <p:cBhvr>
                                        <p:cTn id="181" dur="500"/>
                                        <p:tgtEl>
                                          <p:spTgt spid="70"/>
                                        </p:tgtEl>
                                      </p:cBhvr>
                                    </p:animEffect>
                                  </p:childTnLst>
                                </p:cTn>
                              </p:par>
                              <p:par>
                                <p:cTn id="182" presetID="10" presetClass="entr" presetSubtype="0" fill="hold" nodeType="withEffect">
                                  <p:stCondLst>
                                    <p:cond delay="0"/>
                                  </p:stCondLst>
                                  <p:childTnLst>
                                    <p:set>
                                      <p:cBhvr>
                                        <p:cTn id="183" dur="1" fill="hold">
                                          <p:stCondLst>
                                            <p:cond delay="0"/>
                                          </p:stCondLst>
                                        </p:cTn>
                                        <p:tgtEl>
                                          <p:spTgt spid="71"/>
                                        </p:tgtEl>
                                        <p:attrNameLst>
                                          <p:attrName>style.visibility</p:attrName>
                                        </p:attrNameLst>
                                      </p:cBhvr>
                                      <p:to>
                                        <p:strVal val="visible"/>
                                      </p:to>
                                    </p:set>
                                    <p:animEffect transition="in" filter="fade">
                                      <p:cBhvr>
                                        <p:cTn id="184" dur="500"/>
                                        <p:tgtEl>
                                          <p:spTgt spid="71"/>
                                        </p:tgtEl>
                                      </p:cBhvr>
                                    </p:animEffect>
                                  </p:childTnLst>
                                </p:cTn>
                              </p:par>
                              <p:par>
                                <p:cTn id="185" presetID="10" presetClass="entr" presetSubtype="0" fill="hold" nodeType="withEffect">
                                  <p:stCondLst>
                                    <p:cond delay="0"/>
                                  </p:stCondLst>
                                  <p:childTnLst>
                                    <p:set>
                                      <p:cBhvr>
                                        <p:cTn id="186" dur="1" fill="hold">
                                          <p:stCondLst>
                                            <p:cond delay="0"/>
                                          </p:stCondLst>
                                        </p:cTn>
                                        <p:tgtEl>
                                          <p:spTgt spid="72"/>
                                        </p:tgtEl>
                                        <p:attrNameLst>
                                          <p:attrName>style.visibility</p:attrName>
                                        </p:attrNameLst>
                                      </p:cBhvr>
                                      <p:to>
                                        <p:strVal val="visible"/>
                                      </p:to>
                                    </p:set>
                                    <p:animEffect transition="in" filter="fade">
                                      <p:cBhvr>
                                        <p:cTn id="187" dur="500"/>
                                        <p:tgtEl>
                                          <p:spTgt spid="72"/>
                                        </p:tgtEl>
                                      </p:cBhvr>
                                    </p:animEffect>
                                  </p:childTnLst>
                                </p:cTn>
                              </p:par>
                              <p:par>
                                <p:cTn id="188" presetID="10" presetClass="entr" presetSubtype="0" fill="hold" nodeType="withEffect">
                                  <p:stCondLst>
                                    <p:cond delay="0"/>
                                  </p:stCondLst>
                                  <p:childTnLst>
                                    <p:set>
                                      <p:cBhvr>
                                        <p:cTn id="189" dur="1" fill="hold">
                                          <p:stCondLst>
                                            <p:cond delay="0"/>
                                          </p:stCondLst>
                                        </p:cTn>
                                        <p:tgtEl>
                                          <p:spTgt spid="73"/>
                                        </p:tgtEl>
                                        <p:attrNameLst>
                                          <p:attrName>style.visibility</p:attrName>
                                        </p:attrNameLst>
                                      </p:cBhvr>
                                      <p:to>
                                        <p:strVal val="visible"/>
                                      </p:to>
                                    </p:set>
                                    <p:animEffect transition="in" filter="fade">
                                      <p:cBhvr>
                                        <p:cTn id="190" dur="500"/>
                                        <p:tgtEl>
                                          <p:spTgt spid="73"/>
                                        </p:tgtEl>
                                      </p:cBhvr>
                                    </p:animEffect>
                                  </p:childTnLst>
                                </p:cTn>
                              </p:par>
                              <p:par>
                                <p:cTn id="191" presetID="10" presetClass="entr" presetSubtype="0" fill="hold" nodeType="withEffect">
                                  <p:stCondLst>
                                    <p:cond delay="0"/>
                                  </p:stCondLst>
                                  <p:childTnLst>
                                    <p:set>
                                      <p:cBhvr>
                                        <p:cTn id="192" dur="1" fill="hold">
                                          <p:stCondLst>
                                            <p:cond delay="0"/>
                                          </p:stCondLst>
                                        </p:cTn>
                                        <p:tgtEl>
                                          <p:spTgt spid="74"/>
                                        </p:tgtEl>
                                        <p:attrNameLst>
                                          <p:attrName>style.visibility</p:attrName>
                                        </p:attrNameLst>
                                      </p:cBhvr>
                                      <p:to>
                                        <p:strVal val="visible"/>
                                      </p:to>
                                    </p:set>
                                    <p:animEffect transition="in" filter="fade">
                                      <p:cBhvr>
                                        <p:cTn id="193" dur="500"/>
                                        <p:tgtEl>
                                          <p:spTgt spid="74"/>
                                        </p:tgtEl>
                                      </p:cBhvr>
                                    </p:animEffect>
                                  </p:childTnLst>
                                </p:cTn>
                              </p:par>
                              <p:par>
                                <p:cTn id="194" presetID="10" presetClass="entr" presetSubtype="0" fill="hold" nodeType="with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fade">
                                      <p:cBhvr>
                                        <p:cTn id="196" dur="500"/>
                                        <p:tgtEl>
                                          <p:spTgt spid="7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0"/>
                                        </p:tgtEl>
                                        <p:attrNameLst>
                                          <p:attrName>style.visibility</p:attrName>
                                        </p:attrNameLst>
                                      </p:cBhvr>
                                      <p:to>
                                        <p:strVal val="visible"/>
                                      </p:to>
                                    </p:set>
                                    <p:animEffect transition="in" filter="fade">
                                      <p:cBhvr>
                                        <p:cTn id="199" dur="500"/>
                                        <p:tgtEl>
                                          <p:spTgt spid="10"/>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6"/>
                                        </p:tgtEl>
                                        <p:attrNameLst>
                                          <p:attrName>style.visibility</p:attrName>
                                        </p:attrNameLst>
                                      </p:cBhvr>
                                      <p:to>
                                        <p:strVal val="visible"/>
                                      </p:to>
                                    </p:set>
                                    <p:animEffect transition="in" filter="fade">
                                      <p:cBhvr>
                                        <p:cTn id="202" dur="500"/>
                                        <p:tgtEl>
                                          <p:spTgt spid="76"/>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9"/>
                                        </p:tgtEl>
                                        <p:attrNameLst>
                                          <p:attrName>style.visibility</p:attrName>
                                        </p:attrNameLst>
                                      </p:cBhvr>
                                      <p:to>
                                        <p:strVal val="visible"/>
                                      </p:to>
                                    </p:set>
                                    <p:animEffect transition="in" filter="fade">
                                      <p:cBhvr>
                                        <p:cTn id="205" dur="500"/>
                                        <p:tgtEl>
                                          <p:spTgt spid="79"/>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80"/>
                                        </p:tgtEl>
                                        <p:attrNameLst>
                                          <p:attrName>style.visibility</p:attrName>
                                        </p:attrNameLst>
                                      </p:cBhvr>
                                      <p:to>
                                        <p:strVal val="visible"/>
                                      </p:to>
                                    </p:set>
                                    <p:animEffect transition="in" filter="fade">
                                      <p:cBhvr>
                                        <p:cTn id="208" dur="500"/>
                                        <p:tgtEl>
                                          <p:spTgt spid="80"/>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1"/>
                                        </p:tgtEl>
                                        <p:attrNameLst>
                                          <p:attrName>style.visibility</p:attrName>
                                        </p:attrNameLst>
                                      </p:cBhvr>
                                      <p:to>
                                        <p:strVal val="visible"/>
                                      </p:to>
                                    </p:set>
                                    <p:animEffect transition="in" filter="fade">
                                      <p:cBhvr>
                                        <p:cTn id="211" dur="500"/>
                                        <p:tgtEl>
                                          <p:spTgt spid="81"/>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2"/>
                                        </p:tgtEl>
                                        <p:attrNameLst>
                                          <p:attrName>style.visibility</p:attrName>
                                        </p:attrNameLst>
                                      </p:cBhvr>
                                      <p:to>
                                        <p:strVal val="visible"/>
                                      </p:to>
                                    </p:set>
                                    <p:animEffect transition="in" filter="fade">
                                      <p:cBhvr>
                                        <p:cTn id="214" dur="500"/>
                                        <p:tgtEl>
                                          <p:spTgt spid="82"/>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68"/>
                                        </p:tgtEl>
                                        <p:attrNameLst>
                                          <p:attrName>style.visibility</p:attrName>
                                        </p:attrNameLst>
                                      </p:cBhvr>
                                      <p:to>
                                        <p:strVal val="visible"/>
                                      </p:to>
                                    </p:set>
                                    <p:animEffect transition="in" filter="fade">
                                      <p:cBhvr>
                                        <p:cTn id="217" dur="500"/>
                                        <p:tgtEl>
                                          <p:spTgt spid="68"/>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83"/>
                                        </p:tgtEl>
                                        <p:attrNameLst>
                                          <p:attrName>style.visibility</p:attrName>
                                        </p:attrNameLst>
                                      </p:cBhvr>
                                      <p:to>
                                        <p:strVal val="visible"/>
                                      </p:to>
                                    </p:set>
                                    <p:animEffect transition="in" filter="fade">
                                      <p:cBhvr>
                                        <p:cTn id="220" dur="500"/>
                                        <p:tgtEl>
                                          <p:spTgt spid="83"/>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84"/>
                                        </p:tgtEl>
                                        <p:attrNameLst>
                                          <p:attrName>style.visibility</p:attrName>
                                        </p:attrNameLst>
                                      </p:cBhvr>
                                      <p:to>
                                        <p:strVal val="visible"/>
                                      </p:to>
                                    </p:set>
                                    <p:animEffect transition="in" filter="fade">
                                      <p:cBhvr>
                                        <p:cTn id="223" dur="500"/>
                                        <p:tgtEl>
                                          <p:spTgt spid="84"/>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85"/>
                                        </p:tgtEl>
                                        <p:attrNameLst>
                                          <p:attrName>style.visibility</p:attrName>
                                        </p:attrNameLst>
                                      </p:cBhvr>
                                      <p:to>
                                        <p:strVal val="visible"/>
                                      </p:to>
                                    </p:set>
                                    <p:animEffect transition="in" filter="fade">
                                      <p:cBhvr>
                                        <p:cTn id="226" dur="500"/>
                                        <p:tgtEl>
                                          <p:spTgt spid="85"/>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86"/>
                                        </p:tgtEl>
                                        <p:attrNameLst>
                                          <p:attrName>style.visibility</p:attrName>
                                        </p:attrNameLst>
                                      </p:cBhvr>
                                      <p:to>
                                        <p:strVal val="visible"/>
                                      </p:to>
                                    </p:set>
                                    <p:animEffect transition="in" filter="fade">
                                      <p:cBhvr>
                                        <p:cTn id="229" dur="500"/>
                                        <p:tgtEl>
                                          <p:spTgt spid="8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87"/>
                                        </p:tgtEl>
                                        <p:attrNameLst>
                                          <p:attrName>style.visibility</p:attrName>
                                        </p:attrNameLst>
                                      </p:cBhvr>
                                      <p:to>
                                        <p:strVal val="visible"/>
                                      </p:to>
                                    </p:set>
                                    <p:animEffect transition="in" filter="fade">
                                      <p:cBhvr>
                                        <p:cTn id="232" dur="500"/>
                                        <p:tgtEl>
                                          <p:spTgt spid="87"/>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92"/>
                                        </p:tgtEl>
                                        <p:attrNameLst>
                                          <p:attrName>style.visibility</p:attrName>
                                        </p:attrNameLst>
                                      </p:cBhvr>
                                      <p:to>
                                        <p:strVal val="visible"/>
                                      </p:to>
                                    </p:set>
                                    <p:animEffect transition="in" filter="fade">
                                      <p:cBhvr>
                                        <p:cTn id="235" dur="500"/>
                                        <p:tgtEl>
                                          <p:spTgt spid="92"/>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11"/>
                                        </p:tgtEl>
                                        <p:attrNameLst>
                                          <p:attrName>style.visibility</p:attrName>
                                        </p:attrNameLst>
                                      </p:cBhvr>
                                      <p:to>
                                        <p:strVal val="visible"/>
                                      </p:to>
                                    </p:set>
                                    <p:animEffect transition="in" filter="fade">
                                      <p:cBhvr>
                                        <p:cTn id="238" dur="500"/>
                                        <p:tgtEl>
                                          <p:spTgt spid="111"/>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12"/>
                                        </p:tgtEl>
                                        <p:attrNameLst>
                                          <p:attrName>style.visibility</p:attrName>
                                        </p:attrNameLst>
                                      </p:cBhvr>
                                      <p:to>
                                        <p:strVal val="visible"/>
                                      </p:to>
                                    </p:set>
                                    <p:animEffect transition="in" filter="fade">
                                      <p:cBhvr>
                                        <p:cTn id="241" dur="500"/>
                                        <p:tgtEl>
                                          <p:spTgt spid="112"/>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13"/>
                                        </p:tgtEl>
                                        <p:attrNameLst>
                                          <p:attrName>style.visibility</p:attrName>
                                        </p:attrNameLst>
                                      </p:cBhvr>
                                      <p:to>
                                        <p:strVal val="visible"/>
                                      </p:to>
                                    </p:set>
                                    <p:animEffect transition="in" filter="fade">
                                      <p:cBhvr>
                                        <p:cTn id="244" dur="500"/>
                                        <p:tgtEl>
                                          <p:spTgt spid="113"/>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14"/>
                                        </p:tgtEl>
                                        <p:attrNameLst>
                                          <p:attrName>style.visibility</p:attrName>
                                        </p:attrNameLst>
                                      </p:cBhvr>
                                      <p:to>
                                        <p:strVal val="visible"/>
                                      </p:to>
                                    </p:set>
                                    <p:animEffect transition="in" filter="fade">
                                      <p:cBhvr>
                                        <p:cTn id="247" dur="500"/>
                                        <p:tgtEl>
                                          <p:spTgt spid="114"/>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16"/>
                                        </p:tgtEl>
                                        <p:attrNameLst>
                                          <p:attrName>style.visibility</p:attrName>
                                        </p:attrNameLst>
                                      </p:cBhvr>
                                      <p:to>
                                        <p:strVal val="visible"/>
                                      </p:to>
                                    </p:set>
                                    <p:animEffect transition="in" filter="fade">
                                      <p:cBhvr>
                                        <p:cTn id="250" dur="500"/>
                                        <p:tgtEl>
                                          <p:spTgt spid="116"/>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17"/>
                                        </p:tgtEl>
                                        <p:attrNameLst>
                                          <p:attrName>style.visibility</p:attrName>
                                        </p:attrNameLst>
                                      </p:cBhvr>
                                      <p:to>
                                        <p:strVal val="visible"/>
                                      </p:to>
                                    </p:set>
                                    <p:animEffect transition="in" filter="fade">
                                      <p:cBhvr>
                                        <p:cTn id="253" dur="500"/>
                                        <p:tgtEl>
                                          <p:spTgt spid="117"/>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18"/>
                                        </p:tgtEl>
                                        <p:attrNameLst>
                                          <p:attrName>style.visibility</p:attrName>
                                        </p:attrNameLst>
                                      </p:cBhvr>
                                      <p:to>
                                        <p:strVal val="visible"/>
                                      </p:to>
                                    </p:set>
                                    <p:animEffect transition="in" filter="fade">
                                      <p:cBhvr>
                                        <p:cTn id="256" dur="500"/>
                                        <p:tgtEl>
                                          <p:spTgt spid="118"/>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19"/>
                                        </p:tgtEl>
                                        <p:attrNameLst>
                                          <p:attrName>style.visibility</p:attrName>
                                        </p:attrNameLst>
                                      </p:cBhvr>
                                      <p:to>
                                        <p:strVal val="visible"/>
                                      </p:to>
                                    </p:set>
                                    <p:animEffect transition="in" filter="fade">
                                      <p:cBhvr>
                                        <p:cTn id="259" dur="500"/>
                                        <p:tgtEl>
                                          <p:spTgt spid="119"/>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0"/>
                                        </p:tgtEl>
                                        <p:attrNameLst>
                                          <p:attrName>style.visibility</p:attrName>
                                        </p:attrNameLst>
                                      </p:cBhvr>
                                      <p:to>
                                        <p:strVal val="visible"/>
                                      </p:to>
                                    </p:set>
                                    <p:animEffect transition="in" filter="fade">
                                      <p:cBhvr>
                                        <p:cTn id="262" dur="500"/>
                                        <p:tgtEl>
                                          <p:spTgt spid="120"/>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1"/>
                                        </p:tgtEl>
                                        <p:attrNameLst>
                                          <p:attrName>style.visibility</p:attrName>
                                        </p:attrNameLst>
                                      </p:cBhvr>
                                      <p:to>
                                        <p:strVal val="visible"/>
                                      </p:to>
                                    </p:set>
                                    <p:animEffect transition="in" filter="fade">
                                      <p:cBhvr>
                                        <p:cTn id="265" dur="500"/>
                                        <p:tgtEl>
                                          <p:spTgt spid="121"/>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7"/>
                                        </p:tgtEl>
                                        <p:attrNameLst>
                                          <p:attrName>style.visibility</p:attrName>
                                        </p:attrNameLst>
                                      </p:cBhvr>
                                      <p:to>
                                        <p:strVal val="visible"/>
                                      </p:to>
                                    </p:set>
                                    <p:animEffect transition="in" filter="fade">
                                      <p:cBhvr>
                                        <p:cTn id="268" dur="500"/>
                                        <p:tgtEl>
                                          <p:spTgt spid="127"/>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36"/>
                                        </p:tgtEl>
                                        <p:attrNameLst>
                                          <p:attrName>style.visibility</p:attrName>
                                        </p:attrNameLst>
                                      </p:cBhvr>
                                      <p:to>
                                        <p:strVal val="visible"/>
                                      </p:to>
                                    </p:set>
                                    <p:animEffect transition="in" filter="fade">
                                      <p:cBhvr>
                                        <p:cTn id="271" dur="500"/>
                                        <p:tgtEl>
                                          <p:spTgt spid="136"/>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37"/>
                                        </p:tgtEl>
                                        <p:attrNameLst>
                                          <p:attrName>style.visibility</p:attrName>
                                        </p:attrNameLst>
                                      </p:cBhvr>
                                      <p:to>
                                        <p:strVal val="visible"/>
                                      </p:to>
                                    </p:set>
                                    <p:animEffect transition="in" filter="fade">
                                      <p:cBhvr>
                                        <p:cTn id="274" dur="500"/>
                                        <p:tgtEl>
                                          <p:spTgt spid="137"/>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38"/>
                                        </p:tgtEl>
                                        <p:attrNameLst>
                                          <p:attrName>style.visibility</p:attrName>
                                        </p:attrNameLst>
                                      </p:cBhvr>
                                      <p:to>
                                        <p:strVal val="visible"/>
                                      </p:to>
                                    </p:set>
                                    <p:animEffect transition="in" filter="fade">
                                      <p:cBhvr>
                                        <p:cTn id="277" dur="500"/>
                                        <p:tgtEl>
                                          <p:spTgt spid="138"/>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39"/>
                                        </p:tgtEl>
                                        <p:attrNameLst>
                                          <p:attrName>style.visibility</p:attrName>
                                        </p:attrNameLst>
                                      </p:cBhvr>
                                      <p:to>
                                        <p:strVal val="visible"/>
                                      </p:to>
                                    </p:set>
                                    <p:animEffect transition="in" filter="fade">
                                      <p:cBhvr>
                                        <p:cTn id="280" dur="500"/>
                                        <p:tgtEl>
                                          <p:spTgt spid="139"/>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44"/>
                                        </p:tgtEl>
                                        <p:attrNameLst>
                                          <p:attrName>style.visibility</p:attrName>
                                        </p:attrNameLst>
                                      </p:cBhvr>
                                      <p:to>
                                        <p:strVal val="visible"/>
                                      </p:to>
                                    </p:set>
                                    <p:animEffect transition="in" filter="fade">
                                      <p:cBhvr>
                                        <p:cTn id="283" dur="500"/>
                                        <p:tgtEl>
                                          <p:spTgt spid="144"/>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45"/>
                                        </p:tgtEl>
                                        <p:attrNameLst>
                                          <p:attrName>style.visibility</p:attrName>
                                        </p:attrNameLst>
                                      </p:cBhvr>
                                      <p:to>
                                        <p:strVal val="visible"/>
                                      </p:to>
                                    </p:set>
                                    <p:animEffect transition="in" filter="fade">
                                      <p:cBhvr>
                                        <p:cTn id="286" dur="500"/>
                                        <p:tgtEl>
                                          <p:spTgt spid="145"/>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46"/>
                                        </p:tgtEl>
                                        <p:attrNameLst>
                                          <p:attrName>style.visibility</p:attrName>
                                        </p:attrNameLst>
                                      </p:cBhvr>
                                      <p:to>
                                        <p:strVal val="visible"/>
                                      </p:to>
                                    </p:set>
                                    <p:animEffect transition="in" filter="fade">
                                      <p:cBhvr>
                                        <p:cTn id="289" dur="500"/>
                                        <p:tgtEl>
                                          <p:spTgt spid="146"/>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47"/>
                                        </p:tgtEl>
                                        <p:attrNameLst>
                                          <p:attrName>style.visibility</p:attrName>
                                        </p:attrNameLst>
                                      </p:cBhvr>
                                      <p:to>
                                        <p:strVal val="visible"/>
                                      </p:to>
                                    </p:set>
                                    <p:animEffect transition="in" filter="fade">
                                      <p:cBhvr>
                                        <p:cTn id="292" dur="500"/>
                                        <p:tgtEl>
                                          <p:spTgt spid="147"/>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48"/>
                                        </p:tgtEl>
                                        <p:attrNameLst>
                                          <p:attrName>style.visibility</p:attrName>
                                        </p:attrNameLst>
                                      </p:cBhvr>
                                      <p:to>
                                        <p:strVal val="visible"/>
                                      </p:to>
                                    </p:set>
                                    <p:animEffect transition="in" filter="fade">
                                      <p:cBhvr>
                                        <p:cTn id="295" dur="500"/>
                                        <p:tgtEl>
                                          <p:spTgt spid="148"/>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0" nodeType="clickEffect">
                                  <p:stCondLst>
                                    <p:cond delay="0"/>
                                  </p:stCondLst>
                                  <p:childTnLst>
                                    <p:set>
                                      <p:cBhvr>
                                        <p:cTn id="299" dur="1" fill="hold">
                                          <p:stCondLst>
                                            <p:cond delay="0"/>
                                          </p:stCondLst>
                                        </p:cTn>
                                        <p:tgtEl>
                                          <p:spTgt spid="13"/>
                                        </p:tgtEl>
                                        <p:attrNameLst>
                                          <p:attrName>style.visibility</p:attrName>
                                        </p:attrNameLst>
                                      </p:cBhvr>
                                      <p:to>
                                        <p:strVal val="visible"/>
                                      </p:to>
                                    </p:set>
                                    <p:animEffect transition="in" filter="fade">
                                      <p:cBhvr>
                                        <p:cTn id="30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77" grpId="0"/>
      <p:bldP spid="78" grpId="0" animBg="1"/>
      <p:bldP spid="88" grpId="0" animBg="1"/>
      <p:bldP spid="89" grpId="0" animBg="1"/>
      <p:bldP spid="90" grpId="0" animBg="1"/>
      <p:bldP spid="91" grpId="0"/>
      <p:bldP spid="93" grpId="0"/>
      <p:bldP spid="94" grpId="0"/>
      <p:bldP spid="95" grpId="0"/>
      <p:bldP spid="96" grpId="0"/>
      <p:bldP spid="97" grpId="0" animBg="1"/>
      <p:bldP spid="98" grpId="0" animBg="1"/>
      <p:bldP spid="99" grpId="0"/>
      <p:bldP spid="100" grpId="0"/>
      <p:bldP spid="101" grpId="0"/>
      <p:bldP spid="102" grpId="0"/>
      <p:bldP spid="103" grpId="0"/>
      <p:bldP spid="104" grpId="0"/>
      <p:bldP spid="105" grpId="0"/>
      <p:bldP spid="106" grpId="0"/>
      <p:bldP spid="107" grpId="0"/>
      <p:bldP spid="108" grpId="0"/>
      <p:bldP spid="109" grpId="0"/>
      <p:bldP spid="110" grpId="0"/>
      <p:bldP spid="122" grpId="0"/>
      <p:bldP spid="123" grpId="0"/>
      <p:bldP spid="124" grpId="0"/>
      <p:bldP spid="125" grpId="0"/>
      <p:bldP spid="126" grpId="0"/>
      <p:bldP spid="128" grpId="0"/>
      <p:bldP spid="129" grpId="0"/>
      <p:bldP spid="130" grpId="0"/>
      <p:bldP spid="131" grpId="0"/>
      <p:bldP spid="132" grpId="0"/>
      <p:bldP spid="133" grpId="0"/>
      <p:bldP spid="134" grpId="0"/>
      <p:bldP spid="3" grpId="0" animBg="1"/>
      <p:bldP spid="65" grpId="0" animBg="1"/>
      <p:bldP spid="5" grpId="0" animBg="1"/>
      <p:bldP spid="9" grpId="0"/>
      <p:bldP spid="66" grpId="0" animBg="1"/>
      <p:bldP spid="67" grpId="0" animBg="1"/>
      <p:bldP spid="68" grpId="0" animBg="1"/>
      <p:bldP spid="69" grpId="0" animBg="1"/>
      <p:bldP spid="10" grpId="0"/>
      <p:bldP spid="76" grpId="0"/>
      <p:bldP spid="79" grpId="0"/>
      <p:bldP spid="80" grpId="0"/>
      <p:bldP spid="81" grpId="0"/>
      <p:bldP spid="82" grpId="0"/>
      <p:bldP spid="83" grpId="0" animBg="1"/>
      <p:bldP spid="84" grpId="0" animBg="1"/>
      <p:bldP spid="85" grpId="0"/>
      <p:bldP spid="86" grpId="0"/>
      <p:bldP spid="87" grpId="0"/>
      <p:bldP spid="92" grpId="0"/>
      <p:bldP spid="111" grpId="0"/>
      <p:bldP spid="112" grpId="0"/>
      <p:bldP spid="113" grpId="0"/>
      <p:bldP spid="114" grpId="0"/>
      <p:bldP spid="116" grpId="0"/>
      <p:bldP spid="117" grpId="0"/>
      <p:bldP spid="118" grpId="0"/>
      <p:bldP spid="119" grpId="0"/>
      <p:bldP spid="120" grpId="0"/>
      <p:bldP spid="121" grpId="0"/>
      <p:bldP spid="127" grpId="0"/>
      <p:bldP spid="136" grpId="0"/>
      <p:bldP spid="137" grpId="0"/>
      <p:bldP spid="138" grpId="0"/>
      <p:bldP spid="139" grpId="0"/>
      <p:bldP spid="144" grpId="0"/>
      <p:bldP spid="145" grpId="0"/>
      <p:bldP spid="146" grpId="0"/>
      <p:bldP spid="147" grpId="0"/>
      <p:bldP spid="148"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邻接矩阵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3D5FAB88-DCA7-4855-A211-E1236A2CF5BD}"/>
              </a:ext>
            </a:extLst>
          </p:cNvPr>
          <p:cNvSpPr/>
          <p:nvPr/>
        </p:nvSpPr>
        <p:spPr>
          <a:xfrm>
            <a:off x="1309628" y="1120676"/>
            <a:ext cx="9572743" cy="23083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altLang="zh-CN" dirty="0">
                <a:solidFill>
                  <a:schemeClr val="accent1"/>
                </a:solidFill>
              </a:rPr>
              <a:t>#define </a:t>
            </a:r>
            <a:r>
              <a:rPr lang="en-US" altLang="zh-CN" dirty="0" err="1"/>
              <a:t>MaxVertexNum</a:t>
            </a:r>
            <a:r>
              <a:rPr lang="en-US" altLang="zh-CN" dirty="0"/>
              <a:t> l00  	//</a:t>
            </a:r>
            <a:r>
              <a:rPr lang="zh-CN" altLang="en-US" dirty="0"/>
              <a:t>顶点数目的最大值</a:t>
            </a:r>
          </a:p>
          <a:p>
            <a:r>
              <a:rPr lang="en-US" altLang="zh-CN" dirty="0">
                <a:solidFill>
                  <a:schemeClr val="accent1"/>
                </a:solidFill>
              </a:rPr>
              <a:t>typedef</a:t>
            </a:r>
            <a:r>
              <a:rPr lang="en-US" altLang="zh-CN" dirty="0"/>
              <a:t> </a:t>
            </a:r>
            <a:r>
              <a:rPr lang="en-US" altLang="zh-CN" dirty="0">
                <a:solidFill>
                  <a:schemeClr val="accent1"/>
                </a:solidFill>
              </a:rPr>
              <a:t>char</a:t>
            </a:r>
            <a:r>
              <a:rPr lang="en-US" altLang="zh-CN" dirty="0"/>
              <a:t> </a:t>
            </a:r>
            <a:r>
              <a:rPr lang="en-US" altLang="zh-CN" dirty="0" err="1"/>
              <a:t>VertexType</a:t>
            </a:r>
            <a:r>
              <a:rPr lang="en-US" altLang="zh-CN" dirty="0"/>
              <a:t>;		//</a:t>
            </a:r>
            <a:r>
              <a:rPr lang="zh-CN" altLang="en-US" dirty="0"/>
              <a:t>顶点的数据类型 不同情况不一样</a:t>
            </a:r>
          </a:p>
          <a:p>
            <a:r>
              <a:rPr lang="en-US" altLang="zh-CN" dirty="0">
                <a:solidFill>
                  <a:schemeClr val="accent1"/>
                </a:solidFill>
              </a:rPr>
              <a:t>typedef int </a:t>
            </a:r>
            <a:r>
              <a:rPr lang="en-US" altLang="zh-CN" dirty="0" err="1"/>
              <a:t>EdgeType</a:t>
            </a:r>
            <a:r>
              <a:rPr lang="en-US" altLang="zh-CN" dirty="0"/>
              <a:t>;    		//</a:t>
            </a:r>
            <a:r>
              <a:rPr lang="zh-CN" altLang="en-US" dirty="0"/>
              <a:t>整数表示权值或者连通性</a:t>
            </a:r>
          </a:p>
          <a:p>
            <a:r>
              <a:rPr lang="en-US" altLang="zh-CN" dirty="0">
                <a:solidFill>
                  <a:schemeClr val="accent1"/>
                </a:solidFill>
              </a:rPr>
              <a:t>typedef struct</a:t>
            </a:r>
            <a:r>
              <a:rPr lang="en-US" altLang="zh-CN" dirty="0"/>
              <a:t>{</a:t>
            </a:r>
          </a:p>
          <a:p>
            <a:r>
              <a:rPr lang="en-US" altLang="zh-CN" dirty="0"/>
              <a:t>	</a:t>
            </a:r>
            <a:r>
              <a:rPr lang="en-US" altLang="zh-CN" dirty="0" err="1"/>
              <a:t>VertexType</a:t>
            </a:r>
            <a:r>
              <a:rPr lang="en-US" altLang="zh-CN" dirty="0"/>
              <a:t> Vex[</a:t>
            </a:r>
            <a:r>
              <a:rPr lang="en-US" altLang="zh-CN" dirty="0" err="1"/>
              <a:t>MaxVertexNum</a:t>
            </a:r>
            <a:r>
              <a:rPr lang="en-US" altLang="zh-CN" dirty="0"/>
              <a:t>];			//</a:t>
            </a:r>
            <a:r>
              <a:rPr lang="zh-CN" altLang="en-US" dirty="0"/>
              <a:t>顶点表</a:t>
            </a:r>
          </a:p>
          <a:p>
            <a:r>
              <a:rPr lang="zh-CN" altLang="en-US" dirty="0"/>
              <a:t>	</a:t>
            </a:r>
            <a:r>
              <a:rPr lang="en-US" altLang="zh-CN" dirty="0" err="1"/>
              <a:t>EdgeType</a:t>
            </a:r>
            <a:r>
              <a:rPr lang="en-US" altLang="zh-CN" dirty="0"/>
              <a:t> Edge</a:t>
            </a:r>
            <a:r>
              <a:rPr lang="en-US" altLang="zh-CN" dirty="0">
                <a:solidFill>
                  <a:srgbClr val="FF0000"/>
                </a:solidFill>
              </a:rPr>
              <a:t>[</a:t>
            </a:r>
            <a:r>
              <a:rPr lang="en-US" altLang="zh-CN" dirty="0" err="1">
                <a:solidFill>
                  <a:srgbClr val="FF0000"/>
                </a:solidFill>
              </a:rPr>
              <a:t>MaxVertexNum</a:t>
            </a:r>
            <a:r>
              <a:rPr lang="en-US" altLang="zh-CN" dirty="0">
                <a:solidFill>
                  <a:srgbClr val="FF0000"/>
                </a:solidFill>
              </a:rPr>
              <a:t>][</a:t>
            </a:r>
            <a:r>
              <a:rPr lang="en-US" altLang="zh-CN" dirty="0" err="1">
                <a:solidFill>
                  <a:srgbClr val="FF0000"/>
                </a:solidFill>
              </a:rPr>
              <a:t>MaxVertexNum</a:t>
            </a:r>
            <a:r>
              <a:rPr lang="en-US" altLang="zh-CN" dirty="0">
                <a:solidFill>
                  <a:srgbClr val="FF0000"/>
                </a:solidFill>
              </a:rPr>
              <a:t>];</a:t>
            </a:r>
            <a:r>
              <a:rPr lang="en-US" altLang="zh-CN" dirty="0"/>
              <a:t>	//</a:t>
            </a:r>
            <a:r>
              <a:rPr lang="zh-CN" altLang="en-US" dirty="0"/>
              <a:t>邻接矩阵</a:t>
            </a:r>
            <a:r>
              <a:rPr lang="en-US" altLang="zh-CN" dirty="0"/>
              <a:t>(</a:t>
            </a:r>
            <a:r>
              <a:rPr lang="zh-CN" altLang="en-US" dirty="0"/>
              <a:t>二维数组</a:t>
            </a:r>
            <a:r>
              <a:rPr lang="en-US" altLang="zh-CN" dirty="0"/>
              <a:t>)</a:t>
            </a:r>
            <a:r>
              <a:rPr lang="zh-CN" altLang="en-US" dirty="0"/>
              <a:t>，边表</a:t>
            </a:r>
          </a:p>
          <a:p>
            <a:r>
              <a:rPr lang="zh-CN" altLang="en-US" dirty="0"/>
              <a:t>	</a:t>
            </a:r>
            <a:r>
              <a:rPr lang="en-US" altLang="zh-CN" dirty="0">
                <a:solidFill>
                  <a:schemeClr val="accent1"/>
                </a:solidFill>
              </a:rPr>
              <a:t>int</a:t>
            </a:r>
            <a:r>
              <a:rPr lang="en-US" altLang="zh-CN" dirty="0"/>
              <a:t> </a:t>
            </a:r>
            <a:r>
              <a:rPr lang="en-US" altLang="zh-CN" dirty="0" err="1"/>
              <a:t>vexnum,arcnum</a:t>
            </a:r>
            <a:r>
              <a:rPr lang="en-US" altLang="zh-CN" dirty="0"/>
              <a:t>; 				//</a:t>
            </a:r>
            <a:r>
              <a:rPr lang="zh-CN" altLang="en-US" dirty="0"/>
              <a:t>图的当前顶点数和弧数</a:t>
            </a:r>
          </a:p>
          <a:p>
            <a:r>
              <a:rPr lang="en-US" altLang="zh-CN" dirty="0"/>
              <a:t>}</a:t>
            </a:r>
            <a:r>
              <a:rPr lang="en-US" altLang="zh-CN" dirty="0" err="1"/>
              <a:t>MGraph</a:t>
            </a:r>
            <a:r>
              <a:rPr lang="en-US" altLang="zh-CN" dirty="0"/>
              <a:t>;</a:t>
            </a:r>
          </a:p>
        </p:txBody>
      </p:sp>
      <p:sp>
        <p:nvSpPr>
          <p:cNvPr id="7" name="文本框 6">
            <a:extLst>
              <a:ext uri="{FF2B5EF4-FFF2-40B4-BE49-F238E27FC236}">
                <a16:creationId xmlns:a16="http://schemas.microsoft.com/office/drawing/2014/main" xmlns="" id="{161E9D9D-2F06-4AB5-9F56-70C7EADB9517}"/>
              </a:ext>
            </a:extLst>
          </p:cNvPr>
          <p:cNvSpPr txBox="1"/>
          <p:nvPr/>
        </p:nvSpPr>
        <p:spPr>
          <a:xfrm>
            <a:off x="932575" y="4097241"/>
            <a:ext cx="10326848" cy="923330"/>
          </a:xfrm>
          <a:prstGeom prst="rect">
            <a:avLst/>
          </a:prstGeom>
          <a:noFill/>
        </p:spPr>
        <p:txBody>
          <a:bodyPr wrap="square" rtlCol="0">
            <a:spAutoFit/>
          </a:bodyPr>
          <a:lstStyle/>
          <a:p>
            <a:r>
              <a:rPr lang="zh-CN" altLang="en-US" dirty="0"/>
              <a:t>由于邻接矩阵基于二维数组，所以利用二维数组创建图的时间复杂度为</a:t>
            </a:r>
            <a:r>
              <a:rPr lang="en-US" altLang="zh-CN" dirty="0"/>
              <a:t>O(n2) </a:t>
            </a:r>
            <a:r>
              <a:rPr lang="zh-CN" altLang="en-US" dirty="0"/>
              <a:t>，其中</a:t>
            </a:r>
            <a:r>
              <a:rPr lang="en-US" altLang="zh-CN" dirty="0"/>
              <a:t>n</a:t>
            </a:r>
            <a:r>
              <a:rPr lang="zh-CN" altLang="en-US" dirty="0"/>
              <a:t>为图的顶点数。</a:t>
            </a:r>
            <a:endParaRPr lang="en-US" altLang="zh-CN" dirty="0"/>
          </a:p>
          <a:p>
            <a:endParaRPr lang="en-US" altLang="zh-CN" dirty="0"/>
          </a:p>
          <a:p>
            <a:r>
              <a:rPr lang="zh-CN" altLang="en-US" dirty="0"/>
              <a:t>所以当顶点数较多时，邻接矩阵的复杂度也会比较大。</a:t>
            </a:r>
          </a:p>
        </p:txBody>
      </p:sp>
    </p:spTree>
    <p:extLst>
      <p:ext uri="{BB962C8B-B14F-4D97-AF65-F5344CB8AC3E}">
        <p14:creationId xmlns:p14="http://schemas.microsoft.com/office/powerpoint/2010/main" val="67466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EA15D6A2-F114-48FE-8FFF-036E0BE23E0D}"/>
              </a:ext>
            </a:extLst>
          </p:cNvPr>
          <p:cNvPicPr>
            <a:picLocks noChangeAspect="1"/>
          </p:cNvPicPr>
          <p:nvPr/>
        </p:nvPicPr>
        <p:blipFill>
          <a:blip r:embed="rId2"/>
          <a:stretch>
            <a:fillRect/>
          </a:stretch>
        </p:blipFill>
        <p:spPr>
          <a:xfrm>
            <a:off x="15536" y="705210"/>
            <a:ext cx="1441581" cy="1038603"/>
          </a:xfrm>
          <a:prstGeom prst="rect">
            <a:avLst/>
          </a:prstGeom>
        </p:spPr>
      </p:pic>
      <p:sp>
        <p:nvSpPr>
          <p:cNvPr id="4" name="文本框 3">
            <a:extLst>
              <a:ext uri="{FF2B5EF4-FFF2-40B4-BE49-F238E27FC236}">
                <a16:creationId xmlns:a16="http://schemas.microsoft.com/office/drawing/2014/main" xmlns="" id="{90168214-47AE-4D2D-856C-4D765C9AAD2A}"/>
              </a:ext>
            </a:extLst>
          </p:cNvPr>
          <p:cNvSpPr txBox="1"/>
          <p:nvPr/>
        </p:nvSpPr>
        <p:spPr>
          <a:xfrm>
            <a:off x="1398591" y="1039845"/>
            <a:ext cx="2821287" cy="369332"/>
          </a:xfrm>
          <a:prstGeom prst="rect">
            <a:avLst/>
          </a:prstGeom>
          <a:noFill/>
        </p:spPr>
        <p:txBody>
          <a:bodyPr wrap="square" rtlCol="0">
            <a:spAutoFit/>
          </a:bodyPr>
          <a:lstStyle/>
          <a:p>
            <a:r>
              <a:rPr lang="zh-CN" altLang="en-US" dirty="0"/>
              <a:t>对于</a:t>
            </a:r>
            <a:r>
              <a:rPr lang="zh-CN" altLang="en-US" dirty="0">
                <a:solidFill>
                  <a:schemeClr val="accent1"/>
                </a:solidFill>
              </a:rPr>
              <a:t>稀疏图</a:t>
            </a:r>
            <a:r>
              <a:rPr lang="en-US" altLang="zh-CN" dirty="0">
                <a:solidFill>
                  <a:schemeClr val="accent1"/>
                </a:solidFill>
              </a:rPr>
              <a:t>(|E|</a:t>
            </a:r>
            <a:r>
              <a:rPr lang="zh-CN" altLang="en-US" dirty="0">
                <a:solidFill>
                  <a:schemeClr val="accent1"/>
                </a:solidFill>
              </a:rPr>
              <a:t>远小于</a:t>
            </a:r>
            <a:r>
              <a:rPr lang="en-US" altLang="zh-CN" dirty="0">
                <a:solidFill>
                  <a:schemeClr val="accent1"/>
                </a:solidFill>
              </a:rPr>
              <a:t>|V|</a:t>
            </a:r>
            <a:r>
              <a:rPr lang="en-US" altLang="zh-CN" baseline="30000" dirty="0">
                <a:solidFill>
                  <a:schemeClr val="accent1"/>
                </a:solidFill>
              </a:rPr>
              <a:t>2</a:t>
            </a:r>
            <a:r>
              <a:rPr lang="en-US" altLang="zh-CN" dirty="0">
                <a:solidFill>
                  <a:schemeClr val="accent1"/>
                </a:solidFill>
              </a:rPr>
              <a:t>)</a:t>
            </a:r>
            <a:endParaRPr lang="zh-CN" altLang="en-US" dirty="0">
              <a:solidFill>
                <a:schemeClr val="accent1"/>
              </a:solidFill>
            </a:endParaRPr>
          </a:p>
        </p:txBody>
      </p:sp>
      <p:sp>
        <p:nvSpPr>
          <p:cNvPr id="16" name="流程图: 接点 15">
            <a:extLst>
              <a:ext uri="{FF2B5EF4-FFF2-40B4-BE49-F238E27FC236}">
                <a16:creationId xmlns:a16="http://schemas.microsoft.com/office/drawing/2014/main" xmlns="" id="{76ED2488-CB86-40D2-B502-DEDD88590859}"/>
              </a:ext>
            </a:extLst>
          </p:cNvPr>
          <p:cNvSpPr/>
          <p:nvPr/>
        </p:nvSpPr>
        <p:spPr>
          <a:xfrm>
            <a:off x="6181106" y="94292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7" name="流程图: 接点 16">
            <a:extLst>
              <a:ext uri="{FF2B5EF4-FFF2-40B4-BE49-F238E27FC236}">
                <a16:creationId xmlns:a16="http://schemas.microsoft.com/office/drawing/2014/main" xmlns="" id="{C819A9AE-C9FF-41CE-8474-424CFB33FE9F}"/>
              </a:ext>
            </a:extLst>
          </p:cNvPr>
          <p:cNvSpPr/>
          <p:nvPr/>
        </p:nvSpPr>
        <p:spPr>
          <a:xfrm>
            <a:off x="4880724" y="143120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8" name="流程图: 接点 17">
            <a:extLst>
              <a:ext uri="{FF2B5EF4-FFF2-40B4-BE49-F238E27FC236}">
                <a16:creationId xmlns:a16="http://schemas.microsoft.com/office/drawing/2014/main" xmlns="" id="{D1B379B1-B771-44A4-A641-7353BC02A522}"/>
              </a:ext>
            </a:extLst>
          </p:cNvPr>
          <p:cNvSpPr/>
          <p:nvPr/>
        </p:nvSpPr>
        <p:spPr>
          <a:xfrm>
            <a:off x="5971469" y="214806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9" name="流程图: 接点 18">
            <a:extLst>
              <a:ext uri="{FF2B5EF4-FFF2-40B4-BE49-F238E27FC236}">
                <a16:creationId xmlns:a16="http://schemas.microsoft.com/office/drawing/2014/main" xmlns="" id="{EE3AE41F-4CD9-48F6-B48F-0A18CEA95DD4}"/>
              </a:ext>
            </a:extLst>
          </p:cNvPr>
          <p:cNvSpPr/>
          <p:nvPr/>
        </p:nvSpPr>
        <p:spPr>
          <a:xfrm>
            <a:off x="7136200" y="167258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21" name="直接箭头连接符 20">
            <a:extLst>
              <a:ext uri="{FF2B5EF4-FFF2-40B4-BE49-F238E27FC236}">
                <a16:creationId xmlns:a16="http://schemas.microsoft.com/office/drawing/2014/main" xmlns="" id="{8AA404BC-3F9D-46E2-8ED7-B692A6BDE233}"/>
              </a:ext>
            </a:extLst>
          </p:cNvPr>
          <p:cNvCxnSpPr>
            <a:cxnSpLocks/>
            <a:stCxn id="16" idx="2"/>
            <a:endCxn id="17" idx="0"/>
          </p:cNvCxnSpPr>
          <p:nvPr/>
        </p:nvCxnSpPr>
        <p:spPr>
          <a:xfrm flipH="1">
            <a:off x="5258229" y="1307848"/>
            <a:ext cx="922877" cy="12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左中括号 32">
            <a:extLst>
              <a:ext uri="{FF2B5EF4-FFF2-40B4-BE49-F238E27FC236}">
                <a16:creationId xmlns:a16="http://schemas.microsoft.com/office/drawing/2014/main" xmlns="" id="{E54E0FC3-AB8F-41C5-9E31-F6753552EF7F}"/>
              </a:ext>
            </a:extLst>
          </p:cNvPr>
          <p:cNvSpPr/>
          <p:nvPr/>
        </p:nvSpPr>
        <p:spPr>
          <a:xfrm>
            <a:off x="8891313" y="1304105"/>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右中括号 33">
            <a:extLst>
              <a:ext uri="{FF2B5EF4-FFF2-40B4-BE49-F238E27FC236}">
                <a16:creationId xmlns:a16="http://schemas.microsoft.com/office/drawing/2014/main" xmlns="" id="{F11AF32E-07DA-4CBC-B949-515BC78C4FC9}"/>
              </a:ext>
            </a:extLst>
          </p:cNvPr>
          <p:cNvSpPr/>
          <p:nvPr/>
        </p:nvSpPr>
        <p:spPr>
          <a:xfrm>
            <a:off x="11187205" y="1312260"/>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920515A3-A66F-401B-9684-356F9A12CC4C}"/>
              </a:ext>
            </a:extLst>
          </p:cNvPr>
          <p:cNvSpPr txBox="1"/>
          <p:nvPr/>
        </p:nvSpPr>
        <p:spPr>
          <a:xfrm>
            <a:off x="9007657" y="942927"/>
            <a:ext cx="377504" cy="369332"/>
          </a:xfrm>
          <a:prstGeom prst="rect">
            <a:avLst/>
          </a:prstGeom>
          <a:noFill/>
        </p:spPr>
        <p:txBody>
          <a:bodyPr wrap="square" rtlCol="0">
            <a:spAutoFit/>
          </a:bodyPr>
          <a:lstStyle/>
          <a:p>
            <a:r>
              <a:rPr lang="en-US" altLang="zh-CN" dirty="0"/>
              <a:t>A</a:t>
            </a:r>
            <a:endParaRPr lang="zh-CN" altLang="en-US" dirty="0"/>
          </a:p>
        </p:txBody>
      </p:sp>
      <p:sp>
        <p:nvSpPr>
          <p:cNvPr id="36" name="文本框 35">
            <a:extLst>
              <a:ext uri="{FF2B5EF4-FFF2-40B4-BE49-F238E27FC236}">
                <a16:creationId xmlns:a16="http://schemas.microsoft.com/office/drawing/2014/main" xmlns="" id="{A28C2775-4122-406E-9B7F-64F2B69AF463}"/>
              </a:ext>
            </a:extLst>
          </p:cNvPr>
          <p:cNvSpPr txBox="1"/>
          <p:nvPr/>
        </p:nvSpPr>
        <p:spPr>
          <a:xfrm>
            <a:off x="9535699" y="942927"/>
            <a:ext cx="377504" cy="369332"/>
          </a:xfrm>
          <a:prstGeom prst="rect">
            <a:avLst/>
          </a:prstGeom>
          <a:noFill/>
        </p:spPr>
        <p:txBody>
          <a:bodyPr wrap="square" rtlCol="0">
            <a:spAutoFit/>
          </a:bodyPr>
          <a:lstStyle/>
          <a:p>
            <a:r>
              <a:rPr lang="en-US" altLang="zh-CN" dirty="0"/>
              <a:t>B</a:t>
            </a:r>
            <a:endParaRPr lang="zh-CN" altLang="en-US" dirty="0"/>
          </a:p>
        </p:txBody>
      </p:sp>
      <p:sp>
        <p:nvSpPr>
          <p:cNvPr id="37" name="文本框 36">
            <a:extLst>
              <a:ext uri="{FF2B5EF4-FFF2-40B4-BE49-F238E27FC236}">
                <a16:creationId xmlns:a16="http://schemas.microsoft.com/office/drawing/2014/main" xmlns="" id="{78B1C6BA-2A46-4978-A6F9-F1CAA84439B5}"/>
              </a:ext>
            </a:extLst>
          </p:cNvPr>
          <p:cNvSpPr txBox="1"/>
          <p:nvPr/>
        </p:nvSpPr>
        <p:spPr>
          <a:xfrm>
            <a:off x="10063001" y="942927"/>
            <a:ext cx="377504" cy="369332"/>
          </a:xfrm>
          <a:prstGeom prst="rect">
            <a:avLst/>
          </a:prstGeom>
          <a:noFill/>
        </p:spPr>
        <p:txBody>
          <a:bodyPr wrap="square" rtlCol="0">
            <a:spAutoFit/>
          </a:bodyPr>
          <a:lstStyle/>
          <a:p>
            <a:r>
              <a:rPr lang="en-US" altLang="zh-CN" dirty="0"/>
              <a:t>C</a:t>
            </a:r>
            <a:endParaRPr lang="zh-CN" altLang="en-US" dirty="0"/>
          </a:p>
        </p:txBody>
      </p:sp>
      <p:sp>
        <p:nvSpPr>
          <p:cNvPr id="38" name="文本框 37">
            <a:extLst>
              <a:ext uri="{FF2B5EF4-FFF2-40B4-BE49-F238E27FC236}">
                <a16:creationId xmlns:a16="http://schemas.microsoft.com/office/drawing/2014/main" xmlns="" id="{0DDFE728-36EC-4732-BAA5-8A3DF255ABF1}"/>
              </a:ext>
            </a:extLst>
          </p:cNvPr>
          <p:cNvSpPr txBox="1"/>
          <p:nvPr/>
        </p:nvSpPr>
        <p:spPr>
          <a:xfrm>
            <a:off x="10590222" y="942927"/>
            <a:ext cx="377504" cy="369332"/>
          </a:xfrm>
          <a:prstGeom prst="rect">
            <a:avLst/>
          </a:prstGeom>
          <a:noFill/>
        </p:spPr>
        <p:txBody>
          <a:bodyPr wrap="square" rtlCol="0">
            <a:spAutoFit/>
          </a:bodyPr>
          <a:lstStyle/>
          <a:p>
            <a:r>
              <a:rPr lang="en-US" altLang="zh-CN" dirty="0"/>
              <a:t>D</a:t>
            </a:r>
            <a:endParaRPr lang="zh-CN" altLang="en-US" dirty="0"/>
          </a:p>
        </p:txBody>
      </p:sp>
      <p:sp>
        <p:nvSpPr>
          <p:cNvPr id="39" name="文本框 38">
            <a:extLst>
              <a:ext uri="{FF2B5EF4-FFF2-40B4-BE49-F238E27FC236}">
                <a16:creationId xmlns:a16="http://schemas.microsoft.com/office/drawing/2014/main" xmlns="" id="{05910A94-13EC-496E-A5A7-3294E0BC4116}"/>
              </a:ext>
            </a:extLst>
          </p:cNvPr>
          <p:cNvSpPr txBox="1"/>
          <p:nvPr/>
        </p:nvSpPr>
        <p:spPr>
          <a:xfrm>
            <a:off x="8531926" y="1312259"/>
            <a:ext cx="377504" cy="369332"/>
          </a:xfrm>
          <a:prstGeom prst="rect">
            <a:avLst/>
          </a:prstGeom>
          <a:noFill/>
        </p:spPr>
        <p:txBody>
          <a:bodyPr wrap="square" rtlCol="0">
            <a:spAutoFit/>
          </a:bodyPr>
          <a:lstStyle/>
          <a:p>
            <a:r>
              <a:rPr lang="en-US" altLang="zh-CN" dirty="0"/>
              <a:t>A</a:t>
            </a:r>
            <a:endParaRPr lang="zh-CN" altLang="en-US" dirty="0"/>
          </a:p>
        </p:txBody>
      </p:sp>
      <p:sp>
        <p:nvSpPr>
          <p:cNvPr id="40" name="文本框 39">
            <a:extLst>
              <a:ext uri="{FF2B5EF4-FFF2-40B4-BE49-F238E27FC236}">
                <a16:creationId xmlns:a16="http://schemas.microsoft.com/office/drawing/2014/main" xmlns="" id="{3DA29EE4-3DCD-442C-B3A3-FF3E3FE67C57}"/>
              </a:ext>
            </a:extLst>
          </p:cNvPr>
          <p:cNvSpPr txBox="1"/>
          <p:nvPr/>
        </p:nvSpPr>
        <p:spPr>
          <a:xfrm>
            <a:off x="8531926" y="1681591"/>
            <a:ext cx="377504" cy="369332"/>
          </a:xfrm>
          <a:prstGeom prst="rect">
            <a:avLst/>
          </a:prstGeom>
          <a:noFill/>
        </p:spPr>
        <p:txBody>
          <a:bodyPr wrap="square" rtlCol="0">
            <a:spAutoFit/>
          </a:bodyPr>
          <a:lstStyle/>
          <a:p>
            <a:r>
              <a:rPr lang="en-US" altLang="zh-CN" dirty="0"/>
              <a:t>B</a:t>
            </a:r>
            <a:endParaRPr lang="zh-CN" altLang="en-US" dirty="0"/>
          </a:p>
        </p:txBody>
      </p:sp>
      <p:sp>
        <p:nvSpPr>
          <p:cNvPr id="41" name="文本框 40">
            <a:extLst>
              <a:ext uri="{FF2B5EF4-FFF2-40B4-BE49-F238E27FC236}">
                <a16:creationId xmlns:a16="http://schemas.microsoft.com/office/drawing/2014/main" xmlns="" id="{81B8545E-9E20-4469-A1D4-9939922ACA22}"/>
              </a:ext>
            </a:extLst>
          </p:cNvPr>
          <p:cNvSpPr txBox="1"/>
          <p:nvPr/>
        </p:nvSpPr>
        <p:spPr>
          <a:xfrm>
            <a:off x="8529426" y="2050923"/>
            <a:ext cx="377504" cy="369332"/>
          </a:xfrm>
          <a:prstGeom prst="rect">
            <a:avLst/>
          </a:prstGeom>
          <a:noFill/>
        </p:spPr>
        <p:txBody>
          <a:bodyPr wrap="square" rtlCol="0">
            <a:spAutoFit/>
          </a:bodyPr>
          <a:lstStyle/>
          <a:p>
            <a:r>
              <a:rPr lang="en-US" altLang="zh-CN" dirty="0"/>
              <a:t>C</a:t>
            </a:r>
            <a:endParaRPr lang="zh-CN" altLang="en-US" dirty="0"/>
          </a:p>
        </p:txBody>
      </p:sp>
      <p:sp>
        <p:nvSpPr>
          <p:cNvPr id="42" name="文本框 41">
            <a:extLst>
              <a:ext uri="{FF2B5EF4-FFF2-40B4-BE49-F238E27FC236}">
                <a16:creationId xmlns:a16="http://schemas.microsoft.com/office/drawing/2014/main" xmlns="" id="{A90391F5-4BC2-438D-B32C-F9856F1522E3}"/>
              </a:ext>
            </a:extLst>
          </p:cNvPr>
          <p:cNvSpPr txBox="1"/>
          <p:nvPr/>
        </p:nvSpPr>
        <p:spPr>
          <a:xfrm>
            <a:off x="8534088" y="2449022"/>
            <a:ext cx="377504" cy="369332"/>
          </a:xfrm>
          <a:prstGeom prst="rect">
            <a:avLst/>
          </a:prstGeom>
          <a:noFill/>
        </p:spPr>
        <p:txBody>
          <a:bodyPr wrap="square" rtlCol="0">
            <a:spAutoFit/>
          </a:bodyPr>
          <a:lstStyle/>
          <a:p>
            <a:r>
              <a:rPr lang="en-US" altLang="zh-CN" dirty="0"/>
              <a:t>D</a:t>
            </a:r>
            <a:endParaRPr lang="zh-CN" altLang="en-US" dirty="0"/>
          </a:p>
        </p:txBody>
      </p:sp>
      <p:sp>
        <p:nvSpPr>
          <p:cNvPr id="43" name="文本框 42">
            <a:extLst>
              <a:ext uri="{FF2B5EF4-FFF2-40B4-BE49-F238E27FC236}">
                <a16:creationId xmlns:a16="http://schemas.microsoft.com/office/drawing/2014/main" xmlns="" id="{D121FAA8-40D8-4CBC-A15B-C4A48D3203E7}"/>
              </a:ext>
            </a:extLst>
          </p:cNvPr>
          <p:cNvSpPr txBox="1"/>
          <p:nvPr/>
        </p:nvSpPr>
        <p:spPr>
          <a:xfrm>
            <a:off x="9037047" y="1287516"/>
            <a:ext cx="314853" cy="369332"/>
          </a:xfrm>
          <a:prstGeom prst="rect">
            <a:avLst/>
          </a:prstGeom>
          <a:noFill/>
        </p:spPr>
        <p:txBody>
          <a:bodyPr wrap="square" rtlCol="0">
            <a:spAutoFit/>
          </a:bodyPr>
          <a:lstStyle/>
          <a:p>
            <a:r>
              <a:rPr lang="en-US" altLang="zh-CN" dirty="0"/>
              <a:t>0</a:t>
            </a:r>
            <a:endParaRPr lang="zh-CN" altLang="en-US" dirty="0"/>
          </a:p>
        </p:txBody>
      </p:sp>
      <p:sp>
        <p:nvSpPr>
          <p:cNvPr id="44" name="文本框 43">
            <a:extLst>
              <a:ext uri="{FF2B5EF4-FFF2-40B4-BE49-F238E27FC236}">
                <a16:creationId xmlns:a16="http://schemas.microsoft.com/office/drawing/2014/main" xmlns="" id="{53400BA8-17A3-4DDE-A298-0CF61BB061BD}"/>
              </a:ext>
            </a:extLst>
          </p:cNvPr>
          <p:cNvSpPr txBox="1"/>
          <p:nvPr/>
        </p:nvSpPr>
        <p:spPr>
          <a:xfrm>
            <a:off x="9535699" y="1677786"/>
            <a:ext cx="314853" cy="369332"/>
          </a:xfrm>
          <a:prstGeom prst="rect">
            <a:avLst/>
          </a:prstGeom>
          <a:noFill/>
        </p:spPr>
        <p:txBody>
          <a:bodyPr wrap="square" rtlCol="0">
            <a:spAutoFit/>
          </a:bodyPr>
          <a:lstStyle/>
          <a:p>
            <a:r>
              <a:rPr lang="en-US" altLang="zh-CN" dirty="0"/>
              <a:t>0</a:t>
            </a:r>
            <a:endParaRPr lang="zh-CN" altLang="en-US" dirty="0"/>
          </a:p>
        </p:txBody>
      </p:sp>
      <p:sp>
        <p:nvSpPr>
          <p:cNvPr id="45" name="文本框 44">
            <a:extLst>
              <a:ext uri="{FF2B5EF4-FFF2-40B4-BE49-F238E27FC236}">
                <a16:creationId xmlns:a16="http://schemas.microsoft.com/office/drawing/2014/main" xmlns="" id="{2133C4CA-782E-43CA-9395-A04BE9BF23A6}"/>
              </a:ext>
            </a:extLst>
          </p:cNvPr>
          <p:cNvSpPr txBox="1"/>
          <p:nvPr/>
        </p:nvSpPr>
        <p:spPr>
          <a:xfrm>
            <a:off x="10070030" y="2050923"/>
            <a:ext cx="314853" cy="369332"/>
          </a:xfrm>
          <a:prstGeom prst="rect">
            <a:avLst/>
          </a:prstGeom>
          <a:noFill/>
        </p:spPr>
        <p:txBody>
          <a:bodyPr wrap="square" rtlCol="0">
            <a:spAutoFit/>
          </a:bodyPr>
          <a:lstStyle/>
          <a:p>
            <a:r>
              <a:rPr lang="en-US" altLang="zh-CN" dirty="0"/>
              <a:t>0</a:t>
            </a:r>
            <a:endParaRPr lang="zh-CN" altLang="en-US" dirty="0"/>
          </a:p>
        </p:txBody>
      </p:sp>
      <p:sp>
        <p:nvSpPr>
          <p:cNvPr id="46" name="文本框 45">
            <a:extLst>
              <a:ext uri="{FF2B5EF4-FFF2-40B4-BE49-F238E27FC236}">
                <a16:creationId xmlns:a16="http://schemas.microsoft.com/office/drawing/2014/main" xmlns="" id="{2FAFD1D3-C0A6-4A7F-A316-BB8A4EC9E1F2}"/>
              </a:ext>
            </a:extLst>
          </p:cNvPr>
          <p:cNvSpPr txBox="1"/>
          <p:nvPr/>
        </p:nvSpPr>
        <p:spPr>
          <a:xfrm>
            <a:off x="10622110" y="2473354"/>
            <a:ext cx="314853" cy="369332"/>
          </a:xfrm>
          <a:prstGeom prst="rect">
            <a:avLst/>
          </a:prstGeom>
          <a:noFill/>
        </p:spPr>
        <p:txBody>
          <a:bodyPr wrap="square" rtlCol="0">
            <a:spAutoFit/>
          </a:bodyPr>
          <a:lstStyle/>
          <a:p>
            <a:r>
              <a:rPr lang="en-US" altLang="zh-CN" dirty="0"/>
              <a:t>0</a:t>
            </a:r>
            <a:endParaRPr lang="zh-CN" altLang="en-US" dirty="0"/>
          </a:p>
        </p:txBody>
      </p:sp>
      <p:sp>
        <p:nvSpPr>
          <p:cNvPr id="47" name="文本框 46">
            <a:extLst>
              <a:ext uri="{FF2B5EF4-FFF2-40B4-BE49-F238E27FC236}">
                <a16:creationId xmlns:a16="http://schemas.microsoft.com/office/drawing/2014/main" xmlns="" id="{812AD071-0EAB-4AFF-B747-47FFFE5DA624}"/>
              </a:ext>
            </a:extLst>
          </p:cNvPr>
          <p:cNvSpPr txBox="1"/>
          <p:nvPr/>
        </p:nvSpPr>
        <p:spPr>
          <a:xfrm>
            <a:off x="9535699" y="1287516"/>
            <a:ext cx="314853" cy="369332"/>
          </a:xfrm>
          <a:prstGeom prst="rect">
            <a:avLst/>
          </a:prstGeom>
          <a:noFill/>
        </p:spPr>
        <p:txBody>
          <a:bodyPr wrap="square" rtlCol="0">
            <a:spAutoFit/>
          </a:bodyPr>
          <a:lstStyle/>
          <a:p>
            <a:r>
              <a:rPr lang="en-US" altLang="zh-CN" dirty="0"/>
              <a:t>1</a:t>
            </a:r>
            <a:endParaRPr lang="zh-CN" altLang="en-US" dirty="0"/>
          </a:p>
        </p:txBody>
      </p:sp>
      <p:sp>
        <p:nvSpPr>
          <p:cNvPr id="48" name="文本框 47">
            <a:extLst>
              <a:ext uri="{FF2B5EF4-FFF2-40B4-BE49-F238E27FC236}">
                <a16:creationId xmlns:a16="http://schemas.microsoft.com/office/drawing/2014/main" xmlns="" id="{C18B24BB-0397-468A-991E-E4D8B5775FB2}"/>
              </a:ext>
            </a:extLst>
          </p:cNvPr>
          <p:cNvSpPr txBox="1"/>
          <p:nvPr/>
        </p:nvSpPr>
        <p:spPr>
          <a:xfrm>
            <a:off x="10071362" y="1287516"/>
            <a:ext cx="314853" cy="369332"/>
          </a:xfrm>
          <a:prstGeom prst="rect">
            <a:avLst/>
          </a:prstGeom>
          <a:noFill/>
        </p:spPr>
        <p:txBody>
          <a:bodyPr wrap="square" rtlCol="0">
            <a:spAutoFit/>
          </a:bodyPr>
          <a:lstStyle/>
          <a:p>
            <a:r>
              <a:rPr lang="en-US" altLang="zh-CN" dirty="0"/>
              <a:t>0</a:t>
            </a:r>
            <a:endParaRPr lang="zh-CN" altLang="en-US" dirty="0"/>
          </a:p>
        </p:txBody>
      </p:sp>
      <p:sp>
        <p:nvSpPr>
          <p:cNvPr id="49" name="文本框 48">
            <a:extLst>
              <a:ext uri="{FF2B5EF4-FFF2-40B4-BE49-F238E27FC236}">
                <a16:creationId xmlns:a16="http://schemas.microsoft.com/office/drawing/2014/main" xmlns="" id="{E8DAB9E4-4BA6-44B7-A2EE-D889D34488E0}"/>
              </a:ext>
            </a:extLst>
          </p:cNvPr>
          <p:cNvSpPr txBox="1"/>
          <p:nvPr/>
        </p:nvSpPr>
        <p:spPr>
          <a:xfrm>
            <a:off x="10621547" y="1287516"/>
            <a:ext cx="314853" cy="369332"/>
          </a:xfrm>
          <a:prstGeom prst="rect">
            <a:avLst/>
          </a:prstGeom>
          <a:noFill/>
        </p:spPr>
        <p:txBody>
          <a:bodyPr wrap="square" rtlCol="0">
            <a:spAutoFit/>
          </a:bodyPr>
          <a:lstStyle/>
          <a:p>
            <a:r>
              <a:rPr lang="en-US" altLang="zh-CN" dirty="0"/>
              <a:t>0</a:t>
            </a:r>
            <a:endParaRPr lang="zh-CN" altLang="en-US" dirty="0"/>
          </a:p>
        </p:txBody>
      </p:sp>
      <p:sp>
        <p:nvSpPr>
          <p:cNvPr id="50" name="文本框 49">
            <a:extLst>
              <a:ext uri="{FF2B5EF4-FFF2-40B4-BE49-F238E27FC236}">
                <a16:creationId xmlns:a16="http://schemas.microsoft.com/office/drawing/2014/main" xmlns="" id="{7B57AC3C-7E7D-413D-A182-F291375079D8}"/>
              </a:ext>
            </a:extLst>
          </p:cNvPr>
          <p:cNvSpPr txBox="1"/>
          <p:nvPr/>
        </p:nvSpPr>
        <p:spPr>
          <a:xfrm>
            <a:off x="9038344" y="1677786"/>
            <a:ext cx="314853" cy="369332"/>
          </a:xfrm>
          <a:prstGeom prst="rect">
            <a:avLst/>
          </a:prstGeom>
          <a:noFill/>
        </p:spPr>
        <p:txBody>
          <a:bodyPr wrap="square" rtlCol="0">
            <a:spAutoFit/>
          </a:bodyPr>
          <a:lstStyle/>
          <a:p>
            <a:r>
              <a:rPr lang="en-US" altLang="zh-CN" dirty="0"/>
              <a:t>0</a:t>
            </a:r>
            <a:endParaRPr lang="zh-CN" altLang="en-US" dirty="0"/>
          </a:p>
        </p:txBody>
      </p:sp>
      <p:sp>
        <p:nvSpPr>
          <p:cNvPr id="51" name="文本框 50">
            <a:extLst>
              <a:ext uri="{FF2B5EF4-FFF2-40B4-BE49-F238E27FC236}">
                <a16:creationId xmlns:a16="http://schemas.microsoft.com/office/drawing/2014/main" xmlns="" id="{22880BDC-CF07-4354-ACA6-F4E0B68289C4}"/>
              </a:ext>
            </a:extLst>
          </p:cNvPr>
          <p:cNvSpPr txBox="1"/>
          <p:nvPr/>
        </p:nvSpPr>
        <p:spPr>
          <a:xfrm>
            <a:off x="10070031" y="1677786"/>
            <a:ext cx="314853" cy="369332"/>
          </a:xfrm>
          <a:prstGeom prst="rect">
            <a:avLst/>
          </a:prstGeom>
          <a:noFill/>
        </p:spPr>
        <p:txBody>
          <a:bodyPr wrap="square" rtlCol="0">
            <a:spAutoFit/>
          </a:bodyPr>
          <a:lstStyle/>
          <a:p>
            <a:r>
              <a:rPr lang="en-US" altLang="zh-CN" dirty="0"/>
              <a:t>0</a:t>
            </a:r>
            <a:endParaRPr lang="zh-CN" altLang="en-US" dirty="0"/>
          </a:p>
        </p:txBody>
      </p:sp>
      <p:sp>
        <p:nvSpPr>
          <p:cNvPr id="52" name="文本框 51">
            <a:extLst>
              <a:ext uri="{FF2B5EF4-FFF2-40B4-BE49-F238E27FC236}">
                <a16:creationId xmlns:a16="http://schemas.microsoft.com/office/drawing/2014/main" xmlns="" id="{49FCE8F4-0F3F-4D7A-A98A-226B0E07739D}"/>
              </a:ext>
            </a:extLst>
          </p:cNvPr>
          <p:cNvSpPr txBox="1"/>
          <p:nvPr/>
        </p:nvSpPr>
        <p:spPr>
          <a:xfrm>
            <a:off x="9042410" y="2043313"/>
            <a:ext cx="314853" cy="369332"/>
          </a:xfrm>
          <a:prstGeom prst="rect">
            <a:avLst/>
          </a:prstGeom>
          <a:noFill/>
        </p:spPr>
        <p:txBody>
          <a:bodyPr wrap="square" rtlCol="0">
            <a:spAutoFit/>
          </a:bodyPr>
          <a:lstStyle/>
          <a:p>
            <a:r>
              <a:rPr lang="en-US" altLang="zh-CN" dirty="0"/>
              <a:t>0</a:t>
            </a:r>
            <a:endParaRPr lang="zh-CN" altLang="en-US" dirty="0"/>
          </a:p>
        </p:txBody>
      </p:sp>
      <p:sp>
        <p:nvSpPr>
          <p:cNvPr id="53" name="文本框 52">
            <a:extLst>
              <a:ext uri="{FF2B5EF4-FFF2-40B4-BE49-F238E27FC236}">
                <a16:creationId xmlns:a16="http://schemas.microsoft.com/office/drawing/2014/main" xmlns="" id="{9F9362AA-E173-49A4-9473-5F9D4FDCEF9B}"/>
              </a:ext>
            </a:extLst>
          </p:cNvPr>
          <p:cNvSpPr txBox="1"/>
          <p:nvPr/>
        </p:nvSpPr>
        <p:spPr>
          <a:xfrm>
            <a:off x="9535698" y="2047118"/>
            <a:ext cx="314853" cy="369332"/>
          </a:xfrm>
          <a:prstGeom prst="rect">
            <a:avLst/>
          </a:prstGeom>
          <a:noFill/>
        </p:spPr>
        <p:txBody>
          <a:bodyPr wrap="square" rtlCol="0">
            <a:spAutoFit/>
          </a:bodyPr>
          <a:lstStyle/>
          <a:p>
            <a:r>
              <a:rPr lang="en-US" altLang="zh-CN" dirty="0"/>
              <a:t>0</a:t>
            </a:r>
            <a:endParaRPr lang="zh-CN" altLang="en-US" dirty="0"/>
          </a:p>
        </p:txBody>
      </p:sp>
      <p:sp>
        <p:nvSpPr>
          <p:cNvPr id="54" name="文本框 53">
            <a:extLst>
              <a:ext uri="{FF2B5EF4-FFF2-40B4-BE49-F238E27FC236}">
                <a16:creationId xmlns:a16="http://schemas.microsoft.com/office/drawing/2014/main" xmlns="" id="{93E0DB73-86D3-45E1-BA51-7A6EDE13088F}"/>
              </a:ext>
            </a:extLst>
          </p:cNvPr>
          <p:cNvSpPr txBox="1"/>
          <p:nvPr/>
        </p:nvSpPr>
        <p:spPr>
          <a:xfrm>
            <a:off x="10619718" y="2043313"/>
            <a:ext cx="314853" cy="369332"/>
          </a:xfrm>
          <a:prstGeom prst="rect">
            <a:avLst/>
          </a:prstGeom>
          <a:noFill/>
        </p:spPr>
        <p:txBody>
          <a:bodyPr wrap="squar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xmlns="" id="{E9B5EA95-25B7-47B1-8FC4-48C5AF08C7C4}"/>
              </a:ext>
            </a:extLst>
          </p:cNvPr>
          <p:cNvSpPr txBox="1"/>
          <p:nvPr/>
        </p:nvSpPr>
        <p:spPr>
          <a:xfrm>
            <a:off x="9037047" y="2473354"/>
            <a:ext cx="314853" cy="369332"/>
          </a:xfrm>
          <a:prstGeom prst="rect">
            <a:avLst/>
          </a:prstGeom>
          <a:noFill/>
        </p:spPr>
        <p:txBody>
          <a:bodyPr wrap="square" rtlCol="0">
            <a:spAutoFit/>
          </a:bodyPr>
          <a:lstStyle/>
          <a:p>
            <a:r>
              <a:rPr lang="en-US" altLang="zh-CN" dirty="0"/>
              <a:t>0</a:t>
            </a:r>
            <a:endParaRPr lang="zh-CN" altLang="en-US" dirty="0"/>
          </a:p>
        </p:txBody>
      </p:sp>
      <p:sp>
        <p:nvSpPr>
          <p:cNvPr id="56" name="文本框 55">
            <a:extLst>
              <a:ext uri="{FF2B5EF4-FFF2-40B4-BE49-F238E27FC236}">
                <a16:creationId xmlns:a16="http://schemas.microsoft.com/office/drawing/2014/main" xmlns="" id="{9DF22B43-F156-471B-9C18-3E53A65BF75E}"/>
              </a:ext>
            </a:extLst>
          </p:cNvPr>
          <p:cNvSpPr txBox="1"/>
          <p:nvPr/>
        </p:nvSpPr>
        <p:spPr>
          <a:xfrm>
            <a:off x="9534638" y="2473354"/>
            <a:ext cx="314853" cy="369332"/>
          </a:xfrm>
          <a:prstGeom prst="rect">
            <a:avLst/>
          </a:prstGeom>
          <a:noFill/>
        </p:spPr>
        <p:txBody>
          <a:bodyPr wrap="square" rtlCol="0">
            <a:spAutoFit/>
          </a:bodyPr>
          <a:lstStyle/>
          <a:p>
            <a:r>
              <a:rPr lang="en-US" altLang="zh-CN" dirty="0"/>
              <a:t>0</a:t>
            </a:r>
            <a:endParaRPr lang="zh-CN" altLang="en-US" dirty="0"/>
          </a:p>
        </p:txBody>
      </p:sp>
      <p:sp>
        <p:nvSpPr>
          <p:cNvPr id="57" name="文本框 56">
            <a:extLst>
              <a:ext uri="{FF2B5EF4-FFF2-40B4-BE49-F238E27FC236}">
                <a16:creationId xmlns:a16="http://schemas.microsoft.com/office/drawing/2014/main" xmlns="" id="{D8DA14F5-9CFC-437F-99AC-9FB0BE09FF4B}"/>
              </a:ext>
            </a:extLst>
          </p:cNvPr>
          <p:cNvSpPr txBox="1"/>
          <p:nvPr/>
        </p:nvSpPr>
        <p:spPr>
          <a:xfrm>
            <a:off x="10077067" y="2473354"/>
            <a:ext cx="314853" cy="369332"/>
          </a:xfrm>
          <a:prstGeom prst="rect">
            <a:avLst/>
          </a:prstGeom>
          <a:noFill/>
        </p:spPr>
        <p:txBody>
          <a:bodyPr wrap="square" rtlCol="0">
            <a:spAutoFit/>
          </a:bodyPr>
          <a:lstStyle/>
          <a:p>
            <a:r>
              <a:rPr lang="en-US" altLang="zh-CN" dirty="0"/>
              <a:t>0</a:t>
            </a:r>
            <a:endParaRPr lang="zh-CN" altLang="en-US" dirty="0"/>
          </a:p>
        </p:txBody>
      </p:sp>
      <p:sp>
        <p:nvSpPr>
          <p:cNvPr id="58" name="文本框 57">
            <a:extLst>
              <a:ext uri="{FF2B5EF4-FFF2-40B4-BE49-F238E27FC236}">
                <a16:creationId xmlns:a16="http://schemas.microsoft.com/office/drawing/2014/main" xmlns="" id="{FBDF95EC-0D2D-4075-9DD9-051B78E48944}"/>
              </a:ext>
            </a:extLst>
          </p:cNvPr>
          <p:cNvSpPr txBox="1"/>
          <p:nvPr/>
        </p:nvSpPr>
        <p:spPr>
          <a:xfrm>
            <a:off x="10619718" y="1677786"/>
            <a:ext cx="314853" cy="369332"/>
          </a:xfrm>
          <a:prstGeom prst="rect">
            <a:avLst/>
          </a:prstGeom>
          <a:noFill/>
        </p:spPr>
        <p:txBody>
          <a:bodyPr wrap="square" rtlCol="0">
            <a:spAutoFit/>
          </a:bodyPr>
          <a:lstStyle/>
          <a:p>
            <a:r>
              <a:rPr lang="en-US" altLang="zh-CN" dirty="0"/>
              <a:t>0</a:t>
            </a:r>
            <a:endParaRPr lang="zh-CN" altLang="en-US" dirty="0"/>
          </a:p>
        </p:txBody>
      </p:sp>
      <p:sp>
        <p:nvSpPr>
          <p:cNvPr id="7" name="对话气泡: 椭圆形 6">
            <a:extLst>
              <a:ext uri="{FF2B5EF4-FFF2-40B4-BE49-F238E27FC236}">
                <a16:creationId xmlns:a16="http://schemas.microsoft.com/office/drawing/2014/main" xmlns="" id="{3EC73B1A-657A-4538-9D83-3214EFE71FA7}"/>
              </a:ext>
            </a:extLst>
          </p:cNvPr>
          <p:cNvSpPr/>
          <p:nvPr/>
        </p:nvSpPr>
        <p:spPr>
          <a:xfrm>
            <a:off x="9462782" y="204264"/>
            <a:ext cx="2284493" cy="612236"/>
          </a:xfrm>
          <a:prstGeom prst="wedgeEllipseCallout">
            <a:avLst>
              <a:gd name="adj1" fmla="val -41672"/>
              <a:gd name="adj2" fmla="val 70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浪费存储空间</a:t>
            </a:r>
          </a:p>
        </p:txBody>
      </p:sp>
      <p:pic>
        <p:nvPicPr>
          <p:cNvPr id="59" name="图片 58">
            <a:extLst>
              <a:ext uri="{FF2B5EF4-FFF2-40B4-BE49-F238E27FC236}">
                <a16:creationId xmlns:a16="http://schemas.microsoft.com/office/drawing/2014/main" xmlns="" id="{3B9E3473-A7B7-4204-B949-0480C272BEBE}"/>
              </a:ext>
            </a:extLst>
          </p:cNvPr>
          <p:cNvPicPr>
            <a:picLocks noChangeAspect="1"/>
          </p:cNvPicPr>
          <p:nvPr/>
        </p:nvPicPr>
        <p:blipFill>
          <a:blip r:embed="rId3"/>
          <a:stretch>
            <a:fillRect/>
          </a:stretch>
        </p:blipFill>
        <p:spPr>
          <a:xfrm>
            <a:off x="107513" y="2842686"/>
            <a:ext cx="839000" cy="681408"/>
          </a:xfrm>
          <a:prstGeom prst="rect">
            <a:avLst/>
          </a:prstGeom>
        </p:spPr>
      </p:pic>
      <p:sp>
        <p:nvSpPr>
          <p:cNvPr id="8" name="文本框 7">
            <a:extLst>
              <a:ext uri="{FF2B5EF4-FFF2-40B4-BE49-F238E27FC236}">
                <a16:creationId xmlns:a16="http://schemas.microsoft.com/office/drawing/2014/main" xmlns="" id="{76F9A0D7-E384-4421-BF33-D3C42E59A238}"/>
              </a:ext>
            </a:extLst>
          </p:cNvPr>
          <p:cNvSpPr txBox="1"/>
          <p:nvPr/>
        </p:nvSpPr>
        <p:spPr>
          <a:xfrm>
            <a:off x="1023918" y="3091344"/>
            <a:ext cx="9432541" cy="369332"/>
          </a:xfrm>
          <a:prstGeom prst="rect">
            <a:avLst/>
          </a:prstGeom>
          <a:noFill/>
        </p:spPr>
        <p:txBody>
          <a:bodyPr wrap="square" rtlCol="0">
            <a:spAutoFit/>
          </a:bodyPr>
          <a:lstStyle/>
          <a:p>
            <a:r>
              <a:rPr lang="zh-CN" altLang="en-US" dirty="0"/>
              <a:t>顺序存储结构存在预先分配内存可能浪费的问题，按照经验会想到链式存储结构</a:t>
            </a:r>
          </a:p>
        </p:txBody>
      </p:sp>
      <p:pic>
        <p:nvPicPr>
          <p:cNvPr id="9" name="图片 8">
            <a:extLst>
              <a:ext uri="{FF2B5EF4-FFF2-40B4-BE49-F238E27FC236}">
                <a16:creationId xmlns:a16="http://schemas.microsoft.com/office/drawing/2014/main" xmlns="" id="{EB2DA3B1-FB9D-4FF9-9FC8-678FB07E8FF5}"/>
              </a:ext>
            </a:extLst>
          </p:cNvPr>
          <p:cNvPicPr>
            <a:picLocks noChangeAspect="1"/>
          </p:cNvPicPr>
          <p:nvPr/>
        </p:nvPicPr>
        <p:blipFill>
          <a:blip r:embed="rId4"/>
          <a:stretch>
            <a:fillRect/>
          </a:stretch>
        </p:blipFill>
        <p:spPr>
          <a:xfrm>
            <a:off x="128381" y="3860700"/>
            <a:ext cx="1306854" cy="729842"/>
          </a:xfrm>
          <a:prstGeom prst="rect">
            <a:avLst/>
          </a:prstGeom>
        </p:spPr>
      </p:pic>
      <p:sp>
        <p:nvSpPr>
          <p:cNvPr id="60" name="流程图: 接点 59">
            <a:extLst>
              <a:ext uri="{FF2B5EF4-FFF2-40B4-BE49-F238E27FC236}">
                <a16:creationId xmlns:a16="http://schemas.microsoft.com/office/drawing/2014/main" xmlns="" id="{F7D69AB4-F225-49DB-B9B0-1618A26A558B}"/>
              </a:ext>
            </a:extLst>
          </p:cNvPr>
          <p:cNvSpPr/>
          <p:nvPr/>
        </p:nvSpPr>
        <p:spPr>
          <a:xfrm>
            <a:off x="2436766" y="354734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cxnSp>
        <p:nvCxnSpPr>
          <p:cNvPr id="61" name="直接箭头连接符 60">
            <a:extLst>
              <a:ext uri="{FF2B5EF4-FFF2-40B4-BE49-F238E27FC236}">
                <a16:creationId xmlns:a16="http://schemas.microsoft.com/office/drawing/2014/main" xmlns="" id="{0A7D0052-8177-4B0A-884C-35E35C0964D3}"/>
              </a:ext>
            </a:extLst>
          </p:cNvPr>
          <p:cNvCxnSpPr>
            <a:cxnSpLocks/>
            <a:stCxn id="64" idx="4"/>
            <a:endCxn id="62" idx="0"/>
          </p:cNvCxnSpPr>
          <p:nvPr/>
        </p:nvCxnSpPr>
        <p:spPr>
          <a:xfrm flipH="1">
            <a:off x="1187625" y="5352278"/>
            <a:ext cx="688499" cy="55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流程图: 接点 61">
            <a:extLst>
              <a:ext uri="{FF2B5EF4-FFF2-40B4-BE49-F238E27FC236}">
                <a16:creationId xmlns:a16="http://schemas.microsoft.com/office/drawing/2014/main" xmlns="" id="{51C9C28C-3031-4296-9599-EB1882F32586}"/>
              </a:ext>
            </a:extLst>
          </p:cNvPr>
          <p:cNvSpPr/>
          <p:nvPr/>
        </p:nvSpPr>
        <p:spPr>
          <a:xfrm>
            <a:off x="810120" y="591219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63" name="直接箭头连接符 62">
            <a:extLst>
              <a:ext uri="{FF2B5EF4-FFF2-40B4-BE49-F238E27FC236}">
                <a16:creationId xmlns:a16="http://schemas.microsoft.com/office/drawing/2014/main" xmlns="" id="{AD9C5CA3-BB3D-421F-96CE-733433D731D7}"/>
              </a:ext>
            </a:extLst>
          </p:cNvPr>
          <p:cNvCxnSpPr>
            <a:cxnSpLocks/>
            <a:stCxn id="60" idx="3"/>
            <a:endCxn id="64" idx="0"/>
          </p:cNvCxnSpPr>
          <p:nvPr/>
        </p:nvCxnSpPr>
        <p:spPr>
          <a:xfrm flipH="1">
            <a:off x="1876124" y="4170299"/>
            <a:ext cx="671211" cy="45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流程图: 接点 63">
            <a:extLst>
              <a:ext uri="{FF2B5EF4-FFF2-40B4-BE49-F238E27FC236}">
                <a16:creationId xmlns:a16="http://schemas.microsoft.com/office/drawing/2014/main" xmlns="" id="{D9A5F0AD-1AC1-4629-91EB-65B3EC8F98F1}"/>
              </a:ext>
            </a:extLst>
          </p:cNvPr>
          <p:cNvSpPr/>
          <p:nvPr/>
        </p:nvSpPr>
        <p:spPr>
          <a:xfrm>
            <a:off x="1498619" y="462243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b</a:t>
            </a:r>
            <a:endParaRPr lang="zh-CN" altLang="en-US" dirty="0">
              <a:solidFill>
                <a:schemeClr val="bg1"/>
              </a:solidFill>
            </a:endParaRPr>
          </a:p>
        </p:txBody>
      </p:sp>
      <p:sp>
        <p:nvSpPr>
          <p:cNvPr id="65" name="流程图: 接点 64">
            <a:extLst>
              <a:ext uri="{FF2B5EF4-FFF2-40B4-BE49-F238E27FC236}">
                <a16:creationId xmlns:a16="http://schemas.microsoft.com/office/drawing/2014/main" xmlns="" id="{D6A52B13-05FB-4333-A541-481F699231FE}"/>
              </a:ext>
            </a:extLst>
          </p:cNvPr>
          <p:cNvSpPr/>
          <p:nvPr/>
        </p:nvSpPr>
        <p:spPr>
          <a:xfrm>
            <a:off x="3549717" y="460538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c</a:t>
            </a:r>
            <a:endParaRPr lang="zh-CN" altLang="en-US" dirty="0">
              <a:solidFill>
                <a:schemeClr val="bg1"/>
              </a:solidFill>
            </a:endParaRPr>
          </a:p>
        </p:txBody>
      </p:sp>
      <p:cxnSp>
        <p:nvCxnSpPr>
          <p:cNvPr id="66" name="直接箭头连接符 65">
            <a:extLst>
              <a:ext uri="{FF2B5EF4-FFF2-40B4-BE49-F238E27FC236}">
                <a16:creationId xmlns:a16="http://schemas.microsoft.com/office/drawing/2014/main" xmlns="" id="{96F68C7B-06FC-41E5-883A-75A2F9CB5990}"/>
              </a:ext>
            </a:extLst>
          </p:cNvPr>
          <p:cNvCxnSpPr>
            <a:cxnSpLocks/>
            <a:stCxn id="60" idx="5"/>
            <a:endCxn id="65" idx="0"/>
          </p:cNvCxnSpPr>
          <p:nvPr/>
        </p:nvCxnSpPr>
        <p:spPr>
          <a:xfrm>
            <a:off x="3081206" y="4170299"/>
            <a:ext cx="846016" cy="43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流程图: 接点 66">
            <a:extLst>
              <a:ext uri="{FF2B5EF4-FFF2-40B4-BE49-F238E27FC236}">
                <a16:creationId xmlns:a16="http://schemas.microsoft.com/office/drawing/2014/main" xmlns="" id="{14852DEC-5BC8-413E-A4E8-9C67B972FADD}"/>
              </a:ext>
            </a:extLst>
          </p:cNvPr>
          <p:cNvSpPr/>
          <p:nvPr/>
        </p:nvSpPr>
        <p:spPr>
          <a:xfrm>
            <a:off x="2070488" y="591219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68" name="直接箭头连接符 67">
            <a:extLst>
              <a:ext uri="{FF2B5EF4-FFF2-40B4-BE49-F238E27FC236}">
                <a16:creationId xmlns:a16="http://schemas.microsoft.com/office/drawing/2014/main" xmlns="" id="{D5DF54A0-60DC-41EE-978A-BFCDD088D091}"/>
              </a:ext>
            </a:extLst>
          </p:cNvPr>
          <p:cNvCxnSpPr>
            <a:cxnSpLocks/>
            <a:stCxn id="64" idx="4"/>
            <a:endCxn id="67" idx="0"/>
          </p:cNvCxnSpPr>
          <p:nvPr/>
        </p:nvCxnSpPr>
        <p:spPr>
          <a:xfrm>
            <a:off x="1876124" y="5352278"/>
            <a:ext cx="571869" cy="55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流程图: 接点 68">
            <a:extLst>
              <a:ext uri="{FF2B5EF4-FFF2-40B4-BE49-F238E27FC236}">
                <a16:creationId xmlns:a16="http://schemas.microsoft.com/office/drawing/2014/main" xmlns="" id="{C9C6BF06-0AD9-4520-9C5B-9AF3BE47A1CE}"/>
              </a:ext>
            </a:extLst>
          </p:cNvPr>
          <p:cNvSpPr/>
          <p:nvPr/>
        </p:nvSpPr>
        <p:spPr>
          <a:xfrm>
            <a:off x="4201139" y="591219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f</a:t>
            </a:r>
            <a:endParaRPr lang="zh-CN" altLang="en-US" dirty="0">
              <a:solidFill>
                <a:schemeClr val="bg1"/>
              </a:solidFill>
            </a:endParaRPr>
          </a:p>
        </p:txBody>
      </p:sp>
      <p:cxnSp>
        <p:nvCxnSpPr>
          <p:cNvPr id="70" name="直接箭头连接符 69">
            <a:extLst>
              <a:ext uri="{FF2B5EF4-FFF2-40B4-BE49-F238E27FC236}">
                <a16:creationId xmlns:a16="http://schemas.microsoft.com/office/drawing/2014/main" xmlns="" id="{14D9FB07-FEEB-4B67-8FC9-C792AE8AF55D}"/>
              </a:ext>
            </a:extLst>
          </p:cNvPr>
          <p:cNvCxnSpPr>
            <a:cxnSpLocks/>
            <a:stCxn id="65" idx="4"/>
            <a:endCxn id="69" idx="0"/>
          </p:cNvCxnSpPr>
          <p:nvPr/>
        </p:nvCxnSpPr>
        <p:spPr>
          <a:xfrm>
            <a:off x="3927222" y="5335224"/>
            <a:ext cx="651422" cy="57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xmlns="" id="{A7515388-8DDC-49AB-B917-3B1E07AFE406}"/>
              </a:ext>
            </a:extLst>
          </p:cNvPr>
          <p:cNvSpPr/>
          <p:nvPr/>
        </p:nvSpPr>
        <p:spPr>
          <a:xfrm>
            <a:off x="6258249" y="3930074"/>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文本框 71">
            <a:extLst>
              <a:ext uri="{FF2B5EF4-FFF2-40B4-BE49-F238E27FC236}">
                <a16:creationId xmlns:a16="http://schemas.microsoft.com/office/drawing/2014/main" xmlns="" id="{E0915FF1-41E9-4D0D-B796-53385176665D}"/>
              </a:ext>
            </a:extLst>
          </p:cNvPr>
          <p:cNvSpPr txBox="1"/>
          <p:nvPr/>
        </p:nvSpPr>
        <p:spPr>
          <a:xfrm>
            <a:off x="6365531" y="3930073"/>
            <a:ext cx="721453" cy="369332"/>
          </a:xfrm>
          <a:prstGeom prst="rect">
            <a:avLst/>
          </a:prstGeom>
          <a:noFill/>
        </p:spPr>
        <p:txBody>
          <a:bodyPr wrap="square" rtlCol="0">
            <a:spAutoFit/>
          </a:bodyPr>
          <a:lstStyle/>
          <a:p>
            <a:r>
              <a:rPr lang="en-US" altLang="zh-CN" dirty="0"/>
              <a:t>data</a:t>
            </a:r>
            <a:endParaRPr lang="zh-CN" altLang="en-US" dirty="0"/>
          </a:p>
        </p:txBody>
      </p:sp>
      <p:sp>
        <p:nvSpPr>
          <p:cNvPr id="74" name="矩形 73">
            <a:extLst>
              <a:ext uri="{FF2B5EF4-FFF2-40B4-BE49-F238E27FC236}">
                <a16:creationId xmlns:a16="http://schemas.microsoft.com/office/drawing/2014/main" xmlns="" id="{56D17715-9BE1-4598-8569-9B8DB532C30B}"/>
              </a:ext>
            </a:extLst>
          </p:cNvPr>
          <p:cNvSpPr/>
          <p:nvPr/>
        </p:nvSpPr>
        <p:spPr>
          <a:xfrm>
            <a:off x="6258249" y="4294789"/>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a:extLst>
              <a:ext uri="{FF2B5EF4-FFF2-40B4-BE49-F238E27FC236}">
                <a16:creationId xmlns:a16="http://schemas.microsoft.com/office/drawing/2014/main" xmlns="" id="{1F3EE37F-00C7-4A6E-9B6A-1005B667B65F}"/>
              </a:ext>
            </a:extLst>
          </p:cNvPr>
          <p:cNvSpPr/>
          <p:nvPr/>
        </p:nvSpPr>
        <p:spPr>
          <a:xfrm>
            <a:off x="6258249" y="4640043"/>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xmlns="" id="{EDC93068-A188-436F-8C2E-E19415AC63C9}"/>
              </a:ext>
            </a:extLst>
          </p:cNvPr>
          <p:cNvSpPr/>
          <p:nvPr/>
        </p:nvSpPr>
        <p:spPr>
          <a:xfrm>
            <a:off x="6258249" y="5000553"/>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a:extLst>
              <a:ext uri="{FF2B5EF4-FFF2-40B4-BE49-F238E27FC236}">
                <a16:creationId xmlns:a16="http://schemas.microsoft.com/office/drawing/2014/main" xmlns="" id="{D4E8AE57-CE7B-493A-A7AC-484AB8B49432}"/>
              </a:ext>
            </a:extLst>
          </p:cNvPr>
          <p:cNvSpPr/>
          <p:nvPr/>
        </p:nvSpPr>
        <p:spPr>
          <a:xfrm>
            <a:off x="6258248" y="5369885"/>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a:extLst>
              <a:ext uri="{FF2B5EF4-FFF2-40B4-BE49-F238E27FC236}">
                <a16:creationId xmlns:a16="http://schemas.microsoft.com/office/drawing/2014/main" xmlns="" id="{C7DFC4D6-6594-4CD4-8A20-90D22FE6025D}"/>
              </a:ext>
            </a:extLst>
          </p:cNvPr>
          <p:cNvSpPr/>
          <p:nvPr/>
        </p:nvSpPr>
        <p:spPr>
          <a:xfrm>
            <a:off x="6258249" y="5733715"/>
            <a:ext cx="1724348"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a:extLst>
              <a:ext uri="{FF2B5EF4-FFF2-40B4-BE49-F238E27FC236}">
                <a16:creationId xmlns:a16="http://schemas.microsoft.com/office/drawing/2014/main" xmlns="" id="{A74BD80E-37F4-405B-80EB-3C3FB7F64334}"/>
              </a:ext>
            </a:extLst>
          </p:cNvPr>
          <p:cNvSpPr/>
          <p:nvPr/>
        </p:nvSpPr>
        <p:spPr>
          <a:xfrm>
            <a:off x="6258248" y="6097545"/>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0" name="直接连接符 79">
            <a:extLst>
              <a:ext uri="{FF2B5EF4-FFF2-40B4-BE49-F238E27FC236}">
                <a16:creationId xmlns:a16="http://schemas.microsoft.com/office/drawing/2014/main" xmlns="" id="{13A38648-7913-4DC3-8D9E-A2A3798BB803}"/>
              </a:ext>
            </a:extLst>
          </p:cNvPr>
          <p:cNvCxnSpPr>
            <a:cxnSpLocks/>
          </p:cNvCxnSpPr>
          <p:nvPr/>
        </p:nvCxnSpPr>
        <p:spPr>
          <a:xfrm>
            <a:off x="6954457" y="3930073"/>
            <a:ext cx="0" cy="2529990"/>
          </a:xfrm>
          <a:prstGeom prst="line">
            <a:avLst/>
          </a:prstGeom>
        </p:spPr>
        <p:style>
          <a:lnRef idx="3">
            <a:schemeClr val="accent1"/>
          </a:lnRef>
          <a:fillRef idx="0">
            <a:schemeClr val="accent1"/>
          </a:fillRef>
          <a:effectRef idx="2">
            <a:schemeClr val="accent1"/>
          </a:effectRef>
          <a:fontRef idx="minor">
            <a:schemeClr val="tx1"/>
          </a:fontRef>
        </p:style>
      </p:cxnSp>
      <p:sp>
        <p:nvSpPr>
          <p:cNvPr id="81" name="文本框 80">
            <a:extLst>
              <a:ext uri="{FF2B5EF4-FFF2-40B4-BE49-F238E27FC236}">
                <a16:creationId xmlns:a16="http://schemas.microsoft.com/office/drawing/2014/main" xmlns="" id="{B4FB28D4-CC0C-48E1-AA3D-665CB3624BB7}"/>
              </a:ext>
            </a:extLst>
          </p:cNvPr>
          <p:cNvSpPr txBox="1"/>
          <p:nvPr/>
        </p:nvSpPr>
        <p:spPr>
          <a:xfrm>
            <a:off x="6456051" y="4266873"/>
            <a:ext cx="354245" cy="369332"/>
          </a:xfrm>
          <a:prstGeom prst="rect">
            <a:avLst/>
          </a:prstGeom>
          <a:noFill/>
        </p:spPr>
        <p:txBody>
          <a:bodyPr wrap="square" rtlCol="0">
            <a:spAutoFit/>
          </a:bodyPr>
          <a:lstStyle/>
          <a:p>
            <a:r>
              <a:rPr lang="en-US" altLang="zh-CN" dirty="0"/>
              <a:t>a</a:t>
            </a:r>
            <a:endParaRPr lang="zh-CN" altLang="en-US" dirty="0"/>
          </a:p>
        </p:txBody>
      </p:sp>
      <p:sp>
        <p:nvSpPr>
          <p:cNvPr id="82" name="文本框 81">
            <a:extLst>
              <a:ext uri="{FF2B5EF4-FFF2-40B4-BE49-F238E27FC236}">
                <a16:creationId xmlns:a16="http://schemas.microsoft.com/office/drawing/2014/main" xmlns="" id="{E8F16B94-0525-4E8B-A187-5F48B8AA376E}"/>
              </a:ext>
            </a:extLst>
          </p:cNvPr>
          <p:cNvSpPr txBox="1"/>
          <p:nvPr/>
        </p:nvSpPr>
        <p:spPr>
          <a:xfrm>
            <a:off x="6458105" y="4634620"/>
            <a:ext cx="354245" cy="369332"/>
          </a:xfrm>
          <a:prstGeom prst="rect">
            <a:avLst/>
          </a:prstGeom>
          <a:noFill/>
        </p:spPr>
        <p:txBody>
          <a:bodyPr wrap="square" rtlCol="0">
            <a:spAutoFit/>
          </a:bodyPr>
          <a:lstStyle/>
          <a:p>
            <a:r>
              <a:rPr lang="en-US" altLang="zh-CN" dirty="0"/>
              <a:t>b</a:t>
            </a:r>
            <a:endParaRPr lang="zh-CN" altLang="en-US" dirty="0"/>
          </a:p>
        </p:txBody>
      </p:sp>
      <p:sp>
        <p:nvSpPr>
          <p:cNvPr id="83" name="文本框 82">
            <a:extLst>
              <a:ext uri="{FF2B5EF4-FFF2-40B4-BE49-F238E27FC236}">
                <a16:creationId xmlns:a16="http://schemas.microsoft.com/office/drawing/2014/main" xmlns="" id="{D343330F-A497-4780-B45A-A1A343322CC8}"/>
              </a:ext>
            </a:extLst>
          </p:cNvPr>
          <p:cNvSpPr txBox="1"/>
          <p:nvPr/>
        </p:nvSpPr>
        <p:spPr>
          <a:xfrm>
            <a:off x="6454396" y="4997802"/>
            <a:ext cx="354245" cy="369332"/>
          </a:xfrm>
          <a:prstGeom prst="rect">
            <a:avLst/>
          </a:prstGeom>
          <a:noFill/>
        </p:spPr>
        <p:txBody>
          <a:bodyPr wrap="square" rtlCol="0">
            <a:spAutoFit/>
          </a:bodyPr>
          <a:lstStyle/>
          <a:p>
            <a:r>
              <a:rPr lang="en-US" altLang="zh-CN" dirty="0"/>
              <a:t>c</a:t>
            </a:r>
            <a:endParaRPr lang="zh-CN" altLang="en-US" dirty="0"/>
          </a:p>
        </p:txBody>
      </p:sp>
      <p:sp>
        <p:nvSpPr>
          <p:cNvPr id="84" name="文本框 83">
            <a:extLst>
              <a:ext uri="{FF2B5EF4-FFF2-40B4-BE49-F238E27FC236}">
                <a16:creationId xmlns:a16="http://schemas.microsoft.com/office/drawing/2014/main" xmlns="" id="{B1E9A6D3-9D60-4DB6-948A-CC8036E753A9}"/>
              </a:ext>
            </a:extLst>
          </p:cNvPr>
          <p:cNvSpPr txBox="1"/>
          <p:nvPr/>
        </p:nvSpPr>
        <p:spPr>
          <a:xfrm>
            <a:off x="6456051" y="5356130"/>
            <a:ext cx="354245" cy="369332"/>
          </a:xfrm>
          <a:prstGeom prst="rect">
            <a:avLst/>
          </a:prstGeom>
          <a:noFill/>
        </p:spPr>
        <p:txBody>
          <a:bodyPr wrap="square" rtlCol="0">
            <a:spAutoFit/>
          </a:bodyPr>
          <a:lstStyle/>
          <a:p>
            <a:r>
              <a:rPr lang="en-US" altLang="zh-CN" dirty="0"/>
              <a:t>d</a:t>
            </a:r>
            <a:endParaRPr lang="zh-CN" altLang="en-US" dirty="0"/>
          </a:p>
        </p:txBody>
      </p:sp>
      <p:sp>
        <p:nvSpPr>
          <p:cNvPr id="85" name="文本框 84">
            <a:extLst>
              <a:ext uri="{FF2B5EF4-FFF2-40B4-BE49-F238E27FC236}">
                <a16:creationId xmlns:a16="http://schemas.microsoft.com/office/drawing/2014/main" xmlns="" id="{7C8E8D58-7947-44F6-96D0-253480EBC06F}"/>
              </a:ext>
            </a:extLst>
          </p:cNvPr>
          <p:cNvSpPr txBox="1"/>
          <p:nvPr/>
        </p:nvSpPr>
        <p:spPr>
          <a:xfrm>
            <a:off x="6456051" y="5728213"/>
            <a:ext cx="354245" cy="369332"/>
          </a:xfrm>
          <a:prstGeom prst="rect">
            <a:avLst/>
          </a:prstGeom>
          <a:noFill/>
        </p:spPr>
        <p:txBody>
          <a:bodyPr wrap="square" rtlCol="0">
            <a:spAutoFit/>
          </a:bodyPr>
          <a:lstStyle/>
          <a:p>
            <a:r>
              <a:rPr lang="en-US" altLang="zh-CN" dirty="0"/>
              <a:t>e</a:t>
            </a:r>
            <a:endParaRPr lang="zh-CN" altLang="en-US" dirty="0"/>
          </a:p>
        </p:txBody>
      </p:sp>
      <p:sp>
        <p:nvSpPr>
          <p:cNvPr id="86" name="文本框 85">
            <a:extLst>
              <a:ext uri="{FF2B5EF4-FFF2-40B4-BE49-F238E27FC236}">
                <a16:creationId xmlns:a16="http://schemas.microsoft.com/office/drawing/2014/main" xmlns="" id="{61BE4B4B-B288-4C86-9B67-89939818F93C}"/>
              </a:ext>
            </a:extLst>
          </p:cNvPr>
          <p:cNvSpPr txBox="1"/>
          <p:nvPr/>
        </p:nvSpPr>
        <p:spPr>
          <a:xfrm>
            <a:off x="6456051" y="6076423"/>
            <a:ext cx="354245" cy="369332"/>
          </a:xfrm>
          <a:prstGeom prst="rect">
            <a:avLst/>
          </a:prstGeom>
          <a:noFill/>
        </p:spPr>
        <p:txBody>
          <a:bodyPr wrap="square" rtlCol="0">
            <a:spAutoFit/>
          </a:bodyPr>
          <a:lstStyle/>
          <a:p>
            <a:r>
              <a:rPr lang="en-US" altLang="zh-CN" dirty="0"/>
              <a:t>f</a:t>
            </a:r>
            <a:endParaRPr lang="zh-CN" altLang="en-US" dirty="0"/>
          </a:p>
        </p:txBody>
      </p:sp>
      <p:sp>
        <p:nvSpPr>
          <p:cNvPr id="89" name="文本框 88">
            <a:extLst>
              <a:ext uri="{FF2B5EF4-FFF2-40B4-BE49-F238E27FC236}">
                <a16:creationId xmlns:a16="http://schemas.microsoft.com/office/drawing/2014/main" xmlns="" id="{565702E8-79F7-4429-96D8-D98B9B3CEE48}"/>
              </a:ext>
            </a:extLst>
          </p:cNvPr>
          <p:cNvSpPr txBox="1"/>
          <p:nvPr/>
        </p:nvSpPr>
        <p:spPr>
          <a:xfrm>
            <a:off x="5600815" y="3939449"/>
            <a:ext cx="711075" cy="369332"/>
          </a:xfrm>
          <a:prstGeom prst="rect">
            <a:avLst/>
          </a:prstGeom>
          <a:noFill/>
        </p:spPr>
        <p:txBody>
          <a:bodyPr wrap="square" rtlCol="0">
            <a:spAutoFit/>
          </a:bodyPr>
          <a:lstStyle/>
          <a:p>
            <a:r>
              <a:rPr lang="zh-CN" altLang="en-US" dirty="0"/>
              <a:t>下标</a:t>
            </a:r>
          </a:p>
        </p:txBody>
      </p:sp>
      <p:sp>
        <p:nvSpPr>
          <p:cNvPr id="90" name="文本框 89">
            <a:extLst>
              <a:ext uri="{FF2B5EF4-FFF2-40B4-BE49-F238E27FC236}">
                <a16:creationId xmlns:a16="http://schemas.microsoft.com/office/drawing/2014/main" xmlns="" id="{891C2714-91F8-48FE-BEE2-8FA58987854B}"/>
              </a:ext>
            </a:extLst>
          </p:cNvPr>
          <p:cNvSpPr txBox="1"/>
          <p:nvPr/>
        </p:nvSpPr>
        <p:spPr>
          <a:xfrm>
            <a:off x="5910391" y="4290583"/>
            <a:ext cx="309325" cy="369332"/>
          </a:xfrm>
          <a:prstGeom prst="rect">
            <a:avLst/>
          </a:prstGeom>
          <a:noFill/>
        </p:spPr>
        <p:txBody>
          <a:bodyPr wrap="square" rtlCol="0">
            <a:spAutoFit/>
          </a:bodyPr>
          <a:lstStyle/>
          <a:p>
            <a:r>
              <a:rPr lang="en-US" altLang="zh-CN" dirty="0"/>
              <a:t>0</a:t>
            </a:r>
            <a:endParaRPr lang="zh-CN" altLang="en-US" dirty="0"/>
          </a:p>
        </p:txBody>
      </p:sp>
      <p:sp>
        <p:nvSpPr>
          <p:cNvPr id="91" name="文本框 90">
            <a:extLst>
              <a:ext uri="{FF2B5EF4-FFF2-40B4-BE49-F238E27FC236}">
                <a16:creationId xmlns:a16="http://schemas.microsoft.com/office/drawing/2014/main" xmlns="" id="{E9A181E3-DB5D-46AE-9A79-24A8E503A1B4}"/>
              </a:ext>
            </a:extLst>
          </p:cNvPr>
          <p:cNvSpPr txBox="1"/>
          <p:nvPr/>
        </p:nvSpPr>
        <p:spPr>
          <a:xfrm>
            <a:off x="5910390" y="4635837"/>
            <a:ext cx="309325" cy="369332"/>
          </a:xfrm>
          <a:prstGeom prst="rect">
            <a:avLst/>
          </a:prstGeom>
          <a:noFill/>
        </p:spPr>
        <p:txBody>
          <a:bodyPr wrap="square" rtlCol="0">
            <a:spAutoFit/>
          </a:bodyPr>
          <a:lstStyle/>
          <a:p>
            <a:r>
              <a:rPr lang="en-US" altLang="zh-CN" dirty="0"/>
              <a:t>1</a:t>
            </a:r>
            <a:endParaRPr lang="zh-CN" altLang="en-US" dirty="0"/>
          </a:p>
        </p:txBody>
      </p:sp>
      <p:sp>
        <p:nvSpPr>
          <p:cNvPr id="92" name="文本框 91">
            <a:extLst>
              <a:ext uri="{FF2B5EF4-FFF2-40B4-BE49-F238E27FC236}">
                <a16:creationId xmlns:a16="http://schemas.microsoft.com/office/drawing/2014/main" xmlns="" id="{25138AF0-D8FF-466A-A44E-A8D1A8E8E62D}"/>
              </a:ext>
            </a:extLst>
          </p:cNvPr>
          <p:cNvSpPr txBox="1"/>
          <p:nvPr/>
        </p:nvSpPr>
        <p:spPr>
          <a:xfrm>
            <a:off x="5912549" y="5005169"/>
            <a:ext cx="309325" cy="369332"/>
          </a:xfrm>
          <a:prstGeom prst="rect">
            <a:avLst/>
          </a:prstGeom>
          <a:noFill/>
        </p:spPr>
        <p:txBody>
          <a:bodyPr wrap="square" rtlCol="0">
            <a:spAutoFit/>
          </a:bodyPr>
          <a:lstStyle/>
          <a:p>
            <a:r>
              <a:rPr lang="en-US" altLang="zh-CN" dirty="0"/>
              <a:t>2</a:t>
            </a:r>
            <a:endParaRPr lang="zh-CN" altLang="en-US" dirty="0"/>
          </a:p>
        </p:txBody>
      </p:sp>
      <p:sp>
        <p:nvSpPr>
          <p:cNvPr id="93" name="文本框 92">
            <a:extLst>
              <a:ext uri="{FF2B5EF4-FFF2-40B4-BE49-F238E27FC236}">
                <a16:creationId xmlns:a16="http://schemas.microsoft.com/office/drawing/2014/main" xmlns="" id="{52F7E761-2C48-4A70-8261-97C0FCACB0FD}"/>
              </a:ext>
            </a:extLst>
          </p:cNvPr>
          <p:cNvSpPr txBox="1"/>
          <p:nvPr/>
        </p:nvSpPr>
        <p:spPr>
          <a:xfrm>
            <a:off x="5908125" y="5374501"/>
            <a:ext cx="309325" cy="369332"/>
          </a:xfrm>
          <a:prstGeom prst="rect">
            <a:avLst/>
          </a:prstGeom>
          <a:noFill/>
        </p:spPr>
        <p:txBody>
          <a:bodyPr wrap="square" rtlCol="0">
            <a:spAutoFit/>
          </a:bodyPr>
          <a:lstStyle/>
          <a:p>
            <a:r>
              <a:rPr lang="en-US" altLang="zh-CN" dirty="0"/>
              <a:t>3</a:t>
            </a:r>
            <a:endParaRPr lang="zh-CN" altLang="en-US" dirty="0"/>
          </a:p>
        </p:txBody>
      </p:sp>
      <p:sp>
        <p:nvSpPr>
          <p:cNvPr id="94" name="文本框 93">
            <a:extLst>
              <a:ext uri="{FF2B5EF4-FFF2-40B4-BE49-F238E27FC236}">
                <a16:creationId xmlns:a16="http://schemas.microsoft.com/office/drawing/2014/main" xmlns="" id="{4A962FFF-4F92-4A50-A89D-1F962469A178}"/>
              </a:ext>
            </a:extLst>
          </p:cNvPr>
          <p:cNvSpPr txBox="1"/>
          <p:nvPr/>
        </p:nvSpPr>
        <p:spPr>
          <a:xfrm>
            <a:off x="5904853" y="5719755"/>
            <a:ext cx="309325" cy="369332"/>
          </a:xfrm>
          <a:prstGeom prst="rect">
            <a:avLst/>
          </a:prstGeom>
          <a:noFill/>
        </p:spPr>
        <p:txBody>
          <a:bodyPr wrap="square" rtlCol="0">
            <a:spAutoFit/>
          </a:bodyPr>
          <a:lstStyle/>
          <a:p>
            <a:r>
              <a:rPr lang="en-US" altLang="zh-CN" dirty="0"/>
              <a:t>4</a:t>
            </a:r>
            <a:endParaRPr lang="zh-CN" altLang="en-US" dirty="0"/>
          </a:p>
        </p:txBody>
      </p:sp>
      <p:sp>
        <p:nvSpPr>
          <p:cNvPr id="95" name="文本框 94">
            <a:extLst>
              <a:ext uri="{FF2B5EF4-FFF2-40B4-BE49-F238E27FC236}">
                <a16:creationId xmlns:a16="http://schemas.microsoft.com/office/drawing/2014/main" xmlns="" id="{B86A9400-2BFC-4ED6-BAB2-8F4FE5F9EA2C}"/>
              </a:ext>
            </a:extLst>
          </p:cNvPr>
          <p:cNvSpPr txBox="1"/>
          <p:nvPr/>
        </p:nvSpPr>
        <p:spPr>
          <a:xfrm>
            <a:off x="5904852" y="6113165"/>
            <a:ext cx="309325" cy="369332"/>
          </a:xfrm>
          <a:prstGeom prst="rect">
            <a:avLst/>
          </a:prstGeom>
          <a:noFill/>
        </p:spPr>
        <p:txBody>
          <a:bodyPr wrap="square" rtlCol="0">
            <a:spAutoFit/>
          </a:bodyPr>
          <a:lstStyle/>
          <a:p>
            <a:r>
              <a:rPr lang="en-US" altLang="zh-CN" dirty="0"/>
              <a:t>5</a:t>
            </a:r>
            <a:endParaRPr lang="zh-CN" altLang="en-US" dirty="0"/>
          </a:p>
        </p:txBody>
      </p:sp>
      <p:sp>
        <p:nvSpPr>
          <p:cNvPr id="101" name="文本框 100">
            <a:extLst>
              <a:ext uri="{FF2B5EF4-FFF2-40B4-BE49-F238E27FC236}">
                <a16:creationId xmlns:a16="http://schemas.microsoft.com/office/drawing/2014/main" xmlns="" id="{872DFDAE-2444-4C52-BA5A-6FEA4F0230A6}"/>
              </a:ext>
            </a:extLst>
          </p:cNvPr>
          <p:cNvSpPr txBox="1"/>
          <p:nvPr/>
        </p:nvSpPr>
        <p:spPr>
          <a:xfrm>
            <a:off x="7014454" y="3933257"/>
            <a:ext cx="1107226" cy="369332"/>
          </a:xfrm>
          <a:prstGeom prst="rect">
            <a:avLst/>
          </a:prstGeom>
          <a:noFill/>
        </p:spPr>
        <p:txBody>
          <a:bodyPr wrap="square" rtlCol="0">
            <a:spAutoFit/>
          </a:bodyPr>
          <a:lstStyle/>
          <a:p>
            <a:r>
              <a:rPr lang="en-US" altLang="zh-CN" dirty="0" err="1"/>
              <a:t>firstchild</a:t>
            </a:r>
            <a:endParaRPr lang="zh-CN" altLang="en-US" dirty="0"/>
          </a:p>
        </p:txBody>
      </p:sp>
      <p:cxnSp>
        <p:nvCxnSpPr>
          <p:cNvPr id="102" name="直接箭头连接符 101">
            <a:extLst>
              <a:ext uri="{FF2B5EF4-FFF2-40B4-BE49-F238E27FC236}">
                <a16:creationId xmlns:a16="http://schemas.microsoft.com/office/drawing/2014/main" xmlns="" id="{5EF071FE-BE91-44A8-8AFC-8EF842FAFA12}"/>
              </a:ext>
            </a:extLst>
          </p:cNvPr>
          <p:cNvCxnSpPr>
            <a:cxnSpLocks/>
            <a:endCxn id="108" idx="1"/>
          </p:cNvCxnSpPr>
          <p:nvPr/>
        </p:nvCxnSpPr>
        <p:spPr>
          <a:xfrm>
            <a:off x="7478482" y="4478671"/>
            <a:ext cx="923962"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xmlns="" id="{80CD299F-F9E6-4EF7-9581-6719CCD33982}"/>
              </a:ext>
            </a:extLst>
          </p:cNvPr>
          <p:cNvCxnSpPr/>
          <p:nvPr/>
        </p:nvCxnSpPr>
        <p:spPr>
          <a:xfrm>
            <a:off x="7478483" y="4857399"/>
            <a:ext cx="923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xmlns="" id="{20FCD2F3-5784-494C-AE30-5CECA86F137D}"/>
              </a:ext>
            </a:extLst>
          </p:cNvPr>
          <p:cNvCxnSpPr/>
          <p:nvPr/>
        </p:nvCxnSpPr>
        <p:spPr>
          <a:xfrm>
            <a:off x="7476082" y="5220307"/>
            <a:ext cx="923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xmlns="" id="{576F585B-BA86-496F-A9E6-1161C172E907}"/>
              </a:ext>
            </a:extLst>
          </p:cNvPr>
          <p:cNvSpPr txBox="1"/>
          <p:nvPr/>
        </p:nvSpPr>
        <p:spPr>
          <a:xfrm>
            <a:off x="7303846" y="5398110"/>
            <a:ext cx="41971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06" name="文本框 105">
            <a:extLst>
              <a:ext uri="{FF2B5EF4-FFF2-40B4-BE49-F238E27FC236}">
                <a16:creationId xmlns:a16="http://schemas.microsoft.com/office/drawing/2014/main" xmlns="" id="{70A76635-EEBD-4C5D-8EB3-ECA9C6D3D889}"/>
              </a:ext>
            </a:extLst>
          </p:cNvPr>
          <p:cNvSpPr txBox="1"/>
          <p:nvPr/>
        </p:nvSpPr>
        <p:spPr>
          <a:xfrm>
            <a:off x="7308734" y="5795667"/>
            <a:ext cx="41971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07" name="文本框 106">
            <a:extLst>
              <a:ext uri="{FF2B5EF4-FFF2-40B4-BE49-F238E27FC236}">
                <a16:creationId xmlns:a16="http://schemas.microsoft.com/office/drawing/2014/main" xmlns="" id="{7C6A265A-7B94-4365-8500-33E9286CD22E}"/>
              </a:ext>
            </a:extLst>
          </p:cNvPr>
          <p:cNvSpPr txBox="1"/>
          <p:nvPr/>
        </p:nvSpPr>
        <p:spPr>
          <a:xfrm>
            <a:off x="7303846" y="6127066"/>
            <a:ext cx="41971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08" name="矩形 107">
            <a:extLst>
              <a:ext uri="{FF2B5EF4-FFF2-40B4-BE49-F238E27FC236}">
                <a16:creationId xmlns:a16="http://schemas.microsoft.com/office/drawing/2014/main" xmlns="" id="{A5330933-7E6E-4CA6-94D3-9592046D2702}"/>
              </a:ext>
            </a:extLst>
          </p:cNvPr>
          <p:cNvSpPr/>
          <p:nvPr/>
        </p:nvSpPr>
        <p:spPr>
          <a:xfrm>
            <a:off x="8402444" y="4303191"/>
            <a:ext cx="1215227"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xmlns="" id="{4F8AFCE1-AA1C-4C49-8E07-92CEC51B2865}"/>
              </a:ext>
            </a:extLst>
          </p:cNvPr>
          <p:cNvCxnSpPr>
            <a:stCxn id="108" idx="0"/>
            <a:endCxn id="108" idx="2"/>
          </p:cNvCxnSpPr>
          <p:nvPr/>
        </p:nvCxnSpPr>
        <p:spPr>
          <a:xfrm>
            <a:off x="9010058" y="4303191"/>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直接箭头连接符 109">
            <a:extLst>
              <a:ext uri="{FF2B5EF4-FFF2-40B4-BE49-F238E27FC236}">
                <a16:creationId xmlns:a16="http://schemas.microsoft.com/office/drawing/2014/main" xmlns="" id="{6B0AABF1-1D39-4C0A-82AC-CBEFC42D0DEC}"/>
              </a:ext>
            </a:extLst>
          </p:cNvPr>
          <p:cNvCxnSpPr>
            <a:cxnSpLocks/>
          </p:cNvCxnSpPr>
          <p:nvPr/>
        </p:nvCxnSpPr>
        <p:spPr>
          <a:xfrm>
            <a:off x="9412358" y="4490354"/>
            <a:ext cx="923962" cy="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xmlns="" id="{779507C5-A2B4-4352-BF5C-9436795DF91F}"/>
              </a:ext>
            </a:extLst>
          </p:cNvPr>
          <p:cNvSpPr/>
          <p:nvPr/>
        </p:nvSpPr>
        <p:spPr>
          <a:xfrm>
            <a:off x="8402444" y="4712377"/>
            <a:ext cx="1215227"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连接符 111">
            <a:extLst>
              <a:ext uri="{FF2B5EF4-FFF2-40B4-BE49-F238E27FC236}">
                <a16:creationId xmlns:a16="http://schemas.microsoft.com/office/drawing/2014/main" xmlns="" id="{8E2B02B8-DD85-4B42-A101-10B60BCBBF31}"/>
              </a:ext>
            </a:extLst>
          </p:cNvPr>
          <p:cNvCxnSpPr>
            <a:stCxn id="111" idx="0"/>
            <a:endCxn id="111" idx="2"/>
          </p:cNvCxnSpPr>
          <p:nvPr/>
        </p:nvCxnSpPr>
        <p:spPr>
          <a:xfrm>
            <a:off x="9010058" y="4712377"/>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3" name="直接箭头连接符 112">
            <a:extLst>
              <a:ext uri="{FF2B5EF4-FFF2-40B4-BE49-F238E27FC236}">
                <a16:creationId xmlns:a16="http://schemas.microsoft.com/office/drawing/2014/main" xmlns="" id="{EACFA031-25B9-4252-BE8E-DD35C70CEA47}"/>
              </a:ext>
            </a:extLst>
          </p:cNvPr>
          <p:cNvCxnSpPr>
            <a:cxnSpLocks/>
          </p:cNvCxnSpPr>
          <p:nvPr/>
        </p:nvCxnSpPr>
        <p:spPr>
          <a:xfrm>
            <a:off x="9412358" y="4881760"/>
            <a:ext cx="923962" cy="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xmlns="" id="{55652DB5-A73A-4C18-AAAD-D4E2AE446672}"/>
              </a:ext>
            </a:extLst>
          </p:cNvPr>
          <p:cNvSpPr/>
          <p:nvPr/>
        </p:nvSpPr>
        <p:spPr>
          <a:xfrm>
            <a:off x="8400043" y="5093198"/>
            <a:ext cx="1215227"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连接符 115">
            <a:extLst>
              <a:ext uri="{FF2B5EF4-FFF2-40B4-BE49-F238E27FC236}">
                <a16:creationId xmlns:a16="http://schemas.microsoft.com/office/drawing/2014/main" xmlns="" id="{066189EC-3C7D-41EF-AC10-F62AF758A04F}"/>
              </a:ext>
            </a:extLst>
          </p:cNvPr>
          <p:cNvCxnSpPr>
            <a:stCxn id="114" idx="0"/>
            <a:endCxn id="114" idx="2"/>
          </p:cNvCxnSpPr>
          <p:nvPr/>
        </p:nvCxnSpPr>
        <p:spPr>
          <a:xfrm>
            <a:off x="9007657" y="5093198"/>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17" name="文本框 116">
            <a:extLst>
              <a:ext uri="{FF2B5EF4-FFF2-40B4-BE49-F238E27FC236}">
                <a16:creationId xmlns:a16="http://schemas.microsoft.com/office/drawing/2014/main" xmlns="" id="{86DC3316-186E-4109-8B5C-07BC185D4AB6}"/>
              </a:ext>
            </a:extLst>
          </p:cNvPr>
          <p:cNvSpPr txBox="1"/>
          <p:nvPr/>
        </p:nvSpPr>
        <p:spPr>
          <a:xfrm>
            <a:off x="8541526" y="4316592"/>
            <a:ext cx="354245" cy="369332"/>
          </a:xfrm>
          <a:prstGeom prst="rect">
            <a:avLst/>
          </a:prstGeom>
          <a:noFill/>
        </p:spPr>
        <p:txBody>
          <a:bodyPr wrap="square" rtlCol="0">
            <a:spAutoFit/>
          </a:bodyPr>
          <a:lstStyle/>
          <a:p>
            <a:r>
              <a:rPr lang="en-US" altLang="zh-CN" dirty="0"/>
              <a:t>1</a:t>
            </a:r>
            <a:endParaRPr lang="zh-CN" altLang="en-US" dirty="0"/>
          </a:p>
        </p:txBody>
      </p:sp>
      <p:sp>
        <p:nvSpPr>
          <p:cNvPr id="118" name="文本框 117">
            <a:extLst>
              <a:ext uri="{FF2B5EF4-FFF2-40B4-BE49-F238E27FC236}">
                <a16:creationId xmlns:a16="http://schemas.microsoft.com/office/drawing/2014/main" xmlns="" id="{0C38EEAF-A5DC-42CC-8D10-B5008A072624}"/>
              </a:ext>
            </a:extLst>
          </p:cNvPr>
          <p:cNvSpPr txBox="1"/>
          <p:nvPr/>
        </p:nvSpPr>
        <p:spPr>
          <a:xfrm>
            <a:off x="8541526" y="4702717"/>
            <a:ext cx="354245" cy="369332"/>
          </a:xfrm>
          <a:prstGeom prst="rect">
            <a:avLst/>
          </a:prstGeom>
          <a:noFill/>
        </p:spPr>
        <p:txBody>
          <a:bodyPr wrap="square" rtlCol="0">
            <a:spAutoFit/>
          </a:bodyPr>
          <a:lstStyle/>
          <a:p>
            <a:r>
              <a:rPr lang="en-US" altLang="zh-CN" dirty="0"/>
              <a:t>3</a:t>
            </a:r>
            <a:endParaRPr lang="zh-CN" altLang="en-US" dirty="0"/>
          </a:p>
        </p:txBody>
      </p:sp>
      <p:sp>
        <p:nvSpPr>
          <p:cNvPr id="119" name="文本框 118">
            <a:extLst>
              <a:ext uri="{FF2B5EF4-FFF2-40B4-BE49-F238E27FC236}">
                <a16:creationId xmlns:a16="http://schemas.microsoft.com/office/drawing/2014/main" xmlns="" id="{1610B905-6934-431D-AD65-F7DB3EE77912}"/>
              </a:ext>
            </a:extLst>
          </p:cNvPr>
          <p:cNvSpPr txBox="1"/>
          <p:nvPr/>
        </p:nvSpPr>
        <p:spPr>
          <a:xfrm>
            <a:off x="8539125" y="5090153"/>
            <a:ext cx="354245" cy="369332"/>
          </a:xfrm>
          <a:prstGeom prst="rect">
            <a:avLst/>
          </a:prstGeom>
          <a:noFill/>
        </p:spPr>
        <p:txBody>
          <a:bodyPr wrap="square" rtlCol="0">
            <a:spAutoFit/>
          </a:bodyPr>
          <a:lstStyle/>
          <a:p>
            <a:r>
              <a:rPr lang="en-US" altLang="zh-CN" dirty="0"/>
              <a:t>5</a:t>
            </a:r>
            <a:endParaRPr lang="zh-CN" altLang="en-US" dirty="0"/>
          </a:p>
        </p:txBody>
      </p:sp>
      <p:sp>
        <p:nvSpPr>
          <p:cNvPr id="120" name="矩形 119">
            <a:extLst>
              <a:ext uri="{FF2B5EF4-FFF2-40B4-BE49-F238E27FC236}">
                <a16:creationId xmlns:a16="http://schemas.microsoft.com/office/drawing/2014/main" xmlns="" id="{A49A6DC6-1D36-40AD-B62B-2DBB667285AE}"/>
              </a:ext>
            </a:extLst>
          </p:cNvPr>
          <p:cNvSpPr/>
          <p:nvPr/>
        </p:nvSpPr>
        <p:spPr>
          <a:xfrm>
            <a:off x="10336320" y="4304002"/>
            <a:ext cx="1215227"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连接符 120">
            <a:extLst>
              <a:ext uri="{FF2B5EF4-FFF2-40B4-BE49-F238E27FC236}">
                <a16:creationId xmlns:a16="http://schemas.microsoft.com/office/drawing/2014/main" xmlns="" id="{FC79907B-B1FD-4043-B5F0-6A016F7C18DD}"/>
              </a:ext>
            </a:extLst>
          </p:cNvPr>
          <p:cNvCxnSpPr>
            <a:stCxn id="120" idx="0"/>
            <a:endCxn id="120" idx="2"/>
          </p:cNvCxnSpPr>
          <p:nvPr/>
        </p:nvCxnSpPr>
        <p:spPr>
          <a:xfrm>
            <a:off x="10943934" y="4304002"/>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22" name="矩形 121">
            <a:extLst>
              <a:ext uri="{FF2B5EF4-FFF2-40B4-BE49-F238E27FC236}">
                <a16:creationId xmlns:a16="http://schemas.microsoft.com/office/drawing/2014/main" xmlns="" id="{EE0DD12D-7790-4BF8-8755-4FB194B8B1CC}"/>
              </a:ext>
            </a:extLst>
          </p:cNvPr>
          <p:cNvSpPr/>
          <p:nvPr/>
        </p:nvSpPr>
        <p:spPr>
          <a:xfrm>
            <a:off x="10336320" y="4713364"/>
            <a:ext cx="1215227"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xmlns="" id="{5D4C1EA3-1401-4E9D-A289-63BD636E5AFA}"/>
              </a:ext>
            </a:extLst>
          </p:cNvPr>
          <p:cNvCxnSpPr>
            <a:stCxn id="122" idx="0"/>
            <a:endCxn id="122" idx="2"/>
          </p:cNvCxnSpPr>
          <p:nvPr/>
        </p:nvCxnSpPr>
        <p:spPr>
          <a:xfrm>
            <a:off x="10943934" y="4713364"/>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24" name="文本框 123">
            <a:extLst>
              <a:ext uri="{FF2B5EF4-FFF2-40B4-BE49-F238E27FC236}">
                <a16:creationId xmlns:a16="http://schemas.microsoft.com/office/drawing/2014/main" xmlns="" id="{2FF3E6CE-DA5F-4F94-A694-C77396095FE9}"/>
              </a:ext>
            </a:extLst>
          </p:cNvPr>
          <p:cNvSpPr txBox="1"/>
          <p:nvPr/>
        </p:nvSpPr>
        <p:spPr>
          <a:xfrm>
            <a:off x="10459749" y="4326841"/>
            <a:ext cx="354245" cy="369332"/>
          </a:xfrm>
          <a:prstGeom prst="rect">
            <a:avLst/>
          </a:prstGeom>
          <a:noFill/>
        </p:spPr>
        <p:txBody>
          <a:bodyPr wrap="square" rtlCol="0">
            <a:spAutoFit/>
          </a:bodyPr>
          <a:lstStyle/>
          <a:p>
            <a:r>
              <a:rPr lang="en-US" altLang="zh-CN" dirty="0"/>
              <a:t>2</a:t>
            </a:r>
            <a:endParaRPr lang="zh-CN" altLang="en-US" dirty="0"/>
          </a:p>
        </p:txBody>
      </p:sp>
      <p:sp>
        <p:nvSpPr>
          <p:cNvPr id="125" name="文本框 124">
            <a:extLst>
              <a:ext uri="{FF2B5EF4-FFF2-40B4-BE49-F238E27FC236}">
                <a16:creationId xmlns:a16="http://schemas.microsoft.com/office/drawing/2014/main" xmlns="" id="{4637F3EA-3D28-487A-8AFA-E7FA0E66A764}"/>
              </a:ext>
            </a:extLst>
          </p:cNvPr>
          <p:cNvSpPr txBox="1"/>
          <p:nvPr/>
        </p:nvSpPr>
        <p:spPr>
          <a:xfrm>
            <a:off x="10472291" y="4713966"/>
            <a:ext cx="354245" cy="369332"/>
          </a:xfrm>
          <a:prstGeom prst="rect">
            <a:avLst/>
          </a:prstGeom>
          <a:noFill/>
        </p:spPr>
        <p:txBody>
          <a:bodyPr wrap="square" rtlCol="0">
            <a:spAutoFit/>
          </a:bodyPr>
          <a:lstStyle/>
          <a:p>
            <a:r>
              <a:rPr lang="en-US" altLang="zh-CN" dirty="0"/>
              <a:t>4</a:t>
            </a:r>
            <a:endParaRPr lang="zh-CN" altLang="en-US" dirty="0"/>
          </a:p>
        </p:txBody>
      </p:sp>
      <p:sp>
        <p:nvSpPr>
          <p:cNvPr id="126" name="文本框 125">
            <a:extLst>
              <a:ext uri="{FF2B5EF4-FFF2-40B4-BE49-F238E27FC236}">
                <a16:creationId xmlns:a16="http://schemas.microsoft.com/office/drawing/2014/main" xmlns="" id="{2D855692-3BF1-41C4-9918-F9109E5D3F0B}"/>
              </a:ext>
            </a:extLst>
          </p:cNvPr>
          <p:cNvSpPr txBox="1"/>
          <p:nvPr/>
        </p:nvSpPr>
        <p:spPr>
          <a:xfrm>
            <a:off x="9130190" y="5107849"/>
            <a:ext cx="41971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27" name="文本框 126">
            <a:extLst>
              <a:ext uri="{FF2B5EF4-FFF2-40B4-BE49-F238E27FC236}">
                <a16:creationId xmlns:a16="http://schemas.microsoft.com/office/drawing/2014/main" xmlns="" id="{D3F5C5FA-20F5-4CBB-AE53-84EAB8D36FEF}"/>
              </a:ext>
            </a:extLst>
          </p:cNvPr>
          <p:cNvSpPr txBox="1"/>
          <p:nvPr/>
        </p:nvSpPr>
        <p:spPr>
          <a:xfrm>
            <a:off x="11062069" y="4334790"/>
            <a:ext cx="41971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28" name="文本框 127">
            <a:extLst>
              <a:ext uri="{FF2B5EF4-FFF2-40B4-BE49-F238E27FC236}">
                <a16:creationId xmlns:a16="http://schemas.microsoft.com/office/drawing/2014/main" xmlns="" id="{D61422A7-5878-4BD5-B0EA-B7EE3414FD36}"/>
              </a:ext>
            </a:extLst>
          </p:cNvPr>
          <p:cNvSpPr txBox="1"/>
          <p:nvPr/>
        </p:nvSpPr>
        <p:spPr>
          <a:xfrm>
            <a:off x="11074611" y="4727547"/>
            <a:ext cx="419716"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0" name="文本框 9">
            <a:extLst>
              <a:ext uri="{FF2B5EF4-FFF2-40B4-BE49-F238E27FC236}">
                <a16:creationId xmlns:a16="http://schemas.microsoft.com/office/drawing/2014/main" xmlns="" id="{EF94C816-1527-4753-83DC-782F21D29431}"/>
              </a:ext>
            </a:extLst>
          </p:cNvPr>
          <p:cNvSpPr txBox="1"/>
          <p:nvPr/>
        </p:nvSpPr>
        <p:spPr>
          <a:xfrm>
            <a:off x="8891314" y="5912199"/>
            <a:ext cx="1580978" cy="369332"/>
          </a:xfrm>
          <a:prstGeom prst="rect">
            <a:avLst/>
          </a:prstGeom>
          <a:noFill/>
        </p:spPr>
        <p:txBody>
          <a:bodyPr wrap="square" rtlCol="0">
            <a:spAutoFit/>
          </a:bodyPr>
          <a:lstStyle/>
          <a:p>
            <a:r>
              <a:rPr lang="zh-CN" altLang="en-US" dirty="0"/>
              <a:t>孩子表示法</a:t>
            </a:r>
          </a:p>
        </p:txBody>
      </p:sp>
    </p:spTree>
    <p:extLst>
      <p:ext uri="{BB962C8B-B14F-4D97-AF65-F5344CB8AC3E}">
        <p14:creationId xmlns:p14="http://schemas.microsoft.com/office/powerpoint/2010/main" val="12710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500"/>
                                        <p:tgtEl>
                                          <p:spTgt spid="4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fade">
                                      <p:cBhvr>
                                        <p:cTn id="90" dur="500"/>
                                        <p:tgtEl>
                                          <p:spTgt spid="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500"/>
                                        <p:tgtEl>
                                          <p:spTgt spid="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fade">
                                      <p:cBhvr>
                                        <p:cTn id="99" dur="500"/>
                                        <p:tgtEl>
                                          <p:spTgt spid="5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fade">
                                      <p:cBhvr>
                                        <p:cTn id="102" dur="500"/>
                                        <p:tgtEl>
                                          <p:spTgt spid="5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fade">
                                      <p:cBhvr>
                                        <p:cTn id="110" dur="500"/>
                                        <p:tgtEl>
                                          <p:spTgt spid="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fade">
                                      <p:cBhvr>
                                        <p:cTn id="115" dur="500"/>
                                        <p:tgtEl>
                                          <p:spTgt spid="5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fade">
                                      <p:cBhvr>
                                        <p:cTn id="118" dur="500"/>
                                        <p:tgtEl>
                                          <p:spTgt spid="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fade">
                                      <p:cBhvr>
                                        <p:cTn id="128" dur="500"/>
                                        <p:tgtEl>
                                          <p:spTgt spid="60"/>
                                        </p:tgtEl>
                                      </p:cBhvr>
                                    </p:animEffect>
                                  </p:childTnLst>
                                </p:cTn>
                              </p:par>
                              <p:par>
                                <p:cTn id="129" presetID="10"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fade">
                                      <p:cBhvr>
                                        <p:cTn id="131" dur="500"/>
                                        <p:tgtEl>
                                          <p:spTgt spid="6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fade">
                                      <p:cBhvr>
                                        <p:cTn id="134" dur="500"/>
                                        <p:tgtEl>
                                          <p:spTgt spid="62"/>
                                        </p:tgtEl>
                                      </p:cBhvr>
                                    </p:animEffect>
                                  </p:childTnLst>
                                </p:cTn>
                              </p:par>
                              <p:par>
                                <p:cTn id="135" presetID="10" presetClass="entr" presetSubtype="0" fill="hold" nodeType="withEffect">
                                  <p:stCondLst>
                                    <p:cond delay="0"/>
                                  </p:stCondLst>
                                  <p:childTnLst>
                                    <p:set>
                                      <p:cBhvr>
                                        <p:cTn id="136" dur="1" fill="hold">
                                          <p:stCondLst>
                                            <p:cond delay="0"/>
                                          </p:stCondLst>
                                        </p:cTn>
                                        <p:tgtEl>
                                          <p:spTgt spid="63"/>
                                        </p:tgtEl>
                                        <p:attrNameLst>
                                          <p:attrName>style.visibility</p:attrName>
                                        </p:attrNameLst>
                                      </p:cBhvr>
                                      <p:to>
                                        <p:strVal val="visible"/>
                                      </p:to>
                                    </p:set>
                                    <p:animEffect transition="in" filter="fade">
                                      <p:cBhvr>
                                        <p:cTn id="137" dur="500"/>
                                        <p:tgtEl>
                                          <p:spTgt spid="6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fade">
                                      <p:cBhvr>
                                        <p:cTn id="140" dur="500"/>
                                        <p:tgtEl>
                                          <p:spTgt spid="6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gtEl>
                                        <p:attrNameLst>
                                          <p:attrName>style.visibility</p:attrName>
                                        </p:attrNameLst>
                                      </p:cBhvr>
                                      <p:to>
                                        <p:strVal val="visible"/>
                                      </p:to>
                                    </p:set>
                                    <p:animEffect transition="in" filter="fade">
                                      <p:cBhvr>
                                        <p:cTn id="143" dur="500"/>
                                        <p:tgtEl>
                                          <p:spTgt spid="65"/>
                                        </p:tgtEl>
                                      </p:cBhvr>
                                    </p:animEffect>
                                  </p:childTnLst>
                                </p:cTn>
                              </p:par>
                              <p:par>
                                <p:cTn id="144" presetID="10" presetClass="entr" presetSubtype="0" fill="hold" nodeType="with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fade">
                                      <p:cBhvr>
                                        <p:cTn id="146" dur="500"/>
                                        <p:tgtEl>
                                          <p:spTgt spid="6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67"/>
                                        </p:tgtEl>
                                        <p:attrNameLst>
                                          <p:attrName>style.visibility</p:attrName>
                                        </p:attrNameLst>
                                      </p:cBhvr>
                                      <p:to>
                                        <p:strVal val="visible"/>
                                      </p:to>
                                    </p:set>
                                    <p:animEffect transition="in" filter="fade">
                                      <p:cBhvr>
                                        <p:cTn id="149" dur="500"/>
                                        <p:tgtEl>
                                          <p:spTgt spid="67"/>
                                        </p:tgtEl>
                                      </p:cBhvr>
                                    </p:animEffect>
                                  </p:childTnLst>
                                </p:cTn>
                              </p:par>
                              <p:par>
                                <p:cTn id="150" presetID="10" presetClass="entr" presetSubtype="0" fill="hold" nodeType="withEffect">
                                  <p:stCondLst>
                                    <p:cond delay="0"/>
                                  </p:stCondLst>
                                  <p:childTnLst>
                                    <p:set>
                                      <p:cBhvr>
                                        <p:cTn id="151" dur="1" fill="hold">
                                          <p:stCondLst>
                                            <p:cond delay="0"/>
                                          </p:stCondLst>
                                        </p:cTn>
                                        <p:tgtEl>
                                          <p:spTgt spid="68"/>
                                        </p:tgtEl>
                                        <p:attrNameLst>
                                          <p:attrName>style.visibility</p:attrName>
                                        </p:attrNameLst>
                                      </p:cBhvr>
                                      <p:to>
                                        <p:strVal val="visible"/>
                                      </p:to>
                                    </p:set>
                                    <p:animEffect transition="in" filter="fade">
                                      <p:cBhvr>
                                        <p:cTn id="152" dur="500"/>
                                        <p:tgtEl>
                                          <p:spTgt spid="6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69"/>
                                        </p:tgtEl>
                                        <p:attrNameLst>
                                          <p:attrName>style.visibility</p:attrName>
                                        </p:attrNameLst>
                                      </p:cBhvr>
                                      <p:to>
                                        <p:strVal val="visible"/>
                                      </p:to>
                                    </p:set>
                                    <p:animEffect transition="in" filter="fade">
                                      <p:cBhvr>
                                        <p:cTn id="155" dur="500"/>
                                        <p:tgtEl>
                                          <p:spTgt spid="69"/>
                                        </p:tgtEl>
                                      </p:cBhvr>
                                    </p:animEffect>
                                  </p:childTnLst>
                                </p:cTn>
                              </p:par>
                              <p:par>
                                <p:cTn id="156" presetID="10" presetClass="entr" presetSubtype="0" fill="hold" nodeType="withEffect">
                                  <p:stCondLst>
                                    <p:cond delay="0"/>
                                  </p:stCondLst>
                                  <p:childTnLst>
                                    <p:set>
                                      <p:cBhvr>
                                        <p:cTn id="157" dur="1" fill="hold">
                                          <p:stCondLst>
                                            <p:cond delay="0"/>
                                          </p:stCondLst>
                                        </p:cTn>
                                        <p:tgtEl>
                                          <p:spTgt spid="70"/>
                                        </p:tgtEl>
                                        <p:attrNameLst>
                                          <p:attrName>style.visibility</p:attrName>
                                        </p:attrNameLst>
                                      </p:cBhvr>
                                      <p:to>
                                        <p:strVal val="visible"/>
                                      </p:to>
                                    </p:set>
                                    <p:animEffect transition="in" filter="fade">
                                      <p:cBhvr>
                                        <p:cTn id="158" dur="500"/>
                                        <p:tgtEl>
                                          <p:spTgt spid="70"/>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71"/>
                                        </p:tgtEl>
                                        <p:attrNameLst>
                                          <p:attrName>style.visibility</p:attrName>
                                        </p:attrNameLst>
                                      </p:cBhvr>
                                      <p:to>
                                        <p:strVal val="visible"/>
                                      </p:to>
                                    </p:set>
                                    <p:animEffect transition="in" filter="fade">
                                      <p:cBhvr>
                                        <p:cTn id="161" dur="500"/>
                                        <p:tgtEl>
                                          <p:spTgt spid="7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fade">
                                      <p:cBhvr>
                                        <p:cTn id="167" dur="500"/>
                                        <p:tgtEl>
                                          <p:spTgt spid="74"/>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5"/>
                                        </p:tgtEl>
                                        <p:attrNameLst>
                                          <p:attrName>style.visibility</p:attrName>
                                        </p:attrNameLst>
                                      </p:cBhvr>
                                      <p:to>
                                        <p:strVal val="visible"/>
                                      </p:to>
                                    </p:set>
                                    <p:animEffect transition="in" filter="fade">
                                      <p:cBhvr>
                                        <p:cTn id="170" dur="500"/>
                                        <p:tgtEl>
                                          <p:spTgt spid="75"/>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76"/>
                                        </p:tgtEl>
                                        <p:attrNameLst>
                                          <p:attrName>style.visibility</p:attrName>
                                        </p:attrNameLst>
                                      </p:cBhvr>
                                      <p:to>
                                        <p:strVal val="visible"/>
                                      </p:to>
                                    </p:set>
                                    <p:animEffect transition="in" filter="fade">
                                      <p:cBhvr>
                                        <p:cTn id="173" dur="500"/>
                                        <p:tgtEl>
                                          <p:spTgt spid="76"/>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7"/>
                                        </p:tgtEl>
                                        <p:attrNameLst>
                                          <p:attrName>style.visibility</p:attrName>
                                        </p:attrNameLst>
                                      </p:cBhvr>
                                      <p:to>
                                        <p:strVal val="visible"/>
                                      </p:to>
                                    </p:set>
                                    <p:animEffect transition="in" filter="fade">
                                      <p:cBhvr>
                                        <p:cTn id="176" dur="500"/>
                                        <p:tgtEl>
                                          <p:spTgt spid="7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8"/>
                                        </p:tgtEl>
                                        <p:attrNameLst>
                                          <p:attrName>style.visibility</p:attrName>
                                        </p:attrNameLst>
                                      </p:cBhvr>
                                      <p:to>
                                        <p:strVal val="visible"/>
                                      </p:to>
                                    </p:set>
                                    <p:animEffect transition="in" filter="fade">
                                      <p:cBhvr>
                                        <p:cTn id="179" dur="500"/>
                                        <p:tgtEl>
                                          <p:spTgt spid="78"/>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9"/>
                                        </p:tgtEl>
                                        <p:attrNameLst>
                                          <p:attrName>style.visibility</p:attrName>
                                        </p:attrNameLst>
                                      </p:cBhvr>
                                      <p:to>
                                        <p:strVal val="visible"/>
                                      </p:to>
                                    </p:set>
                                    <p:animEffect transition="in" filter="fade">
                                      <p:cBhvr>
                                        <p:cTn id="182" dur="500"/>
                                        <p:tgtEl>
                                          <p:spTgt spid="79"/>
                                        </p:tgtEl>
                                      </p:cBhvr>
                                    </p:animEffect>
                                  </p:childTnLst>
                                </p:cTn>
                              </p:par>
                              <p:par>
                                <p:cTn id="183" presetID="10" presetClass="entr" presetSubtype="0" fill="hold" nodeType="withEffect">
                                  <p:stCondLst>
                                    <p:cond delay="0"/>
                                  </p:stCondLst>
                                  <p:childTnLst>
                                    <p:set>
                                      <p:cBhvr>
                                        <p:cTn id="184" dur="1" fill="hold">
                                          <p:stCondLst>
                                            <p:cond delay="0"/>
                                          </p:stCondLst>
                                        </p:cTn>
                                        <p:tgtEl>
                                          <p:spTgt spid="80"/>
                                        </p:tgtEl>
                                        <p:attrNameLst>
                                          <p:attrName>style.visibility</p:attrName>
                                        </p:attrNameLst>
                                      </p:cBhvr>
                                      <p:to>
                                        <p:strVal val="visible"/>
                                      </p:to>
                                    </p:set>
                                    <p:animEffect transition="in" filter="fade">
                                      <p:cBhvr>
                                        <p:cTn id="185" dur="500"/>
                                        <p:tgtEl>
                                          <p:spTgt spid="80"/>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81"/>
                                        </p:tgtEl>
                                        <p:attrNameLst>
                                          <p:attrName>style.visibility</p:attrName>
                                        </p:attrNameLst>
                                      </p:cBhvr>
                                      <p:to>
                                        <p:strVal val="visible"/>
                                      </p:to>
                                    </p:set>
                                    <p:animEffect transition="in" filter="fade">
                                      <p:cBhvr>
                                        <p:cTn id="188" dur="500"/>
                                        <p:tgtEl>
                                          <p:spTgt spid="8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82"/>
                                        </p:tgtEl>
                                        <p:attrNameLst>
                                          <p:attrName>style.visibility</p:attrName>
                                        </p:attrNameLst>
                                      </p:cBhvr>
                                      <p:to>
                                        <p:strVal val="visible"/>
                                      </p:to>
                                    </p:set>
                                    <p:animEffect transition="in" filter="fade">
                                      <p:cBhvr>
                                        <p:cTn id="191" dur="500"/>
                                        <p:tgtEl>
                                          <p:spTgt spid="82"/>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fade">
                                      <p:cBhvr>
                                        <p:cTn id="194" dur="500"/>
                                        <p:tgtEl>
                                          <p:spTgt spid="83"/>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84"/>
                                        </p:tgtEl>
                                        <p:attrNameLst>
                                          <p:attrName>style.visibility</p:attrName>
                                        </p:attrNameLst>
                                      </p:cBhvr>
                                      <p:to>
                                        <p:strVal val="visible"/>
                                      </p:to>
                                    </p:set>
                                    <p:animEffect transition="in" filter="fade">
                                      <p:cBhvr>
                                        <p:cTn id="197" dur="500"/>
                                        <p:tgtEl>
                                          <p:spTgt spid="84"/>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85"/>
                                        </p:tgtEl>
                                        <p:attrNameLst>
                                          <p:attrName>style.visibility</p:attrName>
                                        </p:attrNameLst>
                                      </p:cBhvr>
                                      <p:to>
                                        <p:strVal val="visible"/>
                                      </p:to>
                                    </p:set>
                                    <p:animEffect transition="in" filter="fade">
                                      <p:cBhvr>
                                        <p:cTn id="200" dur="500"/>
                                        <p:tgtEl>
                                          <p:spTgt spid="85"/>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86"/>
                                        </p:tgtEl>
                                        <p:attrNameLst>
                                          <p:attrName>style.visibility</p:attrName>
                                        </p:attrNameLst>
                                      </p:cBhvr>
                                      <p:to>
                                        <p:strVal val="visible"/>
                                      </p:to>
                                    </p:set>
                                    <p:animEffect transition="in" filter="fade">
                                      <p:cBhvr>
                                        <p:cTn id="203" dur="500"/>
                                        <p:tgtEl>
                                          <p:spTgt spid="86"/>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89"/>
                                        </p:tgtEl>
                                        <p:attrNameLst>
                                          <p:attrName>style.visibility</p:attrName>
                                        </p:attrNameLst>
                                      </p:cBhvr>
                                      <p:to>
                                        <p:strVal val="visible"/>
                                      </p:to>
                                    </p:set>
                                    <p:animEffect transition="in" filter="fade">
                                      <p:cBhvr>
                                        <p:cTn id="206" dur="500"/>
                                        <p:tgtEl>
                                          <p:spTgt spid="8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90"/>
                                        </p:tgtEl>
                                        <p:attrNameLst>
                                          <p:attrName>style.visibility</p:attrName>
                                        </p:attrNameLst>
                                      </p:cBhvr>
                                      <p:to>
                                        <p:strVal val="visible"/>
                                      </p:to>
                                    </p:set>
                                    <p:animEffect transition="in" filter="fade">
                                      <p:cBhvr>
                                        <p:cTn id="209" dur="500"/>
                                        <p:tgtEl>
                                          <p:spTgt spid="90"/>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animEffect transition="in" filter="fade">
                                      <p:cBhvr>
                                        <p:cTn id="212" dur="500"/>
                                        <p:tgtEl>
                                          <p:spTgt spid="9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92"/>
                                        </p:tgtEl>
                                        <p:attrNameLst>
                                          <p:attrName>style.visibility</p:attrName>
                                        </p:attrNameLst>
                                      </p:cBhvr>
                                      <p:to>
                                        <p:strVal val="visible"/>
                                      </p:to>
                                    </p:set>
                                    <p:animEffect transition="in" filter="fade">
                                      <p:cBhvr>
                                        <p:cTn id="215" dur="500"/>
                                        <p:tgtEl>
                                          <p:spTgt spid="9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93"/>
                                        </p:tgtEl>
                                        <p:attrNameLst>
                                          <p:attrName>style.visibility</p:attrName>
                                        </p:attrNameLst>
                                      </p:cBhvr>
                                      <p:to>
                                        <p:strVal val="visible"/>
                                      </p:to>
                                    </p:set>
                                    <p:animEffect transition="in" filter="fade">
                                      <p:cBhvr>
                                        <p:cTn id="218" dur="500"/>
                                        <p:tgtEl>
                                          <p:spTgt spid="93"/>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94"/>
                                        </p:tgtEl>
                                        <p:attrNameLst>
                                          <p:attrName>style.visibility</p:attrName>
                                        </p:attrNameLst>
                                      </p:cBhvr>
                                      <p:to>
                                        <p:strVal val="visible"/>
                                      </p:to>
                                    </p:set>
                                    <p:animEffect transition="in" filter="fade">
                                      <p:cBhvr>
                                        <p:cTn id="221" dur="500"/>
                                        <p:tgtEl>
                                          <p:spTgt spid="9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95"/>
                                        </p:tgtEl>
                                        <p:attrNameLst>
                                          <p:attrName>style.visibility</p:attrName>
                                        </p:attrNameLst>
                                      </p:cBhvr>
                                      <p:to>
                                        <p:strVal val="visible"/>
                                      </p:to>
                                    </p:set>
                                    <p:animEffect transition="in" filter="fade">
                                      <p:cBhvr>
                                        <p:cTn id="224" dur="500"/>
                                        <p:tgtEl>
                                          <p:spTgt spid="9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1"/>
                                        </p:tgtEl>
                                        <p:attrNameLst>
                                          <p:attrName>style.visibility</p:attrName>
                                        </p:attrNameLst>
                                      </p:cBhvr>
                                      <p:to>
                                        <p:strVal val="visible"/>
                                      </p:to>
                                    </p:set>
                                    <p:animEffect transition="in" filter="fade">
                                      <p:cBhvr>
                                        <p:cTn id="227" dur="500"/>
                                        <p:tgtEl>
                                          <p:spTgt spid="101"/>
                                        </p:tgtEl>
                                      </p:cBhvr>
                                    </p:animEffect>
                                  </p:childTnLst>
                                </p:cTn>
                              </p:par>
                              <p:par>
                                <p:cTn id="228" presetID="10" presetClass="entr" presetSubtype="0" fill="hold"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par>
                                <p:cTn id="231" presetID="10" presetClass="entr" presetSubtype="0" fill="hold" nodeType="withEffect">
                                  <p:stCondLst>
                                    <p:cond delay="0"/>
                                  </p:stCondLst>
                                  <p:childTnLst>
                                    <p:set>
                                      <p:cBhvr>
                                        <p:cTn id="232" dur="1" fill="hold">
                                          <p:stCondLst>
                                            <p:cond delay="0"/>
                                          </p:stCondLst>
                                        </p:cTn>
                                        <p:tgtEl>
                                          <p:spTgt spid="103"/>
                                        </p:tgtEl>
                                        <p:attrNameLst>
                                          <p:attrName>style.visibility</p:attrName>
                                        </p:attrNameLst>
                                      </p:cBhvr>
                                      <p:to>
                                        <p:strVal val="visible"/>
                                      </p:to>
                                    </p:set>
                                    <p:animEffect transition="in" filter="fade">
                                      <p:cBhvr>
                                        <p:cTn id="233" dur="500"/>
                                        <p:tgtEl>
                                          <p:spTgt spid="103"/>
                                        </p:tgtEl>
                                      </p:cBhvr>
                                    </p:animEffect>
                                  </p:childTnLst>
                                </p:cTn>
                              </p:par>
                              <p:par>
                                <p:cTn id="234" presetID="10" presetClass="entr" presetSubtype="0" fill="hold" nodeType="withEffect">
                                  <p:stCondLst>
                                    <p:cond delay="0"/>
                                  </p:stCondLst>
                                  <p:childTnLst>
                                    <p:set>
                                      <p:cBhvr>
                                        <p:cTn id="235" dur="1" fill="hold">
                                          <p:stCondLst>
                                            <p:cond delay="0"/>
                                          </p:stCondLst>
                                        </p:cTn>
                                        <p:tgtEl>
                                          <p:spTgt spid="104"/>
                                        </p:tgtEl>
                                        <p:attrNameLst>
                                          <p:attrName>style.visibility</p:attrName>
                                        </p:attrNameLst>
                                      </p:cBhvr>
                                      <p:to>
                                        <p:strVal val="visible"/>
                                      </p:to>
                                    </p:set>
                                    <p:animEffect transition="in" filter="fade">
                                      <p:cBhvr>
                                        <p:cTn id="236" dur="500"/>
                                        <p:tgtEl>
                                          <p:spTgt spid="104"/>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05"/>
                                        </p:tgtEl>
                                        <p:attrNameLst>
                                          <p:attrName>style.visibility</p:attrName>
                                        </p:attrNameLst>
                                      </p:cBhvr>
                                      <p:to>
                                        <p:strVal val="visible"/>
                                      </p:to>
                                    </p:set>
                                    <p:animEffect transition="in" filter="fade">
                                      <p:cBhvr>
                                        <p:cTn id="239" dur="500"/>
                                        <p:tgtEl>
                                          <p:spTgt spid="105"/>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06"/>
                                        </p:tgtEl>
                                        <p:attrNameLst>
                                          <p:attrName>style.visibility</p:attrName>
                                        </p:attrNameLst>
                                      </p:cBhvr>
                                      <p:to>
                                        <p:strVal val="visible"/>
                                      </p:to>
                                    </p:set>
                                    <p:animEffect transition="in" filter="fade">
                                      <p:cBhvr>
                                        <p:cTn id="242" dur="500"/>
                                        <p:tgtEl>
                                          <p:spTgt spid="106"/>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107"/>
                                        </p:tgtEl>
                                        <p:attrNameLst>
                                          <p:attrName>style.visibility</p:attrName>
                                        </p:attrNameLst>
                                      </p:cBhvr>
                                      <p:to>
                                        <p:strVal val="visible"/>
                                      </p:to>
                                    </p:set>
                                    <p:animEffect transition="in" filter="fade">
                                      <p:cBhvr>
                                        <p:cTn id="245" dur="500"/>
                                        <p:tgtEl>
                                          <p:spTgt spid="107"/>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108"/>
                                        </p:tgtEl>
                                        <p:attrNameLst>
                                          <p:attrName>style.visibility</p:attrName>
                                        </p:attrNameLst>
                                      </p:cBhvr>
                                      <p:to>
                                        <p:strVal val="visible"/>
                                      </p:to>
                                    </p:set>
                                    <p:animEffect transition="in" filter="fade">
                                      <p:cBhvr>
                                        <p:cTn id="248" dur="500"/>
                                        <p:tgtEl>
                                          <p:spTgt spid="108"/>
                                        </p:tgtEl>
                                      </p:cBhvr>
                                    </p:animEffect>
                                  </p:childTnLst>
                                </p:cTn>
                              </p:par>
                              <p:par>
                                <p:cTn id="249" presetID="10" presetClass="entr" presetSubtype="0" fill="hold" nodeType="with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nodeType="withEffect">
                                  <p:stCondLst>
                                    <p:cond delay="0"/>
                                  </p:stCondLst>
                                  <p:childTnLst>
                                    <p:set>
                                      <p:cBhvr>
                                        <p:cTn id="253" dur="1" fill="hold">
                                          <p:stCondLst>
                                            <p:cond delay="0"/>
                                          </p:stCondLst>
                                        </p:cTn>
                                        <p:tgtEl>
                                          <p:spTgt spid="110"/>
                                        </p:tgtEl>
                                        <p:attrNameLst>
                                          <p:attrName>style.visibility</p:attrName>
                                        </p:attrNameLst>
                                      </p:cBhvr>
                                      <p:to>
                                        <p:strVal val="visible"/>
                                      </p:to>
                                    </p:set>
                                    <p:animEffect transition="in" filter="fade">
                                      <p:cBhvr>
                                        <p:cTn id="254" dur="500"/>
                                        <p:tgtEl>
                                          <p:spTgt spid="110"/>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111"/>
                                        </p:tgtEl>
                                        <p:attrNameLst>
                                          <p:attrName>style.visibility</p:attrName>
                                        </p:attrNameLst>
                                      </p:cBhvr>
                                      <p:to>
                                        <p:strVal val="visible"/>
                                      </p:to>
                                    </p:set>
                                    <p:animEffect transition="in" filter="fade">
                                      <p:cBhvr>
                                        <p:cTn id="257" dur="500"/>
                                        <p:tgtEl>
                                          <p:spTgt spid="111"/>
                                        </p:tgtEl>
                                      </p:cBhvr>
                                    </p:animEffect>
                                  </p:childTnLst>
                                </p:cTn>
                              </p:par>
                              <p:par>
                                <p:cTn id="258" presetID="10" presetClass="entr" presetSubtype="0" fill="hold" nodeType="withEffect">
                                  <p:stCondLst>
                                    <p:cond delay="0"/>
                                  </p:stCondLst>
                                  <p:childTnLst>
                                    <p:set>
                                      <p:cBhvr>
                                        <p:cTn id="259" dur="1" fill="hold">
                                          <p:stCondLst>
                                            <p:cond delay="0"/>
                                          </p:stCondLst>
                                        </p:cTn>
                                        <p:tgtEl>
                                          <p:spTgt spid="112"/>
                                        </p:tgtEl>
                                        <p:attrNameLst>
                                          <p:attrName>style.visibility</p:attrName>
                                        </p:attrNameLst>
                                      </p:cBhvr>
                                      <p:to>
                                        <p:strVal val="visible"/>
                                      </p:to>
                                    </p:set>
                                    <p:animEffect transition="in" filter="fade">
                                      <p:cBhvr>
                                        <p:cTn id="260" dur="500"/>
                                        <p:tgtEl>
                                          <p:spTgt spid="112"/>
                                        </p:tgtEl>
                                      </p:cBhvr>
                                    </p:animEffect>
                                  </p:childTnLst>
                                </p:cTn>
                              </p:par>
                              <p:par>
                                <p:cTn id="261" presetID="10" presetClass="entr" presetSubtype="0" fill="hold" nodeType="withEffect">
                                  <p:stCondLst>
                                    <p:cond delay="0"/>
                                  </p:stCondLst>
                                  <p:childTnLst>
                                    <p:set>
                                      <p:cBhvr>
                                        <p:cTn id="262" dur="1" fill="hold">
                                          <p:stCondLst>
                                            <p:cond delay="0"/>
                                          </p:stCondLst>
                                        </p:cTn>
                                        <p:tgtEl>
                                          <p:spTgt spid="113"/>
                                        </p:tgtEl>
                                        <p:attrNameLst>
                                          <p:attrName>style.visibility</p:attrName>
                                        </p:attrNameLst>
                                      </p:cBhvr>
                                      <p:to>
                                        <p:strVal val="visible"/>
                                      </p:to>
                                    </p:set>
                                    <p:animEffect transition="in" filter="fade">
                                      <p:cBhvr>
                                        <p:cTn id="263" dur="500"/>
                                        <p:tgtEl>
                                          <p:spTgt spid="113"/>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114"/>
                                        </p:tgtEl>
                                        <p:attrNameLst>
                                          <p:attrName>style.visibility</p:attrName>
                                        </p:attrNameLst>
                                      </p:cBhvr>
                                      <p:to>
                                        <p:strVal val="visible"/>
                                      </p:to>
                                    </p:set>
                                    <p:animEffect transition="in" filter="fade">
                                      <p:cBhvr>
                                        <p:cTn id="266" dur="500"/>
                                        <p:tgtEl>
                                          <p:spTgt spid="114"/>
                                        </p:tgtEl>
                                      </p:cBhvr>
                                    </p:animEffect>
                                  </p:childTnLst>
                                </p:cTn>
                              </p:par>
                              <p:par>
                                <p:cTn id="267" presetID="10" presetClass="entr" presetSubtype="0" fill="hold" nodeType="withEffect">
                                  <p:stCondLst>
                                    <p:cond delay="0"/>
                                  </p:stCondLst>
                                  <p:childTnLst>
                                    <p:set>
                                      <p:cBhvr>
                                        <p:cTn id="268" dur="1" fill="hold">
                                          <p:stCondLst>
                                            <p:cond delay="0"/>
                                          </p:stCondLst>
                                        </p:cTn>
                                        <p:tgtEl>
                                          <p:spTgt spid="116"/>
                                        </p:tgtEl>
                                        <p:attrNameLst>
                                          <p:attrName>style.visibility</p:attrName>
                                        </p:attrNameLst>
                                      </p:cBhvr>
                                      <p:to>
                                        <p:strVal val="visible"/>
                                      </p:to>
                                    </p:set>
                                    <p:animEffect transition="in" filter="fade">
                                      <p:cBhvr>
                                        <p:cTn id="269" dur="500"/>
                                        <p:tgtEl>
                                          <p:spTgt spid="116"/>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117"/>
                                        </p:tgtEl>
                                        <p:attrNameLst>
                                          <p:attrName>style.visibility</p:attrName>
                                        </p:attrNameLst>
                                      </p:cBhvr>
                                      <p:to>
                                        <p:strVal val="visible"/>
                                      </p:to>
                                    </p:set>
                                    <p:animEffect transition="in" filter="fade">
                                      <p:cBhvr>
                                        <p:cTn id="272" dur="500"/>
                                        <p:tgtEl>
                                          <p:spTgt spid="117"/>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118"/>
                                        </p:tgtEl>
                                        <p:attrNameLst>
                                          <p:attrName>style.visibility</p:attrName>
                                        </p:attrNameLst>
                                      </p:cBhvr>
                                      <p:to>
                                        <p:strVal val="visible"/>
                                      </p:to>
                                    </p:set>
                                    <p:animEffect transition="in" filter="fade">
                                      <p:cBhvr>
                                        <p:cTn id="275" dur="500"/>
                                        <p:tgtEl>
                                          <p:spTgt spid="118"/>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119"/>
                                        </p:tgtEl>
                                        <p:attrNameLst>
                                          <p:attrName>style.visibility</p:attrName>
                                        </p:attrNameLst>
                                      </p:cBhvr>
                                      <p:to>
                                        <p:strVal val="visible"/>
                                      </p:to>
                                    </p:set>
                                    <p:animEffect transition="in" filter="fade">
                                      <p:cBhvr>
                                        <p:cTn id="278" dur="500"/>
                                        <p:tgtEl>
                                          <p:spTgt spid="119"/>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120"/>
                                        </p:tgtEl>
                                        <p:attrNameLst>
                                          <p:attrName>style.visibility</p:attrName>
                                        </p:attrNameLst>
                                      </p:cBhvr>
                                      <p:to>
                                        <p:strVal val="visible"/>
                                      </p:to>
                                    </p:set>
                                    <p:animEffect transition="in" filter="fade">
                                      <p:cBhvr>
                                        <p:cTn id="281" dur="500"/>
                                        <p:tgtEl>
                                          <p:spTgt spid="120"/>
                                        </p:tgtEl>
                                      </p:cBhvr>
                                    </p:animEffect>
                                  </p:childTnLst>
                                </p:cTn>
                              </p:par>
                              <p:par>
                                <p:cTn id="282" presetID="10" presetClass="entr" presetSubtype="0" fill="hold" nodeType="withEffect">
                                  <p:stCondLst>
                                    <p:cond delay="0"/>
                                  </p:stCondLst>
                                  <p:childTnLst>
                                    <p:set>
                                      <p:cBhvr>
                                        <p:cTn id="283" dur="1" fill="hold">
                                          <p:stCondLst>
                                            <p:cond delay="0"/>
                                          </p:stCondLst>
                                        </p:cTn>
                                        <p:tgtEl>
                                          <p:spTgt spid="121"/>
                                        </p:tgtEl>
                                        <p:attrNameLst>
                                          <p:attrName>style.visibility</p:attrName>
                                        </p:attrNameLst>
                                      </p:cBhvr>
                                      <p:to>
                                        <p:strVal val="visible"/>
                                      </p:to>
                                    </p:set>
                                    <p:animEffect transition="in" filter="fade">
                                      <p:cBhvr>
                                        <p:cTn id="284" dur="500"/>
                                        <p:tgtEl>
                                          <p:spTgt spid="121"/>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2"/>
                                        </p:tgtEl>
                                        <p:attrNameLst>
                                          <p:attrName>style.visibility</p:attrName>
                                        </p:attrNameLst>
                                      </p:cBhvr>
                                      <p:to>
                                        <p:strVal val="visible"/>
                                      </p:to>
                                    </p:set>
                                    <p:animEffect transition="in" filter="fade">
                                      <p:cBhvr>
                                        <p:cTn id="287" dur="500"/>
                                        <p:tgtEl>
                                          <p:spTgt spid="122"/>
                                        </p:tgtEl>
                                      </p:cBhvr>
                                    </p:animEffect>
                                  </p:childTnLst>
                                </p:cTn>
                              </p:par>
                              <p:par>
                                <p:cTn id="288" presetID="10" presetClass="entr" presetSubtype="0" fill="hold" nodeType="withEffect">
                                  <p:stCondLst>
                                    <p:cond delay="0"/>
                                  </p:stCondLst>
                                  <p:childTnLst>
                                    <p:set>
                                      <p:cBhvr>
                                        <p:cTn id="289" dur="1" fill="hold">
                                          <p:stCondLst>
                                            <p:cond delay="0"/>
                                          </p:stCondLst>
                                        </p:cTn>
                                        <p:tgtEl>
                                          <p:spTgt spid="123"/>
                                        </p:tgtEl>
                                        <p:attrNameLst>
                                          <p:attrName>style.visibility</p:attrName>
                                        </p:attrNameLst>
                                      </p:cBhvr>
                                      <p:to>
                                        <p:strVal val="visible"/>
                                      </p:to>
                                    </p:set>
                                    <p:animEffect transition="in" filter="fade">
                                      <p:cBhvr>
                                        <p:cTn id="290" dur="500"/>
                                        <p:tgtEl>
                                          <p:spTgt spid="123"/>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124"/>
                                        </p:tgtEl>
                                        <p:attrNameLst>
                                          <p:attrName>style.visibility</p:attrName>
                                        </p:attrNameLst>
                                      </p:cBhvr>
                                      <p:to>
                                        <p:strVal val="visible"/>
                                      </p:to>
                                    </p:set>
                                    <p:animEffect transition="in" filter="fade">
                                      <p:cBhvr>
                                        <p:cTn id="293" dur="500"/>
                                        <p:tgtEl>
                                          <p:spTgt spid="124"/>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125"/>
                                        </p:tgtEl>
                                        <p:attrNameLst>
                                          <p:attrName>style.visibility</p:attrName>
                                        </p:attrNameLst>
                                      </p:cBhvr>
                                      <p:to>
                                        <p:strVal val="visible"/>
                                      </p:to>
                                    </p:set>
                                    <p:animEffect transition="in" filter="fade">
                                      <p:cBhvr>
                                        <p:cTn id="296" dur="500"/>
                                        <p:tgtEl>
                                          <p:spTgt spid="125"/>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126"/>
                                        </p:tgtEl>
                                        <p:attrNameLst>
                                          <p:attrName>style.visibility</p:attrName>
                                        </p:attrNameLst>
                                      </p:cBhvr>
                                      <p:to>
                                        <p:strVal val="visible"/>
                                      </p:to>
                                    </p:set>
                                    <p:animEffect transition="in" filter="fade">
                                      <p:cBhvr>
                                        <p:cTn id="299" dur="500"/>
                                        <p:tgtEl>
                                          <p:spTgt spid="126"/>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127"/>
                                        </p:tgtEl>
                                        <p:attrNameLst>
                                          <p:attrName>style.visibility</p:attrName>
                                        </p:attrNameLst>
                                      </p:cBhvr>
                                      <p:to>
                                        <p:strVal val="visible"/>
                                      </p:to>
                                    </p:set>
                                    <p:animEffect transition="in" filter="fade">
                                      <p:cBhvr>
                                        <p:cTn id="302" dur="500"/>
                                        <p:tgtEl>
                                          <p:spTgt spid="127"/>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128"/>
                                        </p:tgtEl>
                                        <p:attrNameLst>
                                          <p:attrName>style.visibility</p:attrName>
                                        </p:attrNameLst>
                                      </p:cBhvr>
                                      <p:to>
                                        <p:strVal val="visible"/>
                                      </p:to>
                                    </p:set>
                                    <p:animEffect transition="in" filter="fade">
                                      <p:cBhvr>
                                        <p:cTn id="305" dur="500"/>
                                        <p:tgtEl>
                                          <p:spTgt spid="128"/>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10"/>
                                        </p:tgtEl>
                                        <p:attrNameLst>
                                          <p:attrName>style.visibility</p:attrName>
                                        </p:attrNameLst>
                                      </p:cBhvr>
                                      <p:to>
                                        <p:strVal val="visible"/>
                                      </p:to>
                                    </p:set>
                                    <p:animEffect transition="in" filter="fade">
                                      <p:cBhvr>
                                        <p:cTn id="30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animBg="1"/>
      <p:bldP spid="18" grpId="0" animBg="1"/>
      <p:bldP spid="19" grpId="0" animBg="1"/>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7" grpId="0" animBg="1"/>
      <p:bldP spid="8" grpId="0"/>
      <p:bldP spid="60" grpId="0" animBg="1"/>
      <p:bldP spid="62" grpId="0" animBg="1"/>
      <p:bldP spid="64" grpId="0" animBg="1"/>
      <p:bldP spid="65" grpId="0" animBg="1"/>
      <p:bldP spid="67" grpId="0" animBg="1"/>
      <p:bldP spid="69" grpId="0" animBg="1"/>
      <p:bldP spid="71" grpId="0" animBg="1"/>
      <p:bldP spid="72" grpId="0"/>
      <p:bldP spid="74" grpId="0" animBg="1"/>
      <p:bldP spid="75" grpId="0" animBg="1"/>
      <p:bldP spid="76" grpId="0" animBg="1"/>
      <p:bldP spid="77" grpId="0" animBg="1"/>
      <p:bldP spid="78" grpId="0" animBg="1"/>
      <p:bldP spid="79" grpId="0" animBg="1"/>
      <p:bldP spid="81" grpId="0"/>
      <p:bldP spid="82" grpId="0"/>
      <p:bldP spid="83" grpId="0"/>
      <p:bldP spid="84" grpId="0"/>
      <p:bldP spid="85" grpId="0"/>
      <p:bldP spid="86" grpId="0"/>
      <p:bldP spid="89" grpId="0"/>
      <p:bldP spid="90" grpId="0"/>
      <p:bldP spid="91" grpId="0"/>
      <p:bldP spid="92" grpId="0"/>
      <p:bldP spid="93" grpId="0"/>
      <p:bldP spid="94" grpId="0"/>
      <p:bldP spid="95" grpId="0"/>
      <p:bldP spid="101" grpId="0"/>
      <p:bldP spid="105" grpId="0"/>
      <p:bldP spid="106" grpId="0"/>
      <p:bldP spid="107" grpId="0"/>
      <p:bldP spid="108" grpId="0" animBg="1"/>
      <p:bldP spid="111" grpId="0" animBg="1"/>
      <p:bldP spid="114" grpId="0" animBg="1"/>
      <p:bldP spid="117" grpId="0"/>
      <p:bldP spid="118" grpId="0"/>
      <p:bldP spid="119" grpId="0"/>
      <p:bldP spid="120" grpId="0" animBg="1"/>
      <p:bldP spid="122" grpId="0" animBg="1"/>
      <p:bldP spid="124" grpId="0"/>
      <p:bldP spid="125" grpId="0"/>
      <p:bldP spid="126" grpId="0"/>
      <p:bldP spid="127" grpId="0"/>
      <p:bldP spid="12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 name="矩形 70">
            <a:extLst>
              <a:ext uri="{FF2B5EF4-FFF2-40B4-BE49-F238E27FC236}">
                <a16:creationId xmlns:a16="http://schemas.microsoft.com/office/drawing/2014/main" xmlns="" id="{A7515388-8DDC-49AB-B917-3B1E07AFE406}"/>
              </a:ext>
            </a:extLst>
          </p:cNvPr>
          <p:cNvSpPr/>
          <p:nvPr/>
        </p:nvSpPr>
        <p:spPr>
          <a:xfrm>
            <a:off x="4785684" y="1240683"/>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文本框 71">
            <a:extLst>
              <a:ext uri="{FF2B5EF4-FFF2-40B4-BE49-F238E27FC236}">
                <a16:creationId xmlns:a16="http://schemas.microsoft.com/office/drawing/2014/main" xmlns="" id="{E0915FF1-41E9-4D0D-B796-53385176665D}"/>
              </a:ext>
            </a:extLst>
          </p:cNvPr>
          <p:cNvSpPr txBox="1"/>
          <p:nvPr/>
        </p:nvSpPr>
        <p:spPr>
          <a:xfrm>
            <a:off x="4892966" y="1240682"/>
            <a:ext cx="721453" cy="369332"/>
          </a:xfrm>
          <a:prstGeom prst="rect">
            <a:avLst/>
          </a:prstGeom>
          <a:noFill/>
        </p:spPr>
        <p:txBody>
          <a:bodyPr wrap="square" rtlCol="0">
            <a:spAutoFit/>
          </a:bodyPr>
          <a:lstStyle/>
          <a:p>
            <a:r>
              <a:rPr lang="en-US" altLang="zh-CN" dirty="0"/>
              <a:t>data</a:t>
            </a:r>
            <a:endParaRPr lang="zh-CN" altLang="en-US" dirty="0"/>
          </a:p>
        </p:txBody>
      </p:sp>
      <p:sp>
        <p:nvSpPr>
          <p:cNvPr id="74" name="矩形 73">
            <a:extLst>
              <a:ext uri="{FF2B5EF4-FFF2-40B4-BE49-F238E27FC236}">
                <a16:creationId xmlns:a16="http://schemas.microsoft.com/office/drawing/2014/main" xmlns="" id="{56D17715-9BE1-4598-8569-9B8DB532C30B}"/>
              </a:ext>
            </a:extLst>
          </p:cNvPr>
          <p:cNvSpPr/>
          <p:nvPr/>
        </p:nvSpPr>
        <p:spPr>
          <a:xfrm>
            <a:off x="4785684" y="1605398"/>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a:extLst>
              <a:ext uri="{FF2B5EF4-FFF2-40B4-BE49-F238E27FC236}">
                <a16:creationId xmlns:a16="http://schemas.microsoft.com/office/drawing/2014/main" xmlns="" id="{1F3EE37F-00C7-4A6E-9B6A-1005B667B65F}"/>
              </a:ext>
            </a:extLst>
          </p:cNvPr>
          <p:cNvSpPr/>
          <p:nvPr/>
        </p:nvSpPr>
        <p:spPr>
          <a:xfrm>
            <a:off x="4785684" y="1950652"/>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xmlns="" id="{EDC93068-A188-436F-8C2E-E19415AC63C9}"/>
              </a:ext>
            </a:extLst>
          </p:cNvPr>
          <p:cNvSpPr/>
          <p:nvPr/>
        </p:nvSpPr>
        <p:spPr>
          <a:xfrm>
            <a:off x="4785684" y="2311162"/>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a:extLst>
              <a:ext uri="{FF2B5EF4-FFF2-40B4-BE49-F238E27FC236}">
                <a16:creationId xmlns:a16="http://schemas.microsoft.com/office/drawing/2014/main" xmlns="" id="{D4E8AE57-CE7B-493A-A7AC-484AB8B49432}"/>
              </a:ext>
            </a:extLst>
          </p:cNvPr>
          <p:cNvSpPr/>
          <p:nvPr/>
        </p:nvSpPr>
        <p:spPr>
          <a:xfrm>
            <a:off x="4785683" y="2680494"/>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0" name="直接连接符 79">
            <a:extLst>
              <a:ext uri="{FF2B5EF4-FFF2-40B4-BE49-F238E27FC236}">
                <a16:creationId xmlns:a16="http://schemas.microsoft.com/office/drawing/2014/main" xmlns="" id="{13A38648-7913-4DC3-8D9E-A2A3798BB803}"/>
              </a:ext>
            </a:extLst>
          </p:cNvPr>
          <p:cNvCxnSpPr>
            <a:cxnSpLocks/>
          </p:cNvCxnSpPr>
          <p:nvPr/>
        </p:nvCxnSpPr>
        <p:spPr>
          <a:xfrm>
            <a:off x="5481892" y="1240682"/>
            <a:ext cx="0" cy="1804938"/>
          </a:xfrm>
          <a:prstGeom prst="line">
            <a:avLst/>
          </a:prstGeom>
        </p:spPr>
        <p:style>
          <a:lnRef idx="3">
            <a:schemeClr val="accent1"/>
          </a:lnRef>
          <a:fillRef idx="0">
            <a:schemeClr val="accent1"/>
          </a:fillRef>
          <a:effectRef idx="2">
            <a:schemeClr val="accent1"/>
          </a:effectRef>
          <a:fontRef idx="minor">
            <a:schemeClr val="tx1"/>
          </a:fontRef>
        </p:style>
      </p:cxnSp>
      <p:sp>
        <p:nvSpPr>
          <p:cNvPr id="81" name="文本框 80">
            <a:extLst>
              <a:ext uri="{FF2B5EF4-FFF2-40B4-BE49-F238E27FC236}">
                <a16:creationId xmlns:a16="http://schemas.microsoft.com/office/drawing/2014/main" xmlns="" id="{B4FB28D4-CC0C-48E1-AA3D-665CB3624BB7}"/>
              </a:ext>
            </a:extLst>
          </p:cNvPr>
          <p:cNvSpPr txBox="1"/>
          <p:nvPr/>
        </p:nvSpPr>
        <p:spPr>
          <a:xfrm>
            <a:off x="4983486" y="1577482"/>
            <a:ext cx="354245" cy="369332"/>
          </a:xfrm>
          <a:prstGeom prst="rect">
            <a:avLst/>
          </a:prstGeom>
          <a:noFill/>
        </p:spPr>
        <p:txBody>
          <a:bodyPr wrap="square" rtlCol="0">
            <a:spAutoFit/>
          </a:bodyPr>
          <a:lstStyle/>
          <a:p>
            <a:r>
              <a:rPr lang="en-US" altLang="zh-CN" dirty="0"/>
              <a:t>A</a:t>
            </a:r>
            <a:endParaRPr lang="zh-CN" altLang="en-US" dirty="0"/>
          </a:p>
        </p:txBody>
      </p:sp>
      <p:sp>
        <p:nvSpPr>
          <p:cNvPr id="82" name="文本框 81">
            <a:extLst>
              <a:ext uri="{FF2B5EF4-FFF2-40B4-BE49-F238E27FC236}">
                <a16:creationId xmlns:a16="http://schemas.microsoft.com/office/drawing/2014/main" xmlns="" id="{E8F16B94-0525-4E8B-A187-5F48B8AA376E}"/>
              </a:ext>
            </a:extLst>
          </p:cNvPr>
          <p:cNvSpPr txBox="1"/>
          <p:nvPr/>
        </p:nvSpPr>
        <p:spPr>
          <a:xfrm>
            <a:off x="4985540" y="1945229"/>
            <a:ext cx="354245" cy="369332"/>
          </a:xfrm>
          <a:prstGeom prst="rect">
            <a:avLst/>
          </a:prstGeom>
          <a:noFill/>
        </p:spPr>
        <p:txBody>
          <a:bodyPr wrap="square" rtlCol="0">
            <a:spAutoFit/>
          </a:bodyPr>
          <a:lstStyle/>
          <a:p>
            <a:r>
              <a:rPr lang="en-US" altLang="zh-CN" dirty="0"/>
              <a:t>B</a:t>
            </a:r>
            <a:endParaRPr lang="zh-CN" altLang="en-US" dirty="0"/>
          </a:p>
        </p:txBody>
      </p:sp>
      <p:sp>
        <p:nvSpPr>
          <p:cNvPr id="83" name="文本框 82">
            <a:extLst>
              <a:ext uri="{FF2B5EF4-FFF2-40B4-BE49-F238E27FC236}">
                <a16:creationId xmlns:a16="http://schemas.microsoft.com/office/drawing/2014/main" xmlns="" id="{D343330F-A497-4780-B45A-A1A343322CC8}"/>
              </a:ext>
            </a:extLst>
          </p:cNvPr>
          <p:cNvSpPr txBox="1"/>
          <p:nvPr/>
        </p:nvSpPr>
        <p:spPr>
          <a:xfrm>
            <a:off x="4981831" y="2308411"/>
            <a:ext cx="354245" cy="369332"/>
          </a:xfrm>
          <a:prstGeom prst="rect">
            <a:avLst/>
          </a:prstGeom>
          <a:noFill/>
        </p:spPr>
        <p:txBody>
          <a:bodyPr wrap="square" rtlCol="0">
            <a:spAutoFit/>
          </a:bodyPr>
          <a:lstStyle/>
          <a:p>
            <a:r>
              <a:rPr lang="en-US" altLang="zh-CN" dirty="0"/>
              <a:t>C</a:t>
            </a:r>
            <a:endParaRPr lang="zh-CN" altLang="en-US" dirty="0"/>
          </a:p>
        </p:txBody>
      </p:sp>
      <p:sp>
        <p:nvSpPr>
          <p:cNvPr id="84" name="文本框 83">
            <a:extLst>
              <a:ext uri="{FF2B5EF4-FFF2-40B4-BE49-F238E27FC236}">
                <a16:creationId xmlns:a16="http://schemas.microsoft.com/office/drawing/2014/main" xmlns="" id="{B1E9A6D3-9D60-4DB6-948A-CC8036E753A9}"/>
              </a:ext>
            </a:extLst>
          </p:cNvPr>
          <p:cNvSpPr txBox="1"/>
          <p:nvPr/>
        </p:nvSpPr>
        <p:spPr>
          <a:xfrm>
            <a:off x="4983486" y="2666739"/>
            <a:ext cx="354245" cy="369332"/>
          </a:xfrm>
          <a:prstGeom prst="rect">
            <a:avLst/>
          </a:prstGeom>
          <a:noFill/>
        </p:spPr>
        <p:txBody>
          <a:bodyPr wrap="square" rtlCol="0">
            <a:spAutoFit/>
          </a:bodyPr>
          <a:lstStyle/>
          <a:p>
            <a:r>
              <a:rPr lang="en-US" altLang="zh-CN" dirty="0"/>
              <a:t>D</a:t>
            </a:r>
            <a:endParaRPr lang="zh-CN" altLang="en-US" dirty="0"/>
          </a:p>
        </p:txBody>
      </p:sp>
      <p:sp>
        <p:nvSpPr>
          <p:cNvPr id="89" name="文本框 88">
            <a:extLst>
              <a:ext uri="{FF2B5EF4-FFF2-40B4-BE49-F238E27FC236}">
                <a16:creationId xmlns:a16="http://schemas.microsoft.com/office/drawing/2014/main" xmlns="" id="{565702E8-79F7-4429-96D8-D98B9B3CEE48}"/>
              </a:ext>
            </a:extLst>
          </p:cNvPr>
          <p:cNvSpPr txBox="1"/>
          <p:nvPr/>
        </p:nvSpPr>
        <p:spPr>
          <a:xfrm>
            <a:off x="4128250" y="1250058"/>
            <a:ext cx="711075" cy="369332"/>
          </a:xfrm>
          <a:prstGeom prst="rect">
            <a:avLst/>
          </a:prstGeom>
          <a:noFill/>
        </p:spPr>
        <p:txBody>
          <a:bodyPr wrap="square" rtlCol="0">
            <a:spAutoFit/>
          </a:bodyPr>
          <a:lstStyle/>
          <a:p>
            <a:r>
              <a:rPr lang="zh-CN" altLang="en-US" dirty="0"/>
              <a:t>下标</a:t>
            </a:r>
          </a:p>
        </p:txBody>
      </p:sp>
      <p:sp>
        <p:nvSpPr>
          <p:cNvPr id="90" name="文本框 89">
            <a:extLst>
              <a:ext uri="{FF2B5EF4-FFF2-40B4-BE49-F238E27FC236}">
                <a16:creationId xmlns:a16="http://schemas.microsoft.com/office/drawing/2014/main" xmlns="" id="{891C2714-91F8-48FE-BEE2-8FA58987854B}"/>
              </a:ext>
            </a:extLst>
          </p:cNvPr>
          <p:cNvSpPr txBox="1"/>
          <p:nvPr/>
        </p:nvSpPr>
        <p:spPr>
          <a:xfrm>
            <a:off x="4437826" y="1601192"/>
            <a:ext cx="309325" cy="369332"/>
          </a:xfrm>
          <a:prstGeom prst="rect">
            <a:avLst/>
          </a:prstGeom>
          <a:noFill/>
        </p:spPr>
        <p:txBody>
          <a:bodyPr wrap="square" rtlCol="0">
            <a:spAutoFit/>
          </a:bodyPr>
          <a:lstStyle/>
          <a:p>
            <a:r>
              <a:rPr lang="en-US" altLang="zh-CN" dirty="0"/>
              <a:t>0</a:t>
            </a:r>
            <a:endParaRPr lang="zh-CN" altLang="en-US" dirty="0"/>
          </a:p>
        </p:txBody>
      </p:sp>
      <p:sp>
        <p:nvSpPr>
          <p:cNvPr id="91" name="文本框 90">
            <a:extLst>
              <a:ext uri="{FF2B5EF4-FFF2-40B4-BE49-F238E27FC236}">
                <a16:creationId xmlns:a16="http://schemas.microsoft.com/office/drawing/2014/main" xmlns="" id="{E9A181E3-DB5D-46AE-9A79-24A8E503A1B4}"/>
              </a:ext>
            </a:extLst>
          </p:cNvPr>
          <p:cNvSpPr txBox="1"/>
          <p:nvPr/>
        </p:nvSpPr>
        <p:spPr>
          <a:xfrm>
            <a:off x="4437825" y="1946446"/>
            <a:ext cx="309325" cy="369332"/>
          </a:xfrm>
          <a:prstGeom prst="rect">
            <a:avLst/>
          </a:prstGeom>
          <a:noFill/>
        </p:spPr>
        <p:txBody>
          <a:bodyPr wrap="square" rtlCol="0">
            <a:spAutoFit/>
          </a:bodyPr>
          <a:lstStyle/>
          <a:p>
            <a:r>
              <a:rPr lang="en-US" altLang="zh-CN" dirty="0"/>
              <a:t>1</a:t>
            </a:r>
            <a:endParaRPr lang="zh-CN" altLang="en-US" dirty="0"/>
          </a:p>
        </p:txBody>
      </p:sp>
      <p:sp>
        <p:nvSpPr>
          <p:cNvPr id="92" name="文本框 91">
            <a:extLst>
              <a:ext uri="{FF2B5EF4-FFF2-40B4-BE49-F238E27FC236}">
                <a16:creationId xmlns:a16="http://schemas.microsoft.com/office/drawing/2014/main" xmlns="" id="{25138AF0-D8FF-466A-A44E-A8D1A8E8E62D}"/>
              </a:ext>
            </a:extLst>
          </p:cNvPr>
          <p:cNvSpPr txBox="1"/>
          <p:nvPr/>
        </p:nvSpPr>
        <p:spPr>
          <a:xfrm>
            <a:off x="4439984" y="2315778"/>
            <a:ext cx="309325" cy="369332"/>
          </a:xfrm>
          <a:prstGeom prst="rect">
            <a:avLst/>
          </a:prstGeom>
          <a:noFill/>
        </p:spPr>
        <p:txBody>
          <a:bodyPr wrap="square" rtlCol="0">
            <a:spAutoFit/>
          </a:bodyPr>
          <a:lstStyle/>
          <a:p>
            <a:r>
              <a:rPr lang="en-US" altLang="zh-CN" dirty="0"/>
              <a:t>2</a:t>
            </a:r>
            <a:endParaRPr lang="zh-CN" altLang="en-US" dirty="0"/>
          </a:p>
        </p:txBody>
      </p:sp>
      <p:sp>
        <p:nvSpPr>
          <p:cNvPr id="93" name="文本框 92">
            <a:extLst>
              <a:ext uri="{FF2B5EF4-FFF2-40B4-BE49-F238E27FC236}">
                <a16:creationId xmlns:a16="http://schemas.microsoft.com/office/drawing/2014/main" xmlns="" id="{52F7E761-2C48-4A70-8261-97C0FCACB0FD}"/>
              </a:ext>
            </a:extLst>
          </p:cNvPr>
          <p:cNvSpPr txBox="1"/>
          <p:nvPr/>
        </p:nvSpPr>
        <p:spPr>
          <a:xfrm>
            <a:off x="4435560" y="2685110"/>
            <a:ext cx="309325" cy="369332"/>
          </a:xfrm>
          <a:prstGeom prst="rect">
            <a:avLst/>
          </a:prstGeom>
          <a:noFill/>
        </p:spPr>
        <p:txBody>
          <a:bodyPr wrap="square" rtlCol="0">
            <a:spAutoFit/>
          </a:bodyPr>
          <a:lstStyle/>
          <a:p>
            <a:r>
              <a:rPr lang="en-US" altLang="zh-CN" dirty="0"/>
              <a:t>3</a:t>
            </a:r>
            <a:endParaRPr lang="zh-CN" altLang="en-US" dirty="0"/>
          </a:p>
        </p:txBody>
      </p:sp>
      <p:sp>
        <p:nvSpPr>
          <p:cNvPr id="101" name="文本框 100">
            <a:extLst>
              <a:ext uri="{FF2B5EF4-FFF2-40B4-BE49-F238E27FC236}">
                <a16:creationId xmlns:a16="http://schemas.microsoft.com/office/drawing/2014/main" xmlns="" id="{872DFDAE-2444-4C52-BA5A-6FEA4F0230A6}"/>
              </a:ext>
            </a:extLst>
          </p:cNvPr>
          <p:cNvSpPr txBox="1"/>
          <p:nvPr/>
        </p:nvSpPr>
        <p:spPr>
          <a:xfrm>
            <a:off x="5541889" y="1243866"/>
            <a:ext cx="1107226" cy="369332"/>
          </a:xfrm>
          <a:prstGeom prst="rect">
            <a:avLst/>
          </a:prstGeom>
          <a:noFill/>
        </p:spPr>
        <p:txBody>
          <a:bodyPr wrap="square" rtlCol="0">
            <a:spAutoFit/>
          </a:bodyPr>
          <a:lstStyle/>
          <a:p>
            <a:r>
              <a:rPr lang="en-US" altLang="zh-CN" dirty="0" err="1"/>
              <a:t>firstedge</a:t>
            </a:r>
            <a:endParaRPr lang="zh-CN" altLang="en-US" dirty="0"/>
          </a:p>
        </p:txBody>
      </p:sp>
      <p:cxnSp>
        <p:nvCxnSpPr>
          <p:cNvPr id="102" name="直接箭头连接符 101">
            <a:extLst>
              <a:ext uri="{FF2B5EF4-FFF2-40B4-BE49-F238E27FC236}">
                <a16:creationId xmlns:a16="http://schemas.microsoft.com/office/drawing/2014/main" xmlns="" id="{5EF071FE-BE91-44A8-8AFC-8EF842FAFA12}"/>
              </a:ext>
            </a:extLst>
          </p:cNvPr>
          <p:cNvCxnSpPr>
            <a:cxnSpLocks/>
            <a:endCxn id="108" idx="1"/>
          </p:cNvCxnSpPr>
          <p:nvPr/>
        </p:nvCxnSpPr>
        <p:spPr>
          <a:xfrm>
            <a:off x="6005917" y="173894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a:extLst>
              <a:ext uri="{FF2B5EF4-FFF2-40B4-BE49-F238E27FC236}">
                <a16:creationId xmlns:a16="http://schemas.microsoft.com/office/drawing/2014/main" xmlns="" id="{A5330933-7E6E-4CA6-94D3-9592046D2702}"/>
              </a:ext>
            </a:extLst>
          </p:cNvPr>
          <p:cNvSpPr/>
          <p:nvPr/>
        </p:nvSpPr>
        <p:spPr>
          <a:xfrm>
            <a:off x="6929880" y="156346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xmlns="" id="{4F8AFCE1-AA1C-4C49-8E07-92CEC51B2865}"/>
              </a:ext>
            </a:extLst>
          </p:cNvPr>
          <p:cNvCxnSpPr>
            <a:cxnSpLocks/>
            <a:stCxn id="108" idx="0"/>
            <a:endCxn id="108" idx="2"/>
          </p:cNvCxnSpPr>
          <p:nvPr/>
        </p:nvCxnSpPr>
        <p:spPr>
          <a:xfrm>
            <a:off x="7382747" y="1563466"/>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直接箭头连接符 109">
            <a:extLst>
              <a:ext uri="{FF2B5EF4-FFF2-40B4-BE49-F238E27FC236}">
                <a16:creationId xmlns:a16="http://schemas.microsoft.com/office/drawing/2014/main" xmlns="" id="{6B0AABF1-1D39-4C0A-82AC-CBEFC42D0DEC}"/>
              </a:ext>
            </a:extLst>
          </p:cNvPr>
          <p:cNvCxnSpPr>
            <a:cxnSpLocks/>
          </p:cNvCxnSpPr>
          <p:nvPr/>
        </p:nvCxnSpPr>
        <p:spPr>
          <a:xfrm>
            <a:off x="7593483" y="1742590"/>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xmlns="" id="{86DC3316-186E-4109-8B5C-07BC185D4AB6}"/>
              </a:ext>
            </a:extLst>
          </p:cNvPr>
          <p:cNvSpPr txBox="1"/>
          <p:nvPr/>
        </p:nvSpPr>
        <p:spPr>
          <a:xfrm>
            <a:off x="7000832" y="1550858"/>
            <a:ext cx="354245" cy="369332"/>
          </a:xfrm>
          <a:prstGeom prst="rect">
            <a:avLst/>
          </a:prstGeom>
          <a:noFill/>
        </p:spPr>
        <p:txBody>
          <a:bodyPr wrap="square" rtlCol="0">
            <a:spAutoFit/>
          </a:bodyPr>
          <a:lstStyle/>
          <a:p>
            <a:r>
              <a:rPr lang="en-US" altLang="zh-CN" dirty="0"/>
              <a:t>1</a:t>
            </a:r>
            <a:endParaRPr lang="zh-CN" altLang="en-US" dirty="0"/>
          </a:p>
        </p:txBody>
      </p:sp>
      <p:sp>
        <p:nvSpPr>
          <p:cNvPr id="138" name="流程图: 接点 137">
            <a:extLst>
              <a:ext uri="{FF2B5EF4-FFF2-40B4-BE49-F238E27FC236}">
                <a16:creationId xmlns:a16="http://schemas.microsoft.com/office/drawing/2014/main" xmlns="" id="{2A660DF6-2051-4812-A30E-B98AE0B4A5E3}"/>
              </a:ext>
            </a:extLst>
          </p:cNvPr>
          <p:cNvSpPr/>
          <p:nvPr/>
        </p:nvSpPr>
        <p:spPr>
          <a:xfrm>
            <a:off x="1542635" y="75240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39" name="流程图: 接点 138">
            <a:extLst>
              <a:ext uri="{FF2B5EF4-FFF2-40B4-BE49-F238E27FC236}">
                <a16:creationId xmlns:a16="http://schemas.microsoft.com/office/drawing/2014/main" xmlns="" id="{9E42E492-4F4F-40B9-AC9F-7413BE47EAB1}"/>
              </a:ext>
            </a:extLst>
          </p:cNvPr>
          <p:cNvSpPr/>
          <p:nvPr/>
        </p:nvSpPr>
        <p:spPr>
          <a:xfrm>
            <a:off x="242253" y="124068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40" name="流程图: 接点 139">
            <a:extLst>
              <a:ext uri="{FF2B5EF4-FFF2-40B4-BE49-F238E27FC236}">
                <a16:creationId xmlns:a16="http://schemas.microsoft.com/office/drawing/2014/main" xmlns="" id="{B82609E4-E8B6-40D9-8A27-A2BF5F6DB792}"/>
              </a:ext>
            </a:extLst>
          </p:cNvPr>
          <p:cNvSpPr/>
          <p:nvPr/>
        </p:nvSpPr>
        <p:spPr>
          <a:xfrm>
            <a:off x="1332998" y="195754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41" name="流程图: 接点 140">
            <a:extLst>
              <a:ext uri="{FF2B5EF4-FFF2-40B4-BE49-F238E27FC236}">
                <a16:creationId xmlns:a16="http://schemas.microsoft.com/office/drawing/2014/main" xmlns="" id="{58FE5C9A-1B84-4702-A238-D167216D666D}"/>
              </a:ext>
            </a:extLst>
          </p:cNvPr>
          <p:cNvSpPr/>
          <p:nvPr/>
        </p:nvSpPr>
        <p:spPr>
          <a:xfrm>
            <a:off x="2497729" y="148206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142" name="直接连接符 141">
            <a:extLst>
              <a:ext uri="{FF2B5EF4-FFF2-40B4-BE49-F238E27FC236}">
                <a16:creationId xmlns:a16="http://schemas.microsoft.com/office/drawing/2014/main" xmlns="" id="{D2411706-032B-460D-B73A-7EC7301C85B8}"/>
              </a:ext>
            </a:extLst>
          </p:cNvPr>
          <p:cNvCxnSpPr>
            <a:cxnSpLocks/>
            <a:stCxn id="138" idx="2"/>
            <a:endCxn id="139" idx="7"/>
          </p:cNvCxnSpPr>
          <p:nvPr/>
        </p:nvCxnSpPr>
        <p:spPr>
          <a:xfrm flipH="1">
            <a:off x="886693" y="1117326"/>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xmlns="" id="{2985F8A9-4DD9-4D17-A342-1DB17512B43D}"/>
              </a:ext>
            </a:extLst>
          </p:cNvPr>
          <p:cNvCxnSpPr>
            <a:stCxn id="139" idx="4"/>
            <a:endCxn id="140" idx="2"/>
          </p:cNvCxnSpPr>
          <p:nvPr/>
        </p:nvCxnSpPr>
        <p:spPr>
          <a:xfrm>
            <a:off x="619758" y="1970524"/>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xmlns="" id="{2E7FB7DB-8FD1-486D-9151-8098C7396CA7}"/>
              </a:ext>
            </a:extLst>
          </p:cNvPr>
          <p:cNvCxnSpPr>
            <a:stCxn id="140" idx="6"/>
            <a:endCxn id="141" idx="4"/>
          </p:cNvCxnSpPr>
          <p:nvPr/>
        </p:nvCxnSpPr>
        <p:spPr>
          <a:xfrm flipV="1">
            <a:off x="2088007" y="2211908"/>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xmlns="" id="{B3BB311B-867A-45DF-A957-EB8D01485140}"/>
              </a:ext>
            </a:extLst>
          </p:cNvPr>
          <p:cNvCxnSpPr>
            <a:cxnSpLocks/>
            <a:stCxn id="141" idx="0"/>
            <a:endCxn id="138" idx="6"/>
          </p:cNvCxnSpPr>
          <p:nvPr/>
        </p:nvCxnSpPr>
        <p:spPr>
          <a:xfrm flipH="1" flipV="1">
            <a:off x="2297644" y="1117326"/>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xmlns="" id="{272FF895-7AC3-4D7F-BBDF-893925AF2EE6}"/>
              </a:ext>
            </a:extLst>
          </p:cNvPr>
          <p:cNvCxnSpPr>
            <a:stCxn id="138" idx="4"/>
            <a:endCxn id="140" idx="0"/>
          </p:cNvCxnSpPr>
          <p:nvPr/>
        </p:nvCxnSpPr>
        <p:spPr>
          <a:xfrm flipH="1">
            <a:off x="1710503" y="1482247"/>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xmlns="" id="{C296793F-C3F9-43A9-8B2B-70A4ECFC21C5}"/>
              </a:ext>
            </a:extLst>
          </p:cNvPr>
          <p:cNvSpPr/>
          <p:nvPr/>
        </p:nvSpPr>
        <p:spPr>
          <a:xfrm>
            <a:off x="8209729" y="155933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a:extLst>
              <a:ext uri="{FF2B5EF4-FFF2-40B4-BE49-F238E27FC236}">
                <a16:creationId xmlns:a16="http://schemas.microsoft.com/office/drawing/2014/main" xmlns="" id="{01A488B3-6849-4595-9A68-ED6FA29D8288}"/>
              </a:ext>
            </a:extLst>
          </p:cNvPr>
          <p:cNvCxnSpPr>
            <a:cxnSpLocks/>
            <a:stCxn id="147" idx="0"/>
            <a:endCxn id="147" idx="2"/>
          </p:cNvCxnSpPr>
          <p:nvPr/>
        </p:nvCxnSpPr>
        <p:spPr>
          <a:xfrm>
            <a:off x="8662596" y="1559338"/>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49" name="文本框 148">
            <a:extLst>
              <a:ext uri="{FF2B5EF4-FFF2-40B4-BE49-F238E27FC236}">
                <a16:creationId xmlns:a16="http://schemas.microsoft.com/office/drawing/2014/main" xmlns="" id="{8FE3CB6B-A639-42EE-B14D-1586D9A5DC7E}"/>
              </a:ext>
            </a:extLst>
          </p:cNvPr>
          <p:cNvSpPr txBox="1"/>
          <p:nvPr/>
        </p:nvSpPr>
        <p:spPr>
          <a:xfrm>
            <a:off x="8280681" y="1546730"/>
            <a:ext cx="354245" cy="369332"/>
          </a:xfrm>
          <a:prstGeom prst="rect">
            <a:avLst/>
          </a:prstGeom>
          <a:noFill/>
        </p:spPr>
        <p:txBody>
          <a:bodyPr wrap="square" rtlCol="0">
            <a:spAutoFit/>
          </a:bodyPr>
          <a:lstStyle/>
          <a:p>
            <a:r>
              <a:rPr lang="en-US" altLang="zh-CN" dirty="0"/>
              <a:t>2</a:t>
            </a:r>
            <a:endParaRPr lang="zh-CN" altLang="en-US" dirty="0"/>
          </a:p>
        </p:txBody>
      </p:sp>
      <p:cxnSp>
        <p:nvCxnSpPr>
          <p:cNvPr id="150" name="直接箭头连接符 149">
            <a:extLst>
              <a:ext uri="{FF2B5EF4-FFF2-40B4-BE49-F238E27FC236}">
                <a16:creationId xmlns:a16="http://schemas.microsoft.com/office/drawing/2014/main" xmlns="" id="{52A0CC96-0E00-425E-B2A3-1EB8DFF71CCF}"/>
              </a:ext>
            </a:extLst>
          </p:cNvPr>
          <p:cNvCxnSpPr>
            <a:cxnSpLocks/>
          </p:cNvCxnSpPr>
          <p:nvPr/>
        </p:nvCxnSpPr>
        <p:spPr>
          <a:xfrm>
            <a:off x="8877521" y="1738946"/>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矩形 150">
            <a:extLst>
              <a:ext uri="{FF2B5EF4-FFF2-40B4-BE49-F238E27FC236}">
                <a16:creationId xmlns:a16="http://schemas.microsoft.com/office/drawing/2014/main" xmlns="" id="{E7496C9C-C43B-4229-9E34-41C6D80D082E}"/>
              </a:ext>
            </a:extLst>
          </p:cNvPr>
          <p:cNvSpPr/>
          <p:nvPr/>
        </p:nvSpPr>
        <p:spPr>
          <a:xfrm>
            <a:off x="9489578" y="1567672"/>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a:extLst>
              <a:ext uri="{FF2B5EF4-FFF2-40B4-BE49-F238E27FC236}">
                <a16:creationId xmlns:a16="http://schemas.microsoft.com/office/drawing/2014/main" xmlns="" id="{E4598B8F-A57E-4106-AEC2-A8D100EDEE19}"/>
              </a:ext>
            </a:extLst>
          </p:cNvPr>
          <p:cNvCxnSpPr>
            <a:cxnSpLocks/>
            <a:stCxn id="151" idx="0"/>
            <a:endCxn id="151" idx="2"/>
          </p:cNvCxnSpPr>
          <p:nvPr/>
        </p:nvCxnSpPr>
        <p:spPr>
          <a:xfrm>
            <a:off x="9942445" y="1567672"/>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53" name="文本框 152">
            <a:extLst>
              <a:ext uri="{FF2B5EF4-FFF2-40B4-BE49-F238E27FC236}">
                <a16:creationId xmlns:a16="http://schemas.microsoft.com/office/drawing/2014/main" xmlns="" id="{FA22299A-B9A2-4AA7-95E3-1F65D8025789}"/>
              </a:ext>
            </a:extLst>
          </p:cNvPr>
          <p:cNvSpPr txBox="1"/>
          <p:nvPr/>
        </p:nvSpPr>
        <p:spPr>
          <a:xfrm>
            <a:off x="9560530" y="1555064"/>
            <a:ext cx="354245" cy="369332"/>
          </a:xfrm>
          <a:prstGeom prst="rect">
            <a:avLst/>
          </a:prstGeom>
          <a:noFill/>
        </p:spPr>
        <p:txBody>
          <a:bodyPr wrap="square" rtlCol="0">
            <a:spAutoFit/>
          </a:bodyPr>
          <a:lstStyle/>
          <a:p>
            <a:r>
              <a:rPr lang="en-US" altLang="zh-CN" dirty="0"/>
              <a:t>3</a:t>
            </a:r>
            <a:endParaRPr lang="zh-CN" altLang="en-US" dirty="0"/>
          </a:p>
        </p:txBody>
      </p:sp>
      <p:sp>
        <p:nvSpPr>
          <p:cNvPr id="154" name="文本框 153">
            <a:extLst>
              <a:ext uri="{FF2B5EF4-FFF2-40B4-BE49-F238E27FC236}">
                <a16:creationId xmlns:a16="http://schemas.microsoft.com/office/drawing/2014/main" xmlns="" id="{DE856D51-7E13-4A10-A5B5-36B60B21DF28}"/>
              </a:ext>
            </a:extLst>
          </p:cNvPr>
          <p:cNvSpPr txBox="1"/>
          <p:nvPr/>
        </p:nvSpPr>
        <p:spPr>
          <a:xfrm>
            <a:off x="9980957" y="1609680"/>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68" name="直接箭头连接符 167">
            <a:extLst>
              <a:ext uri="{FF2B5EF4-FFF2-40B4-BE49-F238E27FC236}">
                <a16:creationId xmlns:a16="http://schemas.microsoft.com/office/drawing/2014/main" xmlns="" id="{B9235FAC-272B-468E-9A51-005938082ECF}"/>
              </a:ext>
            </a:extLst>
          </p:cNvPr>
          <p:cNvCxnSpPr>
            <a:cxnSpLocks/>
            <a:endCxn id="169" idx="1"/>
          </p:cNvCxnSpPr>
          <p:nvPr/>
        </p:nvCxnSpPr>
        <p:spPr>
          <a:xfrm>
            <a:off x="6007315" y="2126238"/>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矩形 168">
            <a:extLst>
              <a:ext uri="{FF2B5EF4-FFF2-40B4-BE49-F238E27FC236}">
                <a16:creationId xmlns:a16="http://schemas.microsoft.com/office/drawing/2014/main" xmlns="" id="{020434B0-F2D2-4214-B5A5-F16B16EC90D5}"/>
              </a:ext>
            </a:extLst>
          </p:cNvPr>
          <p:cNvSpPr/>
          <p:nvPr/>
        </p:nvSpPr>
        <p:spPr>
          <a:xfrm>
            <a:off x="6931278" y="195075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a:extLst>
              <a:ext uri="{FF2B5EF4-FFF2-40B4-BE49-F238E27FC236}">
                <a16:creationId xmlns:a16="http://schemas.microsoft.com/office/drawing/2014/main" xmlns="" id="{77D40E63-968A-467C-8040-44F8A29F1F22}"/>
              </a:ext>
            </a:extLst>
          </p:cNvPr>
          <p:cNvCxnSpPr>
            <a:cxnSpLocks/>
            <a:stCxn id="169" idx="0"/>
            <a:endCxn id="169" idx="2"/>
          </p:cNvCxnSpPr>
          <p:nvPr/>
        </p:nvCxnSpPr>
        <p:spPr>
          <a:xfrm>
            <a:off x="7384145" y="1950758"/>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71" name="直接箭头连接符 170">
            <a:extLst>
              <a:ext uri="{FF2B5EF4-FFF2-40B4-BE49-F238E27FC236}">
                <a16:creationId xmlns:a16="http://schemas.microsoft.com/office/drawing/2014/main" xmlns="" id="{6F4253B2-F86F-4A04-9252-DBA15997013D}"/>
              </a:ext>
            </a:extLst>
          </p:cNvPr>
          <p:cNvCxnSpPr>
            <a:cxnSpLocks/>
          </p:cNvCxnSpPr>
          <p:nvPr/>
        </p:nvCxnSpPr>
        <p:spPr>
          <a:xfrm>
            <a:off x="7594881" y="2129882"/>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文本框 171">
            <a:extLst>
              <a:ext uri="{FF2B5EF4-FFF2-40B4-BE49-F238E27FC236}">
                <a16:creationId xmlns:a16="http://schemas.microsoft.com/office/drawing/2014/main" xmlns="" id="{9D98EE15-672C-4F61-A996-68F5E9F06CB5}"/>
              </a:ext>
            </a:extLst>
          </p:cNvPr>
          <p:cNvSpPr txBox="1"/>
          <p:nvPr/>
        </p:nvSpPr>
        <p:spPr>
          <a:xfrm>
            <a:off x="7002230" y="1938150"/>
            <a:ext cx="354245" cy="369332"/>
          </a:xfrm>
          <a:prstGeom prst="rect">
            <a:avLst/>
          </a:prstGeom>
          <a:noFill/>
        </p:spPr>
        <p:txBody>
          <a:bodyPr wrap="square" rtlCol="0">
            <a:spAutoFit/>
          </a:bodyPr>
          <a:lstStyle/>
          <a:p>
            <a:r>
              <a:rPr lang="en-US" altLang="zh-CN" dirty="0"/>
              <a:t>0</a:t>
            </a:r>
            <a:endParaRPr lang="zh-CN" altLang="en-US" dirty="0"/>
          </a:p>
        </p:txBody>
      </p:sp>
      <p:sp>
        <p:nvSpPr>
          <p:cNvPr id="173" name="矩形 172">
            <a:extLst>
              <a:ext uri="{FF2B5EF4-FFF2-40B4-BE49-F238E27FC236}">
                <a16:creationId xmlns:a16="http://schemas.microsoft.com/office/drawing/2014/main" xmlns="" id="{6BF509F0-6DF6-483F-92A6-43DE3F6403F6}"/>
              </a:ext>
            </a:extLst>
          </p:cNvPr>
          <p:cNvSpPr/>
          <p:nvPr/>
        </p:nvSpPr>
        <p:spPr>
          <a:xfrm>
            <a:off x="8211127" y="194663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a:extLst>
              <a:ext uri="{FF2B5EF4-FFF2-40B4-BE49-F238E27FC236}">
                <a16:creationId xmlns:a16="http://schemas.microsoft.com/office/drawing/2014/main" xmlns="" id="{BC623559-BCD4-4207-88D8-69B8C250E2DF}"/>
              </a:ext>
            </a:extLst>
          </p:cNvPr>
          <p:cNvCxnSpPr>
            <a:cxnSpLocks/>
            <a:stCxn id="173" idx="0"/>
            <a:endCxn id="173" idx="2"/>
          </p:cNvCxnSpPr>
          <p:nvPr/>
        </p:nvCxnSpPr>
        <p:spPr>
          <a:xfrm>
            <a:off x="8663994" y="1946630"/>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75" name="文本框 174">
            <a:extLst>
              <a:ext uri="{FF2B5EF4-FFF2-40B4-BE49-F238E27FC236}">
                <a16:creationId xmlns:a16="http://schemas.microsoft.com/office/drawing/2014/main" xmlns="" id="{1F8DA207-3FDB-47E0-AC11-D8B0642DA909}"/>
              </a:ext>
            </a:extLst>
          </p:cNvPr>
          <p:cNvSpPr txBox="1"/>
          <p:nvPr/>
        </p:nvSpPr>
        <p:spPr>
          <a:xfrm>
            <a:off x="8282079" y="1934022"/>
            <a:ext cx="354245" cy="369332"/>
          </a:xfrm>
          <a:prstGeom prst="rect">
            <a:avLst/>
          </a:prstGeom>
          <a:noFill/>
        </p:spPr>
        <p:txBody>
          <a:bodyPr wrap="square" rtlCol="0">
            <a:spAutoFit/>
          </a:bodyPr>
          <a:lstStyle/>
          <a:p>
            <a:r>
              <a:rPr lang="en-US" altLang="zh-CN" dirty="0"/>
              <a:t>2</a:t>
            </a:r>
            <a:endParaRPr lang="zh-CN" altLang="en-US" dirty="0"/>
          </a:p>
        </p:txBody>
      </p:sp>
      <p:sp>
        <p:nvSpPr>
          <p:cNvPr id="180" name="文本框 179">
            <a:extLst>
              <a:ext uri="{FF2B5EF4-FFF2-40B4-BE49-F238E27FC236}">
                <a16:creationId xmlns:a16="http://schemas.microsoft.com/office/drawing/2014/main" xmlns="" id="{7AF8D0C7-13D8-4450-8529-1290678C2C60}"/>
              </a:ext>
            </a:extLst>
          </p:cNvPr>
          <p:cNvSpPr txBox="1"/>
          <p:nvPr/>
        </p:nvSpPr>
        <p:spPr>
          <a:xfrm>
            <a:off x="8715486" y="1948611"/>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81" name="直接箭头连接符 180">
            <a:extLst>
              <a:ext uri="{FF2B5EF4-FFF2-40B4-BE49-F238E27FC236}">
                <a16:creationId xmlns:a16="http://schemas.microsoft.com/office/drawing/2014/main" xmlns="" id="{56BFCE88-EF7A-4CB7-A9B7-1B4661851826}"/>
              </a:ext>
            </a:extLst>
          </p:cNvPr>
          <p:cNvCxnSpPr>
            <a:cxnSpLocks/>
            <a:endCxn id="182" idx="1"/>
          </p:cNvCxnSpPr>
          <p:nvPr/>
        </p:nvCxnSpPr>
        <p:spPr>
          <a:xfrm>
            <a:off x="6005917" y="2514915"/>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矩形 181">
            <a:extLst>
              <a:ext uri="{FF2B5EF4-FFF2-40B4-BE49-F238E27FC236}">
                <a16:creationId xmlns:a16="http://schemas.microsoft.com/office/drawing/2014/main" xmlns="" id="{A7F440E2-B740-4532-99BF-45B158ECB749}"/>
              </a:ext>
            </a:extLst>
          </p:cNvPr>
          <p:cNvSpPr/>
          <p:nvPr/>
        </p:nvSpPr>
        <p:spPr>
          <a:xfrm>
            <a:off x="6929880" y="233943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a:extLst>
              <a:ext uri="{FF2B5EF4-FFF2-40B4-BE49-F238E27FC236}">
                <a16:creationId xmlns:a16="http://schemas.microsoft.com/office/drawing/2014/main" xmlns="" id="{8B601EB9-A454-4E55-B25D-78F58390F4F3}"/>
              </a:ext>
            </a:extLst>
          </p:cNvPr>
          <p:cNvCxnSpPr>
            <a:cxnSpLocks/>
            <a:stCxn id="182" idx="0"/>
            <a:endCxn id="182" idx="2"/>
          </p:cNvCxnSpPr>
          <p:nvPr/>
        </p:nvCxnSpPr>
        <p:spPr>
          <a:xfrm>
            <a:off x="7382747" y="2339435"/>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84" name="直接箭头连接符 183">
            <a:extLst>
              <a:ext uri="{FF2B5EF4-FFF2-40B4-BE49-F238E27FC236}">
                <a16:creationId xmlns:a16="http://schemas.microsoft.com/office/drawing/2014/main" xmlns="" id="{12BD376F-FE23-4267-858B-D35B815DBFD1}"/>
              </a:ext>
            </a:extLst>
          </p:cNvPr>
          <p:cNvCxnSpPr>
            <a:cxnSpLocks/>
          </p:cNvCxnSpPr>
          <p:nvPr/>
        </p:nvCxnSpPr>
        <p:spPr>
          <a:xfrm>
            <a:off x="7593483" y="2518559"/>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文本框 184">
            <a:extLst>
              <a:ext uri="{FF2B5EF4-FFF2-40B4-BE49-F238E27FC236}">
                <a16:creationId xmlns:a16="http://schemas.microsoft.com/office/drawing/2014/main" xmlns="" id="{8E1E2D2A-5871-401C-ACE8-754B429AB654}"/>
              </a:ext>
            </a:extLst>
          </p:cNvPr>
          <p:cNvSpPr txBox="1"/>
          <p:nvPr/>
        </p:nvSpPr>
        <p:spPr>
          <a:xfrm>
            <a:off x="7000832" y="2326827"/>
            <a:ext cx="354245" cy="369332"/>
          </a:xfrm>
          <a:prstGeom prst="rect">
            <a:avLst/>
          </a:prstGeom>
          <a:noFill/>
        </p:spPr>
        <p:txBody>
          <a:bodyPr wrap="square" rtlCol="0">
            <a:spAutoFit/>
          </a:bodyPr>
          <a:lstStyle/>
          <a:p>
            <a:r>
              <a:rPr lang="en-US" altLang="zh-CN" dirty="0"/>
              <a:t>0</a:t>
            </a:r>
            <a:endParaRPr lang="zh-CN" altLang="en-US" dirty="0"/>
          </a:p>
        </p:txBody>
      </p:sp>
      <p:sp>
        <p:nvSpPr>
          <p:cNvPr id="186" name="矩形 185">
            <a:extLst>
              <a:ext uri="{FF2B5EF4-FFF2-40B4-BE49-F238E27FC236}">
                <a16:creationId xmlns:a16="http://schemas.microsoft.com/office/drawing/2014/main" xmlns="" id="{09913195-3586-445F-9C48-36C0F7C43CE9}"/>
              </a:ext>
            </a:extLst>
          </p:cNvPr>
          <p:cNvSpPr/>
          <p:nvPr/>
        </p:nvSpPr>
        <p:spPr>
          <a:xfrm>
            <a:off x="8209729" y="233530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7" name="直接连接符 186">
            <a:extLst>
              <a:ext uri="{FF2B5EF4-FFF2-40B4-BE49-F238E27FC236}">
                <a16:creationId xmlns:a16="http://schemas.microsoft.com/office/drawing/2014/main" xmlns="" id="{57D58634-D0CA-4D5B-B4EF-94F649B485F1}"/>
              </a:ext>
            </a:extLst>
          </p:cNvPr>
          <p:cNvCxnSpPr>
            <a:cxnSpLocks/>
            <a:stCxn id="186" idx="0"/>
            <a:endCxn id="186" idx="2"/>
          </p:cNvCxnSpPr>
          <p:nvPr/>
        </p:nvCxnSpPr>
        <p:spPr>
          <a:xfrm>
            <a:off x="8662596" y="2335307"/>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88" name="文本框 187">
            <a:extLst>
              <a:ext uri="{FF2B5EF4-FFF2-40B4-BE49-F238E27FC236}">
                <a16:creationId xmlns:a16="http://schemas.microsoft.com/office/drawing/2014/main" xmlns="" id="{86F12889-4337-48A2-84F6-BA12DE1210E0}"/>
              </a:ext>
            </a:extLst>
          </p:cNvPr>
          <p:cNvSpPr txBox="1"/>
          <p:nvPr/>
        </p:nvSpPr>
        <p:spPr>
          <a:xfrm>
            <a:off x="8280681" y="2322699"/>
            <a:ext cx="354245" cy="369332"/>
          </a:xfrm>
          <a:prstGeom prst="rect">
            <a:avLst/>
          </a:prstGeom>
          <a:noFill/>
        </p:spPr>
        <p:txBody>
          <a:bodyPr wrap="square" rtlCol="0">
            <a:spAutoFit/>
          </a:bodyPr>
          <a:lstStyle/>
          <a:p>
            <a:r>
              <a:rPr lang="en-US" altLang="zh-CN" dirty="0"/>
              <a:t>1</a:t>
            </a:r>
            <a:endParaRPr lang="zh-CN" altLang="en-US" dirty="0"/>
          </a:p>
        </p:txBody>
      </p:sp>
      <p:cxnSp>
        <p:nvCxnSpPr>
          <p:cNvPr id="189" name="直接箭头连接符 188">
            <a:extLst>
              <a:ext uri="{FF2B5EF4-FFF2-40B4-BE49-F238E27FC236}">
                <a16:creationId xmlns:a16="http://schemas.microsoft.com/office/drawing/2014/main" xmlns="" id="{4A13B5AE-0B90-4FC5-ABF9-32FF51583D06}"/>
              </a:ext>
            </a:extLst>
          </p:cNvPr>
          <p:cNvCxnSpPr>
            <a:cxnSpLocks/>
          </p:cNvCxnSpPr>
          <p:nvPr/>
        </p:nvCxnSpPr>
        <p:spPr>
          <a:xfrm>
            <a:off x="8877521" y="2514915"/>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矩形 189">
            <a:extLst>
              <a:ext uri="{FF2B5EF4-FFF2-40B4-BE49-F238E27FC236}">
                <a16:creationId xmlns:a16="http://schemas.microsoft.com/office/drawing/2014/main" xmlns="" id="{70C84CD8-85BF-430C-9D34-D0A4D5DD1EEA}"/>
              </a:ext>
            </a:extLst>
          </p:cNvPr>
          <p:cNvSpPr/>
          <p:nvPr/>
        </p:nvSpPr>
        <p:spPr>
          <a:xfrm>
            <a:off x="9489578" y="2343641"/>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a:extLst>
              <a:ext uri="{FF2B5EF4-FFF2-40B4-BE49-F238E27FC236}">
                <a16:creationId xmlns:a16="http://schemas.microsoft.com/office/drawing/2014/main" xmlns="" id="{06C73B54-513C-46F3-BFFE-A7D126B46AA8}"/>
              </a:ext>
            </a:extLst>
          </p:cNvPr>
          <p:cNvCxnSpPr>
            <a:cxnSpLocks/>
            <a:stCxn id="190" idx="0"/>
            <a:endCxn id="190" idx="2"/>
          </p:cNvCxnSpPr>
          <p:nvPr/>
        </p:nvCxnSpPr>
        <p:spPr>
          <a:xfrm>
            <a:off x="9942445" y="2343641"/>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92" name="文本框 191">
            <a:extLst>
              <a:ext uri="{FF2B5EF4-FFF2-40B4-BE49-F238E27FC236}">
                <a16:creationId xmlns:a16="http://schemas.microsoft.com/office/drawing/2014/main" xmlns="" id="{9F3B2877-9F24-4184-98DC-F4AC1B44915E}"/>
              </a:ext>
            </a:extLst>
          </p:cNvPr>
          <p:cNvSpPr txBox="1"/>
          <p:nvPr/>
        </p:nvSpPr>
        <p:spPr>
          <a:xfrm>
            <a:off x="9560530" y="2331033"/>
            <a:ext cx="354245" cy="369332"/>
          </a:xfrm>
          <a:prstGeom prst="rect">
            <a:avLst/>
          </a:prstGeom>
          <a:noFill/>
        </p:spPr>
        <p:txBody>
          <a:bodyPr wrap="square" rtlCol="0">
            <a:spAutoFit/>
          </a:bodyPr>
          <a:lstStyle/>
          <a:p>
            <a:r>
              <a:rPr lang="en-US" altLang="zh-CN" dirty="0"/>
              <a:t>3</a:t>
            </a:r>
            <a:endParaRPr lang="zh-CN" altLang="en-US" dirty="0"/>
          </a:p>
        </p:txBody>
      </p:sp>
      <p:sp>
        <p:nvSpPr>
          <p:cNvPr id="193" name="文本框 192">
            <a:extLst>
              <a:ext uri="{FF2B5EF4-FFF2-40B4-BE49-F238E27FC236}">
                <a16:creationId xmlns:a16="http://schemas.microsoft.com/office/drawing/2014/main" xmlns="" id="{55766312-6AC7-4811-9B94-2014ED8F901C}"/>
              </a:ext>
            </a:extLst>
          </p:cNvPr>
          <p:cNvSpPr txBox="1"/>
          <p:nvPr/>
        </p:nvSpPr>
        <p:spPr>
          <a:xfrm>
            <a:off x="9980957" y="2360482"/>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94" name="直接箭头连接符 193">
            <a:extLst>
              <a:ext uri="{FF2B5EF4-FFF2-40B4-BE49-F238E27FC236}">
                <a16:creationId xmlns:a16="http://schemas.microsoft.com/office/drawing/2014/main" xmlns="" id="{E8F5BE18-D1B7-4260-86E7-DED4F991F451}"/>
              </a:ext>
            </a:extLst>
          </p:cNvPr>
          <p:cNvCxnSpPr>
            <a:cxnSpLocks/>
          </p:cNvCxnSpPr>
          <p:nvPr/>
        </p:nvCxnSpPr>
        <p:spPr>
          <a:xfrm>
            <a:off x="6004748" y="289205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xmlns="" id="{DD8EB8BD-152D-4390-BF8B-F9C8D315D62D}"/>
              </a:ext>
            </a:extLst>
          </p:cNvPr>
          <p:cNvSpPr/>
          <p:nvPr/>
        </p:nvSpPr>
        <p:spPr>
          <a:xfrm>
            <a:off x="6928711" y="272496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6" name="直接箭头连接符 195">
            <a:extLst>
              <a:ext uri="{FF2B5EF4-FFF2-40B4-BE49-F238E27FC236}">
                <a16:creationId xmlns:a16="http://schemas.microsoft.com/office/drawing/2014/main" xmlns="" id="{5F3FF35B-EEF1-425A-B183-F9EB44C78521}"/>
              </a:ext>
            </a:extLst>
          </p:cNvPr>
          <p:cNvCxnSpPr>
            <a:cxnSpLocks/>
          </p:cNvCxnSpPr>
          <p:nvPr/>
        </p:nvCxnSpPr>
        <p:spPr>
          <a:xfrm>
            <a:off x="7592314" y="2904089"/>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文本框 196">
            <a:extLst>
              <a:ext uri="{FF2B5EF4-FFF2-40B4-BE49-F238E27FC236}">
                <a16:creationId xmlns:a16="http://schemas.microsoft.com/office/drawing/2014/main" xmlns="" id="{14FD14BE-E16A-4B83-A52E-8412D0E0DF32}"/>
              </a:ext>
            </a:extLst>
          </p:cNvPr>
          <p:cNvSpPr txBox="1"/>
          <p:nvPr/>
        </p:nvSpPr>
        <p:spPr>
          <a:xfrm>
            <a:off x="6999663" y="2712357"/>
            <a:ext cx="354245" cy="369332"/>
          </a:xfrm>
          <a:prstGeom prst="rect">
            <a:avLst/>
          </a:prstGeom>
          <a:noFill/>
        </p:spPr>
        <p:txBody>
          <a:bodyPr wrap="square" rtlCol="0">
            <a:spAutoFit/>
          </a:bodyPr>
          <a:lstStyle/>
          <a:p>
            <a:r>
              <a:rPr lang="en-US" altLang="zh-CN" dirty="0"/>
              <a:t>0</a:t>
            </a:r>
            <a:endParaRPr lang="zh-CN" altLang="en-US" dirty="0"/>
          </a:p>
        </p:txBody>
      </p:sp>
      <p:sp>
        <p:nvSpPr>
          <p:cNvPr id="198" name="矩形 197">
            <a:extLst>
              <a:ext uri="{FF2B5EF4-FFF2-40B4-BE49-F238E27FC236}">
                <a16:creationId xmlns:a16="http://schemas.microsoft.com/office/drawing/2014/main" xmlns="" id="{62D21593-00C2-4B51-9443-594869E06320}"/>
              </a:ext>
            </a:extLst>
          </p:cNvPr>
          <p:cNvSpPr/>
          <p:nvPr/>
        </p:nvSpPr>
        <p:spPr>
          <a:xfrm>
            <a:off x="8208560" y="272083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文本框 198">
            <a:extLst>
              <a:ext uri="{FF2B5EF4-FFF2-40B4-BE49-F238E27FC236}">
                <a16:creationId xmlns:a16="http://schemas.microsoft.com/office/drawing/2014/main" xmlns="" id="{6A5E37B3-D920-4FDA-A7D8-5810ACD76AD2}"/>
              </a:ext>
            </a:extLst>
          </p:cNvPr>
          <p:cNvSpPr txBox="1"/>
          <p:nvPr/>
        </p:nvSpPr>
        <p:spPr>
          <a:xfrm>
            <a:off x="8279512" y="2708229"/>
            <a:ext cx="354245" cy="369332"/>
          </a:xfrm>
          <a:prstGeom prst="rect">
            <a:avLst/>
          </a:prstGeom>
          <a:noFill/>
        </p:spPr>
        <p:txBody>
          <a:bodyPr wrap="square" rtlCol="0">
            <a:spAutoFit/>
          </a:bodyPr>
          <a:lstStyle/>
          <a:p>
            <a:r>
              <a:rPr lang="en-US" altLang="zh-CN" dirty="0"/>
              <a:t>2</a:t>
            </a:r>
            <a:endParaRPr lang="zh-CN" altLang="en-US" dirty="0"/>
          </a:p>
        </p:txBody>
      </p:sp>
      <p:sp>
        <p:nvSpPr>
          <p:cNvPr id="200" name="文本框 199">
            <a:extLst>
              <a:ext uri="{FF2B5EF4-FFF2-40B4-BE49-F238E27FC236}">
                <a16:creationId xmlns:a16="http://schemas.microsoft.com/office/drawing/2014/main" xmlns="" id="{6DC07F7A-AA42-4124-AAF3-3788A45160D2}"/>
              </a:ext>
            </a:extLst>
          </p:cNvPr>
          <p:cNvSpPr txBox="1"/>
          <p:nvPr/>
        </p:nvSpPr>
        <p:spPr>
          <a:xfrm>
            <a:off x="8712919" y="2722818"/>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201" name="直接连接符 200">
            <a:extLst>
              <a:ext uri="{FF2B5EF4-FFF2-40B4-BE49-F238E27FC236}">
                <a16:creationId xmlns:a16="http://schemas.microsoft.com/office/drawing/2014/main" xmlns="" id="{A15D8801-D810-43B4-ACCB-1A3E6FA094B9}"/>
              </a:ext>
            </a:extLst>
          </p:cNvPr>
          <p:cNvCxnSpPr>
            <a:cxnSpLocks/>
          </p:cNvCxnSpPr>
          <p:nvPr/>
        </p:nvCxnSpPr>
        <p:spPr>
          <a:xfrm>
            <a:off x="7382747" y="2716618"/>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202" name="直接连接符 201">
            <a:extLst>
              <a:ext uri="{FF2B5EF4-FFF2-40B4-BE49-F238E27FC236}">
                <a16:creationId xmlns:a16="http://schemas.microsoft.com/office/drawing/2014/main" xmlns="" id="{6C67F0A5-4956-4CFC-AFF4-656A42D8BBAF}"/>
              </a:ext>
            </a:extLst>
          </p:cNvPr>
          <p:cNvCxnSpPr>
            <a:cxnSpLocks/>
          </p:cNvCxnSpPr>
          <p:nvPr/>
        </p:nvCxnSpPr>
        <p:spPr>
          <a:xfrm>
            <a:off x="8664429" y="2729814"/>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4" name="对话气泡: 椭圆形 13">
            <a:extLst>
              <a:ext uri="{FF2B5EF4-FFF2-40B4-BE49-F238E27FC236}">
                <a16:creationId xmlns:a16="http://schemas.microsoft.com/office/drawing/2014/main" xmlns="" id="{1308C3D9-7B5D-4C37-AF7D-C83C86D79BF0}"/>
              </a:ext>
            </a:extLst>
          </p:cNvPr>
          <p:cNvSpPr/>
          <p:nvPr/>
        </p:nvSpPr>
        <p:spPr>
          <a:xfrm>
            <a:off x="619758" y="3204593"/>
            <a:ext cx="4165926" cy="2171339"/>
          </a:xfrm>
          <a:prstGeom prst="wedgeEllipseCallout">
            <a:avLst>
              <a:gd name="adj1" fmla="val 58327"/>
              <a:gd name="adj2" fmla="val -54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图中的顶点用一个</a:t>
            </a:r>
            <a:r>
              <a:rPr lang="zh-CN" altLang="en-US" dirty="0">
                <a:solidFill>
                  <a:srgbClr val="FF0000"/>
                </a:solidFill>
              </a:rPr>
              <a:t>一维数组</a:t>
            </a:r>
            <a:r>
              <a:rPr lang="zh-CN" altLang="en-US" dirty="0"/>
              <a:t>存储。同时每个元素还要存储指向第一个邻接点的指针</a:t>
            </a:r>
            <a:r>
              <a:rPr lang="en-US" altLang="zh-CN" dirty="0"/>
              <a:t>(</a:t>
            </a:r>
            <a:r>
              <a:rPr lang="zh-CN" altLang="en-US" dirty="0"/>
              <a:t>链表的头指针</a:t>
            </a:r>
            <a:r>
              <a:rPr lang="en-US" altLang="zh-CN" dirty="0"/>
              <a:t>)</a:t>
            </a:r>
            <a:r>
              <a:rPr lang="zh-CN" altLang="en-US" dirty="0"/>
              <a:t>。存储顶点和头指针的表叫</a:t>
            </a:r>
            <a:r>
              <a:rPr lang="zh-CN" altLang="en-US" dirty="0">
                <a:solidFill>
                  <a:schemeClr val="accent2"/>
                </a:solidFill>
              </a:rPr>
              <a:t>顶点表</a:t>
            </a:r>
          </a:p>
        </p:txBody>
      </p:sp>
      <p:sp>
        <p:nvSpPr>
          <p:cNvPr id="203" name="对话气泡: 椭圆形 202">
            <a:extLst>
              <a:ext uri="{FF2B5EF4-FFF2-40B4-BE49-F238E27FC236}">
                <a16:creationId xmlns:a16="http://schemas.microsoft.com/office/drawing/2014/main" xmlns="" id="{003BF22F-3A42-4472-B3E1-8A47689995B5}"/>
              </a:ext>
            </a:extLst>
          </p:cNvPr>
          <p:cNvSpPr/>
          <p:nvPr/>
        </p:nvSpPr>
        <p:spPr>
          <a:xfrm>
            <a:off x="7902731" y="3415412"/>
            <a:ext cx="3950911" cy="2171339"/>
          </a:xfrm>
          <a:prstGeom prst="wedgeEllipseCallout">
            <a:avLst>
              <a:gd name="adj1" fmla="val -61431"/>
              <a:gd name="adj2" fmla="val -63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图中每个顶点的所有邻接点构成一个</a:t>
            </a:r>
            <a:r>
              <a:rPr lang="zh-CN" altLang="en-US" dirty="0">
                <a:solidFill>
                  <a:srgbClr val="FF0000"/>
                </a:solidFill>
              </a:rPr>
              <a:t>单链表</a:t>
            </a:r>
            <a:r>
              <a:rPr lang="zh-CN" altLang="en-US" dirty="0"/>
              <a:t>。对于无向图，这个表称为该结点的</a:t>
            </a:r>
            <a:r>
              <a:rPr lang="zh-CN" altLang="en-US" dirty="0">
                <a:solidFill>
                  <a:schemeClr val="accent2"/>
                </a:solidFill>
              </a:rPr>
              <a:t>边表</a:t>
            </a:r>
            <a:r>
              <a:rPr lang="zh-CN" altLang="en-US" dirty="0"/>
              <a:t>，对于有向图称为该结点的</a:t>
            </a:r>
            <a:r>
              <a:rPr lang="zh-CN" altLang="en-US" dirty="0">
                <a:solidFill>
                  <a:schemeClr val="accent2"/>
                </a:solidFill>
              </a:rPr>
              <a:t>出边表</a:t>
            </a:r>
          </a:p>
        </p:txBody>
      </p:sp>
      <p:cxnSp>
        <p:nvCxnSpPr>
          <p:cNvPr id="28" name="直接箭头连接符 27">
            <a:extLst>
              <a:ext uri="{FF2B5EF4-FFF2-40B4-BE49-F238E27FC236}">
                <a16:creationId xmlns:a16="http://schemas.microsoft.com/office/drawing/2014/main" xmlns="" id="{1468B2E2-23A0-4CC8-85B4-F044D16BCB34}"/>
              </a:ext>
            </a:extLst>
          </p:cNvPr>
          <p:cNvCxnSpPr/>
          <p:nvPr/>
        </p:nvCxnSpPr>
        <p:spPr>
          <a:xfrm>
            <a:off x="4981831" y="897622"/>
            <a:ext cx="169009" cy="219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接箭头连接符 29">
            <a:extLst>
              <a:ext uri="{FF2B5EF4-FFF2-40B4-BE49-F238E27FC236}">
                <a16:creationId xmlns:a16="http://schemas.microsoft.com/office/drawing/2014/main" xmlns="" id="{09D6DA09-3067-4CC8-AEC3-51EAA9245CAF}"/>
              </a:ext>
            </a:extLst>
          </p:cNvPr>
          <p:cNvCxnSpPr>
            <a:cxnSpLocks/>
          </p:cNvCxnSpPr>
          <p:nvPr/>
        </p:nvCxnSpPr>
        <p:spPr>
          <a:xfrm>
            <a:off x="6928711" y="878583"/>
            <a:ext cx="950061" cy="2825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xmlns="" id="{026C88B0-24CE-4BDF-B17C-0E8CEB5A3359}"/>
              </a:ext>
            </a:extLst>
          </p:cNvPr>
          <p:cNvSpPr txBox="1"/>
          <p:nvPr/>
        </p:nvSpPr>
        <p:spPr>
          <a:xfrm>
            <a:off x="4099965" y="611548"/>
            <a:ext cx="904502" cy="369332"/>
          </a:xfrm>
          <a:prstGeom prst="rect">
            <a:avLst/>
          </a:prstGeom>
          <a:noFill/>
        </p:spPr>
        <p:txBody>
          <a:bodyPr wrap="square" rtlCol="0">
            <a:spAutoFit/>
          </a:bodyPr>
          <a:lstStyle/>
          <a:p>
            <a:r>
              <a:rPr lang="zh-CN" altLang="en-US" dirty="0">
                <a:solidFill>
                  <a:schemeClr val="accent2"/>
                </a:solidFill>
              </a:rPr>
              <a:t>顶点表</a:t>
            </a:r>
          </a:p>
        </p:txBody>
      </p:sp>
      <p:sp>
        <p:nvSpPr>
          <p:cNvPr id="204" name="文本框 203">
            <a:extLst>
              <a:ext uri="{FF2B5EF4-FFF2-40B4-BE49-F238E27FC236}">
                <a16:creationId xmlns:a16="http://schemas.microsoft.com/office/drawing/2014/main" xmlns="" id="{D29EE8CD-B828-4468-8AFE-844752FD7668}"/>
              </a:ext>
            </a:extLst>
          </p:cNvPr>
          <p:cNvSpPr txBox="1"/>
          <p:nvPr/>
        </p:nvSpPr>
        <p:spPr>
          <a:xfrm>
            <a:off x="6316910" y="611548"/>
            <a:ext cx="724252" cy="369332"/>
          </a:xfrm>
          <a:prstGeom prst="rect">
            <a:avLst/>
          </a:prstGeom>
          <a:noFill/>
        </p:spPr>
        <p:txBody>
          <a:bodyPr wrap="square" rtlCol="0">
            <a:spAutoFit/>
          </a:bodyPr>
          <a:lstStyle/>
          <a:p>
            <a:r>
              <a:rPr lang="zh-CN" altLang="en-US" dirty="0">
                <a:solidFill>
                  <a:schemeClr val="accent2"/>
                </a:solidFill>
              </a:rPr>
              <a:t>边表</a:t>
            </a:r>
          </a:p>
        </p:txBody>
      </p:sp>
      <p:sp>
        <p:nvSpPr>
          <p:cNvPr id="88" name="椭圆 87">
            <a:extLst>
              <a:ext uri="{FF2B5EF4-FFF2-40B4-BE49-F238E27FC236}">
                <a16:creationId xmlns:a16="http://schemas.microsoft.com/office/drawing/2014/main" xmlns="" id="{EB1DFCE4-5CD8-4E3B-9B81-ED5B88869B5D}"/>
              </a:ext>
            </a:extLst>
          </p:cNvPr>
          <p:cNvSpPr/>
          <p:nvPr/>
        </p:nvSpPr>
        <p:spPr>
          <a:xfrm>
            <a:off x="4751467" y="980880"/>
            <a:ext cx="1892287" cy="2434532"/>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383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10"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500"/>
                                        <p:tgtEl>
                                          <p:spTgt spid="9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childTnLst>
                                </p:cTn>
                              </p:par>
                              <p:par>
                                <p:cTn id="56" presetID="10" presetClass="entr" presetSubtype="0" fill="hold" nodeType="with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500"/>
                                        <p:tgtEl>
                                          <p:spTgt spid="10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fade">
                                      <p:cBhvr>
                                        <p:cTn id="70" dur="500"/>
                                        <p:tgtEl>
                                          <p:spTgt spid="1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7"/>
                                        </p:tgtEl>
                                        <p:attrNameLst>
                                          <p:attrName>style.visibility</p:attrName>
                                        </p:attrNameLst>
                                      </p:cBhvr>
                                      <p:to>
                                        <p:strVal val="visible"/>
                                      </p:to>
                                    </p:set>
                                    <p:animEffect transition="in" filter="fade">
                                      <p:cBhvr>
                                        <p:cTn id="73" dur="500"/>
                                        <p:tgtEl>
                                          <p:spTgt spid="147"/>
                                        </p:tgtEl>
                                      </p:cBhvr>
                                    </p:animEffect>
                                  </p:childTnLst>
                                </p:cTn>
                              </p:par>
                              <p:par>
                                <p:cTn id="74" presetID="10" presetClass="entr" presetSubtype="0" fill="hold" nodeType="withEffect">
                                  <p:stCondLst>
                                    <p:cond delay="0"/>
                                  </p:stCondLst>
                                  <p:childTnLst>
                                    <p:set>
                                      <p:cBhvr>
                                        <p:cTn id="75" dur="1" fill="hold">
                                          <p:stCondLst>
                                            <p:cond delay="0"/>
                                          </p:stCondLst>
                                        </p:cTn>
                                        <p:tgtEl>
                                          <p:spTgt spid="148"/>
                                        </p:tgtEl>
                                        <p:attrNameLst>
                                          <p:attrName>style.visibility</p:attrName>
                                        </p:attrNameLst>
                                      </p:cBhvr>
                                      <p:to>
                                        <p:strVal val="visible"/>
                                      </p:to>
                                    </p:set>
                                    <p:animEffect transition="in" filter="fade">
                                      <p:cBhvr>
                                        <p:cTn id="76" dur="500"/>
                                        <p:tgtEl>
                                          <p:spTgt spid="1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fade">
                                      <p:cBhvr>
                                        <p:cTn id="79" dur="500"/>
                                        <p:tgtEl>
                                          <p:spTgt spid="149"/>
                                        </p:tgtEl>
                                      </p:cBhvr>
                                    </p:animEffect>
                                  </p:childTnLst>
                                </p:cTn>
                              </p:par>
                              <p:par>
                                <p:cTn id="80" presetID="10" presetClass="entr" presetSubtype="0" fill="hold" nodeType="withEffect">
                                  <p:stCondLst>
                                    <p:cond delay="0"/>
                                  </p:stCondLst>
                                  <p:childTnLst>
                                    <p:set>
                                      <p:cBhvr>
                                        <p:cTn id="81" dur="1" fill="hold">
                                          <p:stCondLst>
                                            <p:cond delay="0"/>
                                          </p:stCondLst>
                                        </p:cTn>
                                        <p:tgtEl>
                                          <p:spTgt spid="150"/>
                                        </p:tgtEl>
                                        <p:attrNameLst>
                                          <p:attrName>style.visibility</p:attrName>
                                        </p:attrNameLst>
                                      </p:cBhvr>
                                      <p:to>
                                        <p:strVal val="visible"/>
                                      </p:to>
                                    </p:set>
                                    <p:animEffect transition="in" filter="fade">
                                      <p:cBhvr>
                                        <p:cTn id="82" dur="500"/>
                                        <p:tgtEl>
                                          <p:spTgt spid="1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1"/>
                                        </p:tgtEl>
                                        <p:attrNameLst>
                                          <p:attrName>style.visibility</p:attrName>
                                        </p:attrNameLst>
                                      </p:cBhvr>
                                      <p:to>
                                        <p:strVal val="visible"/>
                                      </p:to>
                                    </p:set>
                                    <p:animEffect transition="in" filter="fade">
                                      <p:cBhvr>
                                        <p:cTn id="85" dur="500"/>
                                        <p:tgtEl>
                                          <p:spTgt spid="151"/>
                                        </p:tgtEl>
                                      </p:cBhvr>
                                    </p:animEffect>
                                  </p:childTnLst>
                                </p:cTn>
                              </p:par>
                              <p:par>
                                <p:cTn id="86" presetID="10" presetClass="entr" presetSubtype="0" fill="hold" nodeType="withEffect">
                                  <p:stCondLst>
                                    <p:cond delay="0"/>
                                  </p:stCondLst>
                                  <p:childTnLst>
                                    <p:set>
                                      <p:cBhvr>
                                        <p:cTn id="87" dur="1" fill="hold">
                                          <p:stCondLst>
                                            <p:cond delay="0"/>
                                          </p:stCondLst>
                                        </p:cTn>
                                        <p:tgtEl>
                                          <p:spTgt spid="152"/>
                                        </p:tgtEl>
                                        <p:attrNameLst>
                                          <p:attrName>style.visibility</p:attrName>
                                        </p:attrNameLst>
                                      </p:cBhvr>
                                      <p:to>
                                        <p:strVal val="visible"/>
                                      </p:to>
                                    </p:set>
                                    <p:animEffect transition="in" filter="fade">
                                      <p:cBhvr>
                                        <p:cTn id="88" dur="500"/>
                                        <p:tgtEl>
                                          <p:spTgt spid="15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53"/>
                                        </p:tgtEl>
                                        <p:attrNameLst>
                                          <p:attrName>style.visibility</p:attrName>
                                        </p:attrNameLst>
                                      </p:cBhvr>
                                      <p:to>
                                        <p:strVal val="visible"/>
                                      </p:to>
                                    </p:set>
                                    <p:animEffect transition="in" filter="fade">
                                      <p:cBhvr>
                                        <p:cTn id="91" dur="500"/>
                                        <p:tgtEl>
                                          <p:spTgt spid="15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4"/>
                                        </p:tgtEl>
                                        <p:attrNameLst>
                                          <p:attrName>style.visibility</p:attrName>
                                        </p:attrNameLst>
                                      </p:cBhvr>
                                      <p:to>
                                        <p:strVal val="visible"/>
                                      </p:to>
                                    </p:set>
                                    <p:animEffect transition="in" filter="fade">
                                      <p:cBhvr>
                                        <p:cTn id="94" dur="500"/>
                                        <p:tgtEl>
                                          <p:spTgt spid="154"/>
                                        </p:tgtEl>
                                      </p:cBhvr>
                                    </p:animEffect>
                                  </p:childTnLst>
                                </p:cTn>
                              </p:par>
                              <p:par>
                                <p:cTn id="95" presetID="10" presetClass="entr" presetSubtype="0" fill="hold" nodeType="with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fade">
                                      <p:cBhvr>
                                        <p:cTn id="97" dur="500"/>
                                        <p:tgtEl>
                                          <p:spTgt spid="16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9"/>
                                        </p:tgtEl>
                                        <p:attrNameLst>
                                          <p:attrName>style.visibility</p:attrName>
                                        </p:attrNameLst>
                                      </p:cBhvr>
                                      <p:to>
                                        <p:strVal val="visible"/>
                                      </p:to>
                                    </p:set>
                                    <p:animEffect transition="in" filter="fade">
                                      <p:cBhvr>
                                        <p:cTn id="100" dur="500"/>
                                        <p:tgtEl>
                                          <p:spTgt spid="169"/>
                                        </p:tgtEl>
                                      </p:cBhvr>
                                    </p:animEffect>
                                  </p:childTnLst>
                                </p:cTn>
                              </p:par>
                              <p:par>
                                <p:cTn id="101" presetID="10" presetClass="entr" presetSubtype="0" fill="hold" nodeType="withEffect">
                                  <p:stCondLst>
                                    <p:cond delay="0"/>
                                  </p:stCondLst>
                                  <p:childTnLst>
                                    <p:set>
                                      <p:cBhvr>
                                        <p:cTn id="102" dur="1" fill="hold">
                                          <p:stCondLst>
                                            <p:cond delay="0"/>
                                          </p:stCondLst>
                                        </p:cTn>
                                        <p:tgtEl>
                                          <p:spTgt spid="170"/>
                                        </p:tgtEl>
                                        <p:attrNameLst>
                                          <p:attrName>style.visibility</p:attrName>
                                        </p:attrNameLst>
                                      </p:cBhvr>
                                      <p:to>
                                        <p:strVal val="visible"/>
                                      </p:to>
                                    </p:set>
                                    <p:animEffect transition="in" filter="fade">
                                      <p:cBhvr>
                                        <p:cTn id="103" dur="500"/>
                                        <p:tgtEl>
                                          <p:spTgt spid="170"/>
                                        </p:tgtEl>
                                      </p:cBhvr>
                                    </p:animEffect>
                                  </p:childTnLst>
                                </p:cTn>
                              </p:par>
                              <p:par>
                                <p:cTn id="104" presetID="10" presetClass="entr" presetSubtype="0" fill="hold" nodeType="withEffect">
                                  <p:stCondLst>
                                    <p:cond delay="0"/>
                                  </p:stCondLst>
                                  <p:childTnLst>
                                    <p:set>
                                      <p:cBhvr>
                                        <p:cTn id="105" dur="1" fill="hold">
                                          <p:stCondLst>
                                            <p:cond delay="0"/>
                                          </p:stCondLst>
                                        </p:cTn>
                                        <p:tgtEl>
                                          <p:spTgt spid="171"/>
                                        </p:tgtEl>
                                        <p:attrNameLst>
                                          <p:attrName>style.visibility</p:attrName>
                                        </p:attrNameLst>
                                      </p:cBhvr>
                                      <p:to>
                                        <p:strVal val="visible"/>
                                      </p:to>
                                    </p:set>
                                    <p:animEffect transition="in" filter="fade">
                                      <p:cBhvr>
                                        <p:cTn id="106" dur="500"/>
                                        <p:tgtEl>
                                          <p:spTgt spid="17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2"/>
                                        </p:tgtEl>
                                        <p:attrNameLst>
                                          <p:attrName>style.visibility</p:attrName>
                                        </p:attrNameLst>
                                      </p:cBhvr>
                                      <p:to>
                                        <p:strVal val="visible"/>
                                      </p:to>
                                    </p:set>
                                    <p:animEffect transition="in" filter="fade">
                                      <p:cBhvr>
                                        <p:cTn id="109" dur="500"/>
                                        <p:tgtEl>
                                          <p:spTgt spid="17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73"/>
                                        </p:tgtEl>
                                        <p:attrNameLst>
                                          <p:attrName>style.visibility</p:attrName>
                                        </p:attrNameLst>
                                      </p:cBhvr>
                                      <p:to>
                                        <p:strVal val="visible"/>
                                      </p:to>
                                    </p:set>
                                    <p:animEffect transition="in" filter="fade">
                                      <p:cBhvr>
                                        <p:cTn id="112" dur="500"/>
                                        <p:tgtEl>
                                          <p:spTgt spid="173"/>
                                        </p:tgtEl>
                                      </p:cBhvr>
                                    </p:animEffect>
                                  </p:childTnLst>
                                </p:cTn>
                              </p:par>
                              <p:par>
                                <p:cTn id="113" presetID="10" presetClass="entr" presetSubtype="0" fill="hold" nodeType="withEffect">
                                  <p:stCondLst>
                                    <p:cond delay="0"/>
                                  </p:stCondLst>
                                  <p:childTnLst>
                                    <p:set>
                                      <p:cBhvr>
                                        <p:cTn id="114" dur="1" fill="hold">
                                          <p:stCondLst>
                                            <p:cond delay="0"/>
                                          </p:stCondLst>
                                        </p:cTn>
                                        <p:tgtEl>
                                          <p:spTgt spid="174"/>
                                        </p:tgtEl>
                                        <p:attrNameLst>
                                          <p:attrName>style.visibility</p:attrName>
                                        </p:attrNameLst>
                                      </p:cBhvr>
                                      <p:to>
                                        <p:strVal val="visible"/>
                                      </p:to>
                                    </p:set>
                                    <p:animEffect transition="in" filter="fade">
                                      <p:cBhvr>
                                        <p:cTn id="115" dur="500"/>
                                        <p:tgtEl>
                                          <p:spTgt spid="17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5"/>
                                        </p:tgtEl>
                                        <p:attrNameLst>
                                          <p:attrName>style.visibility</p:attrName>
                                        </p:attrNameLst>
                                      </p:cBhvr>
                                      <p:to>
                                        <p:strVal val="visible"/>
                                      </p:to>
                                    </p:set>
                                    <p:animEffect transition="in" filter="fade">
                                      <p:cBhvr>
                                        <p:cTn id="118" dur="500"/>
                                        <p:tgtEl>
                                          <p:spTgt spid="17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80"/>
                                        </p:tgtEl>
                                        <p:attrNameLst>
                                          <p:attrName>style.visibility</p:attrName>
                                        </p:attrNameLst>
                                      </p:cBhvr>
                                      <p:to>
                                        <p:strVal val="visible"/>
                                      </p:to>
                                    </p:set>
                                    <p:animEffect transition="in" filter="fade">
                                      <p:cBhvr>
                                        <p:cTn id="121" dur="500"/>
                                        <p:tgtEl>
                                          <p:spTgt spid="180"/>
                                        </p:tgtEl>
                                      </p:cBhvr>
                                    </p:animEffect>
                                  </p:childTnLst>
                                </p:cTn>
                              </p:par>
                              <p:par>
                                <p:cTn id="122" presetID="10" presetClass="entr" presetSubtype="0" fill="hold" nodeType="withEffect">
                                  <p:stCondLst>
                                    <p:cond delay="0"/>
                                  </p:stCondLst>
                                  <p:childTnLst>
                                    <p:set>
                                      <p:cBhvr>
                                        <p:cTn id="123" dur="1" fill="hold">
                                          <p:stCondLst>
                                            <p:cond delay="0"/>
                                          </p:stCondLst>
                                        </p:cTn>
                                        <p:tgtEl>
                                          <p:spTgt spid="181"/>
                                        </p:tgtEl>
                                        <p:attrNameLst>
                                          <p:attrName>style.visibility</p:attrName>
                                        </p:attrNameLst>
                                      </p:cBhvr>
                                      <p:to>
                                        <p:strVal val="visible"/>
                                      </p:to>
                                    </p:set>
                                    <p:animEffect transition="in" filter="fade">
                                      <p:cBhvr>
                                        <p:cTn id="124" dur="500"/>
                                        <p:tgtEl>
                                          <p:spTgt spid="18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82"/>
                                        </p:tgtEl>
                                        <p:attrNameLst>
                                          <p:attrName>style.visibility</p:attrName>
                                        </p:attrNameLst>
                                      </p:cBhvr>
                                      <p:to>
                                        <p:strVal val="visible"/>
                                      </p:to>
                                    </p:set>
                                    <p:animEffect transition="in" filter="fade">
                                      <p:cBhvr>
                                        <p:cTn id="127" dur="500"/>
                                        <p:tgtEl>
                                          <p:spTgt spid="182"/>
                                        </p:tgtEl>
                                      </p:cBhvr>
                                    </p:animEffect>
                                  </p:childTnLst>
                                </p:cTn>
                              </p:par>
                              <p:par>
                                <p:cTn id="128" presetID="10" presetClass="entr" presetSubtype="0" fill="hold" nodeType="withEffect">
                                  <p:stCondLst>
                                    <p:cond delay="0"/>
                                  </p:stCondLst>
                                  <p:childTnLst>
                                    <p:set>
                                      <p:cBhvr>
                                        <p:cTn id="129" dur="1" fill="hold">
                                          <p:stCondLst>
                                            <p:cond delay="0"/>
                                          </p:stCondLst>
                                        </p:cTn>
                                        <p:tgtEl>
                                          <p:spTgt spid="183"/>
                                        </p:tgtEl>
                                        <p:attrNameLst>
                                          <p:attrName>style.visibility</p:attrName>
                                        </p:attrNameLst>
                                      </p:cBhvr>
                                      <p:to>
                                        <p:strVal val="visible"/>
                                      </p:to>
                                    </p:set>
                                    <p:animEffect transition="in" filter="fade">
                                      <p:cBhvr>
                                        <p:cTn id="130" dur="500"/>
                                        <p:tgtEl>
                                          <p:spTgt spid="183"/>
                                        </p:tgtEl>
                                      </p:cBhvr>
                                    </p:animEffect>
                                  </p:childTnLst>
                                </p:cTn>
                              </p:par>
                              <p:par>
                                <p:cTn id="131" presetID="10" presetClass="entr" presetSubtype="0" fill="hold" nodeType="withEffect">
                                  <p:stCondLst>
                                    <p:cond delay="0"/>
                                  </p:stCondLst>
                                  <p:childTnLst>
                                    <p:set>
                                      <p:cBhvr>
                                        <p:cTn id="132" dur="1" fill="hold">
                                          <p:stCondLst>
                                            <p:cond delay="0"/>
                                          </p:stCondLst>
                                        </p:cTn>
                                        <p:tgtEl>
                                          <p:spTgt spid="184"/>
                                        </p:tgtEl>
                                        <p:attrNameLst>
                                          <p:attrName>style.visibility</p:attrName>
                                        </p:attrNameLst>
                                      </p:cBhvr>
                                      <p:to>
                                        <p:strVal val="visible"/>
                                      </p:to>
                                    </p:set>
                                    <p:animEffect transition="in" filter="fade">
                                      <p:cBhvr>
                                        <p:cTn id="133" dur="500"/>
                                        <p:tgtEl>
                                          <p:spTgt spid="18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85"/>
                                        </p:tgtEl>
                                        <p:attrNameLst>
                                          <p:attrName>style.visibility</p:attrName>
                                        </p:attrNameLst>
                                      </p:cBhvr>
                                      <p:to>
                                        <p:strVal val="visible"/>
                                      </p:to>
                                    </p:set>
                                    <p:animEffect transition="in" filter="fade">
                                      <p:cBhvr>
                                        <p:cTn id="136" dur="500"/>
                                        <p:tgtEl>
                                          <p:spTgt spid="18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86"/>
                                        </p:tgtEl>
                                        <p:attrNameLst>
                                          <p:attrName>style.visibility</p:attrName>
                                        </p:attrNameLst>
                                      </p:cBhvr>
                                      <p:to>
                                        <p:strVal val="visible"/>
                                      </p:to>
                                    </p:set>
                                    <p:animEffect transition="in" filter="fade">
                                      <p:cBhvr>
                                        <p:cTn id="139" dur="500"/>
                                        <p:tgtEl>
                                          <p:spTgt spid="186"/>
                                        </p:tgtEl>
                                      </p:cBhvr>
                                    </p:animEffect>
                                  </p:childTnLst>
                                </p:cTn>
                              </p:par>
                              <p:par>
                                <p:cTn id="140" presetID="10" presetClass="entr" presetSubtype="0" fill="hold" nodeType="withEffect">
                                  <p:stCondLst>
                                    <p:cond delay="0"/>
                                  </p:stCondLst>
                                  <p:childTnLst>
                                    <p:set>
                                      <p:cBhvr>
                                        <p:cTn id="141" dur="1" fill="hold">
                                          <p:stCondLst>
                                            <p:cond delay="0"/>
                                          </p:stCondLst>
                                        </p:cTn>
                                        <p:tgtEl>
                                          <p:spTgt spid="187"/>
                                        </p:tgtEl>
                                        <p:attrNameLst>
                                          <p:attrName>style.visibility</p:attrName>
                                        </p:attrNameLst>
                                      </p:cBhvr>
                                      <p:to>
                                        <p:strVal val="visible"/>
                                      </p:to>
                                    </p:set>
                                    <p:animEffect transition="in" filter="fade">
                                      <p:cBhvr>
                                        <p:cTn id="142" dur="500"/>
                                        <p:tgtEl>
                                          <p:spTgt spid="18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88"/>
                                        </p:tgtEl>
                                        <p:attrNameLst>
                                          <p:attrName>style.visibility</p:attrName>
                                        </p:attrNameLst>
                                      </p:cBhvr>
                                      <p:to>
                                        <p:strVal val="visible"/>
                                      </p:to>
                                    </p:set>
                                    <p:animEffect transition="in" filter="fade">
                                      <p:cBhvr>
                                        <p:cTn id="145" dur="500"/>
                                        <p:tgtEl>
                                          <p:spTgt spid="188"/>
                                        </p:tgtEl>
                                      </p:cBhvr>
                                    </p:animEffect>
                                  </p:childTnLst>
                                </p:cTn>
                              </p:par>
                              <p:par>
                                <p:cTn id="146" presetID="10" presetClass="entr" presetSubtype="0" fill="hold" nodeType="withEffect">
                                  <p:stCondLst>
                                    <p:cond delay="0"/>
                                  </p:stCondLst>
                                  <p:childTnLst>
                                    <p:set>
                                      <p:cBhvr>
                                        <p:cTn id="147" dur="1" fill="hold">
                                          <p:stCondLst>
                                            <p:cond delay="0"/>
                                          </p:stCondLst>
                                        </p:cTn>
                                        <p:tgtEl>
                                          <p:spTgt spid="189"/>
                                        </p:tgtEl>
                                        <p:attrNameLst>
                                          <p:attrName>style.visibility</p:attrName>
                                        </p:attrNameLst>
                                      </p:cBhvr>
                                      <p:to>
                                        <p:strVal val="visible"/>
                                      </p:to>
                                    </p:set>
                                    <p:animEffect transition="in" filter="fade">
                                      <p:cBhvr>
                                        <p:cTn id="148" dur="500"/>
                                        <p:tgtEl>
                                          <p:spTgt spid="18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90"/>
                                        </p:tgtEl>
                                        <p:attrNameLst>
                                          <p:attrName>style.visibility</p:attrName>
                                        </p:attrNameLst>
                                      </p:cBhvr>
                                      <p:to>
                                        <p:strVal val="visible"/>
                                      </p:to>
                                    </p:set>
                                    <p:animEffect transition="in" filter="fade">
                                      <p:cBhvr>
                                        <p:cTn id="151" dur="500"/>
                                        <p:tgtEl>
                                          <p:spTgt spid="190"/>
                                        </p:tgtEl>
                                      </p:cBhvr>
                                    </p:animEffect>
                                  </p:childTnLst>
                                </p:cTn>
                              </p:par>
                              <p:par>
                                <p:cTn id="152" presetID="10" presetClass="entr" presetSubtype="0" fill="hold" nodeType="withEffect">
                                  <p:stCondLst>
                                    <p:cond delay="0"/>
                                  </p:stCondLst>
                                  <p:childTnLst>
                                    <p:set>
                                      <p:cBhvr>
                                        <p:cTn id="153" dur="1" fill="hold">
                                          <p:stCondLst>
                                            <p:cond delay="0"/>
                                          </p:stCondLst>
                                        </p:cTn>
                                        <p:tgtEl>
                                          <p:spTgt spid="191"/>
                                        </p:tgtEl>
                                        <p:attrNameLst>
                                          <p:attrName>style.visibility</p:attrName>
                                        </p:attrNameLst>
                                      </p:cBhvr>
                                      <p:to>
                                        <p:strVal val="visible"/>
                                      </p:to>
                                    </p:set>
                                    <p:animEffect transition="in" filter="fade">
                                      <p:cBhvr>
                                        <p:cTn id="154" dur="500"/>
                                        <p:tgtEl>
                                          <p:spTgt spid="19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92"/>
                                        </p:tgtEl>
                                        <p:attrNameLst>
                                          <p:attrName>style.visibility</p:attrName>
                                        </p:attrNameLst>
                                      </p:cBhvr>
                                      <p:to>
                                        <p:strVal val="visible"/>
                                      </p:to>
                                    </p:set>
                                    <p:animEffect transition="in" filter="fade">
                                      <p:cBhvr>
                                        <p:cTn id="157" dur="500"/>
                                        <p:tgtEl>
                                          <p:spTgt spid="19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93"/>
                                        </p:tgtEl>
                                        <p:attrNameLst>
                                          <p:attrName>style.visibility</p:attrName>
                                        </p:attrNameLst>
                                      </p:cBhvr>
                                      <p:to>
                                        <p:strVal val="visible"/>
                                      </p:to>
                                    </p:set>
                                    <p:animEffect transition="in" filter="fade">
                                      <p:cBhvr>
                                        <p:cTn id="160" dur="500"/>
                                        <p:tgtEl>
                                          <p:spTgt spid="193"/>
                                        </p:tgtEl>
                                      </p:cBhvr>
                                    </p:animEffect>
                                  </p:childTnLst>
                                </p:cTn>
                              </p:par>
                              <p:par>
                                <p:cTn id="161" presetID="10" presetClass="entr" presetSubtype="0" fill="hold" nodeType="withEffect">
                                  <p:stCondLst>
                                    <p:cond delay="0"/>
                                  </p:stCondLst>
                                  <p:childTnLst>
                                    <p:set>
                                      <p:cBhvr>
                                        <p:cTn id="162" dur="1" fill="hold">
                                          <p:stCondLst>
                                            <p:cond delay="0"/>
                                          </p:stCondLst>
                                        </p:cTn>
                                        <p:tgtEl>
                                          <p:spTgt spid="194"/>
                                        </p:tgtEl>
                                        <p:attrNameLst>
                                          <p:attrName>style.visibility</p:attrName>
                                        </p:attrNameLst>
                                      </p:cBhvr>
                                      <p:to>
                                        <p:strVal val="visible"/>
                                      </p:to>
                                    </p:set>
                                    <p:animEffect transition="in" filter="fade">
                                      <p:cBhvr>
                                        <p:cTn id="163" dur="500"/>
                                        <p:tgtEl>
                                          <p:spTgt spid="19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95"/>
                                        </p:tgtEl>
                                        <p:attrNameLst>
                                          <p:attrName>style.visibility</p:attrName>
                                        </p:attrNameLst>
                                      </p:cBhvr>
                                      <p:to>
                                        <p:strVal val="visible"/>
                                      </p:to>
                                    </p:set>
                                    <p:animEffect transition="in" filter="fade">
                                      <p:cBhvr>
                                        <p:cTn id="166" dur="500"/>
                                        <p:tgtEl>
                                          <p:spTgt spid="195"/>
                                        </p:tgtEl>
                                      </p:cBhvr>
                                    </p:animEffect>
                                  </p:childTnLst>
                                </p:cTn>
                              </p:par>
                              <p:par>
                                <p:cTn id="167" presetID="10" presetClass="entr" presetSubtype="0" fill="hold" nodeType="withEffect">
                                  <p:stCondLst>
                                    <p:cond delay="0"/>
                                  </p:stCondLst>
                                  <p:childTnLst>
                                    <p:set>
                                      <p:cBhvr>
                                        <p:cTn id="168" dur="1" fill="hold">
                                          <p:stCondLst>
                                            <p:cond delay="0"/>
                                          </p:stCondLst>
                                        </p:cTn>
                                        <p:tgtEl>
                                          <p:spTgt spid="196"/>
                                        </p:tgtEl>
                                        <p:attrNameLst>
                                          <p:attrName>style.visibility</p:attrName>
                                        </p:attrNameLst>
                                      </p:cBhvr>
                                      <p:to>
                                        <p:strVal val="visible"/>
                                      </p:to>
                                    </p:set>
                                    <p:animEffect transition="in" filter="fade">
                                      <p:cBhvr>
                                        <p:cTn id="169" dur="500"/>
                                        <p:tgtEl>
                                          <p:spTgt spid="19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97"/>
                                        </p:tgtEl>
                                        <p:attrNameLst>
                                          <p:attrName>style.visibility</p:attrName>
                                        </p:attrNameLst>
                                      </p:cBhvr>
                                      <p:to>
                                        <p:strVal val="visible"/>
                                      </p:to>
                                    </p:set>
                                    <p:animEffect transition="in" filter="fade">
                                      <p:cBhvr>
                                        <p:cTn id="172" dur="500"/>
                                        <p:tgtEl>
                                          <p:spTgt spid="19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8"/>
                                        </p:tgtEl>
                                        <p:attrNameLst>
                                          <p:attrName>style.visibility</p:attrName>
                                        </p:attrNameLst>
                                      </p:cBhvr>
                                      <p:to>
                                        <p:strVal val="visible"/>
                                      </p:to>
                                    </p:set>
                                    <p:animEffect transition="in" filter="fade">
                                      <p:cBhvr>
                                        <p:cTn id="175" dur="500"/>
                                        <p:tgtEl>
                                          <p:spTgt spid="19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99"/>
                                        </p:tgtEl>
                                        <p:attrNameLst>
                                          <p:attrName>style.visibility</p:attrName>
                                        </p:attrNameLst>
                                      </p:cBhvr>
                                      <p:to>
                                        <p:strVal val="visible"/>
                                      </p:to>
                                    </p:set>
                                    <p:animEffect transition="in" filter="fade">
                                      <p:cBhvr>
                                        <p:cTn id="178" dur="500"/>
                                        <p:tgtEl>
                                          <p:spTgt spid="19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00"/>
                                        </p:tgtEl>
                                        <p:attrNameLst>
                                          <p:attrName>style.visibility</p:attrName>
                                        </p:attrNameLst>
                                      </p:cBhvr>
                                      <p:to>
                                        <p:strVal val="visible"/>
                                      </p:to>
                                    </p:set>
                                    <p:animEffect transition="in" filter="fade">
                                      <p:cBhvr>
                                        <p:cTn id="181" dur="500"/>
                                        <p:tgtEl>
                                          <p:spTgt spid="200"/>
                                        </p:tgtEl>
                                      </p:cBhvr>
                                    </p:animEffect>
                                  </p:childTnLst>
                                </p:cTn>
                              </p:par>
                              <p:par>
                                <p:cTn id="182" presetID="10" presetClass="entr" presetSubtype="0" fill="hold" nodeType="withEffect">
                                  <p:stCondLst>
                                    <p:cond delay="0"/>
                                  </p:stCondLst>
                                  <p:childTnLst>
                                    <p:set>
                                      <p:cBhvr>
                                        <p:cTn id="183" dur="1" fill="hold">
                                          <p:stCondLst>
                                            <p:cond delay="0"/>
                                          </p:stCondLst>
                                        </p:cTn>
                                        <p:tgtEl>
                                          <p:spTgt spid="201"/>
                                        </p:tgtEl>
                                        <p:attrNameLst>
                                          <p:attrName>style.visibility</p:attrName>
                                        </p:attrNameLst>
                                      </p:cBhvr>
                                      <p:to>
                                        <p:strVal val="visible"/>
                                      </p:to>
                                    </p:set>
                                    <p:animEffect transition="in" filter="fade">
                                      <p:cBhvr>
                                        <p:cTn id="184" dur="500"/>
                                        <p:tgtEl>
                                          <p:spTgt spid="201"/>
                                        </p:tgtEl>
                                      </p:cBhvr>
                                    </p:animEffect>
                                  </p:childTnLst>
                                </p:cTn>
                              </p:par>
                              <p:par>
                                <p:cTn id="185" presetID="10" presetClass="entr" presetSubtype="0" fill="hold" nodeType="withEffect">
                                  <p:stCondLst>
                                    <p:cond delay="0"/>
                                  </p:stCondLst>
                                  <p:childTnLst>
                                    <p:set>
                                      <p:cBhvr>
                                        <p:cTn id="186" dur="1" fill="hold">
                                          <p:stCondLst>
                                            <p:cond delay="0"/>
                                          </p:stCondLst>
                                        </p:cTn>
                                        <p:tgtEl>
                                          <p:spTgt spid="202"/>
                                        </p:tgtEl>
                                        <p:attrNameLst>
                                          <p:attrName>style.visibility</p:attrName>
                                        </p:attrNameLst>
                                      </p:cBhvr>
                                      <p:to>
                                        <p:strVal val="visible"/>
                                      </p:to>
                                    </p:set>
                                    <p:animEffect transition="in" filter="fade">
                                      <p:cBhvr>
                                        <p:cTn id="187" dur="500"/>
                                        <p:tgtEl>
                                          <p:spTgt spid="202"/>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31"/>
                                        </p:tgtEl>
                                        <p:attrNameLst>
                                          <p:attrName>style.visibility</p:attrName>
                                        </p:attrNameLst>
                                      </p:cBhvr>
                                      <p:to>
                                        <p:strVal val="visible"/>
                                      </p:to>
                                    </p:set>
                                    <p:animEffect transition="in" filter="fade">
                                      <p:cBhvr>
                                        <p:cTn id="192" dur="500"/>
                                        <p:tgtEl>
                                          <p:spTgt spid="31"/>
                                        </p:tgtEl>
                                      </p:cBhvr>
                                    </p:animEffect>
                                  </p:childTnLst>
                                </p:cTn>
                              </p:par>
                              <p:par>
                                <p:cTn id="193" presetID="10" presetClass="entr" presetSubtype="0" fill="hold" nodeType="with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500"/>
                                        <p:tgtEl>
                                          <p:spTgt spid="28"/>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fade">
                                      <p:cBhvr>
                                        <p:cTn id="198" dur="500"/>
                                        <p:tgtEl>
                                          <p:spTgt spid="88"/>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204"/>
                                        </p:tgtEl>
                                        <p:attrNameLst>
                                          <p:attrName>style.visibility</p:attrName>
                                        </p:attrNameLst>
                                      </p:cBhvr>
                                      <p:to>
                                        <p:strVal val="visible"/>
                                      </p:to>
                                    </p:set>
                                    <p:animEffect transition="in" filter="fade">
                                      <p:cBhvr>
                                        <p:cTn id="203" dur="500"/>
                                        <p:tgtEl>
                                          <p:spTgt spid="204"/>
                                        </p:tgtEl>
                                      </p:cBhvr>
                                    </p:animEffect>
                                  </p:childTnLst>
                                </p:cTn>
                              </p:par>
                              <p:par>
                                <p:cTn id="204" presetID="10" presetClass="entr" presetSubtype="0" fill="hold" nodeType="withEffect">
                                  <p:stCondLst>
                                    <p:cond delay="0"/>
                                  </p:stCondLst>
                                  <p:childTnLst>
                                    <p:set>
                                      <p:cBhvr>
                                        <p:cTn id="205" dur="1" fill="hold">
                                          <p:stCondLst>
                                            <p:cond delay="0"/>
                                          </p:stCondLst>
                                        </p:cTn>
                                        <p:tgtEl>
                                          <p:spTgt spid="30"/>
                                        </p:tgtEl>
                                        <p:attrNameLst>
                                          <p:attrName>style.visibility</p:attrName>
                                        </p:attrNameLst>
                                      </p:cBhvr>
                                      <p:to>
                                        <p:strVal val="visible"/>
                                      </p:to>
                                    </p:set>
                                    <p:animEffect transition="in" filter="fade">
                                      <p:cBhvr>
                                        <p:cTn id="206" dur="500"/>
                                        <p:tgtEl>
                                          <p:spTgt spid="30"/>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4"/>
                                        </p:tgtEl>
                                        <p:attrNameLst>
                                          <p:attrName>style.visibility</p:attrName>
                                        </p:attrNameLst>
                                      </p:cBhvr>
                                      <p:to>
                                        <p:strVal val="visible"/>
                                      </p:to>
                                    </p:set>
                                    <p:animEffect transition="in" filter="fade">
                                      <p:cBhvr>
                                        <p:cTn id="211" dur="500"/>
                                        <p:tgtEl>
                                          <p:spTgt spid="14"/>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203"/>
                                        </p:tgtEl>
                                        <p:attrNameLst>
                                          <p:attrName>style.visibility</p:attrName>
                                        </p:attrNameLst>
                                      </p:cBhvr>
                                      <p:to>
                                        <p:strVal val="visible"/>
                                      </p:to>
                                    </p:set>
                                    <p:animEffect transition="in" filter="fade">
                                      <p:cBhvr>
                                        <p:cTn id="216"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p:bldP spid="74" grpId="0" animBg="1"/>
      <p:bldP spid="75" grpId="0" animBg="1"/>
      <p:bldP spid="76" grpId="0" animBg="1"/>
      <p:bldP spid="77" grpId="0" animBg="1"/>
      <p:bldP spid="81" grpId="0"/>
      <p:bldP spid="82" grpId="0"/>
      <p:bldP spid="83" grpId="0"/>
      <p:bldP spid="84" grpId="0"/>
      <p:bldP spid="89" grpId="0"/>
      <p:bldP spid="90" grpId="0"/>
      <p:bldP spid="91" grpId="0"/>
      <p:bldP spid="92" grpId="0"/>
      <p:bldP spid="93" grpId="0"/>
      <p:bldP spid="101" grpId="0"/>
      <p:bldP spid="108" grpId="0" animBg="1"/>
      <p:bldP spid="117" grpId="0"/>
      <p:bldP spid="147" grpId="0" animBg="1"/>
      <p:bldP spid="149" grpId="0"/>
      <p:bldP spid="151" grpId="0" animBg="1"/>
      <p:bldP spid="153" grpId="0"/>
      <p:bldP spid="154" grpId="0"/>
      <p:bldP spid="169" grpId="0" animBg="1"/>
      <p:bldP spid="172" grpId="0"/>
      <p:bldP spid="173" grpId="0" animBg="1"/>
      <p:bldP spid="175" grpId="0"/>
      <p:bldP spid="180" grpId="0"/>
      <p:bldP spid="182" grpId="0" animBg="1"/>
      <p:bldP spid="185" grpId="0"/>
      <p:bldP spid="186" grpId="0" animBg="1"/>
      <p:bldP spid="188" grpId="0"/>
      <p:bldP spid="190" grpId="0" animBg="1"/>
      <p:bldP spid="192" grpId="0"/>
      <p:bldP spid="193" grpId="0"/>
      <p:bldP spid="195" grpId="0" animBg="1"/>
      <p:bldP spid="197" grpId="0"/>
      <p:bldP spid="198" grpId="0" animBg="1"/>
      <p:bldP spid="199" grpId="0"/>
      <p:bldP spid="200" grpId="0"/>
      <p:bldP spid="14" grpId="0" animBg="1"/>
      <p:bldP spid="203" grpId="0" animBg="1"/>
      <p:bldP spid="31" grpId="0"/>
      <p:bldP spid="204" grpId="0"/>
      <p:bldP spid="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8" name="流程图: 接点 17">
            <a:extLst>
              <a:ext uri="{FF2B5EF4-FFF2-40B4-BE49-F238E27FC236}">
                <a16:creationId xmlns:a16="http://schemas.microsoft.com/office/drawing/2014/main" xmlns="" id="{7E4E2A7A-5213-4A07-A854-808F5271C17E}"/>
              </a:ext>
            </a:extLst>
          </p:cNvPr>
          <p:cNvSpPr/>
          <p:nvPr/>
        </p:nvSpPr>
        <p:spPr>
          <a:xfrm>
            <a:off x="1905167" y="62597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9" name="流程图: 接点 18">
            <a:extLst>
              <a:ext uri="{FF2B5EF4-FFF2-40B4-BE49-F238E27FC236}">
                <a16:creationId xmlns:a16="http://schemas.microsoft.com/office/drawing/2014/main" xmlns="" id="{C013D3B4-BB49-4029-96D6-AFF145CCD917}"/>
              </a:ext>
            </a:extLst>
          </p:cNvPr>
          <p:cNvSpPr/>
          <p:nvPr/>
        </p:nvSpPr>
        <p:spPr>
          <a:xfrm>
            <a:off x="1905167" y="188851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30" name="直接箭头连接符 29">
            <a:extLst>
              <a:ext uri="{FF2B5EF4-FFF2-40B4-BE49-F238E27FC236}">
                <a16:creationId xmlns:a16="http://schemas.microsoft.com/office/drawing/2014/main" xmlns="" id="{B75036D7-D422-4295-B227-11C59FBFF984}"/>
              </a:ext>
            </a:extLst>
          </p:cNvPr>
          <p:cNvCxnSpPr>
            <a:cxnSpLocks/>
            <a:stCxn id="18" idx="4"/>
            <a:endCxn id="19" idx="0"/>
          </p:cNvCxnSpPr>
          <p:nvPr/>
        </p:nvCxnSpPr>
        <p:spPr>
          <a:xfrm>
            <a:off x="2282672" y="1355818"/>
            <a:ext cx="0" cy="53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xmlns="" id="{F5532410-049D-4DD7-A615-D7A9289516EF}"/>
              </a:ext>
            </a:extLst>
          </p:cNvPr>
          <p:cNvCxnSpPr>
            <a:cxnSpLocks/>
            <a:stCxn id="19" idx="4"/>
            <a:endCxn id="37" idx="0"/>
          </p:cNvCxnSpPr>
          <p:nvPr/>
        </p:nvCxnSpPr>
        <p:spPr>
          <a:xfrm flipH="1">
            <a:off x="2278944" y="2618360"/>
            <a:ext cx="3728" cy="53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xmlns="" id="{BDC2CE32-6F4C-499E-82B3-B77C77CFBD0F}"/>
              </a:ext>
            </a:extLst>
          </p:cNvPr>
          <p:cNvSpPr/>
          <p:nvPr/>
        </p:nvSpPr>
        <p:spPr>
          <a:xfrm>
            <a:off x="1901439" y="315106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38" name="直接箭头连接符 37">
            <a:extLst>
              <a:ext uri="{FF2B5EF4-FFF2-40B4-BE49-F238E27FC236}">
                <a16:creationId xmlns:a16="http://schemas.microsoft.com/office/drawing/2014/main" xmlns="" id="{D88C44F5-3008-42FA-AF22-F70E33DFF305}"/>
              </a:ext>
            </a:extLst>
          </p:cNvPr>
          <p:cNvCxnSpPr>
            <a:cxnSpLocks/>
            <a:stCxn id="18" idx="3"/>
            <a:endCxn id="42" idx="0"/>
          </p:cNvCxnSpPr>
          <p:nvPr/>
        </p:nvCxnSpPr>
        <p:spPr>
          <a:xfrm flipH="1">
            <a:off x="1264455" y="1248935"/>
            <a:ext cx="751281" cy="43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流程图: 接点 41">
            <a:extLst>
              <a:ext uri="{FF2B5EF4-FFF2-40B4-BE49-F238E27FC236}">
                <a16:creationId xmlns:a16="http://schemas.microsoft.com/office/drawing/2014/main" xmlns="" id="{F7FD2711-C974-4380-8A3B-976BD7AF48E9}"/>
              </a:ext>
            </a:extLst>
          </p:cNvPr>
          <p:cNvSpPr/>
          <p:nvPr/>
        </p:nvSpPr>
        <p:spPr>
          <a:xfrm>
            <a:off x="886950" y="168081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B</a:t>
            </a:r>
            <a:endParaRPr lang="zh-CN" altLang="en-US" dirty="0">
              <a:solidFill>
                <a:schemeClr val="bg1"/>
              </a:solidFill>
            </a:endParaRPr>
          </a:p>
        </p:txBody>
      </p:sp>
      <p:sp>
        <p:nvSpPr>
          <p:cNvPr id="43" name="流程图: 接点 42">
            <a:extLst>
              <a:ext uri="{FF2B5EF4-FFF2-40B4-BE49-F238E27FC236}">
                <a16:creationId xmlns:a16="http://schemas.microsoft.com/office/drawing/2014/main" xmlns="" id="{8AF38D05-DA19-4D60-96D1-C615C1F04834}"/>
              </a:ext>
            </a:extLst>
          </p:cNvPr>
          <p:cNvSpPr/>
          <p:nvPr/>
        </p:nvSpPr>
        <p:spPr>
          <a:xfrm>
            <a:off x="2923188" y="168081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D</a:t>
            </a:r>
            <a:endParaRPr lang="zh-CN" altLang="en-US" dirty="0">
              <a:solidFill>
                <a:schemeClr val="bg1"/>
              </a:solidFill>
            </a:endParaRPr>
          </a:p>
        </p:txBody>
      </p:sp>
      <p:cxnSp>
        <p:nvCxnSpPr>
          <p:cNvPr id="44" name="直接箭头连接符 43">
            <a:extLst>
              <a:ext uri="{FF2B5EF4-FFF2-40B4-BE49-F238E27FC236}">
                <a16:creationId xmlns:a16="http://schemas.microsoft.com/office/drawing/2014/main" xmlns="" id="{39E77796-4C3C-4EBB-BEB5-122BFB4612B4}"/>
              </a:ext>
            </a:extLst>
          </p:cNvPr>
          <p:cNvCxnSpPr>
            <a:cxnSpLocks/>
            <a:stCxn id="18" idx="5"/>
            <a:endCxn id="43" idx="0"/>
          </p:cNvCxnSpPr>
          <p:nvPr/>
        </p:nvCxnSpPr>
        <p:spPr>
          <a:xfrm>
            <a:off x="2549607" y="1248935"/>
            <a:ext cx="751086" cy="43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xmlns="" id="{B0D37BCE-1CBA-4F83-85B8-5E3BE0F849A7}"/>
              </a:ext>
            </a:extLst>
          </p:cNvPr>
          <p:cNvSpPr/>
          <p:nvPr/>
        </p:nvSpPr>
        <p:spPr>
          <a:xfrm>
            <a:off x="5149403" y="748835"/>
            <a:ext cx="4090903" cy="3148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2"/>
                </a:solidFill>
              </a:rPr>
              <a:t>树是</a:t>
            </a:r>
            <a:r>
              <a:rPr lang="en-US" altLang="zh-CN" dirty="0">
                <a:solidFill>
                  <a:schemeClr val="tx2"/>
                </a:solidFill>
              </a:rPr>
              <a:t>N</a:t>
            </a:r>
            <a:r>
              <a:rPr lang="zh-CN" altLang="zh-CN" dirty="0">
                <a:solidFill>
                  <a:schemeClr val="tx2"/>
                </a:solidFill>
              </a:rPr>
              <a:t>（</a:t>
            </a:r>
            <a:r>
              <a:rPr lang="en-US" altLang="zh-CN" dirty="0">
                <a:solidFill>
                  <a:schemeClr val="tx2"/>
                </a:solidFill>
              </a:rPr>
              <a:t>N</a:t>
            </a:r>
            <a:r>
              <a:rPr lang="zh-CN" altLang="zh-CN" dirty="0">
                <a:solidFill>
                  <a:schemeClr val="tx2"/>
                </a:solidFill>
              </a:rPr>
              <a:t>≥</a:t>
            </a:r>
            <a:r>
              <a:rPr lang="en-US" altLang="zh-CN" dirty="0">
                <a:solidFill>
                  <a:schemeClr val="tx2"/>
                </a:solidFill>
              </a:rPr>
              <a:t>0</a:t>
            </a:r>
            <a:r>
              <a:rPr lang="zh-CN" altLang="zh-CN" dirty="0">
                <a:solidFill>
                  <a:schemeClr val="tx2"/>
                </a:solidFill>
              </a:rPr>
              <a:t>）个结点的有限集合，</a:t>
            </a:r>
            <a:r>
              <a:rPr lang="en-US" altLang="zh-CN" dirty="0">
                <a:solidFill>
                  <a:schemeClr val="tx2"/>
                </a:solidFill>
              </a:rPr>
              <a:t>N=0</a:t>
            </a:r>
            <a:r>
              <a:rPr lang="zh-CN" altLang="zh-CN" dirty="0">
                <a:solidFill>
                  <a:schemeClr val="tx2"/>
                </a:solidFill>
              </a:rPr>
              <a:t>时，称为空树，这是一种特殊情况。在任意一棵非空树中应满足：</a:t>
            </a:r>
          </a:p>
          <a:p>
            <a:r>
              <a:rPr lang="en-US" altLang="zh-CN" dirty="0">
                <a:solidFill>
                  <a:schemeClr val="tx2"/>
                </a:solidFill>
              </a:rPr>
              <a:t>1</a:t>
            </a:r>
            <a:r>
              <a:rPr lang="zh-CN" altLang="zh-CN" dirty="0">
                <a:solidFill>
                  <a:schemeClr val="tx2"/>
                </a:solidFill>
              </a:rPr>
              <a:t>）有且仅有一个特定的称为根的结点。</a:t>
            </a:r>
          </a:p>
          <a:p>
            <a:r>
              <a:rPr lang="en-US" altLang="zh-CN" dirty="0">
                <a:solidFill>
                  <a:schemeClr val="tx2"/>
                </a:solidFill>
              </a:rPr>
              <a:t>2</a:t>
            </a:r>
            <a:r>
              <a:rPr lang="zh-CN" altLang="zh-CN" dirty="0">
                <a:solidFill>
                  <a:schemeClr val="tx2"/>
                </a:solidFill>
              </a:rPr>
              <a:t>）当</a:t>
            </a:r>
            <a:r>
              <a:rPr lang="en-US" altLang="zh-CN" dirty="0">
                <a:solidFill>
                  <a:schemeClr val="tx2"/>
                </a:solidFill>
              </a:rPr>
              <a:t>N&gt;1</a:t>
            </a:r>
            <a:r>
              <a:rPr lang="zh-CN" altLang="zh-CN" dirty="0">
                <a:solidFill>
                  <a:schemeClr val="tx2"/>
                </a:solidFill>
              </a:rPr>
              <a:t>时，其余结点可分为</a:t>
            </a:r>
            <a:r>
              <a:rPr lang="en-US" altLang="zh-CN" dirty="0">
                <a:solidFill>
                  <a:schemeClr val="tx2"/>
                </a:solidFill>
              </a:rPr>
              <a:t>m</a:t>
            </a:r>
            <a:r>
              <a:rPr lang="zh-CN" altLang="zh-CN" dirty="0">
                <a:solidFill>
                  <a:schemeClr val="tx2"/>
                </a:solidFill>
              </a:rPr>
              <a:t>（</a:t>
            </a:r>
            <a:r>
              <a:rPr lang="en-US" altLang="zh-CN" dirty="0">
                <a:solidFill>
                  <a:schemeClr val="tx2"/>
                </a:solidFill>
              </a:rPr>
              <a:t>m&gt;0</a:t>
            </a:r>
            <a:r>
              <a:rPr lang="zh-CN" altLang="zh-CN" dirty="0">
                <a:solidFill>
                  <a:schemeClr val="tx2"/>
                </a:solidFill>
              </a:rPr>
              <a:t>）个</a:t>
            </a:r>
            <a:r>
              <a:rPr lang="zh-CN" altLang="zh-CN" dirty="0">
                <a:solidFill>
                  <a:srgbClr val="FF0000"/>
                </a:solidFill>
              </a:rPr>
              <a:t>互不相交的</a:t>
            </a:r>
            <a:r>
              <a:rPr lang="zh-CN" altLang="zh-CN" dirty="0">
                <a:solidFill>
                  <a:schemeClr val="tx2"/>
                </a:solidFill>
              </a:rPr>
              <a:t>有限集合</a:t>
            </a:r>
            <a:r>
              <a:rPr lang="en-US" altLang="zh-CN" dirty="0">
                <a:solidFill>
                  <a:schemeClr val="tx2"/>
                </a:solidFill>
              </a:rPr>
              <a:t>T</a:t>
            </a:r>
            <a:r>
              <a:rPr lang="en-US" altLang="zh-CN" baseline="-25000" dirty="0">
                <a:solidFill>
                  <a:schemeClr val="tx2"/>
                </a:solidFill>
              </a:rPr>
              <a:t>1</a:t>
            </a:r>
            <a:r>
              <a:rPr lang="zh-CN" altLang="zh-CN" dirty="0">
                <a:solidFill>
                  <a:schemeClr val="tx2"/>
                </a:solidFill>
              </a:rPr>
              <a:t>，</a:t>
            </a:r>
            <a:r>
              <a:rPr lang="en-US" altLang="zh-CN" dirty="0">
                <a:solidFill>
                  <a:schemeClr val="tx2"/>
                </a:solidFill>
              </a:rPr>
              <a:t>T</a:t>
            </a:r>
            <a:r>
              <a:rPr lang="en-US" altLang="zh-CN" baseline="-25000" dirty="0">
                <a:solidFill>
                  <a:schemeClr val="tx2"/>
                </a:solidFill>
              </a:rPr>
              <a:t>2</a:t>
            </a:r>
            <a:r>
              <a:rPr lang="zh-CN" altLang="zh-CN" dirty="0">
                <a:solidFill>
                  <a:schemeClr val="tx2"/>
                </a:solidFill>
              </a:rPr>
              <a:t>，…，</a:t>
            </a:r>
            <a:r>
              <a:rPr lang="en-US" altLang="zh-CN" dirty="0">
                <a:solidFill>
                  <a:schemeClr val="tx2"/>
                </a:solidFill>
              </a:rPr>
              <a:t>T</a:t>
            </a:r>
            <a:r>
              <a:rPr lang="en-US" altLang="zh-CN" baseline="-25000" dirty="0">
                <a:solidFill>
                  <a:schemeClr val="tx2"/>
                </a:solidFill>
              </a:rPr>
              <a:t>m</a:t>
            </a:r>
            <a:r>
              <a:rPr lang="zh-CN" altLang="zh-CN" dirty="0">
                <a:solidFill>
                  <a:schemeClr val="tx2"/>
                </a:solidFill>
              </a:rPr>
              <a:t>，其中每一个集合本身又是一棵树，并且称为根结点的子树。</a:t>
            </a:r>
          </a:p>
        </p:txBody>
      </p:sp>
      <p:cxnSp>
        <p:nvCxnSpPr>
          <p:cNvPr id="69" name="直接箭头连接符 68">
            <a:extLst>
              <a:ext uri="{FF2B5EF4-FFF2-40B4-BE49-F238E27FC236}">
                <a16:creationId xmlns:a16="http://schemas.microsoft.com/office/drawing/2014/main" xmlns="" id="{CF72F1F7-A7FA-4E9A-B7C2-AF37338FF71C}"/>
              </a:ext>
            </a:extLst>
          </p:cNvPr>
          <p:cNvCxnSpPr>
            <a:cxnSpLocks/>
            <a:stCxn id="43" idx="4"/>
            <a:endCxn id="71" idx="0"/>
          </p:cNvCxnSpPr>
          <p:nvPr/>
        </p:nvCxnSpPr>
        <p:spPr>
          <a:xfrm>
            <a:off x="3300693" y="2410661"/>
            <a:ext cx="214231" cy="662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流程图: 接点 70">
            <a:extLst>
              <a:ext uri="{FF2B5EF4-FFF2-40B4-BE49-F238E27FC236}">
                <a16:creationId xmlns:a16="http://schemas.microsoft.com/office/drawing/2014/main" xmlns="" id="{865A583D-9A2C-475C-8679-DF44BA0C413F}"/>
              </a:ext>
            </a:extLst>
          </p:cNvPr>
          <p:cNvSpPr/>
          <p:nvPr/>
        </p:nvSpPr>
        <p:spPr>
          <a:xfrm>
            <a:off x="3137419" y="307308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bg1"/>
                </a:solidFill>
              </a:rPr>
              <a:t>F</a:t>
            </a:r>
            <a:endParaRPr lang="zh-CN" altLang="en-US" dirty="0">
              <a:solidFill>
                <a:schemeClr val="bg1"/>
              </a:solidFill>
            </a:endParaRPr>
          </a:p>
        </p:txBody>
      </p:sp>
      <p:cxnSp>
        <p:nvCxnSpPr>
          <p:cNvPr id="4" name="直接箭头连接符 3">
            <a:extLst>
              <a:ext uri="{FF2B5EF4-FFF2-40B4-BE49-F238E27FC236}">
                <a16:creationId xmlns:a16="http://schemas.microsoft.com/office/drawing/2014/main" xmlns="" id="{52C51659-449C-41B7-BD65-61C4C49E900E}"/>
              </a:ext>
            </a:extLst>
          </p:cNvPr>
          <p:cNvCxnSpPr>
            <a:stCxn id="42" idx="4"/>
            <a:endCxn id="37" idx="2"/>
          </p:cNvCxnSpPr>
          <p:nvPr/>
        </p:nvCxnSpPr>
        <p:spPr>
          <a:xfrm>
            <a:off x="1264455" y="2410661"/>
            <a:ext cx="636984" cy="11053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直接箭头连接符 6">
            <a:extLst>
              <a:ext uri="{FF2B5EF4-FFF2-40B4-BE49-F238E27FC236}">
                <a16:creationId xmlns:a16="http://schemas.microsoft.com/office/drawing/2014/main" xmlns="" id="{0AFE1B57-B704-4B0E-8C3A-21D0979E56AF}"/>
              </a:ext>
            </a:extLst>
          </p:cNvPr>
          <p:cNvCxnSpPr>
            <a:stCxn id="19" idx="6"/>
            <a:endCxn id="43" idx="2"/>
          </p:cNvCxnSpPr>
          <p:nvPr/>
        </p:nvCxnSpPr>
        <p:spPr>
          <a:xfrm flipV="1">
            <a:off x="2660176" y="2045740"/>
            <a:ext cx="263012" cy="2076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a:extLst>
              <a:ext uri="{FF2B5EF4-FFF2-40B4-BE49-F238E27FC236}">
                <a16:creationId xmlns:a16="http://schemas.microsoft.com/office/drawing/2014/main" xmlns="" id="{31238D92-A9D4-438B-9690-3F072A91D9C5}"/>
              </a:ext>
            </a:extLst>
          </p:cNvPr>
          <p:cNvCxnSpPr>
            <a:stCxn id="37" idx="6"/>
            <a:endCxn id="71" idx="2"/>
          </p:cNvCxnSpPr>
          <p:nvPr/>
        </p:nvCxnSpPr>
        <p:spPr>
          <a:xfrm flipV="1">
            <a:off x="2656448" y="3438006"/>
            <a:ext cx="480971" cy="779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矩形 9">
            <a:extLst>
              <a:ext uri="{FF2B5EF4-FFF2-40B4-BE49-F238E27FC236}">
                <a16:creationId xmlns:a16="http://schemas.microsoft.com/office/drawing/2014/main" xmlns="" id="{9EEC3BAD-BCF0-49C7-AFBD-9D54498E9D3D}"/>
              </a:ext>
            </a:extLst>
          </p:cNvPr>
          <p:cNvSpPr/>
          <p:nvPr/>
        </p:nvSpPr>
        <p:spPr>
          <a:xfrm>
            <a:off x="252291" y="5065469"/>
            <a:ext cx="464903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rPr>
              <a:t>G</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由顶点集</a:t>
            </a:r>
            <a:r>
              <a:rPr lang="en-US" altLang="zh-CN" kern="100" dirty="0">
                <a:latin typeface="Times New Roman" panose="02020603050405020304" pitchFamily="18" charset="0"/>
                <a:ea typeface="宋体" panose="02010600030101010101" pitchFamily="2" charset="-122"/>
              </a:rPr>
              <a:t>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和边集</a:t>
            </a:r>
            <a:r>
              <a:rPr lang="en-US" altLang="zh-CN" kern="100" dirty="0">
                <a:latin typeface="Times New Roman" panose="02020603050405020304" pitchFamily="18" charset="0"/>
                <a:ea typeface="宋体" panose="02010600030101010101" pitchFamily="2" charset="-122"/>
              </a:rPr>
              <a: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组成，记为</a:t>
            </a:r>
            <a:r>
              <a:rPr lang="en-US" altLang="zh-CN" kern="100" dirty="0">
                <a:latin typeface="Times New Roman" panose="02020603050405020304" pitchFamily="18" charset="0"/>
                <a:ea typeface="宋体" panose="02010600030101010101" pitchFamily="2" charset="-122"/>
              </a:rPr>
              <a:t>G=(V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E)</a:t>
            </a:r>
            <a:endParaRPr lang="zh-CN" altLang="en-US" dirty="0"/>
          </a:p>
        </p:txBody>
      </p:sp>
      <p:sp>
        <p:nvSpPr>
          <p:cNvPr id="11" name="左大括号 10">
            <a:extLst>
              <a:ext uri="{FF2B5EF4-FFF2-40B4-BE49-F238E27FC236}">
                <a16:creationId xmlns:a16="http://schemas.microsoft.com/office/drawing/2014/main" xmlns="" id="{1C0E2B2A-2EC1-4393-A534-ADF296BEE9F6}"/>
              </a:ext>
            </a:extLst>
          </p:cNvPr>
          <p:cNvSpPr/>
          <p:nvPr/>
        </p:nvSpPr>
        <p:spPr>
          <a:xfrm>
            <a:off x="4828332" y="4650380"/>
            <a:ext cx="321071" cy="11663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0F5391DC-A98D-4C8E-8E7A-51D751978A55}"/>
              </a:ext>
            </a:extLst>
          </p:cNvPr>
          <p:cNvSpPr/>
          <p:nvPr/>
        </p:nvSpPr>
        <p:spPr>
          <a:xfrm>
            <a:off x="5149403" y="4268809"/>
            <a:ext cx="4897495" cy="646331"/>
          </a:xfrm>
          <a:prstGeom prst="rect">
            <a:avLst/>
          </a:prstGeom>
        </p:spPr>
        <p:txBody>
          <a:bodyPr wrap="none">
            <a:spAutoFit/>
          </a:bodyPr>
          <a:lstStyle/>
          <a:p>
            <a:r>
              <a:rPr lang="en-US" altLang="zh-CN" dirty="0"/>
              <a:t>V(G)</a:t>
            </a:r>
            <a:r>
              <a:rPr lang="zh-CN" altLang="en-US" dirty="0"/>
              <a:t>表示图</a:t>
            </a:r>
            <a:r>
              <a:rPr lang="en-US" altLang="zh-CN" dirty="0"/>
              <a:t>G</a:t>
            </a:r>
            <a:r>
              <a:rPr lang="zh-CN" altLang="en-US" dirty="0"/>
              <a:t>中顶点的有限</a:t>
            </a:r>
            <a:r>
              <a:rPr lang="zh-CN" altLang="en-US" dirty="0">
                <a:solidFill>
                  <a:srgbClr val="FF0000"/>
                </a:solidFill>
              </a:rPr>
              <a:t>非空</a:t>
            </a:r>
            <a:r>
              <a:rPr lang="zh-CN" altLang="en-US" dirty="0"/>
              <a:t>集。</a:t>
            </a:r>
            <a:endParaRPr lang="en-US" altLang="zh-CN" dirty="0"/>
          </a:p>
          <a:p>
            <a:r>
              <a:rPr lang="zh-CN" altLang="zh-CN" dirty="0"/>
              <a:t>用</a:t>
            </a:r>
            <a:r>
              <a:rPr lang="en-US" altLang="zh-CN" dirty="0"/>
              <a:t>|V|</a:t>
            </a:r>
            <a:r>
              <a:rPr lang="zh-CN" altLang="zh-CN" dirty="0"/>
              <a:t>表示图</a:t>
            </a:r>
            <a:r>
              <a:rPr lang="en-US" altLang="zh-CN" dirty="0"/>
              <a:t>G</a:t>
            </a:r>
            <a:r>
              <a:rPr lang="zh-CN" altLang="zh-CN" dirty="0"/>
              <a:t>中顶点的个数，也称为图</a:t>
            </a:r>
            <a:r>
              <a:rPr lang="en-US" altLang="zh-CN" dirty="0"/>
              <a:t>G</a:t>
            </a:r>
            <a:r>
              <a:rPr lang="zh-CN" altLang="zh-CN" dirty="0"/>
              <a:t>的</a:t>
            </a:r>
            <a:r>
              <a:rPr lang="zh-CN" altLang="zh-CN" dirty="0">
                <a:solidFill>
                  <a:schemeClr val="accent1"/>
                </a:solidFill>
              </a:rPr>
              <a:t>阶</a:t>
            </a:r>
            <a:r>
              <a:rPr lang="zh-CN" altLang="en-US" dirty="0">
                <a:solidFill>
                  <a:schemeClr val="accent1"/>
                </a:solidFill>
              </a:rPr>
              <a:t>。</a:t>
            </a:r>
          </a:p>
        </p:txBody>
      </p:sp>
      <p:sp>
        <p:nvSpPr>
          <p:cNvPr id="14" name="矩形 13">
            <a:extLst>
              <a:ext uri="{FF2B5EF4-FFF2-40B4-BE49-F238E27FC236}">
                <a16:creationId xmlns:a16="http://schemas.microsoft.com/office/drawing/2014/main" xmlns="" id="{E2203249-21E7-46CA-BA08-7D55183DB214}"/>
              </a:ext>
            </a:extLst>
          </p:cNvPr>
          <p:cNvSpPr/>
          <p:nvPr/>
        </p:nvSpPr>
        <p:spPr>
          <a:xfrm>
            <a:off x="5156839" y="5502182"/>
            <a:ext cx="4669868" cy="646331"/>
          </a:xfrm>
          <a:prstGeom prst="rect">
            <a:avLst/>
          </a:prstGeom>
        </p:spPr>
        <p:txBody>
          <a:bodyPr wrap="none">
            <a:spAutoFit/>
          </a:bodyPr>
          <a:lstStyle/>
          <a:p>
            <a:r>
              <a:rPr lang="en-US" altLang="zh-CN" dirty="0"/>
              <a:t>E(G)</a:t>
            </a:r>
            <a:r>
              <a:rPr lang="zh-CN" altLang="en-US" dirty="0"/>
              <a:t>表示图</a:t>
            </a:r>
            <a:r>
              <a:rPr lang="en-US" altLang="zh-CN" dirty="0"/>
              <a:t>G</a:t>
            </a:r>
            <a:r>
              <a:rPr lang="zh-CN" altLang="en-US" dirty="0"/>
              <a:t>中顶点之间的关系（边）集合。</a:t>
            </a:r>
            <a:endParaRPr lang="en-US" altLang="zh-CN" dirty="0"/>
          </a:p>
          <a:p>
            <a:r>
              <a:rPr lang="zh-CN" altLang="zh-CN" dirty="0"/>
              <a:t>用</a:t>
            </a:r>
            <a:r>
              <a:rPr lang="en-US" altLang="zh-CN" dirty="0"/>
              <a:t>|E|</a:t>
            </a:r>
            <a:r>
              <a:rPr lang="zh-CN" altLang="zh-CN" dirty="0"/>
              <a:t>表示图</a:t>
            </a:r>
            <a:r>
              <a:rPr lang="en-US" altLang="zh-CN" dirty="0"/>
              <a:t>G</a:t>
            </a:r>
            <a:r>
              <a:rPr lang="zh-CN" altLang="zh-CN" dirty="0"/>
              <a:t>中边的条数。</a:t>
            </a:r>
            <a:endParaRPr lang="zh-CN" altLang="en-US" dirty="0"/>
          </a:p>
        </p:txBody>
      </p:sp>
      <p:cxnSp>
        <p:nvCxnSpPr>
          <p:cNvPr id="16" name="直接箭头连接符 15">
            <a:extLst>
              <a:ext uri="{FF2B5EF4-FFF2-40B4-BE49-F238E27FC236}">
                <a16:creationId xmlns:a16="http://schemas.microsoft.com/office/drawing/2014/main" xmlns="" id="{29D89A3D-8EE8-4FB5-8A1A-C2A5C50F0D9A}"/>
              </a:ext>
            </a:extLst>
          </p:cNvPr>
          <p:cNvCxnSpPr/>
          <p:nvPr/>
        </p:nvCxnSpPr>
        <p:spPr>
          <a:xfrm flipH="1">
            <a:off x="1330036" y="5502182"/>
            <a:ext cx="311923" cy="293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C7A85473-10A0-4F9E-8CC4-3645FF9D56F7}"/>
              </a:ext>
            </a:extLst>
          </p:cNvPr>
          <p:cNvCxnSpPr>
            <a:cxnSpLocks/>
          </p:cNvCxnSpPr>
          <p:nvPr/>
        </p:nvCxnSpPr>
        <p:spPr>
          <a:xfrm>
            <a:off x="2576806" y="5502182"/>
            <a:ext cx="346382" cy="31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3F829FCA-FCE4-48B0-A494-EB9B3B617509}"/>
              </a:ext>
            </a:extLst>
          </p:cNvPr>
          <p:cNvSpPr txBox="1"/>
          <p:nvPr/>
        </p:nvSpPr>
        <p:spPr>
          <a:xfrm>
            <a:off x="920602" y="5924521"/>
            <a:ext cx="980837" cy="369332"/>
          </a:xfrm>
          <a:prstGeom prst="rect">
            <a:avLst/>
          </a:prstGeom>
          <a:noFill/>
        </p:spPr>
        <p:txBody>
          <a:bodyPr wrap="square" rtlCol="0">
            <a:spAutoFit/>
          </a:bodyPr>
          <a:lstStyle/>
          <a:p>
            <a:r>
              <a:rPr lang="en-US" altLang="zh-CN" dirty="0">
                <a:solidFill>
                  <a:schemeClr val="accent1"/>
                </a:solidFill>
              </a:rPr>
              <a:t>Vertex</a:t>
            </a:r>
            <a:endParaRPr lang="zh-CN" altLang="en-US" dirty="0">
              <a:solidFill>
                <a:schemeClr val="accent1"/>
              </a:solidFill>
            </a:endParaRPr>
          </a:p>
        </p:txBody>
      </p:sp>
      <p:sp>
        <p:nvSpPr>
          <p:cNvPr id="48" name="文本框 47">
            <a:extLst>
              <a:ext uri="{FF2B5EF4-FFF2-40B4-BE49-F238E27FC236}">
                <a16:creationId xmlns:a16="http://schemas.microsoft.com/office/drawing/2014/main" xmlns="" id="{07382CCB-1F8B-44E4-99B2-A9959CAAA257}"/>
              </a:ext>
            </a:extLst>
          </p:cNvPr>
          <p:cNvSpPr txBox="1"/>
          <p:nvPr/>
        </p:nvSpPr>
        <p:spPr>
          <a:xfrm>
            <a:off x="2656448" y="5924521"/>
            <a:ext cx="980837" cy="369332"/>
          </a:xfrm>
          <a:prstGeom prst="rect">
            <a:avLst/>
          </a:prstGeom>
          <a:noFill/>
        </p:spPr>
        <p:txBody>
          <a:bodyPr wrap="square" rtlCol="0">
            <a:spAutoFit/>
          </a:bodyPr>
          <a:lstStyle/>
          <a:p>
            <a:r>
              <a:rPr lang="en-US" altLang="zh-CN" dirty="0">
                <a:solidFill>
                  <a:schemeClr val="accent1"/>
                </a:solidFill>
              </a:rPr>
              <a:t>Edge</a:t>
            </a:r>
            <a:endParaRPr lang="zh-CN" altLang="en-US" dirty="0">
              <a:solidFill>
                <a:schemeClr val="accent1"/>
              </a:solidFill>
            </a:endParaRPr>
          </a:p>
        </p:txBody>
      </p:sp>
      <p:sp>
        <p:nvSpPr>
          <p:cNvPr id="31" name="矩形 30">
            <a:extLst>
              <a:ext uri="{FF2B5EF4-FFF2-40B4-BE49-F238E27FC236}">
                <a16:creationId xmlns:a16="http://schemas.microsoft.com/office/drawing/2014/main" xmlns="" id="{8AB5B203-7FB1-4237-BD62-82FBB1395387}"/>
              </a:ext>
            </a:extLst>
          </p:cNvPr>
          <p:cNvSpPr/>
          <p:nvPr/>
        </p:nvSpPr>
        <p:spPr>
          <a:xfrm>
            <a:off x="9757959" y="1762124"/>
            <a:ext cx="2233651" cy="27778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图不可为空</a:t>
            </a:r>
            <a:r>
              <a:rPr lang="zh-CN" altLang="en-US" dirty="0">
                <a:solidFill>
                  <a:schemeClr val="tx1"/>
                </a:solidFill>
              </a:rPr>
              <a:t>，一个图中就算是一条边都没有，也就是边集为空，但是顶点集一定不为空。</a:t>
            </a:r>
          </a:p>
        </p:txBody>
      </p:sp>
    </p:spTree>
    <p:extLst>
      <p:ext uri="{BB962C8B-B14F-4D97-AF65-F5344CB8AC3E}">
        <p14:creationId xmlns:p14="http://schemas.microsoft.com/office/powerpoint/2010/main" val="301746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7" grpId="0" animBg="1"/>
      <p:bldP spid="42" grpId="0" animBg="1"/>
      <p:bldP spid="43" grpId="0" animBg="1"/>
      <p:bldP spid="58" grpId="0" animBg="1"/>
      <p:bldP spid="71" grpId="0" animBg="1"/>
      <p:bldP spid="10" grpId="0"/>
      <p:bldP spid="11" grpId="0" animBg="1"/>
      <p:bldP spid="12" grpId="0"/>
      <p:bldP spid="14" grpId="0"/>
      <p:bldP spid="28" grpId="0"/>
      <p:bldP spid="48" grpId="0"/>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 name="矩形 70">
            <a:extLst>
              <a:ext uri="{FF2B5EF4-FFF2-40B4-BE49-F238E27FC236}">
                <a16:creationId xmlns:a16="http://schemas.microsoft.com/office/drawing/2014/main" xmlns="" id="{A7515388-8DDC-49AB-B917-3B1E07AFE406}"/>
              </a:ext>
            </a:extLst>
          </p:cNvPr>
          <p:cNvSpPr/>
          <p:nvPr/>
        </p:nvSpPr>
        <p:spPr>
          <a:xfrm>
            <a:off x="5485766" y="777274"/>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文本框 71">
            <a:extLst>
              <a:ext uri="{FF2B5EF4-FFF2-40B4-BE49-F238E27FC236}">
                <a16:creationId xmlns:a16="http://schemas.microsoft.com/office/drawing/2014/main" xmlns="" id="{E0915FF1-41E9-4D0D-B796-53385176665D}"/>
              </a:ext>
            </a:extLst>
          </p:cNvPr>
          <p:cNvSpPr txBox="1"/>
          <p:nvPr/>
        </p:nvSpPr>
        <p:spPr>
          <a:xfrm>
            <a:off x="5593048" y="777273"/>
            <a:ext cx="721453" cy="369332"/>
          </a:xfrm>
          <a:prstGeom prst="rect">
            <a:avLst/>
          </a:prstGeom>
          <a:noFill/>
        </p:spPr>
        <p:txBody>
          <a:bodyPr wrap="square" rtlCol="0">
            <a:spAutoFit/>
          </a:bodyPr>
          <a:lstStyle/>
          <a:p>
            <a:r>
              <a:rPr lang="en-US" altLang="zh-CN" dirty="0"/>
              <a:t>data</a:t>
            </a:r>
            <a:endParaRPr lang="zh-CN" altLang="en-US" dirty="0"/>
          </a:p>
        </p:txBody>
      </p:sp>
      <p:sp>
        <p:nvSpPr>
          <p:cNvPr id="74" name="矩形 73">
            <a:extLst>
              <a:ext uri="{FF2B5EF4-FFF2-40B4-BE49-F238E27FC236}">
                <a16:creationId xmlns:a16="http://schemas.microsoft.com/office/drawing/2014/main" xmlns="" id="{56D17715-9BE1-4598-8569-9B8DB532C30B}"/>
              </a:ext>
            </a:extLst>
          </p:cNvPr>
          <p:cNvSpPr/>
          <p:nvPr/>
        </p:nvSpPr>
        <p:spPr>
          <a:xfrm>
            <a:off x="5485766" y="1141989"/>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a:extLst>
              <a:ext uri="{FF2B5EF4-FFF2-40B4-BE49-F238E27FC236}">
                <a16:creationId xmlns:a16="http://schemas.microsoft.com/office/drawing/2014/main" xmlns="" id="{1F3EE37F-00C7-4A6E-9B6A-1005B667B65F}"/>
              </a:ext>
            </a:extLst>
          </p:cNvPr>
          <p:cNvSpPr/>
          <p:nvPr/>
        </p:nvSpPr>
        <p:spPr>
          <a:xfrm>
            <a:off x="5485766" y="1487243"/>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xmlns="" id="{EDC93068-A188-436F-8C2E-E19415AC63C9}"/>
              </a:ext>
            </a:extLst>
          </p:cNvPr>
          <p:cNvSpPr/>
          <p:nvPr/>
        </p:nvSpPr>
        <p:spPr>
          <a:xfrm>
            <a:off x="5485766" y="1847753"/>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a:extLst>
              <a:ext uri="{FF2B5EF4-FFF2-40B4-BE49-F238E27FC236}">
                <a16:creationId xmlns:a16="http://schemas.microsoft.com/office/drawing/2014/main" xmlns="" id="{D4E8AE57-CE7B-493A-A7AC-484AB8B49432}"/>
              </a:ext>
            </a:extLst>
          </p:cNvPr>
          <p:cNvSpPr/>
          <p:nvPr/>
        </p:nvSpPr>
        <p:spPr>
          <a:xfrm>
            <a:off x="5485765" y="2217085"/>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0" name="直接连接符 79">
            <a:extLst>
              <a:ext uri="{FF2B5EF4-FFF2-40B4-BE49-F238E27FC236}">
                <a16:creationId xmlns:a16="http://schemas.microsoft.com/office/drawing/2014/main" xmlns="" id="{13A38648-7913-4DC3-8D9E-A2A3798BB803}"/>
              </a:ext>
            </a:extLst>
          </p:cNvPr>
          <p:cNvCxnSpPr>
            <a:cxnSpLocks/>
          </p:cNvCxnSpPr>
          <p:nvPr/>
        </p:nvCxnSpPr>
        <p:spPr>
          <a:xfrm>
            <a:off x="6181974" y="777273"/>
            <a:ext cx="0" cy="1804938"/>
          </a:xfrm>
          <a:prstGeom prst="line">
            <a:avLst/>
          </a:prstGeom>
        </p:spPr>
        <p:style>
          <a:lnRef idx="3">
            <a:schemeClr val="accent1"/>
          </a:lnRef>
          <a:fillRef idx="0">
            <a:schemeClr val="accent1"/>
          </a:fillRef>
          <a:effectRef idx="2">
            <a:schemeClr val="accent1"/>
          </a:effectRef>
          <a:fontRef idx="minor">
            <a:schemeClr val="tx1"/>
          </a:fontRef>
        </p:style>
      </p:cxnSp>
      <p:sp>
        <p:nvSpPr>
          <p:cNvPr id="81" name="文本框 80">
            <a:extLst>
              <a:ext uri="{FF2B5EF4-FFF2-40B4-BE49-F238E27FC236}">
                <a16:creationId xmlns:a16="http://schemas.microsoft.com/office/drawing/2014/main" xmlns="" id="{B4FB28D4-CC0C-48E1-AA3D-665CB3624BB7}"/>
              </a:ext>
            </a:extLst>
          </p:cNvPr>
          <p:cNvSpPr txBox="1"/>
          <p:nvPr/>
        </p:nvSpPr>
        <p:spPr>
          <a:xfrm>
            <a:off x="5683568" y="1114073"/>
            <a:ext cx="354245" cy="369332"/>
          </a:xfrm>
          <a:prstGeom prst="rect">
            <a:avLst/>
          </a:prstGeom>
          <a:noFill/>
        </p:spPr>
        <p:txBody>
          <a:bodyPr wrap="square" rtlCol="0">
            <a:spAutoFit/>
          </a:bodyPr>
          <a:lstStyle/>
          <a:p>
            <a:r>
              <a:rPr lang="en-US" altLang="zh-CN" dirty="0"/>
              <a:t>A</a:t>
            </a:r>
            <a:endParaRPr lang="zh-CN" altLang="en-US" dirty="0"/>
          </a:p>
        </p:txBody>
      </p:sp>
      <p:sp>
        <p:nvSpPr>
          <p:cNvPr id="82" name="文本框 81">
            <a:extLst>
              <a:ext uri="{FF2B5EF4-FFF2-40B4-BE49-F238E27FC236}">
                <a16:creationId xmlns:a16="http://schemas.microsoft.com/office/drawing/2014/main" xmlns="" id="{E8F16B94-0525-4E8B-A187-5F48B8AA376E}"/>
              </a:ext>
            </a:extLst>
          </p:cNvPr>
          <p:cNvSpPr txBox="1"/>
          <p:nvPr/>
        </p:nvSpPr>
        <p:spPr>
          <a:xfrm>
            <a:off x="5685622" y="1481820"/>
            <a:ext cx="354245" cy="369332"/>
          </a:xfrm>
          <a:prstGeom prst="rect">
            <a:avLst/>
          </a:prstGeom>
          <a:noFill/>
        </p:spPr>
        <p:txBody>
          <a:bodyPr wrap="square" rtlCol="0">
            <a:spAutoFit/>
          </a:bodyPr>
          <a:lstStyle/>
          <a:p>
            <a:r>
              <a:rPr lang="en-US" altLang="zh-CN" dirty="0"/>
              <a:t>B</a:t>
            </a:r>
            <a:endParaRPr lang="zh-CN" altLang="en-US" dirty="0"/>
          </a:p>
        </p:txBody>
      </p:sp>
      <p:sp>
        <p:nvSpPr>
          <p:cNvPr id="83" name="文本框 82">
            <a:extLst>
              <a:ext uri="{FF2B5EF4-FFF2-40B4-BE49-F238E27FC236}">
                <a16:creationId xmlns:a16="http://schemas.microsoft.com/office/drawing/2014/main" xmlns="" id="{D343330F-A497-4780-B45A-A1A343322CC8}"/>
              </a:ext>
            </a:extLst>
          </p:cNvPr>
          <p:cNvSpPr txBox="1"/>
          <p:nvPr/>
        </p:nvSpPr>
        <p:spPr>
          <a:xfrm>
            <a:off x="5681913" y="1845002"/>
            <a:ext cx="354245" cy="369332"/>
          </a:xfrm>
          <a:prstGeom prst="rect">
            <a:avLst/>
          </a:prstGeom>
          <a:noFill/>
        </p:spPr>
        <p:txBody>
          <a:bodyPr wrap="square" rtlCol="0">
            <a:spAutoFit/>
          </a:bodyPr>
          <a:lstStyle/>
          <a:p>
            <a:r>
              <a:rPr lang="en-US" altLang="zh-CN" dirty="0"/>
              <a:t>C</a:t>
            </a:r>
            <a:endParaRPr lang="zh-CN" altLang="en-US" dirty="0"/>
          </a:p>
        </p:txBody>
      </p:sp>
      <p:sp>
        <p:nvSpPr>
          <p:cNvPr id="84" name="文本框 83">
            <a:extLst>
              <a:ext uri="{FF2B5EF4-FFF2-40B4-BE49-F238E27FC236}">
                <a16:creationId xmlns:a16="http://schemas.microsoft.com/office/drawing/2014/main" xmlns="" id="{B1E9A6D3-9D60-4DB6-948A-CC8036E753A9}"/>
              </a:ext>
            </a:extLst>
          </p:cNvPr>
          <p:cNvSpPr txBox="1"/>
          <p:nvPr/>
        </p:nvSpPr>
        <p:spPr>
          <a:xfrm>
            <a:off x="5683568" y="2203330"/>
            <a:ext cx="354245" cy="369332"/>
          </a:xfrm>
          <a:prstGeom prst="rect">
            <a:avLst/>
          </a:prstGeom>
          <a:noFill/>
        </p:spPr>
        <p:txBody>
          <a:bodyPr wrap="square" rtlCol="0">
            <a:spAutoFit/>
          </a:bodyPr>
          <a:lstStyle/>
          <a:p>
            <a:r>
              <a:rPr lang="en-US" altLang="zh-CN" dirty="0"/>
              <a:t>D</a:t>
            </a:r>
            <a:endParaRPr lang="zh-CN" altLang="en-US" dirty="0"/>
          </a:p>
        </p:txBody>
      </p:sp>
      <p:sp>
        <p:nvSpPr>
          <p:cNvPr id="89" name="文本框 88">
            <a:extLst>
              <a:ext uri="{FF2B5EF4-FFF2-40B4-BE49-F238E27FC236}">
                <a16:creationId xmlns:a16="http://schemas.microsoft.com/office/drawing/2014/main" xmlns="" id="{565702E8-79F7-4429-96D8-D98B9B3CEE48}"/>
              </a:ext>
            </a:extLst>
          </p:cNvPr>
          <p:cNvSpPr txBox="1"/>
          <p:nvPr/>
        </p:nvSpPr>
        <p:spPr>
          <a:xfrm>
            <a:off x="4828332" y="786649"/>
            <a:ext cx="711075" cy="369332"/>
          </a:xfrm>
          <a:prstGeom prst="rect">
            <a:avLst/>
          </a:prstGeom>
          <a:noFill/>
        </p:spPr>
        <p:txBody>
          <a:bodyPr wrap="square" rtlCol="0">
            <a:spAutoFit/>
          </a:bodyPr>
          <a:lstStyle/>
          <a:p>
            <a:r>
              <a:rPr lang="zh-CN" altLang="en-US" dirty="0"/>
              <a:t>下标</a:t>
            </a:r>
          </a:p>
        </p:txBody>
      </p:sp>
      <p:sp>
        <p:nvSpPr>
          <p:cNvPr id="90" name="文本框 89">
            <a:extLst>
              <a:ext uri="{FF2B5EF4-FFF2-40B4-BE49-F238E27FC236}">
                <a16:creationId xmlns:a16="http://schemas.microsoft.com/office/drawing/2014/main" xmlns="" id="{891C2714-91F8-48FE-BEE2-8FA58987854B}"/>
              </a:ext>
            </a:extLst>
          </p:cNvPr>
          <p:cNvSpPr txBox="1"/>
          <p:nvPr/>
        </p:nvSpPr>
        <p:spPr>
          <a:xfrm>
            <a:off x="5137908" y="1137783"/>
            <a:ext cx="309325" cy="369332"/>
          </a:xfrm>
          <a:prstGeom prst="rect">
            <a:avLst/>
          </a:prstGeom>
          <a:noFill/>
        </p:spPr>
        <p:txBody>
          <a:bodyPr wrap="square" rtlCol="0">
            <a:spAutoFit/>
          </a:bodyPr>
          <a:lstStyle/>
          <a:p>
            <a:r>
              <a:rPr lang="en-US" altLang="zh-CN" dirty="0"/>
              <a:t>0</a:t>
            </a:r>
            <a:endParaRPr lang="zh-CN" altLang="en-US" dirty="0"/>
          </a:p>
        </p:txBody>
      </p:sp>
      <p:sp>
        <p:nvSpPr>
          <p:cNvPr id="91" name="文本框 90">
            <a:extLst>
              <a:ext uri="{FF2B5EF4-FFF2-40B4-BE49-F238E27FC236}">
                <a16:creationId xmlns:a16="http://schemas.microsoft.com/office/drawing/2014/main" xmlns="" id="{E9A181E3-DB5D-46AE-9A79-24A8E503A1B4}"/>
              </a:ext>
            </a:extLst>
          </p:cNvPr>
          <p:cNvSpPr txBox="1"/>
          <p:nvPr/>
        </p:nvSpPr>
        <p:spPr>
          <a:xfrm>
            <a:off x="5137907" y="1483037"/>
            <a:ext cx="309325" cy="369332"/>
          </a:xfrm>
          <a:prstGeom prst="rect">
            <a:avLst/>
          </a:prstGeom>
          <a:noFill/>
        </p:spPr>
        <p:txBody>
          <a:bodyPr wrap="square" rtlCol="0">
            <a:spAutoFit/>
          </a:bodyPr>
          <a:lstStyle/>
          <a:p>
            <a:r>
              <a:rPr lang="en-US" altLang="zh-CN" dirty="0"/>
              <a:t>1</a:t>
            </a:r>
            <a:endParaRPr lang="zh-CN" altLang="en-US" dirty="0"/>
          </a:p>
        </p:txBody>
      </p:sp>
      <p:sp>
        <p:nvSpPr>
          <p:cNvPr id="92" name="文本框 91">
            <a:extLst>
              <a:ext uri="{FF2B5EF4-FFF2-40B4-BE49-F238E27FC236}">
                <a16:creationId xmlns:a16="http://schemas.microsoft.com/office/drawing/2014/main" xmlns="" id="{25138AF0-D8FF-466A-A44E-A8D1A8E8E62D}"/>
              </a:ext>
            </a:extLst>
          </p:cNvPr>
          <p:cNvSpPr txBox="1"/>
          <p:nvPr/>
        </p:nvSpPr>
        <p:spPr>
          <a:xfrm>
            <a:off x="5140066" y="1852369"/>
            <a:ext cx="309325" cy="369332"/>
          </a:xfrm>
          <a:prstGeom prst="rect">
            <a:avLst/>
          </a:prstGeom>
          <a:noFill/>
        </p:spPr>
        <p:txBody>
          <a:bodyPr wrap="square" rtlCol="0">
            <a:spAutoFit/>
          </a:bodyPr>
          <a:lstStyle/>
          <a:p>
            <a:r>
              <a:rPr lang="en-US" altLang="zh-CN" dirty="0"/>
              <a:t>2</a:t>
            </a:r>
            <a:endParaRPr lang="zh-CN" altLang="en-US" dirty="0"/>
          </a:p>
        </p:txBody>
      </p:sp>
      <p:sp>
        <p:nvSpPr>
          <p:cNvPr id="93" name="文本框 92">
            <a:extLst>
              <a:ext uri="{FF2B5EF4-FFF2-40B4-BE49-F238E27FC236}">
                <a16:creationId xmlns:a16="http://schemas.microsoft.com/office/drawing/2014/main" xmlns="" id="{52F7E761-2C48-4A70-8261-97C0FCACB0FD}"/>
              </a:ext>
            </a:extLst>
          </p:cNvPr>
          <p:cNvSpPr txBox="1"/>
          <p:nvPr/>
        </p:nvSpPr>
        <p:spPr>
          <a:xfrm>
            <a:off x="5135642" y="2221701"/>
            <a:ext cx="309325" cy="369332"/>
          </a:xfrm>
          <a:prstGeom prst="rect">
            <a:avLst/>
          </a:prstGeom>
          <a:noFill/>
        </p:spPr>
        <p:txBody>
          <a:bodyPr wrap="square" rtlCol="0">
            <a:spAutoFit/>
          </a:bodyPr>
          <a:lstStyle/>
          <a:p>
            <a:r>
              <a:rPr lang="en-US" altLang="zh-CN" dirty="0"/>
              <a:t>3</a:t>
            </a:r>
            <a:endParaRPr lang="zh-CN" altLang="en-US" dirty="0"/>
          </a:p>
        </p:txBody>
      </p:sp>
      <p:sp>
        <p:nvSpPr>
          <p:cNvPr id="101" name="文本框 100">
            <a:extLst>
              <a:ext uri="{FF2B5EF4-FFF2-40B4-BE49-F238E27FC236}">
                <a16:creationId xmlns:a16="http://schemas.microsoft.com/office/drawing/2014/main" xmlns="" id="{872DFDAE-2444-4C52-BA5A-6FEA4F0230A6}"/>
              </a:ext>
            </a:extLst>
          </p:cNvPr>
          <p:cNvSpPr txBox="1"/>
          <p:nvPr/>
        </p:nvSpPr>
        <p:spPr>
          <a:xfrm>
            <a:off x="6241971" y="780457"/>
            <a:ext cx="1107226" cy="369332"/>
          </a:xfrm>
          <a:prstGeom prst="rect">
            <a:avLst/>
          </a:prstGeom>
          <a:noFill/>
        </p:spPr>
        <p:txBody>
          <a:bodyPr wrap="square" rtlCol="0">
            <a:spAutoFit/>
          </a:bodyPr>
          <a:lstStyle/>
          <a:p>
            <a:r>
              <a:rPr lang="en-US" altLang="zh-CN" dirty="0" err="1"/>
              <a:t>firstedge</a:t>
            </a:r>
            <a:endParaRPr lang="zh-CN" altLang="en-US" dirty="0"/>
          </a:p>
        </p:txBody>
      </p:sp>
      <p:cxnSp>
        <p:nvCxnSpPr>
          <p:cNvPr id="102" name="直接箭头连接符 101">
            <a:extLst>
              <a:ext uri="{FF2B5EF4-FFF2-40B4-BE49-F238E27FC236}">
                <a16:creationId xmlns:a16="http://schemas.microsoft.com/office/drawing/2014/main" xmlns="" id="{5EF071FE-BE91-44A8-8AFC-8EF842FAFA12}"/>
              </a:ext>
            </a:extLst>
          </p:cNvPr>
          <p:cNvCxnSpPr>
            <a:cxnSpLocks/>
            <a:endCxn id="108" idx="1"/>
          </p:cNvCxnSpPr>
          <p:nvPr/>
        </p:nvCxnSpPr>
        <p:spPr>
          <a:xfrm>
            <a:off x="6705999" y="1275537"/>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矩形 107">
            <a:extLst>
              <a:ext uri="{FF2B5EF4-FFF2-40B4-BE49-F238E27FC236}">
                <a16:creationId xmlns:a16="http://schemas.microsoft.com/office/drawing/2014/main" xmlns="" id="{A5330933-7E6E-4CA6-94D3-9592046D2702}"/>
              </a:ext>
            </a:extLst>
          </p:cNvPr>
          <p:cNvSpPr/>
          <p:nvPr/>
        </p:nvSpPr>
        <p:spPr>
          <a:xfrm>
            <a:off x="7629962" y="110005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xmlns="" id="{4F8AFCE1-AA1C-4C49-8E07-92CEC51B2865}"/>
              </a:ext>
            </a:extLst>
          </p:cNvPr>
          <p:cNvCxnSpPr>
            <a:cxnSpLocks/>
            <a:stCxn id="108" idx="0"/>
            <a:endCxn id="108" idx="2"/>
          </p:cNvCxnSpPr>
          <p:nvPr/>
        </p:nvCxnSpPr>
        <p:spPr>
          <a:xfrm>
            <a:off x="8082829" y="1100057"/>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直接箭头连接符 109">
            <a:extLst>
              <a:ext uri="{FF2B5EF4-FFF2-40B4-BE49-F238E27FC236}">
                <a16:creationId xmlns:a16="http://schemas.microsoft.com/office/drawing/2014/main" xmlns="" id="{6B0AABF1-1D39-4C0A-82AC-CBEFC42D0DEC}"/>
              </a:ext>
            </a:extLst>
          </p:cNvPr>
          <p:cNvCxnSpPr>
            <a:cxnSpLocks/>
          </p:cNvCxnSpPr>
          <p:nvPr/>
        </p:nvCxnSpPr>
        <p:spPr>
          <a:xfrm>
            <a:off x="8293565" y="1279181"/>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xmlns="" id="{86DC3316-186E-4109-8B5C-07BC185D4AB6}"/>
              </a:ext>
            </a:extLst>
          </p:cNvPr>
          <p:cNvSpPr txBox="1"/>
          <p:nvPr/>
        </p:nvSpPr>
        <p:spPr>
          <a:xfrm>
            <a:off x="7700914" y="1087449"/>
            <a:ext cx="354245" cy="369332"/>
          </a:xfrm>
          <a:prstGeom prst="rect">
            <a:avLst/>
          </a:prstGeom>
          <a:noFill/>
        </p:spPr>
        <p:txBody>
          <a:bodyPr wrap="square" rtlCol="0">
            <a:spAutoFit/>
          </a:bodyPr>
          <a:lstStyle/>
          <a:p>
            <a:r>
              <a:rPr lang="en-US" altLang="zh-CN" dirty="0"/>
              <a:t>1</a:t>
            </a:r>
            <a:endParaRPr lang="zh-CN" altLang="en-US" dirty="0"/>
          </a:p>
        </p:txBody>
      </p:sp>
      <p:sp>
        <p:nvSpPr>
          <p:cNvPr id="138" name="流程图: 接点 137">
            <a:extLst>
              <a:ext uri="{FF2B5EF4-FFF2-40B4-BE49-F238E27FC236}">
                <a16:creationId xmlns:a16="http://schemas.microsoft.com/office/drawing/2014/main" xmlns="" id="{2A660DF6-2051-4812-A30E-B98AE0B4A5E3}"/>
              </a:ext>
            </a:extLst>
          </p:cNvPr>
          <p:cNvSpPr/>
          <p:nvPr/>
        </p:nvSpPr>
        <p:spPr>
          <a:xfrm>
            <a:off x="1552508" y="55144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39" name="流程图: 接点 138">
            <a:extLst>
              <a:ext uri="{FF2B5EF4-FFF2-40B4-BE49-F238E27FC236}">
                <a16:creationId xmlns:a16="http://schemas.microsoft.com/office/drawing/2014/main" xmlns="" id="{9E42E492-4F4F-40B9-AC9F-7413BE47EAB1}"/>
              </a:ext>
            </a:extLst>
          </p:cNvPr>
          <p:cNvSpPr/>
          <p:nvPr/>
        </p:nvSpPr>
        <p:spPr>
          <a:xfrm>
            <a:off x="252126" y="103972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40" name="流程图: 接点 139">
            <a:extLst>
              <a:ext uri="{FF2B5EF4-FFF2-40B4-BE49-F238E27FC236}">
                <a16:creationId xmlns:a16="http://schemas.microsoft.com/office/drawing/2014/main" xmlns="" id="{B82609E4-E8B6-40D9-8A27-A2BF5F6DB792}"/>
              </a:ext>
            </a:extLst>
          </p:cNvPr>
          <p:cNvSpPr/>
          <p:nvPr/>
        </p:nvSpPr>
        <p:spPr>
          <a:xfrm>
            <a:off x="1342871" y="175658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41" name="流程图: 接点 140">
            <a:extLst>
              <a:ext uri="{FF2B5EF4-FFF2-40B4-BE49-F238E27FC236}">
                <a16:creationId xmlns:a16="http://schemas.microsoft.com/office/drawing/2014/main" xmlns="" id="{58FE5C9A-1B84-4702-A238-D167216D666D}"/>
              </a:ext>
            </a:extLst>
          </p:cNvPr>
          <p:cNvSpPr/>
          <p:nvPr/>
        </p:nvSpPr>
        <p:spPr>
          <a:xfrm>
            <a:off x="2507602" y="128110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147" name="矩形 146">
            <a:extLst>
              <a:ext uri="{FF2B5EF4-FFF2-40B4-BE49-F238E27FC236}">
                <a16:creationId xmlns:a16="http://schemas.microsoft.com/office/drawing/2014/main" xmlns="" id="{C296793F-C3F9-43A9-8B2B-70A4ECFC21C5}"/>
              </a:ext>
            </a:extLst>
          </p:cNvPr>
          <p:cNvSpPr/>
          <p:nvPr/>
        </p:nvSpPr>
        <p:spPr>
          <a:xfrm>
            <a:off x="8909811" y="1095929"/>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a:extLst>
              <a:ext uri="{FF2B5EF4-FFF2-40B4-BE49-F238E27FC236}">
                <a16:creationId xmlns:a16="http://schemas.microsoft.com/office/drawing/2014/main" xmlns="" id="{01A488B3-6849-4595-9A68-ED6FA29D8288}"/>
              </a:ext>
            </a:extLst>
          </p:cNvPr>
          <p:cNvCxnSpPr>
            <a:cxnSpLocks/>
            <a:stCxn id="147" idx="0"/>
            <a:endCxn id="147" idx="2"/>
          </p:cNvCxnSpPr>
          <p:nvPr/>
        </p:nvCxnSpPr>
        <p:spPr>
          <a:xfrm>
            <a:off x="9362678" y="1095929"/>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49" name="文本框 148">
            <a:extLst>
              <a:ext uri="{FF2B5EF4-FFF2-40B4-BE49-F238E27FC236}">
                <a16:creationId xmlns:a16="http://schemas.microsoft.com/office/drawing/2014/main" xmlns="" id="{8FE3CB6B-A639-42EE-B14D-1586D9A5DC7E}"/>
              </a:ext>
            </a:extLst>
          </p:cNvPr>
          <p:cNvSpPr txBox="1"/>
          <p:nvPr/>
        </p:nvSpPr>
        <p:spPr>
          <a:xfrm>
            <a:off x="8980763" y="1083321"/>
            <a:ext cx="354245" cy="369332"/>
          </a:xfrm>
          <a:prstGeom prst="rect">
            <a:avLst/>
          </a:prstGeom>
          <a:noFill/>
        </p:spPr>
        <p:txBody>
          <a:bodyPr wrap="square" rtlCol="0">
            <a:spAutoFit/>
          </a:bodyPr>
          <a:lstStyle/>
          <a:p>
            <a:r>
              <a:rPr lang="en-US" altLang="zh-CN" dirty="0"/>
              <a:t>2</a:t>
            </a:r>
            <a:endParaRPr lang="zh-CN" altLang="en-US" dirty="0"/>
          </a:p>
        </p:txBody>
      </p:sp>
      <p:sp>
        <p:nvSpPr>
          <p:cNvPr id="154" name="文本框 153">
            <a:extLst>
              <a:ext uri="{FF2B5EF4-FFF2-40B4-BE49-F238E27FC236}">
                <a16:creationId xmlns:a16="http://schemas.microsoft.com/office/drawing/2014/main" xmlns="" id="{DE856D51-7E13-4A10-A5B5-36B60B21DF28}"/>
              </a:ext>
            </a:extLst>
          </p:cNvPr>
          <p:cNvSpPr txBox="1"/>
          <p:nvPr/>
        </p:nvSpPr>
        <p:spPr>
          <a:xfrm>
            <a:off x="9398154" y="1096213"/>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68" name="直接箭头连接符 167">
            <a:extLst>
              <a:ext uri="{FF2B5EF4-FFF2-40B4-BE49-F238E27FC236}">
                <a16:creationId xmlns:a16="http://schemas.microsoft.com/office/drawing/2014/main" xmlns="" id="{B9235FAC-272B-468E-9A51-005938082ECF}"/>
              </a:ext>
            </a:extLst>
          </p:cNvPr>
          <p:cNvCxnSpPr>
            <a:cxnSpLocks/>
            <a:endCxn id="169" idx="1"/>
          </p:cNvCxnSpPr>
          <p:nvPr/>
        </p:nvCxnSpPr>
        <p:spPr>
          <a:xfrm>
            <a:off x="6707397" y="1662829"/>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矩形 168">
            <a:extLst>
              <a:ext uri="{FF2B5EF4-FFF2-40B4-BE49-F238E27FC236}">
                <a16:creationId xmlns:a16="http://schemas.microsoft.com/office/drawing/2014/main" xmlns="" id="{020434B0-F2D2-4214-B5A5-F16B16EC90D5}"/>
              </a:ext>
            </a:extLst>
          </p:cNvPr>
          <p:cNvSpPr/>
          <p:nvPr/>
        </p:nvSpPr>
        <p:spPr>
          <a:xfrm>
            <a:off x="7631360" y="1487349"/>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a:extLst>
              <a:ext uri="{FF2B5EF4-FFF2-40B4-BE49-F238E27FC236}">
                <a16:creationId xmlns:a16="http://schemas.microsoft.com/office/drawing/2014/main" xmlns="" id="{77D40E63-968A-467C-8040-44F8A29F1F22}"/>
              </a:ext>
            </a:extLst>
          </p:cNvPr>
          <p:cNvCxnSpPr>
            <a:cxnSpLocks/>
            <a:stCxn id="169" idx="0"/>
            <a:endCxn id="169" idx="2"/>
          </p:cNvCxnSpPr>
          <p:nvPr/>
        </p:nvCxnSpPr>
        <p:spPr>
          <a:xfrm>
            <a:off x="8084227" y="1487349"/>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72" name="文本框 171">
            <a:extLst>
              <a:ext uri="{FF2B5EF4-FFF2-40B4-BE49-F238E27FC236}">
                <a16:creationId xmlns:a16="http://schemas.microsoft.com/office/drawing/2014/main" xmlns="" id="{9D98EE15-672C-4F61-A996-68F5E9F06CB5}"/>
              </a:ext>
            </a:extLst>
          </p:cNvPr>
          <p:cNvSpPr txBox="1"/>
          <p:nvPr/>
        </p:nvSpPr>
        <p:spPr>
          <a:xfrm>
            <a:off x="7702312" y="1474741"/>
            <a:ext cx="354245" cy="369332"/>
          </a:xfrm>
          <a:prstGeom prst="rect">
            <a:avLst/>
          </a:prstGeom>
          <a:noFill/>
        </p:spPr>
        <p:txBody>
          <a:bodyPr wrap="square" rtlCol="0">
            <a:spAutoFit/>
          </a:bodyPr>
          <a:lstStyle/>
          <a:p>
            <a:r>
              <a:rPr lang="en-US" altLang="zh-CN" dirty="0"/>
              <a:t>2</a:t>
            </a:r>
            <a:endParaRPr lang="zh-CN" altLang="en-US" dirty="0"/>
          </a:p>
        </p:txBody>
      </p:sp>
      <p:sp>
        <p:nvSpPr>
          <p:cNvPr id="180" name="文本框 179">
            <a:extLst>
              <a:ext uri="{FF2B5EF4-FFF2-40B4-BE49-F238E27FC236}">
                <a16:creationId xmlns:a16="http://schemas.microsoft.com/office/drawing/2014/main" xmlns="" id="{7AF8D0C7-13D8-4450-8529-1290678C2C60}"/>
              </a:ext>
            </a:extLst>
          </p:cNvPr>
          <p:cNvSpPr txBox="1"/>
          <p:nvPr/>
        </p:nvSpPr>
        <p:spPr>
          <a:xfrm>
            <a:off x="8106764" y="150159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81" name="直接箭头连接符 180">
            <a:extLst>
              <a:ext uri="{FF2B5EF4-FFF2-40B4-BE49-F238E27FC236}">
                <a16:creationId xmlns:a16="http://schemas.microsoft.com/office/drawing/2014/main" xmlns="" id="{56BFCE88-EF7A-4CB7-A9B7-1B4661851826}"/>
              </a:ext>
            </a:extLst>
          </p:cNvPr>
          <p:cNvCxnSpPr>
            <a:cxnSpLocks/>
            <a:endCxn id="182" idx="1"/>
          </p:cNvCxnSpPr>
          <p:nvPr/>
        </p:nvCxnSpPr>
        <p:spPr>
          <a:xfrm>
            <a:off x="6705999" y="205150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矩形 181">
            <a:extLst>
              <a:ext uri="{FF2B5EF4-FFF2-40B4-BE49-F238E27FC236}">
                <a16:creationId xmlns:a16="http://schemas.microsoft.com/office/drawing/2014/main" xmlns="" id="{A7F440E2-B740-4532-99BF-45B158ECB749}"/>
              </a:ext>
            </a:extLst>
          </p:cNvPr>
          <p:cNvSpPr/>
          <p:nvPr/>
        </p:nvSpPr>
        <p:spPr>
          <a:xfrm>
            <a:off x="7629962" y="187602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a:extLst>
              <a:ext uri="{FF2B5EF4-FFF2-40B4-BE49-F238E27FC236}">
                <a16:creationId xmlns:a16="http://schemas.microsoft.com/office/drawing/2014/main" xmlns="" id="{8B601EB9-A454-4E55-B25D-78F58390F4F3}"/>
              </a:ext>
            </a:extLst>
          </p:cNvPr>
          <p:cNvCxnSpPr>
            <a:cxnSpLocks/>
            <a:stCxn id="182" idx="0"/>
            <a:endCxn id="182" idx="2"/>
          </p:cNvCxnSpPr>
          <p:nvPr/>
        </p:nvCxnSpPr>
        <p:spPr>
          <a:xfrm>
            <a:off x="8082829" y="1876026"/>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85" name="文本框 184">
            <a:extLst>
              <a:ext uri="{FF2B5EF4-FFF2-40B4-BE49-F238E27FC236}">
                <a16:creationId xmlns:a16="http://schemas.microsoft.com/office/drawing/2014/main" xmlns="" id="{8E1E2D2A-5871-401C-ACE8-754B429AB654}"/>
              </a:ext>
            </a:extLst>
          </p:cNvPr>
          <p:cNvSpPr txBox="1"/>
          <p:nvPr/>
        </p:nvSpPr>
        <p:spPr>
          <a:xfrm>
            <a:off x="7700914" y="1863418"/>
            <a:ext cx="354245" cy="369332"/>
          </a:xfrm>
          <a:prstGeom prst="rect">
            <a:avLst/>
          </a:prstGeom>
          <a:noFill/>
        </p:spPr>
        <p:txBody>
          <a:bodyPr wrap="square" rtlCol="0">
            <a:spAutoFit/>
          </a:bodyPr>
          <a:lstStyle/>
          <a:p>
            <a:r>
              <a:rPr lang="en-US" altLang="zh-CN" dirty="0"/>
              <a:t>3</a:t>
            </a:r>
            <a:endParaRPr lang="zh-CN" altLang="en-US" dirty="0"/>
          </a:p>
        </p:txBody>
      </p:sp>
      <p:sp>
        <p:nvSpPr>
          <p:cNvPr id="193" name="文本框 192">
            <a:extLst>
              <a:ext uri="{FF2B5EF4-FFF2-40B4-BE49-F238E27FC236}">
                <a16:creationId xmlns:a16="http://schemas.microsoft.com/office/drawing/2014/main" xmlns="" id="{55766312-6AC7-4811-9B94-2014ED8F901C}"/>
              </a:ext>
            </a:extLst>
          </p:cNvPr>
          <p:cNvSpPr txBox="1"/>
          <p:nvPr/>
        </p:nvSpPr>
        <p:spPr>
          <a:xfrm>
            <a:off x="8112736" y="1899735"/>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94" name="直接箭头连接符 193">
            <a:extLst>
              <a:ext uri="{FF2B5EF4-FFF2-40B4-BE49-F238E27FC236}">
                <a16:creationId xmlns:a16="http://schemas.microsoft.com/office/drawing/2014/main" xmlns="" id="{E8F5BE18-D1B7-4260-86E7-DED4F991F451}"/>
              </a:ext>
            </a:extLst>
          </p:cNvPr>
          <p:cNvCxnSpPr>
            <a:cxnSpLocks/>
          </p:cNvCxnSpPr>
          <p:nvPr/>
        </p:nvCxnSpPr>
        <p:spPr>
          <a:xfrm>
            <a:off x="6704830" y="2428647"/>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xmlns="" id="{DD8EB8BD-152D-4390-BF8B-F9C8D315D62D}"/>
              </a:ext>
            </a:extLst>
          </p:cNvPr>
          <p:cNvSpPr/>
          <p:nvPr/>
        </p:nvSpPr>
        <p:spPr>
          <a:xfrm>
            <a:off x="7628793" y="226155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文本框 196">
            <a:extLst>
              <a:ext uri="{FF2B5EF4-FFF2-40B4-BE49-F238E27FC236}">
                <a16:creationId xmlns:a16="http://schemas.microsoft.com/office/drawing/2014/main" xmlns="" id="{14FD14BE-E16A-4B83-A52E-8412D0E0DF32}"/>
              </a:ext>
            </a:extLst>
          </p:cNvPr>
          <p:cNvSpPr txBox="1"/>
          <p:nvPr/>
        </p:nvSpPr>
        <p:spPr>
          <a:xfrm>
            <a:off x="7699745" y="2248948"/>
            <a:ext cx="354245" cy="369332"/>
          </a:xfrm>
          <a:prstGeom prst="rect">
            <a:avLst/>
          </a:prstGeom>
          <a:noFill/>
        </p:spPr>
        <p:txBody>
          <a:bodyPr wrap="square" rtlCol="0">
            <a:spAutoFit/>
          </a:bodyPr>
          <a:lstStyle/>
          <a:p>
            <a:r>
              <a:rPr lang="en-US" altLang="zh-CN" dirty="0"/>
              <a:t>0</a:t>
            </a:r>
            <a:endParaRPr lang="zh-CN" altLang="en-US" dirty="0"/>
          </a:p>
        </p:txBody>
      </p:sp>
      <p:sp>
        <p:nvSpPr>
          <p:cNvPr id="200" name="文本框 199">
            <a:extLst>
              <a:ext uri="{FF2B5EF4-FFF2-40B4-BE49-F238E27FC236}">
                <a16:creationId xmlns:a16="http://schemas.microsoft.com/office/drawing/2014/main" xmlns="" id="{6DC07F7A-AA42-4124-AAF3-3788A45160D2}"/>
              </a:ext>
            </a:extLst>
          </p:cNvPr>
          <p:cNvSpPr txBox="1"/>
          <p:nvPr/>
        </p:nvSpPr>
        <p:spPr>
          <a:xfrm>
            <a:off x="8112736" y="2292776"/>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201" name="直接连接符 200">
            <a:extLst>
              <a:ext uri="{FF2B5EF4-FFF2-40B4-BE49-F238E27FC236}">
                <a16:creationId xmlns:a16="http://schemas.microsoft.com/office/drawing/2014/main" xmlns="" id="{A15D8801-D810-43B4-ACCB-1A3E6FA094B9}"/>
              </a:ext>
            </a:extLst>
          </p:cNvPr>
          <p:cNvCxnSpPr>
            <a:cxnSpLocks/>
          </p:cNvCxnSpPr>
          <p:nvPr/>
        </p:nvCxnSpPr>
        <p:spPr>
          <a:xfrm>
            <a:off x="8082829" y="2253209"/>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4" name="直接箭头连接符 3">
            <a:extLst>
              <a:ext uri="{FF2B5EF4-FFF2-40B4-BE49-F238E27FC236}">
                <a16:creationId xmlns:a16="http://schemas.microsoft.com/office/drawing/2014/main" xmlns="" id="{BE52B51B-0FD2-4427-AE5F-C79F5A03D10E}"/>
              </a:ext>
            </a:extLst>
          </p:cNvPr>
          <p:cNvCxnSpPr>
            <a:stCxn id="138" idx="2"/>
            <a:endCxn id="139" idx="7"/>
          </p:cNvCxnSpPr>
          <p:nvPr/>
        </p:nvCxnSpPr>
        <p:spPr>
          <a:xfrm flipH="1">
            <a:off x="896566" y="916366"/>
            <a:ext cx="655942" cy="23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xmlns="" id="{9FA8EDD7-E06E-4D76-B248-5E809962C2FA}"/>
              </a:ext>
            </a:extLst>
          </p:cNvPr>
          <p:cNvCxnSpPr>
            <a:stCxn id="141" idx="0"/>
            <a:endCxn id="138" idx="6"/>
          </p:cNvCxnSpPr>
          <p:nvPr/>
        </p:nvCxnSpPr>
        <p:spPr>
          <a:xfrm flipH="1" flipV="1">
            <a:off x="2307517" y="916366"/>
            <a:ext cx="577590" cy="36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62768B63-C1DF-4D5E-9344-6EC720D3D57A}"/>
              </a:ext>
            </a:extLst>
          </p:cNvPr>
          <p:cNvCxnSpPr>
            <a:stCxn id="138" idx="4"/>
            <a:endCxn id="140" idx="0"/>
          </p:cNvCxnSpPr>
          <p:nvPr/>
        </p:nvCxnSpPr>
        <p:spPr>
          <a:xfrm flipH="1">
            <a:off x="1720376" y="1281287"/>
            <a:ext cx="209637" cy="47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70E7EF6D-6254-4D99-898E-27689C056C7F}"/>
              </a:ext>
            </a:extLst>
          </p:cNvPr>
          <p:cNvCxnSpPr>
            <a:stCxn id="139" idx="5"/>
            <a:endCxn id="140" idx="2"/>
          </p:cNvCxnSpPr>
          <p:nvPr/>
        </p:nvCxnSpPr>
        <p:spPr>
          <a:xfrm>
            <a:off x="896566" y="1662681"/>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768934ED-371E-4EE0-A44A-D92BEC3BFA5D}"/>
              </a:ext>
            </a:extLst>
          </p:cNvPr>
          <p:cNvCxnSpPr>
            <a:stCxn id="140" idx="6"/>
            <a:endCxn id="141" idx="4"/>
          </p:cNvCxnSpPr>
          <p:nvPr/>
        </p:nvCxnSpPr>
        <p:spPr>
          <a:xfrm flipV="1">
            <a:off x="2097880" y="2010948"/>
            <a:ext cx="787227" cy="11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FB28B0D7-5DC4-4D4E-8069-545FB5FCAB85}"/>
              </a:ext>
            </a:extLst>
          </p:cNvPr>
          <p:cNvCxnSpPr>
            <a:cxnSpLocks/>
          </p:cNvCxnSpPr>
          <p:nvPr/>
        </p:nvCxnSpPr>
        <p:spPr>
          <a:xfrm flipH="1" flipV="1">
            <a:off x="9398154" y="1899736"/>
            <a:ext cx="695966" cy="1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xmlns="" id="{5398964F-51DC-4639-84C5-A1709A57AD67}"/>
              </a:ext>
            </a:extLst>
          </p:cNvPr>
          <p:cNvSpPr txBox="1"/>
          <p:nvPr/>
        </p:nvSpPr>
        <p:spPr>
          <a:xfrm>
            <a:off x="10293292" y="1899735"/>
            <a:ext cx="1442906" cy="646331"/>
          </a:xfrm>
          <a:prstGeom prst="rect">
            <a:avLst/>
          </a:prstGeom>
          <a:noFill/>
        </p:spPr>
        <p:txBody>
          <a:bodyPr wrap="square" rtlCol="0">
            <a:spAutoFit/>
          </a:bodyPr>
          <a:lstStyle/>
          <a:p>
            <a:r>
              <a:rPr lang="zh-CN" altLang="en-US" dirty="0"/>
              <a:t>注意是以顶点为弧尾</a:t>
            </a:r>
          </a:p>
        </p:txBody>
      </p:sp>
      <p:sp>
        <p:nvSpPr>
          <p:cNvPr id="103" name="文本框 102">
            <a:extLst>
              <a:ext uri="{FF2B5EF4-FFF2-40B4-BE49-F238E27FC236}">
                <a16:creationId xmlns:a16="http://schemas.microsoft.com/office/drawing/2014/main" xmlns="" id="{562CBF54-BC18-46A3-8B2B-184DE470CBD4}"/>
              </a:ext>
            </a:extLst>
          </p:cNvPr>
          <p:cNvSpPr txBox="1"/>
          <p:nvPr/>
        </p:nvSpPr>
        <p:spPr>
          <a:xfrm>
            <a:off x="1162125" y="3046126"/>
            <a:ext cx="9583297" cy="369332"/>
          </a:xfrm>
          <a:prstGeom prst="rect">
            <a:avLst/>
          </a:prstGeom>
          <a:noFill/>
        </p:spPr>
        <p:txBody>
          <a:bodyPr wrap="square" rtlCol="0">
            <a:spAutoFit/>
          </a:bodyPr>
          <a:lstStyle/>
          <a:p>
            <a:r>
              <a:rPr lang="zh-CN" altLang="en-US" dirty="0"/>
              <a:t>需要设计两种结点结构类型：一是顶点表的</a:t>
            </a:r>
            <a:r>
              <a:rPr lang="zh-CN" altLang="en-US" dirty="0">
                <a:solidFill>
                  <a:schemeClr val="accent2"/>
                </a:solidFill>
              </a:rPr>
              <a:t>顶点</a:t>
            </a:r>
            <a:r>
              <a:rPr lang="zh-CN" altLang="en-US" dirty="0"/>
              <a:t>，二是单链表的</a:t>
            </a:r>
            <a:r>
              <a:rPr lang="zh-CN" altLang="en-US" dirty="0">
                <a:solidFill>
                  <a:schemeClr val="accent2"/>
                </a:solidFill>
              </a:rPr>
              <a:t>结点</a:t>
            </a:r>
            <a:endParaRPr lang="zh-CN" altLang="en-US" dirty="0"/>
          </a:p>
        </p:txBody>
      </p:sp>
      <p:pic>
        <p:nvPicPr>
          <p:cNvPr id="104" name="图片 103">
            <a:extLst>
              <a:ext uri="{FF2B5EF4-FFF2-40B4-BE49-F238E27FC236}">
                <a16:creationId xmlns:a16="http://schemas.microsoft.com/office/drawing/2014/main" xmlns="" id="{1453A419-5E81-4F33-8F48-5C833C0C972B}"/>
              </a:ext>
            </a:extLst>
          </p:cNvPr>
          <p:cNvPicPr>
            <a:picLocks noChangeAspect="1"/>
          </p:cNvPicPr>
          <p:nvPr/>
        </p:nvPicPr>
        <p:blipFill>
          <a:blip r:embed="rId2"/>
          <a:stretch>
            <a:fillRect/>
          </a:stretch>
        </p:blipFill>
        <p:spPr>
          <a:xfrm>
            <a:off x="168135" y="2960611"/>
            <a:ext cx="839000" cy="681408"/>
          </a:xfrm>
          <a:prstGeom prst="rect">
            <a:avLst/>
          </a:prstGeom>
        </p:spPr>
      </p:pic>
      <p:sp>
        <p:nvSpPr>
          <p:cNvPr id="21" name="矩形 20">
            <a:extLst>
              <a:ext uri="{FF2B5EF4-FFF2-40B4-BE49-F238E27FC236}">
                <a16:creationId xmlns:a16="http://schemas.microsoft.com/office/drawing/2014/main" xmlns="" id="{33794852-2D26-42AE-B67F-997F7DE4B452}"/>
              </a:ext>
            </a:extLst>
          </p:cNvPr>
          <p:cNvSpPr/>
          <p:nvPr/>
        </p:nvSpPr>
        <p:spPr>
          <a:xfrm>
            <a:off x="5783189" y="3748216"/>
            <a:ext cx="6015887" cy="1477328"/>
          </a:xfrm>
          <a:prstGeom prst="rect">
            <a:avLst/>
          </a:prstGeom>
        </p:spPr>
        <p:txBody>
          <a:bodyPr wrap="square">
            <a:spAutoFit/>
          </a:bodyPr>
          <a:lstStyle/>
          <a:p>
            <a:r>
              <a:rPr lang="en-US" altLang="zh-CN" dirty="0">
                <a:solidFill>
                  <a:schemeClr val="accent1"/>
                </a:solidFill>
              </a:rPr>
              <a:t>#define </a:t>
            </a:r>
            <a:r>
              <a:rPr lang="en-US" altLang="zh-CN" dirty="0" err="1"/>
              <a:t>MaxVertexNum</a:t>
            </a:r>
            <a:r>
              <a:rPr lang="en-US" altLang="zh-CN" dirty="0"/>
              <a:t> 100      //</a:t>
            </a:r>
            <a:r>
              <a:rPr lang="zh-CN" altLang="en-US" dirty="0"/>
              <a:t>图中顶点数目的最大值</a:t>
            </a:r>
          </a:p>
          <a:p>
            <a:r>
              <a:rPr lang="en-US" altLang="zh-CN" dirty="0">
                <a:solidFill>
                  <a:schemeClr val="accent1"/>
                </a:solidFill>
              </a:rPr>
              <a:t>typedef struct </a:t>
            </a:r>
            <a:r>
              <a:rPr lang="en-US" altLang="zh-CN" dirty="0" err="1"/>
              <a:t>ArcNode</a:t>
            </a:r>
            <a:r>
              <a:rPr lang="en-US" altLang="zh-CN" dirty="0"/>
              <a:t>{	      //</a:t>
            </a:r>
            <a:r>
              <a:rPr lang="zh-CN" altLang="en-US" dirty="0"/>
              <a:t>边表结点</a:t>
            </a:r>
          </a:p>
          <a:p>
            <a:r>
              <a:rPr lang="zh-CN" altLang="en-US" dirty="0"/>
              <a:t>	</a:t>
            </a:r>
            <a:r>
              <a:rPr lang="en-US" altLang="zh-CN" dirty="0">
                <a:solidFill>
                  <a:schemeClr val="accent1"/>
                </a:solidFill>
              </a:rPr>
              <a:t>int</a:t>
            </a:r>
            <a:r>
              <a:rPr lang="en-US" altLang="zh-CN" dirty="0"/>
              <a:t> </a:t>
            </a:r>
            <a:r>
              <a:rPr lang="en-US" altLang="zh-CN" dirty="0" err="1"/>
              <a:t>adjvex</a:t>
            </a:r>
            <a:r>
              <a:rPr lang="en-US" altLang="zh-CN" dirty="0"/>
              <a:t>;	      //</a:t>
            </a:r>
            <a:r>
              <a:rPr lang="zh-CN" altLang="en-US" dirty="0"/>
              <a:t>该弧所指向的顶点的位置</a:t>
            </a:r>
          </a:p>
          <a:p>
            <a:r>
              <a:rPr lang="zh-CN" altLang="en-US" dirty="0"/>
              <a:t>	</a:t>
            </a:r>
            <a:r>
              <a:rPr lang="en-US" altLang="zh-CN" dirty="0">
                <a:solidFill>
                  <a:schemeClr val="accent1"/>
                </a:solidFill>
              </a:rPr>
              <a:t>struct</a:t>
            </a:r>
            <a:r>
              <a:rPr lang="en-US" altLang="zh-CN" dirty="0"/>
              <a:t> </a:t>
            </a:r>
            <a:r>
              <a:rPr lang="en-US" altLang="zh-CN" dirty="0" err="1"/>
              <a:t>ArcNode</a:t>
            </a:r>
            <a:r>
              <a:rPr lang="en-US" altLang="zh-CN" dirty="0"/>
              <a:t> *next;  //</a:t>
            </a:r>
            <a:r>
              <a:rPr lang="zh-CN" altLang="en-US" dirty="0"/>
              <a:t>指向下一条弧的指针</a:t>
            </a:r>
          </a:p>
          <a:p>
            <a:r>
              <a:rPr lang="en-US" altLang="zh-CN" dirty="0"/>
              <a:t>}</a:t>
            </a:r>
            <a:r>
              <a:rPr lang="en-US" altLang="zh-CN" dirty="0" err="1"/>
              <a:t>ArcNode</a:t>
            </a:r>
            <a:r>
              <a:rPr lang="en-US" altLang="zh-CN" dirty="0"/>
              <a:t>; </a:t>
            </a:r>
          </a:p>
        </p:txBody>
      </p:sp>
      <p:sp>
        <p:nvSpPr>
          <p:cNvPr id="29" name="矩形 28">
            <a:extLst>
              <a:ext uri="{FF2B5EF4-FFF2-40B4-BE49-F238E27FC236}">
                <a16:creationId xmlns:a16="http://schemas.microsoft.com/office/drawing/2014/main" xmlns="" id="{339EA924-A28E-4CB0-8797-B2C5570B77DC}"/>
              </a:ext>
            </a:extLst>
          </p:cNvPr>
          <p:cNvSpPr/>
          <p:nvPr/>
        </p:nvSpPr>
        <p:spPr>
          <a:xfrm>
            <a:off x="154552" y="3754140"/>
            <a:ext cx="6015887" cy="1477328"/>
          </a:xfrm>
          <a:prstGeom prst="rect">
            <a:avLst/>
          </a:prstGeom>
        </p:spPr>
        <p:txBody>
          <a:bodyPr wrap="square">
            <a:spAutoFit/>
          </a:bodyPr>
          <a:lstStyle/>
          <a:p>
            <a:r>
              <a:rPr lang="en-US" altLang="zh-CN" dirty="0">
                <a:solidFill>
                  <a:schemeClr val="accent1"/>
                </a:solidFill>
              </a:rPr>
              <a:t>typedef struct </a:t>
            </a:r>
            <a:r>
              <a:rPr lang="en-US" altLang="zh-CN" dirty="0" err="1"/>
              <a:t>VNode</a:t>
            </a:r>
            <a:r>
              <a:rPr lang="en-US" altLang="zh-CN" dirty="0"/>
              <a:t>{	//</a:t>
            </a:r>
            <a:r>
              <a:rPr lang="zh-CN" altLang="en-US" dirty="0"/>
              <a:t>顶点表结点</a:t>
            </a:r>
          </a:p>
          <a:p>
            <a:r>
              <a:rPr lang="zh-CN" altLang="en-US" dirty="0"/>
              <a:t>	</a:t>
            </a:r>
            <a:r>
              <a:rPr lang="en-US" altLang="zh-CN" dirty="0" err="1"/>
              <a:t>VertexType</a:t>
            </a:r>
            <a:r>
              <a:rPr lang="en-US" altLang="zh-CN" dirty="0"/>
              <a:t> data; 	//</a:t>
            </a:r>
            <a:r>
              <a:rPr lang="zh-CN" altLang="en-US" dirty="0"/>
              <a:t>顶点信息</a:t>
            </a:r>
          </a:p>
          <a:p>
            <a:r>
              <a:rPr lang="zh-CN" altLang="en-US" dirty="0"/>
              <a:t>	</a:t>
            </a:r>
            <a:r>
              <a:rPr lang="en-US" altLang="zh-CN" dirty="0" err="1"/>
              <a:t>ArcNode</a:t>
            </a:r>
            <a:r>
              <a:rPr lang="en-US" altLang="zh-CN" dirty="0"/>
              <a:t> *</a:t>
            </a:r>
            <a:r>
              <a:rPr lang="en-US" altLang="zh-CN" dirty="0" err="1"/>
              <a:t>firstedge</a:t>
            </a:r>
            <a:r>
              <a:rPr lang="en-US" altLang="zh-CN" dirty="0"/>
              <a:t>; 	//</a:t>
            </a:r>
            <a:r>
              <a:rPr lang="zh-CN" altLang="en-US" dirty="0"/>
              <a:t>单链表头指针</a:t>
            </a:r>
          </a:p>
          <a:p>
            <a:r>
              <a:rPr lang="en-US" altLang="zh-CN" dirty="0"/>
              <a:t>}</a:t>
            </a:r>
            <a:r>
              <a:rPr lang="en-US" altLang="zh-CN" dirty="0" err="1"/>
              <a:t>VNode,AdjList</a:t>
            </a:r>
            <a:r>
              <a:rPr lang="en-US" altLang="zh-CN" dirty="0">
                <a:solidFill>
                  <a:srgbClr val="FF0000"/>
                </a:solidFill>
              </a:rPr>
              <a:t>[</a:t>
            </a:r>
            <a:r>
              <a:rPr lang="en-US" altLang="zh-CN" dirty="0" err="1"/>
              <a:t>MaxVertexNum</a:t>
            </a:r>
            <a:r>
              <a:rPr lang="en-US" altLang="zh-CN" dirty="0">
                <a:solidFill>
                  <a:srgbClr val="FF0000"/>
                </a:solidFill>
              </a:rPr>
              <a:t>]</a:t>
            </a:r>
            <a:r>
              <a:rPr lang="en-US" altLang="zh-CN" dirty="0"/>
              <a:t>;</a:t>
            </a:r>
          </a:p>
          <a:p>
            <a:r>
              <a:rPr lang="en-US" altLang="zh-CN" dirty="0"/>
              <a:t>//</a:t>
            </a:r>
            <a:r>
              <a:rPr lang="en-US" altLang="zh-CN" dirty="0" err="1"/>
              <a:t>AdjList</a:t>
            </a:r>
            <a:r>
              <a:rPr lang="zh-CN" altLang="en-US" dirty="0"/>
              <a:t>是结构体数组类型</a:t>
            </a:r>
            <a:endParaRPr lang="en-US" altLang="zh-CN" dirty="0"/>
          </a:p>
        </p:txBody>
      </p:sp>
      <p:sp>
        <p:nvSpPr>
          <p:cNvPr id="64" name="矩形 63">
            <a:extLst>
              <a:ext uri="{FF2B5EF4-FFF2-40B4-BE49-F238E27FC236}">
                <a16:creationId xmlns:a16="http://schemas.microsoft.com/office/drawing/2014/main" xmlns="" id="{0659770B-D230-4EA8-A705-30BEA77F5676}"/>
              </a:ext>
            </a:extLst>
          </p:cNvPr>
          <p:cNvSpPr/>
          <p:nvPr/>
        </p:nvSpPr>
        <p:spPr>
          <a:xfrm>
            <a:off x="2060884" y="5353580"/>
            <a:ext cx="8574109" cy="120032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dirty="0">
                <a:solidFill>
                  <a:schemeClr val="accent1"/>
                </a:solidFill>
              </a:rPr>
              <a:t>typedef struct</a:t>
            </a:r>
            <a:r>
              <a:rPr lang="en-US" altLang="zh-CN" dirty="0"/>
              <a:t>{</a:t>
            </a:r>
          </a:p>
          <a:p>
            <a:r>
              <a:rPr lang="en-US" altLang="zh-CN" dirty="0"/>
              <a:t>	</a:t>
            </a:r>
            <a:r>
              <a:rPr lang="en-US" altLang="zh-CN" dirty="0" err="1"/>
              <a:t>AdjList</a:t>
            </a:r>
            <a:r>
              <a:rPr lang="en-US" altLang="zh-CN" dirty="0"/>
              <a:t> vertices;    		//</a:t>
            </a:r>
            <a:r>
              <a:rPr lang="zh-CN" altLang="en-US" dirty="0"/>
              <a:t>邻接表</a:t>
            </a:r>
          </a:p>
          <a:p>
            <a:r>
              <a:rPr lang="zh-CN" altLang="en-US" dirty="0"/>
              <a:t>	</a:t>
            </a:r>
            <a:r>
              <a:rPr lang="en-US" altLang="zh-CN" dirty="0">
                <a:solidFill>
                  <a:schemeClr val="accent1"/>
                </a:solidFill>
              </a:rPr>
              <a:t>int</a:t>
            </a:r>
            <a:r>
              <a:rPr lang="en-US" altLang="zh-CN" dirty="0"/>
              <a:t> </a:t>
            </a:r>
            <a:r>
              <a:rPr lang="en-US" altLang="zh-CN" dirty="0" err="1"/>
              <a:t>vexnum,arcnum</a:t>
            </a:r>
            <a:r>
              <a:rPr lang="en-US" altLang="zh-CN" dirty="0"/>
              <a:t>; 	//</a:t>
            </a:r>
            <a:r>
              <a:rPr lang="zh-CN" altLang="en-US" dirty="0"/>
              <a:t>图的顶点数和弧数</a:t>
            </a:r>
          </a:p>
          <a:p>
            <a:r>
              <a:rPr lang="en-US" altLang="zh-CN" dirty="0"/>
              <a:t>} </a:t>
            </a:r>
            <a:r>
              <a:rPr lang="en-US" altLang="zh-CN" dirty="0" err="1"/>
              <a:t>ALGraph</a:t>
            </a:r>
            <a:r>
              <a:rPr lang="en-US" altLang="zh-CN" dirty="0"/>
              <a:t>; 			//</a:t>
            </a:r>
            <a:r>
              <a:rPr lang="en-US" altLang="zh-CN" dirty="0" err="1"/>
              <a:t>ALGraph</a:t>
            </a:r>
            <a:r>
              <a:rPr lang="zh-CN" altLang="en-US" dirty="0"/>
              <a:t>是以邻接表存储的图类型</a:t>
            </a:r>
          </a:p>
        </p:txBody>
      </p:sp>
      <p:cxnSp>
        <p:nvCxnSpPr>
          <p:cNvPr id="66" name="直接箭头连接符 65">
            <a:extLst>
              <a:ext uri="{FF2B5EF4-FFF2-40B4-BE49-F238E27FC236}">
                <a16:creationId xmlns:a16="http://schemas.microsoft.com/office/drawing/2014/main" xmlns="" id="{08B7B21F-E1C2-4B24-99CB-9803AF5D038A}"/>
              </a:ext>
            </a:extLst>
          </p:cNvPr>
          <p:cNvCxnSpPr>
            <a:cxnSpLocks/>
          </p:cNvCxnSpPr>
          <p:nvPr/>
        </p:nvCxnSpPr>
        <p:spPr>
          <a:xfrm flipV="1">
            <a:off x="2060884" y="4202106"/>
            <a:ext cx="3621028" cy="2607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接箭头连接符 69">
            <a:extLst>
              <a:ext uri="{FF2B5EF4-FFF2-40B4-BE49-F238E27FC236}">
                <a16:creationId xmlns:a16="http://schemas.microsoft.com/office/drawing/2014/main" xmlns="" id="{E8CE3992-40F6-4B5E-93E3-B27F1425B163}"/>
              </a:ext>
            </a:extLst>
          </p:cNvPr>
          <p:cNvCxnSpPr/>
          <p:nvPr/>
        </p:nvCxnSpPr>
        <p:spPr>
          <a:xfrm flipH="1" flipV="1">
            <a:off x="1342871" y="4954469"/>
            <a:ext cx="1668777" cy="87588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4236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10"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500"/>
                                        <p:tgtEl>
                                          <p:spTgt spid="8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500"/>
                                        <p:tgtEl>
                                          <p:spTgt spid="8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500"/>
                                        <p:tgtEl>
                                          <p:spTgt spid="8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500"/>
                                        <p:tgtEl>
                                          <p:spTgt spid="9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childTnLst>
                                </p:cTn>
                              </p:par>
                              <p:par>
                                <p:cTn id="56" presetID="10" presetClass="entr" presetSubtype="0" fill="hold" nodeType="with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500"/>
                                        <p:tgtEl>
                                          <p:spTgt spid="10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fade">
                                      <p:cBhvr>
                                        <p:cTn id="70" dur="500"/>
                                        <p:tgtEl>
                                          <p:spTgt spid="1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7"/>
                                        </p:tgtEl>
                                        <p:attrNameLst>
                                          <p:attrName>style.visibility</p:attrName>
                                        </p:attrNameLst>
                                      </p:cBhvr>
                                      <p:to>
                                        <p:strVal val="visible"/>
                                      </p:to>
                                    </p:set>
                                    <p:animEffect transition="in" filter="fade">
                                      <p:cBhvr>
                                        <p:cTn id="73" dur="500"/>
                                        <p:tgtEl>
                                          <p:spTgt spid="147"/>
                                        </p:tgtEl>
                                      </p:cBhvr>
                                    </p:animEffect>
                                  </p:childTnLst>
                                </p:cTn>
                              </p:par>
                              <p:par>
                                <p:cTn id="74" presetID="10" presetClass="entr" presetSubtype="0" fill="hold" nodeType="withEffect">
                                  <p:stCondLst>
                                    <p:cond delay="0"/>
                                  </p:stCondLst>
                                  <p:childTnLst>
                                    <p:set>
                                      <p:cBhvr>
                                        <p:cTn id="75" dur="1" fill="hold">
                                          <p:stCondLst>
                                            <p:cond delay="0"/>
                                          </p:stCondLst>
                                        </p:cTn>
                                        <p:tgtEl>
                                          <p:spTgt spid="148"/>
                                        </p:tgtEl>
                                        <p:attrNameLst>
                                          <p:attrName>style.visibility</p:attrName>
                                        </p:attrNameLst>
                                      </p:cBhvr>
                                      <p:to>
                                        <p:strVal val="visible"/>
                                      </p:to>
                                    </p:set>
                                    <p:animEffect transition="in" filter="fade">
                                      <p:cBhvr>
                                        <p:cTn id="76" dur="500"/>
                                        <p:tgtEl>
                                          <p:spTgt spid="1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9"/>
                                        </p:tgtEl>
                                        <p:attrNameLst>
                                          <p:attrName>style.visibility</p:attrName>
                                        </p:attrNameLst>
                                      </p:cBhvr>
                                      <p:to>
                                        <p:strVal val="visible"/>
                                      </p:to>
                                    </p:set>
                                    <p:animEffect transition="in" filter="fade">
                                      <p:cBhvr>
                                        <p:cTn id="79" dur="500"/>
                                        <p:tgtEl>
                                          <p:spTgt spid="14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4"/>
                                        </p:tgtEl>
                                        <p:attrNameLst>
                                          <p:attrName>style.visibility</p:attrName>
                                        </p:attrNameLst>
                                      </p:cBhvr>
                                      <p:to>
                                        <p:strVal val="visible"/>
                                      </p:to>
                                    </p:set>
                                    <p:animEffect transition="in" filter="fade">
                                      <p:cBhvr>
                                        <p:cTn id="82" dur="500"/>
                                        <p:tgtEl>
                                          <p:spTgt spid="154"/>
                                        </p:tgtEl>
                                      </p:cBhvr>
                                    </p:animEffect>
                                  </p:childTnLst>
                                </p:cTn>
                              </p:par>
                              <p:par>
                                <p:cTn id="83" presetID="10" presetClass="entr" presetSubtype="0" fill="hold" nodeType="withEffect">
                                  <p:stCondLst>
                                    <p:cond delay="0"/>
                                  </p:stCondLst>
                                  <p:childTnLst>
                                    <p:set>
                                      <p:cBhvr>
                                        <p:cTn id="84" dur="1" fill="hold">
                                          <p:stCondLst>
                                            <p:cond delay="0"/>
                                          </p:stCondLst>
                                        </p:cTn>
                                        <p:tgtEl>
                                          <p:spTgt spid="168"/>
                                        </p:tgtEl>
                                        <p:attrNameLst>
                                          <p:attrName>style.visibility</p:attrName>
                                        </p:attrNameLst>
                                      </p:cBhvr>
                                      <p:to>
                                        <p:strVal val="visible"/>
                                      </p:to>
                                    </p:set>
                                    <p:animEffect transition="in" filter="fade">
                                      <p:cBhvr>
                                        <p:cTn id="85" dur="500"/>
                                        <p:tgtEl>
                                          <p:spTgt spid="16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9"/>
                                        </p:tgtEl>
                                        <p:attrNameLst>
                                          <p:attrName>style.visibility</p:attrName>
                                        </p:attrNameLst>
                                      </p:cBhvr>
                                      <p:to>
                                        <p:strVal val="visible"/>
                                      </p:to>
                                    </p:set>
                                    <p:animEffect transition="in" filter="fade">
                                      <p:cBhvr>
                                        <p:cTn id="88" dur="500"/>
                                        <p:tgtEl>
                                          <p:spTgt spid="169"/>
                                        </p:tgtEl>
                                      </p:cBhvr>
                                    </p:animEffect>
                                  </p:childTnLst>
                                </p:cTn>
                              </p:par>
                              <p:par>
                                <p:cTn id="89" presetID="10" presetClass="entr" presetSubtype="0" fill="hold" nodeType="with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72"/>
                                        </p:tgtEl>
                                        <p:attrNameLst>
                                          <p:attrName>style.visibility</p:attrName>
                                        </p:attrNameLst>
                                      </p:cBhvr>
                                      <p:to>
                                        <p:strVal val="visible"/>
                                      </p:to>
                                    </p:set>
                                    <p:animEffect transition="in" filter="fade">
                                      <p:cBhvr>
                                        <p:cTn id="94" dur="500"/>
                                        <p:tgtEl>
                                          <p:spTgt spid="1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80"/>
                                        </p:tgtEl>
                                        <p:attrNameLst>
                                          <p:attrName>style.visibility</p:attrName>
                                        </p:attrNameLst>
                                      </p:cBhvr>
                                      <p:to>
                                        <p:strVal val="visible"/>
                                      </p:to>
                                    </p:set>
                                    <p:animEffect transition="in" filter="fade">
                                      <p:cBhvr>
                                        <p:cTn id="97" dur="500"/>
                                        <p:tgtEl>
                                          <p:spTgt spid="180"/>
                                        </p:tgtEl>
                                      </p:cBhvr>
                                    </p:animEffect>
                                  </p:childTnLst>
                                </p:cTn>
                              </p:par>
                              <p:par>
                                <p:cTn id="98" presetID="10" presetClass="entr" presetSubtype="0" fill="hold" nodeType="withEffect">
                                  <p:stCondLst>
                                    <p:cond delay="0"/>
                                  </p:stCondLst>
                                  <p:childTnLst>
                                    <p:set>
                                      <p:cBhvr>
                                        <p:cTn id="99" dur="1" fill="hold">
                                          <p:stCondLst>
                                            <p:cond delay="0"/>
                                          </p:stCondLst>
                                        </p:cTn>
                                        <p:tgtEl>
                                          <p:spTgt spid="181"/>
                                        </p:tgtEl>
                                        <p:attrNameLst>
                                          <p:attrName>style.visibility</p:attrName>
                                        </p:attrNameLst>
                                      </p:cBhvr>
                                      <p:to>
                                        <p:strVal val="visible"/>
                                      </p:to>
                                    </p:set>
                                    <p:animEffect transition="in" filter="fade">
                                      <p:cBhvr>
                                        <p:cTn id="100" dur="500"/>
                                        <p:tgtEl>
                                          <p:spTgt spid="18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82"/>
                                        </p:tgtEl>
                                        <p:attrNameLst>
                                          <p:attrName>style.visibility</p:attrName>
                                        </p:attrNameLst>
                                      </p:cBhvr>
                                      <p:to>
                                        <p:strVal val="visible"/>
                                      </p:to>
                                    </p:set>
                                    <p:animEffect transition="in" filter="fade">
                                      <p:cBhvr>
                                        <p:cTn id="103" dur="500"/>
                                        <p:tgtEl>
                                          <p:spTgt spid="182"/>
                                        </p:tgtEl>
                                      </p:cBhvr>
                                    </p:animEffect>
                                  </p:childTnLst>
                                </p:cTn>
                              </p:par>
                              <p:par>
                                <p:cTn id="104" presetID="10" presetClass="entr" presetSubtype="0" fill="hold" nodeType="withEffect">
                                  <p:stCondLst>
                                    <p:cond delay="0"/>
                                  </p:stCondLst>
                                  <p:childTnLst>
                                    <p:set>
                                      <p:cBhvr>
                                        <p:cTn id="105" dur="1" fill="hold">
                                          <p:stCondLst>
                                            <p:cond delay="0"/>
                                          </p:stCondLst>
                                        </p:cTn>
                                        <p:tgtEl>
                                          <p:spTgt spid="183"/>
                                        </p:tgtEl>
                                        <p:attrNameLst>
                                          <p:attrName>style.visibility</p:attrName>
                                        </p:attrNameLst>
                                      </p:cBhvr>
                                      <p:to>
                                        <p:strVal val="visible"/>
                                      </p:to>
                                    </p:set>
                                    <p:animEffect transition="in" filter="fade">
                                      <p:cBhvr>
                                        <p:cTn id="106" dur="500"/>
                                        <p:tgtEl>
                                          <p:spTgt spid="18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85"/>
                                        </p:tgtEl>
                                        <p:attrNameLst>
                                          <p:attrName>style.visibility</p:attrName>
                                        </p:attrNameLst>
                                      </p:cBhvr>
                                      <p:to>
                                        <p:strVal val="visible"/>
                                      </p:to>
                                    </p:set>
                                    <p:animEffect transition="in" filter="fade">
                                      <p:cBhvr>
                                        <p:cTn id="109" dur="500"/>
                                        <p:tgtEl>
                                          <p:spTgt spid="18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93"/>
                                        </p:tgtEl>
                                        <p:attrNameLst>
                                          <p:attrName>style.visibility</p:attrName>
                                        </p:attrNameLst>
                                      </p:cBhvr>
                                      <p:to>
                                        <p:strVal val="visible"/>
                                      </p:to>
                                    </p:set>
                                    <p:animEffect transition="in" filter="fade">
                                      <p:cBhvr>
                                        <p:cTn id="112" dur="500"/>
                                        <p:tgtEl>
                                          <p:spTgt spid="193"/>
                                        </p:tgtEl>
                                      </p:cBhvr>
                                    </p:animEffect>
                                  </p:childTnLst>
                                </p:cTn>
                              </p:par>
                              <p:par>
                                <p:cTn id="113" presetID="10" presetClass="entr" presetSubtype="0" fill="hold" nodeType="withEffect">
                                  <p:stCondLst>
                                    <p:cond delay="0"/>
                                  </p:stCondLst>
                                  <p:childTnLst>
                                    <p:set>
                                      <p:cBhvr>
                                        <p:cTn id="114" dur="1" fill="hold">
                                          <p:stCondLst>
                                            <p:cond delay="0"/>
                                          </p:stCondLst>
                                        </p:cTn>
                                        <p:tgtEl>
                                          <p:spTgt spid="194"/>
                                        </p:tgtEl>
                                        <p:attrNameLst>
                                          <p:attrName>style.visibility</p:attrName>
                                        </p:attrNameLst>
                                      </p:cBhvr>
                                      <p:to>
                                        <p:strVal val="visible"/>
                                      </p:to>
                                    </p:set>
                                    <p:animEffect transition="in" filter="fade">
                                      <p:cBhvr>
                                        <p:cTn id="115" dur="500"/>
                                        <p:tgtEl>
                                          <p:spTgt spid="19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95"/>
                                        </p:tgtEl>
                                        <p:attrNameLst>
                                          <p:attrName>style.visibility</p:attrName>
                                        </p:attrNameLst>
                                      </p:cBhvr>
                                      <p:to>
                                        <p:strVal val="visible"/>
                                      </p:to>
                                    </p:set>
                                    <p:animEffect transition="in" filter="fade">
                                      <p:cBhvr>
                                        <p:cTn id="118" dur="500"/>
                                        <p:tgtEl>
                                          <p:spTgt spid="19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97"/>
                                        </p:tgtEl>
                                        <p:attrNameLst>
                                          <p:attrName>style.visibility</p:attrName>
                                        </p:attrNameLst>
                                      </p:cBhvr>
                                      <p:to>
                                        <p:strVal val="visible"/>
                                      </p:to>
                                    </p:set>
                                    <p:animEffect transition="in" filter="fade">
                                      <p:cBhvr>
                                        <p:cTn id="121" dur="500"/>
                                        <p:tgtEl>
                                          <p:spTgt spid="19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00"/>
                                        </p:tgtEl>
                                        <p:attrNameLst>
                                          <p:attrName>style.visibility</p:attrName>
                                        </p:attrNameLst>
                                      </p:cBhvr>
                                      <p:to>
                                        <p:strVal val="visible"/>
                                      </p:to>
                                    </p:set>
                                    <p:animEffect transition="in" filter="fade">
                                      <p:cBhvr>
                                        <p:cTn id="124" dur="500"/>
                                        <p:tgtEl>
                                          <p:spTgt spid="200"/>
                                        </p:tgtEl>
                                      </p:cBhvr>
                                    </p:animEffect>
                                  </p:childTnLst>
                                </p:cTn>
                              </p:par>
                              <p:par>
                                <p:cTn id="125" presetID="10" presetClass="entr" presetSubtype="0" fill="hold" nodeType="withEffect">
                                  <p:stCondLst>
                                    <p:cond delay="0"/>
                                  </p:stCondLst>
                                  <p:childTnLst>
                                    <p:set>
                                      <p:cBhvr>
                                        <p:cTn id="126" dur="1" fill="hold">
                                          <p:stCondLst>
                                            <p:cond delay="0"/>
                                          </p:stCondLst>
                                        </p:cTn>
                                        <p:tgtEl>
                                          <p:spTgt spid="201"/>
                                        </p:tgtEl>
                                        <p:attrNameLst>
                                          <p:attrName>style.visibility</p:attrName>
                                        </p:attrNameLst>
                                      </p:cBhvr>
                                      <p:to>
                                        <p:strVal val="visible"/>
                                      </p:to>
                                    </p:set>
                                    <p:animEffect transition="in" filter="fade">
                                      <p:cBhvr>
                                        <p:cTn id="127" dur="500"/>
                                        <p:tgtEl>
                                          <p:spTgt spid="20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500"/>
                                        <p:tgtEl>
                                          <p:spTgt spid="1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500"/>
                                        <p:tgtEl>
                                          <p:spTgt spid="1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104"/>
                                        </p:tgtEl>
                                        <p:attrNameLst>
                                          <p:attrName>style.visibility</p:attrName>
                                        </p:attrNameLst>
                                      </p:cBhvr>
                                      <p:to>
                                        <p:strVal val="visible"/>
                                      </p:to>
                                    </p:set>
                                    <p:animEffect transition="in" filter="fade">
                                      <p:cBhvr>
                                        <p:cTn id="140" dur="500"/>
                                        <p:tgtEl>
                                          <p:spTgt spid="10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3"/>
                                        </p:tgtEl>
                                        <p:attrNameLst>
                                          <p:attrName>style.visibility</p:attrName>
                                        </p:attrNameLst>
                                      </p:cBhvr>
                                      <p:to>
                                        <p:strVal val="visible"/>
                                      </p:to>
                                    </p:set>
                                    <p:animEffect transition="in" filter="fade">
                                      <p:cBhvr>
                                        <p:cTn id="143" dur="500"/>
                                        <p:tgtEl>
                                          <p:spTgt spid="10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29"/>
                                        </p:tgtEl>
                                        <p:attrNameLst>
                                          <p:attrName>style.visibility</p:attrName>
                                        </p:attrNameLst>
                                      </p:cBhvr>
                                      <p:to>
                                        <p:strVal val="visible"/>
                                      </p:to>
                                    </p:set>
                                    <p:animEffect transition="in" filter="fade">
                                      <p:cBhvr>
                                        <p:cTn id="148" dur="500"/>
                                        <p:tgtEl>
                                          <p:spTgt spid="2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1"/>
                                        </p:tgtEl>
                                        <p:attrNameLst>
                                          <p:attrName>style.visibility</p:attrName>
                                        </p:attrNameLst>
                                      </p:cBhvr>
                                      <p:to>
                                        <p:strVal val="visible"/>
                                      </p:to>
                                    </p:set>
                                    <p:animEffect transition="in" filter="fade">
                                      <p:cBhvr>
                                        <p:cTn id="151" dur="500"/>
                                        <p:tgtEl>
                                          <p:spTgt spid="21"/>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fade">
                                      <p:cBhvr>
                                        <p:cTn id="154" dur="500"/>
                                        <p:tgtEl>
                                          <p:spTgt spid="64"/>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70"/>
                                        </p:tgtEl>
                                        <p:attrNameLst>
                                          <p:attrName>style.visibility</p:attrName>
                                        </p:attrNameLst>
                                      </p:cBhvr>
                                      <p:to>
                                        <p:strVal val="visible"/>
                                      </p:to>
                                    </p:set>
                                    <p:animEffect transition="in" filter="fade">
                                      <p:cBhvr>
                                        <p:cTn id="159" dur="500"/>
                                        <p:tgtEl>
                                          <p:spTgt spid="70"/>
                                        </p:tgtEl>
                                      </p:cBhvr>
                                    </p:animEffect>
                                  </p:childTnLst>
                                </p:cTn>
                              </p:par>
                              <p:par>
                                <p:cTn id="160" presetID="10" presetClass="entr" presetSubtype="0" fill="hold"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fade">
                                      <p:cBhvr>
                                        <p:cTn id="16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p:bldP spid="74" grpId="0" animBg="1"/>
      <p:bldP spid="75" grpId="0" animBg="1"/>
      <p:bldP spid="76" grpId="0" animBg="1"/>
      <p:bldP spid="77" grpId="0" animBg="1"/>
      <p:bldP spid="81" grpId="0"/>
      <p:bldP spid="82" grpId="0"/>
      <p:bldP spid="83" grpId="0"/>
      <p:bldP spid="84" grpId="0"/>
      <p:bldP spid="89" grpId="0"/>
      <p:bldP spid="90" grpId="0"/>
      <p:bldP spid="91" grpId="0"/>
      <p:bldP spid="92" grpId="0"/>
      <p:bldP spid="93" grpId="0"/>
      <p:bldP spid="101" grpId="0"/>
      <p:bldP spid="108" grpId="0" animBg="1"/>
      <p:bldP spid="117" grpId="0"/>
      <p:bldP spid="147" grpId="0" animBg="1"/>
      <p:bldP spid="149" grpId="0"/>
      <p:bldP spid="154" grpId="0"/>
      <p:bldP spid="169" grpId="0" animBg="1"/>
      <p:bldP spid="172" grpId="0"/>
      <p:bldP spid="180" grpId="0"/>
      <p:bldP spid="182" grpId="0" animBg="1"/>
      <p:bldP spid="185" grpId="0"/>
      <p:bldP spid="193" grpId="0"/>
      <p:bldP spid="195" grpId="0" animBg="1"/>
      <p:bldP spid="197" grpId="0"/>
      <p:bldP spid="200" grpId="0"/>
      <p:bldP spid="19" grpId="0"/>
      <p:bldP spid="103" grpId="0"/>
      <p:bldP spid="21" grpId="0"/>
      <p:bldP spid="29" grpId="0"/>
      <p:bldP spid="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十字链表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3" name="矩形 72">
            <a:extLst>
              <a:ext uri="{FF2B5EF4-FFF2-40B4-BE49-F238E27FC236}">
                <a16:creationId xmlns:a16="http://schemas.microsoft.com/office/drawing/2014/main" xmlns="" id="{3BC09C19-A1A1-4F2F-A03C-762C3CCEC277}"/>
              </a:ext>
            </a:extLst>
          </p:cNvPr>
          <p:cNvSpPr/>
          <p:nvPr/>
        </p:nvSpPr>
        <p:spPr>
          <a:xfrm>
            <a:off x="5485766" y="777274"/>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a16="http://schemas.microsoft.com/office/drawing/2014/main" xmlns="" id="{B5ADC823-63CA-4858-8225-140C88732DCA}"/>
              </a:ext>
            </a:extLst>
          </p:cNvPr>
          <p:cNvSpPr txBox="1"/>
          <p:nvPr/>
        </p:nvSpPr>
        <p:spPr>
          <a:xfrm>
            <a:off x="5593048" y="777273"/>
            <a:ext cx="721453" cy="369332"/>
          </a:xfrm>
          <a:prstGeom prst="rect">
            <a:avLst/>
          </a:prstGeom>
          <a:noFill/>
        </p:spPr>
        <p:txBody>
          <a:bodyPr wrap="square" rtlCol="0">
            <a:spAutoFit/>
          </a:bodyPr>
          <a:lstStyle/>
          <a:p>
            <a:r>
              <a:rPr lang="en-US" altLang="zh-CN" dirty="0"/>
              <a:t>data</a:t>
            </a:r>
            <a:endParaRPr lang="zh-CN" altLang="en-US" dirty="0"/>
          </a:p>
        </p:txBody>
      </p:sp>
      <p:sp>
        <p:nvSpPr>
          <p:cNvPr id="79" name="矩形 78">
            <a:extLst>
              <a:ext uri="{FF2B5EF4-FFF2-40B4-BE49-F238E27FC236}">
                <a16:creationId xmlns:a16="http://schemas.microsoft.com/office/drawing/2014/main" xmlns="" id="{73948372-E1A7-43F1-87E6-28B6EE56BFCB}"/>
              </a:ext>
            </a:extLst>
          </p:cNvPr>
          <p:cNvSpPr/>
          <p:nvPr/>
        </p:nvSpPr>
        <p:spPr>
          <a:xfrm>
            <a:off x="5485766" y="1141989"/>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矩形 84">
            <a:extLst>
              <a:ext uri="{FF2B5EF4-FFF2-40B4-BE49-F238E27FC236}">
                <a16:creationId xmlns:a16="http://schemas.microsoft.com/office/drawing/2014/main" xmlns="" id="{AD3B0DB7-2216-46FA-9D3B-B735F5A9931F}"/>
              </a:ext>
            </a:extLst>
          </p:cNvPr>
          <p:cNvSpPr/>
          <p:nvPr/>
        </p:nvSpPr>
        <p:spPr>
          <a:xfrm>
            <a:off x="5485766" y="1487243"/>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a:extLst>
              <a:ext uri="{FF2B5EF4-FFF2-40B4-BE49-F238E27FC236}">
                <a16:creationId xmlns:a16="http://schemas.microsoft.com/office/drawing/2014/main" xmlns="" id="{89E7074C-85F3-40D6-BB6E-285D0C4AA561}"/>
              </a:ext>
            </a:extLst>
          </p:cNvPr>
          <p:cNvSpPr/>
          <p:nvPr/>
        </p:nvSpPr>
        <p:spPr>
          <a:xfrm>
            <a:off x="5485766" y="1847753"/>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矩形 86">
            <a:extLst>
              <a:ext uri="{FF2B5EF4-FFF2-40B4-BE49-F238E27FC236}">
                <a16:creationId xmlns:a16="http://schemas.microsoft.com/office/drawing/2014/main" xmlns="" id="{A5A66A5D-3C43-4343-85D6-9E0217932E9A}"/>
              </a:ext>
            </a:extLst>
          </p:cNvPr>
          <p:cNvSpPr/>
          <p:nvPr/>
        </p:nvSpPr>
        <p:spPr>
          <a:xfrm>
            <a:off x="5485765" y="2217085"/>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8" name="直接连接符 87">
            <a:extLst>
              <a:ext uri="{FF2B5EF4-FFF2-40B4-BE49-F238E27FC236}">
                <a16:creationId xmlns:a16="http://schemas.microsoft.com/office/drawing/2014/main" xmlns="" id="{17B231EE-8E40-48F1-A563-14F5948414B6}"/>
              </a:ext>
            </a:extLst>
          </p:cNvPr>
          <p:cNvCxnSpPr>
            <a:cxnSpLocks/>
          </p:cNvCxnSpPr>
          <p:nvPr/>
        </p:nvCxnSpPr>
        <p:spPr>
          <a:xfrm>
            <a:off x="6181974" y="777273"/>
            <a:ext cx="0" cy="1804938"/>
          </a:xfrm>
          <a:prstGeom prst="line">
            <a:avLst/>
          </a:prstGeom>
        </p:spPr>
        <p:style>
          <a:lnRef idx="3">
            <a:schemeClr val="accent1"/>
          </a:lnRef>
          <a:fillRef idx="0">
            <a:schemeClr val="accent1"/>
          </a:fillRef>
          <a:effectRef idx="2">
            <a:schemeClr val="accent1"/>
          </a:effectRef>
          <a:fontRef idx="minor">
            <a:schemeClr val="tx1"/>
          </a:fontRef>
        </p:style>
      </p:cxnSp>
      <p:sp>
        <p:nvSpPr>
          <p:cNvPr id="94" name="文本框 93">
            <a:extLst>
              <a:ext uri="{FF2B5EF4-FFF2-40B4-BE49-F238E27FC236}">
                <a16:creationId xmlns:a16="http://schemas.microsoft.com/office/drawing/2014/main" xmlns="" id="{B6192EB8-CDAB-4387-9E1E-5EBAFB68D68A}"/>
              </a:ext>
            </a:extLst>
          </p:cNvPr>
          <p:cNvSpPr txBox="1"/>
          <p:nvPr/>
        </p:nvSpPr>
        <p:spPr>
          <a:xfrm>
            <a:off x="5683568" y="1114073"/>
            <a:ext cx="354245" cy="369332"/>
          </a:xfrm>
          <a:prstGeom prst="rect">
            <a:avLst/>
          </a:prstGeom>
          <a:noFill/>
        </p:spPr>
        <p:txBody>
          <a:bodyPr wrap="square" rtlCol="0">
            <a:spAutoFit/>
          </a:bodyPr>
          <a:lstStyle/>
          <a:p>
            <a:r>
              <a:rPr lang="en-US" altLang="zh-CN" dirty="0"/>
              <a:t>A</a:t>
            </a:r>
            <a:endParaRPr lang="zh-CN" altLang="en-US" dirty="0"/>
          </a:p>
        </p:txBody>
      </p:sp>
      <p:sp>
        <p:nvSpPr>
          <p:cNvPr id="95" name="文本框 94">
            <a:extLst>
              <a:ext uri="{FF2B5EF4-FFF2-40B4-BE49-F238E27FC236}">
                <a16:creationId xmlns:a16="http://schemas.microsoft.com/office/drawing/2014/main" xmlns="" id="{C18FF1BA-DD9E-4D6B-9D34-76BD71E137AF}"/>
              </a:ext>
            </a:extLst>
          </p:cNvPr>
          <p:cNvSpPr txBox="1"/>
          <p:nvPr/>
        </p:nvSpPr>
        <p:spPr>
          <a:xfrm>
            <a:off x="5685622" y="1481820"/>
            <a:ext cx="354245" cy="369332"/>
          </a:xfrm>
          <a:prstGeom prst="rect">
            <a:avLst/>
          </a:prstGeom>
          <a:noFill/>
        </p:spPr>
        <p:txBody>
          <a:bodyPr wrap="square" rtlCol="0">
            <a:spAutoFit/>
          </a:bodyPr>
          <a:lstStyle/>
          <a:p>
            <a:r>
              <a:rPr lang="en-US" altLang="zh-CN" dirty="0"/>
              <a:t>B</a:t>
            </a:r>
            <a:endParaRPr lang="zh-CN" altLang="en-US" dirty="0"/>
          </a:p>
        </p:txBody>
      </p:sp>
      <p:sp>
        <p:nvSpPr>
          <p:cNvPr id="96" name="文本框 95">
            <a:extLst>
              <a:ext uri="{FF2B5EF4-FFF2-40B4-BE49-F238E27FC236}">
                <a16:creationId xmlns:a16="http://schemas.microsoft.com/office/drawing/2014/main" xmlns="" id="{B0085BAC-3DA0-4828-A8CF-802BA514287D}"/>
              </a:ext>
            </a:extLst>
          </p:cNvPr>
          <p:cNvSpPr txBox="1"/>
          <p:nvPr/>
        </p:nvSpPr>
        <p:spPr>
          <a:xfrm>
            <a:off x="5681913" y="1845002"/>
            <a:ext cx="354245" cy="369332"/>
          </a:xfrm>
          <a:prstGeom prst="rect">
            <a:avLst/>
          </a:prstGeom>
          <a:noFill/>
        </p:spPr>
        <p:txBody>
          <a:bodyPr wrap="square" rtlCol="0">
            <a:spAutoFit/>
          </a:bodyPr>
          <a:lstStyle/>
          <a:p>
            <a:r>
              <a:rPr lang="en-US" altLang="zh-CN" dirty="0"/>
              <a:t>C</a:t>
            </a:r>
            <a:endParaRPr lang="zh-CN" altLang="en-US" dirty="0"/>
          </a:p>
        </p:txBody>
      </p:sp>
      <p:sp>
        <p:nvSpPr>
          <p:cNvPr id="97" name="文本框 96">
            <a:extLst>
              <a:ext uri="{FF2B5EF4-FFF2-40B4-BE49-F238E27FC236}">
                <a16:creationId xmlns:a16="http://schemas.microsoft.com/office/drawing/2014/main" xmlns="" id="{24010DF5-12BD-4DF5-A032-24145A0288D9}"/>
              </a:ext>
            </a:extLst>
          </p:cNvPr>
          <p:cNvSpPr txBox="1"/>
          <p:nvPr/>
        </p:nvSpPr>
        <p:spPr>
          <a:xfrm>
            <a:off x="5683568" y="2203330"/>
            <a:ext cx="354245" cy="369332"/>
          </a:xfrm>
          <a:prstGeom prst="rect">
            <a:avLst/>
          </a:prstGeom>
          <a:noFill/>
        </p:spPr>
        <p:txBody>
          <a:bodyPr wrap="square" rtlCol="0">
            <a:spAutoFit/>
          </a:bodyPr>
          <a:lstStyle/>
          <a:p>
            <a:r>
              <a:rPr lang="en-US" altLang="zh-CN" dirty="0"/>
              <a:t>D</a:t>
            </a:r>
            <a:endParaRPr lang="zh-CN" altLang="en-US" dirty="0"/>
          </a:p>
        </p:txBody>
      </p:sp>
      <p:sp>
        <p:nvSpPr>
          <p:cNvPr id="98" name="文本框 97">
            <a:extLst>
              <a:ext uri="{FF2B5EF4-FFF2-40B4-BE49-F238E27FC236}">
                <a16:creationId xmlns:a16="http://schemas.microsoft.com/office/drawing/2014/main" xmlns="" id="{5BFA8AD8-CCF0-4780-AA1F-C261D709E3C3}"/>
              </a:ext>
            </a:extLst>
          </p:cNvPr>
          <p:cNvSpPr txBox="1"/>
          <p:nvPr/>
        </p:nvSpPr>
        <p:spPr>
          <a:xfrm>
            <a:off x="4828332" y="786649"/>
            <a:ext cx="711075" cy="369332"/>
          </a:xfrm>
          <a:prstGeom prst="rect">
            <a:avLst/>
          </a:prstGeom>
          <a:noFill/>
        </p:spPr>
        <p:txBody>
          <a:bodyPr wrap="square" rtlCol="0">
            <a:spAutoFit/>
          </a:bodyPr>
          <a:lstStyle/>
          <a:p>
            <a:r>
              <a:rPr lang="zh-CN" altLang="en-US" dirty="0"/>
              <a:t>下标</a:t>
            </a:r>
          </a:p>
        </p:txBody>
      </p:sp>
      <p:sp>
        <p:nvSpPr>
          <p:cNvPr id="99" name="文本框 98">
            <a:extLst>
              <a:ext uri="{FF2B5EF4-FFF2-40B4-BE49-F238E27FC236}">
                <a16:creationId xmlns:a16="http://schemas.microsoft.com/office/drawing/2014/main" xmlns="" id="{91233486-DA8D-4640-B1E7-16A15E0B9713}"/>
              </a:ext>
            </a:extLst>
          </p:cNvPr>
          <p:cNvSpPr txBox="1"/>
          <p:nvPr/>
        </p:nvSpPr>
        <p:spPr>
          <a:xfrm>
            <a:off x="5137908" y="1137783"/>
            <a:ext cx="309325" cy="369332"/>
          </a:xfrm>
          <a:prstGeom prst="rect">
            <a:avLst/>
          </a:prstGeom>
          <a:noFill/>
        </p:spPr>
        <p:txBody>
          <a:bodyPr wrap="square" rtlCol="0">
            <a:spAutoFit/>
          </a:bodyPr>
          <a:lstStyle/>
          <a:p>
            <a:r>
              <a:rPr lang="en-US" altLang="zh-CN" dirty="0"/>
              <a:t>0</a:t>
            </a:r>
            <a:endParaRPr lang="zh-CN" altLang="en-US" dirty="0"/>
          </a:p>
        </p:txBody>
      </p:sp>
      <p:sp>
        <p:nvSpPr>
          <p:cNvPr id="100" name="文本框 99">
            <a:extLst>
              <a:ext uri="{FF2B5EF4-FFF2-40B4-BE49-F238E27FC236}">
                <a16:creationId xmlns:a16="http://schemas.microsoft.com/office/drawing/2014/main" xmlns="" id="{C03D1468-0AB9-4F0B-9090-FF609577AFED}"/>
              </a:ext>
            </a:extLst>
          </p:cNvPr>
          <p:cNvSpPr txBox="1"/>
          <p:nvPr/>
        </p:nvSpPr>
        <p:spPr>
          <a:xfrm>
            <a:off x="5137907" y="1483037"/>
            <a:ext cx="309325" cy="369332"/>
          </a:xfrm>
          <a:prstGeom prst="rect">
            <a:avLst/>
          </a:prstGeom>
          <a:noFill/>
        </p:spPr>
        <p:txBody>
          <a:bodyPr wrap="square" rtlCol="0">
            <a:spAutoFit/>
          </a:bodyPr>
          <a:lstStyle/>
          <a:p>
            <a:r>
              <a:rPr lang="en-US" altLang="zh-CN" dirty="0"/>
              <a:t>1</a:t>
            </a:r>
            <a:endParaRPr lang="zh-CN" altLang="en-US" dirty="0"/>
          </a:p>
        </p:txBody>
      </p:sp>
      <p:sp>
        <p:nvSpPr>
          <p:cNvPr id="105" name="文本框 104">
            <a:extLst>
              <a:ext uri="{FF2B5EF4-FFF2-40B4-BE49-F238E27FC236}">
                <a16:creationId xmlns:a16="http://schemas.microsoft.com/office/drawing/2014/main" xmlns="" id="{72DC371D-1653-4912-8210-AE418BEC1805}"/>
              </a:ext>
            </a:extLst>
          </p:cNvPr>
          <p:cNvSpPr txBox="1"/>
          <p:nvPr/>
        </p:nvSpPr>
        <p:spPr>
          <a:xfrm>
            <a:off x="5140066" y="1852369"/>
            <a:ext cx="309325" cy="369332"/>
          </a:xfrm>
          <a:prstGeom prst="rect">
            <a:avLst/>
          </a:prstGeom>
          <a:noFill/>
        </p:spPr>
        <p:txBody>
          <a:bodyPr wrap="square" rtlCol="0">
            <a:spAutoFit/>
          </a:bodyPr>
          <a:lstStyle/>
          <a:p>
            <a:r>
              <a:rPr lang="en-US" altLang="zh-CN" dirty="0"/>
              <a:t>2</a:t>
            </a:r>
            <a:endParaRPr lang="zh-CN" altLang="en-US" dirty="0"/>
          </a:p>
        </p:txBody>
      </p:sp>
      <p:sp>
        <p:nvSpPr>
          <p:cNvPr id="106" name="文本框 105">
            <a:extLst>
              <a:ext uri="{FF2B5EF4-FFF2-40B4-BE49-F238E27FC236}">
                <a16:creationId xmlns:a16="http://schemas.microsoft.com/office/drawing/2014/main" xmlns="" id="{3C7FBBA0-3B1D-455F-B997-9D9409D69CDE}"/>
              </a:ext>
            </a:extLst>
          </p:cNvPr>
          <p:cNvSpPr txBox="1"/>
          <p:nvPr/>
        </p:nvSpPr>
        <p:spPr>
          <a:xfrm>
            <a:off x="5135642" y="2221701"/>
            <a:ext cx="309325" cy="369332"/>
          </a:xfrm>
          <a:prstGeom prst="rect">
            <a:avLst/>
          </a:prstGeom>
          <a:noFill/>
        </p:spPr>
        <p:txBody>
          <a:bodyPr wrap="square" rtlCol="0">
            <a:spAutoFit/>
          </a:bodyPr>
          <a:lstStyle/>
          <a:p>
            <a:r>
              <a:rPr lang="en-US" altLang="zh-CN" dirty="0"/>
              <a:t>3</a:t>
            </a:r>
            <a:endParaRPr lang="zh-CN" altLang="en-US" dirty="0"/>
          </a:p>
        </p:txBody>
      </p:sp>
      <p:sp>
        <p:nvSpPr>
          <p:cNvPr id="107" name="文本框 106">
            <a:extLst>
              <a:ext uri="{FF2B5EF4-FFF2-40B4-BE49-F238E27FC236}">
                <a16:creationId xmlns:a16="http://schemas.microsoft.com/office/drawing/2014/main" xmlns="" id="{451BF4F1-048D-49BA-9D04-7AA5F3034A52}"/>
              </a:ext>
            </a:extLst>
          </p:cNvPr>
          <p:cNvSpPr txBox="1"/>
          <p:nvPr/>
        </p:nvSpPr>
        <p:spPr>
          <a:xfrm>
            <a:off x="6241971" y="780457"/>
            <a:ext cx="1107226" cy="369332"/>
          </a:xfrm>
          <a:prstGeom prst="rect">
            <a:avLst/>
          </a:prstGeom>
          <a:noFill/>
        </p:spPr>
        <p:txBody>
          <a:bodyPr wrap="square" rtlCol="0">
            <a:spAutoFit/>
          </a:bodyPr>
          <a:lstStyle/>
          <a:p>
            <a:r>
              <a:rPr lang="en-US" altLang="zh-CN" dirty="0" err="1"/>
              <a:t>firstedge</a:t>
            </a:r>
            <a:endParaRPr lang="zh-CN" altLang="en-US" dirty="0"/>
          </a:p>
        </p:txBody>
      </p:sp>
      <p:cxnSp>
        <p:nvCxnSpPr>
          <p:cNvPr id="111" name="直接箭头连接符 110">
            <a:extLst>
              <a:ext uri="{FF2B5EF4-FFF2-40B4-BE49-F238E27FC236}">
                <a16:creationId xmlns:a16="http://schemas.microsoft.com/office/drawing/2014/main" xmlns="" id="{7F3607CC-3218-4DD0-82C3-D4BBAD239A4B}"/>
              </a:ext>
            </a:extLst>
          </p:cNvPr>
          <p:cNvCxnSpPr>
            <a:cxnSpLocks/>
            <a:endCxn id="112" idx="1"/>
          </p:cNvCxnSpPr>
          <p:nvPr/>
        </p:nvCxnSpPr>
        <p:spPr>
          <a:xfrm>
            <a:off x="6705999" y="1275537"/>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xmlns="" id="{6D56BBD1-6B75-4942-BAF6-20FAA3382966}"/>
              </a:ext>
            </a:extLst>
          </p:cNvPr>
          <p:cNvSpPr/>
          <p:nvPr/>
        </p:nvSpPr>
        <p:spPr>
          <a:xfrm>
            <a:off x="7629962" y="110005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xmlns="" id="{0CB5FC80-C60A-47C4-870E-FBB1A0658E75}"/>
              </a:ext>
            </a:extLst>
          </p:cNvPr>
          <p:cNvCxnSpPr>
            <a:cxnSpLocks/>
            <a:stCxn id="112" idx="0"/>
            <a:endCxn id="112" idx="2"/>
          </p:cNvCxnSpPr>
          <p:nvPr/>
        </p:nvCxnSpPr>
        <p:spPr>
          <a:xfrm>
            <a:off x="8082829" y="1100057"/>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直接箭头连接符 113">
            <a:extLst>
              <a:ext uri="{FF2B5EF4-FFF2-40B4-BE49-F238E27FC236}">
                <a16:creationId xmlns:a16="http://schemas.microsoft.com/office/drawing/2014/main" xmlns="" id="{4E6CDE7B-CDE2-44B7-98F3-BF57F345BE93}"/>
              </a:ext>
            </a:extLst>
          </p:cNvPr>
          <p:cNvCxnSpPr>
            <a:cxnSpLocks/>
          </p:cNvCxnSpPr>
          <p:nvPr/>
        </p:nvCxnSpPr>
        <p:spPr>
          <a:xfrm>
            <a:off x="8293565" y="1279181"/>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xmlns="" id="{DF78CF23-6B5F-4489-9158-9B19FA784577}"/>
              </a:ext>
            </a:extLst>
          </p:cNvPr>
          <p:cNvSpPr txBox="1"/>
          <p:nvPr/>
        </p:nvSpPr>
        <p:spPr>
          <a:xfrm>
            <a:off x="7700914" y="1087449"/>
            <a:ext cx="354245" cy="369332"/>
          </a:xfrm>
          <a:prstGeom prst="rect">
            <a:avLst/>
          </a:prstGeom>
          <a:noFill/>
        </p:spPr>
        <p:txBody>
          <a:bodyPr wrap="square" rtlCol="0">
            <a:spAutoFit/>
          </a:bodyPr>
          <a:lstStyle/>
          <a:p>
            <a:r>
              <a:rPr lang="en-US" altLang="zh-CN" dirty="0"/>
              <a:t>1</a:t>
            </a:r>
            <a:endParaRPr lang="zh-CN" altLang="en-US" dirty="0"/>
          </a:p>
        </p:txBody>
      </p:sp>
      <p:sp>
        <p:nvSpPr>
          <p:cNvPr id="116" name="流程图: 接点 115">
            <a:extLst>
              <a:ext uri="{FF2B5EF4-FFF2-40B4-BE49-F238E27FC236}">
                <a16:creationId xmlns:a16="http://schemas.microsoft.com/office/drawing/2014/main" xmlns="" id="{56F993DC-D463-4892-89EB-C24E04ACE328}"/>
              </a:ext>
            </a:extLst>
          </p:cNvPr>
          <p:cNvSpPr/>
          <p:nvPr/>
        </p:nvSpPr>
        <p:spPr>
          <a:xfrm>
            <a:off x="1552508" y="55144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18" name="流程图: 接点 117">
            <a:extLst>
              <a:ext uri="{FF2B5EF4-FFF2-40B4-BE49-F238E27FC236}">
                <a16:creationId xmlns:a16="http://schemas.microsoft.com/office/drawing/2014/main" xmlns="" id="{AB8A5683-85F1-444C-8DB3-6AF354C5D77C}"/>
              </a:ext>
            </a:extLst>
          </p:cNvPr>
          <p:cNvSpPr/>
          <p:nvPr/>
        </p:nvSpPr>
        <p:spPr>
          <a:xfrm>
            <a:off x="252126" y="103972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19" name="流程图: 接点 118">
            <a:extLst>
              <a:ext uri="{FF2B5EF4-FFF2-40B4-BE49-F238E27FC236}">
                <a16:creationId xmlns:a16="http://schemas.microsoft.com/office/drawing/2014/main" xmlns="" id="{F506D2C5-1B30-4171-8F90-1EE81F1EA1C9}"/>
              </a:ext>
            </a:extLst>
          </p:cNvPr>
          <p:cNvSpPr/>
          <p:nvPr/>
        </p:nvSpPr>
        <p:spPr>
          <a:xfrm>
            <a:off x="1342871" y="175658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20" name="流程图: 接点 119">
            <a:extLst>
              <a:ext uri="{FF2B5EF4-FFF2-40B4-BE49-F238E27FC236}">
                <a16:creationId xmlns:a16="http://schemas.microsoft.com/office/drawing/2014/main" xmlns="" id="{718EF162-D560-4032-9C7B-D5C7591950B4}"/>
              </a:ext>
            </a:extLst>
          </p:cNvPr>
          <p:cNvSpPr/>
          <p:nvPr/>
        </p:nvSpPr>
        <p:spPr>
          <a:xfrm>
            <a:off x="2507602" y="128110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121" name="矩形 120">
            <a:extLst>
              <a:ext uri="{FF2B5EF4-FFF2-40B4-BE49-F238E27FC236}">
                <a16:creationId xmlns:a16="http://schemas.microsoft.com/office/drawing/2014/main" xmlns="" id="{61B98303-904F-4993-B934-7EC78EB20355}"/>
              </a:ext>
            </a:extLst>
          </p:cNvPr>
          <p:cNvSpPr/>
          <p:nvPr/>
        </p:nvSpPr>
        <p:spPr>
          <a:xfrm>
            <a:off x="8909811" y="1095929"/>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a:extLst>
              <a:ext uri="{FF2B5EF4-FFF2-40B4-BE49-F238E27FC236}">
                <a16:creationId xmlns:a16="http://schemas.microsoft.com/office/drawing/2014/main" xmlns="" id="{AC0441C7-DF3E-4652-98D3-9A8EAAAC99CE}"/>
              </a:ext>
            </a:extLst>
          </p:cNvPr>
          <p:cNvCxnSpPr>
            <a:cxnSpLocks/>
            <a:stCxn id="121" idx="0"/>
            <a:endCxn id="121" idx="2"/>
          </p:cNvCxnSpPr>
          <p:nvPr/>
        </p:nvCxnSpPr>
        <p:spPr>
          <a:xfrm>
            <a:off x="9362678" y="1095929"/>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23" name="文本框 122">
            <a:extLst>
              <a:ext uri="{FF2B5EF4-FFF2-40B4-BE49-F238E27FC236}">
                <a16:creationId xmlns:a16="http://schemas.microsoft.com/office/drawing/2014/main" xmlns="" id="{B1F1C5E7-28F6-4A65-B46A-E51C47351BF5}"/>
              </a:ext>
            </a:extLst>
          </p:cNvPr>
          <p:cNvSpPr txBox="1"/>
          <p:nvPr/>
        </p:nvSpPr>
        <p:spPr>
          <a:xfrm>
            <a:off x="8980763" y="1083321"/>
            <a:ext cx="354245" cy="369332"/>
          </a:xfrm>
          <a:prstGeom prst="rect">
            <a:avLst/>
          </a:prstGeom>
          <a:noFill/>
        </p:spPr>
        <p:txBody>
          <a:bodyPr wrap="square" rtlCol="0">
            <a:spAutoFit/>
          </a:bodyPr>
          <a:lstStyle/>
          <a:p>
            <a:r>
              <a:rPr lang="en-US" altLang="zh-CN" dirty="0"/>
              <a:t>2</a:t>
            </a:r>
            <a:endParaRPr lang="zh-CN" altLang="en-US" dirty="0"/>
          </a:p>
        </p:txBody>
      </p:sp>
      <p:sp>
        <p:nvSpPr>
          <p:cNvPr id="124" name="文本框 123">
            <a:extLst>
              <a:ext uri="{FF2B5EF4-FFF2-40B4-BE49-F238E27FC236}">
                <a16:creationId xmlns:a16="http://schemas.microsoft.com/office/drawing/2014/main" xmlns="" id="{C61A6721-83A9-4F9B-BA29-A15465AE25C2}"/>
              </a:ext>
            </a:extLst>
          </p:cNvPr>
          <p:cNvSpPr txBox="1"/>
          <p:nvPr/>
        </p:nvSpPr>
        <p:spPr>
          <a:xfrm>
            <a:off x="9398154" y="1096213"/>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25" name="直接箭头连接符 124">
            <a:extLst>
              <a:ext uri="{FF2B5EF4-FFF2-40B4-BE49-F238E27FC236}">
                <a16:creationId xmlns:a16="http://schemas.microsoft.com/office/drawing/2014/main" xmlns="" id="{C067FAAD-8E94-44D4-BA6C-238A1C8862A8}"/>
              </a:ext>
            </a:extLst>
          </p:cNvPr>
          <p:cNvCxnSpPr>
            <a:cxnSpLocks/>
            <a:endCxn id="126" idx="1"/>
          </p:cNvCxnSpPr>
          <p:nvPr/>
        </p:nvCxnSpPr>
        <p:spPr>
          <a:xfrm>
            <a:off x="6707397" y="1662829"/>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xmlns="" id="{C34ACD35-071A-4748-BDD7-E092AB0E80B2}"/>
              </a:ext>
            </a:extLst>
          </p:cNvPr>
          <p:cNvSpPr/>
          <p:nvPr/>
        </p:nvSpPr>
        <p:spPr>
          <a:xfrm>
            <a:off x="7631360" y="1487349"/>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xmlns="" id="{843D7492-D269-4A3A-AB94-3CBEA4D2CF06}"/>
              </a:ext>
            </a:extLst>
          </p:cNvPr>
          <p:cNvCxnSpPr>
            <a:cxnSpLocks/>
            <a:stCxn id="126" idx="0"/>
            <a:endCxn id="126" idx="2"/>
          </p:cNvCxnSpPr>
          <p:nvPr/>
        </p:nvCxnSpPr>
        <p:spPr>
          <a:xfrm>
            <a:off x="8084227" y="1487349"/>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28" name="文本框 127">
            <a:extLst>
              <a:ext uri="{FF2B5EF4-FFF2-40B4-BE49-F238E27FC236}">
                <a16:creationId xmlns:a16="http://schemas.microsoft.com/office/drawing/2014/main" xmlns="" id="{F96C49B7-8FED-4A16-8866-02327C0EBD2A}"/>
              </a:ext>
            </a:extLst>
          </p:cNvPr>
          <p:cNvSpPr txBox="1"/>
          <p:nvPr/>
        </p:nvSpPr>
        <p:spPr>
          <a:xfrm>
            <a:off x="7702312" y="1474741"/>
            <a:ext cx="354245" cy="369332"/>
          </a:xfrm>
          <a:prstGeom prst="rect">
            <a:avLst/>
          </a:prstGeom>
          <a:noFill/>
        </p:spPr>
        <p:txBody>
          <a:bodyPr wrap="square" rtlCol="0">
            <a:spAutoFit/>
          </a:bodyPr>
          <a:lstStyle/>
          <a:p>
            <a:r>
              <a:rPr lang="en-US" altLang="zh-CN" dirty="0"/>
              <a:t>2</a:t>
            </a:r>
            <a:endParaRPr lang="zh-CN" altLang="en-US" dirty="0"/>
          </a:p>
        </p:txBody>
      </p:sp>
      <p:sp>
        <p:nvSpPr>
          <p:cNvPr id="129" name="文本框 128">
            <a:extLst>
              <a:ext uri="{FF2B5EF4-FFF2-40B4-BE49-F238E27FC236}">
                <a16:creationId xmlns:a16="http://schemas.microsoft.com/office/drawing/2014/main" xmlns="" id="{AAAD9428-7B27-455D-9843-EE6879ADE4F1}"/>
              </a:ext>
            </a:extLst>
          </p:cNvPr>
          <p:cNvSpPr txBox="1"/>
          <p:nvPr/>
        </p:nvSpPr>
        <p:spPr>
          <a:xfrm>
            <a:off x="8106764" y="150159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30" name="直接箭头连接符 129">
            <a:extLst>
              <a:ext uri="{FF2B5EF4-FFF2-40B4-BE49-F238E27FC236}">
                <a16:creationId xmlns:a16="http://schemas.microsoft.com/office/drawing/2014/main" xmlns="" id="{B94561B0-C65B-403C-9B1B-E276858860FD}"/>
              </a:ext>
            </a:extLst>
          </p:cNvPr>
          <p:cNvCxnSpPr>
            <a:cxnSpLocks/>
            <a:endCxn id="131" idx="1"/>
          </p:cNvCxnSpPr>
          <p:nvPr/>
        </p:nvCxnSpPr>
        <p:spPr>
          <a:xfrm>
            <a:off x="6705999" y="205150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矩形 130">
            <a:extLst>
              <a:ext uri="{FF2B5EF4-FFF2-40B4-BE49-F238E27FC236}">
                <a16:creationId xmlns:a16="http://schemas.microsoft.com/office/drawing/2014/main" xmlns="" id="{38BF8053-D609-49F4-A843-70B898DCFCCC}"/>
              </a:ext>
            </a:extLst>
          </p:cNvPr>
          <p:cNvSpPr/>
          <p:nvPr/>
        </p:nvSpPr>
        <p:spPr>
          <a:xfrm>
            <a:off x="7629962" y="187602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连接符 131">
            <a:extLst>
              <a:ext uri="{FF2B5EF4-FFF2-40B4-BE49-F238E27FC236}">
                <a16:creationId xmlns:a16="http://schemas.microsoft.com/office/drawing/2014/main" xmlns="" id="{A1809D86-A8AF-4603-8B5C-E43EB15B32B8}"/>
              </a:ext>
            </a:extLst>
          </p:cNvPr>
          <p:cNvCxnSpPr>
            <a:cxnSpLocks/>
            <a:stCxn id="131" idx="0"/>
            <a:endCxn id="131" idx="2"/>
          </p:cNvCxnSpPr>
          <p:nvPr/>
        </p:nvCxnSpPr>
        <p:spPr>
          <a:xfrm>
            <a:off x="8082829" y="1876026"/>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33" name="文本框 132">
            <a:extLst>
              <a:ext uri="{FF2B5EF4-FFF2-40B4-BE49-F238E27FC236}">
                <a16:creationId xmlns:a16="http://schemas.microsoft.com/office/drawing/2014/main" xmlns="" id="{06B57CFB-1B32-4E57-B322-45BB66D74F54}"/>
              </a:ext>
            </a:extLst>
          </p:cNvPr>
          <p:cNvSpPr txBox="1"/>
          <p:nvPr/>
        </p:nvSpPr>
        <p:spPr>
          <a:xfrm>
            <a:off x="7700914" y="1863418"/>
            <a:ext cx="354245" cy="369332"/>
          </a:xfrm>
          <a:prstGeom prst="rect">
            <a:avLst/>
          </a:prstGeom>
          <a:noFill/>
        </p:spPr>
        <p:txBody>
          <a:bodyPr wrap="square" rtlCol="0">
            <a:spAutoFit/>
          </a:bodyPr>
          <a:lstStyle/>
          <a:p>
            <a:r>
              <a:rPr lang="en-US" altLang="zh-CN" dirty="0"/>
              <a:t>3</a:t>
            </a:r>
            <a:endParaRPr lang="zh-CN" altLang="en-US" dirty="0"/>
          </a:p>
        </p:txBody>
      </p:sp>
      <p:sp>
        <p:nvSpPr>
          <p:cNvPr id="134" name="文本框 133">
            <a:extLst>
              <a:ext uri="{FF2B5EF4-FFF2-40B4-BE49-F238E27FC236}">
                <a16:creationId xmlns:a16="http://schemas.microsoft.com/office/drawing/2014/main" xmlns="" id="{B3A5C6F6-583B-4F30-8AFF-A7BC473BC795}"/>
              </a:ext>
            </a:extLst>
          </p:cNvPr>
          <p:cNvSpPr txBox="1"/>
          <p:nvPr/>
        </p:nvSpPr>
        <p:spPr>
          <a:xfrm>
            <a:off x="8112736" y="1899735"/>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35" name="直接箭头连接符 134">
            <a:extLst>
              <a:ext uri="{FF2B5EF4-FFF2-40B4-BE49-F238E27FC236}">
                <a16:creationId xmlns:a16="http://schemas.microsoft.com/office/drawing/2014/main" xmlns="" id="{D808073D-4719-4CDF-AF88-6333AA305E3D}"/>
              </a:ext>
            </a:extLst>
          </p:cNvPr>
          <p:cNvCxnSpPr>
            <a:cxnSpLocks/>
          </p:cNvCxnSpPr>
          <p:nvPr/>
        </p:nvCxnSpPr>
        <p:spPr>
          <a:xfrm>
            <a:off x="6704830" y="2428647"/>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xmlns="" id="{03BA1374-F038-4440-A465-1CD591F04479}"/>
              </a:ext>
            </a:extLst>
          </p:cNvPr>
          <p:cNvSpPr/>
          <p:nvPr/>
        </p:nvSpPr>
        <p:spPr>
          <a:xfrm>
            <a:off x="7628793" y="226155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D13EDF0F-E667-4742-8EAA-A8466FB4A5A6}"/>
              </a:ext>
            </a:extLst>
          </p:cNvPr>
          <p:cNvSpPr txBox="1"/>
          <p:nvPr/>
        </p:nvSpPr>
        <p:spPr>
          <a:xfrm>
            <a:off x="7699745" y="2248948"/>
            <a:ext cx="354245" cy="369332"/>
          </a:xfrm>
          <a:prstGeom prst="rect">
            <a:avLst/>
          </a:prstGeom>
          <a:noFill/>
        </p:spPr>
        <p:txBody>
          <a:bodyPr wrap="square" rtlCol="0">
            <a:spAutoFit/>
          </a:bodyPr>
          <a:lstStyle/>
          <a:p>
            <a:r>
              <a:rPr lang="en-US" altLang="zh-CN" dirty="0"/>
              <a:t>0</a:t>
            </a:r>
            <a:endParaRPr lang="zh-CN" altLang="en-US" dirty="0"/>
          </a:p>
        </p:txBody>
      </p:sp>
      <p:sp>
        <p:nvSpPr>
          <p:cNvPr id="142" name="文本框 141">
            <a:extLst>
              <a:ext uri="{FF2B5EF4-FFF2-40B4-BE49-F238E27FC236}">
                <a16:creationId xmlns:a16="http://schemas.microsoft.com/office/drawing/2014/main" xmlns="" id="{97FA5B22-278D-4CCD-A5A0-EE2338CA07A0}"/>
              </a:ext>
            </a:extLst>
          </p:cNvPr>
          <p:cNvSpPr txBox="1"/>
          <p:nvPr/>
        </p:nvSpPr>
        <p:spPr>
          <a:xfrm>
            <a:off x="8112736" y="2292776"/>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43" name="直接连接符 142">
            <a:extLst>
              <a:ext uri="{FF2B5EF4-FFF2-40B4-BE49-F238E27FC236}">
                <a16:creationId xmlns:a16="http://schemas.microsoft.com/office/drawing/2014/main" xmlns="" id="{D11C2C2B-CF4B-492E-B323-CC006BC1A3DA}"/>
              </a:ext>
            </a:extLst>
          </p:cNvPr>
          <p:cNvCxnSpPr>
            <a:cxnSpLocks/>
          </p:cNvCxnSpPr>
          <p:nvPr/>
        </p:nvCxnSpPr>
        <p:spPr>
          <a:xfrm>
            <a:off x="8082829" y="2253209"/>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44" name="直接箭头连接符 143">
            <a:extLst>
              <a:ext uri="{FF2B5EF4-FFF2-40B4-BE49-F238E27FC236}">
                <a16:creationId xmlns:a16="http://schemas.microsoft.com/office/drawing/2014/main" xmlns="" id="{52387B2A-CCA4-4E28-8BD0-28F573589E7B}"/>
              </a:ext>
            </a:extLst>
          </p:cNvPr>
          <p:cNvCxnSpPr>
            <a:stCxn id="116" idx="2"/>
            <a:endCxn id="118" idx="7"/>
          </p:cNvCxnSpPr>
          <p:nvPr/>
        </p:nvCxnSpPr>
        <p:spPr>
          <a:xfrm flipH="1">
            <a:off x="896566" y="916366"/>
            <a:ext cx="655942" cy="23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xmlns="" id="{E13196D0-107A-4629-90D8-DF9680130F47}"/>
              </a:ext>
            </a:extLst>
          </p:cNvPr>
          <p:cNvCxnSpPr>
            <a:stCxn id="120" idx="0"/>
            <a:endCxn id="116" idx="6"/>
          </p:cNvCxnSpPr>
          <p:nvPr/>
        </p:nvCxnSpPr>
        <p:spPr>
          <a:xfrm flipH="1" flipV="1">
            <a:off x="2307517" y="916366"/>
            <a:ext cx="577590" cy="36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xmlns="" id="{F5748B03-39AE-4CF1-9519-B4A28F44EB6C}"/>
              </a:ext>
            </a:extLst>
          </p:cNvPr>
          <p:cNvCxnSpPr>
            <a:stCxn id="116" idx="4"/>
            <a:endCxn id="119" idx="0"/>
          </p:cNvCxnSpPr>
          <p:nvPr/>
        </p:nvCxnSpPr>
        <p:spPr>
          <a:xfrm flipH="1">
            <a:off x="1720376" y="1281287"/>
            <a:ext cx="209637" cy="47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xmlns="" id="{01464019-03D0-4E5A-A417-A60557BAD40D}"/>
              </a:ext>
            </a:extLst>
          </p:cNvPr>
          <p:cNvCxnSpPr>
            <a:stCxn id="118" idx="5"/>
            <a:endCxn id="119" idx="2"/>
          </p:cNvCxnSpPr>
          <p:nvPr/>
        </p:nvCxnSpPr>
        <p:spPr>
          <a:xfrm>
            <a:off x="896566" y="1662681"/>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xmlns="" id="{0035BF5F-62CC-4ACE-9860-E9972F364F09}"/>
              </a:ext>
            </a:extLst>
          </p:cNvPr>
          <p:cNvCxnSpPr>
            <a:stCxn id="119" idx="6"/>
            <a:endCxn id="120" idx="4"/>
          </p:cNvCxnSpPr>
          <p:nvPr/>
        </p:nvCxnSpPr>
        <p:spPr>
          <a:xfrm flipV="1">
            <a:off x="2097880" y="2010948"/>
            <a:ext cx="787227" cy="11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xmlns="" id="{F1777E8B-32B3-4EDD-9293-A7AF549FC068}"/>
              </a:ext>
            </a:extLst>
          </p:cNvPr>
          <p:cNvCxnSpPr>
            <a:cxnSpLocks/>
          </p:cNvCxnSpPr>
          <p:nvPr/>
        </p:nvCxnSpPr>
        <p:spPr>
          <a:xfrm flipH="1" flipV="1">
            <a:off x="9398154" y="1899736"/>
            <a:ext cx="695966" cy="1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xmlns="" id="{452CDD8C-2961-4756-945D-8AAF5B1841DD}"/>
              </a:ext>
            </a:extLst>
          </p:cNvPr>
          <p:cNvSpPr txBox="1"/>
          <p:nvPr/>
        </p:nvSpPr>
        <p:spPr>
          <a:xfrm>
            <a:off x="10127676" y="2034277"/>
            <a:ext cx="1442906" cy="646331"/>
          </a:xfrm>
          <a:prstGeom prst="rect">
            <a:avLst/>
          </a:prstGeom>
          <a:noFill/>
        </p:spPr>
        <p:txBody>
          <a:bodyPr wrap="square" rtlCol="0">
            <a:spAutoFit/>
          </a:bodyPr>
          <a:lstStyle/>
          <a:p>
            <a:r>
              <a:rPr lang="zh-CN" altLang="en-US" dirty="0"/>
              <a:t>注意是以顶点为弧尾</a:t>
            </a:r>
          </a:p>
        </p:txBody>
      </p:sp>
      <p:sp>
        <p:nvSpPr>
          <p:cNvPr id="3" name="文本框 2">
            <a:extLst>
              <a:ext uri="{FF2B5EF4-FFF2-40B4-BE49-F238E27FC236}">
                <a16:creationId xmlns:a16="http://schemas.microsoft.com/office/drawing/2014/main" xmlns="" id="{EF337D0B-09BE-41C3-A708-A16678EEA56F}"/>
              </a:ext>
            </a:extLst>
          </p:cNvPr>
          <p:cNvSpPr txBox="1"/>
          <p:nvPr/>
        </p:nvSpPr>
        <p:spPr>
          <a:xfrm>
            <a:off x="1224793" y="3489820"/>
            <a:ext cx="8439323" cy="923330"/>
          </a:xfrm>
          <a:prstGeom prst="rect">
            <a:avLst/>
          </a:prstGeom>
          <a:noFill/>
        </p:spPr>
        <p:txBody>
          <a:bodyPr wrap="square" rtlCol="0">
            <a:spAutoFit/>
          </a:bodyPr>
          <a:lstStyle/>
          <a:p>
            <a:r>
              <a:rPr lang="zh-CN" altLang="en-US" dirty="0"/>
              <a:t>有向图的邻接表关心了有向图的出边问题，我们通过有向图很容易找到顶点的出边</a:t>
            </a:r>
            <a:endParaRPr lang="en-US" altLang="zh-CN" dirty="0"/>
          </a:p>
          <a:p>
            <a:r>
              <a:rPr lang="zh-CN" altLang="en-US" dirty="0"/>
              <a:t>比如从每个顶点表的</a:t>
            </a:r>
            <a:r>
              <a:rPr lang="en-US" altLang="zh-CN" dirty="0" err="1"/>
              <a:t>firstedge</a:t>
            </a:r>
            <a:r>
              <a:rPr lang="zh-CN" altLang="en-US" dirty="0"/>
              <a:t>指针找到第一条边的顶点，再通过</a:t>
            </a:r>
            <a:r>
              <a:rPr lang="en-US" altLang="zh-CN" dirty="0"/>
              <a:t>next</a:t>
            </a:r>
            <a:r>
              <a:rPr lang="zh-CN" altLang="en-US" dirty="0"/>
              <a:t>指针依次找到下一条边的顶点直到空指针。</a:t>
            </a:r>
            <a:endParaRPr lang="en-US" altLang="zh-CN" dirty="0"/>
          </a:p>
        </p:txBody>
      </p:sp>
      <p:sp>
        <p:nvSpPr>
          <p:cNvPr id="155" name="文本框 154">
            <a:extLst>
              <a:ext uri="{FF2B5EF4-FFF2-40B4-BE49-F238E27FC236}">
                <a16:creationId xmlns:a16="http://schemas.microsoft.com/office/drawing/2014/main" xmlns="" id="{6FD0410B-28EB-4007-B076-9375B081266B}"/>
              </a:ext>
            </a:extLst>
          </p:cNvPr>
          <p:cNvSpPr txBox="1"/>
          <p:nvPr/>
        </p:nvSpPr>
        <p:spPr>
          <a:xfrm>
            <a:off x="1213293" y="4518382"/>
            <a:ext cx="8439323" cy="646331"/>
          </a:xfrm>
          <a:prstGeom prst="rect">
            <a:avLst/>
          </a:prstGeom>
          <a:noFill/>
        </p:spPr>
        <p:txBody>
          <a:bodyPr wrap="square" rtlCol="0">
            <a:spAutoFit/>
          </a:bodyPr>
          <a:lstStyle/>
          <a:p>
            <a:r>
              <a:rPr lang="zh-CN" altLang="en-US" dirty="0"/>
              <a:t>但是，如果要找到</a:t>
            </a:r>
            <a:r>
              <a:rPr lang="zh-CN" altLang="en-US" dirty="0">
                <a:solidFill>
                  <a:schemeClr val="accent1"/>
                </a:solidFill>
              </a:rPr>
              <a:t>其他顶点到该顶点的边</a:t>
            </a:r>
            <a:r>
              <a:rPr lang="zh-CN" altLang="en-US" dirty="0"/>
              <a:t>，或者说考虑一个顶点的入度问题，则需要遍历整个图。这是邻接表存储有向图的缺陷。</a:t>
            </a:r>
            <a:endParaRPr lang="en-US" altLang="zh-CN" dirty="0"/>
          </a:p>
        </p:txBody>
      </p:sp>
    </p:spTree>
    <p:extLst>
      <p:ext uri="{BB962C8B-B14F-4D97-AF65-F5344CB8AC3E}">
        <p14:creationId xmlns:p14="http://schemas.microsoft.com/office/powerpoint/2010/main" val="377031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十字链表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DFF9211-45F3-4F55-94B1-14EDF042F7C8}"/>
              </a:ext>
            </a:extLst>
          </p:cNvPr>
          <p:cNvSpPr txBox="1"/>
          <p:nvPr/>
        </p:nvSpPr>
        <p:spPr>
          <a:xfrm>
            <a:off x="471182" y="785502"/>
            <a:ext cx="11249636" cy="369332"/>
          </a:xfrm>
          <a:prstGeom prst="rect">
            <a:avLst/>
          </a:prstGeom>
          <a:noFill/>
        </p:spPr>
        <p:txBody>
          <a:bodyPr wrap="square" rtlCol="0">
            <a:spAutoFit/>
          </a:bodyPr>
          <a:lstStyle/>
          <a:p>
            <a:r>
              <a:rPr lang="zh-CN" altLang="en-US" dirty="0"/>
              <a:t>十字链表是针对</a:t>
            </a:r>
            <a:r>
              <a:rPr lang="zh-CN" altLang="en-US" dirty="0">
                <a:solidFill>
                  <a:schemeClr val="accent1"/>
                </a:solidFill>
              </a:rPr>
              <a:t>有向图</a:t>
            </a:r>
            <a:r>
              <a:rPr lang="zh-CN" altLang="en-US" dirty="0"/>
              <a:t>的存储方式，</a:t>
            </a:r>
            <a:r>
              <a:rPr lang="zh-CN" altLang="zh-CN" dirty="0"/>
              <a:t>对应于有向图中的</a:t>
            </a:r>
            <a:r>
              <a:rPr lang="zh-CN" altLang="zh-CN" dirty="0">
                <a:solidFill>
                  <a:schemeClr val="accent1"/>
                </a:solidFill>
              </a:rPr>
              <a:t>每条弧</a:t>
            </a:r>
            <a:r>
              <a:rPr lang="zh-CN" altLang="zh-CN" dirty="0"/>
              <a:t>有一个结点，对应于</a:t>
            </a:r>
            <a:r>
              <a:rPr lang="zh-CN" altLang="zh-CN" dirty="0">
                <a:solidFill>
                  <a:schemeClr val="accent1"/>
                </a:solidFill>
              </a:rPr>
              <a:t>每个顶点</a:t>
            </a:r>
            <a:r>
              <a:rPr lang="zh-CN" altLang="zh-CN" dirty="0"/>
              <a:t>也有一个结点</a:t>
            </a:r>
            <a:endParaRPr lang="zh-CN" altLang="en-US" dirty="0"/>
          </a:p>
        </p:txBody>
      </p:sp>
      <p:sp>
        <p:nvSpPr>
          <p:cNvPr id="13" name="矩形 12">
            <a:extLst>
              <a:ext uri="{FF2B5EF4-FFF2-40B4-BE49-F238E27FC236}">
                <a16:creationId xmlns:a16="http://schemas.microsoft.com/office/drawing/2014/main" xmlns="" id="{C6A17BA7-4B1A-4CA8-9638-9792396C3CA2}"/>
              </a:ext>
            </a:extLst>
          </p:cNvPr>
          <p:cNvSpPr/>
          <p:nvPr/>
        </p:nvSpPr>
        <p:spPr>
          <a:xfrm>
            <a:off x="1300294" y="2300051"/>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CF4131BA-AAD3-4F96-B5CB-9DA29B585F28}"/>
              </a:ext>
            </a:extLst>
          </p:cNvPr>
          <p:cNvSpPr/>
          <p:nvPr/>
        </p:nvSpPr>
        <p:spPr>
          <a:xfrm>
            <a:off x="2315362" y="2300051"/>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BA62682E-AD3B-478A-964C-917DEA63C75B}"/>
              </a:ext>
            </a:extLst>
          </p:cNvPr>
          <p:cNvSpPr/>
          <p:nvPr/>
        </p:nvSpPr>
        <p:spPr>
          <a:xfrm>
            <a:off x="3330430" y="2300051"/>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AA2645BE-ABA1-4A03-A8C9-1566CEBC1CA5}"/>
              </a:ext>
            </a:extLst>
          </p:cNvPr>
          <p:cNvSpPr txBox="1"/>
          <p:nvPr/>
        </p:nvSpPr>
        <p:spPr>
          <a:xfrm>
            <a:off x="1429181" y="2297947"/>
            <a:ext cx="864065" cy="369332"/>
          </a:xfrm>
          <a:prstGeom prst="rect">
            <a:avLst/>
          </a:prstGeom>
          <a:noFill/>
        </p:spPr>
        <p:txBody>
          <a:bodyPr wrap="square" rtlCol="0">
            <a:spAutoFit/>
          </a:bodyPr>
          <a:lstStyle/>
          <a:p>
            <a:r>
              <a:rPr lang="en-US" altLang="zh-CN" dirty="0"/>
              <a:t>data</a:t>
            </a:r>
            <a:endParaRPr lang="zh-CN" altLang="en-US" dirty="0"/>
          </a:p>
        </p:txBody>
      </p:sp>
      <p:sp>
        <p:nvSpPr>
          <p:cNvPr id="17" name="文本框 16">
            <a:extLst>
              <a:ext uri="{FF2B5EF4-FFF2-40B4-BE49-F238E27FC236}">
                <a16:creationId xmlns:a16="http://schemas.microsoft.com/office/drawing/2014/main" xmlns="" id="{E336436C-F757-425F-915F-CB273D9AC2DC}"/>
              </a:ext>
            </a:extLst>
          </p:cNvPr>
          <p:cNvSpPr txBox="1"/>
          <p:nvPr/>
        </p:nvSpPr>
        <p:spPr>
          <a:xfrm>
            <a:off x="3390469" y="2304334"/>
            <a:ext cx="970836" cy="369332"/>
          </a:xfrm>
          <a:prstGeom prst="rect">
            <a:avLst/>
          </a:prstGeom>
          <a:noFill/>
        </p:spPr>
        <p:txBody>
          <a:bodyPr wrap="square" rtlCol="0">
            <a:spAutoFit/>
          </a:bodyPr>
          <a:lstStyle/>
          <a:p>
            <a:r>
              <a:rPr lang="en-US" altLang="zh-CN" dirty="0" err="1">
                <a:solidFill>
                  <a:schemeClr val="accent1"/>
                </a:solidFill>
              </a:rPr>
              <a:t>firstout</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08ED7884-70D8-49ED-8234-3016356CE487}"/>
              </a:ext>
            </a:extLst>
          </p:cNvPr>
          <p:cNvSpPr txBox="1"/>
          <p:nvPr/>
        </p:nvSpPr>
        <p:spPr>
          <a:xfrm>
            <a:off x="2422133" y="2304334"/>
            <a:ext cx="864065" cy="369332"/>
          </a:xfrm>
          <a:prstGeom prst="rect">
            <a:avLst/>
          </a:prstGeom>
          <a:noFill/>
        </p:spPr>
        <p:txBody>
          <a:bodyPr wrap="square" rtlCol="0">
            <a:spAutoFit/>
          </a:bodyPr>
          <a:lstStyle/>
          <a:p>
            <a:r>
              <a:rPr lang="en-US" altLang="zh-CN" dirty="0" err="1">
                <a:solidFill>
                  <a:schemeClr val="accent1"/>
                </a:solidFill>
              </a:rPr>
              <a:t>firstin</a:t>
            </a:r>
            <a:endParaRPr lang="zh-CN" altLang="en-US" dirty="0">
              <a:solidFill>
                <a:schemeClr val="accent1"/>
              </a:solidFill>
            </a:endParaRPr>
          </a:p>
        </p:txBody>
      </p:sp>
      <p:sp>
        <p:nvSpPr>
          <p:cNvPr id="4" name="文本框 3">
            <a:extLst>
              <a:ext uri="{FF2B5EF4-FFF2-40B4-BE49-F238E27FC236}">
                <a16:creationId xmlns:a16="http://schemas.microsoft.com/office/drawing/2014/main" xmlns="" id="{5AD89817-C159-4467-8639-B5352E3662DD}"/>
              </a:ext>
            </a:extLst>
          </p:cNvPr>
          <p:cNvSpPr txBox="1"/>
          <p:nvPr/>
        </p:nvSpPr>
        <p:spPr>
          <a:xfrm>
            <a:off x="2315362" y="1845514"/>
            <a:ext cx="1124126" cy="369332"/>
          </a:xfrm>
          <a:prstGeom prst="rect">
            <a:avLst/>
          </a:prstGeom>
          <a:noFill/>
        </p:spPr>
        <p:txBody>
          <a:bodyPr wrap="square" rtlCol="0">
            <a:spAutoFit/>
          </a:bodyPr>
          <a:lstStyle/>
          <a:p>
            <a:r>
              <a:rPr lang="zh-CN" altLang="en-US" dirty="0"/>
              <a:t>顶点结点</a:t>
            </a:r>
          </a:p>
        </p:txBody>
      </p:sp>
      <p:sp>
        <p:nvSpPr>
          <p:cNvPr id="21" name="矩形 20">
            <a:extLst>
              <a:ext uri="{FF2B5EF4-FFF2-40B4-BE49-F238E27FC236}">
                <a16:creationId xmlns:a16="http://schemas.microsoft.com/office/drawing/2014/main" xmlns="" id="{3F7C9B8A-DD1E-433D-97CE-B4CF52A4208F}"/>
              </a:ext>
            </a:extLst>
          </p:cNvPr>
          <p:cNvSpPr/>
          <p:nvPr/>
        </p:nvSpPr>
        <p:spPr>
          <a:xfrm>
            <a:off x="6998199" y="230215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92D64B56-C57C-4FB7-9316-A44E01992A75}"/>
              </a:ext>
            </a:extLst>
          </p:cNvPr>
          <p:cNvSpPr/>
          <p:nvPr/>
        </p:nvSpPr>
        <p:spPr>
          <a:xfrm>
            <a:off x="8013267" y="230215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B0A9AA92-8278-43DE-AE2C-FF8645D835B1}"/>
              </a:ext>
            </a:extLst>
          </p:cNvPr>
          <p:cNvSpPr/>
          <p:nvPr/>
        </p:nvSpPr>
        <p:spPr>
          <a:xfrm>
            <a:off x="9028335" y="230215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5691DC71-38DE-421A-8E75-E97B3334910C}"/>
              </a:ext>
            </a:extLst>
          </p:cNvPr>
          <p:cNvSpPr txBox="1"/>
          <p:nvPr/>
        </p:nvSpPr>
        <p:spPr>
          <a:xfrm>
            <a:off x="6998200" y="2306437"/>
            <a:ext cx="1015068" cy="369332"/>
          </a:xfrm>
          <a:prstGeom prst="rect">
            <a:avLst/>
          </a:prstGeom>
          <a:noFill/>
        </p:spPr>
        <p:txBody>
          <a:bodyPr wrap="square" rtlCol="0">
            <a:spAutoFit/>
          </a:bodyPr>
          <a:lstStyle/>
          <a:p>
            <a:r>
              <a:rPr lang="en-US" altLang="zh-CN" dirty="0" err="1"/>
              <a:t>headvex</a:t>
            </a:r>
            <a:endParaRPr lang="zh-CN" altLang="en-US" dirty="0"/>
          </a:p>
        </p:txBody>
      </p:sp>
      <p:sp>
        <p:nvSpPr>
          <p:cNvPr id="31" name="文本框 30">
            <a:extLst>
              <a:ext uri="{FF2B5EF4-FFF2-40B4-BE49-F238E27FC236}">
                <a16:creationId xmlns:a16="http://schemas.microsoft.com/office/drawing/2014/main" xmlns="" id="{37ECD20A-427F-4801-8C93-1A85D7867B4E}"/>
              </a:ext>
            </a:extLst>
          </p:cNvPr>
          <p:cNvSpPr txBox="1"/>
          <p:nvPr/>
        </p:nvSpPr>
        <p:spPr>
          <a:xfrm>
            <a:off x="9179338" y="2306437"/>
            <a:ext cx="864065" cy="369332"/>
          </a:xfrm>
          <a:prstGeom prst="rect">
            <a:avLst/>
          </a:prstGeom>
          <a:noFill/>
        </p:spPr>
        <p:txBody>
          <a:bodyPr wrap="square" rtlCol="0">
            <a:spAutoFit/>
          </a:bodyPr>
          <a:lstStyle/>
          <a:p>
            <a:r>
              <a:rPr lang="en-US" altLang="zh-CN" dirty="0" err="1">
                <a:solidFill>
                  <a:schemeClr val="accent1"/>
                </a:solidFill>
              </a:rPr>
              <a:t>taillink</a:t>
            </a:r>
            <a:endParaRPr lang="zh-CN" altLang="en-US" dirty="0">
              <a:solidFill>
                <a:schemeClr val="accent1"/>
              </a:solidFill>
            </a:endParaRPr>
          </a:p>
        </p:txBody>
      </p:sp>
      <p:sp>
        <p:nvSpPr>
          <p:cNvPr id="32" name="文本框 31">
            <a:extLst>
              <a:ext uri="{FF2B5EF4-FFF2-40B4-BE49-F238E27FC236}">
                <a16:creationId xmlns:a16="http://schemas.microsoft.com/office/drawing/2014/main" xmlns="" id="{C1ECA6C5-8DB9-4621-9B7F-FB0B775E33B8}"/>
              </a:ext>
            </a:extLst>
          </p:cNvPr>
          <p:cNvSpPr txBox="1"/>
          <p:nvPr/>
        </p:nvSpPr>
        <p:spPr>
          <a:xfrm>
            <a:off x="8013266" y="2297947"/>
            <a:ext cx="1015069" cy="369332"/>
          </a:xfrm>
          <a:prstGeom prst="rect">
            <a:avLst/>
          </a:prstGeom>
          <a:noFill/>
        </p:spPr>
        <p:txBody>
          <a:bodyPr wrap="square" rtlCol="0">
            <a:spAutoFit/>
          </a:bodyPr>
          <a:lstStyle/>
          <a:p>
            <a:r>
              <a:rPr lang="en-US" altLang="zh-CN" dirty="0" err="1">
                <a:solidFill>
                  <a:schemeClr val="accent1"/>
                </a:solidFill>
              </a:rPr>
              <a:t>headlink</a:t>
            </a:r>
            <a:endParaRPr lang="zh-CN" altLang="en-US" dirty="0">
              <a:solidFill>
                <a:schemeClr val="accent1"/>
              </a:solidFill>
            </a:endParaRPr>
          </a:p>
        </p:txBody>
      </p:sp>
      <p:sp>
        <p:nvSpPr>
          <p:cNvPr id="33" name="矩形 32">
            <a:extLst>
              <a:ext uri="{FF2B5EF4-FFF2-40B4-BE49-F238E27FC236}">
                <a16:creationId xmlns:a16="http://schemas.microsoft.com/office/drawing/2014/main" xmlns="" id="{08FFE443-EA32-4CBE-A93D-E2B0D95C3DE1}"/>
              </a:ext>
            </a:extLst>
          </p:cNvPr>
          <p:cNvSpPr/>
          <p:nvPr/>
        </p:nvSpPr>
        <p:spPr>
          <a:xfrm>
            <a:off x="5983131" y="230215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513687EF-A9CD-4336-9E0B-6EB423FFA40F}"/>
              </a:ext>
            </a:extLst>
          </p:cNvPr>
          <p:cNvSpPr txBox="1"/>
          <p:nvPr/>
        </p:nvSpPr>
        <p:spPr>
          <a:xfrm>
            <a:off x="6058633" y="2306437"/>
            <a:ext cx="864065" cy="369332"/>
          </a:xfrm>
          <a:prstGeom prst="rect">
            <a:avLst/>
          </a:prstGeom>
          <a:noFill/>
        </p:spPr>
        <p:txBody>
          <a:bodyPr wrap="square" rtlCol="0">
            <a:spAutoFit/>
          </a:bodyPr>
          <a:lstStyle/>
          <a:p>
            <a:r>
              <a:rPr lang="en-US" altLang="zh-CN" dirty="0" err="1"/>
              <a:t>tailvex</a:t>
            </a:r>
            <a:endParaRPr lang="zh-CN" altLang="en-US" dirty="0"/>
          </a:p>
        </p:txBody>
      </p:sp>
      <p:sp>
        <p:nvSpPr>
          <p:cNvPr id="37" name="文本框 36">
            <a:extLst>
              <a:ext uri="{FF2B5EF4-FFF2-40B4-BE49-F238E27FC236}">
                <a16:creationId xmlns:a16="http://schemas.microsoft.com/office/drawing/2014/main" xmlns="" id="{BED5FD11-EE66-4092-B507-B3CAA623D4C2}"/>
              </a:ext>
            </a:extLst>
          </p:cNvPr>
          <p:cNvSpPr txBox="1"/>
          <p:nvPr/>
        </p:nvSpPr>
        <p:spPr>
          <a:xfrm>
            <a:off x="7451203" y="1845514"/>
            <a:ext cx="1124126" cy="369332"/>
          </a:xfrm>
          <a:prstGeom prst="rect">
            <a:avLst/>
          </a:prstGeom>
          <a:noFill/>
        </p:spPr>
        <p:txBody>
          <a:bodyPr wrap="square" rtlCol="0">
            <a:spAutoFit/>
          </a:bodyPr>
          <a:lstStyle/>
          <a:p>
            <a:r>
              <a:rPr lang="zh-CN" altLang="en-US" dirty="0"/>
              <a:t>边表结点</a:t>
            </a:r>
          </a:p>
        </p:txBody>
      </p:sp>
      <p:cxnSp>
        <p:nvCxnSpPr>
          <p:cNvPr id="7" name="直接箭头连接符 6">
            <a:extLst>
              <a:ext uri="{FF2B5EF4-FFF2-40B4-BE49-F238E27FC236}">
                <a16:creationId xmlns:a16="http://schemas.microsoft.com/office/drawing/2014/main" xmlns="" id="{32071056-DAB3-4215-83F8-8E867B5E5353}"/>
              </a:ext>
            </a:extLst>
          </p:cNvPr>
          <p:cNvCxnSpPr>
            <a:cxnSpLocks/>
            <a:stCxn id="12" idx="0"/>
            <a:endCxn id="16" idx="2"/>
          </p:cNvCxnSpPr>
          <p:nvPr/>
        </p:nvCxnSpPr>
        <p:spPr>
          <a:xfrm flipV="1">
            <a:off x="1380824" y="2667279"/>
            <a:ext cx="480390" cy="429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xmlns="" id="{B270254C-0C85-4808-B571-14157BE6E510}"/>
              </a:ext>
            </a:extLst>
          </p:cNvPr>
          <p:cNvSpPr txBox="1"/>
          <p:nvPr/>
        </p:nvSpPr>
        <p:spPr>
          <a:xfrm>
            <a:off x="786882" y="3096707"/>
            <a:ext cx="1187883" cy="646331"/>
          </a:xfrm>
          <a:prstGeom prst="rect">
            <a:avLst/>
          </a:prstGeom>
          <a:noFill/>
        </p:spPr>
        <p:txBody>
          <a:bodyPr wrap="square" rtlCol="0">
            <a:spAutoFit/>
          </a:bodyPr>
          <a:lstStyle/>
          <a:p>
            <a:r>
              <a:rPr lang="zh-CN" altLang="en-US" dirty="0"/>
              <a:t>图中顶点的数据</a:t>
            </a:r>
          </a:p>
        </p:txBody>
      </p:sp>
      <p:cxnSp>
        <p:nvCxnSpPr>
          <p:cNvPr id="38" name="直接箭头连接符 37">
            <a:extLst>
              <a:ext uri="{FF2B5EF4-FFF2-40B4-BE49-F238E27FC236}">
                <a16:creationId xmlns:a16="http://schemas.microsoft.com/office/drawing/2014/main" xmlns="" id="{BC49C1FB-F3C2-44F7-A165-D938BC734FDC}"/>
              </a:ext>
            </a:extLst>
          </p:cNvPr>
          <p:cNvCxnSpPr>
            <a:cxnSpLocks/>
            <a:stCxn id="39" idx="0"/>
            <a:endCxn id="18" idx="2"/>
          </p:cNvCxnSpPr>
          <p:nvPr/>
        </p:nvCxnSpPr>
        <p:spPr>
          <a:xfrm flipV="1">
            <a:off x="2854166" y="2673666"/>
            <a:ext cx="0" cy="47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43CFD97A-9F81-49FD-984E-6AEBAAE4F994}"/>
              </a:ext>
            </a:extLst>
          </p:cNvPr>
          <p:cNvSpPr txBox="1"/>
          <p:nvPr/>
        </p:nvSpPr>
        <p:spPr>
          <a:xfrm>
            <a:off x="2032578" y="3146668"/>
            <a:ext cx="1643175" cy="646331"/>
          </a:xfrm>
          <a:prstGeom prst="rect">
            <a:avLst/>
          </a:prstGeom>
          <a:noFill/>
        </p:spPr>
        <p:txBody>
          <a:bodyPr wrap="square" rtlCol="0">
            <a:spAutoFit/>
          </a:bodyPr>
          <a:lstStyle/>
          <a:p>
            <a:r>
              <a:rPr lang="zh-CN" altLang="en-US" dirty="0"/>
              <a:t>该顶点的</a:t>
            </a:r>
            <a:r>
              <a:rPr lang="zh-CN" altLang="en-US" dirty="0">
                <a:solidFill>
                  <a:schemeClr val="accent1"/>
                </a:solidFill>
              </a:rPr>
              <a:t>入边表</a:t>
            </a:r>
            <a:r>
              <a:rPr lang="zh-CN" altLang="en-US" dirty="0"/>
              <a:t>的头指针</a:t>
            </a:r>
          </a:p>
        </p:txBody>
      </p:sp>
      <p:cxnSp>
        <p:nvCxnSpPr>
          <p:cNvPr id="40" name="直接箭头连接符 39">
            <a:extLst>
              <a:ext uri="{FF2B5EF4-FFF2-40B4-BE49-F238E27FC236}">
                <a16:creationId xmlns:a16="http://schemas.microsoft.com/office/drawing/2014/main" xmlns="" id="{0B18427C-8910-46FC-AAFC-D2382A039BFE}"/>
              </a:ext>
            </a:extLst>
          </p:cNvPr>
          <p:cNvCxnSpPr>
            <a:cxnSpLocks/>
            <a:stCxn id="41" idx="0"/>
            <a:endCxn id="17" idx="2"/>
          </p:cNvCxnSpPr>
          <p:nvPr/>
        </p:nvCxnSpPr>
        <p:spPr>
          <a:xfrm flipH="1" flipV="1">
            <a:off x="3875887" y="2673666"/>
            <a:ext cx="649677" cy="47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xmlns="" id="{A99D23E7-697A-414E-8DE7-F803E3114A19}"/>
              </a:ext>
            </a:extLst>
          </p:cNvPr>
          <p:cNvSpPr txBox="1"/>
          <p:nvPr/>
        </p:nvSpPr>
        <p:spPr>
          <a:xfrm>
            <a:off x="3703976" y="3146668"/>
            <a:ext cx="1643175" cy="646331"/>
          </a:xfrm>
          <a:prstGeom prst="rect">
            <a:avLst/>
          </a:prstGeom>
          <a:noFill/>
        </p:spPr>
        <p:txBody>
          <a:bodyPr wrap="square" rtlCol="0">
            <a:spAutoFit/>
          </a:bodyPr>
          <a:lstStyle/>
          <a:p>
            <a:r>
              <a:rPr lang="zh-CN" altLang="en-US" dirty="0"/>
              <a:t>该顶点的</a:t>
            </a:r>
            <a:r>
              <a:rPr lang="zh-CN" altLang="en-US" dirty="0">
                <a:solidFill>
                  <a:schemeClr val="accent1"/>
                </a:solidFill>
              </a:rPr>
              <a:t>出边表</a:t>
            </a:r>
            <a:r>
              <a:rPr lang="zh-CN" altLang="en-US" dirty="0"/>
              <a:t>的头指针</a:t>
            </a:r>
          </a:p>
        </p:txBody>
      </p:sp>
      <p:cxnSp>
        <p:nvCxnSpPr>
          <p:cNvPr id="51" name="直接箭头连接符 50">
            <a:extLst>
              <a:ext uri="{FF2B5EF4-FFF2-40B4-BE49-F238E27FC236}">
                <a16:creationId xmlns:a16="http://schemas.microsoft.com/office/drawing/2014/main" xmlns="" id="{5F79C100-ED2D-4218-A175-664048DD7283}"/>
              </a:ext>
            </a:extLst>
          </p:cNvPr>
          <p:cNvCxnSpPr>
            <a:cxnSpLocks/>
            <a:stCxn id="53" idx="0"/>
            <a:endCxn id="35" idx="2"/>
          </p:cNvCxnSpPr>
          <p:nvPr/>
        </p:nvCxnSpPr>
        <p:spPr>
          <a:xfrm flipV="1">
            <a:off x="6432530" y="2675769"/>
            <a:ext cx="58136" cy="470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xmlns="" id="{72EFA967-0E15-4E79-9C34-C5D84CE72ACE}"/>
              </a:ext>
            </a:extLst>
          </p:cNvPr>
          <p:cNvSpPr txBox="1"/>
          <p:nvPr/>
        </p:nvSpPr>
        <p:spPr>
          <a:xfrm>
            <a:off x="5838588" y="3146668"/>
            <a:ext cx="1187883" cy="1200329"/>
          </a:xfrm>
          <a:prstGeom prst="rect">
            <a:avLst/>
          </a:prstGeom>
          <a:noFill/>
        </p:spPr>
        <p:txBody>
          <a:bodyPr wrap="square" rtlCol="0">
            <a:spAutoFit/>
          </a:bodyPr>
          <a:lstStyle/>
          <a:p>
            <a:r>
              <a:rPr lang="zh-CN" altLang="en-US" dirty="0"/>
              <a:t>这条弧的</a:t>
            </a:r>
            <a:r>
              <a:rPr lang="zh-CN" altLang="en-US" dirty="0">
                <a:solidFill>
                  <a:schemeClr val="accent1"/>
                </a:solidFill>
              </a:rPr>
              <a:t>弧尾</a:t>
            </a:r>
            <a:r>
              <a:rPr lang="en-US" altLang="zh-CN" dirty="0">
                <a:solidFill>
                  <a:schemeClr val="accent1"/>
                </a:solidFill>
              </a:rPr>
              <a:t>(</a:t>
            </a:r>
            <a:r>
              <a:rPr lang="zh-CN" altLang="en-US" dirty="0">
                <a:solidFill>
                  <a:schemeClr val="accent1"/>
                </a:solidFill>
              </a:rPr>
              <a:t>起点</a:t>
            </a:r>
            <a:r>
              <a:rPr lang="en-US" altLang="zh-CN" dirty="0">
                <a:solidFill>
                  <a:schemeClr val="accent1"/>
                </a:solidFill>
              </a:rPr>
              <a:t>)</a:t>
            </a:r>
            <a:r>
              <a:rPr lang="zh-CN" altLang="en-US" dirty="0"/>
              <a:t>所在顶点表下标</a:t>
            </a:r>
          </a:p>
        </p:txBody>
      </p:sp>
      <p:sp>
        <p:nvSpPr>
          <p:cNvPr id="55" name="文本框 54">
            <a:extLst>
              <a:ext uri="{FF2B5EF4-FFF2-40B4-BE49-F238E27FC236}">
                <a16:creationId xmlns:a16="http://schemas.microsoft.com/office/drawing/2014/main" xmlns="" id="{D1E885CA-175B-4936-B086-27CC4A94029A}"/>
              </a:ext>
            </a:extLst>
          </p:cNvPr>
          <p:cNvSpPr txBox="1"/>
          <p:nvPr/>
        </p:nvSpPr>
        <p:spPr>
          <a:xfrm>
            <a:off x="7026471" y="3146668"/>
            <a:ext cx="1187883" cy="1200329"/>
          </a:xfrm>
          <a:prstGeom prst="rect">
            <a:avLst/>
          </a:prstGeom>
          <a:noFill/>
        </p:spPr>
        <p:txBody>
          <a:bodyPr wrap="square" rtlCol="0">
            <a:spAutoFit/>
          </a:bodyPr>
          <a:lstStyle/>
          <a:p>
            <a:r>
              <a:rPr lang="zh-CN" altLang="en-US" dirty="0"/>
              <a:t>这条弧的</a:t>
            </a:r>
            <a:r>
              <a:rPr lang="zh-CN" altLang="en-US" dirty="0">
                <a:solidFill>
                  <a:schemeClr val="accent1"/>
                </a:solidFill>
              </a:rPr>
              <a:t>弧头</a:t>
            </a:r>
            <a:r>
              <a:rPr lang="en-US" altLang="zh-CN" dirty="0">
                <a:solidFill>
                  <a:schemeClr val="accent1"/>
                </a:solidFill>
              </a:rPr>
              <a:t>(</a:t>
            </a:r>
            <a:r>
              <a:rPr lang="zh-CN" altLang="en-US" dirty="0">
                <a:solidFill>
                  <a:schemeClr val="accent1"/>
                </a:solidFill>
              </a:rPr>
              <a:t>终点</a:t>
            </a:r>
            <a:r>
              <a:rPr lang="en-US" altLang="zh-CN" dirty="0">
                <a:solidFill>
                  <a:schemeClr val="accent1"/>
                </a:solidFill>
              </a:rPr>
              <a:t>)</a:t>
            </a:r>
            <a:r>
              <a:rPr lang="zh-CN" altLang="en-US" dirty="0"/>
              <a:t>所在顶点表下标</a:t>
            </a:r>
          </a:p>
        </p:txBody>
      </p:sp>
      <p:cxnSp>
        <p:nvCxnSpPr>
          <p:cNvPr id="56" name="直接箭头连接符 55">
            <a:extLst>
              <a:ext uri="{FF2B5EF4-FFF2-40B4-BE49-F238E27FC236}">
                <a16:creationId xmlns:a16="http://schemas.microsoft.com/office/drawing/2014/main" xmlns="" id="{7B2E27DD-65A3-43FF-8DE7-9B618E733D3F}"/>
              </a:ext>
            </a:extLst>
          </p:cNvPr>
          <p:cNvCxnSpPr>
            <a:cxnSpLocks/>
            <a:stCxn id="55" idx="0"/>
            <a:endCxn id="30" idx="2"/>
          </p:cNvCxnSpPr>
          <p:nvPr/>
        </p:nvCxnSpPr>
        <p:spPr>
          <a:xfrm flipH="1" flipV="1">
            <a:off x="7505734" y="2675769"/>
            <a:ext cx="114679" cy="470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xmlns="" id="{D1201CD1-80B4-449A-8E9A-6BA9EDD31645}"/>
              </a:ext>
            </a:extLst>
          </p:cNvPr>
          <p:cNvSpPr txBox="1"/>
          <p:nvPr/>
        </p:nvSpPr>
        <p:spPr>
          <a:xfrm>
            <a:off x="8214354" y="3155158"/>
            <a:ext cx="1340706" cy="923330"/>
          </a:xfrm>
          <a:prstGeom prst="rect">
            <a:avLst/>
          </a:prstGeom>
          <a:noFill/>
        </p:spPr>
        <p:txBody>
          <a:bodyPr wrap="square" rtlCol="0">
            <a:spAutoFit/>
          </a:bodyPr>
          <a:lstStyle/>
          <a:p>
            <a:r>
              <a:rPr lang="zh-CN" altLang="en-US" dirty="0"/>
              <a:t>指向</a:t>
            </a:r>
            <a:r>
              <a:rPr lang="zh-CN" altLang="en-US" dirty="0">
                <a:solidFill>
                  <a:schemeClr val="accent1"/>
                </a:solidFill>
              </a:rPr>
              <a:t>弧头</a:t>
            </a:r>
            <a:r>
              <a:rPr lang="en-US" altLang="zh-CN" dirty="0">
                <a:solidFill>
                  <a:schemeClr val="accent1"/>
                </a:solidFill>
              </a:rPr>
              <a:t>(</a:t>
            </a:r>
            <a:r>
              <a:rPr lang="zh-CN" altLang="en-US" dirty="0">
                <a:solidFill>
                  <a:schemeClr val="accent1"/>
                </a:solidFill>
              </a:rPr>
              <a:t>终点</a:t>
            </a:r>
            <a:r>
              <a:rPr lang="en-US" altLang="zh-CN" dirty="0">
                <a:solidFill>
                  <a:schemeClr val="accent1"/>
                </a:solidFill>
              </a:rPr>
              <a:t>)</a:t>
            </a:r>
            <a:r>
              <a:rPr lang="zh-CN" altLang="en-US" dirty="0"/>
              <a:t>相同的</a:t>
            </a:r>
            <a:r>
              <a:rPr lang="zh-CN" altLang="en-US" dirty="0">
                <a:solidFill>
                  <a:schemeClr val="accent2"/>
                </a:solidFill>
              </a:rPr>
              <a:t>下一条边</a:t>
            </a:r>
          </a:p>
        </p:txBody>
      </p:sp>
      <p:sp>
        <p:nvSpPr>
          <p:cNvPr id="62" name="文本框 61">
            <a:extLst>
              <a:ext uri="{FF2B5EF4-FFF2-40B4-BE49-F238E27FC236}">
                <a16:creationId xmlns:a16="http://schemas.microsoft.com/office/drawing/2014/main" xmlns="" id="{3D6DF1CB-C6F2-48F2-B027-21C396717505}"/>
              </a:ext>
            </a:extLst>
          </p:cNvPr>
          <p:cNvSpPr txBox="1"/>
          <p:nvPr/>
        </p:nvSpPr>
        <p:spPr>
          <a:xfrm>
            <a:off x="9584382" y="3142386"/>
            <a:ext cx="1340706" cy="923330"/>
          </a:xfrm>
          <a:prstGeom prst="rect">
            <a:avLst/>
          </a:prstGeom>
          <a:noFill/>
        </p:spPr>
        <p:txBody>
          <a:bodyPr wrap="square" rtlCol="0">
            <a:spAutoFit/>
          </a:bodyPr>
          <a:lstStyle/>
          <a:p>
            <a:r>
              <a:rPr lang="zh-CN" altLang="en-US" dirty="0"/>
              <a:t>指向</a:t>
            </a:r>
            <a:r>
              <a:rPr lang="zh-CN" altLang="en-US" dirty="0">
                <a:solidFill>
                  <a:schemeClr val="accent1"/>
                </a:solidFill>
              </a:rPr>
              <a:t>弧尾</a:t>
            </a:r>
            <a:r>
              <a:rPr lang="en-US" altLang="zh-CN" dirty="0">
                <a:solidFill>
                  <a:schemeClr val="accent1"/>
                </a:solidFill>
              </a:rPr>
              <a:t>(</a:t>
            </a:r>
            <a:r>
              <a:rPr lang="zh-CN" altLang="en-US" dirty="0">
                <a:solidFill>
                  <a:schemeClr val="accent1"/>
                </a:solidFill>
              </a:rPr>
              <a:t>起点</a:t>
            </a:r>
            <a:r>
              <a:rPr lang="en-US" altLang="zh-CN" dirty="0">
                <a:solidFill>
                  <a:schemeClr val="accent1"/>
                </a:solidFill>
              </a:rPr>
              <a:t>)</a:t>
            </a:r>
            <a:r>
              <a:rPr lang="zh-CN" altLang="en-US" dirty="0"/>
              <a:t>相同的</a:t>
            </a:r>
            <a:r>
              <a:rPr lang="zh-CN" altLang="en-US" dirty="0">
                <a:solidFill>
                  <a:schemeClr val="accent2"/>
                </a:solidFill>
              </a:rPr>
              <a:t>下一条边</a:t>
            </a:r>
          </a:p>
        </p:txBody>
      </p:sp>
      <p:cxnSp>
        <p:nvCxnSpPr>
          <p:cNvPr id="63" name="直接箭头连接符 62">
            <a:extLst>
              <a:ext uri="{FF2B5EF4-FFF2-40B4-BE49-F238E27FC236}">
                <a16:creationId xmlns:a16="http://schemas.microsoft.com/office/drawing/2014/main" xmlns="" id="{9983C7FC-CB59-44D7-AEFD-D4ADE42BAAD9}"/>
              </a:ext>
            </a:extLst>
          </p:cNvPr>
          <p:cNvCxnSpPr>
            <a:cxnSpLocks/>
            <a:stCxn id="61" idx="0"/>
            <a:endCxn id="32" idx="2"/>
          </p:cNvCxnSpPr>
          <p:nvPr/>
        </p:nvCxnSpPr>
        <p:spPr>
          <a:xfrm flipH="1" flipV="1">
            <a:off x="8520801" y="2667279"/>
            <a:ext cx="363906" cy="48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xmlns="" id="{A882AC79-2170-4187-82B2-42E87255412F}"/>
              </a:ext>
            </a:extLst>
          </p:cNvPr>
          <p:cNvCxnSpPr>
            <a:cxnSpLocks/>
            <a:stCxn id="62" idx="0"/>
            <a:endCxn id="31" idx="2"/>
          </p:cNvCxnSpPr>
          <p:nvPr/>
        </p:nvCxnSpPr>
        <p:spPr>
          <a:xfrm flipH="1" flipV="1">
            <a:off x="9611371" y="2675769"/>
            <a:ext cx="643364" cy="466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xmlns="" id="{ACC43059-81F9-4B4F-AE5B-50C7539E3184}"/>
              </a:ext>
            </a:extLst>
          </p:cNvPr>
          <p:cNvPicPr>
            <a:picLocks noChangeAspect="1"/>
          </p:cNvPicPr>
          <p:nvPr/>
        </p:nvPicPr>
        <p:blipFill>
          <a:blip r:embed="rId2"/>
          <a:stretch>
            <a:fillRect/>
          </a:stretch>
        </p:blipFill>
        <p:spPr>
          <a:xfrm>
            <a:off x="357267" y="5287667"/>
            <a:ext cx="839000" cy="681408"/>
          </a:xfrm>
          <a:prstGeom prst="rect">
            <a:avLst/>
          </a:prstGeom>
        </p:spPr>
      </p:pic>
      <p:sp>
        <p:nvSpPr>
          <p:cNvPr id="70" name="文本框 69">
            <a:extLst>
              <a:ext uri="{FF2B5EF4-FFF2-40B4-BE49-F238E27FC236}">
                <a16:creationId xmlns:a16="http://schemas.microsoft.com/office/drawing/2014/main" xmlns="" id="{05A61A40-06E9-46B6-A418-FD277A448918}"/>
              </a:ext>
            </a:extLst>
          </p:cNvPr>
          <p:cNvSpPr txBox="1"/>
          <p:nvPr/>
        </p:nvSpPr>
        <p:spPr>
          <a:xfrm>
            <a:off x="1196267" y="5287667"/>
            <a:ext cx="9798342" cy="646331"/>
          </a:xfrm>
          <a:prstGeom prst="rect">
            <a:avLst/>
          </a:prstGeom>
          <a:noFill/>
        </p:spPr>
        <p:txBody>
          <a:bodyPr wrap="square" rtlCol="0">
            <a:spAutoFit/>
          </a:bodyPr>
          <a:lstStyle/>
          <a:p>
            <a:r>
              <a:rPr lang="zh-CN" altLang="en-US" dirty="0"/>
              <a:t>其实十字链表是在邻接表的基础上进行了优化。在十字链表中不仅包含了邻接表本身就包含的结点</a:t>
            </a:r>
            <a:r>
              <a:rPr lang="zh-CN" altLang="en-US" dirty="0">
                <a:solidFill>
                  <a:schemeClr val="accent2"/>
                </a:solidFill>
              </a:rPr>
              <a:t>出度结点</a:t>
            </a:r>
            <a:r>
              <a:rPr lang="zh-CN" altLang="en-US" dirty="0"/>
              <a:t>，而且还包含了</a:t>
            </a:r>
            <a:r>
              <a:rPr lang="zh-CN" altLang="en-US" dirty="0">
                <a:solidFill>
                  <a:schemeClr val="accent2"/>
                </a:solidFill>
              </a:rPr>
              <a:t>入度结点</a:t>
            </a:r>
            <a:r>
              <a:rPr lang="zh-CN" altLang="en-US" dirty="0"/>
              <a:t>的信息。</a:t>
            </a:r>
          </a:p>
        </p:txBody>
      </p:sp>
    </p:spTree>
    <p:extLst>
      <p:ext uri="{BB962C8B-B14F-4D97-AF65-F5344CB8AC3E}">
        <p14:creationId xmlns:p14="http://schemas.microsoft.com/office/powerpoint/2010/main" val="72988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500"/>
                                        <p:tgtEl>
                                          <p:spTgt spid="61"/>
                                        </p:tgtEl>
                                      </p:cBhvr>
                                    </p:animEffect>
                                  </p:childTnLst>
                                </p:cTn>
                              </p:par>
                              <p:par>
                                <p:cTn id="100" presetID="10" presetClass="entr" presetSubtype="0" fill="hold"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fade">
                                      <p:cBhvr>
                                        <p:cTn id="11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P spid="15" grpId="0" animBg="1"/>
      <p:bldP spid="16" grpId="0"/>
      <p:bldP spid="17" grpId="0"/>
      <p:bldP spid="18" grpId="0"/>
      <p:bldP spid="4" grpId="0"/>
      <p:bldP spid="21" grpId="0" animBg="1"/>
      <p:bldP spid="28" grpId="0" animBg="1"/>
      <p:bldP spid="29" grpId="0" animBg="1"/>
      <p:bldP spid="30" grpId="0"/>
      <p:bldP spid="31" grpId="0"/>
      <p:bldP spid="32" grpId="0"/>
      <p:bldP spid="33" grpId="0" animBg="1"/>
      <p:bldP spid="35" grpId="0"/>
      <p:bldP spid="37" grpId="0"/>
      <p:bldP spid="12" grpId="0"/>
      <p:bldP spid="39" grpId="0"/>
      <p:bldP spid="41" grpId="0"/>
      <p:bldP spid="53" grpId="0"/>
      <p:bldP spid="55" grpId="0"/>
      <p:bldP spid="61" grpId="0"/>
      <p:bldP spid="62"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十字链表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流程图: 接点 44">
            <a:extLst>
              <a:ext uri="{FF2B5EF4-FFF2-40B4-BE49-F238E27FC236}">
                <a16:creationId xmlns:a16="http://schemas.microsoft.com/office/drawing/2014/main" xmlns="" id="{042E7966-65BC-41CF-8793-371E1EB1B8B8}"/>
              </a:ext>
            </a:extLst>
          </p:cNvPr>
          <p:cNvSpPr/>
          <p:nvPr/>
        </p:nvSpPr>
        <p:spPr>
          <a:xfrm>
            <a:off x="1462446" y="19910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6" name="流程图: 接点 45">
            <a:extLst>
              <a:ext uri="{FF2B5EF4-FFF2-40B4-BE49-F238E27FC236}">
                <a16:creationId xmlns:a16="http://schemas.microsoft.com/office/drawing/2014/main" xmlns="" id="{79C44172-1900-4A61-AE2C-293DD0D1AC9B}"/>
              </a:ext>
            </a:extLst>
          </p:cNvPr>
          <p:cNvSpPr/>
          <p:nvPr/>
        </p:nvSpPr>
        <p:spPr>
          <a:xfrm>
            <a:off x="162064" y="68738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7" name="流程图: 接点 46">
            <a:extLst>
              <a:ext uri="{FF2B5EF4-FFF2-40B4-BE49-F238E27FC236}">
                <a16:creationId xmlns:a16="http://schemas.microsoft.com/office/drawing/2014/main" xmlns="" id="{55575F3A-0209-4EA7-B71C-5E091AB813EC}"/>
              </a:ext>
            </a:extLst>
          </p:cNvPr>
          <p:cNvSpPr/>
          <p:nvPr/>
        </p:nvSpPr>
        <p:spPr>
          <a:xfrm>
            <a:off x="1252809" y="14042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8" name="流程图: 接点 47">
            <a:extLst>
              <a:ext uri="{FF2B5EF4-FFF2-40B4-BE49-F238E27FC236}">
                <a16:creationId xmlns:a16="http://schemas.microsoft.com/office/drawing/2014/main" xmlns="" id="{8B9624F6-2818-4180-8C9E-913E494724BF}"/>
              </a:ext>
            </a:extLst>
          </p:cNvPr>
          <p:cNvSpPr/>
          <p:nvPr/>
        </p:nvSpPr>
        <p:spPr>
          <a:xfrm>
            <a:off x="2417540" y="92876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49" name="直接箭头连接符 48">
            <a:extLst>
              <a:ext uri="{FF2B5EF4-FFF2-40B4-BE49-F238E27FC236}">
                <a16:creationId xmlns:a16="http://schemas.microsoft.com/office/drawing/2014/main" xmlns="" id="{B0DE28BF-59B5-44F0-A520-36C8B3C79B3E}"/>
              </a:ext>
            </a:extLst>
          </p:cNvPr>
          <p:cNvCxnSpPr>
            <a:stCxn id="45" idx="2"/>
            <a:endCxn id="46" idx="7"/>
          </p:cNvCxnSpPr>
          <p:nvPr/>
        </p:nvCxnSpPr>
        <p:spPr>
          <a:xfrm flipH="1">
            <a:off x="806504" y="564029"/>
            <a:ext cx="655942" cy="23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40E46E02-72E0-435A-AD35-899DAA67E9C1}"/>
              </a:ext>
            </a:extLst>
          </p:cNvPr>
          <p:cNvCxnSpPr>
            <a:stCxn id="48" idx="0"/>
            <a:endCxn id="45" idx="6"/>
          </p:cNvCxnSpPr>
          <p:nvPr/>
        </p:nvCxnSpPr>
        <p:spPr>
          <a:xfrm flipH="1" flipV="1">
            <a:off x="2217455" y="564029"/>
            <a:ext cx="577590" cy="36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xmlns="" id="{B01D77BB-7009-444C-AC00-E494EEBDC7E5}"/>
              </a:ext>
            </a:extLst>
          </p:cNvPr>
          <p:cNvCxnSpPr>
            <a:stCxn id="45" idx="4"/>
            <a:endCxn id="47" idx="0"/>
          </p:cNvCxnSpPr>
          <p:nvPr/>
        </p:nvCxnSpPr>
        <p:spPr>
          <a:xfrm flipH="1">
            <a:off x="1630314" y="928950"/>
            <a:ext cx="209637" cy="47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xmlns="" id="{B3BAA29C-0071-4FEC-825D-730F54F0345A}"/>
              </a:ext>
            </a:extLst>
          </p:cNvPr>
          <p:cNvCxnSpPr>
            <a:stCxn id="46" idx="5"/>
            <a:endCxn id="47" idx="2"/>
          </p:cNvCxnSpPr>
          <p:nvPr/>
        </p:nvCxnSpPr>
        <p:spPr>
          <a:xfrm>
            <a:off x="806504" y="1310344"/>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8BB9B703-9BA9-41E3-BFC5-6413F41F783D}"/>
              </a:ext>
            </a:extLst>
          </p:cNvPr>
          <p:cNvCxnSpPr>
            <a:stCxn id="47" idx="6"/>
            <a:endCxn id="48" idx="4"/>
          </p:cNvCxnSpPr>
          <p:nvPr/>
        </p:nvCxnSpPr>
        <p:spPr>
          <a:xfrm flipV="1">
            <a:off x="2007818" y="1658611"/>
            <a:ext cx="787227" cy="11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xmlns="" id="{DDE901FF-7FDD-4ECE-B55C-764148D2E8B4}"/>
              </a:ext>
            </a:extLst>
          </p:cNvPr>
          <p:cNvSpPr/>
          <p:nvPr/>
        </p:nvSpPr>
        <p:spPr>
          <a:xfrm>
            <a:off x="1178558" y="2764973"/>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xmlns="" id="{225EE127-1DB0-4DF3-8412-9BDEA67E8B3C}"/>
              </a:ext>
            </a:extLst>
          </p:cNvPr>
          <p:cNvSpPr txBox="1"/>
          <p:nvPr/>
        </p:nvSpPr>
        <p:spPr>
          <a:xfrm>
            <a:off x="1294303" y="2765295"/>
            <a:ext cx="346099" cy="369332"/>
          </a:xfrm>
          <a:prstGeom prst="rect">
            <a:avLst/>
          </a:prstGeom>
          <a:noFill/>
        </p:spPr>
        <p:txBody>
          <a:bodyPr wrap="square" rtlCol="0">
            <a:spAutoFit/>
          </a:bodyPr>
          <a:lstStyle/>
          <a:p>
            <a:r>
              <a:rPr lang="en-US" altLang="zh-CN" dirty="0"/>
              <a:t>A</a:t>
            </a:r>
            <a:endParaRPr lang="zh-CN" altLang="en-US" dirty="0"/>
          </a:p>
        </p:txBody>
      </p:sp>
      <p:sp>
        <p:nvSpPr>
          <p:cNvPr id="68" name="矩形 67">
            <a:extLst>
              <a:ext uri="{FF2B5EF4-FFF2-40B4-BE49-F238E27FC236}">
                <a16:creationId xmlns:a16="http://schemas.microsoft.com/office/drawing/2014/main" xmlns="" id="{0A253A6B-3BB0-4A29-ACAE-C00C2133B64D}"/>
              </a:ext>
            </a:extLst>
          </p:cNvPr>
          <p:cNvSpPr/>
          <p:nvPr/>
        </p:nvSpPr>
        <p:spPr>
          <a:xfrm>
            <a:off x="1756147" y="276446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xmlns="" id="{5F245084-E37F-4DA4-9F05-7780B83C6053}"/>
              </a:ext>
            </a:extLst>
          </p:cNvPr>
          <p:cNvSpPr/>
          <p:nvPr/>
        </p:nvSpPr>
        <p:spPr>
          <a:xfrm>
            <a:off x="2333737" y="276446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xmlns="" id="{88AA4DD5-470B-45E2-89A0-C3066459B900}"/>
              </a:ext>
            </a:extLst>
          </p:cNvPr>
          <p:cNvSpPr/>
          <p:nvPr/>
        </p:nvSpPr>
        <p:spPr>
          <a:xfrm>
            <a:off x="1178558" y="3765508"/>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xmlns="" id="{51A95188-CFE4-4500-8E53-C4064A70FCA3}"/>
              </a:ext>
            </a:extLst>
          </p:cNvPr>
          <p:cNvSpPr txBox="1"/>
          <p:nvPr/>
        </p:nvSpPr>
        <p:spPr>
          <a:xfrm>
            <a:off x="1294303" y="3765830"/>
            <a:ext cx="346099" cy="369332"/>
          </a:xfrm>
          <a:prstGeom prst="rect">
            <a:avLst/>
          </a:prstGeom>
          <a:noFill/>
        </p:spPr>
        <p:txBody>
          <a:bodyPr wrap="square" rtlCol="0">
            <a:spAutoFit/>
          </a:bodyPr>
          <a:lstStyle/>
          <a:p>
            <a:r>
              <a:rPr lang="en-US" altLang="zh-CN" dirty="0"/>
              <a:t>B</a:t>
            </a:r>
            <a:endParaRPr lang="zh-CN" altLang="en-US" dirty="0"/>
          </a:p>
        </p:txBody>
      </p:sp>
      <p:sp>
        <p:nvSpPr>
          <p:cNvPr id="74" name="矩形 73">
            <a:extLst>
              <a:ext uri="{FF2B5EF4-FFF2-40B4-BE49-F238E27FC236}">
                <a16:creationId xmlns:a16="http://schemas.microsoft.com/office/drawing/2014/main" xmlns="" id="{1090D710-AFAA-459A-92A9-9995BB851827}"/>
              </a:ext>
            </a:extLst>
          </p:cNvPr>
          <p:cNvSpPr/>
          <p:nvPr/>
        </p:nvSpPr>
        <p:spPr>
          <a:xfrm>
            <a:off x="1756147" y="376500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xmlns="" id="{1B51BD40-7CEF-40F1-9A3A-B98F8B52EAEC}"/>
              </a:ext>
            </a:extLst>
          </p:cNvPr>
          <p:cNvSpPr/>
          <p:nvPr/>
        </p:nvSpPr>
        <p:spPr>
          <a:xfrm>
            <a:off x="2333737" y="376500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xmlns="" id="{7BE464E4-59B0-40D2-ADF1-35D6AEB592BE}"/>
              </a:ext>
            </a:extLst>
          </p:cNvPr>
          <p:cNvSpPr/>
          <p:nvPr/>
        </p:nvSpPr>
        <p:spPr>
          <a:xfrm>
            <a:off x="1178558" y="4779803"/>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xmlns="" id="{D99298D0-D4A3-4C54-8DF5-9ECB66BC88E1}"/>
              </a:ext>
            </a:extLst>
          </p:cNvPr>
          <p:cNvSpPr txBox="1"/>
          <p:nvPr/>
        </p:nvSpPr>
        <p:spPr>
          <a:xfrm>
            <a:off x="1294303" y="4780125"/>
            <a:ext cx="346099" cy="369332"/>
          </a:xfrm>
          <a:prstGeom prst="rect">
            <a:avLst/>
          </a:prstGeom>
          <a:noFill/>
        </p:spPr>
        <p:txBody>
          <a:bodyPr wrap="square" rtlCol="0">
            <a:spAutoFit/>
          </a:bodyPr>
          <a:lstStyle/>
          <a:p>
            <a:r>
              <a:rPr lang="en-US" altLang="zh-CN" dirty="0"/>
              <a:t>C</a:t>
            </a:r>
            <a:endParaRPr lang="zh-CN" altLang="en-US" dirty="0"/>
          </a:p>
        </p:txBody>
      </p:sp>
      <p:sp>
        <p:nvSpPr>
          <p:cNvPr id="78" name="矩形 77">
            <a:extLst>
              <a:ext uri="{FF2B5EF4-FFF2-40B4-BE49-F238E27FC236}">
                <a16:creationId xmlns:a16="http://schemas.microsoft.com/office/drawing/2014/main" xmlns="" id="{C5C89409-E1BD-4372-9197-9666A90F271E}"/>
              </a:ext>
            </a:extLst>
          </p:cNvPr>
          <p:cNvSpPr/>
          <p:nvPr/>
        </p:nvSpPr>
        <p:spPr>
          <a:xfrm>
            <a:off x="1756147" y="477929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xmlns="" id="{192519F9-206D-4E31-995E-433FBC4BFBC5}"/>
              </a:ext>
            </a:extLst>
          </p:cNvPr>
          <p:cNvSpPr/>
          <p:nvPr/>
        </p:nvSpPr>
        <p:spPr>
          <a:xfrm>
            <a:off x="2333737" y="477929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xmlns="" id="{144E5254-07EF-4A1D-8AF4-35BC13E1A862}"/>
              </a:ext>
            </a:extLst>
          </p:cNvPr>
          <p:cNvSpPr/>
          <p:nvPr/>
        </p:nvSpPr>
        <p:spPr>
          <a:xfrm>
            <a:off x="1178558" y="5887012"/>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xmlns="" id="{E76D7B6F-E2D0-4661-8948-813AAEE15260}"/>
              </a:ext>
            </a:extLst>
          </p:cNvPr>
          <p:cNvSpPr txBox="1"/>
          <p:nvPr/>
        </p:nvSpPr>
        <p:spPr>
          <a:xfrm>
            <a:off x="1294303" y="5887334"/>
            <a:ext cx="346099" cy="369332"/>
          </a:xfrm>
          <a:prstGeom prst="rect">
            <a:avLst/>
          </a:prstGeom>
          <a:noFill/>
        </p:spPr>
        <p:txBody>
          <a:bodyPr wrap="square" rtlCol="0">
            <a:spAutoFit/>
          </a:bodyPr>
          <a:lstStyle/>
          <a:p>
            <a:r>
              <a:rPr lang="en-US" altLang="zh-CN" dirty="0"/>
              <a:t>D</a:t>
            </a:r>
            <a:endParaRPr lang="zh-CN" altLang="en-US" dirty="0"/>
          </a:p>
        </p:txBody>
      </p:sp>
      <p:sp>
        <p:nvSpPr>
          <p:cNvPr id="82" name="矩形 81">
            <a:extLst>
              <a:ext uri="{FF2B5EF4-FFF2-40B4-BE49-F238E27FC236}">
                <a16:creationId xmlns:a16="http://schemas.microsoft.com/office/drawing/2014/main" xmlns="" id="{79775957-AF02-4653-817B-D1DC9894DEF8}"/>
              </a:ext>
            </a:extLst>
          </p:cNvPr>
          <p:cNvSpPr/>
          <p:nvPr/>
        </p:nvSpPr>
        <p:spPr>
          <a:xfrm>
            <a:off x="1756147" y="588650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xmlns="" id="{92A3AC24-6B82-4774-A1E0-0A56ADD112A2}"/>
              </a:ext>
            </a:extLst>
          </p:cNvPr>
          <p:cNvSpPr/>
          <p:nvPr/>
        </p:nvSpPr>
        <p:spPr>
          <a:xfrm>
            <a:off x="2333737" y="588650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xmlns="" id="{E35ABD11-9AC5-47BE-9DDA-0F55993BFE01}"/>
              </a:ext>
            </a:extLst>
          </p:cNvPr>
          <p:cNvSpPr/>
          <p:nvPr/>
        </p:nvSpPr>
        <p:spPr>
          <a:xfrm>
            <a:off x="3700185" y="2764370"/>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xmlns="" id="{8D5CA1D2-8C6C-4CCA-9FE6-6C29C4C9FC6D}"/>
              </a:ext>
            </a:extLst>
          </p:cNvPr>
          <p:cNvSpPr txBox="1"/>
          <p:nvPr/>
        </p:nvSpPr>
        <p:spPr>
          <a:xfrm>
            <a:off x="3815931" y="2765200"/>
            <a:ext cx="346099" cy="369332"/>
          </a:xfrm>
          <a:prstGeom prst="rect">
            <a:avLst/>
          </a:prstGeom>
          <a:noFill/>
        </p:spPr>
        <p:txBody>
          <a:bodyPr wrap="square" rtlCol="0">
            <a:spAutoFit/>
          </a:bodyPr>
          <a:lstStyle/>
          <a:p>
            <a:r>
              <a:rPr lang="en-US" altLang="zh-CN" dirty="0"/>
              <a:t>0</a:t>
            </a:r>
            <a:endParaRPr lang="zh-CN" altLang="en-US" dirty="0"/>
          </a:p>
        </p:txBody>
      </p:sp>
      <p:sp>
        <p:nvSpPr>
          <p:cNvPr id="86" name="矩形 85">
            <a:extLst>
              <a:ext uri="{FF2B5EF4-FFF2-40B4-BE49-F238E27FC236}">
                <a16:creationId xmlns:a16="http://schemas.microsoft.com/office/drawing/2014/main" xmlns="" id="{73EF0149-C1CE-4D8F-9A5D-93ADFA7641FE}"/>
              </a:ext>
            </a:extLst>
          </p:cNvPr>
          <p:cNvSpPr/>
          <p:nvPr/>
        </p:nvSpPr>
        <p:spPr>
          <a:xfrm>
            <a:off x="4277775" y="276437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xmlns="" id="{99A69346-378C-484E-86EC-81EA34470DE1}"/>
              </a:ext>
            </a:extLst>
          </p:cNvPr>
          <p:cNvSpPr/>
          <p:nvPr/>
        </p:nvSpPr>
        <p:spPr>
          <a:xfrm>
            <a:off x="4855365" y="276437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xmlns="" id="{45192A65-01D4-44F8-9BFA-1ABF9EB14F20}"/>
              </a:ext>
            </a:extLst>
          </p:cNvPr>
          <p:cNvSpPr/>
          <p:nvPr/>
        </p:nvSpPr>
        <p:spPr>
          <a:xfrm>
            <a:off x="5432955" y="2764369"/>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xmlns="" id="{2D90B071-A391-443B-A6F1-08416909ADFF}"/>
              </a:ext>
            </a:extLst>
          </p:cNvPr>
          <p:cNvSpPr txBox="1"/>
          <p:nvPr/>
        </p:nvSpPr>
        <p:spPr>
          <a:xfrm>
            <a:off x="4393521" y="2764783"/>
            <a:ext cx="346099"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xmlns="" id="{038E1D3D-77D8-48AD-846D-50CB21EAB151}"/>
              </a:ext>
            </a:extLst>
          </p:cNvPr>
          <p:cNvSpPr txBox="1"/>
          <p:nvPr/>
        </p:nvSpPr>
        <p:spPr>
          <a:xfrm>
            <a:off x="386564" y="2363598"/>
            <a:ext cx="644440" cy="369332"/>
          </a:xfrm>
          <a:prstGeom prst="rect">
            <a:avLst/>
          </a:prstGeom>
          <a:noFill/>
        </p:spPr>
        <p:txBody>
          <a:bodyPr wrap="square" rtlCol="0">
            <a:spAutoFit/>
          </a:bodyPr>
          <a:lstStyle/>
          <a:p>
            <a:r>
              <a:rPr lang="zh-CN" altLang="en-US" dirty="0"/>
              <a:t>下标</a:t>
            </a:r>
          </a:p>
        </p:txBody>
      </p:sp>
      <p:sp>
        <p:nvSpPr>
          <p:cNvPr id="90" name="文本框 89">
            <a:extLst>
              <a:ext uri="{FF2B5EF4-FFF2-40B4-BE49-F238E27FC236}">
                <a16:creationId xmlns:a16="http://schemas.microsoft.com/office/drawing/2014/main" xmlns="" id="{136BA8CC-1C5A-4510-A560-DE6E2BC4CE8D}"/>
              </a:ext>
            </a:extLst>
          </p:cNvPr>
          <p:cNvSpPr txBox="1"/>
          <p:nvPr/>
        </p:nvSpPr>
        <p:spPr>
          <a:xfrm>
            <a:off x="535735" y="2764371"/>
            <a:ext cx="346099" cy="369332"/>
          </a:xfrm>
          <a:prstGeom prst="rect">
            <a:avLst/>
          </a:prstGeom>
          <a:noFill/>
        </p:spPr>
        <p:txBody>
          <a:bodyPr wrap="square" rtlCol="0">
            <a:spAutoFit/>
          </a:bodyPr>
          <a:lstStyle/>
          <a:p>
            <a:r>
              <a:rPr lang="en-US" altLang="zh-CN" dirty="0"/>
              <a:t>0</a:t>
            </a:r>
            <a:endParaRPr lang="zh-CN" altLang="en-US" dirty="0"/>
          </a:p>
        </p:txBody>
      </p:sp>
      <p:sp>
        <p:nvSpPr>
          <p:cNvPr id="91" name="文本框 90">
            <a:extLst>
              <a:ext uri="{FF2B5EF4-FFF2-40B4-BE49-F238E27FC236}">
                <a16:creationId xmlns:a16="http://schemas.microsoft.com/office/drawing/2014/main" xmlns="" id="{F65DD354-D05C-43A0-B449-E959C72EAD4F}"/>
              </a:ext>
            </a:extLst>
          </p:cNvPr>
          <p:cNvSpPr txBox="1"/>
          <p:nvPr/>
        </p:nvSpPr>
        <p:spPr>
          <a:xfrm>
            <a:off x="535734" y="3765830"/>
            <a:ext cx="346099" cy="369332"/>
          </a:xfrm>
          <a:prstGeom prst="rect">
            <a:avLst/>
          </a:prstGeom>
          <a:noFill/>
        </p:spPr>
        <p:txBody>
          <a:bodyPr wrap="square" rtlCol="0">
            <a:spAutoFit/>
          </a:bodyPr>
          <a:lstStyle/>
          <a:p>
            <a:r>
              <a:rPr lang="en-US" altLang="zh-CN" dirty="0"/>
              <a:t>1</a:t>
            </a:r>
            <a:endParaRPr lang="zh-CN" altLang="en-US" dirty="0"/>
          </a:p>
        </p:txBody>
      </p:sp>
      <p:sp>
        <p:nvSpPr>
          <p:cNvPr id="92" name="文本框 91">
            <a:extLst>
              <a:ext uri="{FF2B5EF4-FFF2-40B4-BE49-F238E27FC236}">
                <a16:creationId xmlns:a16="http://schemas.microsoft.com/office/drawing/2014/main" xmlns="" id="{6A86E1D2-ECF9-4FEC-A7E0-05245B675F36}"/>
              </a:ext>
            </a:extLst>
          </p:cNvPr>
          <p:cNvSpPr txBox="1"/>
          <p:nvPr/>
        </p:nvSpPr>
        <p:spPr>
          <a:xfrm>
            <a:off x="535733" y="4781908"/>
            <a:ext cx="346099" cy="369332"/>
          </a:xfrm>
          <a:prstGeom prst="rect">
            <a:avLst/>
          </a:prstGeom>
          <a:noFill/>
        </p:spPr>
        <p:txBody>
          <a:bodyPr wrap="square" rtlCol="0">
            <a:spAutoFit/>
          </a:bodyPr>
          <a:lstStyle/>
          <a:p>
            <a:r>
              <a:rPr lang="en-US" altLang="zh-CN" dirty="0"/>
              <a:t>2</a:t>
            </a:r>
            <a:endParaRPr lang="zh-CN" altLang="en-US" dirty="0"/>
          </a:p>
        </p:txBody>
      </p:sp>
      <p:sp>
        <p:nvSpPr>
          <p:cNvPr id="93" name="文本框 92">
            <a:extLst>
              <a:ext uri="{FF2B5EF4-FFF2-40B4-BE49-F238E27FC236}">
                <a16:creationId xmlns:a16="http://schemas.microsoft.com/office/drawing/2014/main" xmlns="" id="{E688BC97-AA16-4CBD-8019-B37550E8FB94}"/>
              </a:ext>
            </a:extLst>
          </p:cNvPr>
          <p:cNvSpPr txBox="1"/>
          <p:nvPr/>
        </p:nvSpPr>
        <p:spPr>
          <a:xfrm>
            <a:off x="535733" y="5886505"/>
            <a:ext cx="346099" cy="369332"/>
          </a:xfrm>
          <a:prstGeom prst="rect">
            <a:avLst/>
          </a:prstGeom>
          <a:noFill/>
        </p:spPr>
        <p:txBody>
          <a:bodyPr wrap="square" rtlCol="0">
            <a:spAutoFit/>
          </a:bodyPr>
          <a:lstStyle/>
          <a:p>
            <a:r>
              <a:rPr lang="en-US" altLang="zh-CN" dirty="0"/>
              <a:t>3</a:t>
            </a:r>
            <a:endParaRPr lang="zh-CN" altLang="en-US" dirty="0"/>
          </a:p>
        </p:txBody>
      </p:sp>
      <p:cxnSp>
        <p:nvCxnSpPr>
          <p:cNvPr id="9" name="直接箭头连接符 8">
            <a:extLst>
              <a:ext uri="{FF2B5EF4-FFF2-40B4-BE49-F238E27FC236}">
                <a16:creationId xmlns:a16="http://schemas.microsoft.com/office/drawing/2014/main" xmlns="" id="{6C48B3F1-B722-4B22-921E-2334B21A7445}"/>
              </a:ext>
            </a:extLst>
          </p:cNvPr>
          <p:cNvCxnSpPr>
            <a:cxnSpLocks/>
            <a:endCxn id="84" idx="1"/>
          </p:cNvCxnSpPr>
          <p:nvPr/>
        </p:nvCxnSpPr>
        <p:spPr>
          <a:xfrm>
            <a:off x="2622532" y="2949037"/>
            <a:ext cx="1077653"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031A76A5-BC85-4153-9B5C-4799CE295681}"/>
              </a:ext>
            </a:extLst>
          </p:cNvPr>
          <p:cNvCxnSpPr>
            <a:cxnSpLocks/>
            <a:stCxn id="43" idx="2"/>
          </p:cNvCxnSpPr>
          <p:nvPr/>
        </p:nvCxnSpPr>
        <p:spPr>
          <a:xfrm flipH="1">
            <a:off x="1937858" y="2388272"/>
            <a:ext cx="418724" cy="271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文本框 42">
            <a:extLst>
              <a:ext uri="{FF2B5EF4-FFF2-40B4-BE49-F238E27FC236}">
                <a16:creationId xmlns:a16="http://schemas.microsoft.com/office/drawing/2014/main" xmlns="" id="{A3883170-7B7F-41DF-A1BA-4D11B70C0583}"/>
              </a:ext>
            </a:extLst>
          </p:cNvPr>
          <p:cNvSpPr txBox="1"/>
          <p:nvPr/>
        </p:nvSpPr>
        <p:spPr>
          <a:xfrm>
            <a:off x="1918119" y="2018940"/>
            <a:ext cx="876926" cy="369332"/>
          </a:xfrm>
          <a:prstGeom prst="rect">
            <a:avLst/>
          </a:prstGeom>
          <a:noFill/>
        </p:spPr>
        <p:txBody>
          <a:bodyPr wrap="square" rtlCol="0">
            <a:spAutoFit/>
          </a:bodyPr>
          <a:lstStyle/>
          <a:p>
            <a:r>
              <a:rPr lang="zh-CN" altLang="en-US" dirty="0">
                <a:solidFill>
                  <a:schemeClr val="accent2"/>
                </a:solidFill>
              </a:rPr>
              <a:t>入边表</a:t>
            </a:r>
          </a:p>
        </p:txBody>
      </p:sp>
      <p:sp>
        <p:nvSpPr>
          <p:cNvPr id="94" name="文本框 93">
            <a:extLst>
              <a:ext uri="{FF2B5EF4-FFF2-40B4-BE49-F238E27FC236}">
                <a16:creationId xmlns:a16="http://schemas.microsoft.com/office/drawing/2014/main" xmlns="" id="{C8DFB523-DEF1-4B46-9DA0-7B86729ACC3A}"/>
              </a:ext>
            </a:extLst>
          </p:cNvPr>
          <p:cNvSpPr txBox="1"/>
          <p:nvPr/>
        </p:nvSpPr>
        <p:spPr>
          <a:xfrm>
            <a:off x="2805234" y="2018940"/>
            <a:ext cx="876926" cy="369332"/>
          </a:xfrm>
          <a:prstGeom prst="rect">
            <a:avLst/>
          </a:prstGeom>
          <a:noFill/>
        </p:spPr>
        <p:txBody>
          <a:bodyPr wrap="square" rtlCol="0">
            <a:spAutoFit/>
          </a:bodyPr>
          <a:lstStyle/>
          <a:p>
            <a:r>
              <a:rPr lang="zh-CN" altLang="en-US" dirty="0">
                <a:solidFill>
                  <a:schemeClr val="accent2"/>
                </a:solidFill>
              </a:rPr>
              <a:t>出边表</a:t>
            </a:r>
          </a:p>
        </p:txBody>
      </p:sp>
      <p:cxnSp>
        <p:nvCxnSpPr>
          <p:cNvPr id="95" name="直接箭头连接符 94">
            <a:extLst>
              <a:ext uri="{FF2B5EF4-FFF2-40B4-BE49-F238E27FC236}">
                <a16:creationId xmlns:a16="http://schemas.microsoft.com/office/drawing/2014/main" xmlns="" id="{13DE5163-88A9-4A43-9CA9-1342FC0283CA}"/>
              </a:ext>
            </a:extLst>
          </p:cNvPr>
          <p:cNvCxnSpPr>
            <a:cxnSpLocks/>
            <a:stCxn id="94" idx="2"/>
          </p:cNvCxnSpPr>
          <p:nvPr/>
        </p:nvCxnSpPr>
        <p:spPr>
          <a:xfrm flipH="1">
            <a:off x="2596669" y="2388272"/>
            <a:ext cx="647028" cy="2958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7" name="矩形 96">
            <a:extLst>
              <a:ext uri="{FF2B5EF4-FFF2-40B4-BE49-F238E27FC236}">
                <a16:creationId xmlns:a16="http://schemas.microsoft.com/office/drawing/2014/main" xmlns="" id="{9ADBF678-CE31-41FD-9C19-9C9FBBFBCB3F}"/>
              </a:ext>
            </a:extLst>
          </p:cNvPr>
          <p:cNvSpPr/>
          <p:nvPr/>
        </p:nvSpPr>
        <p:spPr>
          <a:xfrm>
            <a:off x="6988149" y="2764370"/>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xmlns="" id="{17955644-2571-4093-97BB-B5F74908A4A9}"/>
              </a:ext>
            </a:extLst>
          </p:cNvPr>
          <p:cNvSpPr txBox="1"/>
          <p:nvPr/>
        </p:nvSpPr>
        <p:spPr>
          <a:xfrm>
            <a:off x="7103895" y="2765200"/>
            <a:ext cx="346099" cy="369332"/>
          </a:xfrm>
          <a:prstGeom prst="rect">
            <a:avLst/>
          </a:prstGeom>
          <a:noFill/>
        </p:spPr>
        <p:txBody>
          <a:bodyPr wrap="square" rtlCol="0">
            <a:spAutoFit/>
          </a:bodyPr>
          <a:lstStyle/>
          <a:p>
            <a:r>
              <a:rPr lang="en-US" altLang="zh-CN" dirty="0"/>
              <a:t>0</a:t>
            </a:r>
            <a:endParaRPr lang="zh-CN" altLang="en-US" dirty="0"/>
          </a:p>
        </p:txBody>
      </p:sp>
      <p:sp>
        <p:nvSpPr>
          <p:cNvPr id="99" name="矩形 98">
            <a:extLst>
              <a:ext uri="{FF2B5EF4-FFF2-40B4-BE49-F238E27FC236}">
                <a16:creationId xmlns:a16="http://schemas.microsoft.com/office/drawing/2014/main" xmlns="" id="{6B746405-3CD5-4B68-BEC1-13975C7BFC2F}"/>
              </a:ext>
            </a:extLst>
          </p:cNvPr>
          <p:cNvSpPr/>
          <p:nvPr/>
        </p:nvSpPr>
        <p:spPr>
          <a:xfrm>
            <a:off x="7565739" y="276437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xmlns="" id="{9692535A-37FB-4182-A0A4-E1A6DE293C88}"/>
              </a:ext>
            </a:extLst>
          </p:cNvPr>
          <p:cNvSpPr/>
          <p:nvPr/>
        </p:nvSpPr>
        <p:spPr>
          <a:xfrm>
            <a:off x="8143329" y="276437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xmlns="" id="{CD2F1684-CF5D-419C-9BFF-89F3B7952A60}"/>
              </a:ext>
            </a:extLst>
          </p:cNvPr>
          <p:cNvSpPr/>
          <p:nvPr/>
        </p:nvSpPr>
        <p:spPr>
          <a:xfrm>
            <a:off x="8720919" y="2764369"/>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xmlns="" id="{886A244E-BF1B-4B31-8FC7-CC5583FFA03C}"/>
              </a:ext>
            </a:extLst>
          </p:cNvPr>
          <p:cNvSpPr txBox="1"/>
          <p:nvPr/>
        </p:nvSpPr>
        <p:spPr>
          <a:xfrm>
            <a:off x="7681485" y="2764783"/>
            <a:ext cx="346099" cy="369332"/>
          </a:xfrm>
          <a:prstGeom prst="rect">
            <a:avLst/>
          </a:prstGeom>
          <a:noFill/>
        </p:spPr>
        <p:txBody>
          <a:bodyPr wrap="square" rtlCol="0">
            <a:spAutoFit/>
          </a:bodyPr>
          <a:lstStyle/>
          <a:p>
            <a:r>
              <a:rPr lang="en-US" altLang="zh-CN" dirty="0"/>
              <a:t>2</a:t>
            </a:r>
            <a:endParaRPr lang="zh-CN" altLang="en-US" dirty="0"/>
          </a:p>
        </p:txBody>
      </p:sp>
      <p:cxnSp>
        <p:nvCxnSpPr>
          <p:cNvPr id="104" name="直接箭头连接符 103">
            <a:extLst>
              <a:ext uri="{FF2B5EF4-FFF2-40B4-BE49-F238E27FC236}">
                <a16:creationId xmlns:a16="http://schemas.microsoft.com/office/drawing/2014/main" xmlns="" id="{B046AD65-EDB9-4951-AFD4-200F41FFC4F5}"/>
              </a:ext>
            </a:extLst>
          </p:cNvPr>
          <p:cNvCxnSpPr/>
          <p:nvPr/>
        </p:nvCxnSpPr>
        <p:spPr>
          <a:xfrm flipH="1">
            <a:off x="3982271" y="2265028"/>
            <a:ext cx="103168" cy="3942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6" name="直接箭头连接符 105">
            <a:extLst>
              <a:ext uri="{FF2B5EF4-FFF2-40B4-BE49-F238E27FC236}">
                <a16:creationId xmlns:a16="http://schemas.microsoft.com/office/drawing/2014/main" xmlns="" id="{0B90EAB1-1E0E-4B70-B745-F2F9B807372A}"/>
              </a:ext>
            </a:extLst>
          </p:cNvPr>
          <p:cNvCxnSpPr/>
          <p:nvPr/>
        </p:nvCxnSpPr>
        <p:spPr>
          <a:xfrm>
            <a:off x="4454554" y="2265028"/>
            <a:ext cx="142613" cy="3942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7" name="文本框 106">
            <a:extLst>
              <a:ext uri="{FF2B5EF4-FFF2-40B4-BE49-F238E27FC236}">
                <a16:creationId xmlns:a16="http://schemas.microsoft.com/office/drawing/2014/main" xmlns="" id="{E25DB0BE-3C4F-4EBA-83AC-E1DFD3EFA9FC}"/>
              </a:ext>
            </a:extLst>
          </p:cNvPr>
          <p:cNvSpPr txBox="1"/>
          <p:nvPr/>
        </p:nvSpPr>
        <p:spPr>
          <a:xfrm>
            <a:off x="3890697" y="1566167"/>
            <a:ext cx="286316" cy="646331"/>
          </a:xfrm>
          <a:prstGeom prst="rect">
            <a:avLst/>
          </a:prstGeom>
          <a:noFill/>
        </p:spPr>
        <p:txBody>
          <a:bodyPr wrap="square" rtlCol="0">
            <a:spAutoFit/>
          </a:bodyPr>
          <a:lstStyle/>
          <a:p>
            <a:r>
              <a:rPr lang="zh-CN" altLang="en-US" dirty="0">
                <a:solidFill>
                  <a:schemeClr val="accent2"/>
                </a:solidFill>
              </a:rPr>
              <a:t>弧尾</a:t>
            </a:r>
          </a:p>
        </p:txBody>
      </p:sp>
      <p:sp>
        <p:nvSpPr>
          <p:cNvPr id="108" name="文本框 107">
            <a:extLst>
              <a:ext uri="{FF2B5EF4-FFF2-40B4-BE49-F238E27FC236}">
                <a16:creationId xmlns:a16="http://schemas.microsoft.com/office/drawing/2014/main" xmlns="" id="{63A97C79-D629-4FFC-BAC4-32770463E4B5}"/>
              </a:ext>
            </a:extLst>
          </p:cNvPr>
          <p:cNvSpPr txBox="1"/>
          <p:nvPr/>
        </p:nvSpPr>
        <p:spPr>
          <a:xfrm>
            <a:off x="4311396" y="1560866"/>
            <a:ext cx="286316" cy="646331"/>
          </a:xfrm>
          <a:prstGeom prst="rect">
            <a:avLst/>
          </a:prstGeom>
          <a:noFill/>
        </p:spPr>
        <p:txBody>
          <a:bodyPr wrap="square" rtlCol="0">
            <a:spAutoFit/>
          </a:bodyPr>
          <a:lstStyle/>
          <a:p>
            <a:r>
              <a:rPr lang="zh-CN" altLang="en-US" dirty="0">
                <a:solidFill>
                  <a:schemeClr val="accent2"/>
                </a:solidFill>
              </a:rPr>
              <a:t>弧头</a:t>
            </a:r>
          </a:p>
        </p:txBody>
      </p:sp>
      <p:sp>
        <p:nvSpPr>
          <p:cNvPr id="109" name="文本框 108">
            <a:extLst>
              <a:ext uri="{FF2B5EF4-FFF2-40B4-BE49-F238E27FC236}">
                <a16:creationId xmlns:a16="http://schemas.microsoft.com/office/drawing/2014/main" xmlns="" id="{0CC4CB7B-2C3A-4EDB-9B19-143981CC58DB}"/>
              </a:ext>
            </a:extLst>
          </p:cNvPr>
          <p:cNvSpPr txBox="1"/>
          <p:nvPr/>
        </p:nvSpPr>
        <p:spPr>
          <a:xfrm>
            <a:off x="4980458" y="1015943"/>
            <a:ext cx="286316" cy="1200329"/>
          </a:xfrm>
          <a:prstGeom prst="rect">
            <a:avLst/>
          </a:prstGeom>
          <a:noFill/>
        </p:spPr>
        <p:txBody>
          <a:bodyPr wrap="square" rtlCol="0">
            <a:spAutoFit/>
          </a:bodyPr>
          <a:lstStyle/>
          <a:p>
            <a:r>
              <a:rPr lang="zh-CN" altLang="en-US" dirty="0">
                <a:solidFill>
                  <a:schemeClr val="accent2"/>
                </a:solidFill>
              </a:rPr>
              <a:t>相同弧头</a:t>
            </a:r>
          </a:p>
        </p:txBody>
      </p:sp>
      <p:sp>
        <p:nvSpPr>
          <p:cNvPr id="110" name="文本框 109">
            <a:extLst>
              <a:ext uri="{FF2B5EF4-FFF2-40B4-BE49-F238E27FC236}">
                <a16:creationId xmlns:a16="http://schemas.microsoft.com/office/drawing/2014/main" xmlns="" id="{8A2B3B05-23C7-455B-B686-2DC1124A8C8C}"/>
              </a:ext>
            </a:extLst>
          </p:cNvPr>
          <p:cNvSpPr txBox="1"/>
          <p:nvPr/>
        </p:nvSpPr>
        <p:spPr>
          <a:xfrm>
            <a:off x="5509158" y="1015943"/>
            <a:ext cx="286316" cy="1200329"/>
          </a:xfrm>
          <a:prstGeom prst="rect">
            <a:avLst/>
          </a:prstGeom>
          <a:noFill/>
        </p:spPr>
        <p:txBody>
          <a:bodyPr wrap="square" rtlCol="0">
            <a:spAutoFit/>
          </a:bodyPr>
          <a:lstStyle/>
          <a:p>
            <a:r>
              <a:rPr lang="zh-CN" altLang="en-US" dirty="0">
                <a:solidFill>
                  <a:schemeClr val="accent2"/>
                </a:solidFill>
              </a:rPr>
              <a:t>相同弧尾</a:t>
            </a:r>
          </a:p>
        </p:txBody>
      </p:sp>
      <p:cxnSp>
        <p:nvCxnSpPr>
          <p:cNvPr id="112" name="直接箭头连接符 111">
            <a:extLst>
              <a:ext uri="{FF2B5EF4-FFF2-40B4-BE49-F238E27FC236}">
                <a16:creationId xmlns:a16="http://schemas.microsoft.com/office/drawing/2014/main" xmlns="" id="{DBE738D8-156A-47FC-99A1-47717D279309}"/>
              </a:ext>
            </a:extLst>
          </p:cNvPr>
          <p:cNvCxnSpPr>
            <a:stCxn id="109" idx="2"/>
          </p:cNvCxnSpPr>
          <p:nvPr/>
        </p:nvCxnSpPr>
        <p:spPr>
          <a:xfrm>
            <a:off x="5123616" y="2216272"/>
            <a:ext cx="0" cy="443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直接箭头连接符 112">
            <a:extLst>
              <a:ext uri="{FF2B5EF4-FFF2-40B4-BE49-F238E27FC236}">
                <a16:creationId xmlns:a16="http://schemas.microsoft.com/office/drawing/2014/main" xmlns="" id="{CB8FDBFA-DDBF-44E3-ADE9-286288F503E5}"/>
              </a:ext>
            </a:extLst>
          </p:cNvPr>
          <p:cNvCxnSpPr/>
          <p:nvPr/>
        </p:nvCxnSpPr>
        <p:spPr>
          <a:xfrm>
            <a:off x="5721750" y="2189913"/>
            <a:ext cx="0" cy="443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5" name="直接箭头连接符 114">
            <a:extLst>
              <a:ext uri="{FF2B5EF4-FFF2-40B4-BE49-F238E27FC236}">
                <a16:creationId xmlns:a16="http://schemas.microsoft.com/office/drawing/2014/main" xmlns="" id="{34D3C5ED-19AF-41E0-BC58-B990EFA157C2}"/>
              </a:ext>
            </a:extLst>
          </p:cNvPr>
          <p:cNvCxnSpPr>
            <a:endCxn id="97" idx="1"/>
          </p:cNvCxnSpPr>
          <p:nvPr/>
        </p:nvCxnSpPr>
        <p:spPr>
          <a:xfrm>
            <a:off x="5721750" y="2949037"/>
            <a:ext cx="1266399"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xmlns="" id="{E1AF5D4D-A719-461C-865C-45C17162BC42}"/>
              </a:ext>
            </a:extLst>
          </p:cNvPr>
          <p:cNvSpPr/>
          <p:nvPr/>
        </p:nvSpPr>
        <p:spPr>
          <a:xfrm>
            <a:off x="3700185" y="375432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a:extLst>
              <a:ext uri="{FF2B5EF4-FFF2-40B4-BE49-F238E27FC236}">
                <a16:creationId xmlns:a16="http://schemas.microsoft.com/office/drawing/2014/main" xmlns="" id="{80A7E431-DC9E-4F18-A643-2D9E679C74C0}"/>
              </a:ext>
            </a:extLst>
          </p:cNvPr>
          <p:cNvSpPr txBox="1"/>
          <p:nvPr/>
        </p:nvSpPr>
        <p:spPr>
          <a:xfrm>
            <a:off x="3815931" y="3755156"/>
            <a:ext cx="346099" cy="369332"/>
          </a:xfrm>
          <a:prstGeom prst="rect">
            <a:avLst/>
          </a:prstGeom>
          <a:noFill/>
        </p:spPr>
        <p:txBody>
          <a:bodyPr wrap="square" rtlCol="0">
            <a:spAutoFit/>
          </a:bodyPr>
          <a:lstStyle/>
          <a:p>
            <a:r>
              <a:rPr lang="en-US" altLang="zh-CN" dirty="0"/>
              <a:t>1</a:t>
            </a:r>
            <a:endParaRPr lang="zh-CN" altLang="en-US" dirty="0"/>
          </a:p>
        </p:txBody>
      </p:sp>
      <p:sp>
        <p:nvSpPr>
          <p:cNvPr id="119" name="矩形 118">
            <a:extLst>
              <a:ext uri="{FF2B5EF4-FFF2-40B4-BE49-F238E27FC236}">
                <a16:creationId xmlns:a16="http://schemas.microsoft.com/office/drawing/2014/main" xmlns="" id="{92AB1F3E-C987-4E3C-9766-3F39DF11D18C}"/>
              </a:ext>
            </a:extLst>
          </p:cNvPr>
          <p:cNvSpPr/>
          <p:nvPr/>
        </p:nvSpPr>
        <p:spPr>
          <a:xfrm>
            <a:off x="4277775" y="3754327"/>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xmlns="" id="{2FF79523-F11D-4D08-A558-FDBC797F97BF}"/>
              </a:ext>
            </a:extLst>
          </p:cNvPr>
          <p:cNvSpPr/>
          <p:nvPr/>
        </p:nvSpPr>
        <p:spPr>
          <a:xfrm>
            <a:off x="4855365" y="3754327"/>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22F4AC47-7A80-4EE9-8750-A606DF207430}"/>
              </a:ext>
            </a:extLst>
          </p:cNvPr>
          <p:cNvSpPr/>
          <p:nvPr/>
        </p:nvSpPr>
        <p:spPr>
          <a:xfrm>
            <a:off x="5432955" y="375432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7288AC7F-E054-4059-AC6C-B2F86595B111}"/>
              </a:ext>
            </a:extLst>
          </p:cNvPr>
          <p:cNvSpPr txBox="1"/>
          <p:nvPr/>
        </p:nvSpPr>
        <p:spPr>
          <a:xfrm>
            <a:off x="4393521" y="3754739"/>
            <a:ext cx="346099" cy="369332"/>
          </a:xfrm>
          <a:prstGeom prst="rect">
            <a:avLst/>
          </a:prstGeom>
          <a:noFill/>
        </p:spPr>
        <p:txBody>
          <a:bodyPr wrap="square" rtlCol="0">
            <a:spAutoFit/>
          </a:bodyPr>
          <a:lstStyle/>
          <a:p>
            <a:r>
              <a:rPr lang="en-US" altLang="zh-CN" dirty="0"/>
              <a:t>2</a:t>
            </a:r>
            <a:endParaRPr lang="zh-CN" altLang="en-US" dirty="0"/>
          </a:p>
        </p:txBody>
      </p:sp>
      <p:cxnSp>
        <p:nvCxnSpPr>
          <p:cNvPr id="123" name="直接箭头连接符 122">
            <a:extLst>
              <a:ext uri="{FF2B5EF4-FFF2-40B4-BE49-F238E27FC236}">
                <a16:creationId xmlns:a16="http://schemas.microsoft.com/office/drawing/2014/main" xmlns="" id="{30BB6570-FABD-400C-8D2F-DA6694399EAB}"/>
              </a:ext>
            </a:extLst>
          </p:cNvPr>
          <p:cNvCxnSpPr>
            <a:cxnSpLocks/>
            <a:endCxn id="117" idx="1"/>
          </p:cNvCxnSpPr>
          <p:nvPr/>
        </p:nvCxnSpPr>
        <p:spPr>
          <a:xfrm>
            <a:off x="2622532" y="3938993"/>
            <a:ext cx="1077653"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xmlns="" id="{DAD52426-727D-4794-A7FA-A9AAADF3BF67}"/>
              </a:ext>
            </a:extLst>
          </p:cNvPr>
          <p:cNvSpPr txBox="1"/>
          <p:nvPr/>
        </p:nvSpPr>
        <p:spPr>
          <a:xfrm>
            <a:off x="5544627" y="379117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25" name="文本框 124">
            <a:extLst>
              <a:ext uri="{FF2B5EF4-FFF2-40B4-BE49-F238E27FC236}">
                <a16:creationId xmlns:a16="http://schemas.microsoft.com/office/drawing/2014/main" xmlns="" id="{82671455-CBCC-4481-BBFE-358B51FB280F}"/>
              </a:ext>
            </a:extLst>
          </p:cNvPr>
          <p:cNvSpPr txBox="1"/>
          <p:nvPr/>
        </p:nvSpPr>
        <p:spPr>
          <a:xfrm>
            <a:off x="4693656" y="3325495"/>
            <a:ext cx="1039434" cy="369332"/>
          </a:xfrm>
          <a:prstGeom prst="rect">
            <a:avLst/>
          </a:prstGeom>
          <a:noFill/>
        </p:spPr>
        <p:txBody>
          <a:bodyPr wrap="square" rtlCol="0">
            <a:spAutoFit/>
          </a:bodyPr>
          <a:lstStyle/>
          <a:p>
            <a:r>
              <a:rPr lang="en-US" altLang="zh-CN" dirty="0"/>
              <a:t>(A-&gt;B)</a:t>
            </a:r>
            <a:endParaRPr lang="zh-CN" altLang="en-US" dirty="0"/>
          </a:p>
        </p:txBody>
      </p:sp>
      <p:sp>
        <p:nvSpPr>
          <p:cNvPr id="126" name="文本框 125">
            <a:extLst>
              <a:ext uri="{FF2B5EF4-FFF2-40B4-BE49-F238E27FC236}">
                <a16:creationId xmlns:a16="http://schemas.microsoft.com/office/drawing/2014/main" xmlns="" id="{EAA2EBB6-FA32-41AE-ABA4-D49232064A13}"/>
              </a:ext>
            </a:extLst>
          </p:cNvPr>
          <p:cNvSpPr txBox="1"/>
          <p:nvPr/>
        </p:nvSpPr>
        <p:spPr>
          <a:xfrm>
            <a:off x="8041378" y="3170007"/>
            <a:ext cx="1039434" cy="369332"/>
          </a:xfrm>
          <a:prstGeom prst="rect">
            <a:avLst/>
          </a:prstGeom>
          <a:noFill/>
        </p:spPr>
        <p:txBody>
          <a:bodyPr wrap="square" rtlCol="0">
            <a:spAutoFit/>
          </a:bodyPr>
          <a:lstStyle/>
          <a:p>
            <a:r>
              <a:rPr lang="en-US" altLang="zh-CN" dirty="0"/>
              <a:t>(A-&gt;C)</a:t>
            </a:r>
            <a:endParaRPr lang="zh-CN" altLang="en-US" dirty="0"/>
          </a:p>
        </p:txBody>
      </p:sp>
      <p:sp>
        <p:nvSpPr>
          <p:cNvPr id="127" name="文本框 126">
            <a:extLst>
              <a:ext uri="{FF2B5EF4-FFF2-40B4-BE49-F238E27FC236}">
                <a16:creationId xmlns:a16="http://schemas.microsoft.com/office/drawing/2014/main" xmlns="" id="{D4518057-6E29-4C4B-BAAF-B9DBFA0820D1}"/>
              </a:ext>
            </a:extLst>
          </p:cNvPr>
          <p:cNvSpPr txBox="1"/>
          <p:nvPr/>
        </p:nvSpPr>
        <p:spPr>
          <a:xfrm>
            <a:off x="4612004" y="4071164"/>
            <a:ext cx="1039434" cy="369332"/>
          </a:xfrm>
          <a:prstGeom prst="rect">
            <a:avLst/>
          </a:prstGeom>
          <a:noFill/>
        </p:spPr>
        <p:txBody>
          <a:bodyPr wrap="square" rtlCol="0">
            <a:spAutoFit/>
          </a:bodyPr>
          <a:lstStyle/>
          <a:p>
            <a:r>
              <a:rPr lang="en-US" altLang="zh-CN" dirty="0"/>
              <a:t>(B-&gt;C)</a:t>
            </a:r>
            <a:endParaRPr lang="zh-CN" altLang="en-US" dirty="0"/>
          </a:p>
        </p:txBody>
      </p:sp>
      <p:cxnSp>
        <p:nvCxnSpPr>
          <p:cNvPr id="131" name="连接符: 肘形 130">
            <a:extLst>
              <a:ext uri="{FF2B5EF4-FFF2-40B4-BE49-F238E27FC236}">
                <a16:creationId xmlns:a16="http://schemas.microsoft.com/office/drawing/2014/main" xmlns="" id="{4C581D87-2B9B-430C-9D8B-33E771F25969}"/>
              </a:ext>
            </a:extLst>
          </p:cNvPr>
          <p:cNvCxnSpPr>
            <a:cxnSpLocks/>
            <a:endCxn id="102" idx="2"/>
          </p:cNvCxnSpPr>
          <p:nvPr/>
        </p:nvCxnSpPr>
        <p:spPr>
          <a:xfrm flipV="1">
            <a:off x="5119282" y="3134115"/>
            <a:ext cx="2735253" cy="80488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136" name="矩形 135">
            <a:extLst>
              <a:ext uri="{FF2B5EF4-FFF2-40B4-BE49-F238E27FC236}">
                <a16:creationId xmlns:a16="http://schemas.microsoft.com/office/drawing/2014/main" xmlns="" id="{F8615E2E-4DFB-4C25-870D-AA39D74024E8}"/>
              </a:ext>
            </a:extLst>
          </p:cNvPr>
          <p:cNvSpPr/>
          <p:nvPr/>
        </p:nvSpPr>
        <p:spPr>
          <a:xfrm>
            <a:off x="3700185" y="4770674"/>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xmlns="" id="{D4E789AE-948E-4DEC-A16E-0A96CE7EDA3D}"/>
              </a:ext>
            </a:extLst>
          </p:cNvPr>
          <p:cNvSpPr txBox="1"/>
          <p:nvPr/>
        </p:nvSpPr>
        <p:spPr>
          <a:xfrm>
            <a:off x="3815931" y="4771504"/>
            <a:ext cx="346099" cy="369332"/>
          </a:xfrm>
          <a:prstGeom prst="rect">
            <a:avLst/>
          </a:prstGeom>
          <a:noFill/>
        </p:spPr>
        <p:txBody>
          <a:bodyPr wrap="square" rtlCol="0">
            <a:spAutoFit/>
          </a:bodyPr>
          <a:lstStyle/>
          <a:p>
            <a:r>
              <a:rPr lang="en-US" altLang="zh-CN" dirty="0"/>
              <a:t>2</a:t>
            </a:r>
            <a:endParaRPr lang="zh-CN" altLang="en-US" dirty="0"/>
          </a:p>
        </p:txBody>
      </p:sp>
      <p:sp>
        <p:nvSpPr>
          <p:cNvPr id="138" name="矩形 137">
            <a:extLst>
              <a:ext uri="{FF2B5EF4-FFF2-40B4-BE49-F238E27FC236}">
                <a16:creationId xmlns:a16="http://schemas.microsoft.com/office/drawing/2014/main" xmlns="" id="{6FB28B7C-8E35-419E-B159-2A5F09C04671}"/>
              </a:ext>
            </a:extLst>
          </p:cNvPr>
          <p:cNvSpPr/>
          <p:nvPr/>
        </p:nvSpPr>
        <p:spPr>
          <a:xfrm>
            <a:off x="4277775" y="477067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xmlns="" id="{F9A16CCD-6B5E-41A6-8A5A-14A11A9E8C0A}"/>
              </a:ext>
            </a:extLst>
          </p:cNvPr>
          <p:cNvSpPr/>
          <p:nvPr/>
        </p:nvSpPr>
        <p:spPr>
          <a:xfrm>
            <a:off x="4855365" y="477067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xmlns="" id="{B6A199C7-998C-45EA-9E56-09C77430AD42}"/>
              </a:ext>
            </a:extLst>
          </p:cNvPr>
          <p:cNvSpPr/>
          <p:nvPr/>
        </p:nvSpPr>
        <p:spPr>
          <a:xfrm>
            <a:off x="5432955" y="4770673"/>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xmlns="" id="{7B280DC6-B528-48F3-9C8E-73139985613F}"/>
              </a:ext>
            </a:extLst>
          </p:cNvPr>
          <p:cNvSpPr txBox="1"/>
          <p:nvPr/>
        </p:nvSpPr>
        <p:spPr>
          <a:xfrm>
            <a:off x="4393521" y="4771087"/>
            <a:ext cx="346099" cy="369332"/>
          </a:xfrm>
          <a:prstGeom prst="rect">
            <a:avLst/>
          </a:prstGeom>
          <a:noFill/>
        </p:spPr>
        <p:txBody>
          <a:bodyPr wrap="square" rtlCol="0">
            <a:spAutoFit/>
          </a:bodyPr>
          <a:lstStyle/>
          <a:p>
            <a:r>
              <a:rPr lang="en-US" altLang="zh-CN" dirty="0"/>
              <a:t>1</a:t>
            </a:r>
            <a:endParaRPr lang="zh-CN" altLang="en-US" dirty="0"/>
          </a:p>
        </p:txBody>
      </p:sp>
      <p:cxnSp>
        <p:nvCxnSpPr>
          <p:cNvPr id="142" name="直接箭头连接符 141">
            <a:extLst>
              <a:ext uri="{FF2B5EF4-FFF2-40B4-BE49-F238E27FC236}">
                <a16:creationId xmlns:a16="http://schemas.microsoft.com/office/drawing/2014/main" xmlns="" id="{C4721C89-50AD-4815-8625-FFAFD654BE74}"/>
              </a:ext>
            </a:extLst>
          </p:cNvPr>
          <p:cNvCxnSpPr>
            <a:cxnSpLocks/>
            <a:endCxn id="136" idx="1"/>
          </p:cNvCxnSpPr>
          <p:nvPr/>
        </p:nvCxnSpPr>
        <p:spPr>
          <a:xfrm>
            <a:off x="2622532" y="4955341"/>
            <a:ext cx="1077653"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xmlns="" id="{50FBAB8D-06C4-43E2-BD00-AD6CB8E9D8B2}"/>
              </a:ext>
            </a:extLst>
          </p:cNvPr>
          <p:cNvSpPr txBox="1"/>
          <p:nvPr/>
        </p:nvSpPr>
        <p:spPr>
          <a:xfrm>
            <a:off x="4393521" y="5212880"/>
            <a:ext cx="1039434" cy="369332"/>
          </a:xfrm>
          <a:prstGeom prst="rect">
            <a:avLst/>
          </a:prstGeom>
          <a:noFill/>
        </p:spPr>
        <p:txBody>
          <a:bodyPr wrap="square" rtlCol="0">
            <a:spAutoFit/>
          </a:bodyPr>
          <a:lstStyle/>
          <a:p>
            <a:r>
              <a:rPr lang="en-US" altLang="zh-CN" dirty="0"/>
              <a:t>(C-&gt;B)</a:t>
            </a:r>
            <a:endParaRPr lang="zh-CN" altLang="en-US" dirty="0"/>
          </a:p>
        </p:txBody>
      </p:sp>
      <p:sp>
        <p:nvSpPr>
          <p:cNvPr id="145" name="矩形 144">
            <a:extLst>
              <a:ext uri="{FF2B5EF4-FFF2-40B4-BE49-F238E27FC236}">
                <a16:creationId xmlns:a16="http://schemas.microsoft.com/office/drawing/2014/main" xmlns="" id="{585D7453-5F3A-4F50-9F3C-DB55204B86DF}"/>
              </a:ext>
            </a:extLst>
          </p:cNvPr>
          <p:cNvSpPr/>
          <p:nvPr/>
        </p:nvSpPr>
        <p:spPr>
          <a:xfrm>
            <a:off x="3700185" y="588650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145">
            <a:extLst>
              <a:ext uri="{FF2B5EF4-FFF2-40B4-BE49-F238E27FC236}">
                <a16:creationId xmlns:a16="http://schemas.microsoft.com/office/drawing/2014/main" xmlns="" id="{3FA65C7B-4EC6-48C2-BAE6-11111F44C743}"/>
              </a:ext>
            </a:extLst>
          </p:cNvPr>
          <p:cNvSpPr txBox="1"/>
          <p:nvPr/>
        </p:nvSpPr>
        <p:spPr>
          <a:xfrm>
            <a:off x="3815931" y="5887336"/>
            <a:ext cx="346099" cy="369332"/>
          </a:xfrm>
          <a:prstGeom prst="rect">
            <a:avLst/>
          </a:prstGeom>
          <a:noFill/>
        </p:spPr>
        <p:txBody>
          <a:bodyPr wrap="square" rtlCol="0">
            <a:spAutoFit/>
          </a:bodyPr>
          <a:lstStyle/>
          <a:p>
            <a:r>
              <a:rPr lang="en-US" altLang="zh-CN" dirty="0"/>
              <a:t>3</a:t>
            </a:r>
            <a:endParaRPr lang="zh-CN" altLang="en-US" dirty="0"/>
          </a:p>
        </p:txBody>
      </p:sp>
      <p:sp>
        <p:nvSpPr>
          <p:cNvPr id="147" name="矩形 146">
            <a:extLst>
              <a:ext uri="{FF2B5EF4-FFF2-40B4-BE49-F238E27FC236}">
                <a16:creationId xmlns:a16="http://schemas.microsoft.com/office/drawing/2014/main" xmlns="" id="{956DA729-3C1C-4542-A04D-B3C695082237}"/>
              </a:ext>
            </a:extLst>
          </p:cNvPr>
          <p:cNvSpPr/>
          <p:nvPr/>
        </p:nvSpPr>
        <p:spPr>
          <a:xfrm>
            <a:off x="4277775" y="5886507"/>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xmlns="" id="{769B7F10-8C60-4997-8B84-C332D80F695A}"/>
              </a:ext>
            </a:extLst>
          </p:cNvPr>
          <p:cNvSpPr/>
          <p:nvPr/>
        </p:nvSpPr>
        <p:spPr>
          <a:xfrm>
            <a:off x="4855365" y="5886507"/>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xmlns="" id="{342008B3-3F40-445B-8317-6FCE9273730E}"/>
              </a:ext>
            </a:extLst>
          </p:cNvPr>
          <p:cNvSpPr/>
          <p:nvPr/>
        </p:nvSpPr>
        <p:spPr>
          <a:xfrm>
            <a:off x="5432955" y="588650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文本框 149">
            <a:extLst>
              <a:ext uri="{FF2B5EF4-FFF2-40B4-BE49-F238E27FC236}">
                <a16:creationId xmlns:a16="http://schemas.microsoft.com/office/drawing/2014/main" xmlns="" id="{F2C2986B-04F1-43C2-8560-6E1EF15119E8}"/>
              </a:ext>
            </a:extLst>
          </p:cNvPr>
          <p:cNvSpPr txBox="1"/>
          <p:nvPr/>
        </p:nvSpPr>
        <p:spPr>
          <a:xfrm>
            <a:off x="4393521" y="5886919"/>
            <a:ext cx="346099" cy="369332"/>
          </a:xfrm>
          <a:prstGeom prst="rect">
            <a:avLst/>
          </a:prstGeom>
          <a:noFill/>
        </p:spPr>
        <p:txBody>
          <a:bodyPr wrap="square" rtlCol="0">
            <a:spAutoFit/>
          </a:bodyPr>
          <a:lstStyle/>
          <a:p>
            <a:r>
              <a:rPr lang="en-US" altLang="zh-CN" dirty="0"/>
              <a:t>0</a:t>
            </a:r>
            <a:endParaRPr lang="zh-CN" altLang="en-US" dirty="0"/>
          </a:p>
        </p:txBody>
      </p:sp>
      <p:cxnSp>
        <p:nvCxnSpPr>
          <p:cNvPr id="151" name="直接箭头连接符 150">
            <a:extLst>
              <a:ext uri="{FF2B5EF4-FFF2-40B4-BE49-F238E27FC236}">
                <a16:creationId xmlns:a16="http://schemas.microsoft.com/office/drawing/2014/main" xmlns="" id="{D9355552-7995-4D71-8AC0-0A4A672B1098}"/>
              </a:ext>
            </a:extLst>
          </p:cNvPr>
          <p:cNvCxnSpPr>
            <a:cxnSpLocks/>
            <a:endCxn id="145" idx="1"/>
          </p:cNvCxnSpPr>
          <p:nvPr/>
        </p:nvCxnSpPr>
        <p:spPr>
          <a:xfrm>
            <a:off x="2622532" y="6071173"/>
            <a:ext cx="1077653"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xmlns="" id="{6D14178B-C723-44EA-93F6-B1D643CFEABA}"/>
              </a:ext>
            </a:extLst>
          </p:cNvPr>
          <p:cNvSpPr txBox="1"/>
          <p:nvPr/>
        </p:nvSpPr>
        <p:spPr>
          <a:xfrm>
            <a:off x="5544627" y="592335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53" name="文本框 152">
            <a:extLst>
              <a:ext uri="{FF2B5EF4-FFF2-40B4-BE49-F238E27FC236}">
                <a16:creationId xmlns:a16="http://schemas.microsoft.com/office/drawing/2014/main" xmlns="" id="{B72B0F45-0C32-450D-AE2C-70E086E84E48}"/>
              </a:ext>
            </a:extLst>
          </p:cNvPr>
          <p:cNvSpPr txBox="1"/>
          <p:nvPr/>
        </p:nvSpPr>
        <p:spPr>
          <a:xfrm>
            <a:off x="4393521" y="6328712"/>
            <a:ext cx="1039434" cy="369332"/>
          </a:xfrm>
          <a:prstGeom prst="rect">
            <a:avLst/>
          </a:prstGeom>
          <a:noFill/>
        </p:spPr>
        <p:txBody>
          <a:bodyPr wrap="square" rtlCol="0">
            <a:spAutoFit/>
          </a:bodyPr>
          <a:lstStyle/>
          <a:p>
            <a:r>
              <a:rPr lang="en-US" altLang="zh-CN" dirty="0"/>
              <a:t>(D-&gt;A)</a:t>
            </a:r>
            <a:endParaRPr lang="zh-CN" altLang="en-US" dirty="0"/>
          </a:p>
        </p:txBody>
      </p:sp>
      <p:cxnSp>
        <p:nvCxnSpPr>
          <p:cNvPr id="155" name="直接箭头连接符 154">
            <a:extLst>
              <a:ext uri="{FF2B5EF4-FFF2-40B4-BE49-F238E27FC236}">
                <a16:creationId xmlns:a16="http://schemas.microsoft.com/office/drawing/2014/main" xmlns="" id="{6FF25D32-5F7C-49C0-B63E-1AF077E24A0F}"/>
              </a:ext>
            </a:extLst>
          </p:cNvPr>
          <p:cNvCxnSpPr>
            <a:stCxn id="47" idx="1"/>
            <a:endCxn id="46" idx="6"/>
          </p:cNvCxnSpPr>
          <p:nvPr/>
        </p:nvCxnSpPr>
        <p:spPr>
          <a:xfrm flipH="1" flipV="1">
            <a:off x="917073" y="1052306"/>
            <a:ext cx="446305" cy="458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矩形 157">
            <a:extLst>
              <a:ext uri="{FF2B5EF4-FFF2-40B4-BE49-F238E27FC236}">
                <a16:creationId xmlns:a16="http://schemas.microsoft.com/office/drawing/2014/main" xmlns="" id="{CFF8247B-51AB-404E-8D8F-0959649B17C4}"/>
              </a:ext>
            </a:extLst>
          </p:cNvPr>
          <p:cNvSpPr/>
          <p:nvPr/>
        </p:nvSpPr>
        <p:spPr>
          <a:xfrm>
            <a:off x="7047841" y="477929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a:extLst>
              <a:ext uri="{FF2B5EF4-FFF2-40B4-BE49-F238E27FC236}">
                <a16:creationId xmlns:a16="http://schemas.microsoft.com/office/drawing/2014/main" xmlns="" id="{9DBB2A4D-9173-4B02-A967-1B4562D6C727}"/>
              </a:ext>
            </a:extLst>
          </p:cNvPr>
          <p:cNvSpPr txBox="1"/>
          <p:nvPr/>
        </p:nvSpPr>
        <p:spPr>
          <a:xfrm>
            <a:off x="7163587" y="4780125"/>
            <a:ext cx="346099" cy="369332"/>
          </a:xfrm>
          <a:prstGeom prst="rect">
            <a:avLst/>
          </a:prstGeom>
          <a:noFill/>
        </p:spPr>
        <p:txBody>
          <a:bodyPr wrap="square" rtlCol="0">
            <a:spAutoFit/>
          </a:bodyPr>
          <a:lstStyle/>
          <a:p>
            <a:r>
              <a:rPr lang="en-US" altLang="zh-CN" dirty="0"/>
              <a:t>2</a:t>
            </a:r>
            <a:endParaRPr lang="zh-CN" altLang="en-US" dirty="0"/>
          </a:p>
        </p:txBody>
      </p:sp>
      <p:sp>
        <p:nvSpPr>
          <p:cNvPr id="160" name="矩形 159">
            <a:extLst>
              <a:ext uri="{FF2B5EF4-FFF2-40B4-BE49-F238E27FC236}">
                <a16:creationId xmlns:a16="http://schemas.microsoft.com/office/drawing/2014/main" xmlns="" id="{B8AD0A71-E460-4363-853A-8ABB1B8AF33E}"/>
              </a:ext>
            </a:extLst>
          </p:cNvPr>
          <p:cNvSpPr/>
          <p:nvPr/>
        </p:nvSpPr>
        <p:spPr>
          <a:xfrm>
            <a:off x="7625431" y="477929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a16="http://schemas.microsoft.com/office/drawing/2014/main" xmlns="" id="{1F57EB94-B18B-43D5-B8D8-0F8DBCA14B74}"/>
              </a:ext>
            </a:extLst>
          </p:cNvPr>
          <p:cNvSpPr/>
          <p:nvPr/>
        </p:nvSpPr>
        <p:spPr>
          <a:xfrm>
            <a:off x="8203021" y="477929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xmlns="" id="{BDF73400-D1C4-4739-9547-B202E59E253A}"/>
              </a:ext>
            </a:extLst>
          </p:cNvPr>
          <p:cNvSpPr/>
          <p:nvPr/>
        </p:nvSpPr>
        <p:spPr>
          <a:xfrm>
            <a:off x="8780611" y="4779294"/>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文本框 162">
            <a:extLst>
              <a:ext uri="{FF2B5EF4-FFF2-40B4-BE49-F238E27FC236}">
                <a16:creationId xmlns:a16="http://schemas.microsoft.com/office/drawing/2014/main" xmlns="" id="{7C571270-DF73-4FEC-9237-2A67949DAF06}"/>
              </a:ext>
            </a:extLst>
          </p:cNvPr>
          <p:cNvSpPr txBox="1"/>
          <p:nvPr/>
        </p:nvSpPr>
        <p:spPr>
          <a:xfrm>
            <a:off x="7741177" y="4779708"/>
            <a:ext cx="346099" cy="369332"/>
          </a:xfrm>
          <a:prstGeom prst="rect">
            <a:avLst/>
          </a:prstGeom>
          <a:noFill/>
        </p:spPr>
        <p:txBody>
          <a:bodyPr wrap="square" rtlCol="0">
            <a:spAutoFit/>
          </a:bodyPr>
          <a:lstStyle/>
          <a:p>
            <a:r>
              <a:rPr lang="en-US" altLang="zh-CN" dirty="0"/>
              <a:t>3</a:t>
            </a:r>
            <a:endParaRPr lang="zh-CN" altLang="en-US" dirty="0"/>
          </a:p>
        </p:txBody>
      </p:sp>
      <p:cxnSp>
        <p:nvCxnSpPr>
          <p:cNvPr id="164" name="直接箭头连接符 163">
            <a:extLst>
              <a:ext uri="{FF2B5EF4-FFF2-40B4-BE49-F238E27FC236}">
                <a16:creationId xmlns:a16="http://schemas.microsoft.com/office/drawing/2014/main" xmlns="" id="{82524A17-823C-4373-8113-7B86DDFE60F8}"/>
              </a:ext>
            </a:extLst>
          </p:cNvPr>
          <p:cNvCxnSpPr>
            <a:endCxn id="158" idx="1"/>
          </p:cNvCxnSpPr>
          <p:nvPr/>
        </p:nvCxnSpPr>
        <p:spPr>
          <a:xfrm>
            <a:off x="5781442" y="4963962"/>
            <a:ext cx="1266399"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文本框 164">
            <a:extLst>
              <a:ext uri="{FF2B5EF4-FFF2-40B4-BE49-F238E27FC236}">
                <a16:creationId xmlns:a16="http://schemas.microsoft.com/office/drawing/2014/main" xmlns="" id="{EA2778F3-C57A-43D8-807D-8342F54288C8}"/>
              </a:ext>
            </a:extLst>
          </p:cNvPr>
          <p:cNvSpPr txBox="1"/>
          <p:nvPr/>
        </p:nvSpPr>
        <p:spPr>
          <a:xfrm>
            <a:off x="7809723" y="5313985"/>
            <a:ext cx="882394" cy="369332"/>
          </a:xfrm>
          <a:prstGeom prst="rect">
            <a:avLst/>
          </a:prstGeom>
          <a:noFill/>
        </p:spPr>
        <p:txBody>
          <a:bodyPr wrap="square" rtlCol="0">
            <a:spAutoFit/>
          </a:bodyPr>
          <a:lstStyle/>
          <a:p>
            <a:r>
              <a:rPr lang="en-US" altLang="zh-CN" dirty="0"/>
              <a:t>(C-&gt;D)</a:t>
            </a:r>
            <a:endParaRPr lang="zh-CN" altLang="en-US" dirty="0"/>
          </a:p>
        </p:txBody>
      </p:sp>
      <p:cxnSp>
        <p:nvCxnSpPr>
          <p:cNvPr id="190" name="连接符: 肘形 189">
            <a:extLst>
              <a:ext uri="{FF2B5EF4-FFF2-40B4-BE49-F238E27FC236}">
                <a16:creationId xmlns:a16="http://schemas.microsoft.com/office/drawing/2014/main" xmlns="" id="{48EA6F58-0EF8-4B6B-9E28-37A8FA0449D7}"/>
              </a:ext>
            </a:extLst>
          </p:cNvPr>
          <p:cNvCxnSpPr/>
          <p:nvPr/>
        </p:nvCxnSpPr>
        <p:spPr>
          <a:xfrm rot="16200000" flipH="1">
            <a:off x="1360925" y="3595929"/>
            <a:ext cx="2633175" cy="1339389"/>
          </a:xfrm>
          <a:prstGeom prst="bentConnector3">
            <a:avLst>
              <a:gd name="adj1" fmla="val 17823"/>
            </a:avLst>
          </a:prstGeom>
        </p:spPr>
        <p:style>
          <a:lnRef idx="1">
            <a:schemeClr val="accent6"/>
          </a:lnRef>
          <a:fillRef idx="0">
            <a:schemeClr val="accent6"/>
          </a:fillRef>
          <a:effectRef idx="0">
            <a:schemeClr val="accent6"/>
          </a:effectRef>
          <a:fontRef idx="minor">
            <a:schemeClr val="tx1"/>
          </a:fontRef>
        </p:style>
      </p:cxnSp>
      <p:cxnSp>
        <p:nvCxnSpPr>
          <p:cNvPr id="193" name="连接符: 肘形 192">
            <a:extLst>
              <a:ext uri="{FF2B5EF4-FFF2-40B4-BE49-F238E27FC236}">
                <a16:creationId xmlns:a16="http://schemas.microsoft.com/office/drawing/2014/main" xmlns="" id="{BFB793FD-E69A-4D20-8E38-E613C96F80C1}"/>
              </a:ext>
            </a:extLst>
          </p:cNvPr>
          <p:cNvCxnSpPr>
            <a:endCxn id="148" idx="0"/>
          </p:cNvCxnSpPr>
          <p:nvPr/>
        </p:nvCxnSpPr>
        <p:spPr>
          <a:xfrm>
            <a:off x="3338818" y="5581797"/>
            <a:ext cx="1805342" cy="30471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0" name="连接符: 肘形 199">
            <a:extLst>
              <a:ext uri="{FF2B5EF4-FFF2-40B4-BE49-F238E27FC236}">
                <a16:creationId xmlns:a16="http://schemas.microsoft.com/office/drawing/2014/main" xmlns="" id="{EFE51EF9-67D1-4549-8484-6563DF5BDB30}"/>
              </a:ext>
            </a:extLst>
          </p:cNvPr>
          <p:cNvCxnSpPr>
            <a:cxnSpLocks/>
          </p:cNvCxnSpPr>
          <p:nvPr/>
        </p:nvCxnSpPr>
        <p:spPr>
          <a:xfrm flipV="1">
            <a:off x="2007818" y="3291513"/>
            <a:ext cx="1005282" cy="647483"/>
          </a:xfrm>
          <a:prstGeom prst="bentConnector3">
            <a:avLst>
              <a:gd name="adj1" fmla="val 50000"/>
            </a:avLst>
          </a:prstGeom>
        </p:spPr>
        <p:style>
          <a:lnRef idx="1">
            <a:schemeClr val="accent6"/>
          </a:lnRef>
          <a:fillRef idx="0">
            <a:schemeClr val="accent6"/>
          </a:fillRef>
          <a:effectRef idx="0">
            <a:schemeClr val="accent6"/>
          </a:effectRef>
          <a:fontRef idx="minor">
            <a:schemeClr val="tx1"/>
          </a:fontRef>
        </p:style>
      </p:cxnSp>
      <p:cxnSp>
        <p:nvCxnSpPr>
          <p:cNvPr id="224" name="连接符: 肘形 223">
            <a:extLst>
              <a:ext uri="{FF2B5EF4-FFF2-40B4-BE49-F238E27FC236}">
                <a16:creationId xmlns:a16="http://schemas.microsoft.com/office/drawing/2014/main" xmlns="" id="{ED61312D-7B77-44B3-AD7B-028F1725987A}"/>
              </a:ext>
            </a:extLst>
          </p:cNvPr>
          <p:cNvCxnSpPr>
            <a:cxnSpLocks/>
          </p:cNvCxnSpPr>
          <p:nvPr/>
        </p:nvCxnSpPr>
        <p:spPr>
          <a:xfrm flipV="1">
            <a:off x="3013100" y="3166073"/>
            <a:ext cx="2106183" cy="12544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8" name="连接符: 肘形 237">
            <a:extLst>
              <a:ext uri="{FF2B5EF4-FFF2-40B4-BE49-F238E27FC236}">
                <a16:creationId xmlns:a16="http://schemas.microsoft.com/office/drawing/2014/main" xmlns="" id="{40F3FF20-7DE1-46A0-9224-0A5ECF285387}"/>
              </a:ext>
            </a:extLst>
          </p:cNvPr>
          <p:cNvCxnSpPr/>
          <p:nvPr/>
        </p:nvCxnSpPr>
        <p:spPr>
          <a:xfrm>
            <a:off x="5144160" y="2949036"/>
            <a:ext cx="1270481" cy="479964"/>
          </a:xfrm>
          <a:prstGeom prst="bentConnector3">
            <a:avLst>
              <a:gd name="adj1" fmla="val 13683"/>
            </a:avLst>
          </a:prstGeom>
        </p:spPr>
        <p:style>
          <a:lnRef idx="1">
            <a:schemeClr val="accent6"/>
          </a:lnRef>
          <a:fillRef idx="0">
            <a:schemeClr val="accent6"/>
          </a:fillRef>
          <a:effectRef idx="0">
            <a:schemeClr val="accent6"/>
          </a:effectRef>
          <a:fontRef idx="minor">
            <a:schemeClr val="tx1"/>
          </a:fontRef>
        </p:style>
      </p:cxnSp>
      <p:cxnSp>
        <p:nvCxnSpPr>
          <p:cNvPr id="241" name="连接符: 肘形 240">
            <a:extLst>
              <a:ext uri="{FF2B5EF4-FFF2-40B4-BE49-F238E27FC236}">
                <a16:creationId xmlns:a16="http://schemas.microsoft.com/office/drawing/2014/main" xmlns="" id="{5CA021B4-882E-4B25-BDCF-62E630DB585A}"/>
              </a:ext>
            </a:extLst>
          </p:cNvPr>
          <p:cNvCxnSpPr>
            <a:cxnSpLocks/>
            <a:endCxn id="139" idx="0"/>
          </p:cNvCxnSpPr>
          <p:nvPr/>
        </p:nvCxnSpPr>
        <p:spPr>
          <a:xfrm rot="5400000">
            <a:off x="5113476" y="3469510"/>
            <a:ext cx="1331850" cy="1270481"/>
          </a:xfrm>
          <a:prstGeom prst="bentConnector3">
            <a:avLst>
              <a:gd name="adj1" fmla="val 67007"/>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5" name="连接符: 肘形 264">
            <a:extLst>
              <a:ext uri="{FF2B5EF4-FFF2-40B4-BE49-F238E27FC236}">
                <a16:creationId xmlns:a16="http://schemas.microsoft.com/office/drawing/2014/main" xmlns="" id="{45FDF48F-DBA4-47AC-94D2-24A6A695D8F1}"/>
              </a:ext>
            </a:extLst>
          </p:cNvPr>
          <p:cNvCxnSpPr>
            <a:cxnSpLocks/>
          </p:cNvCxnSpPr>
          <p:nvPr/>
        </p:nvCxnSpPr>
        <p:spPr>
          <a:xfrm flipV="1">
            <a:off x="2044942" y="4422980"/>
            <a:ext cx="2521628" cy="540984"/>
          </a:xfrm>
          <a:prstGeom prst="bentConnector3">
            <a:avLst>
              <a:gd name="adj1" fmla="val 18063"/>
            </a:avLst>
          </a:prstGeom>
        </p:spPr>
        <p:style>
          <a:lnRef idx="1">
            <a:schemeClr val="accent6"/>
          </a:lnRef>
          <a:fillRef idx="0">
            <a:schemeClr val="accent6"/>
          </a:fillRef>
          <a:effectRef idx="0">
            <a:schemeClr val="accent6"/>
          </a:effectRef>
          <a:fontRef idx="minor">
            <a:schemeClr val="tx1"/>
          </a:fontRef>
        </p:style>
      </p:cxnSp>
      <p:cxnSp>
        <p:nvCxnSpPr>
          <p:cNvPr id="281" name="直接箭头连接符 280">
            <a:extLst>
              <a:ext uri="{FF2B5EF4-FFF2-40B4-BE49-F238E27FC236}">
                <a16:creationId xmlns:a16="http://schemas.microsoft.com/office/drawing/2014/main" xmlns="" id="{6510E2AB-7246-4BB6-B3BB-B9563B078677}"/>
              </a:ext>
            </a:extLst>
          </p:cNvPr>
          <p:cNvCxnSpPr>
            <a:cxnSpLocks/>
            <a:endCxn id="122" idx="2"/>
          </p:cNvCxnSpPr>
          <p:nvPr/>
        </p:nvCxnSpPr>
        <p:spPr>
          <a:xfrm flipV="1">
            <a:off x="4566571" y="4124071"/>
            <a:ext cx="0" cy="2989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85" name="文本框 284">
            <a:extLst>
              <a:ext uri="{FF2B5EF4-FFF2-40B4-BE49-F238E27FC236}">
                <a16:creationId xmlns:a16="http://schemas.microsoft.com/office/drawing/2014/main" xmlns="" id="{CBD8E26D-F5F1-42EF-B547-89CFA845181D}"/>
              </a:ext>
            </a:extLst>
          </p:cNvPr>
          <p:cNvSpPr txBox="1"/>
          <p:nvPr/>
        </p:nvSpPr>
        <p:spPr>
          <a:xfrm>
            <a:off x="4957752" y="4830176"/>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86" name="文本框 285">
            <a:extLst>
              <a:ext uri="{FF2B5EF4-FFF2-40B4-BE49-F238E27FC236}">
                <a16:creationId xmlns:a16="http://schemas.microsoft.com/office/drawing/2014/main" xmlns="" id="{2726F585-F9C9-4D1F-80A9-7986E5294C98}"/>
              </a:ext>
            </a:extLst>
          </p:cNvPr>
          <p:cNvSpPr txBox="1"/>
          <p:nvPr/>
        </p:nvSpPr>
        <p:spPr>
          <a:xfrm>
            <a:off x="8250920" y="2796741"/>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87" name="文本框 286">
            <a:extLst>
              <a:ext uri="{FF2B5EF4-FFF2-40B4-BE49-F238E27FC236}">
                <a16:creationId xmlns:a16="http://schemas.microsoft.com/office/drawing/2014/main" xmlns="" id="{8FAC7B49-C6F5-48E4-9109-057EC761A252}"/>
              </a:ext>
            </a:extLst>
          </p:cNvPr>
          <p:cNvSpPr txBox="1"/>
          <p:nvPr/>
        </p:nvSpPr>
        <p:spPr>
          <a:xfrm>
            <a:off x="8825754" y="2796741"/>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88" name="文本框 287">
            <a:extLst>
              <a:ext uri="{FF2B5EF4-FFF2-40B4-BE49-F238E27FC236}">
                <a16:creationId xmlns:a16="http://schemas.microsoft.com/office/drawing/2014/main" xmlns="" id="{5FC58CCC-717E-46C9-961C-945F078102E0}"/>
              </a:ext>
            </a:extLst>
          </p:cNvPr>
          <p:cNvSpPr txBox="1"/>
          <p:nvPr/>
        </p:nvSpPr>
        <p:spPr>
          <a:xfrm>
            <a:off x="4957752" y="592335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294" name="连接符: 肘形 293">
            <a:extLst>
              <a:ext uri="{FF2B5EF4-FFF2-40B4-BE49-F238E27FC236}">
                <a16:creationId xmlns:a16="http://schemas.microsoft.com/office/drawing/2014/main" xmlns="" id="{6783CC3F-645A-45C8-82A2-2C0CEF916185}"/>
              </a:ext>
            </a:extLst>
          </p:cNvPr>
          <p:cNvCxnSpPr>
            <a:cxnSpLocks/>
          </p:cNvCxnSpPr>
          <p:nvPr/>
        </p:nvCxnSpPr>
        <p:spPr>
          <a:xfrm flipV="1">
            <a:off x="2007818" y="5354262"/>
            <a:ext cx="5906408" cy="753762"/>
          </a:xfrm>
          <a:prstGeom prst="bentConnector3">
            <a:avLst>
              <a:gd name="adj1" fmla="val 2845"/>
            </a:avLst>
          </a:prstGeom>
        </p:spPr>
        <p:style>
          <a:lnRef idx="1">
            <a:schemeClr val="accent6"/>
          </a:lnRef>
          <a:fillRef idx="0">
            <a:schemeClr val="accent6"/>
          </a:fillRef>
          <a:effectRef idx="0">
            <a:schemeClr val="accent6"/>
          </a:effectRef>
          <a:fontRef idx="minor">
            <a:schemeClr val="tx1"/>
          </a:fontRef>
        </p:style>
      </p:cxnSp>
      <p:cxnSp>
        <p:nvCxnSpPr>
          <p:cNvPr id="299" name="直接箭头连接符 298">
            <a:extLst>
              <a:ext uri="{FF2B5EF4-FFF2-40B4-BE49-F238E27FC236}">
                <a16:creationId xmlns:a16="http://schemas.microsoft.com/office/drawing/2014/main" xmlns="" id="{B81372C6-F4B0-4F9A-A3CA-33AD81EA55BA}"/>
              </a:ext>
            </a:extLst>
          </p:cNvPr>
          <p:cNvCxnSpPr>
            <a:endCxn id="163" idx="2"/>
          </p:cNvCxnSpPr>
          <p:nvPr/>
        </p:nvCxnSpPr>
        <p:spPr>
          <a:xfrm flipV="1">
            <a:off x="7914226" y="5149040"/>
            <a:ext cx="1" cy="20822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0" name="文本框 299">
            <a:extLst>
              <a:ext uri="{FF2B5EF4-FFF2-40B4-BE49-F238E27FC236}">
                <a16:creationId xmlns:a16="http://schemas.microsoft.com/office/drawing/2014/main" xmlns="" id="{2D798BA6-5493-42D2-8A82-A9B9032A76C0}"/>
              </a:ext>
            </a:extLst>
          </p:cNvPr>
          <p:cNvSpPr txBox="1"/>
          <p:nvPr/>
        </p:nvSpPr>
        <p:spPr>
          <a:xfrm>
            <a:off x="8299098" y="4802878"/>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301" name="文本框 300">
            <a:extLst>
              <a:ext uri="{FF2B5EF4-FFF2-40B4-BE49-F238E27FC236}">
                <a16:creationId xmlns:a16="http://schemas.microsoft.com/office/drawing/2014/main" xmlns="" id="{ABC02FD6-1E69-446B-A7B3-E86CC0871C30}"/>
              </a:ext>
            </a:extLst>
          </p:cNvPr>
          <p:cNvSpPr txBox="1"/>
          <p:nvPr/>
        </p:nvSpPr>
        <p:spPr>
          <a:xfrm>
            <a:off x="8886072" y="4802878"/>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303" name="直接箭头连接符 302">
            <a:extLst>
              <a:ext uri="{FF2B5EF4-FFF2-40B4-BE49-F238E27FC236}">
                <a16:creationId xmlns:a16="http://schemas.microsoft.com/office/drawing/2014/main" xmlns="" id="{33C9C108-0E0B-413B-8054-900F345AF620}"/>
              </a:ext>
            </a:extLst>
          </p:cNvPr>
          <p:cNvCxnSpPr/>
          <p:nvPr/>
        </p:nvCxnSpPr>
        <p:spPr>
          <a:xfrm>
            <a:off x="8115704" y="794268"/>
            <a:ext cx="1591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6" name="直接箭头连接符 305">
            <a:extLst>
              <a:ext uri="{FF2B5EF4-FFF2-40B4-BE49-F238E27FC236}">
                <a16:creationId xmlns:a16="http://schemas.microsoft.com/office/drawing/2014/main" xmlns="" id="{0ECB170B-C137-492E-8172-3DB92DE6BF5A}"/>
              </a:ext>
            </a:extLst>
          </p:cNvPr>
          <p:cNvCxnSpPr/>
          <p:nvPr/>
        </p:nvCxnSpPr>
        <p:spPr>
          <a:xfrm>
            <a:off x="8117985" y="1404250"/>
            <a:ext cx="159177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7" name="文本框 306">
            <a:extLst>
              <a:ext uri="{FF2B5EF4-FFF2-40B4-BE49-F238E27FC236}">
                <a16:creationId xmlns:a16="http://schemas.microsoft.com/office/drawing/2014/main" xmlns="" id="{2D464881-F87C-4C8F-9885-2C1ACE5D8B77}"/>
              </a:ext>
            </a:extLst>
          </p:cNvPr>
          <p:cNvSpPr txBox="1"/>
          <p:nvPr/>
        </p:nvSpPr>
        <p:spPr>
          <a:xfrm>
            <a:off x="9844515" y="687385"/>
            <a:ext cx="1770077" cy="369332"/>
          </a:xfrm>
          <a:prstGeom prst="rect">
            <a:avLst/>
          </a:prstGeom>
          <a:noFill/>
        </p:spPr>
        <p:txBody>
          <a:bodyPr wrap="square" rtlCol="0">
            <a:spAutoFit/>
          </a:bodyPr>
          <a:lstStyle/>
          <a:p>
            <a:r>
              <a:rPr lang="zh-CN" altLang="en-US" dirty="0"/>
              <a:t>该顶点的出边</a:t>
            </a:r>
          </a:p>
        </p:txBody>
      </p:sp>
      <p:sp>
        <p:nvSpPr>
          <p:cNvPr id="308" name="文本框 307">
            <a:extLst>
              <a:ext uri="{FF2B5EF4-FFF2-40B4-BE49-F238E27FC236}">
                <a16:creationId xmlns:a16="http://schemas.microsoft.com/office/drawing/2014/main" xmlns="" id="{4E593A47-29E2-4277-8CA5-82F00C3018A8}"/>
              </a:ext>
            </a:extLst>
          </p:cNvPr>
          <p:cNvSpPr txBox="1"/>
          <p:nvPr/>
        </p:nvSpPr>
        <p:spPr>
          <a:xfrm>
            <a:off x="9844514" y="1191534"/>
            <a:ext cx="1770077" cy="369332"/>
          </a:xfrm>
          <a:prstGeom prst="rect">
            <a:avLst/>
          </a:prstGeom>
          <a:noFill/>
        </p:spPr>
        <p:txBody>
          <a:bodyPr wrap="square" rtlCol="0">
            <a:spAutoFit/>
          </a:bodyPr>
          <a:lstStyle/>
          <a:p>
            <a:r>
              <a:rPr lang="zh-CN" altLang="en-US" dirty="0"/>
              <a:t>该顶点的入边</a:t>
            </a:r>
          </a:p>
        </p:txBody>
      </p:sp>
      <p:sp>
        <p:nvSpPr>
          <p:cNvPr id="309" name="椭圆 308">
            <a:extLst>
              <a:ext uri="{FF2B5EF4-FFF2-40B4-BE49-F238E27FC236}">
                <a16:creationId xmlns:a16="http://schemas.microsoft.com/office/drawing/2014/main" xmlns="" id="{7349B27E-C22E-4989-8C48-8954737E9D04}"/>
              </a:ext>
            </a:extLst>
          </p:cNvPr>
          <p:cNvSpPr/>
          <p:nvPr/>
        </p:nvSpPr>
        <p:spPr>
          <a:xfrm>
            <a:off x="10209402" y="3694826"/>
            <a:ext cx="1446864" cy="1971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十字链表的存储形式不唯一</a:t>
            </a:r>
          </a:p>
        </p:txBody>
      </p:sp>
      <p:sp>
        <p:nvSpPr>
          <p:cNvPr id="312" name="椭圆 311">
            <a:extLst>
              <a:ext uri="{FF2B5EF4-FFF2-40B4-BE49-F238E27FC236}">
                <a16:creationId xmlns:a16="http://schemas.microsoft.com/office/drawing/2014/main" xmlns="" id="{2B1443AD-A1A6-4253-B526-1C9DC9EC0090}"/>
              </a:ext>
            </a:extLst>
          </p:cNvPr>
          <p:cNvSpPr/>
          <p:nvPr/>
        </p:nvSpPr>
        <p:spPr>
          <a:xfrm>
            <a:off x="450367" y="2174688"/>
            <a:ext cx="3076763" cy="4523356"/>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905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500"/>
                                        <p:tgtEl>
                                          <p:spTgt spid="3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9"/>
                                        </p:tgtEl>
                                        <p:attrNameLst>
                                          <p:attrName>style.visibility</p:attrName>
                                        </p:attrNameLst>
                                      </p:cBhvr>
                                      <p:to>
                                        <p:strVal val="visible"/>
                                      </p:to>
                                    </p:set>
                                    <p:animEffect transition="in" filter="fade">
                                      <p:cBhvr>
                                        <p:cTn id="12"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十字链表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a:extLst>
              <a:ext uri="{FF2B5EF4-FFF2-40B4-BE49-F238E27FC236}">
                <a16:creationId xmlns:a16="http://schemas.microsoft.com/office/drawing/2014/main" xmlns="" id="{C6A17BA7-4B1A-4CA8-9638-9792396C3CA2}"/>
              </a:ext>
            </a:extLst>
          </p:cNvPr>
          <p:cNvSpPr/>
          <p:nvPr/>
        </p:nvSpPr>
        <p:spPr>
          <a:xfrm>
            <a:off x="1709679" y="1166875"/>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CF4131BA-AAD3-4F96-B5CB-9DA29B585F28}"/>
              </a:ext>
            </a:extLst>
          </p:cNvPr>
          <p:cNvSpPr/>
          <p:nvPr/>
        </p:nvSpPr>
        <p:spPr>
          <a:xfrm>
            <a:off x="2724747" y="1166875"/>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BA62682E-AD3B-478A-964C-917DEA63C75B}"/>
              </a:ext>
            </a:extLst>
          </p:cNvPr>
          <p:cNvSpPr/>
          <p:nvPr/>
        </p:nvSpPr>
        <p:spPr>
          <a:xfrm>
            <a:off x="3739815" y="1166875"/>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AA2645BE-ABA1-4A03-A8C9-1566CEBC1CA5}"/>
              </a:ext>
            </a:extLst>
          </p:cNvPr>
          <p:cNvSpPr txBox="1"/>
          <p:nvPr/>
        </p:nvSpPr>
        <p:spPr>
          <a:xfrm>
            <a:off x="1838566" y="1164771"/>
            <a:ext cx="864065" cy="369332"/>
          </a:xfrm>
          <a:prstGeom prst="rect">
            <a:avLst/>
          </a:prstGeom>
          <a:noFill/>
        </p:spPr>
        <p:txBody>
          <a:bodyPr wrap="square" rtlCol="0">
            <a:spAutoFit/>
          </a:bodyPr>
          <a:lstStyle/>
          <a:p>
            <a:r>
              <a:rPr lang="en-US" altLang="zh-CN" dirty="0"/>
              <a:t>data</a:t>
            </a:r>
            <a:endParaRPr lang="zh-CN" altLang="en-US" dirty="0"/>
          </a:p>
        </p:txBody>
      </p:sp>
      <p:sp>
        <p:nvSpPr>
          <p:cNvPr id="17" name="文本框 16">
            <a:extLst>
              <a:ext uri="{FF2B5EF4-FFF2-40B4-BE49-F238E27FC236}">
                <a16:creationId xmlns:a16="http://schemas.microsoft.com/office/drawing/2014/main" xmlns="" id="{E336436C-F757-425F-915F-CB273D9AC2DC}"/>
              </a:ext>
            </a:extLst>
          </p:cNvPr>
          <p:cNvSpPr txBox="1"/>
          <p:nvPr/>
        </p:nvSpPr>
        <p:spPr>
          <a:xfrm>
            <a:off x="3799854" y="1171158"/>
            <a:ext cx="970836" cy="369332"/>
          </a:xfrm>
          <a:prstGeom prst="rect">
            <a:avLst/>
          </a:prstGeom>
          <a:noFill/>
        </p:spPr>
        <p:txBody>
          <a:bodyPr wrap="square" rtlCol="0">
            <a:spAutoFit/>
          </a:bodyPr>
          <a:lstStyle/>
          <a:p>
            <a:r>
              <a:rPr lang="en-US" altLang="zh-CN" dirty="0" err="1">
                <a:solidFill>
                  <a:schemeClr val="accent1"/>
                </a:solidFill>
              </a:rPr>
              <a:t>firstout</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08ED7884-70D8-49ED-8234-3016356CE487}"/>
              </a:ext>
            </a:extLst>
          </p:cNvPr>
          <p:cNvSpPr txBox="1"/>
          <p:nvPr/>
        </p:nvSpPr>
        <p:spPr>
          <a:xfrm>
            <a:off x="2831518" y="1171158"/>
            <a:ext cx="864065" cy="369332"/>
          </a:xfrm>
          <a:prstGeom prst="rect">
            <a:avLst/>
          </a:prstGeom>
          <a:noFill/>
        </p:spPr>
        <p:txBody>
          <a:bodyPr wrap="square" rtlCol="0">
            <a:spAutoFit/>
          </a:bodyPr>
          <a:lstStyle/>
          <a:p>
            <a:r>
              <a:rPr lang="en-US" altLang="zh-CN" dirty="0" err="1">
                <a:solidFill>
                  <a:schemeClr val="accent1"/>
                </a:solidFill>
              </a:rPr>
              <a:t>firstin</a:t>
            </a:r>
            <a:endParaRPr lang="zh-CN" altLang="en-US" dirty="0">
              <a:solidFill>
                <a:schemeClr val="accent1"/>
              </a:solidFill>
            </a:endParaRPr>
          </a:p>
        </p:txBody>
      </p:sp>
      <p:sp>
        <p:nvSpPr>
          <p:cNvPr id="4" name="文本框 3">
            <a:extLst>
              <a:ext uri="{FF2B5EF4-FFF2-40B4-BE49-F238E27FC236}">
                <a16:creationId xmlns:a16="http://schemas.microsoft.com/office/drawing/2014/main" xmlns="" id="{5AD89817-C159-4467-8639-B5352E3662DD}"/>
              </a:ext>
            </a:extLst>
          </p:cNvPr>
          <p:cNvSpPr txBox="1"/>
          <p:nvPr/>
        </p:nvSpPr>
        <p:spPr>
          <a:xfrm>
            <a:off x="2724747" y="712338"/>
            <a:ext cx="1124126" cy="369332"/>
          </a:xfrm>
          <a:prstGeom prst="rect">
            <a:avLst/>
          </a:prstGeom>
          <a:noFill/>
        </p:spPr>
        <p:txBody>
          <a:bodyPr wrap="square" rtlCol="0">
            <a:spAutoFit/>
          </a:bodyPr>
          <a:lstStyle/>
          <a:p>
            <a:r>
              <a:rPr lang="zh-CN" altLang="en-US" dirty="0"/>
              <a:t>顶点结点</a:t>
            </a:r>
          </a:p>
        </p:txBody>
      </p:sp>
      <p:sp>
        <p:nvSpPr>
          <p:cNvPr id="21" name="矩形 20">
            <a:extLst>
              <a:ext uri="{FF2B5EF4-FFF2-40B4-BE49-F238E27FC236}">
                <a16:creationId xmlns:a16="http://schemas.microsoft.com/office/drawing/2014/main" xmlns="" id="{3F7C9B8A-DD1E-433D-97CE-B4CF52A4208F}"/>
              </a:ext>
            </a:extLst>
          </p:cNvPr>
          <p:cNvSpPr/>
          <p:nvPr/>
        </p:nvSpPr>
        <p:spPr>
          <a:xfrm>
            <a:off x="7407584" y="1168978"/>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92D64B56-C57C-4FB7-9316-A44E01992A75}"/>
              </a:ext>
            </a:extLst>
          </p:cNvPr>
          <p:cNvSpPr/>
          <p:nvPr/>
        </p:nvSpPr>
        <p:spPr>
          <a:xfrm>
            <a:off x="8422652" y="1168978"/>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B0A9AA92-8278-43DE-AE2C-FF8645D835B1}"/>
              </a:ext>
            </a:extLst>
          </p:cNvPr>
          <p:cNvSpPr/>
          <p:nvPr/>
        </p:nvSpPr>
        <p:spPr>
          <a:xfrm>
            <a:off x="9437720" y="1168978"/>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5691DC71-38DE-421A-8E75-E97B3334910C}"/>
              </a:ext>
            </a:extLst>
          </p:cNvPr>
          <p:cNvSpPr txBox="1"/>
          <p:nvPr/>
        </p:nvSpPr>
        <p:spPr>
          <a:xfrm>
            <a:off x="7407585" y="1173261"/>
            <a:ext cx="1015068" cy="369332"/>
          </a:xfrm>
          <a:prstGeom prst="rect">
            <a:avLst/>
          </a:prstGeom>
          <a:noFill/>
        </p:spPr>
        <p:txBody>
          <a:bodyPr wrap="square" rtlCol="0">
            <a:spAutoFit/>
          </a:bodyPr>
          <a:lstStyle/>
          <a:p>
            <a:r>
              <a:rPr lang="en-US" altLang="zh-CN" dirty="0" err="1"/>
              <a:t>headvex</a:t>
            </a:r>
            <a:endParaRPr lang="zh-CN" altLang="en-US" dirty="0"/>
          </a:p>
        </p:txBody>
      </p:sp>
      <p:sp>
        <p:nvSpPr>
          <p:cNvPr id="31" name="文本框 30">
            <a:extLst>
              <a:ext uri="{FF2B5EF4-FFF2-40B4-BE49-F238E27FC236}">
                <a16:creationId xmlns:a16="http://schemas.microsoft.com/office/drawing/2014/main" xmlns="" id="{37ECD20A-427F-4801-8C93-1A85D7867B4E}"/>
              </a:ext>
            </a:extLst>
          </p:cNvPr>
          <p:cNvSpPr txBox="1"/>
          <p:nvPr/>
        </p:nvSpPr>
        <p:spPr>
          <a:xfrm>
            <a:off x="9588723" y="1173261"/>
            <a:ext cx="864065" cy="369332"/>
          </a:xfrm>
          <a:prstGeom prst="rect">
            <a:avLst/>
          </a:prstGeom>
          <a:noFill/>
        </p:spPr>
        <p:txBody>
          <a:bodyPr wrap="square" rtlCol="0">
            <a:spAutoFit/>
          </a:bodyPr>
          <a:lstStyle/>
          <a:p>
            <a:r>
              <a:rPr lang="en-US" altLang="zh-CN" dirty="0" err="1">
                <a:solidFill>
                  <a:schemeClr val="accent1"/>
                </a:solidFill>
              </a:rPr>
              <a:t>taillink</a:t>
            </a:r>
            <a:endParaRPr lang="zh-CN" altLang="en-US" dirty="0">
              <a:solidFill>
                <a:schemeClr val="accent1"/>
              </a:solidFill>
            </a:endParaRPr>
          </a:p>
        </p:txBody>
      </p:sp>
      <p:sp>
        <p:nvSpPr>
          <p:cNvPr id="32" name="文本框 31">
            <a:extLst>
              <a:ext uri="{FF2B5EF4-FFF2-40B4-BE49-F238E27FC236}">
                <a16:creationId xmlns:a16="http://schemas.microsoft.com/office/drawing/2014/main" xmlns="" id="{C1ECA6C5-8DB9-4621-9B7F-FB0B775E33B8}"/>
              </a:ext>
            </a:extLst>
          </p:cNvPr>
          <p:cNvSpPr txBox="1"/>
          <p:nvPr/>
        </p:nvSpPr>
        <p:spPr>
          <a:xfrm>
            <a:off x="8422651" y="1164771"/>
            <a:ext cx="1015069" cy="369332"/>
          </a:xfrm>
          <a:prstGeom prst="rect">
            <a:avLst/>
          </a:prstGeom>
          <a:noFill/>
        </p:spPr>
        <p:txBody>
          <a:bodyPr wrap="square" rtlCol="0">
            <a:spAutoFit/>
          </a:bodyPr>
          <a:lstStyle/>
          <a:p>
            <a:r>
              <a:rPr lang="en-US" altLang="zh-CN" dirty="0" err="1">
                <a:solidFill>
                  <a:schemeClr val="accent1"/>
                </a:solidFill>
              </a:rPr>
              <a:t>headlink</a:t>
            </a:r>
            <a:endParaRPr lang="zh-CN" altLang="en-US" dirty="0">
              <a:solidFill>
                <a:schemeClr val="accent1"/>
              </a:solidFill>
            </a:endParaRPr>
          </a:p>
        </p:txBody>
      </p:sp>
      <p:sp>
        <p:nvSpPr>
          <p:cNvPr id="33" name="矩形 32">
            <a:extLst>
              <a:ext uri="{FF2B5EF4-FFF2-40B4-BE49-F238E27FC236}">
                <a16:creationId xmlns:a16="http://schemas.microsoft.com/office/drawing/2014/main" xmlns="" id="{08FFE443-EA32-4CBE-A93D-E2B0D95C3DE1}"/>
              </a:ext>
            </a:extLst>
          </p:cNvPr>
          <p:cNvSpPr/>
          <p:nvPr/>
        </p:nvSpPr>
        <p:spPr>
          <a:xfrm>
            <a:off x="6392516" y="1168978"/>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513687EF-A9CD-4336-9E0B-6EB423FFA40F}"/>
              </a:ext>
            </a:extLst>
          </p:cNvPr>
          <p:cNvSpPr txBox="1"/>
          <p:nvPr/>
        </p:nvSpPr>
        <p:spPr>
          <a:xfrm>
            <a:off x="6468018" y="1173261"/>
            <a:ext cx="864065" cy="369332"/>
          </a:xfrm>
          <a:prstGeom prst="rect">
            <a:avLst/>
          </a:prstGeom>
          <a:noFill/>
        </p:spPr>
        <p:txBody>
          <a:bodyPr wrap="square" rtlCol="0">
            <a:spAutoFit/>
          </a:bodyPr>
          <a:lstStyle/>
          <a:p>
            <a:r>
              <a:rPr lang="en-US" altLang="zh-CN" dirty="0" err="1"/>
              <a:t>tailvex</a:t>
            </a:r>
            <a:endParaRPr lang="zh-CN" altLang="en-US" dirty="0"/>
          </a:p>
        </p:txBody>
      </p:sp>
      <p:sp>
        <p:nvSpPr>
          <p:cNvPr id="37" name="文本框 36">
            <a:extLst>
              <a:ext uri="{FF2B5EF4-FFF2-40B4-BE49-F238E27FC236}">
                <a16:creationId xmlns:a16="http://schemas.microsoft.com/office/drawing/2014/main" xmlns="" id="{BED5FD11-EE66-4092-B507-B3CAA623D4C2}"/>
              </a:ext>
            </a:extLst>
          </p:cNvPr>
          <p:cNvSpPr txBox="1"/>
          <p:nvPr/>
        </p:nvSpPr>
        <p:spPr>
          <a:xfrm>
            <a:off x="7860588" y="712338"/>
            <a:ext cx="1124126" cy="369332"/>
          </a:xfrm>
          <a:prstGeom prst="rect">
            <a:avLst/>
          </a:prstGeom>
          <a:noFill/>
        </p:spPr>
        <p:txBody>
          <a:bodyPr wrap="square" rtlCol="0">
            <a:spAutoFit/>
          </a:bodyPr>
          <a:lstStyle/>
          <a:p>
            <a:r>
              <a:rPr lang="zh-CN" altLang="en-US" dirty="0"/>
              <a:t>边表结点</a:t>
            </a:r>
          </a:p>
        </p:txBody>
      </p:sp>
      <p:cxnSp>
        <p:nvCxnSpPr>
          <p:cNvPr id="7" name="直接箭头连接符 6">
            <a:extLst>
              <a:ext uri="{FF2B5EF4-FFF2-40B4-BE49-F238E27FC236}">
                <a16:creationId xmlns:a16="http://schemas.microsoft.com/office/drawing/2014/main" xmlns="" id="{32071056-DAB3-4215-83F8-8E867B5E5353}"/>
              </a:ext>
            </a:extLst>
          </p:cNvPr>
          <p:cNvCxnSpPr>
            <a:cxnSpLocks/>
            <a:stCxn id="12" idx="0"/>
            <a:endCxn id="16" idx="2"/>
          </p:cNvCxnSpPr>
          <p:nvPr/>
        </p:nvCxnSpPr>
        <p:spPr>
          <a:xfrm flipV="1">
            <a:off x="1790209" y="1534103"/>
            <a:ext cx="480390" cy="429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xmlns="" id="{B270254C-0C85-4808-B571-14157BE6E510}"/>
              </a:ext>
            </a:extLst>
          </p:cNvPr>
          <p:cNvSpPr txBox="1"/>
          <p:nvPr/>
        </p:nvSpPr>
        <p:spPr>
          <a:xfrm>
            <a:off x="1196267" y="1963531"/>
            <a:ext cx="1187883" cy="646331"/>
          </a:xfrm>
          <a:prstGeom prst="rect">
            <a:avLst/>
          </a:prstGeom>
          <a:noFill/>
        </p:spPr>
        <p:txBody>
          <a:bodyPr wrap="square" rtlCol="0">
            <a:spAutoFit/>
          </a:bodyPr>
          <a:lstStyle/>
          <a:p>
            <a:r>
              <a:rPr lang="zh-CN" altLang="en-US" dirty="0"/>
              <a:t>图中顶点的数据</a:t>
            </a:r>
          </a:p>
        </p:txBody>
      </p:sp>
      <p:cxnSp>
        <p:nvCxnSpPr>
          <p:cNvPr id="38" name="直接箭头连接符 37">
            <a:extLst>
              <a:ext uri="{FF2B5EF4-FFF2-40B4-BE49-F238E27FC236}">
                <a16:creationId xmlns:a16="http://schemas.microsoft.com/office/drawing/2014/main" xmlns="" id="{BC49C1FB-F3C2-44F7-A165-D938BC734FDC}"/>
              </a:ext>
            </a:extLst>
          </p:cNvPr>
          <p:cNvCxnSpPr>
            <a:cxnSpLocks/>
            <a:stCxn id="39" idx="0"/>
            <a:endCxn id="18" idx="2"/>
          </p:cNvCxnSpPr>
          <p:nvPr/>
        </p:nvCxnSpPr>
        <p:spPr>
          <a:xfrm flipV="1">
            <a:off x="3263551" y="1540490"/>
            <a:ext cx="0" cy="47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43CFD97A-9F81-49FD-984E-6AEBAAE4F994}"/>
              </a:ext>
            </a:extLst>
          </p:cNvPr>
          <p:cNvSpPr txBox="1"/>
          <p:nvPr/>
        </p:nvSpPr>
        <p:spPr>
          <a:xfrm>
            <a:off x="2441963" y="2013492"/>
            <a:ext cx="1643175" cy="646331"/>
          </a:xfrm>
          <a:prstGeom prst="rect">
            <a:avLst/>
          </a:prstGeom>
          <a:noFill/>
        </p:spPr>
        <p:txBody>
          <a:bodyPr wrap="square" rtlCol="0">
            <a:spAutoFit/>
          </a:bodyPr>
          <a:lstStyle/>
          <a:p>
            <a:r>
              <a:rPr lang="zh-CN" altLang="en-US" dirty="0"/>
              <a:t>该顶点的</a:t>
            </a:r>
            <a:r>
              <a:rPr lang="zh-CN" altLang="en-US" dirty="0">
                <a:solidFill>
                  <a:schemeClr val="accent1"/>
                </a:solidFill>
              </a:rPr>
              <a:t>入边表</a:t>
            </a:r>
            <a:r>
              <a:rPr lang="zh-CN" altLang="en-US" dirty="0"/>
              <a:t>的头指针</a:t>
            </a:r>
          </a:p>
        </p:txBody>
      </p:sp>
      <p:cxnSp>
        <p:nvCxnSpPr>
          <p:cNvPr id="40" name="直接箭头连接符 39">
            <a:extLst>
              <a:ext uri="{FF2B5EF4-FFF2-40B4-BE49-F238E27FC236}">
                <a16:creationId xmlns:a16="http://schemas.microsoft.com/office/drawing/2014/main" xmlns="" id="{0B18427C-8910-46FC-AAFC-D2382A039BFE}"/>
              </a:ext>
            </a:extLst>
          </p:cNvPr>
          <p:cNvCxnSpPr>
            <a:cxnSpLocks/>
            <a:stCxn id="41" idx="0"/>
            <a:endCxn id="17" idx="2"/>
          </p:cNvCxnSpPr>
          <p:nvPr/>
        </p:nvCxnSpPr>
        <p:spPr>
          <a:xfrm flipH="1" flipV="1">
            <a:off x="4285272" y="1540490"/>
            <a:ext cx="649677" cy="47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xmlns="" id="{A99D23E7-697A-414E-8DE7-F803E3114A19}"/>
              </a:ext>
            </a:extLst>
          </p:cNvPr>
          <p:cNvSpPr txBox="1"/>
          <p:nvPr/>
        </p:nvSpPr>
        <p:spPr>
          <a:xfrm>
            <a:off x="4113361" y="2013492"/>
            <a:ext cx="1643175" cy="646331"/>
          </a:xfrm>
          <a:prstGeom prst="rect">
            <a:avLst/>
          </a:prstGeom>
          <a:noFill/>
        </p:spPr>
        <p:txBody>
          <a:bodyPr wrap="square" rtlCol="0">
            <a:spAutoFit/>
          </a:bodyPr>
          <a:lstStyle/>
          <a:p>
            <a:r>
              <a:rPr lang="zh-CN" altLang="en-US" dirty="0"/>
              <a:t>该顶点的</a:t>
            </a:r>
            <a:r>
              <a:rPr lang="zh-CN" altLang="en-US" dirty="0">
                <a:solidFill>
                  <a:schemeClr val="accent1"/>
                </a:solidFill>
              </a:rPr>
              <a:t>出边表</a:t>
            </a:r>
            <a:r>
              <a:rPr lang="zh-CN" altLang="en-US" dirty="0"/>
              <a:t>的头指针</a:t>
            </a:r>
          </a:p>
        </p:txBody>
      </p:sp>
      <p:cxnSp>
        <p:nvCxnSpPr>
          <p:cNvPr id="51" name="直接箭头连接符 50">
            <a:extLst>
              <a:ext uri="{FF2B5EF4-FFF2-40B4-BE49-F238E27FC236}">
                <a16:creationId xmlns:a16="http://schemas.microsoft.com/office/drawing/2014/main" xmlns="" id="{5F79C100-ED2D-4218-A175-664048DD7283}"/>
              </a:ext>
            </a:extLst>
          </p:cNvPr>
          <p:cNvCxnSpPr>
            <a:cxnSpLocks/>
            <a:stCxn id="53" idx="0"/>
            <a:endCxn id="35" idx="2"/>
          </p:cNvCxnSpPr>
          <p:nvPr/>
        </p:nvCxnSpPr>
        <p:spPr>
          <a:xfrm flipV="1">
            <a:off x="6841915" y="1542593"/>
            <a:ext cx="58136" cy="470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xmlns="" id="{72EFA967-0E15-4E79-9C34-C5D84CE72ACE}"/>
              </a:ext>
            </a:extLst>
          </p:cNvPr>
          <p:cNvSpPr txBox="1"/>
          <p:nvPr/>
        </p:nvSpPr>
        <p:spPr>
          <a:xfrm>
            <a:off x="6247973" y="2013492"/>
            <a:ext cx="1187883" cy="1200329"/>
          </a:xfrm>
          <a:prstGeom prst="rect">
            <a:avLst/>
          </a:prstGeom>
          <a:noFill/>
        </p:spPr>
        <p:txBody>
          <a:bodyPr wrap="square" rtlCol="0">
            <a:spAutoFit/>
          </a:bodyPr>
          <a:lstStyle/>
          <a:p>
            <a:r>
              <a:rPr lang="zh-CN" altLang="en-US" dirty="0"/>
              <a:t>这条弧的</a:t>
            </a:r>
            <a:r>
              <a:rPr lang="zh-CN" altLang="en-US" dirty="0">
                <a:solidFill>
                  <a:schemeClr val="accent1"/>
                </a:solidFill>
              </a:rPr>
              <a:t>弧尾</a:t>
            </a:r>
            <a:r>
              <a:rPr lang="en-US" altLang="zh-CN" dirty="0">
                <a:solidFill>
                  <a:schemeClr val="accent1"/>
                </a:solidFill>
              </a:rPr>
              <a:t>(</a:t>
            </a:r>
            <a:r>
              <a:rPr lang="zh-CN" altLang="en-US" dirty="0">
                <a:solidFill>
                  <a:schemeClr val="accent1"/>
                </a:solidFill>
              </a:rPr>
              <a:t>起点</a:t>
            </a:r>
            <a:r>
              <a:rPr lang="en-US" altLang="zh-CN" dirty="0">
                <a:solidFill>
                  <a:schemeClr val="accent1"/>
                </a:solidFill>
              </a:rPr>
              <a:t>)</a:t>
            </a:r>
            <a:r>
              <a:rPr lang="zh-CN" altLang="en-US" dirty="0"/>
              <a:t>所在顶点表下标</a:t>
            </a:r>
          </a:p>
        </p:txBody>
      </p:sp>
      <p:sp>
        <p:nvSpPr>
          <p:cNvPr id="55" name="文本框 54">
            <a:extLst>
              <a:ext uri="{FF2B5EF4-FFF2-40B4-BE49-F238E27FC236}">
                <a16:creationId xmlns:a16="http://schemas.microsoft.com/office/drawing/2014/main" xmlns="" id="{D1E885CA-175B-4936-B086-27CC4A94029A}"/>
              </a:ext>
            </a:extLst>
          </p:cNvPr>
          <p:cNvSpPr txBox="1"/>
          <p:nvPr/>
        </p:nvSpPr>
        <p:spPr>
          <a:xfrm>
            <a:off x="7435856" y="2013492"/>
            <a:ext cx="1187883" cy="1200329"/>
          </a:xfrm>
          <a:prstGeom prst="rect">
            <a:avLst/>
          </a:prstGeom>
          <a:noFill/>
        </p:spPr>
        <p:txBody>
          <a:bodyPr wrap="square" rtlCol="0">
            <a:spAutoFit/>
          </a:bodyPr>
          <a:lstStyle/>
          <a:p>
            <a:r>
              <a:rPr lang="zh-CN" altLang="en-US" dirty="0"/>
              <a:t>这条弧的</a:t>
            </a:r>
            <a:r>
              <a:rPr lang="zh-CN" altLang="en-US" dirty="0">
                <a:solidFill>
                  <a:schemeClr val="accent1"/>
                </a:solidFill>
              </a:rPr>
              <a:t>弧头</a:t>
            </a:r>
            <a:r>
              <a:rPr lang="en-US" altLang="zh-CN" dirty="0">
                <a:solidFill>
                  <a:schemeClr val="accent1"/>
                </a:solidFill>
              </a:rPr>
              <a:t>(</a:t>
            </a:r>
            <a:r>
              <a:rPr lang="zh-CN" altLang="en-US" dirty="0">
                <a:solidFill>
                  <a:schemeClr val="accent1"/>
                </a:solidFill>
              </a:rPr>
              <a:t>终点</a:t>
            </a:r>
            <a:r>
              <a:rPr lang="en-US" altLang="zh-CN" dirty="0">
                <a:solidFill>
                  <a:schemeClr val="accent1"/>
                </a:solidFill>
              </a:rPr>
              <a:t>)</a:t>
            </a:r>
            <a:r>
              <a:rPr lang="zh-CN" altLang="en-US" dirty="0"/>
              <a:t>所在顶点表下标</a:t>
            </a:r>
          </a:p>
        </p:txBody>
      </p:sp>
      <p:cxnSp>
        <p:nvCxnSpPr>
          <p:cNvPr id="56" name="直接箭头连接符 55">
            <a:extLst>
              <a:ext uri="{FF2B5EF4-FFF2-40B4-BE49-F238E27FC236}">
                <a16:creationId xmlns:a16="http://schemas.microsoft.com/office/drawing/2014/main" xmlns="" id="{7B2E27DD-65A3-43FF-8DE7-9B618E733D3F}"/>
              </a:ext>
            </a:extLst>
          </p:cNvPr>
          <p:cNvCxnSpPr>
            <a:cxnSpLocks/>
            <a:stCxn id="55" idx="0"/>
            <a:endCxn id="30" idx="2"/>
          </p:cNvCxnSpPr>
          <p:nvPr/>
        </p:nvCxnSpPr>
        <p:spPr>
          <a:xfrm flipH="1" flipV="1">
            <a:off x="7915119" y="1542593"/>
            <a:ext cx="114679" cy="470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xmlns="" id="{D1201CD1-80B4-449A-8E9A-6BA9EDD31645}"/>
              </a:ext>
            </a:extLst>
          </p:cNvPr>
          <p:cNvSpPr txBox="1"/>
          <p:nvPr/>
        </p:nvSpPr>
        <p:spPr>
          <a:xfrm>
            <a:off x="8623739" y="2021982"/>
            <a:ext cx="1340706" cy="923330"/>
          </a:xfrm>
          <a:prstGeom prst="rect">
            <a:avLst/>
          </a:prstGeom>
          <a:noFill/>
        </p:spPr>
        <p:txBody>
          <a:bodyPr wrap="square" rtlCol="0">
            <a:spAutoFit/>
          </a:bodyPr>
          <a:lstStyle/>
          <a:p>
            <a:r>
              <a:rPr lang="zh-CN" altLang="en-US" dirty="0"/>
              <a:t>指向</a:t>
            </a:r>
            <a:r>
              <a:rPr lang="zh-CN" altLang="en-US" dirty="0">
                <a:solidFill>
                  <a:schemeClr val="accent1"/>
                </a:solidFill>
              </a:rPr>
              <a:t>弧头</a:t>
            </a:r>
            <a:r>
              <a:rPr lang="en-US" altLang="zh-CN" dirty="0">
                <a:solidFill>
                  <a:schemeClr val="accent1"/>
                </a:solidFill>
              </a:rPr>
              <a:t>(</a:t>
            </a:r>
            <a:r>
              <a:rPr lang="zh-CN" altLang="en-US" dirty="0">
                <a:solidFill>
                  <a:schemeClr val="accent1"/>
                </a:solidFill>
              </a:rPr>
              <a:t>终点</a:t>
            </a:r>
            <a:r>
              <a:rPr lang="en-US" altLang="zh-CN" dirty="0">
                <a:solidFill>
                  <a:schemeClr val="accent1"/>
                </a:solidFill>
              </a:rPr>
              <a:t>)</a:t>
            </a:r>
            <a:r>
              <a:rPr lang="zh-CN" altLang="en-US" dirty="0"/>
              <a:t>相同的</a:t>
            </a:r>
            <a:r>
              <a:rPr lang="zh-CN" altLang="en-US" dirty="0">
                <a:solidFill>
                  <a:schemeClr val="accent2"/>
                </a:solidFill>
              </a:rPr>
              <a:t>下一条边</a:t>
            </a:r>
          </a:p>
        </p:txBody>
      </p:sp>
      <p:sp>
        <p:nvSpPr>
          <p:cNvPr id="62" name="文本框 61">
            <a:extLst>
              <a:ext uri="{FF2B5EF4-FFF2-40B4-BE49-F238E27FC236}">
                <a16:creationId xmlns:a16="http://schemas.microsoft.com/office/drawing/2014/main" xmlns="" id="{3D6DF1CB-C6F2-48F2-B027-21C396717505}"/>
              </a:ext>
            </a:extLst>
          </p:cNvPr>
          <p:cNvSpPr txBox="1"/>
          <p:nvPr/>
        </p:nvSpPr>
        <p:spPr>
          <a:xfrm>
            <a:off x="9993767" y="2009210"/>
            <a:ext cx="1340706" cy="923330"/>
          </a:xfrm>
          <a:prstGeom prst="rect">
            <a:avLst/>
          </a:prstGeom>
          <a:noFill/>
        </p:spPr>
        <p:txBody>
          <a:bodyPr wrap="square" rtlCol="0">
            <a:spAutoFit/>
          </a:bodyPr>
          <a:lstStyle/>
          <a:p>
            <a:r>
              <a:rPr lang="zh-CN" altLang="en-US" dirty="0"/>
              <a:t>指向</a:t>
            </a:r>
            <a:r>
              <a:rPr lang="zh-CN" altLang="en-US" dirty="0">
                <a:solidFill>
                  <a:schemeClr val="accent1"/>
                </a:solidFill>
              </a:rPr>
              <a:t>弧尾</a:t>
            </a:r>
            <a:r>
              <a:rPr lang="en-US" altLang="zh-CN" dirty="0">
                <a:solidFill>
                  <a:schemeClr val="accent1"/>
                </a:solidFill>
              </a:rPr>
              <a:t>(</a:t>
            </a:r>
            <a:r>
              <a:rPr lang="zh-CN" altLang="en-US" dirty="0">
                <a:solidFill>
                  <a:schemeClr val="accent1"/>
                </a:solidFill>
              </a:rPr>
              <a:t>起点</a:t>
            </a:r>
            <a:r>
              <a:rPr lang="en-US" altLang="zh-CN" dirty="0">
                <a:solidFill>
                  <a:schemeClr val="accent1"/>
                </a:solidFill>
              </a:rPr>
              <a:t>)</a:t>
            </a:r>
            <a:r>
              <a:rPr lang="zh-CN" altLang="en-US" dirty="0"/>
              <a:t>相同的</a:t>
            </a:r>
            <a:r>
              <a:rPr lang="zh-CN" altLang="en-US" dirty="0">
                <a:solidFill>
                  <a:schemeClr val="accent2"/>
                </a:solidFill>
              </a:rPr>
              <a:t>下一条边</a:t>
            </a:r>
          </a:p>
        </p:txBody>
      </p:sp>
      <p:cxnSp>
        <p:nvCxnSpPr>
          <p:cNvPr id="63" name="直接箭头连接符 62">
            <a:extLst>
              <a:ext uri="{FF2B5EF4-FFF2-40B4-BE49-F238E27FC236}">
                <a16:creationId xmlns:a16="http://schemas.microsoft.com/office/drawing/2014/main" xmlns="" id="{9983C7FC-CB59-44D7-AEFD-D4ADE42BAAD9}"/>
              </a:ext>
            </a:extLst>
          </p:cNvPr>
          <p:cNvCxnSpPr>
            <a:cxnSpLocks/>
            <a:stCxn id="61" idx="0"/>
            <a:endCxn id="32" idx="2"/>
          </p:cNvCxnSpPr>
          <p:nvPr/>
        </p:nvCxnSpPr>
        <p:spPr>
          <a:xfrm flipH="1" flipV="1">
            <a:off x="8930186" y="1534103"/>
            <a:ext cx="363906" cy="487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xmlns="" id="{A882AC79-2170-4187-82B2-42E87255412F}"/>
              </a:ext>
            </a:extLst>
          </p:cNvPr>
          <p:cNvCxnSpPr>
            <a:cxnSpLocks/>
            <a:stCxn id="62" idx="0"/>
            <a:endCxn id="31" idx="2"/>
          </p:cNvCxnSpPr>
          <p:nvPr/>
        </p:nvCxnSpPr>
        <p:spPr>
          <a:xfrm flipH="1" flipV="1">
            <a:off x="10020756" y="1542593"/>
            <a:ext cx="643364" cy="466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xmlns="" id="{2A618ED3-300B-46CE-AB95-E4D6EFAA1372}"/>
              </a:ext>
            </a:extLst>
          </p:cNvPr>
          <p:cNvSpPr/>
          <p:nvPr/>
        </p:nvSpPr>
        <p:spPr>
          <a:xfrm>
            <a:off x="6247973" y="3312524"/>
            <a:ext cx="4954993" cy="1200329"/>
          </a:xfrm>
          <a:prstGeom prst="rect">
            <a:avLst/>
          </a:prstGeom>
          <a:noFill/>
        </p:spPr>
        <p:txBody>
          <a:bodyPr wrap="square">
            <a:spAutoFit/>
          </a:bodyPr>
          <a:lstStyle/>
          <a:p>
            <a:r>
              <a:rPr lang="en-US" altLang="zh-CN" dirty="0">
                <a:solidFill>
                  <a:schemeClr val="accent1"/>
                </a:solidFill>
              </a:rPr>
              <a:t>typedef struct </a:t>
            </a:r>
            <a:r>
              <a:rPr lang="en-US" altLang="zh-CN" dirty="0" err="1"/>
              <a:t>ArcNode</a:t>
            </a:r>
            <a:r>
              <a:rPr lang="en-US" altLang="zh-CN" dirty="0"/>
              <a:t>{		</a:t>
            </a:r>
            <a:endParaRPr lang="zh-CN" altLang="en-US" dirty="0"/>
          </a:p>
          <a:p>
            <a:r>
              <a:rPr lang="zh-CN" altLang="en-US" dirty="0"/>
              <a:t>	</a:t>
            </a:r>
            <a:r>
              <a:rPr lang="en-US" altLang="zh-CN" dirty="0">
                <a:solidFill>
                  <a:schemeClr val="accent1"/>
                </a:solidFill>
              </a:rPr>
              <a:t>int</a:t>
            </a:r>
            <a:r>
              <a:rPr lang="en-US" altLang="zh-CN" dirty="0"/>
              <a:t> </a:t>
            </a:r>
            <a:r>
              <a:rPr lang="en-US" altLang="zh-CN" dirty="0" err="1"/>
              <a:t>tailvex</a:t>
            </a:r>
            <a:r>
              <a:rPr lang="en-US" altLang="zh-CN" dirty="0"/>
              <a:t>, </a:t>
            </a:r>
            <a:r>
              <a:rPr lang="en-US" altLang="zh-CN" dirty="0" err="1"/>
              <a:t>headvex</a:t>
            </a:r>
            <a:r>
              <a:rPr lang="en-US" altLang="zh-CN" dirty="0"/>
              <a:t>;	</a:t>
            </a:r>
            <a:endParaRPr lang="zh-CN" altLang="en-US" dirty="0"/>
          </a:p>
          <a:p>
            <a:r>
              <a:rPr lang="zh-CN" altLang="en-US" dirty="0"/>
              <a:t>	</a:t>
            </a:r>
            <a:r>
              <a:rPr lang="en-US" altLang="zh-CN" dirty="0">
                <a:solidFill>
                  <a:schemeClr val="accent1"/>
                </a:solidFill>
              </a:rPr>
              <a:t>struct</a:t>
            </a:r>
            <a:r>
              <a:rPr lang="en-US" altLang="zh-CN" dirty="0"/>
              <a:t> </a:t>
            </a:r>
            <a:r>
              <a:rPr lang="en-US" altLang="zh-CN" dirty="0" err="1"/>
              <a:t>ArcNode</a:t>
            </a:r>
            <a:r>
              <a:rPr lang="en-US" altLang="zh-CN" dirty="0"/>
              <a:t> *</a:t>
            </a:r>
            <a:r>
              <a:rPr lang="en-US" altLang="zh-CN" dirty="0" err="1"/>
              <a:t>hlink</a:t>
            </a:r>
            <a:r>
              <a:rPr lang="en-US" altLang="zh-CN" dirty="0"/>
              <a:t>, *</a:t>
            </a:r>
            <a:r>
              <a:rPr lang="en-US" altLang="zh-CN" dirty="0" err="1"/>
              <a:t>tlink</a:t>
            </a:r>
            <a:r>
              <a:rPr lang="en-US" altLang="zh-CN" dirty="0"/>
              <a:t>;	</a:t>
            </a:r>
            <a:endParaRPr lang="zh-CN" altLang="en-US" dirty="0"/>
          </a:p>
          <a:p>
            <a:r>
              <a:rPr lang="en-US" altLang="zh-CN" dirty="0"/>
              <a:t>}</a:t>
            </a:r>
            <a:r>
              <a:rPr lang="en-US" altLang="zh-CN" dirty="0" err="1"/>
              <a:t>ArcNode</a:t>
            </a:r>
            <a:r>
              <a:rPr lang="en-US" altLang="zh-CN" dirty="0"/>
              <a:t>; </a:t>
            </a:r>
          </a:p>
        </p:txBody>
      </p:sp>
      <p:sp>
        <p:nvSpPr>
          <p:cNvPr id="8" name="矩形 7">
            <a:extLst>
              <a:ext uri="{FF2B5EF4-FFF2-40B4-BE49-F238E27FC236}">
                <a16:creationId xmlns:a16="http://schemas.microsoft.com/office/drawing/2014/main" xmlns="" id="{C2D43454-0F1F-45FF-8515-09D0A3EF3513}"/>
              </a:ext>
            </a:extLst>
          </p:cNvPr>
          <p:cNvSpPr/>
          <p:nvPr/>
        </p:nvSpPr>
        <p:spPr>
          <a:xfrm>
            <a:off x="472781" y="3312523"/>
            <a:ext cx="4862617" cy="1200329"/>
          </a:xfrm>
          <a:prstGeom prst="rect">
            <a:avLst/>
          </a:prstGeom>
          <a:noFill/>
        </p:spPr>
        <p:txBody>
          <a:bodyPr wrap="square">
            <a:spAutoFit/>
          </a:bodyPr>
          <a:lstStyle/>
          <a:p>
            <a:r>
              <a:rPr lang="en-US" altLang="zh-CN" dirty="0">
                <a:solidFill>
                  <a:schemeClr val="accent1"/>
                </a:solidFill>
              </a:rPr>
              <a:t>typedef struct </a:t>
            </a:r>
            <a:r>
              <a:rPr lang="en-US" altLang="zh-CN" dirty="0" err="1"/>
              <a:t>VNode</a:t>
            </a:r>
            <a:r>
              <a:rPr lang="en-US" altLang="zh-CN" dirty="0"/>
              <a:t>{			</a:t>
            </a:r>
            <a:endParaRPr lang="zh-CN" altLang="en-US" dirty="0"/>
          </a:p>
          <a:p>
            <a:r>
              <a:rPr lang="zh-CN" altLang="en-US" dirty="0"/>
              <a:t>	</a:t>
            </a:r>
            <a:r>
              <a:rPr lang="en-US" altLang="zh-CN" dirty="0" err="1"/>
              <a:t>VertexType</a:t>
            </a:r>
            <a:r>
              <a:rPr lang="en-US" altLang="zh-CN" dirty="0"/>
              <a:t> data; 			</a:t>
            </a:r>
            <a:endParaRPr lang="zh-CN" altLang="en-US" dirty="0"/>
          </a:p>
          <a:p>
            <a:r>
              <a:rPr lang="zh-CN" altLang="en-US" dirty="0"/>
              <a:t>	</a:t>
            </a:r>
            <a:r>
              <a:rPr lang="en-US" altLang="zh-CN" dirty="0" err="1"/>
              <a:t>ArcNode</a:t>
            </a:r>
            <a:r>
              <a:rPr lang="en-US" altLang="zh-CN" dirty="0"/>
              <a:t> *</a:t>
            </a:r>
            <a:r>
              <a:rPr lang="en-US" altLang="zh-CN" dirty="0" err="1"/>
              <a:t>firstin</a:t>
            </a:r>
            <a:r>
              <a:rPr lang="en-US" altLang="zh-CN" dirty="0"/>
              <a:t>, *</a:t>
            </a:r>
            <a:r>
              <a:rPr lang="en-US" altLang="zh-CN" dirty="0" err="1"/>
              <a:t>firstout</a:t>
            </a:r>
            <a:r>
              <a:rPr lang="en-US" altLang="zh-CN" dirty="0"/>
              <a:t>; 		</a:t>
            </a:r>
            <a:endParaRPr lang="zh-CN" altLang="en-US" dirty="0"/>
          </a:p>
          <a:p>
            <a:r>
              <a:rPr lang="en-US" altLang="zh-CN" dirty="0"/>
              <a:t>}</a:t>
            </a:r>
            <a:r>
              <a:rPr lang="en-US" altLang="zh-CN" dirty="0" err="1"/>
              <a:t>VNode</a:t>
            </a:r>
            <a:r>
              <a:rPr lang="en-US" altLang="zh-CN" dirty="0"/>
              <a:t>;</a:t>
            </a:r>
          </a:p>
        </p:txBody>
      </p:sp>
      <p:cxnSp>
        <p:nvCxnSpPr>
          <p:cNvPr id="10" name="直接箭头连接符 9">
            <a:extLst>
              <a:ext uri="{FF2B5EF4-FFF2-40B4-BE49-F238E27FC236}">
                <a16:creationId xmlns:a16="http://schemas.microsoft.com/office/drawing/2014/main" xmlns="" id="{A3678B2A-FDFE-4103-805D-774098EAD463}"/>
              </a:ext>
            </a:extLst>
          </p:cNvPr>
          <p:cNvCxnSpPr/>
          <p:nvPr/>
        </p:nvCxnSpPr>
        <p:spPr>
          <a:xfrm flipV="1">
            <a:off x="2217213" y="3615655"/>
            <a:ext cx="3907307" cy="4278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矩形 18">
            <a:extLst>
              <a:ext uri="{FF2B5EF4-FFF2-40B4-BE49-F238E27FC236}">
                <a16:creationId xmlns:a16="http://schemas.microsoft.com/office/drawing/2014/main" xmlns="" id="{EE199ADD-4169-4A26-879C-0AA898F8459D}"/>
              </a:ext>
            </a:extLst>
          </p:cNvPr>
          <p:cNvSpPr/>
          <p:nvPr/>
        </p:nvSpPr>
        <p:spPr>
          <a:xfrm>
            <a:off x="876855" y="4969868"/>
            <a:ext cx="11031322"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altLang="zh-CN" dirty="0">
                <a:solidFill>
                  <a:schemeClr val="accent1"/>
                </a:solidFill>
              </a:rPr>
              <a:t>typedef struct</a:t>
            </a:r>
            <a:r>
              <a:rPr lang="en-US" altLang="zh-CN" dirty="0"/>
              <a:t>{</a:t>
            </a:r>
          </a:p>
          <a:p>
            <a:r>
              <a:rPr lang="en-US" altLang="zh-CN" dirty="0"/>
              <a:t>	</a:t>
            </a:r>
            <a:r>
              <a:rPr lang="en-US" altLang="zh-CN" dirty="0" err="1"/>
              <a:t>VNode</a:t>
            </a:r>
            <a:r>
              <a:rPr lang="en-US" altLang="zh-CN" dirty="0"/>
              <a:t> </a:t>
            </a:r>
            <a:r>
              <a:rPr lang="en-US" altLang="zh-CN" dirty="0" err="1"/>
              <a:t>xlist</a:t>
            </a:r>
            <a:r>
              <a:rPr lang="en-US" altLang="zh-CN" dirty="0">
                <a:solidFill>
                  <a:srgbClr val="FF0000"/>
                </a:solidFill>
              </a:rPr>
              <a:t>[</a:t>
            </a:r>
            <a:r>
              <a:rPr lang="en-US" altLang="zh-CN" dirty="0" err="1"/>
              <a:t>MaxVertexNum</a:t>
            </a:r>
            <a:r>
              <a:rPr lang="en-US" altLang="zh-CN" dirty="0">
                <a:solidFill>
                  <a:srgbClr val="FF0000"/>
                </a:solidFill>
              </a:rPr>
              <a:t>]</a:t>
            </a:r>
            <a:r>
              <a:rPr lang="en-US" altLang="zh-CN" dirty="0"/>
              <a:t>;   	//</a:t>
            </a:r>
            <a:r>
              <a:rPr lang="zh-CN" altLang="en-US" dirty="0"/>
              <a:t>顶点依旧用顺序存储</a:t>
            </a:r>
            <a:r>
              <a:rPr lang="en-US" altLang="zh-CN" dirty="0"/>
              <a:t>(</a:t>
            </a:r>
            <a:r>
              <a:rPr lang="zh-CN" altLang="en-US" dirty="0"/>
              <a:t>数组</a:t>
            </a:r>
            <a:r>
              <a:rPr lang="en-US" altLang="zh-CN" dirty="0"/>
              <a:t>)</a:t>
            </a:r>
            <a:endParaRPr lang="zh-CN" altLang="en-US" dirty="0"/>
          </a:p>
          <a:p>
            <a:r>
              <a:rPr lang="zh-CN" altLang="en-US" dirty="0"/>
              <a:t>	</a:t>
            </a:r>
            <a:r>
              <a:rPr lang="en-US" altLang="zh-CN" dirty="0">
                <a:solidFill>
                  <a:schemeClr val="accent1"/>
                </a:solidFill>
              </a:rPr>
              <a:t>int</a:t>
            </a:r>
            <a:r>
              <a:rPr lang="en-US" altLang="zh-CN" dirty="0"/>
              <a:t> </a:t>
            </a:r>
            <a:r>
              <a:rPr lang="en-US" altLang="zh-CN" dirty="0" err="1"/>
              <a:t>vexnum,arcnum</a:t>
            </a:r>
            <a:r>
              <a:rPr lang="en-US" altLang="zh-CN" dirty="0"/>
              <a:t>; 		//</a:t>
            </a:r>
            <a:r>
              <a:rPr lang="zh-CN" altLang="en-US" dirty="0"/>
              <a:t>图的顶点数和弧数</a:t>
            </a:r>
          </a:p>
          <a:p>
            <a:r>
              <a:rPr lang="en-US" altLang="zh-CN" dirty="0"/>
              <a:t>} </a:t>
            </a:r>
            <a:r>
              <a:rPr lang="en-US" altLang="zh-CN" dirty="0" err="1"/>
              <a:t>GLGraph</a:t>
            </a:r>
            <a:r>
              <a:rPr lang="en-US" altLang="zh-CN" dirty="0"/>
              <a:t>; 				//</a:t>
            </a:r>
            <a:r>
              <a:rPr lang="zh-CN" altLang="en-US" dirty="0"/>
              <a:t>十字链表存储的图类型</a:t>
            </a:r>
          </a:p>
        </p:txBody>
      </p:sp>
    </p:spTree>
    <p:extLst>
      <p:ext uri="{BB962C8B-B14F-4D97-AF65-F5344CB8AC3E}">
        <p14:creationId xmlns:p14="http://schemas.microsoft.com/office/powerpoint/2010/main" val="42043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邻接多重表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流程图: 接点 45">
            <a:extLst>
              <a:ext uri="{FF2B5EF4-FFF2-40B4-BE49-F238E27FC236}">
                <a16:creationId xmlns:a16="http://schemas.microsoft.com/office/drawing/2014/main" xmlns="" id="{A5E19C0D-CAD1-4674-AD66-59523029FC21}"/>
              </a:ext>
            </a:extLst>
          </p:cNvPr>
          <p:cNvSpPr/>
          <p:nvPr/>
        </p:nvSpPr>
        <p:spPr>
          <a:xfrm>
            <a:off x="1771886" y="66851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流程图: 接点 46">
            <a:extLst>
              <a:ext uri="{FF2B5EF4-FFF2-40B4-BE49-F238E27FC236}">
                <a16:creationId xmlns:a16="http://schemas.microsoft.com/office/drawing/2014/main" xmlns="" id="{8DDA79A5-3FB0-4722-9810-1A41A26514A1}"/>
              </a:ext>
            </a:extLst>
          </p:cNvPr>
          <p:cNvSpPr/>
          <p:nvPr/>
        </p:nvSpPr>
        <p:spPr>
          <a:xfrm>
            <a:off x="471504" y="115679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流程图: 接点 47">
            <a:extLst>
              <a:ext uri="{FF2B5EF4-FFF2-40B4-BE49-F238E27FC236}">
                <a16:creationId xmlns:a16="http://schemas.microsoft.com/office/drawing/2014/main" xmlns="" id="{41311571-0B53-47CE-94A2-BE6DA1280263}"/>
              </a:ext>
            </a:extLst>
          </p:cNvPr>
          <p:cNvSpPr/>
          <p:nvPr/>
        </p:nvSpPr>
        <p:spPr>
          <a:xfrm>
            <a:off x="1562249" y="187365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9" name="流程图: 接点 48">
            <a:extLst>
              <a:ext uri="{FF2B5EF4-FFF2-40B4-BE49-F238E27FC236}">
                <a16:creationId xmlns:a16="http://schemas.microsoft.com/office/drawing/2014/main" xmlns="" id="{6B8F7484-BF71-4F45-B8FD-78824E348A5C}"/>
              </a:ext>
            </a:extLst>
          </p:cNvPr>
          <p:cNvSpPr/>
          <p:nvPr/>
        </p:nvSpPr>
        <p:spPr>
          <a:xfrm>
            <a:off x="2726980" y="139817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50" name="直接连接符 49">
            <a:extLst>
              <a:ext uri="{FF2B5EF4-FFF2-40B4-BE49-F238E27FC236}">
                <a16:creationId xmlns:a16="http://schemas.microsoft.com/office/drawing/2014/main" xmlns="" id="{583282A3-1076-46C5-B0E2-AE3B15AE4B5E}"/>
              </a:ext>
            </a:extLst>
          </p:cNvPr>
          <p:cNvCxnSpPr>
            <a:cxnSpLocks/>
            <a:stCxn id="46" idx="2"/>
            <a:endCxn id="47" idx="7"/>
          </p:cNvCxnSpPr>
          <p:nvPr/>
        </p:nvCxnSpPr>
        <p:spPr>
          <a:xfrm flipH="1">
            <a:off x="1115944" y="1033436"/>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63DC6121-7AAF-4E29-A8B4-AF90523F95DE}"/>
              </a:ext>
            </a:extLst>
          </p:cNvPr>
          <p:cNvCxnSpPr>
            <a:stCxn id="47" idx="4"/>
            <a:endCxn id="48" idx="2"/>
          </p:cNvCxnSpPr>
          <p:nvPr/>
        </p:nvCxnSpPr>
        <p:spPr>
          <a:xfrm>
            <a:off x="849009" y="1886634"/>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5D55F4A3-7B2E-4473-A28B-83DABA3A0003}"/>
              </a:ext>
            </a:extLst>
          </p:cNvPr>
          <p:cNvCxnSpPr>
            <a:stCxn id="48" idx="6"/>
            <a:endCxn id="49" idx="4"/>
          </p:cNvCxnSpPr>
          <p:nvPr/>
        </p:nvCxnSpPr>
        <p:spPr>
          <a:xfrm flipV="1">
            <a:off x="2317258" y="2128018"/>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A0DC38E-0978-4AD8-A96C-5C544DDBFC2F}"/>
              </a:ext>
            </a:extLst>
          </p:cNvPr>
          <p:cNvCxnSpPr>
            <a:cxnSpLocks/>
            <a:stCxn id="49" idx="0"/>
            <a:endCxn id="46" idx="6"/>
          </p:cNvCxnSpPr>
          <p:nvPr/>
        </p:nvCxnSpPr>
        <p:spPr>
          <a:xfrm flipH="1" flipV="1">
            <a:off x="2526895" y="1033436"/>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7CDEB2C3-9103-4C09-8131-33F0FB3C4167}"/>
              </a:ext>
            </a:extLst>
          </p:cNvPr>
          <p:cNvCxnSpPr>
            <a:stCxn id="46" idx="4"/>
            <a:endCxn id="48" idx="0"/>
          </p:cNvCxnSpPr>
          <p:nvPr/>
        </p:nvCxnSpPr>
        <p:spPr>
          <a:xfrm flipH="1">
            <a:off x="1939754" y="1398357"/>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xmlns="" id="{C9C089C5-9B2B-4D30-9C27-05AE14AAC13F}"/>
              </a:ext>
            </a:extLst>
          </p:cNvPr>
          <p:cNvSpPr/>
          <p:nvPr/>
        </p:nvSpPr>
        <p:spPr>
          <a:xfrm>
            <a:off x="4785684" y="1240683"/>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xmlns="" id="{3C7A156F-4EFC-4999-B3A7-2EB43D0FDDC5}"/>
              </a:ext>
            </a:extLst>
          </p:cNvPr>
          <p:cNvSpPr txBox="1"/>
          <p:nvPr/>
        </p:nvSpPr>
        <p:spPr>
          <a:xfrm>
            <a:off x="4892966" y="1240682"/>
            <a:ext cx="721453" cy="369332"/>
          </a:xfrm>
          <a:prstGeom prst="rect">
            <a:avLst/>
          </a:prstGeom>
          <a:noFill/>
        </p:spPr>
        <p:txBody>
          <a:bodyPr wrap="square" rtlCol="0">
            <a:spAutoFit/>
          </a:bodyPr>
          <a:lstStyle/>
          <a:p>
            <a:r>
              <a:rPr lang="en-US" altLang="zh-CN" dirty="0"/>
              <a:t>data</a:t>
            </a:r>
            <a:endParaRPr lang="zh-CN" altLang="en-US" dirty="0"/>
          </a:p>
        </p:txBody>
      </p:sp>
      <p:sp>
        <p:nvSpPr>
          <p:cNvPr id="64" name="矩形 63">
            <a:extLst>
              <a:ext uri="{FF2B5EF4-FFF2-40B4-BE49-F238E27FC236}">
                <a16:creationId xmlns:a16="http://schemas.microsoft.com/office/drawing/2014/main" xmlns="" id="{CB771196-9040-460F-937F-0A67B96642B2}"/>
              </a:ext>
            </a:extLst>
          </p:cNvPr>
          <p:cNvSpPr/>
          <p:nvPr/>
        </p:nvSpPr>
        <p:spPr>
          <a:xfrm>
            <a:off x="4785684" y="1605398"/>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64">
            <a:extLst>
              <a:ext uri="{FF2B5EF4-FFF2-40B4-BE49-F238E27FC236}">
                <a16:creationId xmlns:a16="http://schemas.microsoft.com/office/drawing/2014/main" xmlns="" id="{E2F0E97C-D289-49E0-8BC6-A03931243AE6}"/>
              </a:ext>
            </a:extLst>
          </p:cNvPr>
          <p:cNvSpPr/>
          <p:nvPr/>
        </p:nvSpPr>
        <p:spPr>
          <a:xfrm>
            <a:off x="4785684" y="1950652"/>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a:extLst>
              <a:ext uri="{FF2B5EF4-FFF2-40B4-BE49-F238E27FC236}">
                <a16:creationId xmlns:a16="http://schemas.microsoft.com/office/drawing/2014/main" xmlns="" id="{8DAB7518-D9B2-4333-AFE8-49682327C8CF}"/>
              </a:ext>
            </a:extLst>
          </p:cNvPr>
          <p:cNvSpPr/>
          <p:nvPr/>
        </p:nvSpPr>
        <p:spPr>
          <a:xfrm>
            <a:off x="4785684" y="2311162"/>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xmlns="" id="{9859B97A-28FE-4698-8B61-24368F86C3AD}"/>
              </a:ext>
            </a:extLst>
          </p:cNvPr>
          <p:cNvSpPr/>
          <p:nvPr/>
        </p:nvSpPr>
        <p:spPr>
          <a:xfrm>
            <a:off x="4785683" y="2680494"/>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a:extLst>
              <a:ext uri="{FF2B5EF4-FFF2-40B4-BE49-F238E27FC236}">
                <a16:creationId xmlns:a16="http://schemas.microsoft.com/office/drawing/2014/main" xmlns="" id="{FA5EF1BF-375C-4033-AA51-9C73B0B04E58}"/>
              </a:ext>
            </a:extLst>
          </p:cNvPr>
          <p:cNvCxnSpPr>
            <a:cxnSpLocks/>
          </p:cNvCxnSpPr>
          <p:nvPr/>
        </p:nvCxnSpPr>
        <p:spPr>
          <a:xfrm>
            <a:off x="5481892" y="1240682"/>
            <a:ext cx="0" cy="1804938"/>
          </a:xfrm>
          <a:prstGeom prst="line">
            <a:avLst/>
          </a:prstGeom>
        </p:spPr>
        <p:style>
          <a:lnRef idx="3">
            <a:schemeClr val="accent1"/>
          </a:lnRef>
          <a:fillRef idx="0">
            <a:schemeClr val="accent1"/>
          </a:fillRef>
          <a:effectRef idx="2">
            <a:schemeClr val="accent1"/>
          </a:effectRef>
          <a:fontRef idx="minor">
            <a:schemeClr val="tx1"/>
          </a:fontRef>
        </p:style>
      </p:cxnSp>
      <p:sp>
        <p:nvSpPr>
          <p:cNvPr id="72" name="文本框 71">
            <a:extLst>
              <a:ext uri="{FF2B5EF4-FFF2-40B4-BE49-F238E27FC236}">
                <a16:creationId xmlns:a16="http://schemas.microsoft.com/office/drawing/2014/main" xmlns="" id="{2408CB4F-3C13-4DC0-A2E4-98F06E6AB658}"/>
              </a:ext>
            </a:extLst>
          </p:cNvPr>
          <p:cNvSpPr txBox="1"/>
          <p:nvPr/>
        </p:nvSpPr>
        <p:spPr>
          <a:xfrm>
            <a:off x="4983486" y="1577482"/>
            <a:ext cx="354245" cy="369332"/>
          </a:xfrm>
          <a:prstGeom prst="rect">
            <a:avLst/>
          </a:prstGeom>
          <a:noFill/>
        </p:spPr>
        <p:txBody>
          <a:bodyPr wrap="square" rtlCol="0">
            <a:spAutoFit/>
          </a:bodyPr>
          <a:lstStyle/>
          <a:p>
            <a:r>
              <a:rPr lang="en-US" altLang="zh-CN" dirty="0"/>
              <a:t>A</a:t>
            </a:r>
            <a:endParaRPr lang="zh-CN" altLang="en-US" dirty="0"/>
          </a:p>
        </p:txBody>
      </p:sp>
      <p:sp>
        <p:nvSpPr>
          <p:cNvPr id="73" name="文本框 72">
            <a:extLst>
              <a:ext uri="{FF2B5EF4-FFF2-40B4-BE49-F238E27FC236}">
                <a16:creationId xmlns:a16="http://schemas.microsoft.com/office/drawing/2014/main" xmlns="" id="{6B145215-72A4-4E05-A6F6-28114096D281}"/>
              </a:ext>
            </a:extLst>
          </p:cNvPr>
          <p:cNvSpPr txBox="1"/>
          <p:nvPr/>
        </p:nvSpPr>
        <p:spPr>
          <a:xfrm>
            <a:off x="4985540" y="1945229"/>
            <a:ext cx="354245" cy="369332"/>
          </a:xfrm>
          <a:prstGeom prst="rect">
            <a:avLst/>
          </a:prstGeom>
          <a:noFill/>
        </p:spPr>
        <p:txBody>
          <a:bodyPr wrap="square" rtlCol="0">
            <a:spAutoFit/>
          </a:bodyPr>
          <a:lstStyle/>
          <a:p>
            <a:r>
              <a:rPr lang="en-US" altLang="zh-CN" dirty="0"/>
              <a:t>B</a:t>
            </a:r>
            <a:endParaRPr lang="zh-CN" altLang="en-US" dirty="0"/>
          </a:p>
        </p:txBody>
      </p:sp>
      <p:sp>
        <p:nvSpPr>
          <p:cNvPr id="74" name="文本框 73">
            <a:extLst>
              <a:ext uri="{FF2B5EF4-FFF2-40B4-BE49-F238E27FC236}">
                <a16:creationId xmlns:a16="http://schemas.microsoft.com/office/drawing/2014/main" xmlns="" id="{93A7FB66-8060-4239-AAE5-B5D26FC5EE50}"/>
              </a:ext>
            </a:extLst>
          </p:cNvPr>
          <p:cNvSpPr txBox="1"/>
          <p:nvPr/>
        </p:nvSpPr>
        <p:spPr>
          <a:xfrm>
            <a:off x="4981831" y="2308411"/>
            <a:ext cx="354245" cy="369332"/>
          </a:xfrm>
          <a:prstGeom prst="rect">
            <a:avLst/>
          </a:prstGeom>
          <a:noFill/>
        </p:spPr>
        <p:txBody>
          <a:bodyPr wrap="square" rtlCol="0">
            <a:spAutoFit/>
          </a:bodyPr>
          <a:lstStyle/>
          <a:p>
            <a:r>
              <a:rPr lang="en-US" altLang="zh-CN" dirty="0"/>
              <a:t>C</a:t>
            </a:r>
            <a:endParaRPr lang="zh-CN" altLang="en-US" dirty="0"/>
          </a:p>
        </p:txBody>
      </p:sp>
      <p:sp>
        <p:nvSpPr>
          <p:cNvPr id="75" name="文本框 74">
            <a:extLst>
              <a:ext uri="{FF2B5EF4-FFF2-40B4-BE49-F238E27FC236}">
                <a16:creationId xmlns:a16="http://schemas.microsoft.com/office/drawing/2014/main" xmlns="" id="{B5DE6E7E-9070-4474-9609-7E76CDF2FC90}"/>
              </a:ext>
            </a:extLst>
          </p:cNvPr>
          <p:cNvSpPr txBox="1"/>
          <p:nvPr/>
        </p:nvSpPr>
        <p:spPr>
          <a:xfrm>
            <a:off x="4983486" y="2666739"/>
            <a:ext cx="354245" cy="369332"/>
          </a:xfrm>
          <a:prstGeom prst="rect">
            <a:avLst/>
          </a:prstGeom>
          <a:noFill/>
        </p:spPr>
        <p:txBody>
          <a:bodyPr wrap="square" rtlCol="0">
            <a:spAutoFit/>
          </a:bodyPr>
          <a:lstStyle/>
          <a:p>
            <a:r>
              <a:rPr lang="en-US" altLang="zh-CN" dirty="0"/>
              <a:t>D</a:t>
            </a:r>
            <a:endParaRPr lang="zh-CN" altLang="en-US" dirty="0"/>
          </a:p>
        </p:txBody>
      </p:sp>
      <p:sp>
        <p:nvSpPr>
          <p:cNvPr id="76" name="文本框 75">
            <a:extLst>
              <a:ext uri="{FF2B5EF4-FFF2-40B4-BE49-F238E27FC236}">
                <a16:creationId xmlns:a16="http://schemas.microsoft.com/office/drawing/2014/main" xmlns="" id="{D618B204-6FAD-4BBE-9159-D755FFAF9D58}"/>
              </a:ext>
            </a:extLst>
          </p:cNvPr>
          <p:cNvSpPr txBox="1"/>
          <p:nvPr/>
        </p:nvSpPr>
        <p:spPr>
          <a:xfrm>
            <a:off x="4128250" y="1250058"/>
            <a:ext cx="711075" cy="369332"/>
          </a:xfrm>
          <a:prstGeom prst="rect">
            <a:avLst/>
          </a:prstGeom>
          <a:noFill/>
        </p:spPr>
        <p:txBody>
          <a:bodyPr wrap="square" rtlCol="0">
            <a:spAutoFit/>
          </a:bodyPr>
          <a:lstStyle/>
          <a:p>
            <a:r>
              <a:rPr lang="zh-CN" altLang="en-US" dirty="0"/>
              <a:t>下标</a:t>
            </a:r>
          </a:p>
        </p:txBody>
      </p:sp>
      <p:sp>
        <p:nvSpPr>
          <p:cNvPr id="77" name="文本框 76">
            <a:extLst>
              <a:ext uri="{FF2B5EF4-FFF2-40B4-BE49-F238E27FC236}">
                <a16:creationId xmlns:a16="http://schemas.microsoft.com/office/drawing/2014/main" xmlns="" id="{B980DB4E-BC39-45EE-804B-803D11DE97C4}"/>
              </a:ext>
            </a:extLst>
          </p:cNvPr>
          <p:cNvSpPr txBox="1"/>
          <p:nvPr/>
        </p:nvSpPr>
        <p:spPr>
          <a:xfrm>
            <a:off x="4437826" y="1601192"/>
            <a:ext cx="309325" cy="369332"/>
          </a:xfrm>
          <a:prstGeom prst="rect">
            <a:avLst/>
          </a:prstGeom>
          <a:noFill/>
        </p:spPr>
        <p:txBody>
          <a:bodyPr wrap="square" rtlCol="0">
            <a:spAutoFit/>
          </a:bodyPr>
          <a:lstStyle/>
          <a:p>
            <a:r>
              <a:rPr lang="en-US" altLang="zh-CN" dirty="0"/>
              <a:t>0</a:t>
            </a:r>
            <a:endParaRPr lang="zh-CN" altLang="en-US" dirty="0"/>
          </a:p>
        </p:txBody>
      </p:sp>
      <p:sp>
        <p:nvSpPr>
          <p:cNvPr id="78" name="文本框 77">
            <a:extLst>
              <a:ext uri="{FF2B5EF4-FFF2-40B4-BE49-F238E27FC236}">
                <a16:creationId xmlns:a16="http://schemas.microsoft.com/office/drawing/2014/main" xmlns="" id="{A105188B-F992-48AB-AB49-963DE59B0E1B}"/>
              </a:ext>
            </a:extLst>
          </p:cNvPr>
          <p:cNvSpPr txBox="1"/>
          <p:nvPr/>
        </p:nvSpPr>
        <p:spPr>
          <a:xfrm>
            <a:off x="4437825" y="1946446"/>
            <a:ext cx="309325" cy="369332"/>
          </a:xfrm>
          <a:prstGeom prst="rect">
            <a:avLst/>
          </a:prstGeom>
          <a:noFill/>
        </p:spPr>
        <p:txBody>
          <a:bodyPr wrap="square" rtlCol="0">
            <a:spAutoFit/>
          </a:bodyPr>
          <a:lstStyle/>
          <a:p>
            <a:r>
              <a:rPr lang="en-US" altLang="zh-CN" dirty="0"/>
              <a:t>1</a:t>
            </a:r>
            <a:endParaRPr lang="zh-CN" altLang="en-US" dirty="0"/>
          </a:p>
        </p:txBody>
      </p:sp>
      <p:sp>
        <p:nvSpPr>
          <p:cNvPr id="79" name="文本框 78">
            <a:extLst>
              <a:ext uri="{FF2B5EF4-FFF2-40B4-BE49-F238E27FC236}">
                <a16:creationId xmlns:a16="http://schemas.microsoft.com/office/drawing/2014/main" xmlns="" id="{F8A4613C-497D-46A4-A673-DF6207223931}"/>
              </a:ext>
            </a:extLst>
          </p:cNvPr>
          <p:cNvSpPr txBox="1"/>
          <p:nvPr/>
        </p:nvSpPr>
        <p:spPr>
          <a:xfrm>
            <a:off x="4439984" y="2315778"/>
            <a:ext cx="309325" cy="369332"/>
          </a:xfrm>
          <a:prstGeom prst="rect">
            <a:avLst/>
          </a:prstGeom>
          <a:noFill/>
        </p:spPr>
        <p:txBody>
          <a:bodyPr wrap="square" rtlCol="0">
            <a:spAutoFit/>
          </a:bodyPr>
          <a:lstStyle/>
          <a:p>
            <a:r>
              <a:rPr lang="en-US" altLang="zh-CN" dirty="0"/>
              <a:t>2</a:t>
            </a:r>
            <a:endParaRPr lang="zh-CN" altLang="en-US" dirty="0"/>
          </a:p>
        </p:txBody>
      </p:sp>
      <p:sp>
        <p:nvSpPr>
          <p:cNvPr id="80" name="文本框 79">
            <a:extLst>
              <a:ext uri="{FF2B5EF4-FFF2-40B4-BE49-F238E27FC236}">
                <a16:creationId xmlns:a16="http://schemas.microsoft.com/office/drawing/2014/main" xmlns="" id="{93B2CF11-7878-465C-8F22-4F2C060A5D6E}"/>
              </a:ext>
            </a:extLst>
          </p:cNvPr>
          <p:cNvSpPr txBox="1"/>
          <p:nvPr/>
        </p:nvSpPr>
        <p:spPr>
          <a:xfrm>
            <a:off x="4435560" y="2685110"/>
            <a:ext cx="309325" cy="369332"/>
          </a:xfrm>
          <a:prstGeom prst="rect">
            <a:avLst/>
          </a:prstGeom>
          <a:noFill/>
        </p:spPr>
        <p:txBody>
          <a:bodyPr wrap="square" rtlCol="0">
            <a:spAutoFit/>
          </a:bodyPr>
          <a:lstStyle/>
          <a:p>
            <a:r>
              <a:rPr lang="en-US" altLang="zh-CN" dirty="0"/>
              <a:t>3</a:t>
            </a:r>
            <a:endParaRPr lang="zh-CN" altLang="en-US" dirty="0"/>
          </a:p>
        </p:txBody>
      </p:sp>
      <p:sp>
        <p:nvSpPr>
          <p:cNvPr id="81" name="文本框 80">
            <a:extLst>
              <a:ext uri="{FF2B5EF4-FFF2-40B4-BE49-F238E27FC236}">
                <a16:creationId xmlns:a16="http://schemas.microsoft.com/office/drawing/2014/main" xmlns="" id="{3039C058-8134-4A8A-8459-D630E5CA2F67}"/>
              </a:ext>
            </a:extLst>
          </p:cNvPr>
          <p:cNvSpPr txBox="1"/>
          <p:nvPr/>
        </p:nvSpPr>
        <p:spPr>
          <a:xfrm>
            <a:off x="5541889" y="1243866"/>
            <a:ext cx="1107226" cy="369332"/>
          </a:xfrm>
          <a:prstGeom prst="rect">
            <a:avLst/>
          </a:prstGeom>
          <a:noFill/>
        </p:spPr>
        <p:txBody>
          <a:bodyPr wrap="square" rtlCol="0">
            <a:spAutoFit/>
          </a:bodyPr>
          <a:lstStyle/>
          <a:p>
            <a:r>
              <a:rPr lang="en-US" altLang="zh-CN" dirty="0" err="1"/>
              <a:t>firstedge</a:t>
            </a:r>
            <a:endParaRPr lang="zh-CN" altLang="en-US" dirty="0"/>
          </a:p>
        </p:txBody>
      </p:sp>
      <p:cxnSp>
        <p:nvCxnSpPr>
          <p:cNvPr id="82" name="直接箭头连接符 81">
            <a:extLst>
              <a:ext uri="{FF2B5EF4-FFF2-40B4-BE49-F238E27FC236}">
                <a16:creationId xmlns:a16="http://schemas.microsoft.com/office/drawing/2014/main" xmlns="" id="{BB7D4E7D-F825-476D-AEDB-422AC9CBB81E}"/>
              </a:ext>
            </a:extLst>
          </p:cNvPr>
          <p:cNvCxnSpPr>
            <a:cxnSpLocks/>
            <a:endCxn id="83" idx="1"/>
          </p:cNvCxnSpPr>
          <p:nvPr/>
        </p:nvCxnSpPr>
        <p:spPr>
          <a:xfrm>
            <a:off x="6005917" y="173894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xmlns="" id="{73AF195A-FF9E-47FA-9EF5-C74D0EB60FEF}"/>
              </a:ext>
            </a:extLst>
          </p:cNvPr>
          <p:cNvSpPr/>
          <p:nvPr/>
        </p:nvSpPr>
        <p:spPr>
          <a:xfrm>
            <a:off x="6929880" y="156346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xmlns="" id="{3A52AD4F-AD7E-4FBD-A65B-BA0DA9F59BE1}"/>
              </a:ext>
            </a:extLst>
          </p:cNvPr>
          <p:cNvCxnSpPr>
            <a:cxnSpLocks/>
            <a:stCxn id="83" idx="0"/>
            <a:endCxn id="83" idx="2"/>
          </p:cNvCxnSpPr>
          <p:nvPr/>
        </p:nvCxnSpPr>
        <p:spPr>
          <a:xfrm>
            <a:off x="7382747" y="1563466"/>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直接箭头连接符 84">
            <a:extLst>
              <a:ext uri="{FF2B5EF4-FFF2-40B4-BE49-F238E27FC236}">
                <a16:creationId xmlns:a16="http://schemas.microsoft.com/office/drawing/2014/main" xmlns="" id="{17B86843-B794-4623-9C43-D3BABB82A96F}"/>
              </a:ext>
            </a:extLst>
          </p:cNvPr>
          <p:cNvCxnSpPr>
            <a:cxnSpLocks/>
          </p:cNvCxnSpPr>
          <p:nvPr/>
        </p:nvCxnSpPr>
        <p:spPr>
          <a:xfrm>
            <a:off x="7593483" y="1742590"/>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xmlns="" id="{93CC9FB4-DF2B-4FFA-8A22-A0883C43078E}"/>
              </a:ext>
            </a:extLst>
          </p:cNvPr>
          <p:cNvSpPr txBox="1"/>
          <p:nvPr/>
        </p:nvSpPr>
        <p:spPr>
          <a:xfrm>
            <a:off x="7000832" y="1550858"/>
            <a:ext cx="354245" cy="369332"/>
          </a:xfrm>
          <a:prstGeom prst="rect">
            <a:avLst/>
          </a:prstGeom>
          <a:noFill/>
        </p:spPr>
        <p:txBody>
          <a:bodyPr wrap="square" rtlCol="0">
            <a:spAutoFit/>
          </a:bodyPr>
          <a:lstStyle/>
          <a:p>
            <a:r>
              <a:rPr lang="en-US" altLang="zh-CN" dirty="0"/>
              <a:t>1</a:t>
            </a:r>
            <a:endParaRPr lang="zh-CN" altLang="en-US" dirty="0"/>
          </a:p>
        </p:txBody>
      </p:sp>
      <p:sp>
        <p:nvSpPr>
          <p:cNvPr id="87" name="矩形 86">
            <a:extLst>
              <a:ext uri="{FF2B5EF4-FFF2-40B4-BE49-F238E27FC236}">
                <a16:creationId xmlns:a16="http://schemas.microsoft.com/office/drawing/2014/main" xmlns="" id="{E5C824A2-BAF2-4930-9A1A-62B2C3EFB1E8}"/>
              </a:ext>
            </a:extLst>
          </p:cNvPr>
          <p:cNvSpPr/>
          <p:nvPr/>
        </p:nvSpPr>
        <p:spPr>
          <a:xfrm>
            <a:off x="8209729" y="155933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87">
            <a:extLst>
              <a:ext uri="{FF2B5EF4-FFF2-40B4-BE49-F238E27FC236}">
                <a16:creationId xmlns:a16="http://schemas.microsoft.com/office/drawing/2014/main" xmlns="" id="{FD009135-E97F-4C49-84FA-D7E058B9675D}"/>
              </a:ext>
            </a:extLst>
          </p:cNvPr>
          <p:cNvCxnSpPr>
            <a:cxnSpLocks/>
            <a:stCxn id="87" idx="0"/>
            <a:endCxn id="87" idx="2"/>
          </p:cNvCxnSpPr>
          <p:nvPr/>
        </p:nvCxnSpPr>
        <p:spPr>
          <a:xfrm>
            <a:off x="8662596" y="1559338"/>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89" name="文本框 88">
            <a:extLst>
              <a:ext uri="{FF2B5EF4-FFF2-40B4-BE49-F238E27FC236}">
                <a16:creationId xmlns:a16="http://schemas.microsoft.com/office/drawing/2014/main" xmlns="" id="{65ADB24F-E74F-45B1-A154-E9515245F78B}"/>
              </a:ext>
            </a:extLst>
          </p:cNvPr>
          <p:cNvSpPr txBox="1"/>
          <p:nvPr/>
        </p:nvSpPr>
        <p:spPr>
          <a:xfrm>
            <a:off x="8280681" y="1546730"/>
            <a:ext cx="354245" cy="369332"/>
          </a:xfrm>
          <a:prstGeom prst="rect">
            <a:avLst/>
          </a:prstGeom>
          <a:noFill/>
        </p:spPr>
        <p:txBody>
          <a:bodyPr wrap="square" rtlCol="0">
            <a:spAutoFit/>
          </a:bodyPr>
          <a:lstStyle/>
          <a:p>
            <a:r>
              <a:rPr lang="en-US" altLang="zh-CN" dirty="0"/>
              <a:t>2</a:t>
            </a:r>
            <a:endParaRPr lang="zh-CN" altLang="en-US" dirty="0"/>
          </a:p>
        </p:txBody>
      </p:sp>
      <p:cxnSp>
        <p:nvCxnSpPr>
          <p:cNvPr id="90" name="直接箭头连接符 89">
            <a:extLst>
              <a:ext uri="{FF2B5EF4-FFF2-40B4-BE49-F238E27FC236}">
                <a16:creationId xmlns:a16="http://schemas.microsoft.com/office/drawing/2014/main" xmlns="" id="{F1D08910-1457-4699-90C9-09CA491899D0}"/>
              </a:ext>
            </a:extLst>
          </p:cNvPr>
          <p:cNvCxnSpPr>
            <a:cxnSpLocks/>
          </p:cNvCxnSpPr>
          <p:nvPr/>
        </p:nvCxnSpPr>
        <p:spPr>
          <a:xfrm>
            <a:off x="8877521" y="1738946"/>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xmlns="" id="{072BA891-D91E-4DBC-A663-8066FFC07F30}"/>
              </a:ext>
            </a:extLst>
          </p:cNvPr>
          <p:cNvSpPr/>
          <p:nvPr/>
        </p:nvSpPr>
        <p:spPr>
          <a:xfrm>
            <a:off x="9489578" y="1567672"/>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a:extLst>
              <a:ext uri="{FF2B5EF4-FFF2-40B4-BE49-F238E27FC236}">
                <a16:creationId xmlns:a16="http://schemas.microsoft.com/office/drawing/2014/main" xmlns="" id="{45C7FFB3-DDE4-4BBB-9287-F4D20E2FFCC7}"/>
              </a:ext>
            </a:extLst>
          </p:cNvPr>
          <p:cNvCxnSpPr>
            <a:cxnSpLocks/>
            <a:stCxn id="91" idx="0"/>
            <a:endCxn id="91" idx="2"/>
          </p:cNvCxnSpPr>
          <p:nvPr/>
        </p:nvCxnSpPr>
        <p:spPr>
          <a:xfrm>
            <a:off x="9942445" y="1567672"/>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93" name="文本框 92">
            <a:extLst>
              <a:ext uri="{FF2B5EF4-FFF2-40B4-BE49-F238E27FC236}">
                <a16:creationId xmlns:a16="http://schemas.microsoft.com/office/drawing/2014/main" xmlns="" id="{E05894DE-6757-427D-823C-DCC5B040EB4C}"/>
              </a:ext>
            </a:extLst>
          </p:cNvPr>
          <p:cNvSpPr txBox="1"/>
          <p:nvPr/>
        </p:nvSpPr>
        <p:spPr>
          <a:xfrm>
            <a:off x="9560530" y="1555064"/>
            <a:ext cx="354245" cy="369332"/>
          </a:xfrm>
          <a:prstGeom prst="rect">
            <a:avLst/>
          </a:prstGeom>
          <a:noFill/>
        </p:spPr>
        <p:txBody>
          <a:bodyPr wrap="square" rtlCol="0">
            <a:spAutoFit/>
          </a:bodyPr>
          <a:lstStyle/>
          <a:p>
            <a:r>
              <a:rPr lang="en-US" altLang="zh-CN" dirty="0"/>
              <a:t>3</a:t>
            </a:r>
            <a:endParaRPr lang="zh-CN" altLang="en-US" dirty="0"/>
          </a:p>
        </p:txBody>
      </p:sp>
      <p:sp>
        <p:nvSpPr>
          <p:cNvPr id="94" name="文本框 93">
            <a:extLst>
              <a:ext uri="{FF2B5EF4-FFF2-40B4-BE49-F238E27FC236}">
                <a16:creationId xmlns:a16="http://schemas.microsoft.com/office/drawing/2014/main" xmlns="" id="{E862E87A-935A-419D-B276-8A1CAFC1436A}"/>
              </a:ext>
            </a:extLst>
          </p:cNvPr>
          <p:cNvSpPr txBox="1"/>
          <p:nvPr/>
        </p:nvSpPr>
        <p:spPr>
          <a:xfrm>
            <a:off x="9980957" y="1609680"/>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95" name="直接箭头连接符 94">
            <a:extLst>
              <a:ext uri="{FF2B5EF4-FFF2-40B4-BE49-F238E27FC236}">
                <a16:creationId xmlns:a16="http://schemas.microsoft.com/office/drawing/2014/main" xmlns="" id="{B3F947A7-9CA2-4283-83C5-8835AB1A14CD}"/>
              </a:ext>
            </a:extLst>
          </p:cNvPr>
          <p:cNvCxnSpPr>
            <a:cxnSpLocks/>
            <a:endCxn id="96" idx="1"/>
          </p:cNvCxnSpPr>
          <p:nvPr/>
        </p:nvCxnSpPr>
        <p:spPr>
          <a:xfrm>
            <a:off x="6007315" y="2126238"/>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xmlns="" id="{5CC39FEB-B07B-4740-A3C9-048895212D8B}"/>
              </a:ext>
            </a:extLst>
          </p:cNvPr>
          <p:cNvSpPr/>
          <p:nvPr/>
        </p:nvSpPr>
        <p:spPr>
          <a:xfrm>
            <a:off x="6931278" y="195075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a:extLst>
              <a:ext uri="{FF2B5EF4-FFF2-40B4-BE49-F238E27FC236}">
                <a16:creationId xmlns:a16="http://schemas.microsoft.com/office/drawing/2014/main" xmlns="" id="{0511E821-7DF3-4BD4-802F-2CFDED55DE61}"/>
              </a:ext>
            </a:extLst>
          </p:cNvPr>
          <p:cNvCxnSpPr>
            <a:cxnSpLocks/>
            <a:stCxn id="96" idx="0"/>
            <a:endCxn id="96" idx="2"/>
          </p:cNvCxnSpPr>
          <p:nvPr/>
        </p:nvCxnSpPr>
        <p:spPr>
          <a:xfrm>
            <a:off x="7384145" y="1950758"/>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98" name="直接箭头连接符 97">
            <a:extLst>
              <a:ext uri="{FF2B5EF4-FFF2-40B4-BE49-F238E27FC236}">
                <a16:creationId xmlns:a16="http://schemas.microsoft.com/office/drawing/2014/main" xmlns="" id="{6036D2EA-88F8-4434-B29E-985838A526ED}"/>
              </a:ext>
            </a:extLst>
          </p:cNvPr>
          <p:cNvCxnSpPr>
            <a:cxnSpLocks/>
          </p:cNvCxnSpPr>
          <p:nvPr/>
        </p:nvCxnSpPr>
        <p:spPr>
          <a:xfrm>
            <a:off x="7594881" y="2129882"/>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xmlns="" id="{12573A88-F15B-499D-A5F2-20D40B3497FB}"/>
              </a:ext>
            </a:extLst>
          </p:cNvPr>
          <p:cNvSpPr txBox="1"/>
          <p:nvPr/>
        </p:nvSpPr>
        <p:spPr>
          <a:xfrm>
            <a:off x="7002230" y="1938150"/>
            <a:ext cx="354245" cy="369332"/>
          </a:xfrm>
          <a:prstGeom prst="rect">
            <a:avLst/>
          </a:prstGeom>
          <a:noFill/>
        </p:spPr>
        <p:txBody>
          <a:bodyPr wrap="square" rtlCol="0">
            <a:spAutoFit/>
          </a:bodyPr>
          <a:lstStyle/>
          <a:p>
            <a:r>
              <a:rPr lang="en-US" altLang="zh-CN" dirty="0"/>
              <a:t>0</a:t>
            </a:r>
            <a:endParaRPr lang="zh-CN" altLang="en-US" dirty="0"/>
          </a:p>
        </p:txBody>
      </p:sp>
      <p:sp>
        <p:nvSpPr>
          <p:cNvPr id="100" name="矩形 99">
            <a:extLst>
              <a:ext uri="{FF2B5EF4-FFF2-40B4-BE49-F238E27FC236}">
                <a16:creationId xmlns:a16="http://schemas.microsoft.com/office/drawing/2014/main" xmlns="" id="{CC6DAE11-4BD7-4249-9995-1DBABF4E5542}"/>
              </a:ext>
            </a:extLst>
          </p:cNvPr>
          <p:cNvSpPr/>
          <p:nvPr/>
        </p:nvSpPr>
        <p:spPr>
          <a:xfrm>
            <a:off x="8211127" y="194663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xmlns="" id="{3DC614A1-D7DC-443A-BA44-36CA2111BDD8}"/>
              </a:ext>
            </a:extLst>
          </p:cNvPr>
          <p:cNvCxnSpPr>
            <a:cxnSpLocks/>
            <a:stCxn id="100" idx="0"/>
            <a:endCxn id="100" idx="2"/>
          </p:cNvCxnSpPr>
          <p:nvPr/>
        </p:nvCxnSpPr>
        <p:spPr>
          <a:xfrm>
            <a:off x="8663994" y="1946630"/>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02" name="文本框 101">
            <a:extLst>
              <a:ext uri="{FF2B5EF4-FFF2-40B4-BE49-F238E27FC236}">
                <a16:creationId xmlns:a16="http://schemas.microsoft.com/office/drawing/2014/main" xmlns="" id="{9C67532C-B74A-4993-A040-575B70200A14}"/>
              </a:ext>
            </a:extLst>
          </p:cNvPr>
          <p:cNvSpPr txBox="1"/>
          <p:nvPr/>
        </p:nvSpPr>
        <p:spPr>
          <a:xfrm>
            <a:off x="8282079" y="1934022"/>
            <a:ext cx="354245" cy="369332"/>
          </a:xfrm>
          <a:prstGeom prst="rect">
            <a:avLst/>
          </a:prstGeom>
          <a:noFill/>
        </p:spPr>
        <p:txBody>
          <a:bodyPr wrap="square" rtlCol="0">
            <a:spAutoFit/>
          </a:bodyPr>
          <a:lstStyle/>
          <a:p>
            <a:r>
              <a:rPr lang="en-US" altLang="zh-CN" dirty="0"/>
              <a:t>2</a:t>
            </a:r>
            <a:endParaRPr lang="zh-CN" altLang="en-US" dirty="0"/>
          </a:p>
        </p:txBody>
      </p:sp>
      <p:sp>
        <p:nvSpPr>
          <p:cNvPr id="103" name="文本框 102">
            <a:extLst>
              <a:ext uri="{FF2B5EF4-FFF2-40B4-BE49-F238E27FC236}">
                <a16:creationId xmlns:a16="http://schemas.microsoft.com/office/drawing/2014/main" xmlns="" id="{5637B9C1-969A-4ABD-80C5-328B285FFDC7}"/>
              </a:ext>
            </a:extLst>
          </p:cNvPr>
          <p:cNvSpPr txBox="1"/>
          <p:nvPr/>
        </p:nvSpPr>
        <p:spPr>
          <a:xfrm>
            <a:off x="8715486" y="1948611"/>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04" name="直接箭头连接符 103">
            <a:extLst>
              <a:ext uri="{FF2B5EF4-FFF2-40B4-BE49-F238E27FC236}">
                <a16:creationId xmlns:a16="http://schemas.microsoft.com/office/drawing/2014/main" xmlns="" id="{B4E73488-4592-4B05-B039-708A7013C0C8}"/>
              </a:ext>
            </a:extLst>
          </p:cNvPr>
          <p:cNvCxnSpPr>
            <a:cxnSpLocks/>
            <a:endCxn id="105" idx="1"/>
          </p:cNvCxnSpPr>
          <p:nvPr/>
        </p:nvCxnSpPr>
        <p:spPr>
          <a:xfrm>
            <a:off x="6005917" y="2514915"/>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xmlns="" id="{D53B8CD6-A9F9-4A76-9885-F5D60BDF9965}"/>
              </a:ext>
            </a:extLst>
          </p:cNvPr>
          <p:cNvSpPr/>
          <p:nvPr/>
        </p:nvSpPr>
        <p:spPr>
          <a:xfrm>
            <a:off x="6929880" y="233943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xmlns="" id="{432233B6-AADF-40AA-A718-13E037E62A26}"/>
              </a:ext>
            </a:extLst>
          </p:cNvPr>
          <p:cNvCxnSpPr>
            <a:cxnSpLocks/>
            <a:stCxn id="105" idx="0"/>
            <a:endCxn id="105" idx="2"/>
          </p:cNvCxnSpPr>
          <p:nvPr/>
        </p:nvCxnSpPr>
        <p:spPr>
          <a:xfrm>
            <a:off x="7382747" y="2339435"/>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直接箭头连接符 106">
            <a:extLst>
              <a:ext uri="{FF2B5EF4-FFF2-40B4-BE49-F238E27FC236}">
                <a16:creationId xmlns:a16="http://schemas.microsoft.com/office/drawing/2014/main" xmlns="" id="{B41E6536-0C8B-409A-BDDA-B3C2DE1ADBB9}"/>
              </a:ext>
            </a:extLst>
          </p:cNvPr>
          <p:cNvCxnSpPr>
            <a:cxnSpLocks/>
          </p:cNvCxnSpPr>
          <p:nvPr/>
        </p:nvCxnSpPr>
        <p:spPr>
          <a:xfrm>
            <a:off x="7593483" y="2518559"/>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xmlns="" id="{DE44F2FA-7312-4845-948E-1ED7B7450D33}"/>
              </a:ext>
            </a:extLst>
          </p:cNvPr>
          <p:cNvSpPr txBox="1"/>
          <p:nvPr/>
        </p:nvSpPr>
        <p:spPr>
          <a:xfrm>
            <a:off x="7000832" y="2326827"/>
            <a:ext cx="354245" cy="369332"/>
          </a:xfrm>
          <a:prstGeom prst="rect">
            <a:avLst/>
          </a:prstGeom>
          <a:noFill/>
        </p:spPr>
        <p:txBody>
          <a:bodyPr wrap="square" rtlCol="0">
            <a:spAutoFit/>
          </a:bodyPr>
          <a:lstStyle/>
          <a:p>
            <a:r>
              <a:rPr lang="en-US" altLang="zh-CN" dirty="0"/>
              <a:t>0</a:t>
            </a:r>
            <a:endParaRPr lang="zh-CN" altLang="en-US" dirty="0"/>
          </a:p>
        </p:txBody>
      </p:sp>
      <p:sp>
        <p:nvSpPr>
          <p:cNvPr id="109" name="矩形 108">
            <a:extLst>
              <a:ext uri="{FF2B5EF4-FFF2-40B4-BE49-F238E27FC236}">
                <a16:creationId xmlns:a16="http://schemas.microsoft.com/office/drawing/2014/main" xmlns="" id="{30ACD4CC-C03F-43C8-B35B-67559338FB5F}"/>
              </a:ext>
            </a:extLst>
          </p:cNvPr>
          <p:cNvSpPr/>
          <p:nvPr/>
        </p:nvSpPr>
        <p:spPr>
          <a:xfrm>
            <a:off x="8209729" y="233530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a:extLst>
              <a:ext uri="{FF2B5EF4-FFF2-40B4-BE49-F238E27FC236}">
                <a16:creationId xmlns:a16="http://schemas.microsoft.com/office/drawing/2014/main" xmlns="" id="{998D282F-48E4-4815-B39A-080A6A3D58B9}"/>
              </a:ext>
            </a:extLst>
          </p:cNvPr>
          <p:cNvCxnSpPr>
            <a:cxnSpLocks/>
            <a:stCxn id="109" idx="0"/>
            <a:endCxn id="109" idx="2"/>
          </p:cNvCxnSpPr>
          <p:nvPr/>
        </p:nvCxnSpPr>
        <p:spPr>
          <a:xfrm>
            <a:off x="8662596" y="2335307"/>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11" name="文本框 110">
            <a:extLst>
              <a:ext uri="{FF2B5EF4-FFF2-40B4-BE49-F238E27FC236}">
                <a16:creationId xmlns:a16="http://schemas.microsoft.com/office/drawing/2014/main" xmlns="" id="{52D9127B-B945-4BEB-B8C7-ECF944FC099B}"/>
              </a:ext>
            </a:extLst>
          </p:cNvPr>
          <p:cNvSpPr txBox="1"/>
          <p:nvPr/>
        </p:nvSpPr>
        <p:spPr>
          <a:xfrm>
            <a:off x="8280681" y="2322699"/>
            <a:ext cx="354245" cy="369332"/>
          </a:xfrm>
          <a:prstGeom prst="rect">
            <a:avLst/>
          </a:prstGeom>
          <a:noFill/>
        </p:spPr>
        <p:txBody>
          <a:bodyPr wrap="square" rtlCol="0">
            <a:spAutoFit/>
          </a:bodyPr>
          <a:lstStyle/>
          <a:p>
            <a:r>
              <a:rPr lang="en-US" altLang="zh-CN" dirty="0"/>
              <a:t>1</a:t>
            </a:r>
            <a:endParaRPr lang="zh-CN" altLang="en-US" dirty="0"/>
          </a:p>
        </p:txBody>
      </p:sp>
      <p:cxnSp>
        <p:nvCxnSpPr>
          <p:cNvPr id="112" name="直接箭头连接符 111">
            <a:extLst>
              <a:ext uri="{FF2B5EF4-FFF2-40B4-BE49-F238E27FC236}">
                <a16:creationId xmlns:a16="http://schemas.microsoft.com/office/drawing/2014/main" xmlns="" id="{D01EFAAF-C9D2-4CF1-95A3-A4341AFF6398}"/>
              </a:ext>
            </a:extLst>
          </p:cNvPr>
          <p:cNvCxnSpPr>
            <a:cxnSpLocks/>
          </p:cNvCxnSpPr>
          <p:nvPr/>
        </p:nvCxnSpPr>
        <p:spPr>
          <a:xfrm>
            <a:off x="8877521" y="2514915"/>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矩形 112">
            <a:extLst>
              <a:ext uri="{FF2B5EF4-FFF2-40B4-BE49-F238E27FC236}">
                <a16:creationId xmlns:a16="http://schemas.microsoft.com/office/drawing/2014/main" xmlns="" id="{208F5354-133F-4CAA-BF57-8291D75BC390}"/>
              </a:ext>
            </a:extLst>
          </p:cNvPr>
          <p:cNvSpPr/>
          <p:nvPr/>
        </p:nvSpPr>
        <p:spPr>
          <a:xfrm>
            <a:off x="9489578" y="2343641"/>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a:extLst>
              <a:ext uri="{FF2B5EF4-FFF2-40B4-BE49-F238E27FC236}">
                <a16:creationId xmlns:a16="http://schemas.microsoft.com/office/drawing/2014/main" xmlns="" id="{88F61E91-E962-4599-B909-A800B3EE6F82}"/>
              </a:ext>
            </a:extLst>
          </p:cNvPr>
          <p:cNvCxnSpPr>
            <a:cxnSpLocks/>
            <a:stCxn id="113" idx="0"/>
            <a:endCxn id="113" idx="2"/>
          </p:cNvCxnSpPr>
          <p:nvPr/>
        </p:nvCxnSpPr>
        <p:spPr>
          <a:xfrm>
            <a:off x="9942445" y="2343641"/>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15" name="文本框 114">
            <a:extLst>
              <a:ext uri="{FF2B5EF4-FFF2-40B4-BE49-F238E27FC236}">
                <a16:creationId xmlns:a16="http://schemas.microsoft.com/office/drawing/2014/main" xmlns="" id="{DD334268-8F60-49CF-B2D9-27472CB592BD}"/>
              </a:ext>
            </a:extLst>
          </p:cNvPr>
          <p:cNvSpPr txBox="1"/>
          <p:nvPr/>
        </p:nvSpPr>
        <p:spPr>
          <a:xfrm>
            <a:off x="9560530" y="2331033"/>
            <a:ext cx="354245" cy="369332"/>
          </a:xfrm>
          <a:prstGeom prst="rect">
            <a:avLst/>
          </a:prstGeom>
          <a:noFill/>
        </p:spPr>
        <p:txBody>
          <a:bodyPr wrap="square" rtlCol="0">
            <a:spAutoFit/>
          </a:bodyPr>
          <a:lstStyle/>
          <a:p>
            <a:r>
              <a:rPr lang="en-US" altLang="zh-CN" dirty="0"/>
              <a:t>3</a:t>
            </a:r>
            <a:endParaRPr lang="zh-CN" altLang="en-US" dirty="0"/>
          </a:p>
        </p:txBody>
      </p:sp>
      <p:sp>
        <p:nvSpPr>
          <p:cNvPr id="116" name="文本框 115">
            <a:extLst>
              <a:ext uri="{FF2B5EF4-FFF2-40B4-BE49-F238E27FC236}">
                <a16:creationId xmlns:a16="http://schemas.microsoft.com/office/drawing/2014/main" xmlns="" id="{CB29E2E1-AE53-4CA4-9466-21F8B2550B99}"/>
              </a:ext>
            </a:extLst>
          </p:cNvPr>
          <p:cNvSpPr txBox="1"/>
          <p:nvPr/>
        </p:nvSpPr>
        <p:spPr>
          <a:xfrm>
            <a:off x="9980957" y="2360482"/>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17" name="直接箭头连接符 116">
            <a:extLst>
              <a:ext uri="{FF2B5EF4-FFF2-40B4-BE49-F238E27FC236}">
                <a16:creationId xmlns:a16="http://schemas.microsoft.com/office/drawing/2014/main" xmlns="" id="{4C285FBF-11ED-4B15-93EA-FA00F9C0C579}"/>
              </a:ext>
            </a:extLst>
          </p:cNvPr>
          <p:cNvCxnSpPr>
            <a:cxnSpLocks/>
          </p:cNvCxnSpPr>
          <p:nvPr/>
        </p:nvCxnSpPr>
        <p:spPr>
          <a:xfrm>
            <a:off x="6004748" y="289205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xmlns="" id="{77BECD76-95CF-4B99-AECA-E613B83221F1}"/>
              </a:ext>
            </a:extLst>
          </p:cNvPr>
          <p:cNvSpPr/>
          <p:nvPr/>
        </p:nvSpPr>
        <p:spPr>
          <a:xfrm>
            <a:off x="6928711" y="272496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箭头连接符 118">
            <a:extLst>
              <a:ext uri="{FF2B5EF4-FFF2-40B4-BE49-F238E27FC236}">
                <a16:creationId xmlns:a16="http://schemas.microsoft.com/office/drawing/2014/main" xmlns="" id="{2F449489-3673-43EE-BF5E-49852E3EA23A}"/>
              </a:ext>
            </a:extLst>
          </p:cNvPr>
          <p:cNvCxnSpPr>
            <a:cxnSpLocks/>
          </p:cNvCxnSpPr>
          <p:nvPr/>
        </p:nvCxnSpPr>
        <p:spPr>
          <a:xfrm>
            <a:off x="7592314" y="2904089"/>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xmlns="" id="{CCEC86C7-9488-4552-9685-48438A4A9D48}"/>
              </a:ext>
            </a:extLst>
          </p:cNvPr>
          <p:cNvSpPr txBox="1"/>
          <p:nvPr/>
        </p:nvSpPr>
        <p:spPr>
          <a:xfrm>
            <a:off x="6999663" y="2712357"/>
            <a:ext cx="354245" cy="369332"/>
          </a:xfrm>
          <a:prstGeom prst="rect">
            <a:avLst/>
          </a:prstGeom>
          <a:noFill/>
        </p:spPr>
        <p:txBody>
          <a:bodyPr wrap="square" rtlCol="0">
            <a:spAutoFit/>
          </a:bodyPr>
          <a:lstStyle/>
          <a:p>
            <a:r>
              <a:rPr lang="en-US" altLang="zh-CN" dirty="0"/>
              <a:t>0</a:t>
            </a:r>
            <a:endParaRPr lang="zh-CN" altLang="en-US" dirty="0"/>
          </a:p>
        </p:txBody>
      </p:sp>
      <p:sp>
        <p:nvSpPr>
          <p:cNvPr id="121" name="矩形 120">
            <a:extLst>
              <a:ext uri="{FF2B5EF4-FFF2-40B4-BE49-F238E27FC236}">
                <a16:creationId xmlns:a16="http://schemas.microsoft.com/office/drawing/2014/main" xmlns="" id="{6772D210-DECA-4B2D-916D-5480E58C205D}"/>
              </a:ext>
            </a:extLst>
          </p:cNvPr>
          <p:cNvSpPr/>
          <p:nvPr/>
        </p:nvSpPr>
        <p:spPr>
          <a:xfrm>
            <a:off x="8208560" y="272083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E52B0F9D-007B-4143-8CB9-28EB2708E817}"/>
              </a:ext>
            </a:extLst>
          </p:cNvPr>
          <p:cNvSpPr txBox="1"/>
          <p:nvPr/>
        </p:nvSpPr>
        <p:spPr>
          <a:xfrm>
            <a:off x="8279512" y="2708229"/>
            <a:ext cx="354245" cy="369332"/>
          </a:xfrm>
          <a:prstGeom prst="rect">
            <a:avLst/>
          </a:prstGeom>
          <a:noFill/>
        </p:spPr>
        <p:txBody>
          <a:bodyPr wrap="square" rtlCol="0">
            <a:spAutoFit/>
          </a:bodyPr>
          <a:lstStyle/>
          <a:p>
            <a:r>
              <a:rPr lang="en-US" altLang="zh-CN" dirty="0"/>
              <a:t>2</a:t>
            </a:r>
            <a:endParaRPr lang="zh-CN" altLang="en-US" dirty="0"/>
          </a:p>
        </p:txBody>
      </p:sp>
      <p:sp>
        <p:nvSpPr>
          <p:cNvPr id="123" name="文本框 122">
            <a:extLst>
              <a:ext uri="{FF2B5EF4-FFF2-40B4-BE49-F238E27FC236}">
                <a16:creationId xmlns:a16="http://schemas.microsoft.com/office/drawing/2014/main" xmlns="" id="{45A24C85-EFE6-4132-93B7-F31926C5EEDF}"/>
              </a:ext>
            </a:extLst>
          </p:cNvPr>
          <p:cNvSpPr txBox="1"/>
          <p:nvPr/>
        </p:nvSpPr>
        <p:spPr>
          <a:xfrm>
            <a:off x="8712919" y="2722818"/>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24" name="直接连接符 123">
            <a:extLst>
              <a:ext uri="{FF2B5EF4-FFF2-40B4-BE49-F238E27FC236}">
                <a16:creationId xmlns:a16="http://schemas.microsoft.com/office/drawing/2014/main" xmlns="" id="{7CAC442F-9CFB-4F74-810E-AEC0E235649F}"/>
              </a:ext>
            </a:extLst>
          </p:cNvPr>
          <p:cNvCxnSpPr>
            <a:cxnSpLocks/>
          </p:cNvCxnSpPr>
          <p:nvPr/>
        </p:nvCxnSpPr>
        <p:spPr>
          <a:xfrm>
            <a:off x="7382747" y="2716618"/>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25" name="直接连接符 124">
            <a:extLst>
              <a:ext uri="{FF2B5EF4-FFF2-40B4-BE49-F238E27FC236}">
                <a16:creationId xmlns:a16="http://schemas.microsoft.com/office/drawing/2014/main" xmlns="" id="{FD5F5B61-EB19-4F34-8556-6D00977E56EB}"/>
              </a:ext>
            </a:extLst>
          </p:cNvPr>
          <p:cNvCxnSpPr>
            <a:cxnSpLocks/>
          </p:cNvCxnSpPr>
          <p:nvPr/>
        </p:nvCxnSpPr>
        <p:spPr>
          <a:xfrm>
            <a:off x="8664429" y="2729814"/>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直接箭头连接符 125">
            <a:extLst>
              <a:ext uri="{FF2B5EF4-FFF2-40B4-BE49-F238E27FC236}">
                <a16:creationId xmlns:a16="http://schemas.microsoft.com/office/drawing/2014/main" xmlns="" id="{78278875-49FC-40DE-BFB6-D9ABE86CA70A}"/>
              </a:ext>
            </a:extLst>
          </p:cNvPr>
          <p:cNvCxnSpPr/>
          <p:nvPr/>
        </p:nvCxnSpPr>
        <p:spPr>
          <a:xfrm>
            <a:off x="4981831" y="897622"/>
            <a:ext cx="169009" cy="219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7" name="直接箭头连接符 126">
            <a:extLst>
              <a:ext uri="{FF2B5EF4-FFF2-40B4-BE49-F238E27FC236}">
                <a16:creationId xmlns:a16="http://schemas.microsoft.com/office/drawing/2014/main" xmlns="" id="{329A3DA4-ABD6-4B5B-B270-F3206FE79873}"/>
              </a:ext>
            </a:extLst>
          </p:cNvPr>
          <p:cNvCxnSpPr/>
          <p:nvPr/>
        </p:nvCxnSpPr>
        <p:spPr>
          <a:xfrm flipH="1">
            <a:off x="6004748" y="958156"/>
            <a:ext cx="312162" cy="1591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8" name="文本框 127">
            <a:extLst>
              <a:ext uri="{FF2B5EF4-FFF2-40B4-BE49-F238E27FC236}">
                <a16:creationId xmlns:a16="http://schemas.microsoft.com/office/drawing/2014/main" xmlns="" id="{0593335B-C8F2-4B08-A541-9F8826837D55}"/>
              </a:ext>
            </a:extLst>
          </p:cNvPr>
          <p:cNvSpPr txBox="1"/>
          <p:nvPr/>
        </p:nvSpPr>
        <p:spPr>
          <a:xfrm>
            <a:off x="4099965" y="611548"/>
            <a:ext cx="904502" cy="369332"/>
          </a:xfrm>
          <a:prstGeom prst="rect">
            <a:avLst/>
          </a:prstGeom>
          <a:noFill/>
        </p:spPr>
        <p:txBody>
          <a:bodyPr wrap="square" rtlCol="0">
            <a:spAutoFit/>
          </a:bodyPr>
          <a:lstStyle/>
          <a:p>
            <a:r>
              <a:rPr lang="zh-CN" altLang="en-US" dirty="0">
                <a:solidFill>
                  <a:schemeClr val="accent2"/>
                </a:solidFill>
              </a:rPr>
              <a:t>顶点表</a:t>
            </a:r>
          </a:p>
        </p:txBody>
      </p:sp>
      <p:sp>
        <p:nvSpPr>
          <p:cNvPr id="129" name="文本框 128">
            <a:extLst>
              <a:ext uri="{FF2B5EF4-FFF2-40B4-BE49-F238E27FC236}">
                <a16:creationId xmlns:a16="http://schemas.microsoft.com/office/drawing/2014/main" xmlns="" id="{82965BB6-5301-4C8F-94C5-7719AB8E0B62}"/>
              </a:ext>
            </a:extLst>
          </p:cNvPr>
          <p:cNvSpPr txBox="1"/>
          <p:nvPr/>
        </p:nvSpPr>
        <p:spPr>
          <a:xfrm>
            <a:off x="6316910" y="611548"/>
            <a:ext cx="724252" cy="369332"/>
          </a:xfrm>
          <a:prstGeom prst="rect">
            <a:avLst/>
          </a:prstGeom>
          <a:noFill/>
        </p:spPr>
        <p:txBody>
          <a:bodyPr wrap="square" rtlCol="0">
            <a:spAutoFit/>
          </a:bodyPr>
          <a:lstStyle/>
          <a:p>
            <a:r>
              <a:rPr lang="zh-CN" altLang="en-US" dirty="0">
                <a:solidFill>
                  <a:schemeClr val="accent2"/>
                </a:solidFill>
              </a:rPr>
              <a:t>边表</a:t>
            </a:r>
          </a:p>
        </p:txBody>
      </p:sp>
      <p:sp>
        <p:nvSpPr>
          <p:cNvPr id="5" name="文本框 4">
            <a:extLst>
              <a:ext uri="{FF2B5EF4-FFF2-40B4-BE49-F238E27FC236}">
                <a16:creationId xmlns:a16="http://schemas.microsoft.com/office/drawing/2014/main" xmlns="" id="{8E1FC400-1656-421B-B09F-908A3C313A22}"/>
              </a:ext>
            </a:extLst>
          </p:cNvPr>
          <p:cNvSpPr txBox="1"/>
          <p:nvPr/>
        </p:nvSpPr>
        <p:spPr>
          <a:xfrm>
            <a:off x="980329" y="3667821"/>
            <a:ext cx="10972799" cy="646331"/>
          </a:xfrm>
          <a:prstGeom prst="rect">
            <a:avLst/>
          </a:prstGeom>
          <a:noFill/>
        </p:spPr>
        <p:txBody>
          <a:bodyPr wrap="square" rtlCol="0">
            <a:spAutoFit/>
          </a:bodyPr>
          <a:lstStyle/>
          <a:p>
            <a:r>
              <a:rPr lang="zh-CN" altLang="en-US" dirty="0"/>
              <a:t>邻接表存储的无向图中查找顶点是比较容易的，但是如果要</a:t>
            </a:r>
            <a:r>
              <a:rPr lang="zh-CN" altLang="en-US" dirty="0">
                <a:solidFill>
                  <a:schemeClr val="accent1"/>
                </a:solidFill>
              </a:rPr>
              <a:t>修改图中的边</a:t>
            </a:r>
            <a:r>
              <a:rPr lang="zh-CN" altLang="en-US" dirty="0"/>
              <a:t>或者是</a:t>
            </a:r>
            <a:r>
              <a:rPr lang="zh-CN" altLang="en-US" dirty="0">
                <a:solidFill>
                  <a:schemeClr val="accent1"/>
                </a:solidFill>
              </a:rPr>
              <a:t>查询边</a:t>
            </a:r>
            <a:r>
              <a:rPr lang="en-US" altLang="zh-CN" dirty="0"/>
              <a:t>,</a:t>
            </a:r>
            <a:r>
              <a:rPr lang="zh-CN" altLang="en-US" dirty="0"/>
              <a:t>则需要遍历链表。这是邻接表的缺陷。</a:t>
            </a:r>
          </a:p>
        </p:txBody>
      </p:sp>
      <p:pic>
        <p:nvPicPr>
          <p:cNvPr id="130" name="图片 129">
            <a:extLst>
              <a:ext uri="{FF2B5EF4-FFF2-40B4-BE49-F238E27FC236}">
                <a16:creationId xmlns:a16="http://schemas.microsoft.com/office/drawing/2014/main" xmlns="" id="{F216A13B-DD82-46ED-AFAC-70259DD1C615}"/>
              </a:ext>
            </a:extLst>
          </p:cNvPr>
          <p:cNvPicPr>
            <a:picLocks noChangeAspect="1"/>
          </p:cNvPicPr>
          <p:nvPr/>
        </p:nvPicPr>
        <p:blipFill>
          <a:blip r:embed="rId2"/>
          <a:stretch>
            <a:fillRect/>
          </a:stretch>
        </p:blipFill>
        <p:spPr>
          <a:xfrm>
            <a:off x="0" y="3633864"/>
            <a:ext cx="935512" cy="674000"/>
          </a:xfrm>
          <a:prstGeom prst="rect">
            <a:avLst/>
          </a:prstGeom>
        </p:spPr>
      </p:pic>
      <p:pic>
        <p:nvPicPr>
          <p:cNvPr id="131" name="图片 130">
            <a:extLst>
              <a:ext uri="{FF2B5EF4-FFF2-40B4-BE49-F238E27FC236}">
                <a16:creationId xmlns:a16="http://schemas.microsoft.com/office/drawing/2014/main" xmlns="" id="{D4989CA4-5EC2-46C5-8737-4E791CD4CAAD}"/>
              </a:ext>
            </a:extLst>
          </p:cNvPr>
          <p:cNvPicPr>
            <a:picLocks noChangeAspect="1"/>
          </p:cNvPicPr>
          <p:nvPr/>
        </p:nvPicPr>
        <p:blipFill>
          <a:blip r:embed="rId3"/>
          <a:stretch>
            <a:fillRect/>
          </a:stretch>
        </p:blipFill>
        <p:spPr>
          <a:xfrm>
            <a:off x="96512" y="4952107"/>
            <a:ext cx="839000" cy="681408"/>
          </a:xfrm>
          <a:prstGeom prst="rect">
            <a:avLst/>
          </a:prstGeom>
        </p:spPr>
      </p:pic>
      <p:sp>
        <p:nvSpPr>
          <p:cNvPr id="8" name="文本框 7">
            <a:extLst>
              <a:ext uri="{FF2B5EF4-FFF2-40B4-BE49-F238E27FC236}">
                <a16:creationId xmlns:a16="http://schemas.microsoft.com/office/drawing/2014/main" xmlns="" id="{41358559-A884-4474-BD91-62625E77CC20}"/>
              </a:ext>
            </a:extLst>
          </p:cNvPr>
          <p:cNvSpPr txBox="1"/>
          <p:nvPr/>
        </p:nvSpPr>
        <p:spPr>
          <a:xfrm>
            <a:off x="1115944" y="5075339"/>
            <a:ext cx="9831689" cy="369332"/>
          </a:xfrm>
          <a:prstGeom prst="rect">
            <a:avLst/>
          </a:prstGeom>
          <a:noFill/>
        </p:spPr>
        <p:txBody>
          <a:bodyPr wrap="square" rtlCol="0">
            <a:spAutoFit/>
          </a:bodyPr>
          <a:lstStyle/>
          <a:p>
            <a:r>
              <a:rPr lang="zh-CN" altLang="en-US" dirty="0"/>
              <a:t>仿照十字链表，对邻接表的边表进行改造，得到</a:t>
            </a:r>
            <a:r>
              <a:rPr lang="zh-CN" altLang="en-US" dirty="0">
                <a:solidFill>
                  <a:schemeClr val="accent1"/>
                </a:solidFill>
              </a:rPr>
              <a:t>专门针对存储无向图</a:t>
            </a:r>
            <a:r>
              <a:rPr lang="zh-CN" altLang="en-US" dirty="0"/>
              <a:t>的邻接多重表</a:t>
            </a:r>
          </a:p>
        </p:txBody>
      </p:sp>
    </p:spTree>
    <p:extLst>
      <p:ext uri="{BB962C8B-B14F-4D97-AF65-F5344CB8AC3E}">
        <p14:creationId xmlns:p14="http://schemas.microsoft.com/office/powerpoint/2010/main" val="128379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500"/>
                                        <p:tgtEl>
                                          <p:spTgt spid="1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邻接多重表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流程图: 接点 45">
            <a:extLst>
              <a:ext uri="{FF2B5EF4-FFF2-40B4-BE49-F238E27FC236}">
                <a16:creationId xmlns:a16="http://schemas.microsoft.com/office/drawing/2014/main" xmlns="" id="{A5E19C0D-CAD1-4674-AD66-59523029FC21}"/>
              </a:ext>
            </a:extLst>
          </p:cNvPr>
          <p:cNvSpPr/>
          <p:nvPr/>
        </p:nvSpPr>
        <p:spPr>
          <a:xfrm>
            <a:off x="1771886" y="66851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流程图: 接点 46">
            <a:extLst>
              <a:ext uri="{FF2B5EF4-FFF2-40B4-BE49-F238E27FC236}">
                <a16:creationId xmlns:a16="http://schemas.microsoft.com/office/drawing/2014/main" xmlns="" id="{8DDA79A5-3FB0-4722-9810-1A41A26514A1}"/>
              </a:ext>
            </a:extLst>
          </p:cNvPr>
          <p:cNvSpPr/>
          <p:nvPr/>
        </p:nvSpPr>
        <p:spPr>
          <a:xfrm>
            <a:off x="471504" y="115679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流程图: 接点 47">
            <a:extLst>
              <a:ext uri="{FF2B5EF4-FFF2-40B4-BE49-F238E27FC236}">
                <a16:creationId xmlns:a16="http://schemas.microsoft.com/office/drawing/2014/main" xmlns="" id="{41311571-0B53-47CE-94A2-BE6DA1280263}"/>
              </a:ext>
            </a:extLst>
          </p:cNvPr>
          <p:cNvSpPr/>
          <p:nvPr/>
        </p:nvSpPr>
        <p:spPr>
          <a:xfrm>
            <a:off x="1562249" y="187365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9" name="流程图: 接点 48">
            <a:extLst>
              <a:ext uri="{FF2B5EF4-FFF2-40B4-BE49-F238E27FC236}">
                <a16:creationId xmlns:a16="http://schemas.microsoft.com/office/drawing/2014/main" xmlns="" id="{6B8F7484-BF71-4F45-B8FD-78824E348A5C}"/>
              </a:ext>
            </a:extLst>
          </p:cNvPr>
          <p:cNvSpPr/>
          <p:nvPr/>
        </p:nvSpPr>
        <p:spPr>
          <a:xfrm>
            <a:off x="2726980" y="139817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50" name="直接连接符 49">
            <a:extLst>
              <a:ext uri="{FF2B5EF4-FFF2-40B4-BE49-F238E27FC236}">
                <a16:creationId xmlns:a16="http://schemas.microsoft.com/office/drawing/2014/main" xmlns="" id="{583282A3-1076-46C5-B0E2-AE3B15AE4B5E}"/>
              </a:ext>
            </a:extLst>
          </p:cNvPr>
          <p:cNvCxnSpPr>
            <a:cxnSpLocks/>
            <a:stCxn id="46" idx="2"/>
            <a:endCxn id="47" idx="7"/>
          </p:cNvCxnSpPr>
          <p:nvPr/>
        </p:nvCxnSpPr>
        <p:spPr>
          <a:xfrm flipH="1">
            <a:off x="1115944" y="1033436"/>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63DC6121-7AAF-4E29-A8B4-AF90523F95DE}"/>
              </a:ext>
            </a:extLst>
          </p:cNvPr>
          <p:cNvCxnSpPr>
            <a:stCxn id="47" idx="4"/>
            <a:endCxn id="48" idx="2"/>
          </p:cNvCxnSpPr>
          <p:nvPr/>
        </p:nvCxnSpPr>
        <p:spPr>
          <a:xfrm>
            <a:off x="849009" y="1886634"/>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5D55F4A3-7B2E-4473-A28B-83DABA3A0003}"/>
              </a:ext>
            </a:extLst>
          </p:cNvPr>
          <p:cNvCxnSpPr>
            <a:stCxn id="48" idx="6"/>
            <a:endCxn id="49" idx="4"/>
          </p:cNvCxnSpPr>
          <p:nvPr/>
        </p:nvCxnSpPr>
        <p:spPr>
          <a:xfrm flipV="1">
            <a:off x="2317258" y="2128018"/>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A0DC38E-0978-4AD8-A96C-5C544DDBFC2F}"/>
              </a:ext>
            </a:extLst>
          </p:cNvPr>
          <p:cNvCxnSpPr>
            <a:cxnSpLocks/>
            <a:stCxn id="49" idx="0"/>
            <a:endCxn id="46" idx="6"/>
          </p:cNvCxnSpPr>
          <p:nvPr/>
        </p:nvCxnSpPr>
        <p:spPr>
          <a:xfrm flipH="1" flipV="1">
            <a:off x="2526895" y="1033436"/>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7CDEB2C3-9103-4C09-8131-33F0FB3C4167}"/>
              </a:ext>
            </a:extLst>
          </p:cNvPr>
          <p:cNvCxnSpPr>
            <a:stCxn id="46" idx="4"/>
            <a:endCxn id="48" idx="0"/>
          </p:cNvCxnSpPr>
          <p:nvPr/>
        </p:nvCxnSpPr>
        <p:spPr>
          <a:xfrm flipH="1">
            <a:off x="1939754" y="1398357"/>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xmlns="" id="{C9C089C5-9B2B-4D30-9C27-05AE14AAC13F}"/>
              </a:ext>
            </a:extLst>
          </p:cNvPr>
          <p:cNvSpPr/>
          <p:nvPr/>
        </p:nvSpPr>
        <p:spPr>
          <a:xfrm>
            <a:off x="4785684" y="1240683"/>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xmlns="" id="{3C7A156F-4EFC-4999-B3A7-2EB43D0FDDC5}"/>
              </a:ext>
            </a:extLst>
          </p:cNvPr>
          <p:cNvSpPr txBox="1"/>
          <p:nvPr/>
        </p:nvSpPr>
        <p:spPr>
          <a:xfrm>
            <a:off x="4892966" y="1240682"/>
            <a:ext cx="721453" cy="369332"/>
          </a:xfrm>
          <a:prstGeom prst="rect">
            <a:avLst/>
          </a:prstGeom>
          <a:noFill/>
        </p:spPr>
        <p:txBody>
          <a:bodyPr wrap="square" rtlCol="0">
            <a:spAutoFit/>
          </a:bodyPr>
          <a:lstStyle/>
          <a:p>
            <a:r>
              <a:rPr lang="en-US" altLang="zh-CN" dirty="0"/>
              <a:t>data</a:t>
            </a:r>
            <a:endParaRPr lang="zh-CN" altLang="en-US" dirty="0"/>
          </a:p>
        </p:txBody>
      </p:sp>
      <p:sp>
        <p:nvSpPr>
          <p:cNvPr id="64" name="矩形 63">
            <a:extLst>
              <a:ext uri="{FF2B5EF4-FFF2-40B4-BE49-F238E27FC236}">
                <a16:creationId xmlns:a16="http://schemas.microsoft.com/office/drawing/2014/main" xmlns="" id="{CB771196-9040-460F-937F-0A67B96642B2}"/>
              </a:ext>
            </a:extLst>
          </p:cNvPr>
          <p:cNvSpPr/>
          <p:nvPr/>
        </p:nvSpPr>
        <p:spPr>
          <a:xfrm>
            <a:off x="4785684" y="1605398"/>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64">
            <a:extLst>
              <a:ext uri="{FF2B5EF4-FFF2-40B4-BE49-F238E27FC236}">
                <a16:creationId xmlns:a16="http://schemas.microsoft.com/office/drawing/2014/main" xmlns="" id="{E2F0E97C-D289-49E0-8BC6-A03931243AE6}"/>
              </a:ext>
            </a:extLst>
          </p:cNvPr>
          <p:cNvSpPr/>
          <p:nvPr/>
        </p:nvSpPr>
        <p:spPr>
          <a:xfrm>
            <a:off x="4785684" y="1950652"/>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a:extLst>
              <a:ext uri="{FF2B5EF4-FFF2-40B4-BE49-F238E27FC236}">
                <a16:creationId xmlns:a16="http://schemas.microsoft.com/office/drawing/2014/main" xmlns="" id="{8DAB7518-D9B2-4333-AFE8-49682327C8CF}"/>
              </a:ext>
            </a:extLst>
          </p:cNvPr>
          <p:cNvSpPr/>
          <p:nvPr/>
        </p:nvSpPr>
        <p:spPr>
          <a:xfrm>
            <a:off x="4785684" y="2311162"/>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xmlns="" id="{9859B97A-28FE-4698-8B61-24368F86C3AD}"/>
              </a:ext>
            </a:extLst>
          </p:cNvPr>
          <p:cNvSpPr/>
          <p:nvPr/>
        </p:nvSpPr>
        <p:spPr>
          <a:xfrm>
            <a:off x="4785683" y="2680494"/>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a:extLst>
              <a:ext uri="{FF2B5EF4-FFF2-40B4-BE49-F238E27FC236}">
                <a16:creationId xmlns:a16="http://schemas.microsoft.com/office/drawing/2014/main" xmlns="" id="{FA5EF1BF-375C-4033-AA51-9C73B0B04E58}"/>
              </a:ext>
            </a:extLst>
          </p:cNvPr>
          <p:cNvCxnSpPr>
            <a:cxnSpLocks/>
          </p:cNvCxnSpPr>
          <p:nvPr/>
        </p:nvCxnSpPr>
        <p:spPr>
          <a:xfrm>
            <a:off x="5481892" y="1240682"/>
            <a:ext cx="0" cy="1804938"/>
          </a:xfrm>
          <a:prstGeom prst="line">
            <a:avLst/>
          </a:prstGeom>
        </p:spPr>
        <p:style>
          <a:lnRef idx="3">
            <a:schemeClr val="accent1"/>
          </a:lnRef>
          <a:fillRef idx="0">
            <a:schemeClr val="accent1"/>
          </a:fillRef>
          <a:effectRef idx="2">
            <a:schemeClr val="accent1"/>
          </a:effectRef>
          <a:fontRef idx="minor">
            <a:schemeClr val="tx1"/>
          </a:fontRef>
        </p:style>
      </p:cxnSp>
      <p:sp>
        <p:nvSpPr>
          <p:cNvPr id="72" name="文本框 71">
            <a:extLst>
              <a:ext uri="{FF2B5EF4-FFF2-40B4-BE49-F238E27FC236}">
                <a16:creationId xmlns:a16="http://schemas.microsoft.com/office/drawing/2014/main" xmlns="" id="{2408CB4F-3C13-4DC0-A2E4-98F06E6AB658}"/>
              </a:ext>
            </a:extLst>
          </p:cNvPr>
          <p:cNvSpPr txBox="1"/>
          <p:nvPr/>
        </p:nvSpPr>
        <p:spPr>
          <a:xfrm>
            <a:off x="4983486" y="1577482"/>
            <a:ext cx="354245" cy="369332"/>
          </a:xfrm>
          <a:prstGeom prst="rect">
            <a:avLst/>
          </a:prstGeom>
          <a:noFill/>
        </p:spPr>
        <p:txBody>
          <a:bodyPr wrap="square" rtlCol="0">
            <a:spAutoFit/>
          </a:bodyPr>
          <a:lstStyle/>
          <a:p>
            <a:r>
              <a:rPr lang="en-US" altLang="zh-CN" dirty="0"/>
              <a:t>A</a:t>
            </a:r>
            <a:endParaRPr lang="zh-CN" altLang="en-US" dirty="0"/>
          </a:p>
        </p:txBody>
      </p:sp>
      <p:sp>
        <p:nvSpPr>
          <p:cNvPr id="73" name="文本框 72">
            <a:extLst>
              <a:ext uri="{FF2B5EF4-FFF2-40B4-BE49-F238E27FC236}">
                <a16:creationId xmlns:a16="http://schemas.microsoft.com/office/drawing/2014/main" xmlns="" id="{6B145215-72A4-4E05-A6F6-28114096D281}"/>
              </a:ext>
            </a:extLst>
          </p:cNvPr>
          <p:cNvSpPr txBox="1"/>
          <p:nvPr/>
        </p:nvSpPr>
        <p:spPr>
          <a:xfrm>
            <a:off x="4985540" y="1945229"/>
            <a:ext cx="354245" cy="369332"/>
          </a:xfrm>
          <a:prstGeom prst="rect">
            <a:avLst/>
          </a:prstGeom>
          <a:noFill/>
        </p:spPr>
        <p:txBody>
          <a:bodyPr wrap="square" rtlCol="0">
            <a:spAutoFit/>
          </a:bodyPr>
          <a:lstStyle/>
          <a:p>
            <a:r>
              <a:rPr lang="en-US" altLang="zh-CN" dirty="0"/>
              <a:t>B</a:t>
            </a:r>
            <a:endParaRPr lang="zh-CN" altLang="en-US" dirty="0"/>
          </a:p>
        </p:txBody>
      </p:sp>
      <p:sp>
        <p:nvSpPr>
          <p:cNvPr id="74" name="文本框 73">
            <a:extLst>
              <a:ext uri="{FF2B5EF4-FFF2-40B4-BE49-F238E27FC236}">
                <a16:creationId xmlns:a16="http://schemas.microsoft.com/office/drawing/2014/main" xmlns="" id="{93A7FB66-8060-4239-AAE5-B5D26FC5EE50}"/>
              </a:ext>
            </a:extLst>
          </p:cNvPr>
          <p:cNvSpPr txBox="1"/>
          <p:nvPr/>
        </p:nvSpPr>
        <p:spPr>
          <a:xfrm>
            <a:off x="4981831" y="2308411"/>
            <a:ext cx="354245" cy="369332"/>
          </a:xfrm>
          <a:prstGeom prst="rect">
            <a:avLst/>
          </a:prstGeom>
          <a:noFill/>
        </p:spPr>
        <p:txBody>
          <a:bodyPr wrap="square" rtlCol="0">
            <a:spAutoFit/>
          </a:bodyPr>
          <a:lstStyle/>
          <a:p>
            <a:r>
              <a:rPr lang="en-US" altLang="zh-CN" dirty="0"/>
              <a:t>C</a:t>
            </a:r>
            <a:endParaRPr lang="zh-CN" altLang="en-US" dirty="0"/>
          </a:p>
        </p:txBody>
      </p:sp>
      <p:sp>
        <p:nvSpPr>
          <p:cNvPr id="75" name="文本框 74">
            <a:extLst>
              <a:ext uri="{FF2B5EF4-FFF2-40B4-BE49-F238E27FC236}">
                <a16:creationId xmlns:a16="http://schemas.microsoft.com/office/drawing/2014/main" xmlns="" id="{B5DE6E7E-9070-4474-9609-7E76CDF2FC90}"/>
              </a:ext>
            </a:extLst>
          </p:cNvPr>
          <p:cNvSpPr txBox="1"/>
          <p:nvPr/>
        </p:nvSpPr>
        <p:spPr>
          <a:xfrm>
            <a:off x="4983486" y="2666739"/>
            <a:ext cx="354245" cy="369332"/>
          </a:xfrm>
          <a:prstGeom prst="rect">
            <a:avLst/>
          </a:prstGeom>
          <a:noFill/>
        </p:spPr>
        <p:txBody>
          <a:bodyPr wrap="square" rtlCol="0">
            <a:spAutoFit/>
          </a:bodyPr>
          <a:lstStyle/>
          <a:p>
            <a:r>
              <a:rPr lang="en-US" altLang="zh-CN" dirty="0"/>
              <a:t>D</a:t>
            </a:r>
            <a:endParaRPr lang="zh-CN" altLang="en-US" dirty="0"/>
          </a:p>
        </p:txBody>
      </p:sp>
      <p:sp>
        <p:nvSpPr>
          <p:cNvPr id="76" name="文本框 75">
            <a:extLst>
              <a:ext uri="{FF2B5EF4-FFF2-40B4-BE49-F238E27FC236}">
                <a16:creationId xmlns:a16="http://schemas.microsoft.com/office/drawing/2014/main" xmlns="" id="{D618B204-6FAD-4BBE-9159-D755FFAF9D58}"/>
              </a:ext>
            </a:extLst>
          </p:cNvPr>
          <p:cNvSpPr txBox="1"/>
          <p:nvPr/>
        </p:nvSpPr>
        <p:spPr>
          <a:xfrm>
            <a:off x="4128250" y="1250058"/>
            <a:ext cx="711075" cy="369332"/>
          </a:xfrm>
          <a:prstGeom prst="rect">
            <a:avLst/>
          </a:prstGeom>
          <a:noFill/>
        </p:spPr>
        <p:txBody>
          <a:bodyPr wrap="square" rtlCol="0">
            <a:spAutoFit/>
          </a:bodyPr>
          <a:lstStyle/>
          <a:p>
            <a:r>
              <a:rPr lang="zh-CN" altLang="en-US" dirty="0"/>
              <a:t>下标</a:t>
            </a:r>
          </a:p>
        </p:txBody>
      </p:sp>
      <p:sp>
        <p:nvSpPr>
          <p:cNvPr id="77" name="文本框 76">
            <a:extLst>
              <a:ext uri="{FF2B5EF4-FFF2-40B4-BE49-F238E27FC236}">
                <a16:creationId xmlns:a16="http://schemas.microsoft.com/office/drawing/2014/main" xmlns="" id="{B980DB4E-BC39-45EE-804B-803D11DE97C4}"/>
              </a:ext>
            </a:extLst>
          </p:cNvPr>
          <p:cNvSpPr txBox="1"/>
          <p:nvPr/>
        </p:nvSpPr>
        <p:spPr>
          <a:xfrm>
            <a:off x="4437826" y="1601192"/>
            <a:ext cx="309325" cy="369332"/>
          </a:xfrm>
          <a:prstGeom prst="rect">
            <a:avLst/>
          </a:prstGeom>
          <a:noFill/>
        </p:spPr>
        <p:txBody>
          <a:bodyPr wrap="square" rtlCol="0">
            <a:spAutoFit/>
          </a:bodyPr>
          <a:lstStyle/>
          <a:p>
            <a:r>
              <a:rPr lang="en-US" altLang="zh-CN" dirty="0"/>
              <a:t>0</a:t>
            </a:r>
            <a:endParaRPr lang="zh-CN" altLang="en-US" dirty="0"/>
          </a:p>
        </p:txBody>
      </p:sp>
      <p:sp>
        <p:nvSpPr>
          <p:cNvPr id="78" name="文本框 77">
            <a:extLst>
              <a:ext uri="{FF2B5EF4-FFF2-40B4-BE49-F238E27FC236}">
                <a16:creationId xmlns:a16="http://schemas.microsoft.com/office/drawing/2014/main" xmlns="" id="{A105188B-F992-48AB-AB49-963DE59B0E1B}"/>
              </a:ext>
            </a:extLst>
          </p:cNvPr>
          <p:cNvSpPr txBox="1"/>
          <p:nvPr/>
        </p:nvSpPr>
        <p:spPr>
          <a:xfrm>
            <a:off x="4437825" y="1946446"/>
            <a:ext cx="309325" cy="369332"/>
          </a:xfrm>
          <a:prstGeom prst="rect">
            <a:avLst/>
          </a:prstGeom>
          <a:noFill/>
        </p:spPr>
        <p:txBody>
          <a:bodyPr wrap="square" rtlCol="0">
            <a:spAutoFit/>
          </a:bodyPr>
          <a:lstStyle/>
          <a:p>
            <a:r>
              <a:rPr lang="en-US" altLang="zh-CN" dirty="0"/>
              <a:t>1</a:t>
            </a:r>
            <a:endParaRPr lang="zh-CN" altLang="en-US" dirty="0"/>
          </a:p>
        </p:txBody>
      </p:sp>
      <p:sp>
        <p:nvSpPr>
          <p:cNvPr id="79" name="文本框 78">
            <a:extLst>
              <a:ext uri="{FF2B5EF4-FFF2-40B4-BE49-F238E27FC236}">
                <a16:creationId xmlns:a16="http://schemas.microsoft.com/office/drawing/2014/main" xmlns="" id="{F8A4613C-497D-46A4-A673-DF6207223931}"/>
              </a:ext>
            </a:extLst>
          </p:cNvPr>
          <p:cNvSpPr txBox="1"/>
          <p:nvPr/>
        </p:nvSpPr>
        <p:spPr>
          <a:xfrm>
            <a:off x="4439984" y="2315778"/>
            <a:ext cx="309325" cy="369332"/>
          </a:xfrm>
          <a:prstGeom prst="rect">
            <a:avLst/>
          </a:prstGeom>
          <a:noFill/>
        </p:spPr>
        <p:txBody>
          <a:bodyPr wrap="square" rtlCol="0">
            <a:spAutoFit/>
          </a:bodyPr>
          <a:lstStyle/>
          <a:p>
            <a:r>
              <a:rPr lang="en-US" altLang="zh-CN" dirty="0"/>
              <a:t>2</a:t>
            </a:r>
            <a:endParaRPr lang="zh-CN" altLang="en-US" dirty="0"/>
          </a:p>
        </p:txBody>
      </p:sp>
      <p:sp>
        <p:nvSpPr>
          <p:cNvPr id="80" name="文本框 79">
            <a:extLst>
              <a:ext uri="{FF2B5EF4-FFF2-40B4-BE49-F238E27FC236}">
                <a16:creationId xmlns:a16="http://schemas.microsoft.com/office/drawing/2014/main" xmlns="" id="{93B2CF11-7878-465C-8F22-4F2C060A5D6E}"/>
              </a:ext>
            </a:extLst>
          </p:cNvPr>
          <p:cNvSpPr txBox="1"/>
          <p:nvPr/>
        </p:nvSpPr>
        <p:spPr>
          <a:xfrm>
            <a:off x="4435560" y="2685110"/>
            <a:ext cx="309325" cy="369332"/>
          </a:xfrm>
          <a:prstGeom prst="rect">
            <a:avLst/>
          </a:prstGeom>
          <a:noFill/>
        </p:spPr>
        <p:txBody>
          <a:bodyPr wrap="square" rtlCol="0">
            <a:spAutoFit/>
          </a:bodyPr>
          <a:lstStyle/>
          <a:p>
            <a:r>
              <a:rPr lang="en-US" altLang="zh-CN" dirty="0"/>
              <a:t>3</a:t>
            </a:r>
            <a:endParaRPr lang="zh-CN" altLang="en-US" dirty="0"/>
          </a:p>
        </p:txBody>
      </p:sp>
      <p:sp>
        <p:nvSpPr>
          <p:cNvPr id="81" name="文本框 80">
            <a:extLst>
              <a:ext uri="{FF2B5EF4-FFF2-40B4-BE49-F238E27FC236}">
                <a16:creationId xmlns:a16="http://schemas.microsoft.com/office/drawing/2014/main" xmlns="" id="{3039C058-8134-4A8A-8459-D630E5CA2F67}"/>
              </a:ext>
            </a:extLst>
          </p:cNvPr>
          <p:cNvSpPr txBox="1"/>
          <p:nvPr/>
        </p:nvSpPr>
        <p:spPr>
          <a:xfrm>
            <a:off x="5541889" y="1243866"/>
            <a:ext cx="1107226" cy="369332"/>
          </a:xfrm>
          <a:prstGeom prst="rect">
            <a:avLst/>
          </a:prstGeom>
          <a:noFill/>
        </p:spPr>
        <p:txBody>
          <a:bodyPr wrap="square" rtlCol="0">
            <a:spAutoFit/>
          </a:bodyPr>
          <a:lstStyle/>
          <a:p>
            <a:r>
              <a:rPr lang="en-US" altLang="zh-CN" dirty="0" err="1"/>
              <a:t>firstedge</a:t>
            </a:r>
            <a:endParaRPr lang="zh-CN" altLang="en-US" dirty="0"/>
          </a:p>
        </p:txBody>
      </p:sp>
      <p:cxnSp>
        <p:nvCxnSpPr>
          <p:cNvPr id="82" name="直接箭头连接符 81">
            <a:extLst>
              <a:ext uri="{FF2B5EF4-FFF2-40B4-BE49-F238E27FC236}">
                <a16:creationId xmlns:a16="http://schemas.microsoft.com/office/drawing/2014/main" xmlns="" id="{BB7D4E7D-F825-476D-AEDB-422AC9CBB81E}"/>
              </a:ext>
            </a:extLst>
          </p:cNvPr>
          <p:cNvCxnSpPr>
            <a:cxnSpLocks/>
            <a:endCxn id="83" idx="1"/>
          </p:cNvCxnSpPr>
          <p:nvPr/>
        </p:nvCxnSpPr>
        <p:spPr>
          <a:xfrm>
            <a:off x="6005917" y="173894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xmlns="" id="{73AF195A-FF9E-47FA-9EF5-C74D0EB60FEF}"/>
              </a:ext>
            </a:extLst>
          </p:cNvPr>
          <p:cNvSpPr/>
          <p:nvPr/>
        </p:nvSpPr>
        <p:spPr>
          <a:xfrm>
            <a:off x="6929880" y="156346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xmlns="" id="{3A52AD4F-AD7E-4FBD-A65B-BA0DA9F59BE1}"/>
              </a:ext>
            </a:extLst>
          </p:cNvPr>
          <p:cNvCxnSpPr>
            <a:cxnSpLocks/>
            <a:stCxn id="83" idx="0"/>
            <a:endCxn id="83" idx="2"/>
          </p:cNvCxnSpPr>
          <p:nvPr/>
        </p:nvCxnSpPr>
        <p:spPr>
          <a:xfrm>
            <a:off x="7382747" y="1563466"/>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直接箭头连接符 84">
            <a:extLst>
              <a:ext uri="{FF2B5EF4-FFF2-40B4-BE49-F238E27FC236}">
                <a16:creationId xmlns:a16="http://schemas.microsoft.com/office/drawing/2014/main" xmlns="" id="{17B86843-B794-4623-9C43-D3BABB82A96F}"/>
              </a:ext>
            </a:extLst>
          </p:cNvPr>
          <p:cNvCxnSpPr>
            <a:cxnSpLocks/>
          </p:cNvCxnSpPr>
          <p:nvPr/>
        </p:nvCxnSpPr>
        <p:spPr>
          <a:xfrm>
            <a:off x="7593483" y="1742590"/>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xmlns="" id="{93CC9FB4-DF2B-4FFA-8A22-A0883C43078E}"/>
              </a:ext>
            </a:extLst>
          </p:cNvPr>
          <p:cNvSpPr txBox="1"/>
          <p:nvPr/>
        </p:nvSpPr>
        <p:spPr>
          <a:xfrm>
            <a:off x="7000832" y="1550858"/>
            <a:ext cx="354245" cy="369332"/>
          </a:xfrm>
          <a:prstGeom prst="rect">
            <a:avLst/>
          </a:prstGeom>
          <a:noFill/>
        </p:spPr>
        <p:txBody>
          <a:bodyPr wrap="square" rtlCol="0">
            <a:spAutoFit/>
          </a:bodyPr>
          <a:lstStyle/>
          <a:p>
            <a:r>
              <a:rPr lang="en-US" altLang="zh-CN" dirty="0"/>
              <a:t>1</a:t>
            </a:r>
            <a:endParaRPr lang="zh-CN" altLang="en-US" dirty="0"/>
          </a:p>
        </p:txBody>
      </p:sp>
      <p:sp>
        <p:nvSpPr>
          <p:cNvPr id="87" name="矩形 86">
            <a:extLst>
              <a:ext uri="{FF2B5EF4-FFF2-40B4-BE49-F238E27FC236}">
                <a16:creationId xmlns:a16="http://schemas.microsoft.com/office/drawing/2014/main" xmlns="" id="{E5C824A2-BAF2-4930-9A1A-62B2C3EFB1E8}"/>
              </a:ext>
            </a:extLst>
          </p:cNvPr>
          <p:cNvSpPr/>
          <p:nvPr/>
        </p:nvSpPr>
        <p:spPr>
          <a:xfrm>
            <a:off x="8209729" y="155933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87">
            <a:extLst>
              <a:ext uri="{FF2B5EF4-FFF2-40B4-BE49-F238E27FC236}">
                <a16:creationId xmlns:a16="http://schemas.microsoft.com/office/drawing/2014/main" xmlns="" id="{FD009135-E97F-4C49-84FA-D7E058B9675D}"/>
              </a:ext>
            </a:extLst>
          </p:cNvPr>
          <p:cNvCxnSpPr>
            <a:cxnSpLocks/>
            <a:stCxn id="87" idx="0"/>
            <a:endCxn id="87" idx="2"/>
          </p:cNvCxnSpPr>
          <p:nvPr/>
        </p:nvCxnSpPr>
        <p:spPr>
          <a:xfrm>
            <a:off x="8662596" y="1559338"/>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89" name="文本框 88">
            <a:extLst>
              <a:ext uri="{FF2B5EF4-FFF2-40B4-BE49-F238E27FC236}">
                <a16:creationId xmlns:a16="http://schemas.microsoft.com/office/drawing/2014/main" xmlns="" id="{65ADB24F-E74F-45B1-A154-E9515245F78B}"/>
              </a:ext>
            </a:extLst>
          </p:cNvPr>
          <p:cNvSpPr txBox="1"/>
          <p:nvPr/>
        </p:nvSpPr>
        <p:spPr>
          <a:xfrm>
            <a:off x="8280681" y="1546730"/>
            <a:ext cx="354245" cy="369332"/>
          </a:xfrm>
          <a:prstGeom prst="rect">
            <a:avLst/>
          </a:prstGeom>
          <a:noFill/>
        </p:spPr>
        <p:txBody>
          <a:bodyPr wrap="square" rtlCol="0">
            <a:spAutoFit/>
          </a:bodyPr>
          <a:lstStyle/>
          <a:p>
            <a:r>
              <a:rPr lang="en-US" altLang="zh-CN" dirty="0"/>
              <a:t>2</a:t>
            </a:r>
            <a:endParaRPr lang="zh-CN" altLang="en-US" dirty="0"/>
          </a:p>
        </p:txBody>
      </p:sp>
      <p:cxnSp>
        <p:nvCxnSpPr>
          <p:cNvPr id="90" name="直接箭头连接符 89">
            <a:extLst>
              <a:ext uri="{FF2B5EF4-FFF2-40B4-BE49-F238E27FC236}">
                <a16:creationId xmlns:a16="http://schemas.microsoft.com/office/drawing/2014/main" xmlns="" id="{F1D08910-1457-4699-90C9-09CA491899D0}"/>
              </a:ext>
            </a:extLst>
          </p:cNvPr>
          <p:cNvCxnSpPr>
            <a:cxnSpLocks/>
          </p:cNvCxnSpPr>
          <p:nvPr/>
        </p:nvCxnSpPr>
        <p:spPr>
          <a:xfrm>
            <a:off x="8877521" y="1738946"/>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xmlns="" id="{072BA891-D91E-4DBC-A663-8066FFC07F30}"/>
              </a:ext>
            </a:extLst>
          </p:cNvPr>
          <p:cNvSpPr/>
          <p:nvPr/>
        </p:nvSpPr>
        <p:spPr>
          <a:xfrm>
            <a:off x="9489578" y="1567672"/>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a:extLst>
              <a:ext uri="{FF2B5EF4-FFF2-40B4-BE49-F238E27FC236}">
                <a16:creationId xmlns:a16="http://schemas.microsoft.com/office/drawing/2014/main" xmlns="" id="{45C7FFB3-DDE4-4BBB-9287-F4D20E2FFCC7}"/>
              </a:ext>
            </a:extLst>
          </p:cNvPr>
          <p:cNvCxnSpPr>
            <a:cxnSpLocks/>
            <a:stCxn id="91" idx="0"/>
            <a:endCxn id="91" idx="2"/>
          </p:cNvCxnSpPr>
          <p:nvPr/>
        </p:nvCxnSpPr>
        <p:spPr>
          <a:xfrm>
            <a:off x="9942445" y="1567672"/>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93" name="文本框 92">
            <a:extLst>
              <a:ext uri="{FF2B5EF4-FFF2-40B4-BE49-F238E27FC236}">
                <a16:creationId xmlns:a16="http://schemas.microsoft.com/office/drawing/2014/main" xmlns="" id="{E05894DE-6757-427D-823C-DCC5B040EB4C}"/>
              </a:ext>
            </a:extLst>
          </p:cNvPr>
          <p:cNvSpPr txBox="1"/>
          <p:nvPr/>
        </p:nvSpPr>
        <p:spPr>
          <a:xfrm>
            <a:off x="9560530" y="1555064"/>
            <a:ext cx="354245" cy="369332"/>
          </a:xfrm>
          <a:prstGeom prst="rect">
            <a:avLst/>
          </a:prstGeom>
          <a:noFill/>
        </p:spPr>
        <p:txBody>
          <a:bodyPr wrap="square" rtlCol="0">
            <a:spAutoFit/>
          </a:bodyPr>
          <a:lstStyle/>
          <a:p>
            <a:r>
              <a:rPr lang="en-US" altLang="zh-CN" dirty="0"/>
              <a:t>3</a:t>
            </a:r>
            <a:endParaRPr lang="zh-CN" altLang="en-US" dirty="0"/>
          </a:p>
        </p:txBody>
      </p:sp>
      <p:sp>
        <p:nvSpPr>
          <p:cNvPr id="94" name="文本框 93">
            <a:extLst>
              <a:ext uri="{FF2B5EF4-FFF2-40B4-BE49-F238E27FC236}">
                <a16:creationId xmlns:a16="http://schemas.microsoft.com/office/drawing/2014/main" xmlns="" id="{E862E87A-935A-419D-B276-8A1CAFC1436A}"/>
              </a:ext>
            </a:extLst>
          </p:cNvPr>
          <p:cNvSpPr txBox="1"/>
          <p:nvPr/>
        </p:nvSpPr>
        <p:spPr>
          <a:xfrm>
            <a:off x="9980957" y="1609680"/>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95" name="直接箭头连接符 94">
            <a:extLst>
              <a:ext uri="{FF2B5EF4-FFF2-40B4-BE49-F238E27FC236}">
                <a16:creationId xmlns:a16="http://schemas.microsoft.com/office/drawing/2014/main" xmlns="" id="{B3F947A7-9CA2-4283-83C5-8835AB1A14CD}"/>
              </a:ext>
            </a:extLst>
          </p:cNvPr>
          <p:cNvCxnSpPr>
            <a:cxnSpLocks/>
            <a:endCxn id="96" idx="1"/>
          </p:cNvCxnSpPr>
          <p:nvPr/>
        </p:nvCxnSpPr>
        <p:spPr>
          <a:xfrm>
            <a:off x="6007315" y="2126238"/>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xmlns="" id="{5CC39FEB-B07B-4740-A3C9-048895212D8B}"/>
              </a:ext>
            </a:extLst>
          </p:cNvPr>
          <p:cNvSpPr/>
          <p:nvPr/>
        </p:nvSpPr>
        <p:spPr>
          <a:xfrm>
            <a:off x="6931278" y="195075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a:extLst>
              <a:ext uri="{FF2B5EF4-FFF2-40B4-BE49-F238E27FC236}">
                <a16:creationId xmlns:a16="http://schemas.microsoft.com/office/drawing/2014/main" xmlns="" id="{0511E821-7DF3-4BD4-802F-2CFDED55DE61}"/>
              </a:ext>
            </a:extLst>
          </p:cNvPr>
          <p:cNvCxnSpPr>
            <a:cxnSpLocks/>
            <a:stCxn id="96" idx="0"/>
            <a:endCxn id="96" idx="2"/>
          </p:cNvCxnSpPr>
          <p:nvPr/>
        </p:nvCxnSpPr>
        <p:spPr>
          <a:xfrm>
            <a:off x="7384145" y="1950758"/>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98" name="直接箭头连接符 97">
            <a:extLst>
              <a:ext uri="{FF2B5EF4-FFF2-40B4-BE49-F238E27FC236}">
                <a16:creationId xmlns:a16="http://schemas.microsoft.com/office/drawing/2014/main" xmlns="" id="{6036D2EA-88F8-4434-B29E-985838A526ED}"/>
              </a:ext>
            </a:extLst>
          </p:cNvPr>
          <p:cNvCxnSpPr>
            <a:cxnSpLocks/>
          </p:cNvCxnSpPr>
          <p:nvPr/>
        </p:nvCxnSpPr>
        <p:spPr>
          <a:xfrm>
            <a:off x="7594881" y="2129882"/>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xmlns="" id="{12573A88-F15B-499D-A5F2-20D40B3497FB}"/>
              </a:ext>
            </a:extLst>
          </p:cNvPr>
          <p:cNvSpPr txBox="1"/>
          <p:nvPr/>
        </p:nvSpPr>
        <p:spPr>
          <a:xfrm>
            <a:off x="7002230" y="1938150"/>
            <a:ext cx="354245" cy="369332"/>
          </a:xfrm>
          <a:prstGeom prst="rect">
            <a:avLst/>
          </a:prstGeom>
          <a:noFill/>
        </p:spPr>
        <p:txBody>
          <a:bodyPr wrap="square" rtlCol="0">
            <a:spAutoFit/>
          </a:bodyPr>
          <a:lstStyle/>
          <a:p>
            <a:r>
              <a:rPr lang="en-US" altLang="zh-CN" dirty="0"/>
              <a:t>0</a:t>
            </a:r>
            <a:endParaRPr lang="zh-CN" altLang="en-US" dirty="0"/>
          </a:p>
        </p:txBody>
      </p:sp>
      <p:sp>
        <p:nvSpPr>
          <p:cNvPr id="100" name="矩形 99">
            <a:extLst>
              <a:ext uri="{FF2B5EF4-FFF2-40B4-BE49-F238E27FC236}">
                <a16:creationId xmlns:a16="http://schemas.microsoft.com/office/drawing/2014/main" xmlns="" id="{CC6DAE11-4BD7-4249-9995-1DBABF4E5542}"/>
              </a:ext>
            </a:extLst>
          </p:cNvPr>
          <p:cNvSpPr/>
          <p:nvPr/>
        </p:nvSpPr>
        <p:spPr>
          <a:xfrm>
            <a:off x="8211127" y="194663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xmlns="" id="{3DC614A1-D7DC-443A-BA44-36CA2111BDD8}"/>
              </a:ext>
            </a:extLst>
          </p:cNvPr>
          <p:cNvCxnSpPr>
            <a:cxnSpLocks/>
            <a:stCxn id="100" idx="0"/>
            <a:endCxn id="100" idx="2"/>
          </p:cNvCxnSpPr>
          <p:nvPr/>
        </p:nvCxnSpPr>
        <p:spPr>
          <a:xfrm>
            <a:off x="8663994" y="1946630"/>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02" name="文本框 101">
            <a:extLst>
              <a:ext uri="{FF2B5EF4-FFF2-40B4-BE49-F238E27FC236}">
                <a16:creationId xmlns:a16="http://schemas.microsoft.com/office/drawing/2014/main" xmlns="" id="{9C67532C-B74A-4993-A040-575B70200A14}"/>
              </a:ext>
            </a:extLst>
          </p:cNvPr>
          <p:cNvSpPr txBox="1"/>
          <p:nvPr/>
        </p:nvSpPr>
        <p:spPr>
          <a:xfrm>
            <a:off x="8282079" y="1934022"/>
            <a:ext cx="354245" cy="369332"/>
          </a:xfrm>
          <a:prstGeom prst="rect">
            <a:avLst/>
          </a:prstGeom>
          <a:noFill/>
        </p:spPr>
        <p:txBody>
          <a:bodyPr wrap="square" rtlCol="0">
            <a:spAutoFit/>
          </a:bodyPr>
          <a:lstStyle/>
          <a:p>
            <a:r>
              <a:rPr lang="en-US" altLang="zh-CN" dirty="0"/>
              <a:t>2</a:t>
            </a:r>
            <a:endParaRPr lang="zh-CN" altLang="en-US" dirty="0"/>
          </a:p>
        </p:txBody>
      </p:sp>
      <p:sp>
        <p:nvSpPr>
          <p:cNvPr id="103" name="文本框 102">
            <a:extLst>
              <a:ext uri="{FF2B5EF4-FFF2-40B4-BE49-F238E27FC236}">
                <a16:creationId xmlns:a16="http://schemas.microsoft.com/office/drawing/2014/main" xmlns="" id="{5637B9C1-969A-4ABD-80C5-328B285FFDC7}"/>
              </a:ext>
            </a:extLst>
          </p:cNvPr>
          <p:cNvSpPr txBox="1"/>
          <p:nvPr/>
        </p:nvSpPr>
        <p:spPr>
          <a:xfrm>
            <a:off x="8715486" y="1948611"/>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04" name="直接箭头连接符 103">
            <a:extLst>
              <a:ext uri="{FF2B5EF4-FFF2-40B4-BE49-F238E27FC236}">
                <a16:creationId xmlns:a16="http://schemas.microsoft.com/office/drawing/2014/main" xmlns="" id="{B4E73488-4592-4B05-B039-708A7013C0C8}"/>
              </a:ext>
            </a:extLst>
          </p:cNvPr>
          <p:cNvCxnSpPr>
            <a:cxnSpLocks/>
            <a:endCxn id="105" idx="1"/>
          </p:cNvCxnSpPr>
          <p:nvPr/>
        </p:nvCxnSpPr>
        <p:spPr>
          <a:xfrm>
            <a:off x="6005917" y="2514915"/>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xmlns="" id="{D53B8CD6-A9F9-4A76-9885-F5D60BDF9965}"/>
              </a:ext>
            </a:extLst>
          </p:cNvPr>
          <p:cNvSpPr/>
          <p:nvPr/>
        </p:nvSpPr>
        <p:spPr>
          <a:xfrm>
            <a:off x="6929880" y="233943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xmlns="" id="{432233B6-AADF-40AA-A718-13E037E62A26}"/>
              </a:ext>
            </a:extLst>
          </p:cNvPr>
          <p:cNvCxnSpPr>
            <a:cxnSpLocks/>
            <a:stCxn id="105" idx="0"/>
            <a:endCxn id="105" idx="2"/>
          </p:cNvCxnSpPr>
          <p:nvPr/>
        </p:nvCxnSpPr>
        <p:spPr>
          <a:xfrm>
            <a:off x="7382747" y="2339435"/>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直接箭头连接符 106">
            <a:extLst>
              <a:ext uri="{FF2B5EF4-FFF2-40B4-BE49-F238E27FC236}">
                <a16:creationId xmlns:a16="http://schemas.microsoft.com/office/drawing/2014/main" xmlns="" id="{B41E6536-0C8B-409A-BDDA-B3C2DE1ADBB9}"/>
              </a:ext>
            </a:extLst>
          </p:cNvPr>
          <p:cNvCxnSpPr>
            <a:cxnSpLocks/>
          </p:cNvCxnSpPr>
          <p:nvPr/>
        </p:nvCxnSpPr>
        <p:spPr>
          <a:xfrm>
            <a:off x="7593483" y="2518559"/>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xmlns="" id="{DE44F2FA-7312-4845-948E-1ED7B7450D33}"/>
              </a:ext>
            </a:extLst>
          </p:cNvPr>
          <p:cNvSpPr txBox="1"/>
          <p:nvPr/>
        </p:nvSpPr>
        <p:spPr>
          <a:xfrm>
            <a:off x="7000832" y="2326827"/>
            <a:ext cx="354245" cy="369332"/>
          </a:xfrm>
          <a:prstGeom prst="rect">
            <a:avLst/>
          </a:prstGeom>
          <a:noFill/>
        </p:spPr>
        <p:txBody>
          <a:bodyPr wrap="square" rtlCol="0">
            <a:spAutoFit/>
          </a:bodyPr>
          <a:lstStyle/>
          <a:p>
            <a:r>
              <a:rPr lang="en-US" altLang="zh-CN" dirty="0"/>
              <a:t>0</a:t>
            </a:r>
            <a:endParaRPr lang="zh-CN" altLang="en-US" dirty="0"/>
          </a:p>
        </p:txBody>
      </p:sp>
      <p:sp>
        <p:nvSpPr>
          <p:cNvPr id="109" name="矩形 108">
            <a:extLst>
              <a:ext uri="{FF2B5EF4-FFF2-40B4-BE49-F238E27FC236}">
                <a16:creationId xmlns:a16="http://schemas.microsoft.com/office/drawing/2014/main" xmlns="" id="{30ACD4CC-C03F-43C8-B35B-67559338FB5F}"/>
              </a:ext>
            </a:extLst>
          </p:cNvPr>
          <p:cNvSpPr/>
          <p:nvPr/>
        </p:nvSpPr>
        <p:spPr>
          <a:xfrm>
            <a:off x="8209729" y="233530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a:extLst>
              <a:ext uri="{FF2B5EF4-FFF2-40B4-BE49-F238E27FC236}">
                <a16:creationId xmlns:a16="http://schemas.microsoft.com/office/drawing/2014/main" xmlns="" id="{998D282F-48E4-4815-B39A-080A6A3D58B9}"/>
              </a:ext>
            </a:extLst>
          </p:cNvPr>
          <p:cNvCxnSpPr>
            <a:cxnSpLocks/>
            <a:stCxn id="109" idx="0"/>
            <a:endCxn id="109" idx="2"/>
          </p:cNvCxnSpPr>
          <p:nvPr/>
        </p:nvCxnSpPr>
        <p:spPr>
          <a:xfrm>
            <a:off x="8662596" y="2335307"/>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11" name="文本框 110">
            <a:extLst>
              <a:ext uri="{FF2B5EF4-FFF2-40B4-BE49-F238E27FC236}">
                <a16:creationId xmlns:a16="http://schemas.microsoft.com/office/drawing/2014/main" xmlns="" id="{52D9127B-B945-4BEB-B8C7-ECF944FC099B}"/>
              </a:ext>
            </a:extLst>
          </p:cNvPr>
          <p:cNvSpPr txBox="1"/>
          <p:nvPr/>
        </p:nvSpPr>
        <p:spPr>
          <a:xfrm>
            <a:off x="8280681" y="2322699"/>
            <a:ext cx="354245" cy="369332"/>
          </a:xfrm>
          <a:prstGeom prst="rect">
            <a:avLst/>
          </a:prstGeom>
          <a:noFill/>
        </p:spPr>
        <p:txBody>
          <a:bodyPr wrap="square" rtlCol="0">
            <a:spAutoFit/>
          </a:bodyPr>
          <a:lstStyle/>
          <a:p>
            <a:r>
              <a:rPr lang="en-US" altLang="zh-CN" dirty="0"/>
              <a:t>1</a:t>
            </a:r>
            <a:endParaRPr lang="zh-CN" altLang="en-US" dirty="0"/>
          </a:p>
        </p:txBody>
      </p:sp>
      <p:cxnSp>
        <p:nvCxnSpPr>
          <p:cNvPr id="112" name="直接箭头连接符 111">
            <a:extLst>
              <a:ext uri="{FF2B5EF4-FFF2-40B4-BE49-F238E27FC236}">
                <a16:creationId xmlns:a16="http://schemas.microsoft.com/office/drawing/2014/main" xmlns="" id="{D01EFAAF-C9D2-4CF1-95A3-A4341AFF6398}"/>
              </a:ext>
            </a:extLst>
          </p:cNvPr>
          <p:cNvCxnSpPr>
            <a:cxnSpLocks/>
          </p:cNvCxnSpPr>
          <p:nvPr/>
        </p:nvCxnSpPr>
        <p:spPr>
          <a:xfrm>
            <a:off x="8877521" y="2514915"/>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矩形 112">
            <a:extLst>
              <a:ext uri="{FF2B5EF4-FFF2-40B4-BE49-F238E27FC236}">
                <a16:creationId xmlns:a16="http://schemas.microsoft.com/office/drawing/2014/main" xmlns="" id="{208F5354-133F-4CAA-BF57-8291D75BC390}"/>
              </a:ext>
            </a:extLst>
          </p:cNvPr>
          <p:cNvSpPr/>
          <p:nvPr/>
        </p:nvSpPr>
        <p:spPr>
          <a:xfrm>
            <a:off x="9489578" y="2343641"/>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a:extLst>
              <a:ext uri="{FF2B5EF4-FFF2-40B4-BE49-F238E27FC236}">
                <a16:creationId xmlns:a16="http://schemas.microsoft.com/office/drawing/2014/main" xmlns="" id="{88F61E91-E962-4599-B909-A800B3EE6F82}"/>
              </a:ext>
            </a:extLst>
          </p:cNvPr>
          <p:cNvCxnSpPr>
            <a:cxnSpLocks/>
            <a:stCxn id="113" idx="0"/>
            <a:endCxn id="113" idx="2"/>
          </p:cNvCxnSpPr>
          <p:nvPr/>
        </p:nvCxnSpPr>
        <p:spPr>
          <a:xfrm>
            <a:off x="9942445" y="2343641"/>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15" name="文本框 114">
            <a:extLst>
              <a:ext uri="{FF2B5EF4-FFF2-40B4-BE49-F238E27FC236}">
                <a16:creationId xmlns:a16="http://schemas.microsoft.com/office/drawing/2014/main" xmlns="" id="{DD334268-8F60-49CF-B2D9-27472CB592BD}"/>
              </a:ext>
            </a:extLst>
          </p:cNvPr>
          <p:cNvSpPr txBox="1"/>
          <p:nvPr/>
        </p:nvSpPr>
        <p:spPr>
          <a:xfrm>
            <a:off x="9560530" y="2331033"/>
            <a:ext cx="354245" cy="369332"/>
          </a:xfrm>
          <a:prstGeom prst="rect">
            <a:avLst/>
          </a:prstGeom>
          <a:noFill/>
        </p:spPr>
        <p:txBody>
          <a:bodyPr wrap="square" rtlCol="0">
            <a:spAutoFit/>
          </a:bodyPr>
          <a:lstStyle/>
          <a:p>
            <a:r>
              <a:rPr lang="en-US" altLang="zh-CN" dirty="0"/>
              <a:t>3</a:t>
            </a:r>
            <a:endParaRPr lang="zh-CN" altLang="en-US" dirty="0"/>
          </a:p>
        </p:txBody>
      </p:sp>
      <p:sp>
        <p:nvSpPr>
          <p:cNvPr id="116" name="文本框 115">
            <a:extLst>
              <a:ext uri="{FF2B5EF4-FFF2-40B4-BE49-F238E27FC236}">
                <a16:creationId xmlns:a16="http://schemas.microsoft.com/office/drawing/2014/main" xmlns="" id="{CB29E2E1-AE53-4CA4-9466-21F8B2550B99}"/>
              </a:ext>
            </a:extLst>
          </p:cNvPr>
          <p:cNvSpPr txBox="1"/>
          <p:nvPr/>
        </p:nvSpPr>
        <p:spPr>
          <a:xfrm>
            <a:off x="9980957" y="2360482"/>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17" name="直接箭头连接符 116">
            <a:extLst>
              <a:ext uri="{FF2B5EF4-FFF2-40B4-BE49-F238E27FC236}">
                <a16:creationId xmlns:a16="http://schemas.microsoft.com/office/drawing/2014/main" xmlns="" id="{4C285FBF-11ED-4B15-93EA-FA00F9C0C579}"/>
              </a:ext>
            </a:extLst>
          </p:cNvPr>
          <p:cNvCxnSpPr>
            <a:cxnSpLocks/>
          </p:cNvCxnSpPr>
          <p:nvPr/>
        </p:nvCxnSpPr>
        <p:spPr>
          <a:xfrm>
            <a:off x="6004748" y="289205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xmlns="" id="{77BECD76-95CF-4B99-AECA-E613B83221F1}"/>
              </a:ext>
            </a:extLst>
          </p:cNvPr>
          <p:cNvSpPr/>
          <p:nvPr/>
        </p:nvSpPr>
        <p:spPr>
          <a:xfrm>
            <a:off x="6928711" y="272496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9" name="直接箭头连接符 118">
            <a:extLst>
              <a:ext uri="{FF2B5EF4-FFF2-40B4-BE49-F238E27FC236}">
                <a16:creationId xmlns:a16="http://schemas.microsoft.com/office/drawing/2014/main" xmlns="" id="{2F449489-3673-43EE-BF5E-49852E3EA23A}"/>
              </a:ext>
            </a:extLst>
          </p:cNvPr>
          <p:cNvCxnSpPr>
            <a:cxnSpLocks/>
          </p:cNvCxnSpPr>
          <p:nvPr/>
        </p:nvCxnSpPr>
        <p:spPr>
          <a:xfrm>
            <a:off x="7592314" y="2904089"/>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xmlns="" id="{CCEC86C7-9488-4552-9685-48438A4A9D48}"/>
              </a:ext>
            </a:extLst>
          </p:cNvPr>
          <p:cNvSpPr txBox="1"/>
          <p:nvPr/>
        </p:nvSpPr>
        <p:spPr>
          <a:xfrm>
            <a:off x="6999663" y="2712357"/>
            <a:ext cx="354245" cy="369332"/>
          </a:xfrm>
          <a:prstGeom prst="rect">
            <a:avLst/>
          </a:prstGeom>
          <a:noFill/>
        </p:spPr>
        <p:txBody>
          <a:bodyPr wrap="square" rtlCol="0">
            <a:spAutoFit/>
          </a:bodyPr>
          <a:lstStyle/>
          <a:p>
            <a:r>
              <a:rPr lang="en-US" altLang="zh-CN" dirty="0"/>
              <a:t>0</a:t>
            </a:r>
            <a:endParaRPr lang="zh-CN" altLang="en-US" dirty="0"/>
          </a:p>
        </p:txBody>
      </p:sp>
      <p:sp>
        <p:nvSpPr>
          <p:cNvPr id="121" name="矩形 120">
            <a:extLst>
              <a:ext uri="{FF2B5EF4-FFF2-40B4-BE49-F238E27FC236}">
                <a16:creationId xmlns:a16="http://schemas.microsoft.com/office/drawing/2014/main" xmlns="" id="{6772D210-DECA-4B2D-916D-5480E58C205D}"/>
              </a:ext>
            </a:extLst>
          </p:cNvPr>
          <p:cNvSpPr/>
          <p:nvPr/>
        </p:nvSpPr>
        <p:spPr>
          <a:xfrm>
            <a:off x="8208560" y="272083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xmlns="" id="{E52B0F9D-007B-4143-8CB9-28EB2708E817}"/>
              </a:ext>
            </a:extLst>
          </p:cNvPr>
          <p:cNvSpPr txBox="1"/>
          <p:nvPr/>
        </p:nvSpPr>
        <p:spPr>
          <a:xfrm>
            <a:off x="8279512" y="2708229"/>
            <a:ext cx="354245" cy="369332"/>
          </a:xfrm>
          <a:prstGeom prst="rect">
            <a:avLst/>
          </a:prstGeom>
          <a:noFill/>
        </p:spPr>
        <p:txBody>
          <a:bodyPr wrap="square" rtlCol="0">
            <a:spAutoFit/>
          </a:bodyPr>
          <a:lstStyle/>
          <a:p>
            <a:r>
              <a:rPr lang="en-US" altLang="zh-CN" dirty="0"/>
              <a:t>2</a:t>
            </a:r>
            <a:endParaRPr lang="zh-CN" altLang="en-US" dirty="0"/>
          </a:p>
        </p:txBody>
      </p:sp>
      <p:sp>
        <p:nvSpPr>
          <p:cNvPr id="123" name="文本框 122">
            <a:extLst>
              <a:ext uri="{FF2B5EF4-FFF2-40B4-BE49-F238E27FC236}">
                <a16:creationId xmlns:a16="http://schemas.microsoft.com/office/drawing/2014/main" xmlns="" id="{45A24C85-EFE6-4132-93B7-F31926C5EEDF}"/>
              </a:ext>
            </a:extLst>
          </p:cNvPr>
          <p:cNvSpPr txBox="1"/>
          <p:nvPr/>
        </p:nvSpPr>
        <p:spPr>
          <a:xfrm>
            <a:off x="8712919" y="2722818"/>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24" name="直接连接符 123">
            <a:extLst>
              <a:ext uri="{FF2B5EF4-FFF2-40B4-BE49-F238E27FC236}">
                <a16:creationId xmlns:a16="http://schemas.microsoft.com/office/drawing/2014/main" xmlns="" id="{7CAC442F-9CFB-4F74-810E-AEC0E235649F}"/>
              </a:ext>
            </a:extLst>
          </p:cNvPr>
          <p:cNvCxnSpPr>
            <a:cxnSpLocks/>
          </p:cNvCxnSpPr>
          <p:nvPr/>
        </p:nvCxnSpPr>
        <p:spPr>
          <a:xfrm>
            <a:off x="7382747" y="2716618"/>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25" name="直接连接符 124">
            <a:extLst>
              <a:ext uri="{FF2B5EF4-FFF2-40B4-BE49-F238E27FC236}">
                <a16:creationId xmlns:a16="http://schemas.microsoft.com/office/drawing/2014/main" xmlns="" id="{FD5F5B61-EB19-4F34-8556-6D00977E56EB}"/>
              </a:ext>
            </a:extLst>
          </p:cNvPr>
          <p:cNvCxnSpPr>
            <a:cxnSpLocks/>
          </p:cNvCxnSpPr>
          <p:nvPr/>
        </p:nvCxnSpPr>
        <p:spPr>
          <a:xfrm>
            <a:off x="8664429" y="2729814"/>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直接箭头连接符 125">
            <a:extLst>
              <a:ext uri="{FF2B5EF4-FFF2-40B4-BE49-F238E27FC236}">
                <a16:creationId xmlns:a16="http://schemas.microsoft.com/office/drawing/2014/main" xmlns="" id="{78278875-49FC-40DE-BFB6-D9ABE86CA70A}"/>
              </a:ext>
            </a:extLst>
          </p:cNvPr>
          <p:cNvCxnSpPr/>
          <p:nvPr/>
        </p:nvCxnSpPr>
        <p:spPr>
          <a:xfrm>
            <a:off x="4981831" y="897622"/>
            <a:ext cx="169009" cy="2197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7" name="直接箭头连接符 126">
            <a:extLst>
              <a:ext uri="{FF2B5EF4-FFF2-40B4-BE49-F238E27FC236}">
                <a16:creationId xmlns:a16="http://schemas.microsoft.com/office/drawing/2014/main" xmlns="" id="{329A3DA4-ABD6-4B5B-B270-F3206FE79873}"/>
              </a:ext>
            </a:extLst>
          </p:cNvPr>
          <p:cNvCxnSpPr/>
          <p:nvPr/>
        </p:nvCxnSpPr>
        <p:spPr>
          <a:xfrm flipH="1">
            <a:off x="6004748" y="958156"/>
            <a:ext cx="312162" cy="1591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8" name="文本框 127">
            <a:extLst>
              <a:ext uri="{FF2B5EF4-FFF2-40B4-BE49-F238E27FC236}">
                <a16:creationId xmlns:a16="http://schemas.microsoft.com/office/drawing/2014/main" xmlns="" id="{0593335B-C8F2-4B08-A541-9F8826837D55}"/>
              </a:ext>
            </a:extLst>
          </p:cNvPr>
          <p:cNvSpPr txBox="1"/>
          <p:nvPr/>
        </p:nvSpPr>
        <p:spPr>
          <a:xfrm>
            <a:off x="4099965" y="611548"/>
            <a:ext cx="904502" cy="369332"/>
          </a:xfrm>
          <a:prstGeom prst="rect">
            <a:avLst/>
          </a:prstGeom>
          <a:noFill/>
        </p:spPr>
        <p:txBody>
          <a:bodyPr wrap="square" rtlCol="0">
            <a:spAutoFit/>
          </a:bodyPr>
          <a:lstStyle/>
          <a:p>
            <a:r>
              <a:rPr lang="zh-CN" altLang="en-US" dirty="0">
                <a:solidFill>
                  <a:schemeClr val="accent2"/>
                </a:solidFill>
              </a:rPr>
              <a:t>顶点表</a:t>
            </a:r>
          </a:p>
        </p:txBody>
      </p:sp>
      <p:sp>
        <p:nvSpPr>
          <p:cNvPr id="129" name="文本框 128">
            <a:extLst>
              <a:ext uri="{FF2B5EF4-FFF2-40B4-BE49-F238E27FC236}">
                <a16:creationId xmlns:a16="http://schemas.microsoft.com/office/drawing/2014/main" xmlns="" id="{82965BB6-5301-4C8F-94C5-7719AB8E0B62}"/>
              </a:ext>
            </a:extLst>
          </p:cNvPr>
          <p:cNvSpPr txBox="1"/>
          <p:nvPr/>
        </p:nvSpPr>
        <p:spPr>
          <a:xfrm>
            <a:off x="6316910" y="611548"/>
            <a:ext cx="724252" cy="369332"/>
          </a:xfrm>
          <a:prstGeom prst="rect">
            <a:avLst/>
          </a:prstGeom>
          <a:noFill/>
        </p:spPr>
        <p:txBody>
          <a:bodyPr wrap="square" rtlCol="0">
            <a:spAutoFit/>
          </a:bodyPr>
          <a:lstStyle/>
          <a:p>
            <a:r>
              <a:rPr lang="zh-CN" altLang="en-US" dirty="0">
                <a:solidFill>
                  <a:schemeClr val="accent2"/>
                </a:solidFill>
              </a:rPr>
              <a:t>边表</a:t>
            </a:r>
          </a:p>
        </p:txBody>
      </p:sp>
      <p:sp>
        <p:nvSpPr>
          <p:cNvPr id="132" name="矩形 131">
            <a:extLst>
              <a:ext uri="{FF2B5EF4-FFF2-40B4-BE49-F238E27FC236}">
                <a16:creationId xmlns:a16="http://schemas.microsoft.com/office/drawing/2014/main" xmlns="" id="{6DC6EAF1-469A-4238-A502-9A5D8CF1487C}"/>
              </a:ext>
            </a:extLst>
          </p:cNvPr>
          <p:cNvSpPr/>
          <p:nvPr/>
        </p:nvSpPr>
        <p:spPr>
          <a:xfrm>
            <a:off x="5140958" y="407162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xmlns="" id="{572D0216-B653-40A1-958D-BAC741EBEE7A}"/>
              </a:ext>
            </a:extLst>
          </p:cNvPr>
          <p:cNvSpPr/>
          <p:nvPr/>
        </p:nvSpPr>
        <p:spPr>
          <a:xfrm>
            <a:off x="6156026" y="407162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xmlns="" id="{E2AA7977-ED52-40C0-8E35-7C309C29A061}"/>
              </a:ext>
            </a:extLst>
          </p:cNvPr>
          <p:cNvSpPr/>
          <p:nvPr/>
        </p:nvSpPr>
        <p:spPr>
          <a:xfrm>
            <a:off x="7171094" y="407162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C25B9C1D-8129-48A2-A90E-403F9A3635D7}"/>
              </a:ext>
            </a:extLst>
          </p:cNvPr>
          <p:cNvSpPr txBox="1"/>
          <p:nvPr/>
        </p:nvSpPr>
        <p:spPr>
          <a:xfrm>
            <a:off x="5303716" y="4087860"/>
            <a:ext cx="580491" cy="369332"/>
          </a:xfrm>
          <a:prstGeom prst="rect">
            <a:avLst/>
          </a:prstGeom>
          <a:noFill/>
        </p:spPr>
        <p:txBody>
          <a:bodyPr wrap="square" rtlCol="0">
            <a:spAutoFit/>
          </a:bodyPr>
          <a:lstStyle/>
          <a:p>
            <a:r>
              <a:rPr lang="en-US" altLang="zh-CN" dirty="0" err="1">
                <a:solidFill>
                  <a:schemeClr val="accent1"/>
                </a:solidFill>
              </a:rPr>
              <a:t>ilink</a:t>
            </a:r>
            <a:endParaRPr lang="zh-CN" altLang="en-US" dirty="0">
              <a:solidFill>
                <a:schemeClr val="accent1"/>
              </a:solidFill>
            </a:endParaRPr>
          </a:p>
        </p:txBody>
      </p:sp>
      <p:sp>
        <p:nvSpPr>
          <p:cNvPr id="136" name="文本框 135">
            <a:extLst>
              <a:ext uri="{FF2B5EF4-FFF2-40B4-BE49-F238E27FC236}">
                <a16:creationId xmlns:a16="http://schemas.microsoft.com/office/drawing/2014/main" xmlns="" id="{945909F3-4046-4B0D-8D11-B3857D5B60CB}"/>
              </a:ext>
            </a:extLst>
          </p:cNvPr>
          <p:cNvSpPr txBox="1"/>
          <p:nvPr/>
        </p:nvSpPr>
        <p:spPr>
          <a:xfrm>
            <a:off x="7381578" y="4067417"/>
            <a:ext cx="580491" cy="369332"/>
          </a:xfrm>
          <a:prstGeom prst="rect">
            <a:avLst/>
          </a:prstGeom>
          <a:noFill/>
        </p:spPr>
        <p:txBody>
          <a:bodyPr wrap="square" rtlCol="0">
            <a:spAutoFit/>
          </a:bodyPr>
          <a:lstStyle/>
          <a:p>
            <a:r>
              <a:rPr lang="en-US" altLang="zh-CN" dirty="0" err="1">
                <a:solidFill>
                  <a:schemeClr val="accent1"/>
                </a:solidFill>
              </a:rPr>
              <a:t>jlink</a:t>
            </a:r>
            <a:endParaRPr lang="zh-CN" altLang="en-US" dirty="0">
              <a:solidFill>
                <a:schemeClr val="accent1"/>
              </a:solidFill>
            </a:endParaRPr>
          </a:p>
        </p:txBody>
      </p:sp>
      <p:sp>
        <p:nvSpPr>
          <p:cNvPr id="137" name="文本框 136">
            <a:extLst>
              <a:ext uri="{FF2B5EF4-FFF2-40B4-BE49-F238E27FC236}">
                <a16:creationId xmlns:a16="http://schemas.microsoft.com/office/drawing/2014/main" xmlns="" id="{7377DC3E-117A-46B1-8F4A-FBA80725BEBB}"/>
              </a:ext>
            </a:extLst>
          </p:cNvPr>
          <p:cNvSpPr txBox="1"/>
          <p:nvPr/>
        </p:nvSpPr>
        <p:spPr>
          <a:xfrm>
            <a:off x="6358865" y="4067417"/>
            <a:ext cx="580491" cy="369332"/>
          </a:xfrm>
          <a:prstGeom prst="rect">
            <a:avLst/>
          </a:prstGeom>
          <a:noFill/>
        </p:spPr>
        <p:txBody>
          <a:bodyPr wrap="square" rtlCol="0">
            <a:spAutoFit/>
          </a:bodyPr>
          <a:lstStyle/>
          <a:p>
            <a:r>
              <a:rPr lang="en-US" altLang="zh-CN" dirty="0" err="1"/>
              <a:t>jvex</a:t>
            </a:r>
            <a:endParaRPr lang="zh-CN" altLang="en-US" dirty="0"/>
          </a:p>
        </p:txBody>
      </p:sp>
      <p:sp>
        <p:nvSpPr>
          <p:cNvPr id="138" name="矩形 137">
            <a:extLst>
              <a:ext uri="{FF2B5EF4-FFF2-40B4-BE49-F238E27FC236}">
                <a16:creationId xmlns:a16="http://schemas.microsoft.com/office/drawing/2014/main" xmlns="" id="{14F43038-1463-4EBE-AC40-1A69654401BB}"/>
              </a:ext>
            </a:extLst>
          </p:cNvPr>
          <p:cNvSpPr/>
          <p:nvPr/>
        </p:nvSpPr>
        <p:spPr>
          <a:xfrm>
            <a:off x="4125890" y="4071624"/>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224E57DA-F009-4EA9-8814-C1C4E7C78A27}"/>
              </a:ext>
            </a:extLst>
          </p:cNvPr>
          <p:cNvSpPr txBox="1"/>
          <p:nvPr/>
        </p:nvSpPr>
        <p:spPr>
          <a:xfrm>
            <a:off x="4319968" y="4075907"/>
            <a:ext cx="637933" cy="369332"/>
          </a:xfrm>
          <a:prstGeom prst="rect">
            <a:avLst/>
          </a:prstGeom>
          <a:noFill/>
        </p:spPr>
        <p:txBody>
          <a:bodyPr wrap="square" rtlCol="0">
            <a:spAutoFit/>
          </a:bodyPr>
          <a:lstStyle/>
          <a:p>
            <a:r>
              <a:rPr lang="en-US" altLang="zh-CN" dirty="0" err="1"/>
              <a:t>ivex</a:t>
            </a:r>
            <a:endParaRPr lang="zh-CN" altLang="en-US" dirty="0"/>
          </a:p>
        </p:txBody>
      </p:sp>
      <p:sp>
        <p:nvSpPr>
          <p:cNvPr id="140" name="文本框 139">
            <a:extLst>
              <a:ext uri="{FF2B5EF4-FFF2-40B4-BE49-F238E27FC236}">
                <a16:creationId xmlns:a16="http://schemas.microsoft.com/office/drawing/2014/main" xmlns="" id="{7A4EEA5C-F3BF-40F9-8848-2062EF7C9227}"/>
              </a:ext>
            </a:extLst>
          </p:cNvPr>
          <p:cNvSpPr txBox="1"/>
          <p:nvPr/>
        </p:nvSpPr>
        <p:spPr>
          <a:xfrm>
            <a:off x="2124934" y="3798908"/>
            <a:ext cx="1124126" cy="923330"/>
          </a:xfrm>
          <a:prstGeom prst="rect">
            <a:avLst/>
          </a:prstGeom>
          <a:noFill/>
        </p:spPr>
        <p:txBody>
          <a:bodyPr wrap="square" rtlCol="0">
            <a:spAutoFit/>
          </a:bodyPr>
          <a:lstStyle/>
          <a:p>
            <a:r>
              <a:rPr lang="zh-CN" altLang="en-US" dirty="0"/>
              <a:t>邻接多重表边表结点</a:t>
            </a:r>
          </a:p>
        </p:txBody>
      </p:sp>
      <p:cxnSp>
        <p:nvCxnSpPr>
          <p:cNvPr id="4" name="直接箭头连接符 3">
            <a:extLst>
              <a:ext uri="{FF2B5EF4-FFF2-40B4-BE49-F238E27FC236}">
                <a16:creationId xmlns:a16="http://schemas.microsoft.com/office/drawing/2014/main" xmlns="" id="{B69D0533-F49B-4B66-8FC4-C592D6661060}"/>
              </a:ext>
            </a:extLst>
          </p:cNvPr>
          <p:cNvCxnSpPr>
            <a:cxnSpLocks/>
            <a:stCxn id="7" idx="0"/>
            <a:endCxn id="139" idx="2"/>
          </p:cNvCxnSpPr>
          <p:nvPr/>
        </p:nvCxnSpPr>
        <p:spPr>
          <a:xfrm flipH="1" flipV="1">
            <a:off x="4638935" y="4445239"/>
            <a:ext cx="1133305" cy="832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xmlns="" id="{FDCD8FF2-0723-4462-9599-805A00CEFD2A}"/>
              </a:ext>
            </a:extLst>
          </p:cNvPr>
          <p:cNvSpPr txBox="1"/>
          <p:nvPr/>
        </p:nvSpPr>
        <p:spPr>
          <a:xfrm>
            <a:off x="5101735" y="5278087"/>
            <a:ext cx="1341009" cy="1200329"/>
          </a:xfrm>
          <a:prstGeom prst="rect">
            <a:avLst/>
          </a:prstGeom>
          <a:noFill/>
        </p:spPr>
        <p:txBody>
          <a:bodyPr wrap="square" rtlCol="0">
            <a:spAutoFit/>
          </a:bodyPr>
          <a:lstStyle/>
          <a:p>
            <a:r>
              <a:rPr lang="zh-CN" altLang="en-US" dirty="0"/>
              <a:t>这条边依附的两个顶点在顶点表的下标</a:t>
            </a:r>
          </a:p>
        </p:txBody>
      </p:sp>
      <p:cxnSp>
        <p:nvCxnSpPr>
          <p:cNvPr id="13" name="直接箭头连接符 12">
            <a:extLst>
              <a:ext uri="{FF2B5EF4-FFF2-40B4-BE49-F238E27FC236}">
                <a16:creationId xmlns:a16="http://schemas.microsoft.com/office/drawing/2014/main" xmlns="" id="{649446EB-F39E-4FD0-BCB3-0EE0BC4CF230}"/>
              </a:ext>
            </a:extLst>
          </p:cNvPr>
          <p:cNvCxnSpPr>
            <a:stCxn id="7" idx="0"/>
            <a:endCxn id="133" idx="2"/>
          </p:cNvCxnSpPr>
          <p:nvPr/>
        </p:nvCxnSpPr>
        <p:spPr>
          <a:xfrm flipV="1">
            <a:off x="5772240" y="4436749"/>
            <a:ext cx="891320" cy="841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xmlns="" id="{5A312175-2012-45B9-8A63-0159FB926659}"/>
              </a:ext>
            </a:extLst>
          </p:cNvPr>
          <p:cNvCxnSpPr>
            <a:cxnSpLocks/>
            <a:endCxn id="135" idx="2"/>
          </p:cNvCxnSpPr>
          <p:nvPr/>
        </p:nvCxnSpPr>
        <p:spPr>
          <a:xfrm flipH="1" flipV="1">
            <a:off x="5593962" y="4457192"/>
            <a:ext cx="1334749" cy="83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xmlns="" id="{00B2F04A-492B-4C24-8273-76C4C3775E59}"/>
              </a:ext>
            </a:extLst>
          </p:cNvPr>
          <p:cNvSpPr txBox="1"/>
          <p:nvPr/>
        </p:nvSpPr>
        <p:spPr>
          <a:xfrm>
            <a:off x="6507449" y="5294534"/>
            <a:ext cx="1341009" cy="923330"/>
          </a:xfrm>
          <a:prstGeom prst="rect">
            <a:avLst/>
          </a:prstGeom>
          <a:noFill/>
        </p:spPr>
        <p:txBody>
          <a:bodyPr wrap="square" rtlCol="0">
            <a:spAutoFit/>
          </a:bodyPr>
          <a:lstStyle/>
          <a:p>
            <a:r>
              <a:rPr lang="zh-CN" altLang="en-US" dirty="0"/>
              <a:t>指向依附顶点</a:t>
            </a:r>
            <a:r>
              <a:rPr lang="en-US" altLang="zh-CN" dirty="0" err="1"/>
              <a:t>ivex</a:t>
            </a:r>
            <a:r>
              <a:rPr lang="zh-CN" altLang="en-US" dirty="0"/>
              <a:t>的</a:t>
            </a:r>
            <a:r>
              <a:rPr lang="zh-CN" altLang="en-US" dirty="0">
                <a:solidFill>
                  <a:schemeClr val="accent1"/>
                </a:solidFill>
              </a:rPr>
              <a:t>下一条边</a:t>
            </a:r>
          </a:p>
        </p:txBody>
      </p:sp>
      <p:sp>
        <p:nvSpPr>
          <p:cNvPr id="142" name="文本框 141">
            <a:extLst>
              <a:ext uri="{FF2B5EF4-FFF2-40B4-BE49-F238E27FC236}">
                <a16:creationId xmlns:a16="http://schemas.microsoft.com/office/drawing/2014/main" xmlns="" id="{1782B5B8-81B4-40BF-B932-FDFD37D8C3B4}"/>
              </a:ext>
            </a:extLst>
          </p:cNvPr>
          <p:cNvSpPr txBox="1"/>
          <p:nvPr/>
        </p:nvSpPr>
        <p:spPr>
          <a:xfrm>
            <a:off x="8661427" y="5294534"/>
            <a:ext cx="1341009" cy="923330"/>
          </a:xfrm>
          <a:prstGeom prst="rect">
            <a:avLst/>
          </a:prstGeom>
          <a:noFill/>
        </p:spPr>
        <p:txBody>
          <a:bodyPr wrap="square" rtlCol="0">
            <a:spAutoFit/>
          </a:bodyPr>
          <a:lstStyle/>
          <a:p>
            <a:r>
              <a:rPr lang="zh-CN" altLang="en-US" dirty="0"/>
              <a:t>指向依附顶点</a:t>
            </a:r>
            <a:r>
              <a:rPr lang="en-US" altLang="zh-CN" dirty="0" err="1"/>
              <a:t>jvex</a:t>
            </a:r>
            <a:r>
              <a:rPr lang="zh-CN" altLang="en-US" dirty="0"/>
              <a:t>的</a:t>
            </a:r>
            <a:r>
              <a:rPr lang="zh-CN" altLang="en-US" dirty="0">
                <a:solidFill>
                  <a:schemeClr val="accent1"/>
                </a:solidFill>
              </a:rPr>
              <a:t>下一条边</a:t>
            </a:r>
          </a:p>
        </p:txBody>
      </p:sp>
      <p:cxnSp>
        <p:nvCxnSpPr>
          <p:cNvPr id="143" name="直接箭头连接符 142">
            <a:extLst>
              <a:ext uri="{FF2B5EF4-FFF2-40B4-BE49-F238E27FC236}">
                <a16:creationId xmlns:a16="http://schemas.microsoft.com/office/drawing/2014/main" xmlns="" id="{690202E7-C7E5-449B-9201-41857CFCD099}"/>
              </a:ext>
            </a:extLst>
          </p:cNvPr>
          <p:cNvCxnSpPr>
            <a:cxnSpLocks/>
            <a:stCxn id="142" idx="0"/>
            <a:endCxn id="136" idx="2"/>
          </p:cNvCxnSpPr>
          <p:nvPr/>
        </p:nvCxnSpPr>
        <p:spPr>
          <a:xfrm flipH="1" flipV="1">
            <a:off x="7671824" y="4436749"/>
            <a:ext cx="1660108" cy="85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12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500"/>
                                        <p:tgtEl>
                                          <p:spTgt spid="1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visible"/>
                                      </p:to>
                                    </p:set>
                                    <p:animEffect transition="in" filter="fade">
                                      <p:cBhvr>
                                        <p:cTn id="13" dur="500"/>
                                        <p:tgtEl>
                                          <p:spTgt spid="1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5"/>
                                        </p:tgtEl>
                                        <p:attrNameLst>
                                          <p:attrName>style.visibility</p:attrName>
                                        </p:attrNameLst>
                                      </p:cBhvr>
                                      <p:to>
                                        <p:strVal val="visible"/>
                                      </p:to>
                                    </p:set>
                                    <p:animEffect transition="in" filter="fade">
                                      <p:cBhvr>
                                        <p:cTn id="16" dur="500"/>
                                        <p:tgtEl>
                                          <p:spTgt spid="1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animEffect transition="in" filter="fade">
                                      <p:cBhvr>
                                        <p:cTn id="19" dur="500"/>
                                        <p:tgtEl>
                                          <p:spTgt spid="1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fade">
                                      <p:cBhvr>
                                        <p:cTn id="22" dur="500"/>
                                        <p:tgtEl>
                                          <p:spTgt spid="1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8"/>
                                        </p:tgtEl>
                                        <p:attrNameLst>
                                          <p:attrName>style.visibility</p:attrName>
                                        </p:attrNameLst>
                                      </p:cBhvr>
                                      <p:to>
                                        <p:strVal val="visible"/>
                                      </p:to>
                                    </p:set>
                                    <p:animEffect transition="in" filter="fade">
                                      <p:cBhvr>
                                        <p:cTn id="25" dur="500"/>
                                        <p:tgtEl>
                                          <p:spTgt spid="1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9"/>
                                        </p:tgtEl>
                                        <p:attrNameLst>
                                          <p:attrName>style.visibility</p:attrName>
                                        </p:attrNameLst>
                                      </p:cBhvr>
                                      <p:to>
                                        <p:strVal val="visible"/>
                                      </p:to>
                                    </p:set>
                                    <p:animEffect transition="in" filter="fade">
                                      <p:cBhvr>
                                        <p:cTn id="28" dur="500"/>
                                        <p:tgtEl>
                                          <p:spTgt spid="1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0"/>
                                        </p:tgtEl>
                                        <p:attrNameLst>
                                          <p:attrName>style.visibility</p:attrName>
                                        </p:attrNameLst>
                                      </p:cBhvr>
                                      <p:to>
                                        <p:strVal val="visible"/>
                                      </p:to>
                                    </p:set>
                                    <p:animEffect transition="in" filter="fade">
                                      <p:cBhvr>
                                        <p:cTn id="31" dur="500"/>
                                        <p:tgtEl>
                                          <p:spTgt spid="1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1"/>
                                        </p:tgtEl>
                                        <p:attrNameLst>
                                          <p:attrName>style.visibility</p:attrName>
                                        </p:attrNameLst>
                                      </p:cBhvr>
                                      <p:to>
                                        <p:strVal val="visible"/>
                                      </p:to>
                                    </p:set>
                                    <p:animEffect transition="in" filter="fade">
                                      <p:cBhvr>
                                        <p:cTn id="50" dur="500"/>
                                        <p:tgtEl>
                                          <p:spTgt spid="1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2"/>
                                        </p:tgtEl>
                                        <p:attrNameLst>
                                          <p:attrName>style.visibility</p:attrName>
                                        </p:attrNameLst>
                                      </p:cBhvr>
                                      <p:to>
                                        <p:strVal val="visible"/>
                                      </p:to>
                                    </p:set>
                                    <p:animEffect transition="in" filter="fade">
                                      <p:cBhvr>
                                        <p:cTn id="58"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p:bldP spid="136" grpId="0"/>
      <p:bldP spid="137" grpId="0"/>
      <p:bldP spid="138" grpId="0" animBg="1"/>
      <p:bldP spid="139" grpId="0"/>
      <p:bldP spid="140" grpId="0"/>
      <p:bldP spid="7" grpId="0"/>
      <p:bldP spid="141" grpId="0"/>
      <p:bldP spid="1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邻接多重表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流程图: 接点 45">
            <a:extLst>
              <a:ext uri="{FF2B5EF4-FFF2-40B4-BE49-F238E27FC236}">
                <a16:creationId xmlns:a16="http://schemas.microsoft.com/office/drawing/2014/main" xmlns="" id="{A5E19C0D-CAD1-4674-AD66-59523029FC21}"/>
              </a:ext>
            </a:extLst>
          </p:cNvPr>
          <p:cNvSpPr/>
          <p:nvPr/>
        </p:nvSpPr>
        <p:spPr>
          <a:xfrm>
            <a:off x="1773529" y="45243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流程图: 接点 46">
            <a:extLst>
              <a:ext uri="{FF2B5EF4-FFF2-40B4-BE49-F238E27FC236}">
                <a16:creationId xmlns:a16="http://schemas.microsoft.com/office/drawing/2014/main" xmlns="" id="{8DDA79A5-3FB0-4722-9810-1A41A26514A1}"/>
              </a:ext>
            </a:extLst>
          </p:cNvPr>
          <p:cNvSpPr/>
          <p:nvPr/>
        </p:nvSpPr>
        <p:spPr>
          <a:xfrm>
            <a:off x="473147" y="94071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流程图: 接点 47">
            <a:extLst>
              <a:ext uri="{FF2B5EF4-FFF2-40B4-BE49-F238E27FC236}">
                <a16:creationId xmlns:a16="http://schemas.microsoft.com/office/drawing/2014/main" xmlns="" id="{41311571-0B53-47CE-94A2-BE6DA1280263}"/>
              </a:ext>
            </a:extLst>
          </p:cNvPr>
          <p:cNvSpPr/>
          <p:nvPr/>
        </p:nvSpPr>
        <p:spPr>
          <a:xfrm>
            <a:off x="1563892" y="165757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9" name="流程图: 接点 48">
            <a:extLst>
              <a:ext uri="{FF2B5EF4-FFF2-40B4-BE49-F238E27FC236}">
                <a16:creationId xmlns:a16="http://schemas.microsoft.com/office/drawing/2014/main" xmlns="" id="{6B8F7484-BF71-4F45-B8FD-78824E348A5C}"/>
              </a:ext>
            </a:extLst>
          </p:cNvPr>
          <p:cNvSpPr/>
          <p:nvPr/>
        </p:nvSpPr>
        <p:spPr>
          <a:xfrm>
            <a:off x="2728623" y="118209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50" name="直接连接符 49">
            <a:extLst>
              <a:ext uri="{FF2B5EF4-FFF2-40B4-BE49-F238E27FC236}">
                <a16:creationId xmlns:a16="http://schemas.microsoft.com/office/drawing/2014/main" xmlns="" id="{583282A3-1076-46C5-B0E2-AE3B15AE4B5E}"/>
              </a:ext>
            </a:extLst>
          </p:cNvPr>
          <p:cNvCxnSpPr>
            <a:cxnSpLocks/>
            <a:stCxn id="46" idx="2"/>
            <a:endCxn id="47" idx="7"/>
          </p:cNvCxnSpPr>
          <p:nvPr/>
        </p:nvCxnSpPr>
        <p:spPr>
          <a:xfrm flipH="1">
            <a:off x="1117587" y="817355"/>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63DC6121-7AAF-4E29-A8B4-AF90523F95DE}"/>
              </a:ext>
            </a:extLst>
          </p:cNvPr>
          <p:cNvCxnSpPr>
            <a:stCxn id="47" idx="4"/>
            <a:endCxn id="48" idx="2"/>
          </p:cNvCxnSpPr>
          <p:nvPr/>
        </p:nvCxnSpPr>
        <p:spPr>
          <a:xfrm>
            <a:off x="850652" y="1670553"/>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xmlns="" id="{5D55F4A3-7B2E-4473-A28B-83DABA3A0003}"/>
              </a:ext>
            </a:extLst>
          </p:cNvPr>
          <p:cNvCxnSpPr>
            <a:stCxn id="48" idx="6"/>
            <a:endCxn id="49" idx="4"/>
          </p:cNvCxnSpPr>
          <p:nvPr/>
        </p:nvCxnSpPr>
        <p:spPr>
          <a:xfrm flipV="1">
            <a:off x="2318901" y="1911937"/>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A0DC38E-0978-4AD8-A96C-5C544DDBFC2F}"/>
              </a:ext>
            </a:extLst>
          </p:cNvPr>
          <p:cNvCxnSpPr>
            <a:cxnSpLocks/>
            <a:stCxn id="49" idx="0"/>
            <a:endCxn id="46" idx="6"/>
          </p:cNvCxnSpPr>
          <p:nvPr/>
        </p:nvCxnSpPr>
        <p:spPr>
          <a:xfrm flipH="1" flipV="1">
            <a:off x="2528538" y="817355"/>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7CDEB2C3-9103-4C09-8131-33F0FB3C4167}"/>
              </a:ext>
            </a:extLst>
          </p:cNvPr>
          <p:cNvCxnSpPr>
            <a:stCxn id="46" idx="4"/>
            <a:endCxn id="48" idx="0"/>
          </p:cNvCxnSpPr>
          <p:nvPr/>
        </p:nvCxnSpPr>
        <p:spPr>
          <a:xfrm flipH="1">
            <a:off x="1941397" y="1182276"/>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矩形 131">
            <a:extLst>
              <a:ext uri="{FF2B5EF4-FFF2-40B4-BE49-F238E27FC236}">
                <a16:creationId xmlns:a16="http://schemas.microsoft.com/office/drawing/2014/main" xmlns="" id="{6DC6EAF1-469A-4238-A502-9A5D8CF1487C}"/>
              </a:ext>
            </a:extLst>
          </p:cNvPr>
          <p:cNvSpPr/>
          <p:nvPr/>
        </p:nvSpPr>
        <p:spPr>
          <a:xfrm>
            <a:off x="5911284" y="672722"/>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xmlns="" id="{572D0216-B653-40A1-958D-BAC741EBEE7A}"/>
              </a:ext>
            </a:extLst>
          </p:cNvPr>
          <p:cNvSpPr/>
          <p:nvPr/>
        </p:nvSpPr>
        <p:spPr>
          <a:xfrm>
            <a:off x="6926352" y="672722"/>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xmlns="" id="{E2AA7977-ED52-40C0-8E35-7C309C29A061}"/>
              </a:ext>
            </a:extLst>
          </p:cNvPr>
          <p:cNvSpPr/>
          <p:nvPr/>
        </p:nvSpPr>
        <p:spPr>
          <a:xfrm>
            <a:off x="7941420" y="672722"/>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xmlns="" id="{C25B9C1D-8129-48A2-A90E-403F9A3635D7}"/>
              </a:ext>
            </a:extLst>
          </p:cNvPr>
          <p:cNvSpPr txBox="1"/>
          <p:nvPr/>
        </p:nvSpPr>
        <p:spPr>
          <a:xfrm>
            <a:off x="6074042" y="688958"/>
            <a:ext cx="580491" cy="369332"/>
          </a:xfrm>
          <a:prstGeom prst="rect">
            <a:avLst/>
          </a:prstGeom>
          <a:noFill/>
        </p:spPr>
        <p:txBody>
          <a:bodyPr wrap="square" rtlCol="0">
            <a:spAutoFit/>
          </a:bodyPr>
          <a:lstStyle/>
          <a:p>
            <a:r>
              <a:rPr lang="en-US" altLang="zh-CN" dirty="0" err="1">
                <a:solidFill>
                  <a:schemeClr val="accent1"/>
                </a:solidFill>
              </a:rPr>
              <a:t>ilink</a:t>
            </a:r>
            <a:endParaRPr lang="zh-CN" altLang="en-US" dirty="0">
              <a:solidFill>
                <a:schemeClr val="accent1"/>
              </a:solidFill>
            </a:endParaRPr>
          </a:p>
        </p:txBody>
      </p:sp>
      <p:sp>
        <p:nvSpPr>
          <p:cNvPr id="136" name="文本框 135">
            <a:extLst>
              <a:ext uri="{FF2B5EF4-FFF2-40B4-BE49-F238E27FC236}">
                <a16:creationId xmlns:a16="http://schemas.microsoft.com/office/drawing/2014/main" xmlns="" id="{945909F3-4046-4B0D-8D11-B3857D5B60CB}"/>
              </a:ext>
            </a:extLst>
          </p:cNvPr>
          <p:cNvSpPr txBox="1"/>
          <p:nvPr/>
        </p:nvSpPr>
        <p:spPr>
          <a:xfrm>
            <a:off x="8151904" y="668515"/>
            <a:ext cx="580491" cy="369332"/>
          </a:xfrm>
          <a:prstGeom prst="rect">
            <a:avLst/>
          </a:prstGeom>
          <a:noFill/>
        </p:spPr>
        <p:txBody>
          <a:bodyPr wrap="square" rtlCol="0">
            <a:spAutoFit/>
          </a:bodyPr>
          <a:lstStyle/>
          <a:p>
            <a:r>
              <a:rPr lang="en-US" altLang="zh-CN" dirty="0" err="1">
                <a:solidFill>
                  <a:schemeClr val="accent1"/>
                </a:solidFill>
              </a:rPr>
              <a:t>jlink</a:t>
            </a:r>
            <a:endParaRPr lang="zh-CN" altLang="en-US" dirty="0">
              <a:solidFill>
                <a:schemeClr val="accent1"/>
              </a:solidFill>
            </a:endParaRPr>
          </a:p>
        </p:txBody>
      </p:sp>
      <p:sp>
        <p:nvSpPr>
          <p:cNvPr id="137" name="文本框 136">
            <a:extLst>
              <a:ext uri="{FF2B5EF4-FFF2-40B4-BE49-F238E27FC236}">
                <a16:creationId xmlns:a16="http://schemas.microsoft.com/office/drawing/2014/main" xmlns="" id="{7377DC3E-117A-46B1-8F4A-FBA80725BEBB}"/>
              </a:ext>
            </a:extLst>
          </p:cNvPr>
          <p:cNvSpPr txBox="1"/>
          <p:nvPr/>
        </p:nvSpPr>
        <p:spPr>
          <a:xfrm>
            <a:off x="7129191" y="668515"/>
            <a:ext cx="580491" cy="369332"/>
          </a:xfrm>
          <a:prstGeom prst="rect">
            <a:avLst/>
          </a:prstGeom>
          <a:noFill/>
        </p:spPr>
        <p:txBody>
          <a:bodyPr wrap="square" rtlCol="0">
            <a:spAutoFit/>
          </a:bodyPr>
          <a:lstStyle/>
          <a:p>
            <a:r>
              <a:rPr lang="en-US" altLang="zh-CN" dirty="0" err="1"/>
              <a:t>jvex</a:t>
            </a:r>
            <a:endParaRPr lang="zh-CN" altLang="en-US" dirty="0"/>
          </a:p>
        </p:txBody>
      </p:sp>
      <p:sp>
        <p:nvSpPr>
          <p:cNvPr id="138" name="矩形 137">
            <a:extLst>
              <a:ext uri="{FF2B5EF4-FFF2-40B4-BE49-F238E27FC236}">
                <a16:creationId xmlns:a16="http://schemas.microsoft.com/office/drawing/2014/main" xmlns="" id="{14F43038-1463-4EBE-AC40-1A69654401BB}"/>
              </a:ext>
            </a:extLst>
          </p:cNvPr>
          <p:cNvSpPr/>
          <p:nvPr/>
        </p:nvSpPr>
        <p:spPr>
          <a:xfrm>
            <a:off x="4896216" y="672722"/>
            <a:ext cx="1015068"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xmlns="" id="{224E57DA-F009-4EA9-8814-C1C4E7C78A27}"/>
              </a:ext>
            </a:extLst>
          </p:cNvPr>
          <p:cNvSpPr txBox="1"/>
          <p:nvPr/>
        </p:nvSpPr>
        <p:spPr>
          <a:xfrm>
            <a:off x="5090294" y="677005"/>
            <a:ext cx="637933" cy="369332"/>
          </a:xfrm>
          <a:prstGeom prst="rect">
            <a:avLst/>
          </a:prstGeom>
          <a:noFill/>
        </p:spPr>
        <p:txBody>
          <a:bodyPr wrap="square" rtlCol="0">
            <a:spAutoFit/>
          </a:bodyPr>
          <a:lstStyle/>
          <a:p>
            <a:r>
              <a:rPr lang="en-US" altLang="zh-CN" dirty="0" err="1"/>
              <a:t>ivex</a:t>
            </a:r>
            <a:endParaRPr lang="zh-CN" altLang="en-US" dirty="0"/>
          </a:p>
        </p:txBody>
      </p:sp>
      <p:cxnSp>
        <p:nvCxnSpPr>
          <p:cNvPr id="4" name="直接箭头连接符 3">
            <a:extLst>
              <a:ext uri="{FF2B5EF4-FFF2-40B4-BE49-F238E27FC236}">
                <a16:creationId xmlns:a16="http://schemas.microsoft.com/office/drawing/2014/main" xmlns="" id="{B69D0533-F49B-4B66-8FC4-C592D6661060}"/>
              </a:ext>
            </a:extLst>
          </p:cNvPr>
          <p:cNvCxnSpPr>
            <a:cxnSpLocks/>
            <a:stCxn id="7" idx="0"/>
            <a:endCxn id="139" idx="2"/>
          </p:cNvCxnSpPr>
          <p:nvPr/>
        </p:nvCxnSpPr>
        <p:spPr>
          <a:xfrm flipH="1" flipV="1">
            <a:off x="5409261" y="1046337"/>
            <a:ext cx="598572" cy="694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xmlns="" id="{FDCD8FF2-0723-4462-9599-805A00CEFD2A}"/>
              </a:ext>
            </a:extLst>
          </p:cNvPr>
          <p:cNvSpPr txBox="1"/>
          <p:nvPr/>
        </p:nvSpPr>
        <p:spPr>
          <a:xfrm>
            <a:off x="4812324" y="1741087"/>
            <a:ext cx="2391018" cy="646331"/>
          </a:xfrm>
          <a:prstGeom prst="rect">
            <a:avLst/>
          </a:prstGeom>
          <a:noFill/>
        </p:spPr>
        <p:txBody>
          <a:bodyPr wrap="square" rtlCol="0">
            <a:spAutoFit/>
          </a:bodyPr>
          <a:lstStyle/>
          <a:p>
            <a:r>
              <a:rPr lang="zh-CN" altLang="en-US" dirty="0"/>
              <a:t>这条边依附的两个顶点在顶点表的下标</a:t>
            </a:r>
          </a:p>
        </p:txBody>
      </p:sp>
      <p:cxnSp>
        <p:nvCxnSpPr>
          <p:cNvPr id="13" name="直接箭头连接符 12">
            <a:extLst>
              <a:ext uri="{FF2B5EF4-FFF2-40B4-BE49-F238E27FC236}">
                <a16:creationId xmlns:a16="http://schemas.microsoft.com/office/drawing/2014/main" xmlns="" id="{649446EB-F39E-4FD0-BCB3-0EE0BC4CF230}"/>
              </a:ext>
            </a:extLst>
          </p:cNvPr>
          <p:cNvCxnSpPr>
            <a:cxnSpLocks/>
            <a:stCxn id="7" idx="0"/>
            <a:endCxn id="133" idx="2"/>
          </p:cNvCxnSpPr>
          <p:nvPr/>
        </p:nvCxnSpPr>
        <p:spPr>
          <a:xfrm flipV="1">
            <a:off x="6007833" y="1037847"/>
            <a:ext cx="1426053" cy="70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xmlns="" id="{5A312175-2012-45B9-8A63-0159FB926659}"/>
              </a:ext>
            </a:extLst>
          </p:cNvPr>
          <p:cNvCxnSpPr>
            <a:cxnSpLocks/>
            <a:endCxn id="135" idx="2"/>
          </p:cNvCxnSpPr>
          <p:nvPr/>
        </p:nvCxnSpPr>
        <p:spPr>
          <a:xfrm flipH="1" flipV="1">
            <a:off x="6364288" y="1058290"/>
            <a:ext cx="1334749" cy="832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xmlns="" id="{00B2F04A-492B-4C24-8273-76C4C3775E59}"/>
              </a:ext>
            </a:extLst>
          </p:cNvPr>
          <p:cNvSpPr txBox="1"/>
          <p:nvPr/>
        </p:nvSpPr>
        <p:spPr>
          <a:xfrm>
            <a:off x="7224662" y="1738315"/>
            <a:ext cx="2075950" cy="646331"/>
          </a:xfrm>
          <a:prstGeom prst="rect">
            <a:avLst/>
          </a:prstGeom>
          <a:noFill/>
        </p:spPr>
        <p:txBody>
          <a:bodyPr wrap="square" rtlCol="0">
            <a:spAutoFit/>
          </a:bodyPr>
          <a:lstStyle/>
          <a:p>
            <a:r>
              <a:rPr lang="zh-CN" altLang="en-US" dirty="0"/>
              <a:t>指向依附顶点</a:t>
            </a:r>
            <a:r>
              <a:rPr lang="en-US" altLang="zh-CN" dirty="0" err="1"/>
              <a:t>ivex</a:t>
            </a:r>
            <a:r>
              <a:rPr lang="zh-CN" altLang="en-US" dirty="0"/>
              <a:t>的</a:t>
            </a:r>
            <a:r>
              <a:rPr lang="zh-CN" altLang="en-US" dirty="0">
                <a:solidFill>
                  <a:schemeClr val="accent1"/>
                </a:solidFill>
              </a:rPr>
              <a:t>下一条边</a:t>
            </a:r>
          </a:p>
        </p:txBody>
      </p:sp>
      <p:sp>
        <p:nvSpPr>
          <p:cNvPr id="142" name="文本框 141">
            <a:extLst>
              <a:ext uri="{FF2B5EF4-FFF2-40B4-BE49-F238E27FC236}">
                <a16:creationId xmlns:a16="http://schemas.microsoft.com/office/drawing/2014/main" xmlns="" id="{1782B5B8-81B4-40BF-B932-FDFD37D8C3B4}"/>
              </a:ext>
            </a:extLst>
          </p:cNvPr>
          <p:cNvSpPr txBox="1"/>
          <p:nvPr/>
        </p:nvSpPr>
        <p:spPr>
          <a:xfrm>
            <a:off x="9418484" y="1737562"/>
            <a:ext cx="2075950" cy="646331"/>
          </a:xfrm>
          <a:prstGeom prst="rect">
            <a:avLst/>
          </a:prstGeom>
          <a:noFill/>
        </p:spPr>
        <p:txBody>
          <a:bodyPr wrap="square" rtlCol="0">
            <a:spAutoFit/>
          </a:bodyPr>
          <a:lstStyle/>
          <a:p>
            <a:r>
              <a:rPr lang="zh-CN" altLang="en-US" dirty="0"/>
              <a:t>指向依附顶点</a:t>
            </a:r>
            <a:r>
              <a:rPr lang="en-US" altLang="zh-CN" dirty="0" err="1"/>
              <a:t>jvex</a:t>
            </a:r>
            <a:r>
              <a:rPr lang="zh-CN" altLang="en-US" dirty="0"/>
              <a:t>的</a:t>
            </a:r>
            <a:r>
              <a:rPr lang="zh-CN" altLang="en-US" dirty="0">
                <a:solidFill>
                  <a:schemeClr val="accent1"/>
                </a:solidFill>
              </a:rPr>
              <a:t>下一条边</a:t>
            </a:r>
          </a:p>
        </p:txBody>
      </p:sp>
      <p:cxnSp>
        <p:nvCxnSpPr>
          <p:cNvPr id="143" name="直接箭头连接符 142">
            <a:extLst>
              <a:ext uri="{FF2B5EF4-FFF2-40B4-BE49-F238E27FC236}">
                <a16:creationId xmlns:a16="http://schemas.microsoft.com/office/drawing/2014/main" xmlns="" id="{690202E7-C7E5-449B-9201-41857CFCD099}"/>
              </a:ext>
            </a:extLst>
          </p:cNvPr>
          <p:cNvCxnSpPr>
            <a:cxnSpLocks/>
            <a:stCxn id="142" idx="0"/>
            <a:endCxn id="136" idx="2"/>
          </p:cNvCxnSpPr>
          <p:nvPr/>
        </p:nvCxnSpPr>
        <p:spPr>
          <a:xfrm flipH="1" flipV="1">
            <a:off x="8442150" y="1037847"/>
            <a:ext cx="2014309" cy="69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xmlns="" id="{3A27EDFA-5243-4260-B251-315B805A68C8}"/>
              </a:ext>
            </a:extLst>
          </p:cNvPr>
          <p:cNvSpPr/>
          <p:nvPr/>
        </p:nvSpPr>
        <p:spPr>
          <a:xfrm>
            <a:off x="1178558" y="2764973"/>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xmlns="" id="{5B768A30-2981-4A7F-8A7D-EF874781B35C}"/>
              </a:ext>
            </a:extLst>
          </p:cNvPr>
          <p:cNvSpPr txBox="1"/>
          <p:nvPr/>
        </p:nvSpPr>
        <p:spPr>
          <a:xfrm>
            <a:off x="1294303" y="2765295"/>
            <a:ext cx="346099" cy="369332"/>
          </a:xfrm>
          <a:prstGeom prst="rect">
            <a:avLst/>
          </a:prstGeom>
          <a:noFill/>
        </p:spPr>
        <p:txBody>
          <a:bodyPr wrap="square" rtlCol="0">
            <a:spAutoFit/>
          </a:bodyPr>
          <a:lstStyle/>
          <a:p>
            <a:r>
              <a:rPr lang="en-US" altLang="zh-CN" dirty="0"/>
              <a:t>A</a:t>
            </a:r>
            <a:endParaRPr lang="zh-CN" altLang="en-US" dirty="0"/>
          </a:p>
        </p:txBody>
      </p:sp>
      <p:sp>
        <p:nvSpPr>
          <p:cNvPr id="144" name="矩形 143">
            <a:extLst>
              <a:ext uri="{FF2B5EF4-FFF2-40B4-BE49-F238E27FC236}">
                <a16:creationId xmlns:a16="http://schemas.microsoft.com/office/drawing/2014/main" xmlns="" id="{507C9BD0-0ECC-4349-80AA-01F8F345295F}"/>
              </a:ext>
            </a:extLst>
          </p:cNvPr>
          <p:cNvSpPr/>
          <p:nvPr/>
        </p:nvSpPr>
        <p:spPr>
          <a:xfrm>
            <a:off x="1756147" y="276446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xmlns="" id="{92F0037B-06B3-45D8-9005-A5D0F8B1E600}"/>
              </a:ext>
            </a:extLst>
          </p:cNvPr>
          <p:cNvSpPr/>
          <p:nvPr/>
        </p:nvSpPr>
        <p:spPr>
          <a:xfrm>
            <a:off x="1178558" y="3765508"/>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a:extLst>
              <a:ext uri="{FF2B5EF4-FFF2-40B4-BE49-F238E27FC236}">
                <a16:creationId xmlns:a16="http://schemas.microsoft.com/office/drawing/2014/main" xmlns="" id="{8907A3BA-323C-4530-87D1-8E7C638F547F}"/>
              </a:ext>
            </a:extLst>
          </p:cNvPr>
          <p:cNvSpPr txBox="1"/>
          <p:nvPr/>
        </p:nvSpPr>
        <p:spPr>
          <a:xfrm>
            <a:off x="1294303" y="3765830"/>
            <a:ext cx="346099" cy="369332"/>
          </a:xfrm>
          <a:prstGeom prst="rect">
            <a:avLst/>
          </a:prstGeom>
          <a:noFill/>
        </p:spPr>
        <p:txBody>
          <a:bodyPr wrap="square" rtlCol="0">
            <a:spAutoFit/>
          </a:bodyPr>
          <a:lstStyle/>
          <a:p>
            <a:r>
              <a:rPr lang="en-US" altLang="zh-CN" dirty="0"/>
              <a:t>B</a:t>
            </a:r>
            <a:endParaRPr lang="zh-CN" altLang="en-US" dirty="0"/>
          </a:p>
        </p:txBody>
      </p:sp>
      <p:sp>
        <p:nvSpPr>
          <p:cNvPr id="148" name="矩形 147">
            <a:extLst>
              <a:ext uri="{FF2B5EF4-FFF2-40B4-BE49-F238E27FC236}">
                <a16:creationId xmlns:a16="http://schemas.microsoft.com/office/drawing/2014/main" xmlns="" id="{E2A75259-F3B5-430A-8463-92D6CFDFD1DF}"/>
              </a:ext>
            </a:extLst>
          </p:cNvPr>
          <p:cNvSpPr/>
          <p:nvPr/>
        </p:nvSpPr>
        <p:spPr>
          <a:xfrm>
            <a:off x="1756147" y="376500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xmlns="" id="{4D660E3D-A21F-47DD-84A0-C23677D3D306}"/>
              </a:ext>
            </a:extLst>
          </p:cNvPr>
          <p:cNvSpPr/>
          <p:nvPr/>
        </p:nvSpPr>
        <p:spPr>
          <a:xfrm>
            <a:off x="1178558" y="4779803"/>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文本框 150">
            <a:extLst>
              <a:ext uri="{FF2B5EF4-FFF2-40B4-BE49-F238E27FC236}">
                <a16:creationId xmlns:a16="http://schemas.microsoft.com/office/drawing/2014/main" xmlns="" id="{F143F278-77F7-482A-B97C-DAFE49F45538}"/>
              </a:ext>
            </a:extLst>
          </p:cNvPr>
          <p:cNvSpPr txBox="1"/>
          <p:nvPr/>
        </p:nvSpPr>
        <p:spPr>
          <a:xfrm>
            <a:off x="1294303" y="4780125"/>
            <a:ext cx="346099" cy="369332"/>
          </a:xfrm>
          <a:prstGeom prst="rect">
            <a:avLst/>
          </a:prstGeom>
          <a:noFill/>
        </p:spPr>
        <p:txBody>
          <a:bodyPr wrap="square" rtlCol="0">
            <a:spAutoFit/>
          </a:bodyPr>
          <a:lstStyle/>
          <a:p>
            <a:r>
              <a:rPr lang="en-US" altLang="zh-CN" dirty="0"/>
              <a:t>C</a:t>
            </a:r>
            <a:endParaRPr lang="zh-CN" altLang="en-US" dirty="0"/>
          </a:p>
        </p:txBody>
      </p:sp>
      <p:sp>
        <p:nvSpPr>
          <p:cNvPr id="152" name="矩形 151">
            <a:extLst>
              <a:ext uri="{FF2B5EF4-FFF2-40B4-BE49-F238E27FC236}">
                <a16:creationId xmlns:a16="http://schemas.microsoft.com/office/drawing/2014/main" xmlns="" id="{7EEC7F97-C1D9-4200-B361-C71A0631A403}"/>
              </a:ext>
            </a:extLst>
          </p:cNvPr>
          <p:cNvSpPr/>
          <p:nvPr/>
        </p:nvSpPr>
        <p:spPr>
          <a:xfrm>
            <a:off x="1756147" y="477929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xmlns="" id="{84B894AB-0AEE-4162-8A81-1CEA0031F03E}"/>
              </a:ext>
            </a:extLst>
          </p:cNvPr>
          <p:cNvSpPr/>
          <p:nvPr/>
        </p:nvSpPr>
        <p:spPr>
          <a:xfrm>
            <a:off x="1178558" y="5887012"/>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框 154">
            <a:extLst>
              <a:ext uri="{FF2B5EF4-FFF2-40B4-BE49-F238E27FC236}">
                <a16:creationId xmlns:a16="http://schemas.microsoft.com/office/drawing/2014/main" xmlns="" id="{F8FCEDE6-69AD-494A-BCE5-7503412E0683}"/>
              </a:ext>
            </a:extLst>
          </p:cNvPr>
          <p:cNvSpPr txBox="1"/>
          <p:nvPr/>
        </p:nvSpPr>
        <p:spPr>
          <a:xfrm>
            <a:off x="1294303" y="5887334"/>
            <a:ext cx="346099" cy="369332"/>
          </a:xfrm>
          <a:prstGeom prst="rect">
            <a:avLst/>
          </a:prstGeom>
          <a:noFill/>
        </p:spPr>
        <p:txBody>
          <a:bodyPr wrap="square" rtlCol="0">
            <a:spAutoFit/>
          </a:bodyPr>
          <a:lstStyle/>
          <a:p>
            <a:r>
              <a:rPr lang="en-US" altLang="zh-CN" dirty="0"/>
              <a:t>D</a:t>
            </a:r>
            <a:endParaRPr lang="zh-CN" altLang="en-US" dirty="0"/>
          </a:p>
        </p:txBody>
      </p:sp>
      <p:sp>
        <p:nvSpPr>
          <p:cNvPr id="156" name="矩形 155">
            <a:extLst>
              <a:ext uri="{FF2B5EF4-FFF2-40B4-BE49-F238E27FC236}">
                <a16:creationId xmlns:a16="http://schemas.microsoft.com/office/drawing/2014/main" xmlns="" id="{60DF7A93-1E12-441E-BC01-B722F0EA4E73}"/>
              </a:ext>
            </a:extLst>
          </p:cNvPr>
          <p:cNvSpPr/>
          <p:nvPr/>
        </p:nvSpPr>
        <p:spPr>
          <a:xfrm>
            <a:off x="1756147" y="588650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a:extLst>
              <a:ext uri="{FF2B5EF4-FFF2-40B4-BE49-F238E27FC236}">
                <a16:creationId xmlns:a16="http://schemas.microsoft.com/office/drawing/2014/main" xmlns="" id="{B50470E8-EF62-44F4-9D44-CA6D5F10D118}"/>
              </a:ext>
            </a:extLst>
          </p:cNvPr>
          <p:cNvSpPr txBox="1"/>
          <p:nvPr/>
        </p:nvSpPr>
        <p:spPr>
          <a:xfrm>
            <a:off x="386564" y="2363598"/>
            <a:ext cx="644440" cy="369332"/>
          </a:xfrm>
          <a:prstGeom prst="rect">
            <a:avLst/>
          </a:prstGeom>
          <a:noFill/>
        </p:spPr>
        <p:txBody>
          <a:bodyPr wrap="square" rtlCol="0">
            <a:spAutoFit/>
          </a:bodyPr>
          <a:lstStyle/>
          <a:p>
            <a:r>
              <a:rPr lang="zh-CN" altLang="en-US" dirty="0"/>
              <a:t>下标</a:t>
            </a:r>
          </a:p>
        </p:txBody>
      </p:sp>
      <p:sp>
        <p:nvSpPr>
          <p:cNvPr id="159" name="文本框 158">
            <a:extLst>
              <a:ext uri="{FF2B5EF4-FFF2-40B4-BE49-F238E27FC236}">
                <a16:creationId xmlns:a16="http://schemas.microsoft.com/office/drawing/2014/main" xmlns="" id="{2C5045E6-6A8F-40C6-BFDB-74DCFCD4E856}"/>
              </a:ext>
            </a:extLst>
          </p:cNvPr>
          <p:cNvSpPr txBox="1"/>
          <p:nvPr/>
        </p:nvSpPr>
        <p:spPr>
          <a:xfrm>
            <a:off x="535735" y="2764371"/>
            <a:ext cx="346099" cy="369332"/>
          </a:xfrm>
          <a:prstGeom prst="rect">
            <a:avLst/>
          </a:prstGeom>
          <a:noFill/>
        </p:spPr>
        <p:txBody>
          <a:bodyPr wrap="square" rtlCol="0">
            <a:spAutoFit/>
          </a:bodyPr>
          <a:lstStyle/>
          <a:p>
            <a:r>
              <a:rPr lang="en-US" altLang="zh-CN" dirty="0"/>
              <a:t>0</a:t>
            </a:r>
            <a:endParaRPr lang="zh-CN" altLang="en-US" dirty="0"/>
          </a:p>
        </p:txBody>
      </p:sp>
      <p:sp>
        <p:nvSpPr>
          <p:cNvPr id="160" name="文本框 159">
            <a:extLst>
              <a:ext uri="{FF2B5EF4-FFF2-40B4-BE49-F238E27FC236}">
                <a16:creationId xmlns:a16="http://schemas.microsoft.com/office/drawing/2014/main" xmlns="" id="{77BC0F8F-07AD-479F-8533-90561F446FFB}"/>
              </a:ext>
            </a:extLst>
          </p:cNvPr>
          <p:cNvSpPr txBox="1"/>
          <p:nvPr/>
        </p:nvSpPr>
        <p:spPr>
          <a:xfrm>
            <a:off x="535734" y="3765830"/>
            <a:ext cx="346099" cy="369332"/>
          </a:xfrm>
          <a:prstGeom prst="rect">
            <a:avLst/>
          </a:prstGeom>
          <a:noFill/>
        </p:spPr>
        <p:txBody>
          <a:bodyPr wrap="square" rtlCol="0">
            <a:spAutoFit/>
          </a:bodyPr>
          <a:lstStyle/>
          <a:p>
            <a:r>
              <a:rPr lang="en-US" altLang="zh-CN" dirty="0"/>
              <a:t>1</a:t>
            </a:r>
            <a:endParaRPr lang="zh-CN" altLang="en-US" dirty="0"/>
          </a:p>
        </p:txBody>
      </p:sp>
      <p:sp>
        <p:nvSpPr>
          <p:cNvPr id="161" name="文本框 160">
            <a:extLst>
              <a:ext uri="{FF2B5EF4-FFF2-40B4-BE49-F238E27FC236}">
                <a16:creationId xmlns:a16="http://schemas.microsoft.com/office/drawing/2014/main" xmlns="" id="{98EA04E2-7ABA-4A26-98F7-9EEB0294EDB9}"/>
              </a:ext>
            </a:extLst>
          </p:cNvPr>
          <p:cNvSpPr txBox="1"/>
          <p:nvPr/>
        </p:nvSpPr>
        <p:spPr>
          <a:xfrm>
            <a:off x="535733" y="4781908"/>
            <a:ext cx="346099" cy="369332"/>
          </a:xfrm>
          <a:prstGeom prst="rect">
            <a:avLst/>
          </a:prstGeom>
          <a:noFill/>
        </p:spPr>
        <p:txBody>
          <a:bodyPr wrap="square" rtlCol="0">
            <a:spAutoFit/>
          </a:bodyPr>
          <a:lstStyle/>
          <a:p>
            <a:r>
              <a:rPr lang="en-US" altLang="zh-CN" dirty="0"/>
              <a:t>2</a:t>
            </a:r>
            <a:endParaRPr lang="zh-CN" altLang="en-US" dirty="0"/>
          </a:p>
        </p:txBody>
      </p:sp>
      <p:sp>
        <p:nvSpPr>
          <p:cNvPr id="162" name="文本框 161">
            <a:extLst>
              <a:ext uri="{FF2B5EF4-FFF2-40B4-BE49-F238E27FC236}">
                <a16:creationId xmlns:a16="http://schemas.microsoft.com/office/drawing/2014/main" xmlns="" id="{5BEC1985-7755-46D5-8D54-3BBD3DF19FF9}"/>
              </a:ext>
            </a:extLst>
          </p:cNvPr>
          <p:cNvSpPr txBox="1"/>
          <p:nvPr/>
        </p:nvSpPr>
        <p:spPr>
          <a:xfrm>
            <a:off x="535733" y="5886505"/>
            <a:ext cx="346099" cy="369332"/>
          </a:xfrm>
          <a:prstGeom prst="rect">
            <a:avLst/>
          </a:prstGeom>
          <a:noFill/>
        </p:spPr>
        <p:txBody>
          <a:bodyPr wrap="square" rtlCol="0">
            <a:spAutoFit/>
          </a:bodyPr>
          <a:lstStyle/>
          <a:p>
            <a:r>
              <a:rPr lang="en-US" altLang="zh-CN" dirty="0"/>
              <a:t>3</a:t>
            </a:r>
            <a:endParaRPr lang="zh-CN" altLang="en-US" dirty="0"/>
          </a:p>
        </p:txBody>
      </p:sp>
      <p:sp>
        <p:nvSpPr>
          <p:cNvPr id="170" name="矩形 169">
            <a:extLst>
              <a:ext uri="{FF2B5EF4-FFF2-40B4-BE49-F238E27FC236}">
                <a16:creationId xmlns:a16="http://schemas.microsoft.com/office/drawing/2014/main" xmlns="" id="{05E235F2-8655-45F9-9D51-A16C6C7981AD}"/>
              </a:ext>
            </a:extLst>
          </p:cNvPr>
          <p:cNvSpPr/>
          <p:nvPr/>
        </p:nvSpPr>
        <p:spPr>
          <a:xfrm>
            <a:off x="3687395"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170">
            <a:extLst>
              <a:ext uri="{FF2B5EF4-FFF2-40B4-BE49-F238E27FC236}">
                <a16:creationId xmlns:a16="http://schemas.microsoft.com/office/drawing/2014/main" xmlns="" id="{8CB4EB68-EA87-4242-A935-E74AD5EA6606}"/>
              </a:ext>
            </a:extLst>
          </p:cNvPr>
          <p:cNvSpPr txBox="1"/>
          <p:nvPr/>
        </p:nvSpPr>
        <p:spPr>
          <a:xfrm>
            <a:off x="3721136" y="2761852"/>
            <a:ext cx="358153" cy="369332"/>
          </a:xfrm>
          <a:prstGeom prst="rect">
            <a:avLst/>
          </a:prstGeom>
          <a:noFill/>
        </p:spPr>
        <p:txBody>
          <a:bodyPr wrap="square" rtlCol="0">
            <a:spAutoFit/>
          </a:bodyPr>
          <a:lstStyle/>
          <a:p>
            <a:r>
              <a:rPr lang="en-US" altLang="zh-CN" dirty="0"/>
              <a:t>0</a:t>
            </a:r>
            <a:endParaRPr lang="zh-CN" altLang="en-US" dirty="0"/>
          </a:p>
        </p:txBody>
      </p:sp>
      <p:sp>
        <p:nvSpPr>
          <p:cNvPr id="204" name="矩形 203">
            <a:extLst>
              <a:ext uri="{FF2B5EF4-FFF2-40B4-BE49-F238E27FC236}">
                <a16:creationId xmlns:a16="http://schemas.microsoft.com/office/drawing/2014/main" xmlns="" id="{62B3EC72-A79F-42AF-AFFF-37AC38179D31}"/>
              </a:ext>
            </a:extLst>
          </p:cNvPr>
          <p:cNvSpPr/>
          <p:nvPr/>
        </p:nvSpPr>
        <p:spPr>
          <a:xfrm>
            <a:off x="4087678"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204">
            <a:extLst>
              <a:ext uri="{FF2B5EF4-FFF2-40B4-BE49-F238E27FC236}">
                <a16:creationId xmlns:a16="http://schemas.microsoft.com/office/drawing/2014/main" xmlns="" id="{6E21D8BC-E1FA-427F-AC2F-FE3334A3C6F0}"/>
              </a:ext>
            </a:extLst>
          </p:cNvPr>
          <p:cNvSpPr/>
          <p:nvPr/>
        </p:nvSpPr>
        <p:spPr>
          <a:xfrm>
            <a:off x="4484635"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205">
            <a:extLst>
              <a:ext uri="{FF2B5EF4-FFF2-40B4-BE49-F238E27FC236}">
                <a16:creationId xmlns:a16="http://schemas.microsoft.com/office/drawing/2014/main" xmlns="" id="{1352AF8A-B747-4A8F-B1DC-F3B0CC973EEB}"/>
              </a:ext>
            </a:extLst>
          </p:cNvPr>
          <p:cNvSpPr/>
          <p:nvPr/>
        </p:nvSpPr>
        <p:spPr>
          <a:xfrm>
            <a:off x="4880724"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文本框 206">
            <a:extLst>
              <a:ext uri="{FF2B5EF4-FFF2-40B4-BE49-F238E27FC236}">
                <a16:creationId xmlns:a16="http://schemas.microsoft.com/office/drawing/2014/main" xmlns="" id="{FC97D94F-8C92-4C69-84EC-A17155621215}"/>
              </a:ext>
            </a:extLst>
          </p:cNvPr>
          <p:cNvSpPr txBox="1"/>
          <p:nvPr/>
        </p:nvSpPr>
        <p:spPr>
          <a:xfrm>
            <a:off x="4503236" y="2761179"/>
            <a:ext cx="358153" cy="369332"/>
          </a:xfrm>
          <a:prstGeom prst="rect">
            <a:avLst/>
          </a:prstGeom>
          <a:noFill/>
        </p:spPr>
        <p:txBody>
          <a:bodyPr wrap="square" rtlCol="0">
            <a:spAutoFit/>
          </a:bodyPr>
          <a:lstStyle/>
          <a:p>
            <a:r>
              <a:rPr lang="en-US" altLang="zh-CN" dirty="0"/>
              <a:t>1</a:t>
            </a:r>
            <a:endParaRPr lang="zh-CN" altLang="en-US" dirty="0"/>
          </a:p>
        </p:txBody>
      </p:sp>
      <p:sp>
        <p:nvSpPr>
          <p:cNvPr id="208" name="矩形 207">
            <a:extLst>
              <a:ext uri="{FF2B5EF4-FFF2-40B4-BE49-F238E27FC236}">
                <a16:creationId xmlns:a16="http://schemas.microsoft.com/office/drawing/2014/main" xmlns="" id="{CB0D7D1C-BBA2-4DC3-9F0F-20C9B7F60A69}"/>
              </a:ext>
            </a:extLst>
          </p:cNvPr>
          <p:cNvSpPr/>
          <p:nvPr/>
        </p:nvSpPr>
        <p:spPr>
          <a:xfrm>
            <a:off x="6014731"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文本框 208">
            <a:extLst>
              <a:ext uri="{FF2B5EF4-FFF2-40B4-BE49-F238E27FC236}">
                <a16:creationId xmlns:a16="http://schemas.microsoft.com/office/drawing/2014/main" xmlns="" id="{083DBEB2-95C9-4F16-B87A-83349FD41738}"/>
              </a:ext>
            </a:extLst>
          </p:cNvPr>
          <p:cNvSpPr txBox="1"/>
          <p:nvPr/>
        </p:nvSpPr>
        <p:spPr>
          <a:xfrm>
            <a:off x="6048472" y="2761852"/>
            <a:ext cx="358153" cy="369332"/>
          </a:xfrm>
          <a:prstGeom prst="rect">
            <a:avLst/>
          </a:prstGeom>
          <a:noFill/>
        </p:spPr>
        <p:txBody>
          <a:bodyPr wrap="square" rtlCol="0">
            <a:spAutoFit/>
          </a:bodyPr>
          <a:lstStyle/>
          <a:p>
            <a:r>
              <a:rPr lang="en-US" altLang="zh-CN" dirty="0"/>
              <a:t>0</a:t>
            </a:r>
            <a:endParaRPr lang="zh-CN" altLang="en-US" dirty="0"/>
          </a:p>
        </p:txBody>
      </p:sp>
      <p:sp>
        <p:nvSpPr>
          <p:cNvPr id="210" name="矩形 209">
            <a:extLst>
              <a:ext uri="{FF2B5EF4-FFF2-40B4-BE49-F238E27FC236}">
                <a16:creationId xmlns:a16="http://schemas.microsoft.com/office/drawing/2014/main" xmlns="" id="{2D16FF4B-5475-4255-A9F2-F8E564CDA765}"/>
              </a:ext>
            </a:extLst>
          </p:cNvPr>
          <p:cNvSpPr/>
          <p:nvPr/>
        </p:nvSpPr>
        <p:spPr>
          <a:xfrm>
            <a:off x="6415014"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xmlns="" id="{91A2ECC9-01EE-4D01-A1CE-D2467E8C7F84}"/>
              </a:ext>
            </a:extLst>
          </p:cNvPr>
          <p:cNvSpPr/>
          <p:nvPr/>
        </p:nvSpPr>
        <p:spPr>
          <a:xfrm>
            <a:off x="6811971"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xmlns="" id="{B0CFF29B-908F-46D7-898A-A030FD1BFD13}"/>
              </a:ext>
            </a:extLst>
          </p:cNvPr>
          <p:cNvSpPr/>
          <p:nvPr/>
        </p:nvSpPr>
        <p:spPr>
          <a:xfrm>
            <a:off x="7216449" y="276857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文本框 212">
            <a:extLst>
              <a:ext uri="{FF2B5EF4-FFF2-40B4-BE49-F238E27FC236}">
                <a16:creationId xmlns:a16="http://schemas.microsoft.com/office/drawing/2014/main" xmlns="" id="{2D8E4E42-BE23-499A-B43E-5B35548BACBA}"/>
              </a:ext>
            </a:extLst>
          </p:cNvPr>
          <p:cNvSpPr txBox="1"/>
          <p:nvPr/>
        </p:nvSpPr>
        <p:spPr>
          <a:xfrm>
            <a:off x="6830572" y="2761179"/>
            <a:ext cx="358153" cy="369332"/>
          </a:xfrm>
          <a:prstGeom prst="rect">
            <a:avLst/>
          </a:prstGeom>
          <a:noFill/>
        </p:spPr>
        <p:txBody>
          <a:bodyPr wrap="square" rtlCol="0">
            <a:spAutoFit/>
          </a:bodyPr>
          <a:lstStyle/>
          <a:p>
            <a:r>
              <a:rPr lang="en-US" altLang="zh-CN" dirty="0"/>
              <a:t>2</a:t>
            </a:r>
            <a:endParaRPr lang="zh-CN" altLang="en-US" dirty="0"/>
          </a:p>
        </p:txBody>
      </p:sp>
      <p:sp>
        <p:nvSpPr>
          <p:cNvPr id="214" name="矩形 213">
            <a:extLst>
              <a:ext uri="{FF2B5EF4-FFF2-40B4-BE49-F238E27FC236}">
                <a16:creationId xmlns:a16="http://schemas.microsoft.com/office/drawing/2014/main" xmlns="" id="{4623F0E8-8466-4C9C-A39F-94D5988F703A}"/>
              </a:ext>
            </a:extLst>
          </p:cNvPr>
          <p:cNvSpPr/>
          <p:nvPr/>
        </p:nvSpPr>
        <p:spPr>
          <a:xfrm>
            <a:off x="3687395" y="589908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文本框 214">
            <a:extLst>
              <a:ext uri="{FF2B5EF4-FFF2-40B4-BE49-F238E27FC236}">
                <a16:creationId xmlns:a16="http://schemas.microsoft.com/office/drawing/2014/main" xmlns="" id="{8FC91735-8926-498A-AA64-59B95725038A}"/>
              </a:ext>
            </a:extLst>
          </p:cNvPr>
          <p:cNvSpPr txBox="1"/>
          <p:nvPr/>
        </p:nvSpPr>
        <p:spPr>
          <a:xfrm>
            <a:off x="3721136" y="5892362"/>
            <a:ext cx="358153" cy="369332"/>
          </a:xfrm>
          <a:prstGeom prst="rect">
            <a:avLst/>
          </a:prstGeom>
          <a:noFill/>
        </p:spPr>
        <p:txBody>
          <a:bodyPr wrap="square" rtlCol="0">
            <a:spAutoFit/>
          </a:bodyPr>
          <a:lstStyle/>
          <a:p>
            <a:r>
              <a:rPr lang="en-US" altLang="zh-CN" dirty="0"/>
              <a:t>3</a:t>
            </a:r>
            <a:endParaRPr lang="zh-CN" altLang="en-US" dirty="0"/>
          </a:p>
        </p:txBody>
      </p:sp>
      <p:sp>
        <p:nvSpPr>
          <p:cNvPr id="216" name="矩形 215">
            <a:extLst>
              <a:ext uri="{FF2B5EF4-FFF2-40B4-BE49-F238E27FC236}">
                <a16:creationId xmlns:a16="http://schemas.microsoft.com/office/drawing/2014/main" xmlns="" id="{FC2931F6-DA15-4739-BAF8-69EF7D763F43}"/>
              </a:ext>
            </a:extLst>
          </p:cNvPr>
          <p:cNvSpPr/>
          <p:nvPr/>
        </p:nvSpPr>
        <p:spPr>
          <a:xfrm>
            <a:off x="4087678" y="589908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xmlns="" id="{2A02BCED-0FFF-4AC3-B196-2AE8D1BDCB25}"/>
              </a:ext>
            </a:extLst>
          </p:cNvPr>
          <p:cNvSpPr/>
          <p:nvPr/>
        </p:nvSpPr>
        <p:spPr>
          <a:xfrm>
            <a:off x="4484635" y="589908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xmlns="" id="{6BCE36D5-0C76-4A87-861A-15B57BFAF862}"/>
              </a:ext>
            </a:extLst>
          </p:cNvPr>
          <p:cNvSpPr/>
          <p:nvPr/>
        </p:nvSpPr>
        <p:spPr>
          <a:xfrm>
            <a:off x="4880724" y="589908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文本框 218">
            <a:extLst>
              <a:ext uri="{FF2B5EF4-FFF2-40B4-BE49-F238E27FC236}">
                <a16:creationId xmlns:a16="http://schemas.microsoft.com/office/drawing/2014/main" xmlns="" id="{DE616405-C1CE-45AB-A0DF-BE53004B1615}"/>
              </a:ext>
            </a:extLst>
          </p:cNvPr>
          <p:cNvSpPr txBox="1"/>
          <p:nvPr/>
        </p:nvSpPr>
        <p:spPr>
          <a:xfrm>
            <a:off x="4503236" y="5891689"/>
            <a:ext cx="358153" cy="369332"/>
          </a:xfrm>
          <a:prstGeom prst="rect">
            <a:avLst/>
          </a:prstGeom>
          <a:noFill/>
        </p:spPr>
        <p:txBody>
          <a:bodyPr wrap="square" rtlCol="0">
            <a:spAutoFit/>
          </a:bodyPr>
          <a:lstStyle/>
          <a:p>
            <a:r>
              <a:rPr lang="en-US" altLang="zh-CN" dirty="0"/>
              <a:t>0</a:t>
            </a:r>
            <a:endParaRPr lang="zh-CN" altLang="en-US" dirty="0"/>
          </a:p>
        </p:txBody>
      </p:sp>
      <p:sp>
        <p:nvSpPr>
          <p:cNvPr id="220" name="矩形 219">
            <a:extLst>
              <a:ext uri="{FF2B5EF4-FFF2-40B4-BE49-F238E27FC236}">
                <a16:creationId xmlns:a16="http://schemas.microsoft.com/office/drawing/2014/main" xmlns="" id="{07B97404-02B0-4E8C-83B8-DD6801C0988E}"/>
              </a:ext>
            </a:extLst>
          </p:cNvPr>
          <p:cNvSpPr/>
          <p:nvPr/>
        </p:nvSpPr>
        <p:spPr>
          <a:xfrm>
            <a:off x="3688302" y="3765001"/>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文本框 220">
            <a:extLst>
              <a:ext uri="{FF2B5EF4-FFF2-40B4-BE49-F238E27FC236}">
                <a16:creationId xmlns:a16="http://schemas.microsoft.com/office/drawing/2014/main" xmlns="" id="{E02C0301-F2EA-4C34-BED4-B6C5DEE3FBB0}"/>
              </a:ext>
            </a:extLst>
          </p:cNvPr>
          <p:cNvSpPr txBox="1"/>
          <p:nvPr/>
        </p:nvSpPr>
        <p:spPr>
          <a:xfrm>
            <a:off x="3722043" y="3758275"/>
            <a:ext cx="358153" cy="369332"/>
          </a:xfrm>
          <a:prstGeom prst="rect">
            <a:avLst/>
          </a:prstGeom>
          <a:noFill/>
        </p:spPr>
        <p:txBody>
          <a:bodyPr wrap="square" rtlCol="0">
            <a:spAutoFit/>
          </a:bodyPr>
          <a:lstStyle/>
          <a:p>
            <a:r>
              <a:rPr lang="en-US" altLang="zh-CN" dirty="0"/>
              <a:t>1</a:t>
            </a:r>
            <a:endParaRPr lang="zh-CN" altLang="en-US" dirty="0"/>
          </a:p>
        </p:txBody>
      </p:sp>
      <p:sp>
        <p:nvSpPr>
          <p:cNvPr id="222" name="矩形 221">
            <a:extLst>
              <a:ext uri="{FF2B5EF4-FFF2-40B4-BE49-F238E27FC236}">
                <a16:creationId xmlns:a16="http://schemas.microsoft.com/office/drawing/2014/main" xmlns="" id="{89D2BF59-E5F0-43AD-B07C-2FC74F5ACE7F}"/>
              </a:ext>
            </a:extLst>
          </p:cNvPr>
          <p:cNvSpPr/>
          <p:nvPr/>
        </p:nvSpPr>
        <p:spPr>
          <a:xfrm>
            <a:off x="4088585" y="3765001"/>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222">
            <a:extLst>
              <a:ext uri="{FF2B5EF4-FFF2-40B4-BE49-F238E27FC236}">
                <a16:creationId xmlns:a16="http://schemas.microsoft.com/office/drawing/2014/main" xmlns="" id="{CA9CA10B-B829-4B97-9174-34CBE6D95D86}"/>
              </a:ext>
            </a:extLst>
          </p:cNvPr>
          <p:cNvSpPr/>
          <p:nvPr/>
        </p:nvSpPr>
        <p:spPr>
          <a:xfrm>
            <a:off x="4485542" y="3765001"/>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a:extLst>
              <a:ext uri="{FF2B5EF4-FFF2-40B4-BE49-F238E27FC236}">
                <a16:creationId xmlns:a16="http://schemas.microsoft.com/office/drawing/2014/main" xmlns="" id="{BE713397-0205-4354-88FE-B804C547DC0E}"/>
              </a:ext>
            </a:extLst>
          </p:cNvPr>
          <p:cNvSpPr/>
          <p:nvPr/>
        </p:nvSpPr>
        <p:spPr>
          <a:xfrm>
            <a:off x="4881631" y="3765001"/>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xmlns="" id="{E08B4A59-5C53-4D75-902D-BFCFA82D2C7F}"/>
              </a:ext>
            </a:extLst>
          </p:cNvPr>
          <p:cNvSpPr txBox="1"/>
          <p:nvPr/>
        </p:nvSpPr>
        <p:spPr>
          <a:xfrm>
            <a:off x="4504143" y="3757602"/>
            <a:ext cx="358153" cy="369332"/>
          </a:xfrm>
          <a:prstGeom prst="rect">
            <a:avLst/>
          </a:prstGeom>
          <a:noFill/>
        </p:spPr>
        <p:txBody>
          <a:bodyPr wrap="square" rtlCol="0">
            <a:spAutoFit/>
          </a:bodyPr>
          <a:lstStyle/>
          <a:p>
            <a:r>
              <a:rPr lang="en-US" altLang="zh-CN" dirty="0"/>
              <a:t>2</a:t>
            </a:r>
            <a:endParaRPr lang="zh-CN" altLang="en-US" dirty="0"/>
          </a:p>
        </p:txBody>
      </p:sp>
      <p:sp>
        <p:nvSpPr>
          <p:cNvPr id="226" name="矩形 225">
            <a:extLst>
              <a:ext uri="{FF2B5EF4-FFF2-40B4-BE49-F238E27FC236}">
                <a16:creationId xmlns:a16="http://schemas.microsoft.com/office/drawing/2014/main" xmlns="" id="{F5180290-67E1-4E3D-8FE9-566AE4FAB9A8}"/>
              </a:ext>
            </a:extLst>
          </p:cNvPr>
          <p:cNvSpPr/>
          <p:nvPr/>
        </p:nvSpPr>
        <p:spPr>
          <a:xfrm>
            <a:off x="3687395" y="478736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文本框 226">
            <a:extLst>
              <a:ext uri="{FF2B5EF4-FFF2-40B4-BE49-F238E27FC236}">
                <a16:creationId xmlns:a16="http://schemas.microsoft.com/office/drawing/2014/main" xmlns="" id="{C4B4C9E4-ABAB-4C8E-8776-D543CC3451B9}"/>
              </a:ext>
            </a:extLst>
          </p:cNvPr>
          <p:cNvSpPr txBox="1"/>
          <p:nvPr/>
        </p:nvSpPr>
        <p:spPr>
          <a:xfrm>
            <a:off x="3721136" y="4780642"/>
            <a:ext cx="358153" cy="369332"/>
          </a:xfrm>
          <a:prstGeom prst="rect">
            <a:avLst/>
          </a:prstGeom>
          <a:noFill/>
        </p:spPr>
        <p:txBody>
          <a:bodyPr wrap="square" rtlCol="0">
            <a:spAutoFit/>
          </a:bodyPr>
          <a:lstStyle/>
          <a:p>
            <a:r>
              <a:rPr lang="en-US" altLang="zh-CN" dirty="0"/>
              <a:t>2</a:t>
            </a:r>
            <a:endParaRPr lang="zh-CN" altLang="en-US" dirty="0"/>
          </a:p>
        </p:txBody>
      </p:sp>
      <p:sp>
        <p:nvSpPr>
          <p:cNvPr id="228" name="矩形 227">
            <a:extLst>
              <a:ext uri="{FF2B5EF4-FFF2-40B4-BE49-F238E27FC236}">
                <a16:creationId xmlns:a16="http://schemas.microsoft.com/office/drawing/2014/main" xmlns="" id="{46F43F82-AA04-4D69-8C6F-5EC352A185E6}"/>
              </a:ext>
            </a:extLst>
          </p:cNvPr>
          <p:cNvSpPr/>
          <p:nvPr/>
        </p:nvSpPr>
        <p:spPr>
          <a:xfrm>
            <a:off x="4087678" y="478736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a:extLst>
              <a:ext uri="{FF2B5EF4-FFF2-40B4-BE49-F238E27FC236}">
                <a16:creationId xmlns:a16="http://schemas.microsoft.com/office/drawing/2014/main" xmlns="" id="{C9FCE704-D06A-4DCE-9A31-F81835CEE2E9}"/>
              </a:ext>
            </a:extLst>
          </p:cNvPr>
          <p:cNvSpPr/>
          <p:nvPr/>
        </p:nvSpPr>
        <p:spPr>
          <a:xfrm>
            <a:off x="4484635" y="478736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a:extLst>
              <a:ext uri="{FF2B5EF4-FFF2-40B4-BE49-F238E27FC236}">
                <a16:creationId xmlns:a16="http://schemas.microsoft.com/office/drawing/2014/main" xmlns="" id="{C1AF87C9-4028-4E2B-8429-BBBF8BE219F6}"/>
              </a:ext>
            </a:extLst>
          </p:cNvPr>
          <p:cNvSpPr/>
          <p:nvPr/>
        </p:nvSpPr>
        <p:spPr>
          <a:xfrm>
            <a:off x="4880724" y="4787368"/>
            <a:ext cx="400417" cy="36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文本框 230">
            <a:extLst>
              <a:ext uri="{FF2B5EF4-FFF2-40B4-BE49-F238E27FC236}">
                <a16:creationId xmlns:a16="http://schemas.microsoft.com/office/drawing/2014/main" xmlns="" id="{84FBD3CA-57ED-4260-BFBD-94A5F81AC3C8}"/>
              </a:ext>
            </a:extLst>
          </p:cNvPr>
          <p:cNvSpPr txBox="1"/>
          <p:nvPr/>
        </p:nvSpPr>
        <p:spPr>
          <a:xfrm>
            <a:off x="4503236" y="4779969"/>
            <a:ext cx="358153" cy="369332"/>
          </a:xfrm>
          <a:prstGeom prst="rect">
            <a:avLst/>
          </a:prstGeom>
          <a:noFill/>
        </p:spPr>
        <p:txBody>
          <a:bodyPr wrap="square" rtlCol="0">
            <a:spAutoFit/>
          </a:bodyPr>
          <a:lstStyle/>
          <a:p>
            <a:r>
              <a:rPr lang="en-US" altLang="zh-CN" dirty="0"/>
              <a:t>3</a:t>
            </a:r>
            <a:endParaRPr lang="zh-CN" altLang="en-US" dirty="0"/>
          </a:p>
        </p:txBody>
      </p:sp>
      <p:sp>
        <p:nvSpPr>
          <p:cNvPr id="232" name="文本框 231">
            <a:extLst>
              <a:ext uri="{FF2B5EF4-FFF2-40B4-BE49-F238E27FC236}">
                <a16:creationId xmlns:a16="http://schemas.microsoft.com/office/drawing/2014/main" xmlns="" id="{9773F4EE-6410-4BBD-99B9-051C5750BD63}"/>
              </a:ext>
            </a:extLst>
          </p:cNvPr>
          <p:cNvSpPr txBox="1"/>
          <p:nvPr/>
        </p:nvSpPr>
        <p:spPr>
          <a:xfrm>
            <a:off x="1117587" y="2365882"/>
            <a:ext cx="644440" cy="369332"/>
          </a:xfrm>
          <a:prstGeom prst="rect">
            <a:avLst/>
          </a:prstGeom>
          <a:noFill/>
        </p:spPr>
        <p:txBody>
          <a:bodyPr wrap="square" rtlCol="0">
            <a:spAutoFit/>
          </a:bodyPr>
          <a:lstStyle/>
          <a:p>
            <a:r>
              <a:rPr lang="en-US" altLang="zh-CN" dirty="0"/>
              <a:t>data</a:t>
            </a:r>
            <a:endParaRPr lang="zh-CN" altLang="en-US" dirty="0"/>
          </a:p>
        </p:txBody>
      </p:sp>
      <p:sp>
        <p:nvSpPr>
          <p:cNvPr id="233" name="文本框 232">
            <a:extLst>
              <a:ext uri="{FF2B5EF4-FFF2-40B4-BE49-F238E27FC236}">
                <a16:creationId xmlns:a16="http://schemas.microsoft.com/office/drawing/2014/main" xmlns="" id="{4818EEC3-137E-405A-89CA-F3C3E12ED11E}"/>
              </a:ext>
            </a:extLst>
          </p:cNvPr>
          <p:cNvSpPr txBox="1"/>
          <p:nvPr/>
        </p:nvSpPr>
        <p:spPr>
          <a:xfrm>
            <a:off x="1651665" y="2371853"/>
            <a:ext cx="1081343" cy="369332"/>
          </a:xfrm>
          <a:prstGeom prst="rect">
            <a:avLst/>
          </a:prstGeom>
          <a:noFill/>
        </p:spPr>
        <p:txBody>
          <a:bodyPr wrap="square" rtlCol="0">
            <a:spAutoFit/>
          </a:bodyPr>
          <a:lstStyle/>
          <a:p>
            <a:r>
              <a:rPr lang="en-US" altLang="zh-CN" dirty="0" err="1"/>
              <a:t>firstedge</a:t>
            </a:r>
            <a:endParaRPr lang="zh-CN" altLang="en-US" dirty="0"/>
          </a:p>
        </p:txBody>
      </p:sp>
      <p:cxnSp>
        <p:nvCxnSpPr>
          <p:cNvPr id="10" name="直接箭头连接符 9">
            <a:extLst>
              <a:ext uri="{FF2B5EF4-FFF2-40B4-BE49-F238E27FC236}">
                <a16:creationId xmlns:a16="http://schemas.microsoft.com/office/drawing/2014/main" xmlns="" id="{A4ACD7E7-BB35-45AF-B86E-22F100D58605}"/>
              </a:ext>
            </a:extLst>
          </p:cNvPr>
          <p:cNvCxnSpPr>
            <a:cxnSpLocks/>
            <a:endCxn id="170" idx="1"/>
          </p:cNvCxnSpPr>
          <p:nvPr/>
        </p:nvCxnSpPr>
        <p:spPr>
          <a:xfrm flipV="1">
            <a:off x="1984473" y="2951141"/>
            <a:ext cx="1702922" cy="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DD9FB051-E883-41C4-9F30-68805C855453}"/>
              </a:ext>
            </a:extLst>
          </p:cNvPr>
          <p:cNvSpPr txBox="1"/>
          <p:nvPr/>
        </p:nvSpPr>
        <p:spPr>
          <a:xfrm>
            <a:off x="3745420" y="3107585"/>
            <a:ext cx="839783" cy="369332"/>
          </a:xfrm>
          <a:prstGeom prst="rect">
            <a:avLst/>
          </a:prstGeom>
          <a:noFill/>
        </p:spPr>
        <p:txBody>
          <a:bodyPr wrap="square" rtlCol="0">
            <a:spAutoFit/>
          </a:bodyPr>
          <a:lstStyle/>
          <a:p>
            <a:r>
              <a:rPr lang="zh-CN" altLang="en-US" dirty="0"/>
              <a:t>（</a:t>
            </a:r>
            <a:r>
              <a:rPr lang="en-US" altLang="zh-CN" dirty="0"/>
              <a:t>A-B</a:t>
            </a:r>
            <a:r>
              <a:rPr lang="zh-CN" altLang="en-US" dirty="0"/>
              <a:t>）</a:t>
            </a:r>
          </a:p>
        </p:txBody>
      </p:sp>
      <p:sp>
        <p:nvSpPr>
          <p:cNvPr id="236" name="文本框 235">
            <a:extLst>
              <a:ext uri="{FF2B5EF4-FFF2-40B4-BE49-F238E27FC236}">
                <a16:creationId xmlns:a16="http://schemas.microsoft.com/office/drawing/2014/main" xmlns="" id="{49184867-E18F-406D-B928-C06713A67AC1}"/>
              </a:ext>
            </a:extLst>
          </p:cNvPr>
          <p:cNvSpPr txBox="1"/>
          <p:nvPr/>
        </p:nvSpPr>
        <p:spPr>
          <a:xfrm>
            <a:off x="6109445" y="3172560"/>
            <a:ext cx="831057" cy="369332"/>
          </a:xfrm>
          <a:prstGeom prst="rect">
            <a:avLst/>
          </a:prstGeom>
          <a:noFill/>
        </p:spPr>
        <p:txBody>
          <a:bodyPr wrap="square" rtlCol="0">
            <a:spAutoFit/>
          </a:bodyPr>
          <a:lstStyle/>
          <a:p>
            <a:r>
              <a:rPr lang="zh-CN" altLang="en-US" dirty="0"/>
              <a:t>（</a:t>
            </a:r>
            <a:r>
              <a:rPr lang="en-US" altLang="zh-CN" dirty="0"/>
              <a:t>A-C</a:t>
            </a:r>
            <a:r>
              <a:rPr lang="zh-CN" altLang="en-US" dirty="0"/>
              <a:t>）</a:t>
            </a:r>
          </a:p>
        </p:txBody>
      </p:sp>
      <p:sp>
        <p:nvSpPr>
          <p:cNvPr id="237" name="文本框 236">
            <a:extLst>
              <a:ext uri="{FF2B5EF4-FFF2-40B4-BE49-F238E27FC236}">
                <a16:creationId xmlns:a16="http://schemas.microsoft.com/office/drawing/2014/main" xmlns="" id="{87EC3544-1B79-492A-9219-DB18C08031B5}"/>
              </a:ext>
            </a:extLst>
          </p:cNvPr>
          <p:cNvSpPr txBox="1"/>
          <p:nvPr/>
        </p:nvSpPr>
        <p:spPr>
          <a:xfrm>
            <a:off x="4006341" y="6318117"/>
            <a:ext cx="839783" cy="369332"/>
          </a:xfrm>
          <a:prstGeom prst="rect">
            <a:avLst/>
          </a:prstGeom>
          <a:noFill/>
        </p:spPr>
        <p:txBody>
          <a:bodyPr wrap="square" rtlCol="0">
            <a:spAutoFit/>
          </a:bodyPr>
          <a:lstStyle/>
          <a:p>
            <a:r>
              <a:rPr lang="zh-CN" altLang="en-US" dirty="0"/>
              <a:t>（</a:t>
            </a:r>
            <a:r>
              <a:rPr lang="en-US" altLang="zh-CN" dirty="0"/>
              <a:t>D-A</a:t>
            </a:r>
            <a:r>
              <a:rPr lang="zh-CN" altLang="en-US" dirty="0"/>
              <a:t>）</a:t>
            </a:r>
          </a:p>
        </p:txBody>
      </p:sp>
      <p:sp>
        <p:nvSpPr>
          <p:cNvPr id="238" name="文本框 237">
            <a:extLst>
              <a:ext uri="{FF2B5EF4-FFF2-40B4-BE49-F238E27FC236}">
                <a16:creationId xmlns:a16="http://schemas.microsoft.com/office/drawing/2014/main" xmlns="" id="{A76CB229-9AB9-4267-84C6-165C2E1DF72F}"/>
              </a:ext>
            </a:extLst>
          </p:cNvPr>
          <p:cNvSpPr txBox="1"/>
          <p:nvPr/>
        </p:nvSpPr>
        <p:spPr>
          <a:xfrm>
            <a:off x="3745420" y="4176562"/>
            <a:ext cx="839783" cy="369332"/>
          </a:xfrm>
          <a:prstGeom prst="rect">
            <a:avLst/>
          </a:prstGeom>
          <a:noFill/>
        </p:spPr>
        <p:txBody>
          <a:bodyPr wrap="square" rtlCol="0">
            <a:spAutoFit/>
          </a:bodyPr>
          <a:lstStyle/>
          <a:p>
            <a:r>
              <a:rPr lang="zh-CN" altLang="en-US" dirty="0"/>
              <a:t>（</a:t>
            </a:r>
            <a:r>
              <a:rPr lang="en-US" altLang="zh-CN" dirty="0"/>
              <a:t>B-C</a:t>
            </a:r>
            <a:r>
              <a:rPr lang="zh-CN" altLang="en-US" dirty="0"/>
              <a:t>）</a:t>
            </a:r>
          </a:p>
        </p:txBody>
      </p:sp>
      <p:sp>
        <p:nvSpPr>
          <p:cNvPr id="239" name="文本框 238">
            <a:extLst>
              <a:ext uri="{FF2B5EF4-FFF2-40B4-BE49-F238E27FC236}">
                <a16:creationId xmlns:a16="http://schemas.microsoft.com/office/drawing/2014/main" xmlns="" id="{871F30DD-06FD-4B6F-956F-6930D2867778}"/>
              </a:ext>
            </a:extLst>
          </p:cNvPr>
          <p:cNvSpPr txBox="1"/>
          <p:nvPr/>
        </p:nvSpPr>
        <p:spPr>
          <a:xfrm>
            <a:off x="3982270" y="5344959"/>
            <a:ext cx="839783" cy="369332"/>
          </a:xfrm>
          <a:prstGeom prst="rect">
            <a:avLst/>
          </a:prstGeom>
          <a:noFill/>
        </p:spPr>
        <p:txBody>
          <a:bodyPr wrap="square" rtlCol="0">
            <a:spAutoFit/>
          </a:bodyPr>
          <a:lstStyle/>
          <a:p>
            <a:r>
              <a:rPr lang="zh-CN" altLang="en-US" dirty="0"/>
              <a:t>（</a:t>
            </a:r>
            <a:r>
              <a:rPr lang="en-US" altLang="zh-CN" dirty="0"/>
              <a:t>C-D</a:t>
            </a:r>
            <a:r>
              <a:rPr lang="zh-CN" altLang="en-US" dirty="0"/>
              <a:t>）</a:t>
            </a:r>
          </a:p>
        </p:txBody>
      </p:sp>
      <p:cxnSp>
        <p:nvCxnSpPr>
          <p:cNvPr id="240" name="连接符: 肘形 239">
            <a:extLst>
              <a:ext uri="{FF2B5EF4-FFF2-40B4-BE49-F238E27FC236}">
                <a16:creationId xmlns:a16="http://schemas.microsoft.com/office/drawing/2014/main" xmlns="" id="{8665207B-C527-4145-BD6D-7B06E1AC79EC}"/>
              </a:ext>
            </a:extLst>
          </p:cNvPr>
          <p:cNvCxnSpPr>
            <a:cxnSpLocks/>
            <a:endCxn id="210" idx="0"/>
          </p:cNvCxnSpPr>
          <p:nvPr/>
        </p:nvCxnSpPr>
        <p:spPr>
          <a:xfrm flipV="1">
            <a:off x="4276101" y="2768578"/>
            <a:ext cx="2339122" cy="183864"/>
          </a:xfrm>
          <a:prstGeom prst="bentConnector4">
            <a:avLst>
              <a:gd name="adj1" fmla="val -186"/>
              <a:gd name="adj2" fmla="val 2243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xmlns="" id="{C1A47D59-061D-4C5C-B5D8-59F2CB0A045B}"/>
              </a:ext>
            </a:extLst>
          </p:cNvPr>
          <p:cNvCxnSpPr>
            <a:cxnSpLocks/>
            <a:endCxn id="214" idx="1"/>
          </p:cNvCxnSpPr>
          <p:nvPr/>
        </p:nvCxnSpPr>
        <p:spPr>
          <a:xfrm>
            <a:off x="1938889" y="6075151"/>
            <a:ext cx="1748506" cy="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xmlns="" id="{1022B6D7-D999-4AE3-869C-439C7998980A}"/>
              </a:ext>
            </a:extLst>
          </p:cNvPr>
          <p:cNvCxnSpPr>
            <a:endCxn id="219" idx="0"/>
          </p:cNvCxnSpPr>
          <p:nvPr/>
        </p:nvCxnSpPr>
        <p:spPr>
          <a:xfrm rot="5400000">
            <a:off x="4179143" y="3455610"/>
            <a:ext cx="2939250" cy="1932909"/>
          </a:xfrm>
          <a:prstGeom prst="bentConnector3">
            <a:avLst>
              <a:gd name="adj1" fmla="val 93383"/>
            </a:avLst>
          </a:prstGeom>
          <a:ln>
            <a:tailEnd type="triangle"/>
          </a:ln>
        </p:spPr>
        <p:style>
          <a:lnRef idx="1">
            <a:schemeClr val="accent1"/>
          </a:lnRef>
          <a:fillRef idx="0">
            <a:schemeClr val="accent1"/>
          </a:fillRef>
          <a:effectRef idx="0">
            <a:schemeClr val="accent1"/>
          </a:effectRef>
          <a:fontRef idx="minor">
            <a:schemeClr val="tx1"/>
          </a:fontRef>
        </p:style>
      </p:cxnSp>
      <p:sp>
        <p:nvSpPr>
          <p:cNvPr id="257" name="文本框 256">
            <a:extLst>
              <a:ext uri="{FF2B5EF4-FFF2-40B4-BE49-F238E27FC236}">
                <a16:creationId xmlns:a16="http://schemas.microsoft.com/office/drawing/2014/main" xmlns="" id="{16EA59D1-6D9D-478A-98E2-03E3A49DB6BA}"/>
              </a:ext>
            </a:extLst>
          </p:cNvPr>
          <p:cNvSpPr txBox="1"/>
          <p:nvPr/>
        </p:nvSpPr>
        <p:spPr>
          <a:xfrm>
            <a:off x="4915518" y="5922111"/>
            <a:ext cx="346099"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272" name="连接符: 肘形 271">
            <a:extLst>
              <a:ext uri="{FF2B5EF4-FFF2-40B4-BE49-F238E27FC236}">
                <a16:creationId xmlns:a16="http://schemas.microsoft.com/office/drawing/2014/main" xmlns="" id="{43FEDDFC-ABA5-47F7-B123-E9B4FCCB3301}"/>
              </a:ext>
            </a:extLst>
          </p:cNvPr>
          <p:cNvCxnSpPr/>
          <p:nvPr/>
        </p:nvCxnSpPr>
        <p:spPr>
          <a:xfrm flipV="1">
            <a:off x="2044942" y="3429000"/>
            <a:ext cx="2637370" cy="5210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4" name="直接箭头连接符 273">
            <a:extLst>
              <a:ext uri="{FF2B5EF4-FFF2-40B4-BE49-F238E27FC236}">
                <a16:creationId xmlns:a16="http://schemas.microsoft.com/office/drawing/2014/main" xmlns="" id="{60E07748-D647-4BA6-B933-24A7FA3F7ACF}"/>
              </a:ext>
            </a:extLst>
          </p:cNvPr>
          <p:cNvCxnSpPr>
            <a:endCxn id="207" idx="2"/>
          </p:cNvCxnSpPr>
          <p:nvPr/>
        </p:nvCxnSpPr>
        <p:spPr>
          <a:xfrm flipV="1">
            <a:off x="4682312" y="3130511"/>
            <a:ext cx="1" cy="29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xmlns="" id="{6D646513-9CD4-4F8A-84FE-634674DB44C5}"/>
              </a:ext>
            </a:extLst>
          </p:cNvPr>
          <p:cNvCxnSpPr/>
          <p:nvPr/>
        </p:nvCxnSpPr>
        <p:spPr>
          <a:xfrm rot="10800000" flipV="1">
            <a:off x="3887604" y="2952439"/>
            <a:ext cx="1193329" cy="605800"/>
          </a:xfrm>
          <a:prstGeom prst="bentConnector3">
            <a:avLst>
              <a:gd name="adj1" fmla="val -615"/>
            </a:avLst>
          </a:prstGeom>
        </p:spPr>
        <p:style>
          <a:lnRef idx="1">
            <a:schemeClr val="accent1"/>
          </a:lnRef>
          <a:fillRef idx="0">
            <a:schemeClr val="accent1"/>
          </a:fillRef>
          <a:effectRef idx="0">
            <a:schemeClr val="accent1"/>
          </a:effectRef>
          <a:fontRef idx="minor">
            <a:schemeClr val="tx1"/>
          </a:fontRef>
        </p:style>
      </p:cxnSp>
      <p:cxnSp>
        <p:nvCxnSpPr>
          <p:cNvPr id="290" name="直接箭头连接符 289">
            <a:extLst>
              <a:ext uri="{FF2B5EF4-FFF2-40B4-BE49-F238E27FC236}">
                <a16:creationId xmlns:a16="http://schemas.microsoft.com/office/drawing/2014/main" xmlns="" id="{FF704C3F-A748-4F77-9137-F116D9D92ED2}"/>
              </a:ext>
            </a:extLst>
          </p:cNvPr>
          <p:cNvCxnSpPr>
            <a:endCxn id="221" idx="0"/>
          </p:cNvCxnSpPr>
          <p:nvPr/>
        </p:nvCxnSpPr>
        <p:spPr>
          <a:xfrm>
            <a:off x="3887603" y="3558239"/>
            <a:ext cx="13517" cy="2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1" name="文本框 290">
            <a:extLst>
              <a:ext uri="{FF2B5EF4-FFF2-40B4-BE49-F238E27FC236}">
                <a16:creationId xmlns:a16="http://schemas.microsoft.com/office/drawing/2014/main" xmlns="" id="{F4FF420C-90BC-4A7F-B616-2F01B4413D60}"/>
              </a:ext>
            </a:extLst>
          </p:cNvPr>
          <p:cNvSpPr txBox="1"/>
          <p:nvPr/>
        </p:nvSpPr>
        <p:spPr>
          <a:xfrm>
            <a:off x="4103860" y="3765546"/>
            <a:ext cx="346099"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294" name="连接符: 肘形 293">
            <a:extLst>
              <a:ext uri="{FF2B5EF4-FFF2-40B4-BE49-F238E27FC236}">
                <a16:creationId xmlns:a16="http://schemas.microsoft.com/office/drawing/2014/main" xmlns="" id="{7B3215CE-8C7F-466E-A148-096ACD5E4958}"/>
              </a:ext>
            </a:extLst>
          </p:cNvPr>
          <p:cNvCxnSpPr/>
          <p:nvPr/>
        </p:nvCxnSpPr>
        <p:spPr>
          <a:xfrm flipV="1">
            <a:off x="2044942" y="4554122"/>
            <a:ext cx="2637370" cy="410254"/>
          </a:xfrm>
          <a:prstGeom prst="bentConnector3">
            <a:avLst>
              <a:gd name="adj1" fmla="val 61"/>
            </a:avLst>
          </a:prstGeom>
        </p:spPr>
        <p:style>
          <a:lnRef idx="1">
            <a:schemeClr val="accent1"/>
          </a:lnRef>
          <a:fillRef idx="0">
            <a:schemeClr val="accent1"/>
          </a:fillRef>
          <a:effectRef idx="0">
            <a:schemeClr val="accent1"/>
          </a:effectRef>
          <a:fontRef idx="minor">
            <a:schemeClr val="tx1"/>
          </a:fontRef>
        </p:style>
      </p:cxnSp>
      <p:cxnSp>
        <p:nvCxnSpPr>
          <p:cNvPr id="297" name="直接箭头连接符 296">
            <a:extLst>
              <a:ext uri="{FF2B5EF4-FFF2-40B4-BE49-F238E27FC236}">
                <a16:creationId xmlns:a16="http://schemas.microsoft.com/office/drawing/2014/main" xmlns="" id="{FAF7F1A2-79B9-464A-8167-DD7BF575993C}"/>
              </a:ext>
            </a:extLst>
          </p:cNvPr>
          <p:cNvCxnSpPr>
            <a:endCxn id="223" idx="2"/>
          </p:cNvCxnSpPr>
          <p:nvPr/>
        </p:nvCxnSpPr>
        <p:spPr>
          <a:xfrm flipV="1">
            <a:off x="4682312" y="4130126"/>
            <a:ext cx="3439" cy="430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3" name="文本框 302">
            <a:extLst>
              <a:ext uri="{FF2B5EF4-FFF2-40B4-BE49-F238E27FC236}">
                <a16:creationId xmlns:a16="http://schemas.microsoft.com/office/drawing/2014/main" xmlns="" id="{38F76FB7-3615-439A-ABC2-E6BECA169078}"/>
              </a:ext>
            </a:extLst>
          </p:cNvPr>
          <p:cNvSpPr txBox="1"/>
          <p:nvPr/>
        </p:nvSpPr>
        <p:spPr>
          <a:xfrm>
            <a:off x="4106599" y="4787368"/>
            <a:ext cx="346099"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307" name="连接符: 肘形 306">
            <a:extLst>
              <a:ext uri="{FF2B5EF4-FFF2-40B4-BE49-F238E27FC236}">
                <a16:creationId xmlns:a16="http://schemas.microsoft.com/office/drawing/2014/main" xmlns="" id="{A1522A23-3077-4319-BF77-F1E1F7D119D8}"/>
              </a:ext>
            </a:extLst>
          </p:cNvPr>
          <p:cNvCxnSpPr/>
          <p:nvPr/>
        </p:nvCxnSpPr>
        <p:spPr>
          <a:xfrm rot="10800000" flipV="1">
            <a:off x="3887604" y="4972033"/>
            <a:ext cx="1193329" cy="656979"/>
          </a:xfrm>
          <a:prstGeom prst="bentConnector3">
            <a:avLst>
              <a:gd name="adj1" fmla="val -615"/>
            </a:avLst>
          </a:prstGeom>
        </p:spPr>
        <p:style>
          <a:lnRef idx="1">
            <a:schemeClr val="accent1"/>
          </a:lnRef>
          <a:fillRef idx="0">
            <a:schemeClr val="accent1"/>
          </a:fillRef>
          <a:effectRef idx="0">
            <a:schemeClr val="accent1"/>
          </a:effectRef>
          <a:fontRef idx="minor">
            <a:schemeClr val="tx1"/>
          </a:fontRef>
        </p:style>
      </p:cxnSp>
      <p:cxnSp>
        <p:nvCxnSpPr>
          <p:cNvPr id="315" name="直接箭头连接符 314">
            <a:extLst>
              <a:ext uri="{FF2B5EF4-FFF2-40B4-BE49-F238E27FC236}">
                <a16:creationId xmlns:a16="http://schemas.microsoft.com/office/drawing/2014/main" xmlns="" id="{E6D976FC-4ABE-466A-9850-4E87D6405CA9}"/>
              </a:ext>
            </a:extLst>
          </p:cNvPr>
          <p:cNvCxnSpPr>
            <a:endCxn id="215" idx="0"/>
          </p:cNvCxnSpPr>
          <p:nvPr/>
        </p:nvCxnSpPr>
        <p:spPr>
          <a:xfrm>
            <a:off x="3887603" y="5629013"/>
            <a:ext cx="12610" cy="26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6" name="文本框 315">
            <a:extLst>
              <a:ext uri="{FF2B5EF4-FFF2-40B4-BE49-F238E27FC236}">
                <a16:creationId xmlns:a16="http://schemas.microsoft.com/office/drawing/2014/main" xmlns="" id="{41C8ADB8-D2C8-406D-83DA-584CFD18B520}"/>
              </a:ext>
            </a:extLst>
          </p:cNvPr>
          <p:cNvSpPr txBox="1"/>
          <p:nvPr/>
        </p:nvSpPr>
        <p:spPr>
          <a:xfrm>
            <a:off x="4119601" y="5918248"/>
            <a:ext cx="346099"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318" name="连接符: 肘形 317">
            <a:extLst>
              <a:ext uri="{FF2B5EF4-FFF2-40B4-BE49-F238E27FC236}">
                <a16:creationId xmlns:a16="http://schemas.microsoft.com/office/drawing/2014/main" xmlns="" id="{BAF5E413-849C-4130-9DD1-C623EDAD314A}"/>
              </a:ext>
            </a:extLst>
          </p:cNvPr>
          <p:cNvCxnSpPr>
            <a:endCxn id="211" idx="2"/>
          </p:cNvCxnSpPr>
          <p:nvPr/>
        </p:nvCxnSpPr>
        <p:spPr>
          <a:xfrm flipV="1">
            <a:off x="5080932" y="3133703"/>
            <a:ext cx="1931248" cy="8163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2" name="连接符: 肘形 321">
            <a:extLst>
              <a:ext uri="{FF2B5EF4-FFF2-40B4-BE49-F238E27FC236}">
                <a16:creationId xmlns:a16="http://schemas.microsoft.com/office/drawing/2014/main" xmlns="" id="{2ECEDA90-4AE3-4784-8A55-20BE3BC5A811}"/>
              </a:ext>
            </a:extLst>
          </p:cNvPr>
          <p:cNvCxnSpPr/>
          <p:nvPr/>
        </p:nvCxnSpPr>
        <p:spPr>
          <a:xfrm rot="10800000" flipV="1">
            <a:off x="3887603" y="2952439"/>
            <a:ext cx="3529054" cy="1695062"/>
          </a:xfrm>
          <a:prstGeom prst="bentConnector3">
            <a:avLst>
              <a:gd name="adj1" fmla="val 80"/>
            </a:avLst>
          </a:prstGeom>
        </p:spPr>
        <p:style>
          <a:lnRef idx="1">
            <a:schemeClr val="accent1"/>
          </a:lnRef>
          <a:fillRef idx="0">
            <a:schemeClr val="accent1"/>
          </a:fillRef>
          <a:effectRef idx="0">
            <a:schemeClr val="accent1"/>
          </a:effectRef>
          <a:fontRef idx="minor">
            <a:schemeClr val="tx1"/>
          </a:fontRef>
        </p:style>
      </p:cxnSp>
      <p:cxnSp>
        <p:nvCxnSpPr>
          <p:cNvPr id="327" name="直接箭头连接符 326">
            <a:extLst>
              <a:ext uri="{FF2B5EF4-FFF2-40B4-BE49-F238E27FC236}">
                <a16:creationId xmlns:a16="http://schemas.microsoft.com/office/drawing/2014/main" xmlns="" id="{12EB544E-F289-48B3-A9B3-166807F5901E}"/>
              </a:ext>
            </a:extLst>
          </p:cNvPr>
          <p:cNvCxnSpPr>
            <a:endCxn id="227" idx="0"/>
          </p:cNvCxnSpPr>
          <p:nvPr/>
        </p:nvCxnSpPr>
        <p:spPr>
          <a:xfrm>
            <a:off x="3887602" y="4647502"/>
            <a:ext cx="12611" cy="13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407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80021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图的遍历</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754686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图的遍历</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671F8F01-3114-4F54-A9D7-0AC9346E3051}"/>
              </a:ext>
            </a:extLst>
          </p:cNvPr>
          <p:cNvSpPr txBox="1"/>
          <p:nvPr/>
        </p:nvSpPr>
        <p:spPr>
          <a:xfrm>
            <a:off x="487959" y="844333"/>
            <a:ext cx="11216081" cy="369332"/>
          </a:xfrm>
          <a:prstGeom prst="rect">
            <a:avLst/>
          </a:prstGeom>
          <a:noFill/>
        </p:spPr>
        <p:txBody>
          <a:bodyPr wrap="square" rtlCol="0">
            <a:spAutoFit/>
          </a:bodyPr>
          <a:lstStyle/>
          <a:p>
            <a:r>
              <a:rPr lang="zh-CN" altLang="en-US" dirty="0">
                <a:solidFill>
                  <a:schemeClr val="accent1"/>
                </a:solidFill>
              </a:rPr>
              <a:t>图的遍历</a:t>
            </a:r>
            <a:r>
              <a:rPr lang="zh-CN" altLang="en-US" dirty="0"/>
              <a:t>：从图中某一顶点出发访遍图中其余顶点，且使每一个顶点仅被访问一次，这个过程就叫做图的遍历。</a:t>
            </a:r>
          </a:p>
        </p:txBody>
      </p:sp>
      <p:sp>
        <p:nvSpPr>
          <p:cNvPr id="4" name="文本框 3">
            <a:extLst>
              <a:ext uri="{FF2B5EF4-FFF2-40B4-BE49-F238E27FC236}">
                <a16:creationId xmlns:a16="http://schemas.microsoft.com/office/drawing/2014/main" xmlns="" id="{AD844AFE-E7BE-4B09-BCF3-3DDEB46071CB}"/>
              </a:ext>
            </a:extLst>
          </p:cNvPr>
          <p:cNvSpPr txBox="1"/>
          <p:nvPr/>
        </p:nvSpPr>
        <p:spPr>
          <a:xfrm>
            <a:off x="1226559" y="3808156"/>
            <a:ext cx="9795921" cy="369332"/>
          </a:xfrm>
          <a:prstGeom prst="rect">
            <a:avLst/>
          </a:prstGeom>
          <a:noFill/>
        </p:spPr>
        <p:txBody>
          <a:bodyPr wrap="square" rtlCol="0">
            <a:spAutoFit/>
          </a:bodyPr>
          <a:lstStyle/>
          <a:p>
            <a:r>
              <a:rPr lang="zh-CN" altLang="en-US" dirty="0"/>
              <a:t>图中顶点没有特殊性，可能存在沿着某条路径搜索后回到原起点，而有些顶点没有访问到。</a:t>
            </a:r>
          </a:p>
        </p:txBody>
      </p:sp>
      <p:pic>
        <p:nvPicPr>
          <p:cNvPr id="5" name="图片 4">
            <a:extLst>
              <a:ext uri="{FF2B5EF4-FFF2-40B4-BE49-F238E27FC236}">
                <a16:creationId xmlns:a16="http://schemas.microsoft.com/office/drawing/2014/main" xmlns="" id="{A2D57A1A-A88F-4AF8-A610-2BEC000DE4AF}"/>
              </a:ext>
            </a:extLst>
          </p:cNvPr>
          <p:cNvPicPr>
            <a:picLocks noChangeAspect="1"/>
          </p:cNvPicPr>
          <p:nvPr/>
        </p:nvPicPr>
        <p:blipFill>
          <a:blip r:embed="rId2"/>
          <a:stretch>
            <a:fillRect/>
          </a:stretch>
        </p:blipFill>
        <p:spPr>
          <a:xfrm>
            <a:off x="4459105" y="1213665"/>
            <a:ext cx="3200400" cy="2409825"/>
          </a:xfrm>
          <a:prstGeom prst="rect">
            <a:avLst/>
          </a:prstGeom>
        </p:spPr>
      </p:pic>
      <p:sp>
        <p:nvSpPr>
          <p:cNvPr id="7" name="文本框 6">
            <a:extLst>
              <a:ext uri="{FF2B5EF4-FFF2-40B4-BE49-F238E27FC236}">
                <a16:creationId xmlns:a16="http://schemas.microsoft.com/office/drawing/2014/main" xmlns="" id="{7DC1E01D-54C8-43AF-ABC6-9AE034BA5921}"/>
              </a:ext>
            </a:extLst>
          </p:cNvPr>
          <p:cNvSpPr txBox="1"/>
          <p:nvPr/>
        </p:nvSpPr>
        <p:spPr>
          <a:xfrm>
            <a:off x="2019648" y="4362154"/>
            <a:ext cx="8152702" cy="369332"/>
          </a:xfrm>
          <a:prstGeom prst="rect">
            <a:avLst/>
          </a:prstGeom>
          <a:noFill/>
        </p:spPr>
        <p:txBody>
          <a:bodyPr wrap="square" rtlCol="0">
            <a:spAutoFit/>
          </a:bodyPr>
          <a:lstStyle/>
          <a:p>
            <a:r>
              <a:rPr lang="zh-CN" altLang="en-US" dirty="0">
                <a:solidFill>
                  <a:schemeClr val="accent1"/>
                </a:solidFill>
              </a:rPr>
              <a:t>解决办法：设置一个访问数组</a:t>
            </a:r>
            <a:r>
              <a:rPr lang="en-US" altLang="zh-CN" dirty="0">
                <a:solidFill>
                  <a:schemeClr val="accent1"/>
                </a:solidFill>
              </a:rPr>
              <a:t>,</a:t>
            </a:r>
            <a:r>
              <a:rPr lang="zh-CN" altLang="en-US" dirty="0">
                <a:solidFill>
                  <a:schemeClr val="accent1"/>
                </a:solidFill>
              </a:rPr>
              <a:t>记录遍历过程中访问过的顶点。</a:t>
            </a:r>
          </a:p>
        </p:txBody>
      </p:sp>
      <p:pic>
        <p:nvPicPr>
          <p:cNvPr id="8" name="图片 7">
            <a:extLst>
              <a:ext uri="{FF2B5EF4-FFF2-40B4-BE49-F238E27FC236}">
                <a16:creationId xmlns:a16="http://schemas.microsoft.com/office/drawing/2014/main" xmlns="" id="{40E1F3CF-4B60-4565-BBED-DF1524CA0BCF}"/>
              </a:ext>
            </a:extLst>
          </p:cNvPr>
          <p:cNvPicPr>
            <a:picLocks noChangeAspect="1"/>
          </p:cNvPicPr>
          <p:nvPr/>
        </p:nvPicPr>
        <p:blipFill>
          <a:blip r:embed="rId3"/>
          <a:stretch>
            <a:fillRect/>
          </a:stretch>
        </p:blipFill>
        <p:spPr>
          <a:xfrm>
            <a:off x="4459105" y="4942050"/>
            <a:ext cx="3514725" cy="1314450"/>
          </a:xfrm>
          <a:prstGeom prst="rect">
            <a:avLst/>
          </a:prstGeom>
        </p:spPr>
      </p:pic>
    </p:spTree>
    <p:extLst>
      <p:ext uri="{BB962C8B-B14F-4D97-AF65-F5344CB8AC3E}">
        <p14:creationId xmlns:p14="http://schemas.microsoft.com/office/powerpoint/2010/main" val="166576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28" name="流程图: 接点 27">
            <a:extLst>
              <a:ext uri="{FF2B5EF4-FFF2-40B4-BE49-F238E27FC236}">
                <a16:creationId xmlns:a16="http://schemas.microsoft.com/office/drawing/2014/main" xmlns="" id="{AB795787-CCB0-494B-B431-879CA3D7C62D}"/>
              </a:ext>
            </a:extLst>
          </p:cNvPr>
          <p:cNvSpPr/>
          <p:nvPr/>
        </p:nvSpPr>
        <p:spPr>
          <a:xfrm>
            <a:off x="1577407" y="378909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29" name="流程图: 接点 28">
            <a:extLst>
              <a:ext uri="{FF2B5EF4-FFF2-40B4-BE49-F238E27FC236}">
                <a16:creationId xmlns:a16="http://schemas.microsoft.com/office/drawing/2014/main" xmlns="" id="{4377EB2A-7C5B-44AA-B714-BAD8C310D789}"/>
              </a:ext>
            </a:extLst>
          </p:cNvPr>
          <p:cNvSpPr/>
          <p:nvPr/>
        </p:nvSpPr>
        <p:spPr>
          <a:xfrm>
            <a:off x="822398" y="515789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1" name="流程图: 接点 30">
            <a:extLst>
              <a:ext uri="{FF2B5EF4-FFF2-40B4-BE49-F238E27FC236}">
                <a16:creationId xmlns:a16="http://schemas.microsoft.com/office/drawing/2014/main" xmlns="" id="{D4E3B3A8-3295-4102-9AF3-5DECF433F7F9}"/>
              </a:ext>
            </a:extLst>
          </p:cNvPr>
          <p:cNvSpPr/>
          <p:nvPr/>
        </p:nvSpPr>
        <p:spPr>
          <a:xfrm>
            <a:off x="2332416" y="515789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pic>
        <p:nvPicPr>
          <p:cNvPr id="3" name="图片 2">
            <a:extLst>
              <a:ext uri="{FF2B5EF4-FFF2-40B4-BE49-F238E27FC236}">
                <a16:creationId xmlns:a16="http://schemas.microsoft.com/office/drawing/2014/main" xmlns="" id="{1CE7C91C-BC3B-46E6-9079-E470C80904E2}"/>
              </a:ext>
            </a:extLst>
          </p:cNvPr>
          <p:cNvPicPr>
            <a:picLocks noChangeAspect="1"/>
          </p:cNvPicPr>
          <p:nvPr/>
        </p:nvPicPr>
        <p:blipFill>
          <a:blip r:embed="rId2"/>
          <a:stretch>
            <a:fillRect/>
          </a:stretch>
        </p:blipFill>
        <p:spPr>
          <a:xfrm>
            <a:off x="2290606" y="452434"/>
            <a:ext cx="7671208" cy="2749652"/>
          </a:xfrm>
          <a:prstGeom prst="rect">
            <a:avLst/>
          </a:prstGeom>
        </p:spPr>
      </p:pic>
      <p:cxnSp>
        <p:nvCxnSpPr>
          <p:cNvPr id="32" name="直接箭头连接符 31">
            <a:extLst>
              <a:ext uri="{FF2B5EF4-FFF2-40B4-BE49-F238E27FC236}">
                <a16:creationId xmlns:a16="http://schemas.microsoft.com/office/drawing/2014/main" xmlns="" id="{68DC6BD5-C658-4C55-93E8-AE65740D8F3A}"/>
              </a:ext>
            </a:extLst>
          </p:cNvPr>
          <p:cNvCxnSpPr>
            <a:cxnSpLocks/>
            <a:stCxn id="28" idx="3"/>
            <a:endCxn id="29" idx="0"/>
          </p:cNvCxnSpPr>
          <p:nvPr/>
        </p:nvCxnSpPr>
        <p:spPr>
          <a:xfrm flipH="1">
            <a:off x="1199903" y="4412050"/>
            <a:ext cx="488073" cy="74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xmlns="" id="{5B801B5A-8F9D-4BCA-91BC-13026D0B1EF4}"/>
              </a:ext>
            </a:extLst>
          </p:cNvPr>
          <p:cNvCxnSpPr>
            <a:cxnSpLocks/>
            <a:stCxn id="28" idx="5"/>
            <a:endCxn id="31" idx="0"/>
          </p:cNvCxnSpPr>
          <p:nvPr/>
        </p:nvCxnSpPr>
        <p:spPr>
          <a:xfrm>
            <a:off x="2221847" y="4412050"/>
            <a:ext cx="488074" cy="74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xmlns="" id="{722ACF38-959B-4AE5-9AF4-EBF9DE6D1471}"/>
              </a:ext>
            </a:extLst>
          </p:cNvPr>
          <p:cNvCxnSpPr>
            <a:cxnSpLocks/>
            <a:stCxn id="29" idx="7"/>
            <a:endCxn id="28" idx="4"/>
          </p:cNvCxnSpPr>
          <p:nvPr/>
        </p:nvCxnSpPr>
        <p:spPr>
          <a:xfrm flipV="1">
            <a:off x="1466838" y="4518933"/>
            <a:ext cx="488074" cy="74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接点 40">
            <a:extLst>
              <a:ext uri="{FF2B5EF4-FFF2-40B4-BE49-F238E27FC236}">
                <a16:creationId xmlns:a16="http://schemas.microsoft.com/office/drawing/2014/main" xmlns="" id="{C0381F43-C8B3-4440-A63B-A43E3EEC2920}"/>
              </a:ext>
            </a:extLst>
          </p:cNvPr>
          <p:cNvSpPr/>
          <p:nvPr/>
        </p:nvSpPr>
        <p:spPr>
          <a:xfrm>
            <a:off x="8209729" y="378909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5" name="流程图: 接点 44">
            <a:extLst>
              <a:ext uri="{FF2B5EF4-FFF2-40B4-BE49-F238E27FC236}">
                <a16:creationId xmlns:a16="http://schemas.microsoft.com/office/drawing/2014/main" xmlns="" id="{6EB227B1-325B-4C71-84F9-274686466641}"/>
              </a:ext>
            </a:extLst>
          </p:cNvPr>
          <p:cNvSpPr/>
          <p:nvPr/>
        </p:nvSpPr>
        <p:spPr>
          <a:xfrm>
            <a:off x="7454720" y="515789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6" name="流程图: 接点 45">
            <a:extLst>
              <a:ext uri="{FF2B5EF4-FFF2-40B4-BE49-F238E27FC236}">
                <a16:creationId xmlns:a16="http://schemas.microsoft.com/office/drawing/2014/main" xmlns="" id="{A56CC29F-00B2-43FB-9A1C-50AD654F1A07}"/>
              </a:ext>
            </a:extLst>
          </p:cNvPr>
          <p:cNvSpPr/>
          <p:nvPr/>
        </p:nvSpPr>
        <p:spPr>
          <a:xfrm>
            <a:off x="8964738" y="515789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6" name="文本框 15">
            <a:extLst>
              <a:ext uri="{FF2B5EF4-FFF2-40B4-BE49-F238E27FC236}">
                <a16:creationId xmlns:a16="http://schemas.microsoft.com/office/drawing/2014/main" xmlns="" id="{59A8B6FD-8089-4EF3-ABB3-B0BAF0FEBDF4}"/>
              </a:ext>
            </a:extLst>
          </p:cNvPr>
          <p:cNvSpPr txBox="1"/>
          <p:nvPr/>
        </p:nvSpPr>
        <p:spPr>
          <a:xfrm>
            <a:off x="8209728" y="6052379"/>
            <a:ext cx="1248903" cy="369332"/>
          </a:xfrm>
          <a:prstGeom prst="rect">
            <a:avLst/>
          </a:prstGeom>
          <a:noFill/>
        </p:spPr>
        <p:txBody>
          <a:bodyPr wrap="square" rtlCol="0">
            <a:spAutoFit/>
          </a:bodyPr>
          <a:lstStyle/>
          <a:p>
            <a:r>
              <a:rPr lang="zh-CN" altLang="en-US" dirty="0"/>
              <a:t>无向图</a:t>
            </a:r>
            <a:r>
              <a:rPr lang="en-US" altLang="zh-CN" dirty="0"/>
              <a:t>G2</a:t>
            </a:r>
            <a:endParaRPr lang="zh-CN" altLang="en-US" dirty="0"/>
          </a:p>
        </p:txBody>
      </p:sp>
      <p:sp>
        <p:nvSpPr>
          <p:cNvPr id="50" name="文本框 49">
            <a:extLst>
              <a:ext uri="{FF2B5EF4-FFF2-40B4-BE49-F238E27FC236}">
                <a16:creationId xmlns:a16="http://schemas.microsoft.com/office/drawing/2014/main" xmlns="" id="{CB69B30B-F0E8-43FC-AD70-4662BB4724A2}"/>
              </a:ext>
            </a:extLst>
          </p:cNvPr>
          <p:cNvSpPr txBox="1"/>
          <p:nvPr/>
        </p:nvSpPr>
        <p:spPr>
          <a:xfrm>
            <a:off x="1466838" y="6061439"/>
            <a:ext cx="1168207" cy="369332"/>
          </a:xfrm>
          <a:prstGeom prst="rect">
            <a:avLst/>
          </a:prstGeom>
          <a:noFill/>
        </p:spPr>
        <p:txBody>
          <a:bodyPr wrap="square" rtlCol="0">
            <a:spAutoFit/>
          </a:bodyPr>
          <a:lstStyle/>
          <a:p>
            <a:r>
              <a:rPr lang="zh-CN" altLang="en-US" dirty="0"/>
              <a:t>有向图</a:t>
            </a:r>
            <a:r>
              <a:rPr lang="en-US" altLang="zh-CN" dirty="0"/>
              <a:t>G1</a:t>
            </a:r>
            <a:endParaRPr lang="zh-CN" altLang="en-US" dirty="0"/>
          </a:p>
        </p:txBody>
      </p:sp>
      <p:cxnSp>
        <p:nvCxnSpPr>
          <p:cNvPr id="35" name="直接连接符 34">
            <a:extLst>
              <a:ext uri="{FF2B5EF4-FFF2-40B4-BE49-F238E27FC236}">
                <a16:creationId xmlns:a16="http://schemas.microsoft.com/office/drawing/2014/main" xmlns="" id="{C3F5744D-FAE9-4867-A07C-A24F3CCF820F}"/>
              </a:ext>
            </a:extLst>
          </p:cNvPr>
          <p:cNvCxnSpPr>
            <a:stCxn id="41" idx="3"/>
            <a:endCxn id="45" idx="0"/>
          </p:cNvCxnSpPr>
          <p:nvPr/>
        </p:nvCxnSpPr>
        <p:spPr>
          <a:xfrm flipH="1">
            <a:off x="7832225" y="4412050"/>
            <a:ext cx="488073" cy="745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1EBDD828-F515-4275-83A2-40140C603EA3}"/>
              </a:ext>
            </a:extLst>
          </p:cNvPr>
          <p:cNvCxnSpPr>
            <a:stCxn id="45" idx="6"/>
            <a:endCxn id="46" idx="2"/>
          </p:cNvCxnSpPr>
          <p:nvPr/>
        </p:nvCxnSpPr>
        <p:spPr>
          <a:xfrm>
            <a:off x="8209729" y="5522817"/>
            <a:ext cx="7550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AC680558-85B1-478D-9EEB-0BC1C82FBA08}"/>
              </a:ext>
            </a:extLst>
          </p:cNvPr>
          <p:cNvCxnSpPr>
            <a:stCxn id="41" idx="5"/>
            <a:endCxn id="46" idx="0"/>
          </p:cNvCxnSpPr>
          <p:nvPr/>
        </p:nvCxnSpPr>
        <p:spPr>
          <a:xfrm>
            <a:off x="8854169" y="4412050"/>
            <a:ext cx="488074" cy="745846"/>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xmlns="" id="{17928005-89BD-46CE-9B29-ECDDA89236AF}"/>
              </a:ext>
            </a:extLst>
          </p:cNvPr>
          <p:cNvSpPr/>
          <p:nvPr/>
        </p:nvSpPr>
        <p:spPr>
          <a:xfrm>
            <a:off x="3314462" y="3174411"/>
            <a:ext cx="4111264" cy="923330"/>
          </a:xfrm>
          <a:prstGeom prst="rect">
            <a:avLst/>
          </a:prstGeom>
        </p:spPr>
        <p:txBody>
          <a:bodyPr wrap="square">
            <a:spAutoFit/>
          </a:bodyPr>
          <a:lstStyle/>
          <a:p>
            <a:r>
              <a:rPr lang="en-US" altLang="zh-CN" dirty="0"/>
              <a:t>G1=(V1</a:t>
            </a:r>
            <a:r>
              <a:rPr lang="zh-CN" altLang="en-US" dirty="0"/>
              <a:t>，</a:t>
            </a:r>
            <a:r>
              <a:rPr lang="en-US" altLang="zh-CN" dirty="0"/>
              <a:t>E1)</a:t>
            </a:r>
          </a:p>
          <a:p>
            <a:r>
              <a:rPr lang="en-US" altLang="zh-CN" dirty="0"/>
              <a:t>V1={A</a:t>
            </a:r>
            <a:r>
              <a:rPr lang="zh-CN" altLang="en-US" dirty="0"/>
              <a:t>，</a:t>
            </a:r>
            <a:r>
              <a:rPr lang="en-US" altLang="zh-CN" dirty="0"/>
              <a:t>B</a:t>
            </a:r>
            <a:r>
              <a:rPr lang="zh-CN" altLang="en-US" dirty="0"/>
              <a:t>，</a:t>
            </a:r>
            <a:r>
              <a:rPr lang="en-US" altLang="zh-CN" dirty="0"/>
              <a:t>C}</a:t>
            </a:r>
          </a:p>
          <a:p>
            <a:r>
              <a:rPr lang="en-US" altLang="zh-CN" dirty="0"/>
              <a:t>E1={&lt;A</a:t>
            </a:r>
            <a:r>
              <a:rPr lang="zh-CN" altLang="en-US" dirty="0"/>
              <a:t>，</a:t>
            </a:r>
            <a:r>
              <a:rPr lang="en-US" altLang="zh-CN" dirty="0"/>
              <a:t>B&gt;</a:t>
            </a:r>
            <a:r>
              <a:rPr lang="zh-CN" altLang="en-US" dirty="0"/>
              <a:t>，</a:t>
            </a:r>
            <a:r>
              <a:rPr lang="en-US" altLang="zh-CN" dirty="0"/>
              <a:t>&lt;B</a:t>
            </a:r>
            <a:r>
              <a:rPr lang="zh-CN" altLang="en-US" dirty="0"/>
              <a:t>，</a:t>
            </a:r>
            <a:r>
              <a:rPr lang="en-US" altLang="zh-CN" dirty="0"/>
              <a:t>A&gt;</a:t>
            </a:r>
            <a:r>
              <a:rPr lang="zh-CN" altLang="en-US" dirty="0"/>
              <a:t>，</a:t>
            </a:r>
            <a:r>
              <a:rPr lang="en-US" altLang="zh-CN" dirty="0"/>
              <a:t>&lt;A</a:t>
            </a:r>
            <a:r>
              <a:rPr lang="zh-CN" altLang="en-US" dirty="0"/>
              <a:t>，</a:t>
            </a:r>
            <a:r>
              <a:rPr lang="en-US" altLang="zh-CN" dirty="0"/>
              <a:t>C&gt;}</a:t>
            </a:r>
          </a:p>
        </p:txBody>
      </p:sp>
      <p:sp>
        <p:nvSpPr>
          <p:cNvPr id="56" name="矩形 55">
            <a:extLst>
              <a:ext uri="{FF2B5EF4-FFF2-40B4-BE49-F238E27FC236}">
                <a16:creationId xmlns:a16="http://schemas.microsoft.com/office/drawing/2014/main" xmlns="" id="{3957846A-505B-4979-907A-6A37B2717DFA}"/>
              </a:ext>
            </a:extLst>
          </p:cNvPr>
          <p:cNvSpPr/>
          <p:nvPr/>
        </p:nvSpPr>
        <p:spPr>
          <a:xfrm>
            <a:off x="3314462" y="5221501"/>
            <a:ext cx="3837305" cy="923330"/>
          </a:xfrm>
          <a:prstGeom prst="rect">
            <a:avLst/>
          </a:prstGeom>
        </p:spPr>
        <p:txBody>
          <a:bodyPr wrap="square">
            <a:spAutoFit/>
          </a:bodyPr>
          <a:lstStyle/>
          <a:p>
            <a:r>
              <a:rPr lang="en-US" altLang="zh-CN" dirty="0"/>
              <a:t>G2=(V2</a:t>
            </a:r>
            <a:r>
              <a:rPr lang="zh-CN" altLang="en-US" dirty="0"/>
              <a:t>，</a:t>
            </a:r>
            <a:r>
              <a:rPr lang="en-US" altLang="zh-CN" dirty="0"/>
              <a:t>E2)</a:t>
            </a:r>
          </a:p>
          <a:p>
            <a:r>
              <a:rPr lang="en-US" altLang="zh-CN" dirty="0"/>
              <a:t>V2={A</a:t>
            </a:r>
            <a:r>
              <a:rPr lang="zh-CN" altLang="en-US" dirty="0"/>
              <a:t>，</a:t>
            </a:r>
            <a:r>
              <a:rPr lang="en-US" altLang="zh-CN" dirty="0"/>
              <a:t>B</a:t>
            </a:r>
            <a:r>
              <a:rPr lang="zh-CN" altLang="en-US" dirty="0"/>
              <a:t>，</a:t>
            </a:r>
            <a:r>
              <a:rPr lang="en-US" altLang="zh-CN" dirty="0"/>
              <a:t>C}</a:t>
            </a:r>
          </a:p>
          <a:p>
            <a:r>
              <a:rPr lang="en-US" altLang="zh-CN" dirty="0"/>
              <a:t>E2={(A</a:t>
            </a:r>
            <a:r>
              <a:rPr lang="zh-CN" altLang="en-US" dirty="0"/>
              <a:t>，</a:t>
            </a:r>
            <a:r>
              <a:rPr lang="en-US" altLang="zh-CN" dirty="0"/>
              <a:t>B)</a:t>
            </a:r>
            <a:r>
              <a:rPr lang="zh-CN" altLang="en-US" dirty="0"/>
              <a:t>，</a:t>
            </a:r>
            <a:r>
              <a:rPr lang="en-US" altLang="zh-CN" dirty="0"/>
              <a:t>(A</a:t>
            </a:r>
            <a:r>
              <a:rPr lang="zh-CN" altLang="en-US" dirty="0"/>
              <a:t>，</a:t>
            </a:r>
            <a:r>
              <a:rPr lang="en-US" altLang="zh-CN" dirty="0"/>
              <a:t>C)</a:t>
            </a:r>
            <a:r>
              <a:rPr lang="zh-CN" altLang="en-US" dirty="0"/>
              <a:t>，</a:t>
            </a:r>
            <a:r>
              <a:rPr lang="en-US" altLang="zh-CN" dirty="0"/>
              <a:t> (B</a:t>
            </a:r>
            <a:r>
              <a:rPr lang="zh-CN" altLang="en-US" dirty="0"/>
              <a:t>，</a:t>
            </a:r>
            <a:r>
              <a:rPr lang="en-US" altLang="zh-CN" dirty="0"/>
              <a:t>C)}</a:t>
            </a:r>
          </a:p>
        </p:txBody>
      </p:sp>
    </p:spTree>
    <p:extLst>
      <p:ext uri="{BB962C8B-B14F-4D97-AF65-F5344CB8AC3E}">
        <p14:creationId xmlns:p14="http://schemas.microsoft.com/office/powerpoint/2010/main" val="149016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41" grpId="0" animBg="1"/>
      <p:bldP spid="45" grpId="0" animBg="1"/>
      <p:bldP spid="46" grpId="0" animBg="1"/>
      <p:bldP spid="16" grpId="0"/>
      <p:bldP spid="50" grpId="0"/>
      <p:bldP spid="59" grpId="0"/>
      <p:bldP spid="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A1BEE39B-2DBB-4D25-9B9B-CDC42BB6797A}"/>
              </a:ext>
            </a:extLst>
          </p:cNvPr>
          <p:cNvSpPr/>
          <p:nvPr/>
        </p:nvSpPr>
        <p:spPr>
          <a:xfrm>
            <a:off x="873394" y="777971"/>
            <a:ext cx="9839347" cy="369332"/>
          </a:xfrm>
          <a:prstGeom prst="rect">
            <a:avLst/>
          </a:prstGeom>
        </p:spPr>
        <p:txBody>
          <a:bodyPr wrap="square">
            <a:spAutoFit/>
          </a:bodyPr>
          <a:lstStyle/>
          <a:p>
            <a:r>
              <a:rPr lang="zh-CN" altLang="en-US" dirty="0"/>
              <a:t>广度优先搜索</a:t>
            </a:r>
            <a:r>
              <a:rPr lang="en-US" altLang="zh-CN" dirty="0"/>
              <a:t>(</a:t>
            </a:r>
            <a:r>
              <a:rPr lang="en-US" altLang="zh-CN" dirty="0" err="1"/>
              <a:t>BFS:Breadth-First-Search</a:t>
            </a:r>
            <a:r>
              <a:rPr lang="en-US" altLang="zh-CN" dirty="0"/>
              <a:t>):</a:t>
            </a:r>
            <a:r>
              <a:rPr lang="zh-CN" altLang="zh-CN" dirty="0"/>
              <a:t>广度优先搜索类似于树的</a:t>
            </a:r>
            <a:r>
              <a:rPr lang="zh-CN" altLang="zh-CN" dirty="0">
                <a:solidFill>
                  <a:schemeClr val="accent1"/>
                </a:solidFill>
              </a:rPr>
              <a:t>层序遍历</a:t>
            </a:r>
            <a:r>
              <a:rPr lang="zh-CN" altLang="zh-CN" dirty="0"/>
              <a:t>算法</a:t>
            </a:r>
            <a:endParaRPr lang="zh-CN" altLang="en-US" dirty="0"/>
          </a:p>
        </p:txBody>
      </p:sp>
      <p:sp>
        <p:nvSpPr>
          <p:cNvPr id="19" name="流程图: 接点 18">
            <a:extLst>
              <a:ext uri="{FF2B5EF4-FFF2-40B4-BE49-F238E27FC236}">
                <a16:creationId xmlns:a16="http://schemas.microsoft.com/office/drawing/2014/main" xmlns="" id="{841D26BC-5047-48E0-8596-E5BB7F23BFD3}"/>
              </a:ext>
            </a:extLst>
          </p:cNvPr>
          <p:cNvSpPr/>
          <p:nvPr/>
        </p:nvSpPr>
        <p:spPr>
          <a:xfrm>
            <a:off x="2993071" y="17520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21" name="流程图: 接点 20">
            <a:extLst>
              <a:ext uri="{FF2B5EF4-FFF2-40B4-BE49-F238E27FC236}">
                <a16:creationId xmlns:a16="http://schemas.microsoft.com/office/drawing/2014/main" xmlns="" id="{103BB8C9-C60A-4621-AC84-59E3D17CA545}"/>
              </a:ext>
            </a:extLst>
          </p:cNvPr>
          <p:cNvSpPr/>
          <p:nvPr/>
        </p:nvSpPr>
        <p:spPr>
          <a:xfrm>
            <a:off x="2138678" y="216714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28" name="流程图: 接点 27">
            <a:extLst>
              <a:ext uri="{FF2B5EF4-FFF2-40B4-BE49-F238E27FC236}">
                <a16:creationId xmlns:a16="http://schemas.microsoft.com/office/drawing/2014/main" xmlns="" id="{7BCD86B5-A9FB-4092-94AE-41343E105D6E}"/>
              </a:ext>
            </a:extLst>
          </p:cNvPr>
          <p:cNvSpPr/>
          <p:nvPr/>
        </p:nvSpPr>
        <p:spPr>
          <a:xfrm>
            <a:off x="4581079" y="216822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29" name="流程图: 接点 28">
            <a:extLst>
              <a:ext uri="{FF2B5EF4-FFF2-40B4-BE49-F238E27FC236}">
                <a16:creationId xmlns:a16="http://schemas.microsoft.com/office/drawing/2014/main" xmlns="" id="{842DCBE5-102F-4F3A-9DF4-17D35204ECBF}"/>
              </a:ext>
            </a:extLst>
          </p:cNvPr>
          <p:cNvSpPr/>
          <p:nvPr/>
        </p:nvSpPr>
        <p:spPr>
          <a:xfrm>
            <a:off x="3410303" y="273035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30" name="流程图: 接点 29">
            <a:extLst>
              <a:ext uri="{FF2B5EF4-FFF2-40B4-BE49-F238E27FC236}">
                <a16:creationId xmlns:a16="http://schemas.microsoft.com/office/drawing/2014/main" xmlns="" id="{BF24CED7-E52B-4A2E-A3A6-3EE58E630A39}"/>
              </a:ext>
            </a:extLst>
          </p:cNvPr>
          <p:cNvSpPr/>
          <p:nvPr/>
        </p:nvSpPr>
        <p:spPr>
          <a:xfrm>
            <a:off x="1396551" y="344624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1" name="流程图: 接点 30">
            <a:extLst>
              <a:ext uri="{FF2B5EF4-FFF2-40B4-BE49-F238E27FC236}">
                <a16:creationId xmlns:a16="http://schemas.microsoft.com/office/drawing/2014/main" xmlns="" id="{8F073265-9863-4D34-81AC-8B33A67FB099}"/>
              </a:ext>
            </a:extLst>
          </p:cNvPr>
          <p:cNvSpPr/>
          <p:nvPr/>
        </p:nvSpPr>
        <p:spPr>
          <a:xfrm>
            <a:off x="2557218" y="32920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32" name="流程图: 接点 31">
            <a:extLst>
              <a:ext uri="{FF2B5EF4-FFF2-40B4-BE49-F238E27FC236}">
                <a16:creationId xmlns:a16="http://schemas.microsoft.com/office/drawing/2014/main" xmlns="" id="{8256A6B5-D98B-4A33-B584-87378B3A6838}"/>
              </a:ext>
            </a:extLst>
          </p:cNvPr>
          <p:cNvSpPr/>
          <p:nvPr/>
        </p:nvSpPr>
        <p:spPr>
          <a:xfrm>
            <a:off x="3678613" y="42483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G</a:t>
            </a:r>
            <a:endParaRPr lang="zh-CN" altLang="en-US" dirty="0"/>
          </a:p>
        </p:txBody>
      </p:sp>
      <p:cxnSp>
        <p:nvCxnSpPr>
          <p:cNvPr id="33" name="直接连接符 32">
            <a:extLst>
              <a:ext uri="{FF2B5EF4-FFF2-40B4-BE49-F238E27FC236}">
                <a16:creationId xmlns:a16="http://schemas.microsoft.com/office/drawing/2014/main" xmlns="" id="{D0C4AA30-D0F7-4DED-A8D9-56498060539C}"/>
              </a:ext>
            </a:extLst>
          </p:cNvPr>
          <p:cNvCxnSpPr>
            <a:cxnSpLocks/>
            <a:stCxn id="19" idx="2"/>
            <a:endCxn id="21" idx="0"/>
          </p:cNvCxnSpPr>
          <p:nvPr/>
        </p:nvCxnSpPr>
        <p:spPr>
          <a:xfrm flipH="1">
            <a:off x="2333874" y="1934650"/>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1EADFC0B-479D-461B-932C-B9C739FDFC51}"/>
              </a:ext>
            </a:extLst>
          </p:cNvPr>
          <p:cNvCxnSpPr>
            <a:cxnSpLocks/>
            <a:stCxn id="19" idx="6"/>
            <a:endCxn id="28" idx="2"/>
          </p:cNvCxnSpPr>
          <p:nvPr/>
        </p:nvCxnSpPr>
        <p:spPr>
          <a:xfrm>
            <a:off x="3383463" y="1934650"/>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74BEA008-C56F-4BA2-AB83-C1B87CBB4647}"/>
              </a:ext>
            </a:extLst>
          </p:cNvPr>
          <p:cNvCxnSpPr>
            <a:cxnSpLocks/>
            <a:stCxn id="28" idx="2"/>
            <a:endCxn id="29" idx="6"/>
          </p:cNvCxnSpPr>
          <p:nvPr/>
        </p:nvCxnSpPr>
        <p:spPr>
          <a:xfrm flipH="1">
            <a:off x="3800695" y="2350784"/>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0561B5B4-9195-4607-BD76-299466C71AAD}"/>
              </a:ext>
            </a:extLst>
          </p:cNvPr>
          <p:cNvCxnSpPr>
            <a:stCxn id="21" idx="6"/>
            <a:endCxn id="29" idx="2"/>
          </p:cNvCxnSpPr>
          <p:nvPr/>
        </p:nvCxnSpPr>
        <p:spPr>
          <a:xfrm>
            <a:off x="2529070" y="2349706"/>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80131777-EA44-49F2-9B77-4AAF476B3DDF}"/>
              </a:ext>
            </a:extLst>
          </p:cNvPr>
          <p:cNvCxnSpPr>
            <a:stCxn id="21" idx="3"/>
            <a:endCxn id="30" idx="0"/>
          </p:cNvCxnSpPr>
          <p:nvPr/>
        </p:nvCxnSpPr>
        <p:spPr>
          <a:xfrm flipH="1">
            <a:off x="1591747" y="2478797"/>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7AF0AFE7-1D3E-4FBB-AD99-E868F4BAE4B5}"/>
              </a:ext>
            </a:extLst>
          </p:cNvPr>
          <p:cNvCxnSpPr>
            <a:stCxn id="30" idx="6"/>
            <a:endCxn id="31" idx="2"/>
          </p:cNvCxnSpPr>
          <p:nvPr/>
        </p:nvCxnSpPr>
        <p:spPr>
          <a:xfrm flipV="1">
            <a:off x="1786943" y="3474617"/>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39AAED6D-D901-4F8D-9830-56A26C638385}"/>
              </a:ext>
            </a:extLst>
          </p:cNvPr>
          <p:cNvCxnSpPr>
            <a:stCxn id="21" idx="4"/>
            <a:endCxn id="31" idx="0"/>
          </p:cNvCxnSpPr>
          <p:nvPr/>
        </p:nvCxnSpPr>
        <p:spPr>
          <a:xfrm>
            <a:off x="2333874" y="2532268"/>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0829CD9-EE75-447A-9FB7-E2287D080FFD}"/>
              </a:ext>
            </a:extLst>
          </p:cNvPr>
          <p:cNvCxnSpPr>
            <a:stCxn id="29" idx="4"/>
            <a:endCxn id="32" idx="0"/>
          </p:cNvCxnSpPr>
          <p:nvPr/>
        </p:nvCxnSpPr>
        <p:spPr>
          <a:xfrm>
            <a:off x="3605499" y="3095480"/>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F63510E7-E9C9-496D-A256-016BFAF8F95D}"/>
              </a:ext>
            </a:extLst>
          </p:cNvPr>
          <p:cNvCxnSpPr>
            <a:cxnSpLocks/>
            <a:stCxn id="28" idx="4"/>
            <a:endCxn id="32" idx="6"/>
          </p:cNvCxnSpPr>
          <p:nvPr/>
        </p:nvCxnSpPr>
        <p:spPr>
          <a:xfrm flipH="1">
            <a:off x="4069005" y="2533346"/>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5D311230-51F8-4DCA-BFC3-66B4EBF62138}"/>
              </a:ext>
            </a:extLst>
          </p:cNvPr>
          <p:cNvCxnSpPr>
            <a:stCxn id="30" idx="5"/>
            <a:endCxn id="32" idx="2"/>
          </p:cNvCxnSpPr>
          <p:nvPr/>
        </p:nvCxnSpPr>
        <p:spPr>
          <a:xfrm>
            <a:off x="1729771" y="3757902"/>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D0CEB3F0-0BD0-42A8-AB73-4212E848A6E8}"/>
              </a:ext>
            </a:extLst>
          </p:cNvPr>
          <p:cNvCxnSpPr>
            <a:stCxn id="31" idx="6"/>
            <a:endCxn id="32" idx="0"/>
          </p:cNvCxnSpPr>
          <p:nvPr/>
        </p:nvCxnSpPr>
        <p:spPr>
          <a:xfrm>
            <a:off x="2947610" y="3474617"/>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8" name="箭头: 右 7">
            <a:extLst>
              <a:ext uri="{FF2B5EF4-FFF2-40B4-BE49-F238E27FC236}">
                <a16:creationId xmlns:a16="http://schemas.microsoft.com/office/drawing/2014/main" xmlns="" id="{5B2EF4F7-4C90-4754-ADB0-D3ECC09EB480}"/>
              </a:ext>
            </a:extLst>
          </p:cNvPr>
          <p:cNvSpPr/>
          <p:nvPr/>
        </p:nvSpPr>
        <p:spPr>
          <a:xfrm>
            <a:off x="5578679" y="291291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a:extLst>
              <a:ext uri="{FF2B5EF4-FFF2-40B4-BE49-F238E27FC236}">
                <a16:creationId xmlns:a16="http://schemas.microsoft.com/office/drawing/2014/main" xmlns="" id="{12F569D0-902E-41D5-A1E7-169A9EC2B824}"/>
              </a:ext>
            </a:extLst>
          </p:cNvPr>
          <p:cNvSpPr/>
          <p:nvPr/>
        </p:nvSpPr>
        <p:spPr>
          <a:xfrm>
            <a:off x="9104401" y="161822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56" name="流程图: 接点 55">
            <a:extLst>
              <a:ext uri="{FF2B5EF4-FFF2-40B4-BE49-F238E27FC236}">
                <a16:creationId xmlns:a16="http://schemas.microsoft.com/office/drawing/2014/main" xmlns="" id="{DCB9040B-10BD-41B0-966E-E3CAC6060FB3}"/>
              </a:ext>
            </a:extLst>
          </p:cNvPr>
          <p:cNvSpPr/>
          <p:nvPr/>
        </p:nvSpPr>
        <p:spPr>
          <a:xfrm>
            <a:off x="8149340" y="211367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57" name="流程图: 接点 56">
            <a:extLst>
              <a:ext uri="{FF2B5EF4-FFF2-40B4-BE49-F238E27FC236}">
                <a16:creationId xmlns:a16="http://schemas.microsoft.com/office/drawing/2014/main" xmlns="" id="{D90B3B02-8FA9-4B4B-81E6-D9B563F5FC7F}"/>
              </a:ext>
            </a:extLst>
          </p:cNvPr>
          <p:cNvSpPr/>
          <p:nvPr/>
        </p:nvSpPr>
        <p:spPr>
          <a:xfrm>
            <a:off x="10223208" y="216822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58" name="流程图: 接点 57">
            <a:extLst>
              <a:ext uri="{FF2B5EF4-FFF2-40B4-BE49-F238E27FC236}">
                <a16:creationId xmlns:a16="http://schemas.microsoft.com/office/drawing/2014/main" xmlns="" id="{8C59A459-FD13-47FC-909B-F9610D7AF765}"/>
              </a:ext>
            </a:extLst>
          </p:cNvPr>
          <p:cNvSpPr/>
          <p:nvPr/>
        </p:nvSpPr>
        <p:spPr>
          <a:xfrm>
            <a:off x="9436907" y="297267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59" name="流程图: 接点 58">
            <a:extLst>
              <a:ext uri="{FF2B5EF4-FFF2-40B4-BE49-F238E27FC236}">
                <a16:creationId xmlns:a16="http://schemas.microsoft.com/office/drawing/2014/main" xmlns="" id="{D5DD2E78-5EEE-4F68-B9DC-D9C517989326}"/>
              </a:ext>
            </a:extLst>
          </p:cNvPr>
          <p:cNvSpPr/>
          <p:nvPr/>
        </p:nvSpPr>
        <p:spPr>
          <a:xfrm>
            <a:off x="7444588" y="297267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60" name="流程图: 接点 59">
            <a:extLst>
              <a:ext uri="{FF2B5EF4-FFF2-40B4-BE49-F238E27FC236}">
                <a16:creationId xmlns:a16="http://schemas.microsoft.com/office/drawing/2014/main" xmlns="" id="{1420E79C-C60D-46E5-B30B-5DAB8D1C18E2}"/>
              </a:ext>
            </a:extLst>
          </p:cNvPr>
          <p:cNvSpPr/>
          <p:nvPr/>
        </p:nvSpPr>
        <p:spPr>
          <a:xfrm>
            <a:off x="8615409" y="297267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61" name="流程图: 接点 60">
            <a:extLst>
              <a:ext uri="{FF2B5EF4-FFF2-40B4-BE49-F238E27FC236}">
                <a16:creationId xmlns:a16="http://schemas.microsoft.com/office/drawing/2014/main" xmlns="" id="{1C5752C5-5148-4BFF-B769-B2FD8668D3CA}"/>
              </a:ext>
            </a:extLst>
          </p:cNvPr>
          <p:cNvSpPr/>
          <p:nvPr/>
        </p:nvSpPr>
        <p:spPr>
          <a:xfrm>
            <a:off x="9428927" y="376556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G</a:t>
            </a:r>
            <a:endParaRPr lang="zh-CN" altLang="en-US" dirty="0"/>
          </a:p>
        </p:txBody>
      </p:sp>
      <p:cxnSp>
        <p:nvCxnSpPr>
          <p:cNvPr id="62" name="直接连接符 61">
            <a:extLst>
              <a:ext uri="{FF2B5EF4-FFF2-40B4-BE49-F238E27FC236}">
                <a16:creationId xmlns:a16="http://schemas.microsoft.com/office/drawing/2014/main" xmlns="" id="{4473C26F-8D7E-4617-9320-3707E23E7A4A}"/>
              </a:ext>
            </a:extLst>
          </p:cNvPr>
          <p:cNvCxnSpPr>
            <a:cxnSpLocks/>
            <a:stCxn id="55" idx="2"/>
            <a:endCxn id="56" idx="0"/>
          </p:cNvCxnSpPr>
          <p:nvPr/>
        </p:nvCxnSpPr>
        <p:spPr>
          <a:xfrm flipH="1">
            <a:off x="8344536" y="1800790"/>
            <a:ext cx="759865" cy="31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xmlns="" id="{ED5E94C1-06B3-4C6B-A6BA-952E51D08596}"/>
              </a:ext>
            </a:extLst>
          </p:cNvPr>
          <p:cNvCxnSpPr>
            <a:cxnSpLocks/>
            <a:stCxn id="55" idx="6"/>
            <a:endCxn id="57" idx="0"/>
          </p:cNvCxnSpPr>
          <p:nvPr/>
        </p:nvCxnSpPr>
        <p:spPr>
          <a:xfrm>
            <a:off x="9494793" y="1800790"/>
            <a:ext cx="92361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D41E8BAC-55E9-4124-8292-07C1060F967B}"/>
              </a:ext>
            </a:extLst>
          </p:cNvPr>
          <p:cNvCxnSpPr>
            <a:stCxn id="57" idx="2"/>
            <a:endCxn id="58" idx="6"/>
          </p:cNvCxnSpPr>
          <p:nvPr/>
        </p:nvCxnSpPr>
        <p:spPr>
          <a:xfrm flipH="1">
            <a:off x="9827299" y="2350784"/>
            <a:ext cx="395909" cy="804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D39BD545-545E-47E1-9EF0-40348E6DB84D}"/>
              </a:ext>
            </a:extLst>
          </p:cNvPr>
          <p:cNvCxnSpPr>
            <a:stCxn id="56" idx="6"/>
            <a:endCxn id="58" idx="2"/>
          </p:cNvCxnSpPr>
          <p:nvPr/>
        </p:nvCxnSpPr>
        <p:spPr>
          <a:xfrm>
            <a:off x="8539732" y="2296235"/>
            <a:ext cx="897175" cy="85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8BD30414-1B3F-4B8C-A237-16BDF9DA03BE}"/>
              </a:ext>
            </a:extLst>
          </p:cNvPr>
          <p:cNvCxnSpPr>
            <a:stCxn id="56" idx="3"/>
            <a:endCxn id="59" idx="0"/>
          </p:cNvCxnSpPr>
          <p:nvPr/>
        </p:nvCxnSpPr>
        <p:spPr>
          <a:xfrm flipH="1">
            <a:off x="7639784" y="2425326"/>
            <a:ext cx="566728" cy="547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4D510806-EADB-4EE7-B47B-454A952D337D}"/>
              </a:ext>
            </a:extLst>
          </p:cNvPr>
          <p:cNvCxnSpPr>
            <a:stCxn id="59" idx="6"/>
            <a:endCxn id="60" idx="2"/>
          </p:cNvCxnSpPr>
          <p:nvPr/>
        </p:nvCxnSpPr>
        <p:spPr>
          <a:xfrm>
            <a:off x="7834980" y="3155234"/>
            <a:ext cx="7804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EA3E23FD-C21B-45BA-855B-AA011BBA3387}"/>
              </a:ext>
            </a:extLst>
          </p:cNvPr>
          <p:cNvCxnSpPr>
            <a:stCxn id="56" idx="4"/>
            <a:endCxn id="60" idx="0"/>
          </p:cNvCxnSpPr>
          <p:nvPr/>
        </p:nvCxnSpPr>
        <p:spPr>
          <a:xfrm>
            <a:off x="8344536" y="2478797"/>
            <a:ext cx="466069" cy="493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F32A65D8-B2A0-4944-80F9-4D2A400A933C}"/>
              </a:ext>
            </a:extLst>
          </p:cNvPr>
          <p:cNvCxnSpPr>
            <a:stCxn id="58" idx="4"/>
            <a:endCxn id="61" idx="0"/>
          </p:cNvCxnSpPr>
          <p:nvPr/>
        </p:nvCxnSpPr>
        <p:spPr>
          <a:xfrm flipH="1">
            <a:off x="9624123" y="3337796"/>
            <a:ext cx="7980" cy="427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xmlns="" id="{CC720748-2AFE-4D4E-A7A4-FCF3E9109161}"/>
              </a:ext>
            </a:extLst>
          </p:cNvPr>
          <p:cNvCxnSpPr>
            <a:stCxn id="57" idx="4"/>
            <a:endCxn id="61" idx="6"/>
          </p:cNvCxnSpPr>
          <p:nvPr/>
        </p:nvCxnSpPr>
        <p:spPr>
          <a:xfrm flipH="1">
            <a:off x="9819319" y="2533346"/>
            <a:ext cx="599085" cy="1414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xmlns="" id="{FE6C8568-EB03-4179-A6EF-70AD4B9861AF}"/>
              </a:ext>
            </a:extLst>
          </p:cNvPr>
          <p:cNvCxnSpPr>
            <a:stCxn id="59" idx="5"/>
            <a:endCxn id="61" idx="2"/>
          </p:cNvCxnSpPr>
          <p:nvPr/>
        </p:nvCxnSpPr>
        <p:spPr>
          <a:xfrm>
            <a:off x="7777808" y="3284325"/>
            <a:ext cx="1651119" cy="66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xmlns="" id="{C70FD313-077C-4303-BEF2-989F56542630}"/>
              </a:ext>
            </a:extLst>
          </p:cNvPr>
          <p:cNvCxnSpPr>
            <a:stCxn id="60" idx="6"/>
            <a:endCxn id="61" idx="0"/>
          </p:cNvCxnSpPr>
          <p:nvPr/>
        </p:nvCxnSpPr>
        <p:spPr>
          <a:xfrm>
            <a:off x="9005801" y="3155234"/>
            <a:ext cx="618322" cy="610332"/>
          </a:xfrm>
          <a:prstGeom prst="line">
            <a:avLst/>
          </a:prstGeom>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xmlns="" id="{F63892BC-D4A5-419E-978A-F95984356429}"/>
              </a:ext>
            </a:extLst>
          </p:cNvPr>
          <p:cNvSpPr txBox="1"/>
          <p:nvPr/>
        </p:nvSpPr>
        <p:spPr>
          <a:xfrm>
            <a:off x="10999301" y="1614020"/>
            <a:ext cx="1015068" cy="369332"/>
          </a:xfrm>
          <a:prstGeom prst="rect">
            <a:avLst/>
          </a:prstGeom>
          <a:noFill/>
        </p:spPr>
        <p:txBody>
          <a:bodyPr wrap="square" rtlCol="0">
            <a:spAutoFit/>
          </a:bodyPr>
          <a:lstStyle/>
          <a:p>
            <a:r>
              <a:rPr lang="zh-CN" altLang="en-US" dirty="0"/>
              <a:t>第一层</a:t>
            </a:r>
          </a:p>
        </p:txBody>
      </p:sp>
      <p:sp>
        <p:nvSpPr>
          <p:cNvPr id="94" name="文本框 93">
            <a:extLst>
              <a:ext uri="{FF2B5EF4-FFF2-40B4-BE49-F238E27FC236}">
                <a16:creationId xmlns:a16="http://schemas.microsoft.com/office/drawing/2014/main" xmlns="" id="{A513DEC4-F46E-4B77-B0E9-697A55920125}"/>
              </a:ext>
            </a:extLst>
          </p:cNvPr>
          <p:cNvSpPr txBox="1"/>
          <p:nvPr/>
        </p:nvSpPr>
        <p:spPr>
          <a:xfrm>
            <a:off x="10999301" y="2162936"/>
            <a:ext cx="1015068" cy="369332"/>
          </a:xfrm>
          <a:prstGeom prst="rect">
            <a:avLst/>
          </a:prstGeom>
          <a:noFill/>
        </p:spPr>
        <p:txBody>
          <a:bodyPr wrap="square" rtlCol="0">
            <a:spAutoFit/>
          </a:bodyPr>
          <a:lstStyle/>
          <a:p>
            <a:r>
              <a:rPr lang="zh-CN" altLang="en-US" dirty="0"/>
              <a:t>第二层</a:t>
            </a:r>
          </a:p>
        </p:txBody>
      </p:sp>
      <p:sp>
        <p:nvSpPr>
          <p:cNvPr id="95" name="文本框 94">
            <a:extLst>
              <a:ext uri="{FF2B5EF4-FFF2-40B4-BE49-F238E27FC236}">
                <a16:creationId xmlns:a16="http://schemas.microsoft.com/office/drawing/2014/main" xmlns="" id="{AD0D1CBE-5481-4D82-A95C-314C283375F8}"/>
              </a:ext>
            </a:extLst>
          </p:cNvPr>
          <p:cNvSpPr txBox="1"/>
          <p:nvPr/>
        </p:nvSpPr>
        <p:spPr>
          <a:xfrm>
            <a:off x="10999301" y="2968464"/>
            <a:ext cx="1015068" cy="369332"/>
          </a:xfrm>
          <a:prstGeom prst="rect">
            <a:avLst/>
          </a:prstGeom>
          <a:noFill/>
        </p:spPr>
        <p:txBody>
          <a:bodyPr wrap="square" rtlCol="0">
            <a:spAutoFit/>
          </a:bodyPr>
          <a:lstStyle/>
          <a:p>
            <a:r>
              <a:rPr lang="zh-CN" altLang="en-US" dirty="0"/>
              <a:t>第三层</a:t>
            </a:r>
          </a:p>
        </p:txBody>
      </p:sp>
      <p:sp>
        <p:nvSpPr>
          <p:cNvPr id="96" name="文本框 95">
            <a:extLst>
              <a:ext uri="{FF2B5EF4-FFF2-40B4-BE49-F238E27FC236}">
                <a16:creationId xmlns:a16="http://schemas.microsoft.com/office/drawing/2014/main" xmlns="" id="{E5FE5250-EF7F-4374-80F7-0B409008A4EB}"/>
              </a:ext>
            </a:extLst>
          </p:cNvPr>
          <p:cNvSpPr txBox="1"/>
          <p:nvPr/>
        </p:nvSpPr>
        <p:spPr>
          <a:xfrm>
            <a:off x="10999301" y="3757902"/>
            <a:ext cx="1015068" cy="369332"/>
          </a:xfrm>
          <a:prstGeom prst="rect">
            <a:avLst/>
          </a:prstGeom>
          <a:noFill/>
        </p:spPr>
        <p:txBody>
          <a:bodyPr wrap="square" rtlCol="0">
            <a:spAutoFit/>
          </a:bodyPr>
          <a:lstStyle/>
          <a:p>
            <a:r>
              <a:rPr lang="zh-CN" altLang="en-US" dirty="0"/>
              <a:t>第四层</a:t>
            </a:r>
          </a:p>
        </p:txBody>
      </p:sp>
      <p:sp>
        <p:nvSpPr>
          <p:cNvPr id="97" name="文本框 96">
            <a:extLst>
              <a:ext uri="{FF2B5EF4-FFF2-40B4-BE49-F238E27FC236}">
                <a16:creationId xmlns:a16="http://schemas.microsoft.com/office/drawing/2014/main" xmlns="" id="{1106C147-702E-479C-8593-7A1B99B97875}"/>
              </a:ext>
            </a:extLst>
          </p:cNvPr>
          <p:cNvSpPr txBox="1"/>
          <p:nvPr/>
        </p:nvSpPr>
        <p:spPr>
          <a:xfrm>
            <a:off x="4221932" y="5403043"/>
            <a:ext cx="4909638" cy="461665"/>
          </a:xfrm>
          <a:prstGeom prst="rect">
            <a:avLst/>
          </a:prstGeom>
          <a:noFill/>
        </p:spPr>
        <p:txBody>
          <a:bodyPr wrap="square" rtlCol="0">
            <a:spAutoFit/>
          </a:bodyPr>
          <a:lstStyle/>
          <a:p>
            <a:r>
              <a:rPr lang="zh-CN" altLang="en-US" sz="2400" dirty="0"/>
              <a:t>层序遍历序列：</a:t>
            </a:r>
            <a:r>
              <a:rPr lang="en-US" altLang="zh-CN" sz="2400" dirty="0">
                <a:solidFill>
                  <a:schemeClr val="accent1"/>
                </a:solidFill>
              </a:rPr>
              <a:t>A B C E F D G</a:t>
            </a:r>
            <a:endParaRPr lang="zh-CN" altLang="en-US" sz="2400" dirty="0">
              <a:solidFill>
                <a:schemeClr val="accent1"/>
              </a:solidFill>
            </a:endParaRPr>
          </a:p>
        </p:txBody>
      </p:sp>
    </p:spTree>
    <p:extLst>
      <p:ext uri="{BB962C8B-B14F-4D97-AF65-F5344CB8AC3E}">
        <p14:creationId xmlns:p14="http://schemas.microsoft.com/office/powerpoint/2010/main" val="32369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10" presetClass="entr" presetSubtype="0" fill="hold" nodeType="with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fade">
                                      <p:cBhvr>
                                        <p:cTn id="99" dur="500"/>
                                        <p:tgtEl>
                                          <p:spTgt spid="64"/>
                                        </p:tgtEl>
                                      </p:cBhvr>
                                    </p:animEffect>
                                  </p:childTnLst>
                                </p:cTn>
                              </p:par>
                              <p:par>
                                <p:cTn id="100" presetID="10" presetClass="entr" presetSubtype="0" fill="hold" nodeType="with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par>
                                <p:cTn id="103" presetID="10"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par>
                                <p:cTn id="106" presetID="10" presetClass="entr" presetSubtype="0" fill="hold"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par>
                                <p:cTn id="109" presetID="10" presetClass="entr" presetSubtype="0" fill="hold" nodeType="with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par>
                                <p:cTn id="112" presetID="10"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childTnLst>
                                </p:cTn>
                              </p:par>
                              <p:par>
                                <p:cTn id="115" presetID="10" presetClass="entr" presetSubtype="0"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par>
                                <p:cTn id="118" presetID="10" presetClass="entr" presetSubtype="0" fill="hold" nodeType="with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fade">
                                      <p:cBhvr>
                                        <p:cTn id="120" dur="500"/>
                                        <p:tgtEl>
                                          <p:spTgt spid="71"/>
                                        </p:tgtEl>
                                      </p:cBhvr>
                                    </p:animEffect>
                                  </p:childTnLst>
                                </p:cTn>
                              </p:par>
                              <p:par>
                                <p:cTn id="121" presetID="10" presetClass="entr" presetSubtype="0" fill="hold" nodeType="with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500"/>
                                        <p:tgtEl>
                                          <p:spTgt spid="7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3"/>
                                        </p:tgtEl>
                                        <p:attrNameLst>
                                          <p:attrName>style.visibility</p:attrName>
                                        </p:attrNameLst>
                                      </p:cBhvr>
                                      <p:to>
                                        <p:strVal val="visible"/>
                                      </p:to>
                                    </p:set>
                                    <p:animEffect transition="in" filter="fade">
                                      <p:cBhvr>
                                        <p:cTn id="126" dur="500"/>
                                        <p:tgtEl>
                                          <p:spTgt spid="9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fade">
                                      <p:cBhvr>
                                        <p:cTn id="129" dur="500"/>
                                        <p:tgtEl>
                                          <p:spTgt spid="9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fade">
                                      <p:cBhvr>
                                        <p:cTn id="132" dur="500"/>
                                        <p:tgtEl>
                                          <p:spTgt spid="9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fade">
                                      <p:cBhvr>
                                        <p:cTn id="135" dur="500"/>
                                        <p:tgtEl>
                                          <p:spTgt spid="9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97"/>
                                        </p:tgtEl>
                                        <p:attrNameLst>
                                          <p:attrName>style.visibility</p:attrName>
                                        </p:attrNameLst>
                                      </p:cBhvr>
                                      <p:to>
                                        <p:strVal val="visible"/>
                                      </p:to>
                                    </p:set>
                                    <p:animEffect transition="in" filter="fade">
                                      <p:cBhvr>
                                        <p:cTn id="14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21" grpId="0" animBg="1"/>
      <p:bldP spid="28" grpId="0" animBg="1"/>
      <p:bldP spid="29" grpId="0" animBg="1"/>
      <p:bldP spid="30" grpId="0" animBg="1"/>
      <p:bldP spid="31" grpId="0" animBg="1"/>
      <p:bldP spid="32" grpId="0" animBg="1"/>
      <p:bldP spid="8" grpId="0" animBg="1"/>
      <p:bldP spid="55" grpId="0" animBg="1"/>
      <p:bldP spid="56" grpId="0" animBg="1"/>
      <p:bldP spid="57" grpId="0" animBg="1"/>
      <p:bldP spid="58" grpId="0" animBg="1"/>
      <p:bldP spid="59" grpId="0" animBg="1"/>
      <p:bldP spid="60" grpId="0" animBg="1"/>
      <p:bldP spid="61" grpId="0" animBg="1"/>
      <p:bldP spid="93" grpId="0"/>
      <p:bldP spid="94" grpId="0"/>
      <p:bldP spid="95" grpId="0"/>
      <p:bldP spid="96" grpId="0"/>
      <p:bldP spid="9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7471565A-4008-416C-9600-4E5BA0923A8D}"/>
              </a:ext>
            </a:extLst>
          </p:cNvPr>
          <p:cNvSpPr/>
          <p:nvPr/>
        </p:nvSpPr>
        <p:spPr>
          <a:xfrm>
            <a:off x="850886" y="866939"/>
            <a:ext cx="10289694" cy="418576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sz="1400" dirty="0">
                <a:solidFill>
                  <a:schemeClr val="accent1"/>
                </a:solidFill>
              </a:rPr>
              <a:t>void </a:t>
            </a:r>
            <a:r>
              <a:rPr lang="en-US" altLang="zh-CN" sz="1400" dirty="0"/>
              <a:t>BFS(Graph </a:t>
            </a:r>
            <a:r>
              <a:rPr lang="en-US" altLang="zh-CN" sz="1400" dirty="0" err="1"/>
              <a:t>G,</a:t>
            </a:r>
            <a:r>
              <a:rPr lang="en-US" altLang="zh-CN" sz="1400" dirty="0" err="1">
                <a:solidFill>
                  <a:schemeClr val="accent1"/>
                </a:solidFill>
              </a:rPr>
              <a:t>int</a:t>
            </a:r>
            <a:r>
              <a:rPr lang="en-US" altLang="zh-CN" sz="1400" dirty="0">
                <a:solidFill>
                  <a:schemeClr val="accent1"/>
                </a:solidFill>
              </a:rPr>
              <a:t> </a:t>
            </a:r>
            <a:r>
              <a:rPr lang="en-US" altLang="zh-CN" sz="1400" dirty="0"/>
              <a:t>v){</a:t>
            </a:r>
          </a:p>
          <a:p>
            <a:r>
              <a:rPr lang="en-US" altLang="zh-CN" sz="1400" dirty="0"/>
              <a:t>               </a:t>
            </a:r>
            <a:r>
              <a:rPr lang="en-US" altLang="zh-CN" sz="1400" dirty="0" err="1"/>
              <a:t>ArcNode</a:t>
            </a:r>
            <a:r>
              <a:rPr lang="en-US" altLang="zh-CN" sz="1400" dirty="0"/>
              <a:t> *p;                                //</a:t>
            </a:r>
            <a:r>
              <a:rPr lang="zh-CN" altLang="en-US" sz="1400" dirty="0"/>
              <a:t>工作指针</a:t>
            </a:r>
            <a:r>
              <a:rPr lang="en-US" altLang="zh-CN" sz="1400" dirty="0"/>
              <a:t>p</a:t>
            </a:r>
          </a:p>
          <a:p>
            <a:r>
              <a:rPr lang="en-US" altLang="zh-CN" sz="1400" dirty="0"/>
              <a:t>               </a:t>
            </a:r>
            <a:r>
              <a:rPr lang="en-US" altLang="zh-CN" sz="1400" dirty="0" err="1"/>
              <a:t>InitQueue</a:t>
            </a:r>
            <a:r>
              <a:rPr lang="en-US" altLang="zh-CN" sz="1400" dirty="0"/>
              <a:t>(Q);                              //</a:t>
            </a:r>
            <a:r>
              <a:rPr lang="zh-CN" altLang="en-US" sz="1400" dirty="0"/>
              <a:t>初始化一个队列</a:t>
            </a:r>
            <a:endParaRPr lang="en-US" altLang="zh-CN" sz="1400" dirty="0"/>
          </a:p>
          <a:p>
            <a:r>
              <a:rPr lang="en-US" altLang="zh-CN" sz="1400" dirty="0"/>
              <a:t>               visit(v);		          //</a:t>
            </a:r>
            <a:r>
              <a:rPr lang="zh-CN" altLang="en-US" sz="1400" dirty="0"/>
              <a:t>访问第一个顶点</a:t>
            </a:r>
            <a:r>
              <a:rPr lang="en-US" altLang="zh-CN" sz="1400" dirty="0"/>
              <a:t>v </a:t>
            </a:r>
            <a:r>
              <a:rPr lang="zh-CN" altLang="en-US" sz="1400" dirty="0"/>
              <a:t>具体可以是</a:t>
            </a:r>
            <a:r>
              <a:rPr lang="en-US" altLang="zh-CN" sz="1400" dirty="0"/>
              <a:t>Print	</a:t>
            </a:r>
          </a:p>
          <a:p>
            <a:r>
              <a:rPr lang="en-US" altLang="zh-CN" sz="1400" dirty="0"/>
              <a:t>               visited[v]=TRUE;	          //</a:t>
            </a:r>
            <a:r>
              <a:rPr lang="zh-CN" altLang="en-US" sz="1400" dirty="0"/>
              <a:t>对</a:t>
            </a:r>
            <a:r>
              <a:rPr lang="en-US" altLang="zh-CN" sz="1400" dirty="0"/>
              <a:t>v</a:t>
            </a:r>
            <a:r>
              <a:rPr lang="zh-CN" altLang="en-US" sz="1400" dirty="0"/>
              <a:t>做已访问标记</a:t>
            </a:r>
          </a:p>
          <a:p>
            <a:r>
              <a:rPr lang="zh-CN" altLang="en-US" sz="1400" dirty="0"/>
              <a:t>               </a:t>
            </a:r>
            <a:r>
              <a:rPr lang="en-US" altLang="zh-CN" sz="1400" dirty="0"/>
              <a:t>Enqueue(</a:t>
            </a:r>
            <a:r>
              <a:rPr lang="en-US" altLang="zh-CN" sz="1400" dirty="0" err="1"/>
              <a:t>Q,v</a:t>
            </a:r>
            <a:r>
              <a:rPr lang="en-US" altLang="zh-CN" sz="1400" dirty="0"/>
              <a:t>);	                            //</a:t>
            </a:r>
            <a:r>
              <a:rPr lang="zh-CN" altLang="en-US" sz="1400" dirty="0"/>
              <a:t>顶点</a:t>
            </a:r>
            <a:r>
              <a:rPr lang="en-US" altLang="zh-CN" sz="1400" dirty="0"/>
              <a:t>v</a:t>
            </a:r>
            <a:r>
              <a:rPr lang="zh-CN" altLang="en-US" sz="1400" dirty="0"/>
              <a:t>入队列</a:t>
            </a:r>
          </a:p>
          <a:p>
            <a:r>
              <a:rPr lang="zh-CN" altLang="en-US" sz="1400" dirty="0">
                <a:solidFill>
                  <a:schemeClr val="accent1"/>
                </a:solidFill>
              </a:rPr>
              <a:t>               </a:t>
            </a:r>
            <a:r>
              <a:rPr lang="en-US" altLang="zh-CN" sz="1400" dirty="0">
                <a:solidFill>
                  <a:schemeClr val="accent1"/>
                </a:solidFill>
              </a:rPr>
              <a:t>while</a:t>
            </a:r>
            <a:r>
              <a:rPr lang="en-US" altLang="zh-CN" sz="1400" dirty="0"/>
              <a:t>(!</a:t>
            </a:r>
            <a:r>
              <a:rPr lang="en-US" altLang="zh-CN" sz="1400" dirty="0" err="1"/>
              <a:t>isEmpty</a:t>
            </a:r>
            <a:r>
              <a:rPr lang="en-US" altLang="zh-CN" sz="1400" dirty="0"/>
              <a:t>(Q)){                     //</a:t>
            </a:r>
            <a:r>
              <a:rPr lang="zh-CN" altLang="en-US" sz="1400" dirty="0"/>
              <a:t>只要队列不空</a:t>
            </a:r>
            <a:endParaRPr lang="en-US" altLang="zh-CN" sz="1400" dirty="0"/>
          </a:p>
          <a:p>
            <a:r>
              <a:rPr lang="en-US" altLang="zh-CN" sz="1400" dirty="0"/>
              <a:t>		</a:t>
            </a:r>
            <a:r>
              <a:rPr lang="en-US" altLang="zh-CN" sz="1400" dirty="0" err="1"/>
              <a:t>DeQueue</a:t>
            </a:r>
            <a:r>
              <a:rPr lang="en-US" altLang="zh-CN" sz="1400" dirty="0"/>
              <a:t>(</a:t>
            </a:r>
            <a:r>
              <a:rPr lang="en-US" altLang="zh-CN" sz="1400" dirty="0" err="1"/>
              <a:t>Q,v</a:t>
            </a:r>
            <a:r>
              <a:rPr lang="en-US" altLang="zh-CN" sz="1400" dirty="0"/>
              <a:t>);  	    //</a:t>
            </a:r>
            <a:r>
              <a:rPr lang="zh-CN" altLang="en-US" sz="1400" dirty="0"/>
              <a:t>顶点</a:t>
            </a:r>
            <a:r>
              <a:rPr lang="en-US" altLang="zh-CN" sz="1400" dirty="0"/>
              <a:t>v</a:t>
            </a:r>
            <a:r>
              <a:rPr lang="zh-CN" altLang="en-US" sz="1400" dirty="0"/>
              <a:t>出队列</a:t>
            </a:r>
          </a:p>
          <a:p>
            <a:r>
              <a:rPr lang="zh-CN" altLang="en-US" sz="1400" dirty="0"/>
              <a:t>		</a:t>
            </a:r>
            <a:r>
              <a:rPr lang="en-US" altLang="zh-CN" sz="1400" dirty="0"/>
              <a:t>p=G-&gt;</a:t>
            </a:r>
            <a:r>
              <a:rPr lang="en-US" altLang="zh-CN" sz="1400" dirty="0" err="1"/>
              <a:t>adjList</a:t>
            </a:r>
            <a:r>
              <a:rPr lang="en-US" altLang="zh-CN" sz="1400" dirty="0"/>
              <a:t>[v].</a:t>
            </a:r>
            <a:r>
              <a:rPr lang="en-US" altLang="zh-CN" sz="1400" dirty="0" err="1"/>
              <a:t>firstedge</a:t>
            </a:r>
            <a:r>
              <a:rPr lang="en-US" altLang="zh-CN" sz="1400" dirty="0"/>
              <a:t>; //</a:t>
            </a:r>
            <a:r>
              <a:rPr lang="zh-CN" altLang="en-US" sz="1400" dirty="0"/>
              <a:t>指针</a:t>
            </a:r>
            <a:r>
              <a:rPr lang="en-US" altLang="zh-CN" sz="1400" dirty="0"/>
              <a:t>p</a:t>
            </a:r>
            <a:r>
              <a:rPr lang="zh-CN" altLang="en-US" sz="1400" dirty="0"/>
              <a:t>指向当前顶点的边表链表头指针</a:t>
            </a:r>
            <a:endParaRPr lang="en-US" altLang="zh-CN" sz="1400" dirty="0"/>
          </a:p>
          <a:p>
            <a:r>
              <a:rPr lang="en-US" altLang="zh-CN" sz="1400" dirty="0"/>
              <a:t>                                     while(p){								</a:t>
            </a:r>
            <a:r>
              <a:rPr lang="zh-CN" altLang="en-US" sz="1400" dirty="0"/>
              <a:t>			                    </a:t>
            </a:r>
            <a:r>
              <a:rPr lang="en-US" altLang="zh-CN" sz="1400" dirty="0">
                <a:solidFill>
                  <a:schemeClr val="accent1"/>
                </a:solidFill>
              </a:rPr>
              <a:t>if</a:t>
            </a:r>
            <a:r>
              <a:rPr lang="en-US" altLang="zh-CN" sz="1400" dirty="0"/>
              <a:t>(!visited[p-&gt;</a:t>
            </a:r>
            <a:r>
              <a:rPr lang="en-US" altLang="zh-CN" sz="1400" dirty="0" err="1"/>
              <a:t>adjvex</a:t>
            </a:r>
            <a:r>
              <a:rPr lang="en-US" altLang="zh-CN" sz="1400" dirty="0"/>
              <a:t>]){	    //p</a:t>
            </a:r>
            <a:r>
              <a:rPr lang="zh-CN" altLang="en-US" sz="1400" dirty="0"/>
              <a:t>所指向顶点如果未被访问	</a:t>
            </a:r>
            <a:endParaRPr lang="en-US" altLang="zh-CN" sz="1400" dirty="0"/>
          </a:p>
          <a:p>
            <a:r>
              <a:rPr lang="en-US" altLang="zh-CN" sz="1400" dirty="0"/>
              <a:t>                                                                          visit(p-&gt;</a:t>
            </a:r>
            <a:r>
              <a:rPr lang="en-US" altLang="zh-CN" sz="1400" dirty="0" err="1"/>
              <a:t>adjvex</a:t>
            </a:r>
            <a:r>
              <a:rPr lang="en-US" altLang="zh-CN" sz="1400" dirty="0"/>
              <a:t>);	         //</a:t>
            </a:r>
            <a:r>
              <a:rPr lang="zh-CN" altLang="en-US" sz="1400" dirty="0"/>
              <a:t>访问</a:t>
            </a:r>
            <a:r>
              <a:rPr lang="en-US" altLang="zh-CN" sz="1400" dirty="0"/>
              <a:t>p</a:t>
            </a:r>
            <a:r>
              <a:rPr lang="zh-CN" altLang="en-US" sz="1400" dirty="0"/>
              <a:t>所指向的顶点</a:t>
            </a:r>
            <a:endParaRPr lang="en-US" altLang="zh-CN" sz="1400" dirty="0"/>
          </a:p>
          <a:p>
            <a:r>
              <a:rPr lang="en-US" altLang="zh-CN" sz="1400" dirty="0"/>
              <a:t>				visited[p-&gt;</a:t>
            </a:r>
            <a:r>
              <a:rPr lang="en-US" altLang="zh-CN" sz="1400" dirty="0" err="1"/>
              <a:t>adjvex</a:t>
            </a:r>
            <a:r>
              <a:rPr lang="en-US" altLang="zh-CN" sz="1400" dirty="0"/>
              <a:t>]=TRUE;      //</a:t>
            </a:r>
            <a:r>
              <a:rPr lang="zh-CN" altLang="en-US" sz="1400" dirty="0"/>
              <a:t>对这个顶点做已访问标记</a:t>
            </a:r>
          </a:p>
          <a:p>
            <a:r>
              <a:rPr lang="zh-CN" altLang="en-US" sz="1400" dirty="0"/>
              <a:t>				</a:t>
            </a:r>
            <a:r>
              <a:rPr lang="en-US" altLang="zh-CN" sz="1400" dirty="0" err="1"/>
              <a:t>EnQueue</a:t>
            </a:r>
            <a:r>
              <a:rPr lang="en-US" altLang="zh-CN" sz="1400" dirty="0"/>
              <a:t>(</a:t>
            </a:r>
            <a:r>
              <a:rPr lang="en-US" altLang="zh-CN" sz="1400" dirty="0" err="1"/>
              <a:t>Q,p</a:t>
            </a:r>
            <a:r>
              <a:rPr lang="en-US" altLang="zh-CN" sz="1400" dirty="0"/>
              <a:t>-&gt;</a:t>
            </a:r>
            <a:r>
              <a:rPr lang="en-US" altLang="zh-CN" sz="1400" dirty="0" err="1"/>
              <a:t>adjvex</a:t>
            </a:r>
            <a:r>
              <a:rPr lang="en-US" altLang="zh-CN" sz="1400" dirty="0"/>
              <a:t>);	 //</a:t>
            </a:r>
            <a:r>
              <a:rPr lang="zh-CN" altLang="en-US" sz="1400" dirty="0"/>
              <a:t>这个顶点入队列</a:t>
            </a:r>
          </a:p>
          <a:p>
            <a:r>
              <a:rPr lang="zh-CN" altLang="en-US" sz="1400" dirty="0"/>
              <a:t>			  </a:t>
            </a:r>
            <a:r>
              <a:rPr lang="en-US" altLang="zh-CN" sz="1400" dirty="0"/>
              <a:t>} </a:t>
            </a:r>
          </a:p>
          <a:p>
            <a:r>
              <a:rPr lang="en-US" altLang="zh-CN" sz="1400" dirty="0"/>
              <a:t>                                                          p=p-&gt;next</a:t>
            </a:r>
            <a:r>
              <a:rPr lang="zh-CN" altLang="en-US" sz="1400" dirty="0"/>
              <a:t>；</a:t>
            </a:r>
            <a:r>
              <a:rPr lang="en-US" altLang="zh-CN" sz="1400" dirty="0"/>
              <a:t>//p</a:t>
            </a:r>
            <a:r>
              <a:rPr lang="zh-CN" altLang="en-US" sz="1400" dirty="0"/>
              <a:t>指向该顶点的下一条边</a:t>
            </a:r>
            <a:endParaRPr lang="en-US" altLang="zh-CN" sz="1400" dirty="0"/>
          </a:p>
          <a:p>
            <a:r>
              <a:rPr lang="en-US" altLang="zh-CN" sz="1400" dirty="0"/>
              <a:t>	                 }</a:t>
            </a:r>
          </a:p>
          <a:p>
            <a:r>
              <a:rPr lang="en-US" altLang="zh-CN" sz="1400" dirty="0"/>
              <a:t>              }</a:t>
            </a:r>
          </a:p>
          <a:p>
            <a:r>
              <a:rPr lang="en-US" altLang="zh-CN" sz="1400" dirty="0"/>
              <a:t>}</a:t>
            </a:r>
            <a:endParaRPr lang="en-US" altLang="zh-CN" dirty="0"/>
          </a:p>
        </p:txBody>
      </p:sp>
      <p:sp>
        <p:nvSpPr>
          <p:cNvPr id="14" name="矩形 13">
            <a:extLst>
              <a:ext uri="{FF2B5EF4-FFF2-40B4-BE49-F238E27FC236}">
                <a16:creationId xmlns:a16="http://schemas.microsoft.com/office/drawing/2014/main" xmlns="" id="{C47638BC-9098-483E-ACFB-7DE0D4FCAB1E}"/>
              </a:ext>
            </a:extLst>
          </p:cNvPr>
          <p:cNvSpPr/>
          <p:nvPr/>
        </p:nvSpPr>
        <p:spPr>
          <a:xfrm>
            <a:off x="850886" y="5074999"/>
            <a:ext cx="8668018" cy="1600438"/>
          </a:xfrm>
          <a:prstGeom prst="rect">
            <a:avLst/>
          </a:prstGeom>
        </p:spPr>
        <p:txBody>
          <a:bodyPr wrap="square">
            <a:spAutoFit/>
          </a:bodyPr>
          <a:lstStyle/>
          <a:p>
            <a:r>
              <a:rPr lang="en-US" altLang="zh-CN" sz="1400" dirty="0">
                <a:solidFill>
                  <a:schemeClr val="accent1"/>
                </a:solidFill>
              </a:rPr>
              <a:t>void</a:t>
            </a:r>
            <a:r>
              <a:rPr lang="en-US" altLang="zh-CN" sz="1400" dirty="0"/>
              <a:t> </a:t>
            </a:r>
            <a:r>
              <a:rPr lang="en-US" altLang="zh-CN" sz="1400" dirty="0" err="1"/>
              <a:t>BFSTraverse</a:t>
            </a:r>
            <a:r>
              <a:rPr lang="en-US" altLang="zh-CN" sz="1400" dirty="0"/>
              <a:t>(Graph  G){</a:t>
            </a:r>
          </a:p>
          <a:p>
            <a:r>
              <a:rPr lang="en-US" altLang="zh-CN" sz="1400" dirty="0"/>
              <a:t>              </a:t>
            </a:r>
            <a:r>
              <a:rPr lang="en-US" altLang="zh-CN" sz="1400" dirty="0">
                <a:solidFill>
                  <a:schemeClr val="accent1"/>
                </a:solidFill>
              </a:rPr>
              <a:t>int</a:t>
            </a:r>
            <a:r>
              <a:rPr lang="en-US" altLang="zh-CN" sz="1400" dirty="0"/>
              <a:t> </a:t>
            </a:r>
            <a:r>
              <a:rPr lang="en-US" altLang="zh-CN" sz="1400" dirty="0" err="1"/>
              <a:t>i</a:t>
            </a:r>
            <a:r>
              <a:rPr lang="en-US" altLang="zh-CN" sz="1400" dirty="0"/>
              <a:t>;  //</a:t>
            </a:r>
            <a:r>
              <a:rPr lang="zh-CN" altLang="en-US" sz="1400" dirty="0"/>
              <a:t>单独定义是为了方便多个循环中使用</a:t>
            </a:r>
            <a:endParaRPr lang="en-US" altLang="zh-CN" sz="1400" dirty="0"/>
          </a:p>
          <a:p>
            <a:r>
              <a:rPr lang="en-US" altLang="zh-CN" sz="1400" dirty="0"/>
              <a:t>              </a:t>
            </a:r>
            <a:r>
              <a:rPr lang="en-US" altLang="zh-CN" sz="1400" dirty="0">
                <a:solidFill>
                  <a:schemeClr val="accent1"/>
                </a:solidFill>
              </a:rPr>
              <a:t>for</a:t>
            </a:r>
            <a:r>
              <a:rPr lang="en-US" altLang="zh-CN" sz="1400" dirty="0"/>
              <a:t>(</a:t>
            </a:r>
            <a:r>
              <a:rPr lang="en-US" altLang="zh-CN" sz="1400" dirty="0" err="1"/>
              <a:t>i</a:t>
            </a:r>
            <a:r>
              <a:rPr lang="en-US" altLang="zh-CN" sz="1400" dirty="0"/>
              <a:t>=0; </a:t>
            </a:r>
            <a:r>
              <a:rPr lang="en-US" altLang="zh-CN" sz="1400" dirty="0" err="1"/>
              <a:t>i</a:t>
            </a:r>
            <a:r>
              <a:rPr lang="en-US" altLang="zh-CN" sz="1400" dirty="0"/>
              <a:t>&lt;G-&gt;</a:t>
            </a:r>
            <a:r>
              <a:rPr lang="en-US" altLang="zh-CN" sz="1400" dirty="0" err="1"/>
              <a:t>vexnum</a:t>
            </a:r>
            <a:r>
              <a:rPr lang="en-US" altLang="zh-CN" sz="1400" dirty="0"/>
              <a:t>; </a:t>
            </a:r>
            <a:r>
              <a:rPr lang="en-US" altLang="zh-CN" sz="1400" dirty="0" err="1"/>
              <a:t>i</a:t>
            </a:r>
            <a:r>
              <a:rPr lang="en-US" altLang="zh-CN" sz="1400" dirty="0"/>
              <a:t>++</a:t>
            </a:r>
            <a:r>
              <a:rPr lang="zh-CN" altLang="en-US" sz="1400" dirty="0"/>
              <a:t>）</a:t>
            </a:r>
            <a:r>
              <a:rPr lang="en-US" altLang="zh-CN" sz="1400" dirty="0"/>
              <a:t>visited[</a:t>
            </a:r>
            <a:r>
              <a:rPr lang="en-US" altLang="zh-CN" sz="1400" dirty="0" err="1"/>
              <a:t>i</a:t>
            </a:r>
            <a:r>
              <a:rPr lang="en-US" altLang="zh-CN" sz="1400" dirty="0"/>
              <a:t>]=false; //</a:t>
            </a:r>
            <a:r>
              <a:rPr lang="zh-CN" altLang="en-US" sz="1400" dirty="0"/>
              <a:t>将标志数组初始化 </a:t>
            </a:r>
            <a:r>
              <a:rPr lang="en-US" altLang="zh-CN" sz="1400" dirty="0"/>
              <a:t>(</a:t>
            </a:r>
            <a:r>
              <a:rPr lang="zh-CN" altLang="en-US" sz="1400" dirty="0"/>
              <a:t>全局数组</a:t>
            </a:r>
            <a:r>
              <a:rPr lang="en-US" altLang="zh-CN" sz="1400" dirty="0"/>
              <a:t>)</a:t>
            </a:r>
          </a:p>
          <a:p>
            <a:r>
              <a:rPr lang="en-US" altLang="zh-CN" sz="1400" dirty="0"/>
              <a:t>              for(</a:t>
            </a:r>
            <a:r>
              <a:rPr lang="en-US" altLang="zh-CN" sz="1400" dirty="0" err="1"/>
              <a:t>i</a:t>
            </a:r>
            <a:r>
              <a:rPr lang="en-US" altLang="zh-CN" sz="1400" dirty="0"/>
              <a:t>=0; </a:t>
            </a:r>
            <a:r>
              <a:rPr lang="en-US" altLang="zh-CN" sz="1400" dirty="0" err="1"/>
              <a:t>i</a:t>
            </a:r>
            <a:r>
              <a:rPr lang="en-US" altLang="zh-CN" sz="1400" dirty="0"/>
              <a:t>&lt;G-&gt;</a:t>
            </a:r>
            <a:r>
              <a:rPr lang="en-US" altLang="zh-CN" sz="1400" dirty="0" err="1"/>
              <a:t>vexnum</a:t>
            </a:r>
            <a:r>
              <a:rPr lang="en-US" altLang="zh-CN" sz="1400" dirty="0"/>
              <a:t>; </a:t>
            </a:r>
            <a:r>
              <a:rPr lang="en-US" altLang="zh-CN" sz="1400" dirty="0" err="1"/>
              <a:t>i</a:t>
            </a:r>
            <a:r>
              <a:rPr lang="en-US" altLang="zh-CN" sz="1400" dirty="0"/>
              <a:t>++){                                      </a:t>
            </a:r>
          </a:p>
          <a:p>
            <a:r>
              <a:rPr lang="en-US" altLang="zh-CN" sz="1400" dirty="0"/>
              <a:t>                            if(!visited[</a:t>
            </a:r>
            <a:r>
              <a:rPr lang="en-US" altLang="zh-CN" sz="1400" dirty="0" err="1"/>
              <a:t>i</a:t>
            </a:r>
            <a:r>
              <a:rPr lang="en-US" altLang="zh-CN" sz="1400" dirty="0"/>
              <a:t>])BFS(</a:t>
            </a:r>
            <a:r>
              <a:rPr lang="en-US" altLang="zh-CN" sz="1400" dirty="0" err="1"/>
              <a:t>G,i</a:t>
            </a:r>
            <a:r>
              <a:rPr lang="en-US" altLang="zh-CN" sz="1400" dirty="0"/>
              <a:t>);}  //</a:t>
            </a:r>
            <a:r>
              <a:rPr lang="zh-CN" altLang="en-US" sz="1400" dirty="0"/>
              <a:t>为了避免非连通图一些顶点访问不到</a:t>
            </a:r>
            <a:r>
              <a:rPr lang="en-US" altLang="zh-CN" sz="1400" dirty="0"/>
              <a:t> </a:t>
            </a:r>
            <a:r>
              <a:rPr lang="zh-CN" altLang="en-US" sz="1400" dirty="0"/>
              <a:t>若是连通图只会执行一次</a:t>
            </a:r>
            <a:endParaRPr lang="en-US" altLang="zh-CN" sz="1400" dirty="0"/>
          </a:p>
          <a:p>
            <a:r>
              <a:rPr lang="en-US" altLang="zh-CN" sz="1400" dirty="0"/>
              <a:t>              }</a:t>
            </a:r>
          </a:p>
          <a:p>
            <a:r>
              <a:rPr lang="en-US" altLang="zh-CN" sz="1400" dirty="0"/>
              <a:t>}</a:t>
            </a:r>
          </a:p>
        </p:txBody>
      </p:sp>
      <p:sp>
        <p:nvSpPr>
          <p:cNvPr id="15" name="矩形 14">
            <a:extLst>
              <a:ext uri="{FF2B5EF4-FFF2-40B4-BE49-F238E27FC236}">
                <a16:creationId xmlns:a16="http://schemas.microsoft.com/office/drawing/2014/main" xmlns="" id="{1F90C3FA-00F0-4F73-B1EB-5F984F5EFCD5}"/>
              </a:ext>
            </a:extLst>
          </p:cNvPr>
          <p:cNvSpPr/>
          <p:nvPr/>
        </p:nvSpPr>
        <p:spPr>
          <a:xfrm>
            <a:off x="850886" y="343719"/>
            <a:ext cx="1989647" cy="523220"/>
          </a:xfrm>
          <a:prstGeom prst="rect">
            <a:avLst/>
          </a:prstGeom>
        </p:spPr>
        <p:txBody>
          <a:bodyPr wrap="none">
            <a:spAutoFit/>
          </a:bodyPr>
          <a:lstStyle/>
          <a:p>
            <a:r>
              <a:rPr lang="en-US" altLang="zh-CN" sz="1400" dirty="0">
                <a:solidFill>
                  <a:schemeClr val="accent1"/>
                </a:solidFill>
              </a:rPr>
              <a:t>#define </a:t>
            </a:r>
            <a:r>
              <a:rPr lang="en-US" altLang="zh-CN" sz="1400" dirty="0" err="1">
                <a:solidFill>
                  <a:schemeClr val="accent1"/>
                </a:solidFill>
              </a:rPr>
              <a:t>MaxSize</a:t>
            </a:r>
            <a:r>
              <a:rPr lang="en-US" altLang="zh-CN" sz="1400" dirty="0">
                <a:solidFill>
                  <a:schemeClr val="accent1"/>
                </a:solidFill>
              </a:rPr>
              <a:t> 100;</a:t>
            </a:r>
          </a:p>
          <a:p>
            <a:r>
              <a:rPr lang="en-US" altLang="zh-CN" sz="1400" dirty="0">
                <a:solidFill>
                  <a:schemeClr val="accent1"/>
                </a:solidFill>
              </a:rPr>
              <a:t>bool </a:t>
            </a:r>
            <a:r>
              <a:rPr lang="en-US" altLang="zh-CN" sz="1400" dirty="0"/>
              <a:t>visited[</a:t>
            </a:r>
            <a:r>
              <a:rPr lang="en-US" altLang="zh-CN" sz="1400" dirty="0" err="1"/>
              <a:t>MaxSize</a:t>
            </a:r>
            <a:r>
              <a:rPr lang="en-US" altLang="zh-CN" sz="1400" dirty="0"/>
              <a:t>]</a:t>
            </a:r>
            <a:r>
              <a:rPr lang="zh-CN" altLang="en-US" sz="1400" dirty="0"/>
              <a:t>；</a:t>
            </a:r>
          </a:p>
        </p:txBody>
      </p:sp>
    </p:spTree>
    <p:extLst>
      <p:ext uri="{BB962C8B-B14F-4D97-AF65-F5344CB8AC3E}">
        <p14:creationId xmlns:p14="http://schemas.microsoft.com/office/powerpoint/2010/main" val="348270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7471565A-4008-416C-9600-4E5BA0923A8D}"/>
              </a:ext>
            </a:extLst>
          </p:cNvPr>
          <p:cNvSpPr/>
          <p:nvPr/>
        </p:nvSpPr>
        <p:spPr>
          <a:xfrm>
            <a:off x="308632" y="583456"/>
            <a:ext cx="3982041" cy="4401205"/>
          </a:xfrm>
          <a:prstGeom prst="rect">
            <a:avLst/>
          </a:prstGeom>
        </p:spPr>
        <p:txBody>
          <a:bodyPr wrap="square">
            <a:spAutoFit/>
          </a:bodyPr>
          <a:lstStyle/>
          <a:p>
            <a:r>
              <a:rPr lang="en-US" altLang="zh-CN" sz="1400" dirty="0">
                <a:solidFill>
                  <a:schemeClr val="accent1"/>
                </a:solidFill>
              </a:rPr>
              <a:t>void </a:t>
            </a:r>
            <a:r>
              <a:rPr lang="en-US" altLang="zh-CN" sz="1400" dirty="0"/>
              <a:t>BFS(Graph </a:t>
            </a:r>
            <a:r>
              <a:rPr lang="en-US" altLang="zh-CN" sz="1400" dirty="0" err="1"/>
              <a:t>G,</a:t>
            </a:r>
            <a:r>
              <a:rPr lang="en-US" altLang="zh-CN" sz="1400" dirty="0" err="1">
                <a:solidFill>
                  <a:schemeClr val="accent1"/>
                </a:solidFill>
              </a:rPr>
              <a:t>int</a:t>
            </a:r>
            <a:r>
              <a:rPr lang="en-US" altLang="zh-CN" sz="1400" dirty="0">
                <a:solidFill>
                  <a:schemeClr val="accent1"/>
                </a:solidFill>
              </a:rPr>
              <a:t> </a:t>
            </a:r>
            <a:r>
              <a:rPr lang="en-US" altLang="zh-CN" sz="1400" dirty="0"/>
              <a:t>v){</a:t>
            </a:r>
          </a:p>
          <a:p>
            <a:r>
              <a:rPr lang="en-US" altLang="zh-CN" sz="1400" dirty="0"/>
              <a:t>               </a:t>
            </a:r>
            <a:r>
              <a:rPr lang="en-US" altLang="zh-CN" sz="1400" dirty="0" err="1"/>
              <a:t>ArcNode</a:t>
            </a:r>
            <a:r>
              <a:rPr lang="en-US" altLang="zh-CN" sz="1400" dirty="0"/>
              <a:t> *p;</a:t>
            </a:r>
          </a:p>
          <a:p>
            <a:r>
              <a:rPr lang="en-US" altLang="zh-CN" sz="1400" dirty="0"/>
              <a:t>               </a:t>
            </a:r>
            <a:r>
              <a:rPr lang="en-US" altLang="zh-CN" sz="1400" dirty="0" err="1"/>
              <a:t>InitQueue</a:t>
            </a:r>
            <a:r>
              <a:rPr lang="en-US" altLang="zh-CN" sz="1400" dirty="0"/>
              <a:t>(Q);</a:t>
            </a:r>
          </a:p>
          <a:p>
            <a:r>
              <a:rPr lang="en-US" altLang="zh-CN" sz="1400" dirty="0"/>
              <a:t>               visit(v);</a:t>
            </a:r>
          </a:p>
          <a:p>
            <a:r>
              <a:rPr lang="en-US" altLang="zh-CN" sz="1400" dirty="0"/>
              <a:t>               visited[v]=TRUE;	          </a:t>
            </a:r>
          </a:p>
          <a:p>
            <a:r>
              <a:rPr lang="zh-CN" altLang="en-US" sz="1400" dirty="0"/>
              <a:t>               </a:t>
            </a:r>
            <a:r>
              <a:rPr lang="en-US" altLang="zh-CN" sz="1400" dirty="0"/>
              <a:t>Enqueue(</a:t>
            </a:r>
            <a:r>
              <a:rPr lang="en-US" altLang="zh-CN" sz="1400" dirty="0" err="1"/>
              <a:t>Q,v</a:t>
            </a:r>
            <a:r>
              <a:rPr lang="en-US" altLang="zh-CN" sz="1400" dirty="0"/>
              <a:t>);	          </a:t>
            </a:r>
            <a:endParaRPr lang="zh-CN" altLang="en-US" sz="1400" dirty="0"/>
          </a:p>
          <a:p>
            <a:r>
              <a:rPr lang="zh-CN" altLang="en-US" sz="1400" dirty="0"/>
              <a:t>               </a:t>
            </a:r>
            <a:r>
              <a:rPr lang="en-US" altLang="zh-CN" sz="1400" dirty="0">
                <a:solidFill>
                  <a:schemeClr val="accent1"/>
                </a:solidFill>
              </a:rPr>
              <a:t>while</a:t>
            </a:r>
            <a:r>
              <a:rPr lang="en-US" altLang="zh-CN" sz="1400" dirty="0"/>
              <a:t>(!</a:t>
            </a:r>
            <a:r>
              <a:rPr lang="en-US" altLang="zh-CN" sz="1400" dirty="0" err="1"/>
              <a:t>isEmpty</a:t>
            </a:r>
            <a:r>
              <a:rPr lang="en-US" altLang="zh-CN" sz="1400" dirty="0"/>
              <a:t>(Q)){  </a:t>
            </a:r>
          </a:p>
          <a:p>
            <a:r>
              <a:rPr lang="en-US" altLang="zh-CN" sz="1400" dirty="0"/>
              <a:t>	   </a:t>
            </a:r>
            <a:r>
              <a:rPr lang="en-US" altLang="zh-CN" sz="1400" dirty="0" err="1"/>
              <a:t>DeQueue</a:t>
            </a:r>
            <a:r>
              <a:rPr lang="en-US" altLang="zh-CN" sz="1400" dirty="0"/>
              <a:t>(</a:t>
            </a:r>
            <a:r>
              <a:rPr lang="en-US" altLang="zh-CN" sz="1400" dirty="0" err="1"/>
              <a:t>Q,v</a:t>
            </a:r>
            <a:r>
              <a:rPr lang="en-US" altLang="zh-CN" sz="1400" dirty="0"/>
              <a:t>);  	</a:t>
            </a:r>
            <a:endParaRPr lang="zh-CN" altLang="en-US" sz="1400" dirty="0"/>
          </a:p>
          <a:p>
            <a:r>
              <a:rPr lang="zh-CN" altLang="en-US" sz="1400" dirty="0"/>
              <a:t>	   </a:t>
            </a:r>
            <a:r>
              <a:rPr lang="en-US" altLang="zh-CN" sz="1400" dirty="0"/>
              <a:t>p=G-&gt;</a:t>
            </a:r>
            <a:r>
              <a:rPr lang="en-US" altLang="zh-CN" sz="1400" dirty="0" err="1"/>
              <a:t>adjList</a:t>
            </a:r>
            <a:r>
              <a:rPr lang="en-US" altLang="zh-CN" sz="1400" dirty="0"/>
              <a:t>[v].</a:t>
            </a:r>
            <a:r>
              <a:rPr lang="en-US" altLang="zh-CN" sz="1400" dirty="0" err="1"/>
              <a:t>firstedge</a:t>
            </a:r>
            <a:r>
              <a:rPr lang="en-US" altLang="zh-CN" sz="1400" dirty="0"/>
              <a:t>; </a:t>
            </a:r>
          </a:p>
          <a:p>
            <a:r>
              <a:rPr lang="en-US" altLang="zh-CN" sz="1400" dirty="0"/>
              <a:t>                      while(p){	</a:t>
            </a:r>
          </a:p>
          <a:p>
            <a:r>
              <a:rPr lang="en-US" altLang="zh-CN" sz="1400" dirty="0">
                <a:solidFill>
                  <a:schemeClr val="accent1"/>
                </a:solidFill>
              </a:rPr>
              <a:t>                                If</a:t>
            </a:r>
            <a:r>
              <a:rPr lang="en-US" altLang="zh-CN" sz="1400" dirty="0"/>
              <a:t>(!visited[p-&gt;</a:t>
            </a:r>
            <a:r>
              <a:rPr lang="en-US" altLang="zh-CN" sz="1400" dirty="0" err="1"/>
              <a:t>adjvex</a:t>
            </a:r>
            <a:r>
              <a:rPr lang="en-US" altLang="zh-CN" sz="1400" dirty="0"/>
              <a:t>]){</a:t>
            </a:r>
          </a:p>
          <a:p>
            <a:r>
              <a:rPr lang="en-US" altLang="zh-CN" sz="1400" dirty="0"/>
              <a:t>                                     visit(p-&gt;</a:t>
            </a:r>
            <a:r>
              <a:rPr lang="en-US" altLang="zh-CN" sz="1400" dirty="0" err="1"/>
              <a:t>adjvex</a:t>
            </a:r>
            <a:r>
              <a:rPr lang="en-US" altLang="zh-CN" sz="1400" dirty="0"/>
              <a:t>);	    </a:t>
            </a:r>
          </a:p>
          <a:p>
            <a:r>
              <a:rPr lang="en-US" altLang="zh-CN" sz="1400" dirty="0"/>
              <a:t>                                     visited[p-&gt;</a:t>
            </a:r>
            <a:r>
              <a:rPr lang="en-US" altLang="zh-CN" sz="1400" dirty="0" err="1"/>
              <a:t>adjvex</a:t>
            </a:r>
            <a:r>
              <a:rPr lang="en-US" altLang="zh-CN" sz="1400" dirty="0"/>
              <a:t>]=TRUE;      </a:t>
            </a:r>
            <a:endParaRPr lang="zh-CN" altLang="en-US" sz="1400" dirty="0"/>
          </a:p>
          <a:p>
            <a:r>
              <a:rPr lang="zh-CN" altLang="en-US" sz="1400" dirty="0"/>
              <a:t>                                     </a:t>
            </a:r>
            <a:r>
              <a:rPr lang="en-US" altLang="zh-CN" sz="1400" dirty="0" err="1"/>
              <a:t>EnQueue</a:t>
            </a:r>
            <a:r>
              <a:rPr lang="en-US" altLang="zh-CN" sz="1400" dirty="0"/>
              <a:t>(Q, p-&gt;</a:t>
            </a:r>
            <a:r>
              <a:rPr lang="en-US" altLang="zh-CN" sz="1400" dirty="0" err="1"/>
              <a:t>adjvex</a:t>
            </a:r>
            <a:r>
              <a:rPr lang="en-US" altLang="zh-CN" sz="1400" dirty="0"/>
              <a:t>);	</a:t>
            </a:r>
            <a:endParaRPr lang="zh-CN" altLang="en-US" sz="1400" dirty="0"/>
          </a:p>
          <a:p>
            <a:r>
              <a:rPr lang="en-US" altLang="zh-CN" sz="1400" dirty="0"/>
              <a:t>                                } </a:t>
            </a:r>
          </a:p>
          <a:p>
            <a:r>
              <a:rPr lang="en-US" altLang="zh-CN" sz="1400" dirty="0"/>
              <a:t>                                p=p-&gt;next</a:t>
            </a:r>
            <a:r>
              <a:rPr lang="zh-CN" altLang="en-US" sz="1400" dirty="0"/>
              <a:t>；</a:t>
            </a:r>
            <a:endParaRPr lang="en-US" altLang="zh-CN" sz="1400" dirty="0"/>
          </a:p>
          <a:p>
            <a:r>
              <a:rPr lang="en-US" altLang="zh-CN" sz="1400" dirty="0"/>
              <a:t>                      }</a:t>
            </a:r>
          </a:p>
          <a:p>
            <a:r>
              <a:rPr lang="en-US" altLang="zh-CN" sz="1400" dirty="0"/>
              <a:t>             }</a:t>
            </a:r>
          </a:p>
          <a:p>
            <a:r>
              <a:rPr lang="en-US" altLang="zh-CN" sz="1400" dirty="0"/>
              <a:t>}</a:t>
            </a:r>
            <a:endParaRPr lang="en-US" altLang="zh-CN" dirty="0"/>
          </a:p>
        </p:txBody>
      </p:sp>
      <p:sp>
        <p:nvSpPr>
          <p:cNvPr id="13" name="流程图: 接点 12">
            <a:extLst>
              <a:ext uri="{FF2B5EF4-FFF2-40B4-BE49-F238E27FC236}">
                <a16:creationId xmlns:a16="http://schemas.microsoft.com/office/drawing/2014/main" xmlns="" id="{ACA6997E-DF7E-43A8-B8FC-70C7A32FD870}"/>
              </a:ext>
            </a:extLst>
          </p:cNvPr>
          <p:cNvSpPr/>
          <p:nvPr/>
        </p:nvSpPr>
        <p:spPr>
          <a:xfrm>
            <a:off x="9932847" y="23764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4" name="流程图: 接点 13">
            <a:extLst>
              <a:ext uri="{FF2B5EF4-FFF2-40B4-BE49-F238E27FC236}">
                <a16:creationId xmlns:a16="http://schemas.microsoft.com/office/drawing/2014/main" xmlns="" id="{3038F7AD-1CD5-4F24-A9FB-F5E227AAFC7D}"/>
              </a:ext>
            </a:extLst>
          </p:cNvPr>
          <p:cNvSpPr/>
          <p:nvPr/>
        </p:nvSpPr>
        <p:spPr>
          <a:xfrm>
            <a:off x="8632465" y="72592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5" name="流程图: 接点 14">
            <a:extLst>
              <a:ext uri="{FF2B5EF4-FFF2-40B4-BE49-F238E27FC236}">
                <a16:creationId xmlns:a16="http://schemas.microsoft.com/office/drawing/2014/main" xmlns="" id="{6F9E24B3-CBA7-436A-B2DD-75811FD390EE}"/>
              </a:ext>
            </a:extLst>
          </p:cNvPr>
          <p:cNvSpPr/>
          <p:nvPr/>
        </p:nvSpPr>
        <p:spPr>
          <a:xfrm>
            <a:off x="9723210" y="144279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6" name="流程图: 接点 15">
            <a:extLst>
              <a:ext uri="{FF2B5EF4-FFF2-40B4-BE49-F238E27FC236}">
                <a16:creationId xmlns:a16="http://schemas.microsoft.com/office/drawing/2014/main" xmlns="" id="{39F405C0-1783-4C5F-B177-DBA1EEEC1632}"/>
              </a:ext>
            </a:extLst>
          </p:cNvPr>
          <p:cNvSpPr/>
          <p:nvPr/>
        </p:nvSpPr>
        <p:spPr>
          <a:xfrm>
            <a:off x="10887941" y="96731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17" name="直接连接符 16">
            <a:extLst>
              <a:ext uri="{FF2B5EF4-FFF2-40B4-BE49-F238E27FC236}">
                <a16:creationId xmlns:a16="http://schemas.microsoft.com/office/drawing/2014/main" xmlns="" id="{45A0172A-1275-47D1-863D-0C3C1DF243F9}"/>
              </a:ext>
            </a:extLst>
          </p:cNvPr>
          <p:cNvCxnSpPr>
            <a:cxnSpLocks/>
            <a:stCxn id="13" idx="2"/>
            <a:endCxn id="14" idx="7"/>
          </p:cNvCxnSpPr>
          <p:nvPr/>
        </p:nvCxnSpPr>
        <p:spPr>
          <a:xfrm flipH="1">
            <a:off x="9276905" y="602570"/>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4E99B6D2-DBA8-41FC-A3E3-F5CE02477B01}"/>
              </a:ext>
            </a:extLst>
          </p:cNvPr>
          <p:cNvCxnSpPr>
            <a:stCxn id="14" idx="4"/>
            <a:endCxn id="15" idx="2"/>
          </p:cNvCxnSpPr>
          <p:nvPr/>
        </p:nvCxnSpPr>
        <p:spPr>
          <a:xfrm>
            <a:off x="9009970" y="1455768"/>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9242653F-B371-4D70-A31F-7C941702D0F6}"/>
              </a:ext>
            </a:extLst>
          </p:cNvPr>
          <p:cNvCxnSpPr>
            <a:cxnSpLocks/>
            <a:stCxn id="15" idx="6"/>
            <a:endCxn id="16" idx="4"/>
          </p:cNvCxnSpPr>
          <p:nvPr/>
        </p:nvCxnSpPr>
        <p:spPr>
          <a:xfrm flipV="1">
            <a:off x="10478219" y="1697152"/>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307D49B0-4023-4DE9-9EC2-9AEFF6C56EB3}"/>
              </a:ext>
            </a:extLst>
          </p:cNvPr>
          <p:cNvCxnSpPr>
            <a:cxnSpLocks/>
            <a:stCxn id="16" idx="0"/>
            <a:endCxn id="13" idx="6"/>
          </p:cNvCxnSpPr>
          <p:nvPr/>
        </p:nvCxnSpPr>
        <p:spPr>
          <a:xfrm flipH="1" flipV="1">
            <a:off x="10687856" y="602570"/>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88AA8D40-7A63-4994-892C-85F145A3793B}"/>
              </a:ext>
            </a:extLst>
          </p:cNvPr>
          <p:cNvCxnSpPr>
            <a:cxnSpLocks/>
            <a:stCxn id="13" idx="4"/>
            <a:endCxn id="15" idx="0"/>
          </p:cNvCxnSpPr>
          <p:nvPr/>
        </p:nvCxnSpPr>
        <p:spPr>
          <a:xfrm flipH="1">
            <a:off x="10100715" y="967491"/>
            <a:ext cx="209637" cy="47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BAE68B9C-9871-496F-BF21-06762684D3BB}"/>
              </a:ext>
            </a:extLst>
          </p:cNvPr>
          <p:cNvCxnSpPr>
            <a:cxnSpLocks/>
          </p:cNvCxnSpPr>
          <p:nvPr/>
        </p:nvCxnSpPr>
        <p:spPr>
          <a:xfrm>
            <a:off x="333691" y="5265937"/>
            <a:ext cx="318279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xmlns="" id="{2DCFD6AD-AF19-488B-8A5F-E3A290483B66}"/>
              </a:ext>
            </a:extLst>
          </p:cNvPr>
          <p:cNvCxnSpPr>
            <a:cxnSpLocks/>
          </p:cNvCxnSpPr>
          <p:nvPr/>
        </p:nvCxnSpPr>
        <p:spPr>
          <a:xfrm>
            <a:off x="333691" y="5971286"/>
            <a:ext cx="3182794" cy="0"/>
          </a:xfrm>
          <a:prstGeom prst="line">
            <a:avLst/>
          </a:prstGeom>
        </p:spPr>
        <p:style>
          <a:lnRef idx="3">
            <a:schemeClr val="accent1"/>
          </a:lnRef>
          <a:fillRef idx="0">
            <a:schemeClr val="accent1"/>
          </a:fillRef>
          <a:effectRef idx="2">
            <a:schemeClr val="accent1"/>
          </a:effectRef>
          <a:fontRef idx="minor">
            <a:schemeClr val="tx1"/>
          </a:fontRef>
        </p:style>
      </p:cxnSp>
      <p:sp>
        <p:nvSpPr>
          <p:cNvPr id="52" name="文本框 51">
            <a:extLst>
              <a:ext uri="{FF2B5EF4-FFF2-40B4-BE49-F238E27FC236}">
                <a16:creationId xmlns:a16="http://schemas.microsoft.com/office/drawing/2014/main" xmlns="" id="{B8462AE4-7438-4F6C-80A6-FB0470E2687A}"/>
              </a:ext>
            </a:extLst>
          </p:cNvPr>
          <p:cNvSpPr txBox="1"/>
          <p:nvPr/>
        </p:nvSpPr>
        <p:spPr>
          <a:xfrm>
            <a:off x="683689" y="6090662"/>
            <a:ext cx="2060788" cy="584775"/>
          </a:xfrm>
          <a:prstGeom prst="rect">
            <a:avLst/>
          </a:prstGeom>
          <a:noFill/>
        </p:spPr>
        <p:txBody>
          <a:bodyPr wrap="square" rtlCol="0">
            <a:spAutoFit/>
          </a:bodyPr>
          <a:lstStyle/>
          <a:p>
            <a:r>
              <a:rPr lang="zh-CN" altLang="en-US" dirty="0"/>
              <a:t>顶点访问序列：</a:t>
            </a:r>
            <a:r>
              <a:rPr lang="en-US" altLang="zh-CN" sz="3200" dirty="0">
                <a:solidFill>
                  <a:schemeClr val="accent1"/>
                </a:solidFill>
              </a:rPr>
              <a:t>A</a:t>
            </a:r>
            <a:endParaRPr lang="zh-CN" altLang="en-US" dirty="0">
              <a:solidFill>
                <a:schemeClr val="accent1"/>
              </a:solidFill>
            </a:endParaRPr>
          </a:p>
        </p:txBody>
      </p:sp>
      <p:sp>
        <p:nvSpPr>
          <p:cNvPr id="53" name="矩形 52">
            <a:extLst>
              <a:ext uri="{FF2B5EF4-FFF2-40B4-BE49-F238E27FC236}">
                <a16:creationId xmlns:a16="http://schemas.microsoft.com/office/drawing/2014/main" xmlns="" id="{095CD6BF-A2DB-42A0-B26C-CAAD03DB991B}"/>
              </a:ext>
            </a:extLst>
          </p:cNvPr>
          <p:cNvSpPr/>
          <p:nvPr/>
        </p:nvSpPr>
        <p:spPr>
          <a:xfrm>
            <a:off x="4969682" y="5597349"/>
            <a:ext cx="4963165" cy="929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xmlns="" id="{D4318EAB-A217-48B0-AF3F-8445DA2D6796}"/>
              </a:ext>
            </a:extLst>
          </p:cNvPr>
          <p:cNvCxnSpPr>
            <a:cxnSpLocks/>
            <a:stCxn id="53" idx="1"/>
            <a:endCxn id="53" idx="3"/>
          </p:cNvCxnSpPr>
          <p:nvPr/>
        </p:nvCxnSpPr>
        <p:spPr>
          <a:xfrm>
            <a:off x="4969682" y="6062092"/>
            <a:ext cx="49631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xmlns="" id="{C295F4F1-A001-4402-A4C2-BD641BBF586D}"/>
              </a:ext>
            </a:extLst>
          </p:cNvPr>
          <p:cNvCxnSpPr>
            <a:cxnSpLocks/>
          </p:cNvCxnSpPr>
          <p:nvPr/>
        </p:nvCxnSpPr>
        <p:spPr>
          <a:xfrm>
            <a:off x="6400171" y="5597349"/>
            <a:ext cx="0" cy="92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46B33CB9-37BF-4FC4-8669-D6BE5C5EF41E}"/>
              </a:ext>
            </a:extLst>
          </p:cNvPr>
          <p:cNvCxnSpPr>
            <a:cxnSpLocks/>
          </p:cNvCxnSpPr>
          <p:nvPr/>
        </p:nvCxnSpPr>
        <p:spPr>
          <a:xfrm>
            <a:off x="7068900" y="5597349"/>
            <a:ext cx="0" cy="92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xmlns="" id="{F7A70B08-FFE1-43D6-A482-D59B498393B5}"/>
              </a:ext>
            </a:extLst>
          </p:cNvPr>
          <p:cNvCxnSpPr>
            <a:cxnSpLocks/>
          </p:cNvCxnSpPr>
          <p:nvPr/>
        </p:nvCxnSpPr>
        <p:spPr>
          <a:xfrm>
            <a:off x="7721815" y="5597349"/>
            <a:ext cx="0" cy="92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xmlns="" id="{2A488B77-D0EB-4C3E-8BA0-F1E296DFCCB4}"/>
              </a:ext>
            </a:extLst>
          </p:cNvPr>
          <p:cNvCxnSpPr>
            <a:cxnSpLocks/>
          </p:cNvCxnSpPr>
          <p:nvPr/>
        </p:nvCxnSpPr>
        <p:spPr>
          <a:xfrm>
            <a:off x="8423316" y="5597349"/>
            <a:ext cx="0" cy="929486"/>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BE621E80-D9FE-47ED-B77C-AA0EDE648681}"/>
              </a:ext>
            </a:extLst>
          </p:cNvPr>
          <p:cNvSpPr txBox="1"/>
          <p:nvPr/>
        </p:nvSpPr>
        <p:spPr>
          <a:xfrm>
            <a:off x="6560547" y="5637602"/>
            <a:ext cx="352885" cy="369332"/>
          </a:xfrm>
          <a:prstGeom prst="rect">
            <a:avLst/>
          </a:prstGeom>
          <a:noFill/>
        </p:spPr>
        <p:txBody>
          <a:bodyPr wrap="square" rtlCol="0">
            <a:spAutoFit/>
          </a:bodyPr>
          <a:lstStyle/>
          <a:p>
            <a:r>
              <a:rPr lang="en-US" altLang="zh-CN" dirty="0"/>
              <a:t>A</a:t>
            </a:r>
            <a:endParaRPr lang="zh-CN" altLang="en-US" dirty="0"/>
          </a:p>
        </p:txBody>
      </p:sp>
      <p:sp>
        <p:nvSpPr>
          <p:cNvPr id="60" name="文本框 59">
            <a:extLst>
              <a:ext uri="{FF2B5EF4-FFF2-40B4-BE49-F238E27FC236}">
                <a16:creationId xmlns:a16="http://schemas.microsoft.com/office/drawing/2014/main" xmlns="" id="{92C37700-6DFF-423F-9953-F45D33AB9969}"/>
              </a:ext>
            </a:extLst>
          </p:cNvPr>
          <p:cNvSpPr txBox="1"/>
          <p:nvPr/>
        </p:nvSpPr>
        <p:spPr>
          <a:xfrm>
            <a:off x="7217919" y="5637602"/>
            <a:ext cx="352885" cy="369332"/>
          </a:xfrm>
          <a:prstGeom prst="rect">
            <a:avLst/>
          </a:prstGeom>
          <a:noFill/>
        </p:spPr>
        <p:txBody>
          <a:bodyPr wrap="square" rtlCol="0">
            <a:spAutoFit/>
          </a:bodyPr>
          <a:lstStyle/>
          <a:p>
            <a:r>
              <a:rPr lang="en-US" altLang="zh-CN" dirty="0"/>
              <a:t>B</a:t>
            </a:r>
            <a:endParaRPr lang="zh-CN" altLang="en-US" dirty="0"/>
          </a:p>
        </p:txBody>
      </p:sp>
      <p:sp>
        <p:nvSpPr>
          <p:cNvPr id="61" name="文本框 60">
            <a:extLst>
              <a:ext uri="{FF2B5EF4-FFF2-40B4-BE49-F238E27FC236}">
                <a16:creationId xmlns:a16="http://schemas.microsoft.com/office/drawing/2014/main" xmlns="" id="{766FC235-7A2F-40D9-8CF2-CFBAC0FEB131}"/>
              </a:ext>
            </a:extLst>
          </p:cNvPr>
          <p:cNvSpPr txBox="1"/>
          <p:nvPr/>
        </p:nvSpPr>
        <p:spPr>
          <a:xfrm>
            <a:off x="7896123" y="5637602"/>
            <a:ext cx="352885" cy="369332"/>
          </a:xfrm>
          <a:prstGeom prst="rect">
            <a:avLst/>
          </a:prstGeom>
          <a:noFill/>
        </p:spPr>
        <p:txBody>
          <a:bodyPr wrap="square" rtlCol="0">
            <a:spAutoFit/>
          </a:bodyPr>
          <a:lstStyle/>
          <a:p>
            <a:r>
              <a:rPr lang="en-US" altLang="zh-CN" dirty="0"/>
              <a:t>C</a:t>
            </a:r>
            <a:endParaRPr lang="zh-CN" altLang="en-US" dirty="0"/>
          </a:p>
        </p:txBody>
      </p:sp>
      <p:sp>
        <p:nvSpPr>
          <p:cNvPr id="62" name="文本框 61">
            <a:extLst>
              <a:ext uri="{FF2B5EF4-FFF2-40B4-BE49-F238E27FC236}">
                <a16:creationId xmlns:a16="http://schemas.microsoft.com/office/drawing/2014/main" xmlns="" id="{165C6E57-22F4-4476-B571-A1199C113329}"/>
              </a:ext>
            </a:extLst>
          </p:cNvPr>
          <p:cNvSpPr txBox="1"/>
          <p:nvPr/>
        </p:nvSpPr>
        <p:spPr>
          <a:xfrm>
            <a:off x="8597623" y="5637602"/>
            <a:ext cx="352885" cy="369332"/>
          </a:xfrm>
          <a:prstGeom prst="rect">
            <a:avLst/>
          </a:prstGeom>
          <a:noFill/>
        </p:spPr>
        <p:txBody>
          <a:bodyPr wrap="square" rtlCol="0">
            <a:spAutoFit/>
          </a:bodyPr>
          <a:lstStyle/>
          <a:p>
            <a:r>
              <a:rPr lang="en-US" altLang="zh-CN" dirty="0"/>
              <a:t>D</a:t>
            </a:r>
            <a:endParaRPr lang="zh-CN" altLang="en-US" dirty="0"/>
          </a:p>
        </p:txBody>
      </p:sp>
      <p:sp>
        <p:nvSpPr>
          <p:cNvPr id="63" name="文本框 62">
            <a:extLst>
              <a:ext uri="{FF2B5EF4-FFF2-40B4-BE49-F238E27FC236}">
                <a16:creationId xmlns:a16="http://schemas.microsoft.com/office/drawing/2014/main" xmlns="" id="{A8281DBC-AE0D-4E98-AC07-9133B8DFEAF4}"/>
              </a:ext>
            </a:extLst>
          </p:cNvPr>
          <p:cNvSpPr txBox="1"/>
          <p:nvPr/>
        </p:nvSpPr>
        <p:spPr>
          <a:xfrm>
            <a:off x="6522732" y="5122255"/>
            <a:ext cx="1594186" cy="369332"/>
          </a:xfrm>
          <a:prstGeom prst="rect">
            <a:avLst/>
          </a:prstGeom>
          <a:noFill/>
        </p:spPr>
        <p:txBody>
          <a:bodyPr wrap="square" rtlCol="0">
            <a:spAutoFit/>
          </a:bodyPr>
          <a:lstStyle/>
          <a:p>
            <a:r>
              <a:rPr lang="zh-CN" altLang="en-US" dirty="0"/>
              <a:t>访问标记数组</a:t>
            </a:r>
          </a:p>
        </p:txBody>
      </p:sp>
      <p:sp>
        <p:nvSpPr>
          <p:cNvPr id="64" name="文本框 63">
            <a:extLst>
              <a:ext uri="{FF2B5EF4-FFF2-40B4-BE49-F238E27FC236}">
                <a16:creationId xmlns:a16="http://schemas.microsoft.com/office/drawing/2014/main" xmlns="" id="{BC89DD56-6583-4B50-930E-76BF7C1219C9}"/>
              </a:ext>
            </a:extLst>
          </p:cNvPr>
          <p:cNvSpPr txBox="1"/>
          <p:nvPr/>
        </p:nvSpPr>
        <p:spPr>
          <a:xfrm>
            <a:off x="5152474" y="6106676"/>
            <a:ext cx="1160189" cy="369332"/>
          </a:xfrm>
          <a:prstGeom prst="rect">
            <a:avLst/>
          </a:prstGeom>
          <a:noFill/>
        </p:spPr>
        <p:txBody>
          <a:bodyPr wrap="square" rtlCol="0">
            <a:spAutoFit/>
          </a:bodyPr>
          <a:lstStyle/>
          <a:p>
            <a:r>
              <a:rPr lang="zh-CN" altLang="en-US" dirty="0"/>
              <a:t>是否访问</a:t>
            </a:r>
          </a:p>
        </p:txBody>
      </p:sp>
      <p:sp>
        <p:nvSpPr>
          <p:cNvPr id="65" name="文本框 64">
            <a:extLst>
              <a:ext uri="{FF2B5EF4-FFF2-40B4-BE49-F238E27FC236}">
                <a16:creationId xmlns:a16="http://schemas.microsoft.com/office/drawing/2014/main" xmlns="" id="{541BF87A-0BF5-42F8-B7B8-18EC3C263330}"/>
              </a:ext>
            </a:extLst>
          </p:cNvPr>
          <p:cNvSpPr txBox="1"/>
          <p:nvPr/>
        </p:nvSpPr>
        <p:spPr>
          <a:xfrm>
            <a:off x="6447879" y="6099884"/>
            <a:ext cx="655569" cy="369332"/>
          </a:xfrm>
          <a:prstGeom prst="rect">
            <a:avLst/>
          </a:prstGeom>
          <a:noFill/>
        </p:spPr>
        <p:txBody>
          <a:bodyPr wrap="square" rtlCol="0">
            <a:spAutoFit/>
          </a:bodyPr>
          <a:lstStyle/>
          <a:p>
            <a:r>
              <a:rPr lang="en-US" altLang="zh-CN" dirty="0"/>
              <a:t>false</a:t>
            </a:r>
            <a:endParaRPr lang="zh-CN" altLang="en-US" dirty="0"/>
          </a:p>
        </p:txBody>
      </p:sp>
      <p:sp>
        <p:nvSpPr>
          <p:cNvPr id="66" name="文本框 65">
            <a:extLst>
              <a:ext uri="{FF2B5EF4-FFF2-40B4-BE49-F238E27FC236}">
                <a16:creationId xmlns:a16="http://schemas.microsoft.com/office/drawing/2014/main" xmlns="" id="{E89CD699-8EC3-443E-B053-4024968039FF}"/>
              </a:ext>
            </a:extLst>
          </p:cNvPr>
          <p:cNvSpPr txBox="1"/>
          <p:nvPr/>
        </p:nvSpPr>
        <p:spPr>
          <a:xfrm>
            <a:off x="7133520" y="6099884"/>
            <a:ext cx="655569" cy="369332"/>
          </a:xfrm>
          <a:prstGeom prst="rect">
            <a:avLst/>
          </a:prstGeom>
          <a:noFill/>
        </p:spPr>
        <p:txBody>
          <a:bodyPr wrap="square" rtlCol="0">
            <a:spAutoFit/>
          </a:bodyPr>
          <a:lstStyle/>
          <a:p>
            <a:r>
              <a:rPr lang="en-US" altLang="zh-CN" dirty="0"/>
              <a:t>false</a:t>
            </a:r>
            <a:endParaRPr lang="zh-CN" altLang="en-US" dirty="0"/>
          </a:p>
        </p:txBody>
      </p:sp>
      <p:sp>
        <p:nvSpPr>
          <p:cNvPr id="67" name="文本框 66">
            <a:extLst>
              <a:ext uri="{FF2B5EF4-FFF2-40B4-BE49-F238E27FC236}">
                <a16:creationId xmlns:a16="http://schemas.microsoft.com/office/drawing/2014/main" xmlns="" id="{247C8B81-8713-4ACA-80A3-9A0E81880FA8}"/>
              </a:ext>
            </a:extLst>
          </p:cNvPr>
          <p:cNvSpPr txBox="1"/>
          <p:nvPr/>
        </p:nvSpPr>
        <p:spPr>
          <a:xfrm>
            <a:off x="7789134" y="6103971"/>
            <a:ext cx="655569" cy="369332"/>
          </a:xfrm>
          <a:prstGeom prst="rect">
            <a:avLst/>
          </a:prstGeom>
          <a:noFill/>
        </p:spPr>
        <p:txBody>
          <a:bodyPr wrap="square" rtlCol="0">
            <a:spAutoFit/>
          </a:bodyPr>
          <a:lstStyle/>
          <a:p>
            <a:r>
              <a:rPr lang="en-US" altLang="zh-CN" dirty="0"/>
              <a:t>false</a:t>
            </a:r>
            <a:endParaRPr lang="zh-CN" altLang="en-US" dirty="0"/>
          </a:p>
        </p:txBody>
      </p:sp>
      <p:sp>
        <p:nvSpPr>
          <p:cNvPr id="68" name="文本框 67">
            <a:extLst>
              <a:ext uri="{FF2B5EF4-FFF2-40B4-BE49-F238E27FC236}">
                <a16:creationId xmlns:a16="http://schemas.microsoft.com/office/drawing/2014/main" xmlns="" id="{8777EB5D-F3A6-4A52-91BF-0459B068AE06}"/>
              </a:ext>
            </a:extLst>
          </p:cNvPr>
          <p:cNvSpPr txBox="1"/>
          <p:nvPr/>
        </p:nvSpPr>
        <p:spPr>
          <a:xfrm>
            <a:off x="8469248" y="6099884"/>
            <a:ext cx="655569" cy="369332"/>
          </a:xfrm>
          <a:prstGeom prst="rect">
            <a:avLst/>
          </a:prstGeom>
          <a:noFill/>
        </p:spPr>
        <p:txBody>
          <a:bodyPr wrap="square" rtlCol="0">
            <a:spAutoFit/>
          </a:bodyPr>
          <a:lstStyle/>
          <a:p>
            <a:r>
              <a:rPr lang="en-US" altLang="zh-CN" dirty="0"/>
              <a:t>false</a:t>
            </a:r>
            <a:endParaRPr lang="zh-CN" altLang="en-US" dirty="0"/>
          </a:p>
        </p:txBody>
      </p:sp>
      <p:sp>
        <p:nvSpPr>
          <p:cNvPr id="78" name="文本框 77">
            <a:extLst>
              <a:ext uri="{FF2B5EF4-FFF2-40B4-BE49-F238E27FC236}">
                <a16:creationId xmlns:a16="http://schemas.microsoft.com/office/drawing/2014/main" xmlns="" id="{E6A7DE36-7B30-4727-8057-82DC8D72CD6A}"/>
              </a:ext>
            </a:extLst>
          </p:cNvPr>
          <p:cNvSpPr txBox="1"/>
          <p:nvPr/>
        </p:nvSpPr>
        <p:spPr>
          <a:xfrm>
            <a:off x="5347209" y="5631648"/>
            <a:ext cx="686702" cy="369332"/>
          </a:xfrm>
          <a:prstGeom prst="rect">
            <a:avLst/>
          </a:prstGeom>
          <a:noFill/>
        </p:spPr>
        <p:txBody>
          <a:bodyPr wrap="square" rtlCol="0">
            <a:spAutoFit/>
          </a:bodyPr>
          <a:lstStyle/>
          <a:p>
            <a:r>
              <a:rPr lang="zh-CN" altLang="en-US" dirty="0"/>
              <a:t>顶点</a:t>
            </a:r>
          </a:p>
        </p:txBody>
      </p:sp>
      <p:sp>
        <p:nvSpPr>
          <p:cNvPr id="79" name="文本框 78">
            <a:extLst>
              <a:ext uri="{FF2B5EF4-FFF2-40B4-BE49-F238E27FC236}">
                <a16:creationId xmlns:a16="http://schemas.microsoft.com/office/drawing/2014/main" xmlns="" id="{BF095620-288F-4223-8E01-027017D0F6C6}"/>
              </a:ext>
            </a:extLst>
          </p:cNvPr>
          <p:cNvSpPr txBox="1"/>
          <p:nvPr/>
        </p:nvSpPr>
        <p:spPr>
          <a:xfrm>
            <a:off x="8480494" y="6111714"/>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80" name="文本框 79">
            <a:extLst>
              <a:ext uri="{FF2B5EF4-FFF2-40B4-BE49-F238E27FC236}">
                <a16:creationId xmlns:a16="http://schemas.microsoft.com/office/drawing/2014/main" xmlns="" id="{5F549D73-B3C7-4D75-B3D1-D116135D69E7}"/>
              </a:ext>
            </a:extLst>
          </p:cNvPr>
          <p:cNvSpPr txBox="1"/>
          <p:nvPr/>
        </p:nvSpPr>
        <p:spPr>
          <a:xfrm>
            <a:off x="6457937" y="6119431"/>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81" name="文本框 80">
            <a:extLst>
              <a:ext uri="{FF2B5EF4-FFF2-40B4-BE49-F238E27FC236}">
                <a16:creationId xmlns:a16="http://schemas.microsoft.com/office/drawing/2014/main" xmlns="" id="{0661334D-E687-4B65-9CB6-9BAA21A1C926}"/>
              </a:ext>
            </a:extLst>
          </p:cNvPr>
          <p:cNvSpPr txBox="1"/>
          <p:nvPr/>
        </p:nvSpPr>
        <p:spPr>
          <a:xfrm>
            <a:off x="7804948" y="6097054"/>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82" name="文本框 81">
            <a:extLst>
              <a:ext uri="{FF2B5EF4-FFF2-40B4-BE49-F238E27FC236}">
                <a16:creationId xmlns:a16="http://schemas.microsoft.com/office/drawing/2014/main" xmlns="" id="{D1A7A23D-339D-46F7-A490-2E2B494BB694}"/>
              </a:ext>
            </a:extLst>
          </p:cNvPr>
          <p:cNvSpPr txBox="1"/>
          <p:nvPr/>
        </p:nvSpPr>
        <p:spPr>
          <a:xfrm>
            <a:off x="7134673" y="6097054"/>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83" name="文本框 82">
            <a:extLst>
              <a:ext uri="{FF2B5EF4-FFF2-40B4-BE49-F238E27FC236}">
                <a16:creationId xmlns:a16="http://schemas.microsoft.com/office/drawing/2014/main" xmlns="" id="{8B01EB94-D87B-495A-8CFD-8F3002A1E255}"/>
              </a:ext>
            </a:extLst>
          </p:cNvPr>
          <p:cNvSpPr txBox="1"/>
          <p:nvPr/>
        </p:nvSpPr>
        <p:spPr>
          <a:xfrm>
            <a:off x="817891" y="5455314"/>
            <a:ext cx="352885" cy="369332"/>
          </a:xfrm>
          <a:prstGeom prst="rect">
            <a:avLst/>
          </a:prstGeom>
          <a:noFill/>
        </p:spPr>
        <p:txBody>
          <a:bodyPr wrap="square" rtlCol="0">
            <a:spAutoFit/>
          </a:bodyPr>
          <a:lstStyle/>
          <a:p>
            <a:r>
              <a:rPr lang="en-US" altLang="zh-CN" dirty="0"/>
              <a:t>A</a:t>
            </a:r>
            <a:endParaRPr lang="zh-CN" altLang="en-US" dirty="0"/>
          </a:p>
        </p:txBody>
      </p:sp>
      <p:sp>
        <p:nvSpPr>
          <p:cNvPr id="147" name="矩形 146">
            <a:extLst>
              <a:ext uri="{FF2B5EF4-FFF2-40B4-BE49-F238E27FC236}">
                <a16:creationId xmlns:a16="http://schemas.microsoft.com/office/drawing/2014/main" xmlns="" id="{091A7E1C-79CE-4F85-83E2-7136F81FF0C4}"/>
              </a:ext>
            </a:extLst>
          </p:cNvPr>
          <p:cNvSpPr/>
          <p:nvPr/>
        </p:nvSpPr>
        <p:spPr>
          <a:xfrm>
            <a:off x="5693997" y="2604968"/>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8" name="文本框 147">
            <a:extLst>
              <a:ext uri="{FF2B5EF4-FFF2-40B4-BE49-F238E27FC236}">
                <a16:creationId xmlns:a16="http://schemas.microsoft.com/office/drawing/2014/main" xmlns="" id="{C0446BC6-38EB-49F8-AB5E-3B636E653662}"/>
              </a:ext>
            </a:extLst>
          </p:cNvPr>
          <p:cNvSpPr txBox="1"/>
          <p:nvPr/>
        </p:nvSpPr>
        <p:spPr>
          <a:xfrm>
            <a:off x="5801279" y="2604967"/>
            <a:ext cx="721453" cy="369332"/>
          </a:xfrm>
          <a:prstGeom prst="rect">
            <a:avLst/>
          </a:prstGeom>
          <a:noFill/>
        </p:spPr>
        <p:txBody>
          <a:bodyPr wrap="square" rtlCol="0">
            <a:spAutoFit/>
          </a:bodyPr>
          <a:lstStyle/>
          <a:p>
            <a:r>
              <a:rPr lang="en-US" altLang="zh-CN" dirty="0"/>
              <a:t>data</a:t>
            </a:r>
            <a:endParaRPr lang="zh-CN" altLang="en-US" dirty="0"/>
          </a:p>
        </p:txBody>
      </p:sp>
      <p:sp>
        <p:nvSpPr>
          <p:cNvPr id="149" name="矩形 148">
            <a:extLst>
              <a:ext uri="{FF2B5EF4-FFF2-40B4-BE49-F238E27FC236}">
                <a16:creationId xmlns:a16="http://schemas.microsoft.com/office/drawing/2014/main" xmlns="" id="{8D532790-8F71-4B8E-AB5B-18B80AF43D32}"/>
              </a:ext>
            </a:extLst>
          </p:cNvPr>
          <p:cNvSpPr/>
          <p:nvPr/>
        </p:nvSpPr>
        <p:spPr>
          <a:xfrm>
            <a:off x="5693997" y="2969683"/>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0" name="矩形 149">
            <a:extLst>
              <a:ext uri="{FF2B5EF4-FFF2-40B4-BE49-F238E27FC236}">
                <a16:creationId xmlns:a16="http://schemas.microsoft.com/office/drawing/2014/main" xmlns="" id="{197A5BC1-3C8F-4B9D-8D78-63F1AB30ACE0}"/>
              </a:ext>
            </a:extLst>
          </p:cNvPr>
          <p:cNvSpPr/>
          <p:nvPr/>
        </p:nvSpPr>
        <p:spPr>
          <a:xfrm>
            <a:off x="5693997" y="3314937"/>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1" name="矩形 150">
            <a:extLst>
              <a:ext uri="{FF2B5EF4-FFF2-40B4-BE49-F238E27FC236}">
                <a16:creationId xmlns:a16="http://schemas.microsoft.com/office/drawing/2014/main" xmlns="" id="{5DECB7C0-3EB0-4C50-8028-C48E1572E1B1}"/>
              </a:ext>
            </a:extLst>
          </p:cNvPr>
          <p:cNvSpPr/>
          <p:nvPr/>
        </p:nvSpPr>
        <p:spPr>
          <a:xfrm>
            <a:off x="5693997" y="3675447"/>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2" name="矩形 151">
            <a:extLst>
              <a:ext uri="{FF2B5EF4-FFF2-40B4-BE49-F238E27FC236}">
                <a16:creationId xmlns:a16="http://schemas.microsoft.com/office/drawing/2014/main" xmlns="" id="{8B3688D1-8FB0-4FC9-96E9-EB470B4E2B95}"/>
              </a:ext>
            </a:extLst>
          </p:cNvPr>
          <p:cNvSpPr/>
          <p:nvPr/>
        </p:nvSpPr>
        <p:spPr>
          <a:xfrm>
            <a:off x="5693996" y="4044779"/>
            <a:ext cx="1724349" cy="72741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53" name="直接连接符 152">
            <a:extLst>
              <a:ext uri="{FF2B5EF4-FFF2-40B4-BE49-F238E27FC236}">
                <a16:creationId xmlns:a16="http://schemas.microsoft.com/office/drawing/2014/main" xmlns="" id="{AC14346C-3ED3-49BA-AEE6-E015EBE2B18D}"/>
              </a:ext>
            </a:extLst>
          </p:cNvPr>
          <p:cNvCxnSpPr>
            <a:cxnSpLocks/>
          </p:cNvCxnSpPr>
          <p:nvPr/>
        </p:nvCxnSpPr>
        <p:spPr>
          <a:xfrm>
            <a:off x="6390205" y="2604967"/>
            <a:ext cx="0" cy="2170064"/>
          </a:xfrm>
          <a:prstGeom prst="line">
            <a:avLst/>
          </a:prstGeom>
        </p:spPr>
        <p:style>
          <a:lnRef idx="3">
            <a:schemeClr val="accent1"/>
          </a:lnRef>
          <a:fillRef idx="0">
            <a:schemeClr val="accent1"/>
          </a:fillRef>
          <a:effectRef idx="2">
            <a:schemeClr val="accent1"/>
          </a:effectRef>
          <a:fontRef idx="minor">
            <a:schemeClr val="tx1"/>
          </a:fontRef>
        </p:style>
      </p:cxnSp>
      <p:sp>
        <p:nvSpPr>
          <p:cNvPr id="154" name="文本框 153">
            <a:extLst>
              <a:ext uri="{FF2B5EF4-FFF2-40B4-BE49-F238E27FC236}">
                <a16:creationId xmlns:a16="http://schemas.microsoft.com/office/drawing/2014/main" xmlns="" id="{13C9CA66-F8C7-4BA3-8464-9CD759EEA480}"/>
              </a:ext>
            </a:extLst>
          </p:cNvPr>
          <p:cNvSpPr txBox="1"/>
          <p:nvPr/>
        </p:nvSpPr>
        <p:spPr>
          <a:xfrm>
            <a:off x="5891799" y="2941767"/>
            <a:ext cx="354245" cy="369332"/>
          </a:xfrm>
          <a:prstGeom prst="rect">
            <a:avLst/>
          </a:prstGeom>
          <a:noFill/>
        </p:spPr>
        <p:txBody>
          <a:bodyPr wrap="square" rtlCol="0">
            <a:spAutoFit/>
          </a:bodyPr>
          <a:lstStyle/>
          <a:p>
            <a:r>
              <a:rPr lang="en-US" altLang="zh-CN" dirty="0"/>
              <a:t>A</a:t>
            </a:r>
            <a:endParaRPr lang="zh-CN" altLang="en-US" dirty="0"/>
          </a:p>
        </p:txBody>
      </p:sp>
      <p:sp>
        <p:nvSpPr>
          <p:cNvPr id="155" name="文本框 154">
            <a:extLst>
              <a:ext uri="{FF2B5EF4-FFF2-40B4-BE49-F238E27FC236}">
                <a16:creationId xmlns:a16="http://schemas.microsoft.com/office/drawing/2014/main" xmlns="" id="{E00A889C-D553-4FC4-93DD-1A50DB458B7C}"/>
              </a:ext>
            </a:extLst>
          </p:cNvPr>
          <p:cNvSpPr txBox="1"/>
          <p:nvPr/>
        </p:nvSpPr>
        <p:spPr>
          <a:xfrm>
            <a:off x="5893853" y="3309514"/>
            <a:ext cx="354245" cy="369332"/>
          </a:xfrm>
          <a:prstGeom prst="rect">
            <a:avLst/>
          </a:prstGeom>
          <a:noFill/>
        </p:spPr>
        <p:txBody>
          <a:bodyPr wrap="square" rtlCol="0">
            <a:spAutoFit/>
          </a:bodyPr>
          <a:lstStyle/>
          <a:p>
            <a:r>
              <a:rPr lang="en-US" altLang="zh-CN" dirty="0"/>
              <a:t>B</a:t>
            </a:r>
            <a:endParaRPr lang="zh-CN" altLang="en-US" dirty="0"/>
          </a:p>
        </p:txBody>
      </p:sp>
      <p:sp>
        <p:nvSpPr>
          <p:cNvPr id="156" name="文本框 155">
            <a:extLst>
              <a:ext uri="{FF2B5EF4-FFF2-40B4-BE49-F238E27FC236}">
                <a16:creationId xmlns:a16="http://schemas.microsoft.com/office/drawing/2014/main" xmlns="" id="{C922F46A-1BDB-4FA4-95EA-89E2E3F57AB9}"/>
              </a:ext>
            </a:extLst>
          </p:cNvPr>
          <p:cNvSpPr txBox="1"/>
          <p:nvPr/>
        </p:nvSpPr>
        <p:spPr>
          <a:xfrm>
            <a:off x="5890144" y="3672696"/>
            <a:ext cx="354245" cy="369332"/>
          </a:xfrm>
          <a:prstGeom prst="rect">
            <a:avLst/>
          </a:prstGeom>
          <a:noFill/>
        </p:spPr>
        <p:txBody>
          <a:bodyPr wrap="square" rtlCol="0">
            <a:spAutoFit/>
          </a:bodyPr>
          <a:lstStyle/>
          <a:p>
            <a:r>
              <a:rPr lang="en-US" altLang="zh-CN" dirty="0"/>
              <a:t>C</a:t>
            </a:r>
            <a:endParaRPr lang="zh-CN" altLang="en-US" dirty="0"/>
          </a:p>
        </p:txBody>
      </p:sp>
      <p:sp>
        <p:nvSpPr>
          <p:cNvPr id="157" name="文本框 156">
            <a:extLst>
              <a:ext uri="{FF2B5EF4-FFF2-40B4-BE49-F238E27FC236}">
                <a16:creationId xmlns:a16="http://schemas.microsoft.com/office/drawing/2014/main" xmlns="" id="{C7C5665C-E82B-493D-8E45-48A503E72358}"/>
              </a:ext>
            </a:extLst>
          </p:cNvPr>
          <p:cNvSpPr txBox="1"/>
          <p:nvPr/>
        </p:nvSpPr>
        <p:spPr>
          <a:xfrm>
            <a:off x="5891799" y="4031024"/>
            <a:ext cx="354245" cy="369332"/>
          </a:xfrm>
          <a:prstGeom prst="rect">
            <a:avLst/>
          </a:prstGeom>
          <a:noFill/>
        </p:spPr>
        <p:txBody>
          <a:bodyPr wrap="square" rtlCol="0">
            <a:spAutoFit/>
          </a:bodyPr>
          <a:lstStyle/>
          <a:p>
            <a:r>
              <a:rPr lang="en-US" altLang="zh-CN" dirty="0"/>
              <a:t>D</a:t>
            </a:r>
            <a:endParaRPr lang="zh-CN" altLang="en-US" dirty="0"/>
          </a:p>
        </p:txBody>
      </p:sp>
      <p:sp>
        <p:nvSpPr>
          <p:cNvPr id="158" name="文本框 157">
            <a:extLst>
              <a:ext uri="{FF2B5EF4-FFF2-40B4-BE49-F238E27FC236}">
                <a16:creationId xmlns:a16="http://schemas.microsoft.com/office/drawing/2014/main" xmlns="" id="{4C7CC5A2-99AC-4C8E-AB27-21BF8F7257FF}"/>
              </a:ext>
            </a:extLst>
          </p:cNvPr>
          <p:cNvSpPr txBox="1"/>
          <p:nvPr/>
        </p:nvSpPr>
        <p:spPr>
          <a:xfrm>
            <a:off x="5036563" y="2614343"/>
            <a:ext cx="711075" cy="369332"/>
          </a:xfrm>
          <a:prstGeom prst="rect">
            <a:avLst/>
          </a:prstGeom>
          <a:noFill/>
        </p:spPr>
        <p:txBody>
          <a:bodyPr wrap="square" rtlCol="0">
            <a:spAutoFit/>
          </a:bodyPr>
          <a:lstStyle/>
          <a:p>
            <a:r>
              <a:rPr lang="zh-CN" altLang="en-US" dirty="0"/>
              <a:t>下标</a:t>
            </a:r>
          </a:p>
        </p:txBody>
      </p:sp>
      <p:sp>
        <p:nvSpPr>
          <p:cNvPr id="159" name="文本框 158">
            <a:extLst>
              <a:ext uri="{FF2B5EF4-FFF2-40B4-BE49-F238E27FC236}">
                <a16:creationId xmlns:a16="http://schemas.microsoft.com/office/drawing/2014/main" xmlns="" id="{00E1AD25-8970-4339-BAA2-E3A8DE3812CE}"/>
              </a:ext>
            </a:extLst>
          </p:cNvPr>
          <p:cNvSpPr txBox="1"/>
          <p:nvPr/>
        </p:nvSpPr>
        <p:spPr>
          <a:xfrm>
            <a:off x="5346139" y="2965477"/>
            <a:ext cx="309325" cy="369332"/>
          </a:xfrm>
          <a:prstGeom prst="rect">
            <a:avLst/>
          </a:prstGeom>
          <a:noFill/>
        </p:spPr>
        <p:txBody>
          <a:bodyPr wrap="square" rtlCol="0">
            <a:spAutoFit/>
          </a:bodyPr>
          <a:lstStyle/>
          <a:p>
            <a:r>
              <a:rPr lang="en-US" altLang="zh-CN" dirty="0"/>
              <a:t>0</a:t>
            </a:r>
            <a:endParaRPr lang="zh-CN" altLang="en-US" dirty="0"/>
          </a:p>
        </p:txBody>
      </p:sp>
      <p:sp>
        <p:nvSpPr>
          <p:cNvPr id="160" name="文本框 159">
            <a:extLst>
              <a:ext uri="{FF2B5EF4-FFF2-40B4-BE49-F238E27FC236}">
                <a16:creationId xmlns:a16="http://schemas.microsoft.com/office/drawing/2014/main" xmlns="" id="{59675129-0324-4FCD-9D2D-5CEA4C42EDF9}"/>
              </a:ext>
            </a:extLst>
          </p:cNvPr>
          <p:cNvSpPr txBox="1"/>
          <p:nvPr/>
        </p:nvSpPr>
        <p:spPr>
          <a:xfrm>
            <a:off x="5346138" y="3310731"/>
            <a:ext cx="309325" cy="369332"/>
          </a:xfrm>
          <a:prstGeom prst="rect">
            <a:avLst/>
          </a:prstGeom>
          <a:noFill/>
        </p:spPr>
        <p:txBody>
          <a:bodyPr wrap="square" rtlCol="0">
            <a:spAutoFit/>
          </a:bodyPr>
          <a:lstStyle/>
          <a:p>
            <a:r>
              <a:rPr lang="en-US" altLang="zh-CN" dirty="0"/>
              <a:t>1</a:t>
            </a:r>
            <a:endParaRPr lang="zh-CN" altLang="en-US" dirty="0"/>
          </a:p>
        </p:txBody>
      </p:sp>
      <p:sp>
        <p:nvSpPr>
          <p:cNvPr id="161" name="文本框 160">
            <a:extLst>
              <a:ext uri="{FF2B5EF4-FFF2-40B4-BE49-F238E27FC236}">
                <a16:creationId xmlns:a16="http://schemas.microsoft.com/office/drawing/2014/main" xmlns="" id="{E1ECC320-9D05-4687-AE05-8E08AC879AF8}"/>
              </a:ext>
            </a:extLst>
          </p:cNvPr>
          <p:cNvSpPr txBox="1"/>
          <p:nvPr/>
        </p:nvSpPr>
        <p:spPr>
          <a:xfrm>
            <a:off x="5348297" y="3680063"/>
            <a:ext cx="309325" cy="369332"/>
          </a:xfrm>
          <a:prstGeom prst="rect">
            <a:avLst/>
          </a:prstGeom>
          <a:noFill/>
        </p:spPr>
        <p:txBody>
          <a:bodyPr wrap="square" rtlCol="0">
            <a:spAutoFit/>
          </a:bodyPr>
          <a:lstStyle/>
          <a:p>
            <a:r>
              <a:rPr lang="en-US" altLang="zh-CN" dirty="0"/>
              <a:t>2</a:t>
            </a:r>
            <a:endParaRPr lang="zh-CN" altLang="en-US" dirty="0"/>
          </a:p>
        </p:txBody>
      </p:sp>
      <p:sp>
        <p:nvSpPr>
          <p:cNvPr id="162" name="文本框 161">
            <a:extLst>
              <a:ext uri="{FF2B5EF4-FFF2-40B4-BE49-F238E27FC236}">
                <a16:creationId xmlns:a16="http://schemas.microsoft.com/office/drawing/2014/main" xmlns="" id="{DEE9D902-C7EC-443C-96A2-EF5E9A2ED3EF}"/>
              </a:ext>
            </a:extLst>
          </p:cNvPr>
          <p:cNvSpPr txBox="1"/>
          <p:nvPr/>
        </p:nvSpPr>
        <p:spPr>
          <a:xfrm>
            <a:off x="5343873" y="4049395"/>
            <a:ext cx="309325" cy="369332"/>
          </a:xfrm>
          <a:prstGeom prst="rect">
            <a:avLst/>
          </a:prstGeom>
          <a:noFill/>
        </p:spPr>
        <p:txBody>
          <a:bodyPr wrap="square" rtlCol="0">
            <a:spAutoFit/>
          </a:bodyPr>
          <a:lstStyle/>
          <a:p>
            <a:r>
              <a:rPr lang="en-US" altLang="zh-CN" dirty="0"/>
              <a:t>3</a:t>
            </a:r>
            <a:endParaRPr lang="zh-CN" altLang="en-US" dirty="0"/>
          </a:p>
        </p:txBody>
      </p:sp>
      <p:sp>
        <p:nvSpPr>
          <p:cNvPr id="163" name="文本框 162">
            <a:extLst>
              <a:ext uri="{FF2B5EF4-FFF2-40B4-BE49-F238E27FC236}">
                <a16:creationId xmlns:a16="http://schemas.microsoft.com/office/drawing/2014/main" xmlns="" id="{EEFD08C5-DBBC-499C-9916-1B711208F5F1}"/>
              </a:ext>
            </a:extLst>
          </p:cNvPr>
          <p:cNvSpPr txBox="1"/>
          <p:nvPr/>
        </p:nvSpPr>
        <p:spPr>
          <a:xfrm>
            <a:off x="6415788" y="2609241"/>
            <a:ext cx="1058663" cy="369332"/>
          </a:xfrm>
          <a:prstGeom prst="rect">
            <a:avLst/>
          </a:prstGeom>
          <a:noFill/>
        </p:spPr>
        <p:txBody>
          <a:bodyPr wrap="square" rtlCol="0">
            <a:spAutoFit/>
          </a:bodyPr>
          <a:lstStyle/>
          <a:p>
            <a:r>
              <a:rPr lang="en-US" altLang="zh-CN" dirty="0" err="1"/>
              <a:t>firstedge</a:t>
            </a:r>
            <a:endParaRPr lang="zh-CN" altLang="en-US" dirty="0"/>
          </a:p>
        </p:txBody>
      </p:sp>
      <p:cxnSp>
        <p:nvCxnSpPr>
          <p:cNvPr id="164" name="直接箭头连接符 163">
            <a:extLst>
              <a:ext uri="{FF2B5EF4-FFF2-40B4-BE49-F238E27FC236}">
                <a16:creationId xmlns:a16="http://schemas.microsoft.com/office/drawing/2014/main" xmlns="" id="{28BC0D70-CDA6-4228-8D68-7BADF9D6669B}"/>
              </a:ext>
            </a:extLst>
          </p:cNvPr>
          <p:cNvCxnSpPr>
            <a:cxnSpLocks/>
            <a:endCxn id="165" idx="1"/>
          </p:cNvCxnSpPr>
          <p:nvPr/>
        </p:nvCxnSpPr>
        <p:spPr>
          <a:xfrm>
            <a:off x="6914230" y="3103231"/>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xmlns="" id="{0DDDB570-5863-4204-9F17-56A556C8B2E4}"/>
              </a:ext>
            </a:extLst>
          </p:cNvPr>
          <p:cNvSpPr/>
          <p:nvPr/>
        </p:nvSpPr>
        <p:spPr>
          <a:xfrm>
            <a:off x="7838193" y="2927751"/>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65">
            <a:extLst>
              <a:ext uri="{FF2B5EF4-FFF2-40B4-BE49-F238E27FC236}">
                <a16:creationId xmlns:a16="http://schemas.microsoft.com/office/drawing/2014/main" xmlns="" id="{9FC8E683-2B77-4671-B069-99B576540B7F}"/>
              </a:ext>
            </a:extLst>
          </p:cNvPr>
          <p:cNvCxnSpPr>
            <a:cxnSpLocks/>
            <a:stCxn id="165" idx="0"/>
            <a:endCxn id="165" idx="2"/>
          </p:cNvCxnSpPr>
          <p:nvPr/>
        </p:nvCxnSpPr>
        <p:spPr>
          <a:xfrm>
            <a:off x="8291060" y="2927751"/>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67" name="直接箭头连接符 166">
            <a:extLst>
              <a:ext uri="{FF2B5EF4-FFF2-40B4-BE49-F238E27FC236}">
                <a16:creationId xmlns:a16="http://schemas.microsoft.com/office/drawing/2014/main" xmlns="" id="{3DCFFE87-D75C-401F-AE32-CFE40C478BB3}"/>
              </a:ext>
            </a:extLst>
          </p:cNvPr>
          <p:cNvCxnSpPr>
            <a:cxnSpLocks/>
          </p:cNvCxnSpPr>
          <p:nvPr/>
        </p:nvCxnSpPr>
        <p:spPr>
          <a:xfrm>
            <a:off x="8501796" y="3106875"/>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xmlns="" id="{861F6903-D362-4C6E-87CA-ED832181A846}"/>
              </a:ext>
            </a:extLst>
          </p:cNvPr>
          <p:cNvSpPr txBox="1"/>
          <p:nvPr/>
        </p:nvSpPr>
        <p:spPr>
          <a:xfrm>
            <a:off x="7909145" y="2915143"/>
            <a:ext cx="354245" cy="369332"/>
          </a:xfrm>
          <a:prstGeom prst="rect">
            <a:avLst/>
          </a:prstGeom>
          <a:noFill/>
        </p:spPr>
        <p:txBody>
          <a:bodyPr wrap="square" rtlCol="0">
            <a:spAutoFit/>
          </a:bodyPr>
          <a:lstStyle/>
          <a:p>
            <a:r>
              <a:rPr lang="en-US" altLang="zh-CN" dirty="0"/>
              <a:t>1</a:t>
            </a:r>
            <a:endParaRPr lang="zh-CN" altLang="en-US" dirty="0"/>
          </a:p>
        </p:txBody>
      </p:sp>
      <p:sp>
        <p:nvSpPr>
          <p:cNvPr id="169" name="矩形 168">
            <a:extLst>
              <a:ext uri="{FF2B5EF4-FFF2-40B4-BE49-F238E27FC236}">
                <a16:creationId xmlns:a16="http://schemas.microsoft.com/office/drawing/2014/main" xmlns="" id="{A39B17C1-4151-4C51-83A8-89FCA8F1DB2E}"/>
              </a:ext>
            </a:extLst>
          </p:cNvPr>
          <p:cNvSpPr/>
          <p:nvPr/>
        </p:nvSpPr>
        <p:spPr>
          <a:xfrm>
            <a:off x="9118042" y="2923623"/>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a:extLst>
              <a:ext uri="{FF2B5EF4-FFF2-40B4-BE49-F238E27FC236}">
                <a16:creationId xmlns:a16="http://schemas.microsoft.com/office/drawing/2014/main" xmlns="" id="{480B45E3-1E5B-470C-B91A-CC180E783229}"/>
              </a:ext>
            </a:extLst>
          </p:cNvPr>
          <p:cNvCxnSpPr>
            <a:cxnSpLocks/>
            <a:stCxn id="169" idx="0"/>
            <a:endCxn id="169" idx="2"/>
          </p:cNvCxnSpPr>
          <p:nvPr/>
        </p:nvCxnSpPr>
        <p:spPr>
          <a:xfrm>
            <a:off x="9570909" y="2923623"/>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71" name="文本框 170">
            <a:extLst>
              <a:ext uri="{FF2B5EF4-FFF2-40B4-BE49-F238E27FC236}">
                <a16:creationId xmlns:a16="http://schemas.microsoft.com/office/drawing/2014/main" xmlns="" id="{41CD7F48-8BCE-44E1-81E7-84EF9705DC29}"/>
              </a:ext>
            </a:extLst>
          </p:cNvPr>
          <p:cNvSpPr txBox="1"/>
          <p:nvPr/>
        </p:nvSpPr>
        <p:spPr>
          <a:xfrm>
            <a:off x="9188994" y="2911015"/>
            <a:ext cx="354245" cy="369332"/>
          </a:xfrm>
          <a:prstGeom prst="rect">
            <a:avLst/>
          </a:prstGeom>
          <a:noFill/>
        </p:spPr>
        <p:txBody>
          <a:bodyPr wrap="square" rtlCol="0">
            <a:spAutoFit/>
          </a:bodyPr>
          <a:lstStyle/>
          <a:p>
            <a:r>
              <a:rPr lang="en-US" altLang="zh-CN" dirty="0"/>
              <a:t>2</a:t>
            </a:r>
            <a:endParaRPr lang="zh-CN" altLang="en-US" dirty="0"/>
          </a:p>
        </p:txBody>
      </p:sp>
      <p:cxnSp>
        <p:nvCxnSpPr>
          <p:cNvPr id="172" name="直接箭头连接符 171">
            <a:extLst>
              <a:ext uri="{FF2B5EF4-FFF2-40B4-BE49-F238E27FC236}">
                <a16:creationId xmlns:a16="http://schemas.microsoft.com/office/drawing/2014/main" xmlns="" id="{12AF2808-0EB7-4083-BACA-0525C0FEBBF6}"/>
              </a:ext>
            </a:extLst>
          </p:cNvPr>
          <p:cNvCxnSpPr>
            <a:cxnSpLocks/>
          </p:cNvCxnSpPr>
          <p:nvPr/>
        </p:nvCxnSpPr>
        <p:spPr>
          <a:xfrm>
            <a:off x="9785834" y="3103231"/>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xmlns="" id="{A4A5A209-609D-425C-8E3A-271DDE0EE763}"/>
              </a:ext>
            </a:extLst>
          </p:cNvPr>
          <p:cNvSpPr/>
          <p:nvPr/>
        </p:nvSpPr>
        <p:spPr>
          <a:xfrm>
            <a:off x="10397891" y="2931957"/>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a:extLst>
              <a:ext uri="{FF2B5EF4-FFF2-40B4-BE49-F238E27FC236}">
                <a16:creationId xmlns:a16="http://schemas.microsoft.com/office/drawing/2014/main" xmlns="" id="{5F848931-6AA4-467A-BDA9-20B365E1F8DD}"/>
              </a:ext>
            </a:extLst>
          </p:cNvPr>
          <p:cNvCxnSpPr>
            <a:cxnSpLocks/>
            <a:stCxn id="173" idx="0"/>
            <a:endCxn id="173" idx="2"/>
          </p:cNvCxnSpPr>
          <p:nvPr/>
        </p:nvCxnSpPr>
        <p:spPr>
          <a:xfrm>
            <a:off x="10850758" y="2931957"/>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75" name="文本框 174">
            <a:extLst>
              <a:ext uri="{FF2B5EF4-FFF2-40B4-BE49-F238E27FC236}">
                <a16:creationId xmlns:a16="http://schemas.microsoft.com/office/drawing/2014/main" xmlns="" id="{18754846-0586-473C-858E-AEB8D57FB5F8}"/>
              </a:ext>
            </a:extLst>
          </p:cNvPr>
          <p:cNvSpPr txBox="1"/>
          <p:nvPr/>
        </p:nvSpPr>
        <p:spPr>
          <a:xfrm>
            <a:off x="10468843" y="2919349"/>
            <a:ext cx="354245" cy="369332"/>
          </a:xfrm>
          <a:prstGeom prst="rect">
            <a:avLst/>
          </a:prstGeom>
          <a:noFill/>
        </p:spPr>
        <p:txBody>
          <a:bodyPr wrap="square" rtlCol="0">
            <a:spAutoFit/>
          </a:bodyPr>
          <a:lstStyle/>
          <a:p>
            <a:r>
              <a:rPr lang="en-US" altLang="zh-CN" dirty="0"/>
              <a:t>3</a:t>
            </a:r>
            <a:endParaRPr lang="zh-CN" altLang="en-US" dirty="0"/>
          </a:p>
        </p:txBody>
      </p:sp>
      <p:sp>
        <p:nvSpPr>
          <p:cNvPr id="176" name="文本框 175">
            <a:extLst>
              <a:ext uri="{FF2B5EF4-FFF2-40B4-BE49-F238E27FC236}">
                <a16:creationId xmlns:a16="http://schemas.microsoft.com/office/drawing/2014/main" xmlns="" id="{245E0324-FE70-4E7C-857F-2BED235A5D38}"/>
              </a:ext>
            </a:extLst>
          </p:cNvPr>
          <p:cNvSpPr txBox="1"/>
          <p:nvPr/>
        </p:nvSpPr>
        <p:spPr>
          <a:xfrm>
            <a:off x="10889270" y="2973965"/>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77" name="直接箭头连接符 176">
            <a:extLst>
              <a:ext uri="{FF2B5EF4-FFF2-40B4-BE49-F238E27FC236}">
                <a16:creationId xmlns:a16="http://schemas.microsoft.com/office/drawing/2014/main" xmlns="" id="{D865A4F4-B857-451F-A82D-8A538D8D9BF0}"/>
              </a:ext>
            </a:extLst>
          </p:cNvPr>
          <p:cNvCxnSpPr>
            <a:cxnSpLocks/>
            <a:endCxn id="178" idx="1"/>
          </p:cNvCxnSpPr>
          <p:nvPr/>
        </p:nvCxnSpPr>
        <p:spPr>
          <a:xfrm>
            <a:off x="6915628" y="3490523"/>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矩形 177">
            <a:extLst>
              <a:ext uri="{FF2B5EF4-FFF2-40B4-BE49-F238E27FC236}">
                <a16:creationId xmlns:a16="http://schemas.microsoft.com/office/drawing/2014/main" xmlns="" id="{921E9AD3-7060-4F58-8647-E0D6F8D6F497}"/>
              </a:ext>
            </a:extLst>
          </p:cNvPr>
          <p:cNvSpPr/>
          <p:nvPr/>
        </p:nvSpPr>
        <p:spPr>
          <a:xfrm>
            <a:off x="7839591" y="3315043"/>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a:extLst>
              <a:ext uri="{FF2B5EF4-FFF2-40B4-BE49-F238E27FC236}">
                <a16:creationId xmlns:a16="http://schemas.microsoft.com/office/drawing/2014/main" xmlns="" id="{F2EED60D-D72D-415D-87ED-FF3982ACE101}"/>
              </a:ext>
            </a:extLst>
          </p:cNvPr>
          <p:cNvCxnSpPr>
            <a:cxnSpLocks/>
            <a:stCxn id="178" idx="0"/>
            <a:endCxn id="178" idx="2"/>
          </p:cNvCxnSpPr>
          <p:nvPr/>
        </p:nvCxnSpPr>
        <p:spPr>
          <a:xfrm>
            <a:off x="8292458" y="3315043"/>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80" name="直接箭头连接符 179">
            <a:extLst>
              <a:ext uri="{FF2B5EF4-FFF2-40B4-BE49-F238E27FC236}">
                <a16:creationId xmlns:a16="http://schemas.microsoft.com/office/drawing/2014/main" xmlns="" id="{3AAD12F0-D737-4E99-B3D5-9DECE4845BC0}"/>
              </a:ext>
            </a:extLst>
          </p:cNvPr>
          <p:cNvCxnSpPr>
            <a:cxnSpLocks/>
          </p:cNvCxnSpPr>
          <p:nvPr/>
        </p:nvCxnSpPr>
        <p:spPr>
          <a:xfrm>
            <a:off x="8503194" y="3494167"/>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xmlns="" id="{46828A35-7602-4125-9B98-5F560AADCB8B}"/>
              </a:ext>
            </a:extLst>
          </p:cNvPr>
          <p:cNvSpPr txBox="1"/>
          <p:nvPr/>
        </p:nvSpPr>
        <p:spPr>
          <a:xfrm>
            <a:off x="7910543" y="3302435"/>
            <a:ext cx="354245" cy="369332"/>
          </a:xfrm>
          <a:prstGeom prst="rect">
            <a:avLst/>
          </a:prstGeom>
          <a:noFill/>
        </p:spPr>
        <p:txBody>
          <a:bodyPr wrap="square" rtlCol="0">
            <a:spAutoFit/>
          </a:bodyPr>
          <a:lstStyle/>
          <a:p>
            <a:r>
              <a:rPr lang="en-US" altLang="zh-CN" dirty="0"/>
              <a:t>0</a:t>
            </a:r>
            <a:endParaRPr lang="zh-CN" altLang="en-US" dirty="0"/>
          </a:p>
        </p:txBody>
      </p:sp>
      <p:sp>
        <p:nvSpPr>
          <p:cNvPr id="182" name="矩形 181">
            <a:extLst>
              <a:ext uri="{FF2B5EF4-FFF2-40B4-BE49-F238E27FC236}">
                <a16:creationId xmlns:a16="http://schemas.microsoft.com/office/drawing/2014/main" xmlns="" id="{E6884CD4-F954-40D1-983A-0CF458BF55AE}"/>
              </a:ext>
            </a:extLst>
          </p:cNvPr>
          <p:cNvSpPr/>
          <p:nvPr/>
        </p:nvSpPr>
        <p:spPr>
          <a:xfrm>
            <a:off x="9119440" y="331091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a:extLst>
              <a:ext uri="{FF2B5EF4-FFF2-40B4-BE49-F238E27FC236}">
                <a16:creationId xmlns:a16="http://schemas.microsoft.com/office/drawing/2014/main" xmlns="" id="{C6C0CC33-DA52-420B-889C-51148EEA666C}"/>
              </a:ext>
            </a:extLst>
          </p:cNvPr>
          <p:cNvCxnSpPr>
            <a:cxnSpLocks/>
            <a:stCxn id="182" idx="0"/>
            <a:endCxn id="182" idx="2"/>
          </p:cNvCxnSpPr>
          <p:nvPr/>
        </p:nvCxnSpPr>
        <p:spPr>
          <a:xfrm>
            <a:off x="9572307" y="3310915"/>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84" name="文本框 183">
            <a:extLst>
              <a:ext uri="{FF2B5EF4-FFF2-40B4-BE49-F238E27FC236}">
                <a16:creationId xmlns:a16="http://schemas.microsoft.com/office/drawing/2014/main" xmlns="" id="{5A188867-DD05-417B-BB3F-BFA47620431B}"/>
              </a:ext>
            </a:extLst>
          </p:cNvPr>
          <p:cNvSpPr txBox="1"/>
          <p:nvPr/>
        </p:nvSpPr>
        <p:spPr>
          <a:xfrm>
            <a:off x="9190392" y="3298307"/>
            <a:ext cx="354245" cy="369332"/>
          </a:xfrm>
          <a:prstGeom prst="rect">
            <a:avLst/>
          </a:prstGeom>
          <a:noFill/>
        </p:spPr>
        <p:txBody>
          <a:bodyPr wrap="square" rtlCol="0">
            <a:spAutoFit/>
          </a:bodyPr>
          <a:lstStyle/>
          <a:p>
            <a:r>
              <a:rPr lang="en-US" altLang="zh-CN" dirty="0"/>
              <a:t>2</a:t>
            </a:r>
            <a:endParaRPr lang="zh-CN" altLang="en-US" dirty="0"/>
          </a:p>
        </p:txBody>
      </p:sp>
      <p:cxnSp>
        <p:nvCxnSpPr>
          <p:cNvPr id="186" name="直接箭头连接符 185">
            <a:extLst>
              <a:ext uri="{FF2B5EF4-FFF2-40B4-BE49-F238E27FC236}">
                <a16:creationId xmlns:a16="http://schemas.microsoft.com/office/drawing/2014/main" xmlns="" id="{CB7B5973-1706-4E9C-A595-9271C621BC68}"/>
              </a:ext>
            </a:extLst>
          </p:cNvPr>
          <p:cNvCxnSpPr>
            <a:cxnSpLocks/>
          </p:cNvCxnSpPr>
          <p:nvPr/>
        </p:nvCxnSpPr>
        <p:spPr>
          <a:xfrm>
            <a:off x="6905352" y="3879200"/>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矩形 186">
            <a:extLst>
              <a:ext uri="{FF2B5EF4-FFF2-40B4-BE49-F238E27FC236}">
                <a16:creationId xmlns:a16="http://schemas.microsoft.com/office/drawing/2014/main" xmlns="" id="{D38DFB9C-1843-4D73-9B53-AADDE2777493}"/>
              </a:ext>
            </a:extLst>
          </p:cNvPr>
          <p:cNvSpPr/>
          <p:nvPr/>
        </p:nvSpPr>
        <p:spPr>
          <a:xfrm>
            <a:off x="7838193" y="370372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8" name="直接连接符 187">
            <a:extLst>
              <a:ext uri="{FF2B5EF4-FFF2-40B4-BE49-F238E27FC236}">
                <a16:creationId xmlns:a16="http://schemas.microsoft.com/office/drawing/2014/main" xmlns="" id="{0C024487-1AB4-44EF-B51F-278FF06B9425}"/>
              </a:ext>
            </a:extLst>
          </p:cNvPr>
          <p:cNvCxnSpPr>
            <a:cxnSpLocks/>
            <a:stCxn id="187" idx="0"/>
            <a:endCxn id="187" idx="2"/>
          </p:cNvCxnSpPr>
          <p:nvPr/>
        </p:nvCxnSpPr>
        <p:spPr>
          <a:xfrm>
            <a:off x="8291060" y="3703720"/>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89" name="直接箭头连接符 188">
            <a:extLst>
              <a:ext uri="{FF2B5EF4-FFF2-40B4-BE49-F238E27FC236}">
                <a16:creationId xmlns:a16="http://schemas.microsoft.com/office/drawing/2014/main" xmlns="" id="{0B736B0C-CDE1-4449-8049-1FED623751C3}"/>
              </a:ext>
            </a:extLst>
          </p:cNvPr>
          <p:cNvCxnSpPr>
            <a:cxnSpLocks/>
          </p:cNvCxnSpPr>
          <p:nvPr/>
        </p:nvCxnSpPr>
        <p:spPr>
          <a:xfrm>
            <a:off x="8501796" y="3882844"/>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xmlns="" id="{D9753AEC-D78A-4D6D-A9F0-C4DF59ECC161}"/>
              </a:ext>
            </a:extLst>
          </p:cNvPr>
          <p:cNvSpPr txBox="1"/>
          <p:nvPr/>
        </p:nvSpPr>
        <p:spPr>
          <a:xfrm>
            <a:off x="7909145" y="3691112"/>
            <a:ext cx="354245" cy="369332"/>
          </a:xfrm>
          <a:prstGeom prst="rect">
            <a:avLst/>
          </a:prstGeom>
          <a:noFill/>
        </p:spPr>
        <p:txBody>
          <a:bodyPr wrap="square" rtlCol="0">
            <a:spAutoFit/>
          </a:bodyPr>
          <a:lstStyle/>
          <a:p>
            <a:r>
              <a:rPr lang="en-US" altLang="zh-CN" dirty="0"/>
              <a:t>0</a:t>
            </a:r>
            <a:endParaRPr lang="zh-CN" altLang="en-US" dirty="0"/>
          </a:p>
        </p:txBody>
      </p:sp>
      <p:sp>
        <p:nvSpPr>
          <p:cNvPr id="191" name="矩形 190">
            <a:extLst>
              <a:ext uri="{FF2B5EF4-FFF2-40B4-BE49-F238E27FC236}">
                <a16:creationId xmlns:a16="http://schemas.microsoft.com/office/drawing/2014/main" xmlns="" id="{21406B50-0862-4D36-A53C-2E126C559C21}"/>
              </a:ext>
            </a:extLst>
          </p:cNvPr>
          <p:cNvSpPr/>
          <p:nvPr/>
        </p:nvSpPr>
        <p:spPr>
          <a:xfrm>
            <a:off x="9118042" y="3699592"/>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2" name="直接连接符 191">
            <a:extLst>
              <a:ext uri="{FF2B5EF4-FFF2-40B4-BE49-F238E27FC236}">
                <a16:creationId xmlns:a16="http://schemas.microsoft.com/office/drawing/2014/main" xmlns="" id="{5CBDEDAB-11A6-47CA-9996-C695A00C9C33}"/>
              </a:ext>
            </a:extLst>
          </p:cNvPr>
          <p:cNvCxnSpPr>
            <a:cxnSpLocks/>
            <a:stCxn id="191" idx="0"/>
            <a:endCxn id="191" idx="2"/>
          </p:cNvCxnSpPr>
          <p:nvPr/>
        </p:nvCxnSpPr>
        <p:spPr>
          <a:xfrm>
            <a:off x="9570909" y="3699592"/>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93" name="文本框 192">
            <a:extLst>
              <a:ext uri="{FF2B5EF4-FFF2-40B4-BE49-F238E27FC236}">
                <a16:creationId xmlns:a16="http://schemas.microsoft.com/office/drawing/2014/main" xmlns="" id="{AC528FD6-2546-42B9-A803-17CA22AA74D9}"/>
              </a:ext>
            </a:extLst>
          </p:cNvPr>
          <p:cNvSpPr txBox="1"/>
          <p:nvPr/>
        </p:nvSpPr>
        <p:spPr>
          <a:xfrm>
            <a:off x="9188994" y="3686984"/>
            <a:ext cx="354245" cy="369332"/>
          </a:xfrm>
          <a:prstGeom prst="rect">
            <a:avLst/>
          </a:prstGeom>
          <a:noFill/>
        </p:spPr>
        <p:txBody>
          <a:bodyPr wrap="square" rtlCol="0">
            <a:spAutoFit/>
          </a:bodyPr>
          <a:lstStyle/>
          <a:p>
            <a:r>
              <a:rPr lang="en-US" altLang="zh-CN" dirty="0"/>
              <a:t>1</a:t>
            </a:r>
            <a:endParaRPr lang="zh-CN" altLang="en-US" dirty="0"/>
          </a:p>
        </p:txBody>
      </p:sp>
      <p:cxnSp>
        <p:nvCxnSpPr>
          <p:cNvPr id="194" name="直接箭头连接符 193">
            <a:extLst>
              <a:ext uri="{FF2B5EF4-FFF2-40B4-BE49-F238E27FC236}">
                <a16:creationId xmlns:a16="http://schemas.microsoft.com/office/drawing/2014/main" xmlns="" id="{BD6ADCA6-5E5A-4D42-B999-767631404034}"/>
              </a:ext>
            </a:extLst>
          </p:cNvPr>
          <p:cNvCxnSpPr>
            <a:cxnSpLocks/>
          </p:cNvCxnSpPr>
          <p:nvPr/>
        </p:nvCxnSpPr>
        <p:spPr>
          <a:xfrm>
            <a:off x="9785834" y="3879200"/>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矩形 194">
            <a:extLst>
              <a:ext uri="{FF2B5EF4-FFF2-40B4-BE49-F238E27FC236}">
                <a16:creationId xmlns:a16="http://schemas.microsoft.com/office/drawing/2014/main" xmlns="" id="{E940CD6B-DE21-4F8B-874D-384FBD90A5BC}"/>
              </a:ext>
            </a:extLst>
          </p:cNvPr>
          <p:cNvSpPr/>
          <p:nvPr/>
        </p:nvSpPr>
        <p:spPr>
          <a:xfrm>
            <a:off x="10397891" y="370792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6" name="直接连接符 195">
            <a:extLst>
              <a:ext uri="{FF2B5EF4-FFF2-40B4-BE49-F238E27FC236}">
                <a16:creationId xmlns:a16="http://schemas.microsoft.com/office/drawing/2014/main" xmlns="" id="{F7C8CB68-AF58-41B6-B37B-F5C9DB76E64B}"/>
              </a:ext>
            </a:extLst>
          </p:cNvPr>
          <p:cNvCxnSpPr>
            <a:cxnSpLocks/>
            <a:stCxn id="195" idx="0"/>
            <a:endCxn id="195" idx="2"/>
          </p:cNvCxnSpPr>
          <p:nvPr/>
        </p:nvCxnSpPr>
        <p:spPr>
          <a:xfrm>
            <a:off x="10850758" y="3707926"/>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97" name="文本框 196">
            <a:extLst>
              <a:ext uri="{FF2B5EF4-FFF2-40B4-BE49-F238E27FC236}">
                <a16:creationId xmlns:a16="http://schemas.microsoft.com/office/drawing/2014/main" xmlns="" id="{8B801135-E20A-4E83-93F0-C946B02BB65A}"/>
              </a:ext>
            </a:extLst>
          </p:cNvPr>
          <p:cNvSpPr txBox="1"/>
          <p:nvPr/>
        </p:nvSpPr>
        <p:spPr>
          <a:xfrm>
            <a:off x="10468843" y="3695318"/>
            <a:ext cx="354245" cy="369332"/>
          </a:xfrm>
          <a:prstGeom prst="rect">
            <a:avLst/>
          </a:prstGeom>
          <a:noFill/>
        </p:spPr>
        <p:txBody>
          <a:bodyPr wrap="square" rtlCol="0">
            <a:spAutoFit/>
          </a:bodyPr>
          <a:lstStyle/>
          <a:p>
            <a:r>
              <a:rPr lang="en-US" altLang="zh-CN" dirty="0"/>
              <a:t>3</a:t>
            </a:r>
            <a:endParaRPr lang="zh-CN" altLang="en-US" dirty="0"/>
          </a:p>
        </p:txBody>
      </p:sp>
      <p:sp>
        <p:nvSpPr>
          <p:cNvPr id="198" name="文本框 197">
            <a:extLst>
              <a:ext uri="{FF2B5EF4-FFF2-40B4-BE49-F238E27FC236}">
                <a16:creationId xmlns:a16="http://schemas.microsoft.com/office/drawing/2014/main" xmlns="" id="{AD064FD6-7F75-4A8B-9BB7-B358A4874225}"/>
              </a:ext>
            </a:extLst>
          </p:cNvPr>
          <p:cNvSpPr txBox="1"/>
          <p:nvPr/>
        </p:nvSpPr>
        <p:spPr>
          <a:xfrm>
            <a:off x="10889270" y="372476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99" name="直接箭头连接符 198">
            <a:extLst>
              <a:ext uri="{FF2B5EF4-FFF2-40B4-BE49-F238E27FC236}">
                <a16:creationId xmlns:a16="http://schemas.microsoft.com/office/drawing/2014/main" xmlns="" id="{E0DFE79C-1B66-4786-890D-6CE64E10985A}"/>
              </a:ext>
            </a:extLst>
          </p:cNvPr>
          <p:cNvCxnSpPr>
            <a:cxnSpLocks/>
          </p:cNvCxnSpPr>
          <p:nvPr/>
        </p:nvCxnSpPr>
        <p:spPr>
          <a:xfrm>
            <a:off x="6904183" y="4256341"/>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矩形 199">
            <a:extLst>
              <a:ext uri="{FF2B5EF4-FFF2-40B4-BE49-F238E27FC236}">
                <a16:creationId xmlns:a16="http://schemas.microsoft.com/office/drawing/2014/main" xmlns="" id="{03DBDFC1-8712-463F-9799-1C4822AE7129}"/>
              </a:ext>
            </a:extLst>
          </p:cNvPr>
          <p:cNvSpPr/>
          <p:nvPr/>
        </p:nvSpPr>
        <p:spPr>
          <a:xfrm>
            <a:off x="7837024" y="408925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1" name="直接箭头连接符 200">
            <a:extLst>
              <a:ext uri="{FF2B5EF4-FFF2-40B4-BE49-F238E27FC236}">
                <a16:creationId xmlns:a16="http://schemas.microsoft.com/office/drawing/2014/main" xmlns="" id="{0ED2243C-2B2F-40CF-B379-2706918B2A0C}"/>
              </a:ext>
            </a:extLst>
          </p:cNvPr>
          <p:cNvCxnSpPr>
            <a:cxnSpLocks/>
          </p:cNvCxnSpPr>
          <p:nvPr/>
        </p:nvCxnSpPr>
        <p:spPr>
          <a:xfrm>
            <a:off x="8500627" y="4268374"/>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xmlns="" id="{C4E8B1E8-EE9A-4D02-88B0-4599F0EC3CC8}"/>
              </a:ext>
            </a:extLst>
          </p:cNvPr>
          <p:cNvSpPr txBox="1"/>
          <p:nvPr/>
        </p:nvSpPr>
        <p:spPr>
          <a:xfrm>
            <a:off x="7907976" y="4076642"/>
            <a:ext cx="354245" cy="369332"/>
          </a:xfrm>
          <a:prstGeom prst="rect">
            <a:avLst/>
          </a:prstGeom>
          <a:noFill/>
        </p:spPr>
        <p:txBody>
          <a:bodyPr wrap="square" rtlCol="0">
            <a:spAutoFit/>
          </a:bodyPr>
          <a:lstStyle/>
          <a:p>
            <a:r>
              <a:rPr lang="en-US" altLang="zh-CN" dirty="0"/>
              <a:t>0</a:t>
            </a:r>
            <a:endParaRPr lang="zh-CN" altLang="en-US" dirty="0"/>
          </a:p>
        </p:txBody>
      </p:sp>
      <p:sp>
        <p:nvSpPr>
          <p:cNvPr id="203" name="矩形 202">
            <a:extLst>
              <a:ext uri="{FF2B5EF4-FFF2-40B4-BE49-F238E27FC236}">
                <a16:creationId xmlns:a16="http://schemas.microsoft.com/office/drawing/2014/main" xmlns="" id="{C8E160A7-C97E-42EB-A0A0-2FF17D50E4AA}"/>
              </a:ext>
            </a:extLst>
          </p:cNvPr>
          <p:cNvSpPr/>
          <p:nvPr/>
        </p:nvSpPr>
        <p:spPr>
          <a:xfrm>
            <a:off x="9116873" y="4085122"/>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文本框 203">
            <a:extLst>
              <a:ext uri="{FF2B5EF4-FFF2-40B4-BE49-F238E27FC236}">
                <a16:creationId xmlns:a16="http://schemas.microsoft.com/office/drawing/2014/main" xmlns="" id="{C9D3EE18-6357-41B0-856D-E952936CC1A6}"/>
              </a:ext>
            </a:extLst>
          </p:cNvPr>
          <p:cNvSpPr txBox="1"/>
          <p:nvPr/>
        </p:nvSpPr>
        <p:spPr>
          <a:xfrm>
            <a:off x="9187825" y="4072514"/>
            <a:ext cx="354245" cy="369332"/>
          </a:xfrm>
          <a:prstGeom prst="rect">
            <a:avLst/>
          </a:prstGeom>
          <a:noFill/>
        </p:spPr>
        <p:txBody>
          <a:bodyPr wrap="square" rtlCol="0">
            <a:spAutoFit/>
          </a:bodyPr>
          <a:lstStyle/>
          <a:p>
            <a:r>
              <a:rPr lang="en-US" altLang="zh-CN" dirty="0"/>
              <a:t>2</a:t>
            </a:r>
            <a:endParaRPr lang="zh-CN" altLang="en-US" dirty="0"/>
          </a:p>
        </p:txBody>
      </p:sp>
      <p:sp>
        <p:nvSpPr>
          <p:cNvPr id="205" name="文本框 204">
            <a:extLst>
              <a:ext uri="{FF2B5EF4-FFF2-40B4-BE49-F238E27FC236}">
                <a16:creationId xmlns:a16="http://schemas.microsoft.com/office/drawing/2014/main" xmlns="" id="{B548D24C-7C9A-433F-94DF-9C1094354530}"/>
              </a:ext>
            </a:extLst>
          </p:cNvPr>
          <p:cNvSpPr txBox="1"/>
          <p:nvPr/>
        </p:nvSpPr>
        <p:spPr>
          <a:xfrm>
            <a:off x="9621232" y="4087103"/>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206" name="直接连接符 205">
            <a:extLst>
              <a:ext uri="{FF2B5EF4-FFF2-40B4-BE49-F238E27FC236}">
                <a16:creationId xmlns:a16="http://schemas.microsoft.com/office/drawing/2014/main" xmlns="" id="{27772A3C-6C12-444D-B707-9307FDBFD4D6}"/>
              </a:ext>
            </a:extLst>
          </p:cNvPr>
          <p:cNvCxnSpPr>
            <a:cxnSpLocks/>
          </p:cNvCxnSpPr>
          <p:nvPr/>
        </p:nvCxnSpPr>
        <p:spPr>
          <a:xfrm>
            <a:off x="8291060" y="4080903"/>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207" name="直接连接符 206">
            <a:extLst>
              <a:ext uri="{FF2B5EF4-FFF2-40B4-BE49-F238E27FC236}">
                <a16:creationId xmlns:a16="http://schemas.microsoft.com/office/drawing/2014/main" xmlns="" id="{45F6E876-7D7B-49DD-AC50-4E01F6E1DB74}"/>
              </a:ext>
            </a:extLst>
          </p:cNvPr>
          <p:cNvCxnSpPr>
            <a:cxnSpLocks/>
          </p:cNvCxnSpPr>
          <p:nvPr/>
        </p:nvCxnSpPr>
        <p:spPr>
          <a:xfrm>
            <a:off x="9572742" y="4094099"/>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217" name="文本框 216">
            <a:extLst>
              <a:ext uri="{FF2B5EF4-FFF2-40B4-BE49-F238E27FC236}">
                <a16:creationId xmlns:a16="http://schemas.microsoft.com/office/drawing/2014/main" xmlns="" id="{2FAF7F49-ECC9-4A93-834D-D111CE8A6BA3}"/>
              </a:ext>
            </a:extLst>
          </p:cNvPr>
          <p:cNvSpPr txBox="1"/>
          <p:nvPr/>
        </p:nvSpPr>
        <p:spPr>
          <a:xfrm>
            <a:off x="2744477" y="6087061"/>
            <a:ext cx="486989" cy="584775"/>
          </a:xfrm>
          <a:prstGeom prst="rect">
            <a:avLst/>
          </a:prstGeom>
          <a:noFill/>
        </p:spPr>
        <p:txBody>
          <a:bodyPr wrap="square" rtlCol="0">
            <a:spAutoFit/>
          </a:bodyPr>
          <a:lstStyle/>
          <a:p>
            <a:r>
              <a:rPr lang="en-US" altLang="zh-CN" sz="3200" dirty="0">
                <a:solidFill>
                  <a:schemeClr val="accent1"/>
                </a:solidFill>
              </a:rPr>
              <a:t>B</a:t>
            </a:r>
            <a:endParaRPr lang="zh-CN" altLang="en-US" sz="3200" dirty="0">
              <a:solidFill>
                <a:schemeClr val="accent1"/>
              </a:solidFill>
            </a:endParaRPr>
          </a:p>
        </p:txBody>
      </p:sp>
      <p:sp>
        <p:nvSpPr>
          <p:cNvPr id="218" name="文本框 217">
            <a:extLst>
              <a:ext uri="{FF2B5EF4-FFF2-40B4-BE49-F238E27FC236}">
                <a16:creationId xmlns:a16="http://schemas.microsoft.com/office/drawing/2014/main" xmlns="" id="{59C9C12E-FA10-4D99-A59A-92A16829DF77}"/>
              </a:ext>
            </a:extLst>
          </p:cNvPr>
          <p:cNvSpPr txBox="1"/>
          <p:nvPr/>
        </p:nvSpPr>
        <p:spPr>
          <a:xfrm>
            <a:off x="828603" y="5455314"/>
            <a:ext cx="352885" cy="369332"/>
          </a:xfrm>
          <a:prstGeom prst="rect">
            <a:avLst/>
          </a:prstGeom>
          <a:noFill/>
        </p:spPr>
        <p:txBody>
          <a:bodyPr wrap="square" rtlCol="0">
            <a:spAutoFit/>
          </a:bodyPr>
          <a:lstStyle/>
          <a:p>
            <a:r>
              <a:rPr lang="en-US" altLang="zh-CN" dirty="0"/>
              <a:t>B</a:t>
            </a:r>
            <a:endParaRPr lang="zh-CN" altLang="en-US" dirty="0"/>
          </a:p>
        </p:txBody>
      </p:sp>
      <p:sp>
        <p:nvSpPr>
          <p:cNvPr id="219" name="文本框 218">
            <a:extLst>
              <a:ext uri="{FF2B5EF4-FFF2-40B4-BE49-F238E27FC236}">
                <a16:creationId xmlns:a16="http://schemas.microsoft.com/office/drawing/2014/main" xmlns="" id="{B60A1F34-9179-4AD3-9A7A-1634E0DC6E26}"/>
              </a:ext>
            </a:extLst>
          </p:cNvPr>
          <p:cNvSpPr txBox="1"/>
          <p:nvPr/>
        </p:nvSpPr>
        <p:spPr>
          <a:xfrm>
            <a:off x="3143439" y="6087061"/>
            <a:ext cx="486989" cy="584775"/>
          </a:xfrm>
          <a:prstGeom prst="rect">
            <a:avLst/>
          </a:prstGeom>
          <a:noFill/>
        </p:spPr>
        <p:txBody>
          <a:bodyPr wrap="square" rtlCol="0">
            <a:spAutoFit/>
          </a:bodyPr>
          <a:lstStyle/>
          <a:p>
            <a:r>
              <a:rPr lang="en-US" altLang="zh-CN" sz="3200" dirty="0">
                <a:solidFill>
                  <a:schemeClr val="accent1"/>
                </a:solidFill>
              </a:rPr>
              <a:t>C</a:t>
            </a:r>
            <a:endParaRPr lang="zh-CN" altLang="en-US" sz="3200" dirty="0">
              <a:solidFill>
                <a:schemeClr val="accent1"/>
              </a:solidFill>
            </a:endParaRPr>
          </a:p>
        </p:txBody>
      </p:sp>
      <p:sp>
        <p:nvSpPr>
          <p:cNvPr id="220" name="文本框 219">
            <a:extLst>
              <a:ext uri="{FF2B5EF4-FFF2-40B4-BE49-F238E27FC236}">
                <a16:creationId xmlns:a16="http://schemas.microsoft.com/office/drawing/2014/main" xmlns="" id="{82CDFB8E-83CC-4773-AC25-AFA5A33CC179}"/>
              </a:ext>
            </a:extLst>
          </p:cNvPr>
          <p:cNvSpPr txBox="1"/>
          <p:nvPr/>
        </p:nvSpPr>
        <p:spPr>
          <a:xfrm>
            <a:off x="1184151" y="5455314"/>
            <a:ext cx="352885" cy="369332"/>
          </a:xfrm>
          <a:prstGeom prst="rect">
            <a:avLst/>
          </a:prstGeom>
          <a:noFill/>
        </p:spPr>
        <p:txBody>
          <a:bodyPr wrap="square" rtlCol="0">
            <a:spAutoFit/>
          </a:bodyPr>
          <a:lstStyle/>
          <a:p>
            <a:r>
              <a:rPr lang="en-US" altLang="zh-CN" dirty="0"/>
              <a:t>C</a:t>
            </a:r>
            <a:endParaRPr lang="zh-CN" altLang="en-US" dirty="0"/>
          </a:p>
        </p:txBody>
      </p:sp>
      <p:sp>
        <p:nvSpPr>
          <p:cNvPr id="221" name="文本框 220">
            <a:extLst>
              <a:ext uri="{FF2B5EF4-FFF2-40B4-BE49-F238E27FC236}">
                <a16:creationId xmlns:a16="http://schemas.microsoft.com/office/drawing/2014/main" xmlns="" id="{43A10D8A-D160-43D4-A53B-805D8762724C}"/>
              </a:ext>
            </a:extLst>
          </p:cNvPr>
          <p:cNvSpPr txBox="1"/>
          <p:nvPr/>
        </p:nvSpPr>
        <p:spPr>
          <a:xfrm>
            <a:off x="3565814" y="6087061"/>
            <a:ext cx="486989" cy="584775"/>
          </a:xfrm>
          <a:prstGeom prst="rect">
            <a:avLst/>
          </a:prstGeom>
          <a:noFill/>
        </p:spPr>
        <p:txBody>
          <a:bodyPr wrap="square" rtlCol="0">
            <a:spAutoFit/>
          </a:bodyPr>
          <a:lstStyle/>
          <a:p>
            <a:r>
              <a:rPr lang="en-US" altLang="zh-CN" sz="3200" dirty="0">
                <a:solidFill>
                  <a:schemeClr val="accent1"/>
                </a:solidFill>
              </a:rPr>
              <a:t>D</a:t>
            </a:r>
            <a:endParaRPr lang="zh-CN" altLang="en-US" sz="3200" dirty="0">
              <a:solidFill>
                <a:schemeClr val="accent1"/>
              </a:solidFill>
            </a:endParaRPr>
          </a:p>
        </p:txBody>
      </p:sp>
      <p:sp>
        <p:nvSpPr>
          <p:cNvPr id="222" name="文本框 221">
            <a:extLst>
              <a:ext uri="{FF2B5EF4-FFF2-40B4-BE49-F238E27FC236}">
                <a16:creationId xmlns:a16="http://schemas.microsoft.com/office/drawing/2014/main" xmlns="" id="{EB4C35B0-3B90-40C6-8BF2-C9908BA562FD}"/>
              </a:ext>
            </a:extLst>
          </p:cNvPr>
          <p:cNvSpPr txBox="1"/>
          <p:nvPr/>
        </p:nvSpPr>
        <p:spPr>
          <a:xfrm>
            <a:off x="1552100" y="5455314"/>
            <a:ext cx="352885" cy="369332"/>
          </a:xfrm>
          <a:prstGeom prst="rect">
            <a:avLst/>
          </a:prstGeom>
          <a:noFill/>
        </p:spPr>
        <p:txBody>
          <a:bodyPr wrap="square" rtlCol="0">
            <a:spAutoFit/>
          </a:bodyPr>
          <a:lstStyle/>
          <a:p>
            <a:r>
              <a:rPr lang="en-US" altLang="zh-CN" dirty="0"/>
              <a:t>D</a:t>
            </a:r>
            <a:endParaRPr lang="zh-CN" altLang="en-US" dirty="0"/>
          </a:p>
        </p:txBody>
      </p:sp>
      <p:sp>
        <p:nvSpPr>
          <p:cNvPr id="226" name="流程图: 接点 225">
            <a:extLst>
              <a:ext uri="{FF2B5EF4-FFF2-40B4-BE49-F238E27FC236}">
                <a16:creationId xmlns:a16="http://schemas.microsoft.com/office/drawing/2014/main" xmlns="" id="{B528F345-2145-4FD2-9DC3-C173D3E6CBC2}"/>
              </a:ext>
            </a:extLst>
          </p:cNvPr>
          <p:cNvSpPr/>
          <p:nvPr/>
        </p:nvSpPr>
        <p:spPr>
          <a:xfrm>
            <a:off x="8480494" y="169838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228" name="直接连接符 227">
            <a:extLst>
              <a:ext uri="{FF2B5EF4-FFF2-40B4-BE49-F238E27FC236}">
                <a16:creationId xmlns:a16="http://schemas.microsoft.com/office/drawing/2014/main" xmlns="" id="{8D607EAE-D095-421F-B835-C9CB5AFF3619}"/>
              </a:ext>
            </a:extLst>
          </p:cNvPr>
          <p:cNvCxnSpPr>
            <a:cxnSpLocks/>
            <a:stCxn id="14" idx="4"/>
            <a:endCxn id="226" idx="0"/>
          </p:cNvCxnSpPr>
          <p:nvPr/>
        </p:nvCxnSpPr>
        <p:spPr>
          <a:xfrm flipH="1">
            <a:off x="8857999" y="1455768"/>
            <a:ext cx="151971" cy="242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xmlns="" id="{369062C5-CE68-45A0-95B4-F4FC73DDBE81}"/>
              </a:ext>
            </a:extLst>
          </p:cNvPr>
          <p:cNvCxnSpPr>
            <a:stCxn id="152" idx="1"/>
          </p:cNvCxnSpPr>
          <p:nvPr/>
        </p:nvCxnSpPr>
        <p:spPr>
          <a:xfrm>
            <a:off x="5693996" y="4408488"/>
            <a:ext cx="1724349" cy="10239"/>
          </a:xfrm>
          <a:prstGeom prst="line">
            <a:avLst/>
          </a:prstGeom>
        </p:spPr>
        <p:style>
          <a:lnRef idx="2">
            <a:schemeClr val="accent1"/>
          </a:lnRef>
          <a:fillRef idx="0">
            <a:schemeClr val="accent1"/>
          </a:fillRef>
          <a:effectRef idx="1">
            <a:schemeClr val="accent1"/>
          </a:effectRef>
          <a:fontRef idx="minor">
            <a:schemeClr val="tx1"/>
          </a:fontRef>
        </p:style>
      </p:cxnSp>
      <p:sp>
        <p:nvSpPr>
          <p:cNvPr id="239" name="文本框 238">
            <a:extLst>
              <a:ext uri="{FF2B5EF4-FFF2-40B4-BE49-F238E27FC236}">
                <a16:creationId xmlns:a16="http://schemas.microsoft.com/office/drawing/2014/main" xmlns="" id="{057AFBD6-5EF0-4636-9CCE-962AD3F1712B}"/>
              </a:ext>
            </a:extLst>
          </p:cNvPr>
          <p:cNvSpPr txBox="1"/>
          <p:nvPr/>
        </p:nvSpPr>
        <p:spPr>
          <a:xfrm>
            <a:off x="5345090" y="4395874"/>
            <a:ext cx="309325" cy="369332"/>
          </a:xfrm>
          <a:prstGeom prst="rect">
            <a:avLst/>
          </a:prstGeom>
          <a:noFill/>
        </p:spPr>
        <p:txBody>
          <a:bodyPr wrap="square" rtlCol="0">
            <a:spAutoFit/>
          </a:bodyPr>
          <a:lstStyle/>
          <a:p>
            <a:r>
              <a:rPr lang="en-US" altLang="zh-CN" dirty="0"/>
              <a:t>4</a:t>
            </a:r>
            <a:endParaRPr lang="zh-CN" altLang="en-US" dirty="0"/>
          </a:p>
        </p:txBody>
      </p:sp>
      <p:sp>
        <p:nvSpPr>
          <p:cNvPr id="240" name="文本框 239">
            <a:extLst>
              <a:ext uri="{FF2B5EF4-FFF2-40B4-BE49-F238E27FC236}">
                <a16:creationId xmlns:a16="http://schemas.microsoft.com/office/drawing/2014/main" xmlns="" id="{E6B65A82-3469-4781-92C1-1945477D9430}"/>
              </a:ext>
            </a:extLst>
          </p:cNvPr>
          <p:cNvSpPr txBox="1"/>
          <p:nvPr/>
        </p:nvSpPr>
        <p:spPr>
          <a:xfrm>
            <a:off x="5893764" y="4387061"/>
            <a:ext cx="354245" cy="369332"/>
          </a:xfrm>
          <a:prstGeom prst="rect">
            <a:avLst/>
          </a:prstGeom>
          <a:noFill/>
        </p:spPr>
        <p:txBody>
          <a:bodyPr wrap="square" rtlCol="0">
            <a:spAutoFit/>
          </a:bodyPr>
          <a:lstStyle/>
          <a:p>
            <a:r>
              <a:rPr lang="en-US" altLang="zh-CN" dirty="0"/>
              <a:t>E</a:t>
            </a:r>
            <a:endParaRPr lang="zh-CN" altLang="en-US" dirty="0"/>
          </a:p>
        </p:txBody>
      </p:sp>
      <p:cxnSp>
        <p:nvCxnSpPr>
          <p:cNvPr id="241" name="直接箭头连接符 240">
            <a:extLst>
              <a:ext uri="{FF2B5EF4-FFF2-40B4-BE49-F238E27FC236}">
                <a16:creationId xmlns:a16="http://schemas.microsoft.com/office/drawing/2014/main" xmlns="" id="{F936B8DD-A1D1-4652-87F7-ADFFFACBBB90}"/>
              </a:ext>
            </a:extLst>
          </p:cNvPr>
          <p:cNvCxnSpPr>
            <a:cxnSpLocks/>
          </p:cNvCxnSpPr>
          <p:nvPr/>
        </p:nvCxnSpPr>
        <p:spPr>
          <a:xfrm>
            <a:off x="6886113" y="4597169"/>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矩形 241">
            <a:extLst>
              <a:ext uri="{FF2B5EF4-FFF2-40B4-BE49-F238E27FC236}">
                <a16:creationId xmlns:a16="http://schemas.microsoft.com/office/drawing/2014/main" xmlns="" id="{94A2FE6D-416F-4431-93B5-C549251A2B1E}"/>
              </a:ext>
            </a:extLst>
          </p:cNvPr>
          <p:cNvSpPr/>
          <p:nvPr/>
        </p:nvSpPr>
        <p:spPr>
          <a:xfrm>
            <a:off x="7837024" y="446611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3" name="直接连接符 242">
            <a:extLst>
              <a:ext uri="{FF2B5EF4-FFF2-40B4-BE49-F238E27FC236}">
                <a16:creationId xmlns:a16="http://schemas.microsoft.com/office/drawing/2014/main" xmlns="" id="{48109EB3-5129-40CB-B66A-C72FAC288866}"/>
              </a:ext>
            </a:extLst>
          </p:cNvPr>
          <p:cNvCxnSpPr>
            <a:cxnSpLocks/>
          </p:cNvCxnSpPr>
          <p:nvPr/>
        </p:nvCxnSpPr>
        <p:spPr>
          <a:xfrm>
            <a:off x="8296357" y="4466110"/>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244" name="文本框 243">
            <a:extLst>
              <a:ext uri="{FF2B5EF4-FFF2-40B4-BE49-F238E27FC236}">
                <a16:creationId xmlns:a16="http://schemas.microsoft.com/office/drawing/2014/main" xmlns="" id="{D1D0D2DB-418C-4082-934F-73ABB5F67C72}"/>
              </a:ext>
            </a:extLst>
          </p:cNvPr>
          <p:cNvSpPr txBox="1"/>
          <p:nvPr/>
        </p:nvSpPr>
        <p:spPr>
          <a:xfrm>
            <a:off x="8318189" y="4488366"/>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45" name="文本框 244">
            <a:extLst>
              <a:ext uri="{FF2B5EF4-FFF2-40B4-BE49-F238E27FC236}">
                <a16:creationId xmlns:a16="http://schemas.microsoft.com/office/drawing/2014/main" xmlns="" id="{6B45DEB3-6FB4-45CA-A348-FA075BD2A8CF}"/>
              </a:ext>
            </a:extLst>
          </p:cNvPr>
          <p:cNvSpPr txBox="1"/>
          <p:nvPr/>
        </p:nvSpPr>
        <p:spPr>
          <a:xfrm>
            <a:off x="7917867" y="4469536"/>
            <a:ext cx="354245" cy="369332"/>
          </a:xfrm>
          <a:prstGeom prst="rect">
            <a:avLst/>
          </a:prstGeom>
          <a:noFill/>
        </p:spPr>
        <p:txBody>
          <a:bodyPr wrap="square" rtlCol="0">
            <a:spAutoFit/>
          </a:bodyPr>
          <a:lstStyle/>
          <a:p>
            <a:r>
              <a:rPr lang="en-US" altLang="zh-CN" dirty="0"/>
              <a:t>1</a:t>
            </a:r>
            <a:endParaRPr lang="zh-CN" altLang="en-US" dirty="0"/>
          </a:p>
        </p:txBody>
      </p:sp>
      <p:cxnSp>
        <p:nvCxnSpPr>
          <p:cNvPr id="247" name="直接连接符 246">
            <a:extLst>
              <a:ext uri="{FF2B5EF4-FFF2-40B4-BE49-F238E27FC236}">
                <a16:creationId xmlns:a16="http://schemas.microsoft.com/office/drawing/2014/main" xmlns="" id="{C384A61C-E672-4D97-8176-8A48BD5E250F}"/>
              </a:ext>
            </a:extLst>
          </p:cNvPr>
          <p:cNvCxnSpPr>
            <a:cxnSpLocks/>
          </p:cNvCxnSpPr>
          <p:nvPr/>
        </p:nvCxnSpPr>
        <p:spPr>
          <a:xfrm>
            <a:off x="9124817" y="5597349"/>
            <a:ext cx="0" cy="929486"/>
          </a:xfrm>
          <a:prstGeom prst="line">
            <a:avLst/>
          </a:prstGeom>
        </p:spPr>
        <p:style>
          <a:lnRef idx="1">
            <a:schemeClr val="accent1"/>
          </a:lnRef>
          <a:fillRef idx="0">
            <a:schemeClr val="accent1"/>
          </a:fillRef>
          <a:effectRef idx="0">
            <a:schemeClr val="accent1"/>
          </a:effectRef>
          <a:fontRef idx="minor">
            <a:schemeClr val="tx1"/>
          </a:fontRef>
        </p:style>
      </p:cxnSp>
      <p:sp>
        <p:nvSpPr>
          <p:cNvPr id="248" name="文本框 247">
            <a:extLst>
              <a:ext uri="{FF2B5EF4-FFF2-40B4-BE49-F238E27FC236}">
                <a16:creationId xmlns:a16="http://schemas.microsoft.com/office/drawing/2014/main" xmlns="" id="{F82D3D5A-1864-4146-A6D8-6F8BB6527965}"/>
              </a:ext>
            </a:extLst>
          </p:cNvPr>
          <p:cNvSpPr txBox="1"/>
          <p:nvPr/>
        </p:nvSpPr>
        <p:spPr>
          <a:xfrm>
            <a:off x="9309020" y="5639879"/>
            <a:ext cx="352885" cy="369332"/>
          </a:xfrm>
          <a:prstGeom prst="rect">
            <a:avLst/>
          </a:prstGeom>
          <a:noFill/>
        </p:spPr>
        <p:txBody>
          <a:bodyPr wrap="square" rtlCol="0">
            <a:spAutoFit/>
          </a:bodyPr>
          <a:lstStyle/>
          <a:p>
            <a:r>
              <a:rPr lang="en-US" altLang="zh-CN" dirty="0"/>
              <a:t>E</a:t>
            </a:r>
            <a:endParaRPr lang="zh-CN" altLang="en-US" dirty="0"/>
          </a:p>
        </p:txBody>
      </p:sp>
      <p:sp>
        <p:nvSpPr>
          <p:cNvPr id="250" name="文本框 249">
            <a:extLst>
              <a:ext uri="{FF2B5EF4-FFF2-40B4-BE49-F238E27FC236}">
                <a16:creationId xmlns:a16="http://schemas.microsoft.com/office/drawing/2014/main" xmlns="" id="{283DDCD6-D943-4E4A-A581-3134D84AA4FA}"/>
              </a:ext>
            </a:extLst>
          </p:cNvPr>
          <p:cNvSpPr txBox="1"/>
          <p:nvPr/>
        </p:nvSpPr>
        <p:spPr>
          <a:xfrm>
            <a:off x="9235788" y="6110344"/>
            <a:ext cx="655569" cy="369332"/>
          </a:xfrm>
          <a:prstGeom prst="rect">
            <a:avLst/>
          </a:prstGeom>
          <a:noFill/>
        </p:spPr>
        <p:txBody>
          <a:bodyPr wrap="square" rtlCol="0">
            <a:spAutoFit/>
          </a:bodyPr>
          <a:lstStyle/>
          <a:p>
            <a:r>
              <a:rPr lang="en-US" altLang="zh-CN" dirty="0"/>
              <a:t>false</a:t>
            </a:r>
            <a:endParaRPr lang="zh-CN" altLang="en-US" dirty="0"/>
          </a:p>
        </p:txBody>
      </p:sp>
      <p:cxnSp>
        <p:nvCxnSpPr>
          <p:cNvPr id="256" name="直接箭头连接符 255">
            <a:extLst>
              <a:ext uri="{FF2B5EF4-FFF2-40B4-BE49-F238E27FC236}">
                <a16:creationId xmlns:a16="http://schemas.microsoft.com/office/drawing/2014/main" xmlns="" id="{63EF6FB4-9936-4EE6-94E3-F1C8DA3FDDB3}"/>
              </a:ext>
            </a:extLst>
          </p:cNvPr>
          <p:cNvCxnSpPr>
            <a:cxnSpLocks/>
          </p:cNvCxnSpPr>
          <p:nvPr/>
        </p:nvCxnSpPr>
        <p:spPr>
          <a:xfrm>
            <a:off x="9779308" y="3503405"/>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7" name="矩形 256">
            <a:extLst>
              <a:ext uri="{FF2B5EF4-FFF2-40B4-BE49-F238E27FC236}">
                <a16:creationId xmlns:a16="http://schemas.microsoft.com/office/drawing/2014/main" xmlns="" id="{33870AC0-2442-4A12-812D-EB53068874B8}"/>
              </a:ext>
            </a:extLst>
          </p:cNvPr>
          <p:cNvSpPr/>
          <p:nvPr/>
        </p:nvSpPr>
        <p:spPr>
          <a:xfrm>
            <a:off x="10391365" y="3332131"/>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8" name="直接连接符 257">
            <a:extLst>
              <a:ext uri="{FF2B5EF4-FFF2-40B4-BE49-F238E27FC236}">
                <a16:creationId xmlns:a16="http://schemas.microsoft.com/office/drawing/2014/main" xmlns="" id="{FA799025-CEA4-4944-B837-C5FA3A5DA191}"/>
              </a:ext>
            </a:extLst>
          </p:cNvPr>
          <p:cNvCxnSpPr>
            <a:cxnSpLocks/>
            <a:stCxn id="257" idx="0"/>
            <a:endCxn id="257" idx="2"/>
          </p:cNvCxnSpPr>
          <p:nvPr/>
        </p:nvCxnSpPr>
        <p:spPr>
          <a:xfrm>
            <a:off x="10844232" y="3332131"/>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259" name="文本框 258">
            <a:extLst>
              <a:ext uri="{FF2B5EF4-FFF2-40B4-BE49-F238E27FC236}">
                <a16:creationId xmlns:a16="http://schemas.microsoft.com/office/drawing/2014/main" xmlns="" id="{6255E05E-C3A8-40E0-9739-B87BE85E1CB4}"/>
              </a:ext>
            </a:extLst>
          </p:cNvPr>
          <p:cNvSpPr txBox="1"/>
          <p:nvPr/>
        </p:nvSpPr>
        <p:spPr>
          <a:xfrm>
            <a:off x="10463195" y="3310731"/>
            <a:ext cx="354245" cy="369332"/>
          </a:xfrm>
          <a:prstGeom prst="rect">
            <a:avLst/>
          </a:prstGeom>
          <a:noFill/>
        </p:spPr>
        <p:txBody>
          <a:bodyPr wrap="square" rtlCol="0">
            <a:spAutoFit/>
          </a:bodyPr>
          <a:lstStyle/>
          <a:p>
            <a:r>
              <a:rPr lang="en-US" altLang="zh-CN" dirty="0"/>
              <a:t>4</a:t>
            </a:r>
            <a:endParaRPr lang="zh-CN" altLang="en-US" dirty="0"/>
          </a:p>
        </p:txBody>
      </p:sp>
      <p:sp>
        <p:nvSpPr>
          <p:cNvPr id="260" name="文本框 259">
            <a:extLst>
              <a:ext uri="{FF2B5EF4-FFF2-40B4-BE49-F238E27FC236}">
                <a16:creationId xmlns:a16="http://schemas.microsoft.com/office/drawing/2014/main" xmlns="" id="{B2204763-26DD-48E7-A657-99119D8C15DD}"/>
              </a:ext>
            </a:extLst>
          </p:cNvPr>
          <p:cNvSpPr txBox="1"/>
          <p:nvPr/>
        </p:nvSpPr>
        <p:spPr>
          <a:xfrm>
            <a:off x="10893543" y="3350034"/>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262" name="文本框 261">
            <a:extLst>
              <a:ext uri="{FF2B5EF4-FFF2-40B4-BE49-F238E27FC236}">
                <a16:creationId xmlns:a16="http://schemas.microsoft.com/office/drawing/2014/main" xmlns="" id="{DDE2BD9E-7AB4-42EF-A85E-22AD1648287D}"/>
              </a:ext>
            </a:extLst>
          </p:cNvPr>
          <p:cNvSpPr txBox="1"/>
          <p:nvPr/>
        </p:nvSpPr>
        <p:spPr>
          <a:xfrm>
            <a:off x="3964776" y="6088417"/>
            <a:ext cx="486989" cy="584775"/>
          </a:xfrm>
          <a:prstGeom prst="rect">
            <a:avLst/>
          </a:prstGeom>
          <a:noFill/>
        </p:spPr>
        <p:txBody>
          <a:bodyPr wrap="square" rtlCol="0">
            <a:spAutoFit/>
          </a:bodyPr>
          <a:lstStyle/>
          <a:p>
            <a:r>
              <a:rPr lang="en-US" altLang="zh-CN" sz="3200" dirty="0">
                <a:solidFill>
                  <a:schemeClr val="accent1"/>
                </a:solidFill>
              </a:rPr>
              <a:t>E</a:t>
            </a:r>
            <a:endParaRPr lang="zh-CN" altLang="en-US" sz="3200" dirty="0">
              <a:solidFill>
                <a:schemeClr val="accent1"/>
              </a:solidFill>
            </a:endParaRPr>
          </a:p>
        </p:txBody>
      </p:sp>
      <p:sp>
        <p:nvSpPr>
          <p:cNvPr id="263" name="文本框 262">
            <a:extLst>
              <a:ext uri="{FF2B5EF4-FFF2-40B4-BE49-F238E27FC236}">
                <a16:creationId xmlns:a16="http://schemas.microsoft.com/office/drawing/2014/main" xmlns="" id="{2F1CC0A4-2FDB-49AE-B9C4-0D9B75C60D25}"/>
              </a:ext>
            </a:extLst>
          </p:cNvPr>
          <p:cNvSpPr txBox="1"/>
          <p:nvPr/>
        </p:nvSpPr>
        <p:spPr>
          <a:xfrm>
            <a:off x="9245676" y="6103971"/>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264" name="文本框 263">
            <a:extLst>
              <a:ext uri="{FF2B5EF4-FFF2-40B4-BE49-F238E27FC236}">
                <a16:creationId xmlns:a16="http://schemas.microsoft.com/office/drawing/2014/main" xmlns="" id="{7C123EF9-7AD3-40D4-B374-756037023FAB}"/>
              </a:ext>
            </a:extLst>
          </p:cNvPr>
          <p:cNvSpPr txBox="1"/>
          <p:nvPr/>
        </p:nvSpPr>
        <p:spPr>
          <a:xfrm>
            <a:off x="1928806" y="5454898"/>
            <a:ext cx="352885" cy="369332"/>
          </a:xfrm>
          <a:prstGeom prst="rect">
            <a:avLst/>
          </a:prstGeom>
          <a:noFill/>
        </p:spPr>
        <p:txBody>
          <a:bodyPr wrap="square" rtlCol="0">
            <a:spAutoFit/>
          </a:bodyPr>
          <a:lstStyle/>
          <a:p>
            <a:r>
              <a:rPr lang="en-US" altLang="zh-CN" dirty="0"/>
              <a:t>E</a:t>
            </a:r>
            <a:endParaRPr lang="zh-CN" altLang="en-US" dirty="0"/>
          </a:p>
        </p:txBody>
      </p:sp>
      <p:cxnSp>
        <p:nvCxnSpPr>
          <p:cNvPr id="134" name="直接箭头连接符 133">
            <a:extLst>
              <a:ext uri="{FF2B5EF4-FFF2-40B4-BE49-F238E27FC236}">
                <a16:creationId xmlns:a16="http://schemas.microsoft.com/office/drawing/2014/main" xmlns="" id="{FE6C1EED-EE8A-43B9-A682-BE88C87657C4}"/>
              </a:ext>
            </a:extLst>
          </p:cNvPr>
          <p:cNvCxnSpPr/>
          <p:nvPr/>
        </p:nvCxnSpPr>
        <p:spPr>
          <a:xfrm>
            <a:off x="4722920" y="1029810"/>
            <a:ext cx="71003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5" name="文本框 134">
            <a:extLst>
              <a:ext uri="{FF2B5EF4-FFF2-40B4-BE49-F238E27FC236}">
                <a16:creationId xmlns:a16="http://schemas.microsoft.com/office/drawing/2014/main" xmlns="" id="{9E57E14E-B8F7-4D07-8B21-98B0C196E3DC}"/>
              </a:ext>
            </a:extLst>
          </p:cNvPr>
          <p:cNvSpPr txBox="1"/>
          <p:nvPr/>
        </p:nvSpPr>
        <p:spPr>
          <a:xfrm>
            <a:off x="4436448" y="826311"/>
            <a:ext cx="372860" cy="369332"/>
          </a:xfrm>
          <a:prstGeom prst="rect">
            <a:avLst/>
          </a:prstGeom>
          <a:noFill/>
        </p:spPr>
        <p:txBody>
          <a:bodyPr wrap="square" rtlCol="0">
            <a:spAutoFit/>
          </a:bodyPr>
          <a:lstStyle/>
          <a:p>
            <a:r>
              <a:rPr lang="en-US" altLang="zh-CN" dirty="0">
                <a:solidFill>
                  <a:schemeClr val="accent6"/>
                </a:solidFill>
              </a:rPr>
              <a:t>p</a:t>
            </a:r>
            <a:endParaRPr lang="zh-CN" altLang="en-US" dirty="0">
              <a:solidFill>
                <a:schemeClr val="accent6"/>
              </a:solidFill>
            </a:endParaRPr>
          </a:p>
        </p:txBody>
      </p:sp>
      <p:cxnSp>
        <p:nvCxnSpPr>
          <p:cNvPr id="5" name="直接箭头连接符 4">
            <a:extLst>
              <a:ext uri="{FF2B5EF4-FFF2-40B4-BE49-F238E27FC236}">
                <a16:creationId xmlns:a16="http://schemas.microsoft.com/office/drawing/2014/main" xmlns="" id="{4D4258F6-0C0C-4158-88ED-D0B959F5189F}"/>
              </a:ext>
            </a:extLst>
          </p:cNvPr>
          <p:cNvCxnSpPr/>
          <p:nvPr/>
        </p:nvCxnSpPr>
        <p:spPr>
          <a:xfrm>
            <a:off x="7634557" y="2340918"/>
            <a:ext cx="448484" cy="4663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0218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247"/>
                                        </p:tgtEl>
                                        <p:attrNameLst>
                                          <p:attrName>style.visibility</p:attrName>
                                        </p:attrNameLst>
                                      </p:cBhvr>
                                      <p:to>
                                        <p:strVal val="visible"/>
                                      </p:to>
                                    </p:set>
                                    <p:animEffect transition="in" filter="fade">
                                      <p:cBhvr>
                                        <p:cTn id="34" dur="500"/>
                                        <p:tgtEl>
                                          <p:spTgt spid="2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8"/>
                                        </p:tgtEl>
                                        <p:attrNameLst>
                                          <p:attrName>style.visibility</p:attrName>
                                        </p:attrNameLst>
                                      </p:cBhvr>
                                      <p:to>
                                        <p:strVal val="visible"/>
                                      </p:to>
                                    </p:set>
                                    <p:animEffect transition="in" filter="fade">
                                      <p:cBhvr>
                                        <p:cTn id="37" dur="500"/>
                                        <p:tgtEl>
                                          <p:spTgt spid="2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0"/>
                                        </p:tgtEl>
                                        <p:attrNameLst>
                                          <p:attrName>style.visibility</p:attrName>
                                        </p:attrNameLst>
                                      </p:cBhvr>
                                      <p:to>
                                        <p:strVal val="visible"/>
                                      </p:to>
                                    </p:set>
                                    <p:animEffect transition="in" filter="fade">
                                      <p:cBhvr>
                                        <p:cTn id="55" dur="500"/>
                                        <p:tgtEl>
                                          <p:spTgt spid="2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5"/>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500"/>
                                        <p:tgtEl>
                                          <p:spTgt spid="8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500"/>
                                        <p:tgtEl>
                                          <p:spTgt spid="8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8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34"/>
                                        </p:tgtEl>
                                        <p:attrNameLst>
                                          <p:attrName>style.visibility</p:attrName>
                                        </p:attrNameLst>
                                      </p:cBhvr>
                                      <p:to>
                                        <p:strVal val="visible"/>
                                      </p:to>
                                    </p:set>
                                    <p:animEffect transition="in" filter="fade">
                                      <p:cBhvr>
                                        <p:cTn id="98" dur="500"/>
                                        <p:tgtEl>
                                          <p:spTgt spid="13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5"/>
                                        </p:tgtEl>
                                        <p:attrNameLst>
                                          <p:attrName>style.visibility</p:attrName>
                                        </p:attrNameLst>
                                      </p:cBhvr>
                                      <p:to>
                                        <p:strVal val="visible"/>
                                      </p:to>
                                    </p:set>
                                    <p:animEffect transition="in" filter="fade">
                                      <p:cBhvr>
                                        <p:cTn id="101" dur="500"/>
                                        <p:tgtEl>
                                          <p:spTgt spid="135"/>
                                        </p:tgtEl>
                                      </p:cBhvr>
                                    </p:animEffect>
                                  </p:childTnLst>
                                </p:cTn>
                              </p:par>
                              <p:par>
                                <p:cTn id="102" presetID="10" presetClass="entr" presetSubtype="0" fill="hold"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17"/>
                                        </p:tgtEl>
                                        <p:attrNameLst>
                                          <p:attrName>style.visibility</p:attrName>
                                        </p:attrNameLst>
                                      </p:cBhvr>
                                      <p:to>
                                        <p:strVal val="visible"/>
                                      </p:to>
                                    </p:set>
                                    <p:animEffect transition="in" filter="fade">
                                      <p:cBhvr>
                                        <p:cTn id="109" dur="500"/>
                                        <p:tgtEl>
                                          <p:spTgt spid="217"/>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6"/>
                                        </p:tgtEl>
                                        <p:attrNameLst>
                                          <p:attrName>style.visibility</p:attrName>
                                        </p:attrNameLst>
                                      </p:cBhvr>
                                      <p:to>
                                        <p:strVal val="hidden"/>
                                      </p:to>
                                    </p:set>
                                  </p:childTnLst>
                                </p:cTn>
                              </p:par>
                              <p:par>
                                <p:cTn id="114" presetID="10" presetClass="entr" presetSubtype="0" fill="hold" grpId="0" nodeType="withEffect">
                                  <p:stCondLst>
                                    <p:cond delay="0"/>
                                  </p:stCondLst>
                                  <p:childTnLst>
                                    <p:set>
                                      <p:cBhvr>
                                        <p:cTn id="115" dur="1" fill="hold">
                                          <p:stCondLst>
                                            <p:cond delay="0"/>
                                          </p:stCondLst>
                                        </p:cTn>
                                        <p:tgtEl>
                                          <p:spTgt spid="82"/>
                                        </p:tgtEl>
                                        <p:attrNameLst>
                                          <p:attrName>style.visibility</p:attrName>
                                        </p:attrNameLst>
                                      </p:cBhvr>
                                      <p:to>
                                        <p:strVal val="visible"/>
                                      </p:to>
                                    </p:set>
                                    <p:animEffect transition="in" filter="fade">
                                      <p:cBhvr>
                                        <p:cTn id="116" dur="500"/>
                                        <p:tgtEl>
                                          <p:spTgt spid="8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18"/>
                                        </p:tgtEl>
                                        <p:attrNameLst>
                                          <p:attrName>style.visibility</p:attrName>
                                        </p:attrNameLst>
                                      </p:cBhvr>
                                      <p:to>
                                        <p:strVal val="visible"/>
                                      </p:to>
                                    </p:set>
                                    <p:animEffect transition="in" filter="fade">
                                      <p:cBhvr>
                                        <p:cTn id="121" dur="500"/>
                                        <p:tgtEl>
                                          <p:spTgt spid="218"/>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1.25E-6 -1.48148E-6 L 0.1306 0.01551 " pathEditMode="relative" rAng="0" ptsTypes="AA">
                                      <p:cBhvr>
                                        <p:cTn id="125" dur="2000" fill="hold"/>
                                        <p:tgtEl>
                                          <p:spTgt spid="5"/>
                                        </p:tgtEl>
                                        <p:attrNameLst>
                                          <p:attrName>ppt_x</p:attrName>
                                          <p:attrName>ppt_y</p:attrName>
                                        </p:attrNameLst>
                                      </p:cBhvr>
                                      <p:rCtr x="6523" y="764"/>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19"/>
                                        </p:tgtEl>
                                        <p:attrNameLst>
                                          <p:attrName>style.visibility</p:attrName>
                                        </p:attrNameLst>
                                      </p:cBhvr>
                                      <p:to>
                                        <p:strVal val="visible"/>
                                      </p:to>
                                    </p:set>
                                    <p:animEffect transition="in" filter="fade">
                                      <p:cBhvr>
                                        <p:cTn id="130" dur="500"/>
                                        <p:tgtEl>
                                          <p:spTgt spid="21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67"/>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Effect transition="in" filter="fade">
                                      <p:cBhvr>
                                        <p:cTn id="137" dur="500"/>
                                        <p:tgtEl>
                                          <p:spTgt spid="8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20"/>
                                        </p:tgtEl>
                                        <p:attrNameLst>
                                          <p:attrName>style.visibility</p:attrName>
                                        </p:attrNameLst>
                                      </p:cBhvr>
                                      <p:to>
                                        <p:strVal val="visible"/>
                                      </p:to>
                                    </p:set>
                                    <p:animEffect transition="in" filter="fade">
                                      <p:cBhvr>
                                        <p:cTn id="142" dur="500"/>
                                        <p:tgtEl>
                                          <p:spTgt spid="220"/>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nodeType="clickEffect">
                                  <p:stCondLst>
                                    <p:cond delay="0"/>
                                  </p:stCondLst>
                                  <p:childTnLst>
                                    <p:animMotion origin="layout" path="M 0.1306 0.01551 L 0.21367 0.01551 " pathEditMode="relative" rAng="0" ptsTypes="AA">
                                      <p:cBhvr>
                                        <p:cTn id="146" dur="2000" fill="hold"/>
                                        <p:tgtEl>
                                          <p:spTgt spid="5"/>
                                        </p:tgtEl>
                                        <p:attrNameLst>
                                          <p:attrName>ppt_x</p:attrName>
                                          <p:attrName>ppt_y</p:attrName>
                                        </p:attrNameLst>
                                      </p:cBhvr>
                                      <p:rCtr x="4154" y="0"/>
                                    </p:animMotion>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221"/>
                                        </p:tgtEl>
                                        <p:attrNameLst>
                                          <p:attrName>style.visibility</p:attrName>
                                        </p:attrNameLst>
                                      </p:cBhvr>
                                      <p:to>
                                        <p:strVal val="visible"/>
                                      </p:to>
                                    </p:set>
                                    <p:animEffect transition="in" filter="fade">
                                      <p:cBhvr>
                                        <p:cTn id="151" dur="500"/>
                                        <p:tgtEl>
                                          <p:spTgt spid="221"/>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68"/>
                                        </p:tgtEl>
                                        <p:attrNameLst>
                                          <p:attrName>style.visibility</p:attrName>
                                        </p:attrNameLst>
                                      </p:cBhvr>
                                      <p:to>
                                        <p:strVal val="hidden"/>
                                      </p:to>
                                    </p:set>
                                  </p:childTnLst>
                                </p:cTn>
                              </p:par>
                              <p:par>
                                <p:cTn id="156" presetID="10" presetClass="entr" presetSubtype="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fade">
                                      <p:cBhvr>
                                        <p:cTn id="158" dur="500"/>
                                        <p:tgtEl>
                                          <p:spTgt spid="7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222"/>
                                        </p:tgtEl>
                                        <p:attrNameLst>
                                          <p:attrName>style.visibility</p:attrName>
                                        </p:attrNameLst>
                                      </p:cBhvr>
                                      <p:to>
                                        <p:strVal val="visible"/>
                                      </p:to>
                                    </p:set>
                                    <p:animEffect transition="in" filter="fade">
                                      <p:cBhvr>
                                        <p:cTn id="163" dur="500"/>
                                        <p:tgtEl>
                                          <p:spTgt spid="222"/>
                                        </p:tgtEl>
                                      </p:cBhvr>
                                    </p:animEffect>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nodeType="clickEffect">
                                  <p:stCondLst>
                                    <p:cond delay="0"/>
                                  </p:stCondLst>
                                  <p:childTnLst>
                                    <p:animMotion origin="layout" path="M 0.21367 0.01551 L 0.24544 0.01898 " pathEditMode="relative" rAng="0" ptsTypes="AA">
                                      <p:cBhvr>
                                        <p:cTn id="167" dur="2000" fill="hold"/>
                                        <p:tgtEl>
                                          <p:spTgt spid="5"/>
                                        </p:tgtEl>
                                        <p:attrNameLst>
                                          <p:attrName>ppt_x</p:attrName>
                                          <p:attrName>ppt_y</p:attrName>
                                        </p:attrNameLst>
                                      </p:cBhvr>
                                      <p:rCtr x="1589" y="162"/>
                                    </p:animMotion>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21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nodeType="clickEffect">
                                  <p:stCondLst>
                                    <p:cond delay="0"/>
                                  </p:stCondLst>
                                  <p:childTnLst>
                                    <p:animMotion origin="layout" path="M 0.24544 0.01898 L -0.02604 0.10486 " pathEditMode="relative" rAng="0" ptsTypes="AA">
                                      <p:cBhvr>
                                        <p:cTn id="175" dur="2000" fill="hold"/>
                                        <p:tgtEl>
                                          <p:spTgt spid="5"/>
                                        </p:tgtEl>
                                        <p:attrNameLst>
                                          <p:attrName>ppt_x</p:attrName>
                                          <p:attrName>ppt_y</p:attrName>
                                        </p:attrNameLst>
                                      </p:cBhvr>
                                      <p:rCtr x="-13581" y="4282"/>
                                    </p:animMotion>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0.02604 0.10486 L 0.08203 0.11134 " pathEditMode="relative" rAng="0" ptsTypes="AA">
                                      <p:cBhvr>
                                        <p:cTn id="179" dur="2000" fill="hold"/>
                                        <p:tgtEl>
                                          <p:spTgt spid="5"/>
                                        </p:tgtEl>
                                        <p:attrNameLst>
                                          <p:attrName>ppt_x</p:attrName>
                                          <p:attrName>ppt_y</p:attrName>
                                        </p:attrNameLst>
                                      </p:cBhvr>
                                      <p:rCtr x="5404" y="324"/>
                                    </p:animMotion>
                                  </p:childTnLst>
                                </p:cTn>
                              </p:par>
                            </p:childTnLst>
                          </p:cTn>
                        </p:par>
                      </p:childTnLst>
                    </p:cTn>
                  </p:par>
                  <p:par>
                    <p:cTn id="180" fill="hold">
                      <p:stCondLst>
                        <p:cond delay="indefinite"/>
                      </p:stCondLst>
                      <p:childTnLst>
                        <p:par>
                          <p:cTn id="181" fill="hold">
                            <p:stCondLst>
                              <p:cond delay="0"/>
                            </p:stCondLst>
                            <p:childTnLst>
                              <p:par>
                                <p:cTn id="182" presetID="42" presetClass="path" presetSubtype="0" accel="50000" decel="50000" fill="hold" nodeType="clickEffect">
                                  <p:stCondLst>
                                    <p:cond delay="0"/>
                                  </p:stCondLst>
                                  <p:childTnLst>
                                    <p:animMotion origin="layout" path="M 0.08203 0.11134 L 0.19167 0.11667 " pathEditMode="relative" rAng="0" ptsTypes="AA">
                                      <p:cBhvr>
                                        <p:cTn id="183" dur="2000" fill="hold"/>
                                        <p:tgtEl>
                                          <p:spTgt spid="5"/>
                                        </p:tgtEl>
                                        <p:attrNameLst>
                                          <p:attrName>ppt_x</p:attrName>
                                          <p:attrName>ppt_y</p:attrName>
                                        </p:attrNameLst>
                                      </p:cBhvr>
                                      <p:rCtr x="5482" y="255"/>
                                    </p:animMotion>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62"/>
                                        </p:tgtEl>
                                        <p:attrNameLst>
                                          <p:attrName>style.visibility</p:attrName>
                                        </p:attrNameLst>
                                      </p:cBhvr>
                                      <p:to>
                                        <p:strVal val="visible"/>
                                      </p:to>
                                    </p:set>
                                    <p:animEffect transition="in" filter="fade">
                                      <p:cBhvr>
                                        <p:cTn id="188" dur="500"/>
                                        <p:tgtEl>
                                          <p:spTgt spid="262"/>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50"/>
                                        </p:tgtEl>
                                        <p:attrNameLst>
                                          <p:attrName>style.visibility</p:attrName>
                                        </p:attrNameLst>
                                      </p:cBhvr>
                                      <p:to>
                                        <p:strVal val="hidden"/>
                                      </p:to>
                                    </p:set>
                                  </p:childTnLst>
                                </p:cTn>
                              </p:par>
                              <p:par>
                                <p:cTn id="193" presetID="10" presetClass="entr" presetSubtype="0" fill="hold" grpId="0" nodeType="withEffect">
                                  <p:stCondLst>
                                    <p:cond delay="0"/>
                                  </p:stCondLst>
                                  <p:childTnLst>
                                    <p:set>
                                      <p:cBhvr>
                                        <p:cTn id="194" dur="1" fill="hold">
                                          <p:stCondLst>
                                            <p:cond delay="0"/>
                                          </p:stCondLst>
                                        </p:cTn>
                                        <p:tgtEl>
                                          <p:spTgt spid="263"/>
                                        </p:tgtEl>
                                        <p:attrNameLst>
                                          <p:attrName>style.visibility</p:attrName>
                                        </p:attrNameLst>
                                      </p:cBhvr>
                                      <p:to>
                                        <p:strVal val="visible"/>
                                      </p:to>
                                    </p:set>
                                    <p:animEffect transition="in" filter="fade">
                                      <p:cBhvr>
                                        <p:cTn id="195" dur="500"/>
                                        <p:tgtEl>
                                          <p:spTgt spid="263"/>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264"/>
                                        </p:tgtEl>
                                        <p:attrNameLst>
                                          <p:attrName>style.visibility</p:attrName>
                                        </p:attrNameLst>
                                      </p:cBhvr>
                                      <p:to>
                                        <p:strVal val="visible"/>
                                      </p:to>
                                    </p:set>
                                    <p:animEffect transition="in" filter="fade">
                                      <p:cBhvr>
                                        <p:cTn id="200" dur="500"/>
                                        <p:tgtEl>
                                          <p:spTgt spid="264"/>
                                        </p:tgtEl>
                                      </p:cBhvr>
                                    </p:animEffect>
                                  </p:childTnLst>
                                </p:cTn>
                              </p:par>
                            </p:childTnLst>
                          </p:cTn>
                        </p:par>
                      </p:childTnLst>
                    </p:cTn>
                  </p:par>
                  <p:par>
                    <p:cTn id="201" fill="hold">
                      <p:stCondLst>
                        <p:cond delay="indefinite"/>
                      </p:stCondLst>
                      <p:childTnLst>
                        <p:par>
                          <p:cTn id="202" fill="hold">
                            <p:stCondLst>
                              <p:cond delay="0"/>
                            </p:stCondLst>
                            <p:childTnLst>
                              <p:par>
                                <p:cTn id="203" presetID="42" presetClass="path" presetSubtype="0" accel="50000" decel="50000" fill="hold" nodeType="clickEffect">
                                  <p:stCondLst>
                                    <p:cond delay="0"/>
                                  </p:stCondLst>
                                  <p:childTnLst>
                                    <p:animMotion origin="layout" path="M 0.19167 0.11667 L 0.24037 0.11551 " pathEditMode="relative" rAng="0" ptsTypes="AA">
                                      <p:cBhvr>
                                        <p:cTn id="204" dur="2000" fill="hold"/>
                                        <p:tgtEl>
                                          <p:spTgt spid="5"/>
                                        </p:tgtEl>
                                        <p:attrNameLst>
                                          <p:attrName>ppt_x</p:attrName>
                                          <p:attrName>ppt_y</p:attrName>
                                        </p:attrNameLst>
                                      </p:cBhvr>
                                      <p:rCtr x="2435" y="-69"/>
                                    </p:animMotion>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22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22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P spid="59" grpId="0"/>
      <p:bldP spid="60" grpId="0"/>
      <p:bldP spid="61" grpId="0"/>
      <p:bldP spid="62" grpId="0"/>
      <p:bldP spid="63" grpId="0"/>
      <p:bldP spid="64" grpId="0"/>
      <p:bldP spid="65" grpId="0"/>
      <p:bldP spid="65" grpId="1"/>
      <p:bldP spid="66" grpId="0"/>
      <p:bldP spid="66" grpId="1"/>
      <p:bldP spid="67" grpId="0"/>
      <p:bldP spid="67" grpId="1"/>
      <p:bldP spid="68" grpId="0"/>
      <p:bldP spid="68" grpId="1"/>
      <p:bldP spid="78" grpId="0"/>
      <p:bldP spid="79" grpId="0"/>
      <p:bldP spid="80" grpId="0"/>
      <p:bldP spid="81" grpId="0"/>
      <p:bldP spid="82" grpId="0"/>
      <p:bldP spid="83" grpId="0"/>
      <p:bldP spid="83" grpId="1"/>
      <p:bldP spid="217" grpId="0"/>
      <p:bldP spid="218" grpId="0"/>
      <p:bldP spid="218" grpId="1"/>
      <p:bldP spid="219" grpId="0"/>
      <p:bldP spid="220" grpId="0"/>
      <p:bldP spid="220" grpId="1"/>
      <p:bldP spid="221" grpId="0"/>
      <p:bldP spid="222" grpId="0"/>
      <p:bldP spid="222" grpId="1"/>
      <p:bldP spid="248" grpId="0"/>
      <p:bldP spid="250" grpId="0"/>
      <p:bldP spid="250" grpId="1"/>
      <p:bldP spid="262" grpId="0"/>
      <p:bldP spid="263" grpId="0"/>
      <p:bldP spid="264" grpId="0"/>
      <p:bldP spid="264" grpId="1"/>
      <p:bldP spid="1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9B0B6BCE-76F2-4A17-A926-748371F7F292}"/>
              </a:ext>
            </a:extLst>
          </p:cNvPr>
          <p:cNvSpPr txBox="1"/>
          <p:nvPr/>
        </p:nvSpPr>
        <p:spPr>
          <a:xfrm>
            <a:off x="795213" y="5134062"/>
            <a:ext cx="10528184" cy="646331"/>
          </a:xfrm>
          <a:prstGeom prst="rect">
            <a:avLst/>
          </a:prstGeom>
          <a:noFill/>
        </p:spPr>
        <p:txBody>
          <a:bodyPr wrap="square" rtlCol="0">
            <a:spAutoFit/>
          </a:bodyPr>
          <a:lstStyle/>
          <a:p>
            <a:r>
              <a:rPr lang="zh-CN" altLang="en-US" dirty="0">
                <a:solidFill>
                  <a:schemeClr val="accent1"/>
                </a:solidFill>
              </a:rPr>
              <a:t>空间复杂度</a:t>
            </a:r>
            <a:r>
              <a:rPr lang="zh-CN" altLang="en-US" dirty="0"/>
              <a:t>：</a:t>
            </a:r>
            <a:r>
              <a:rPr lang="en-US" altLang="zh-CN" dirty="0"/>
              <a:t>BFS</a:t>
            </a:r>
            <a:r>
              <a:rPr lang="zh-CN" altLang="en-US" dirty="0"/>
              <a:t>需要借助一个队列，</a:t>
            </a:r>
            <a:r>
              <a:rPr lang="en-US" altLang="zh-CN" dirty="0"/>
              <a:t>n</a:t>
            </a:r>
            <a:r>
              <a:rPr lang="zh-CN" altLang="en-US" dirty="0"/>
              <a:t>个顶点均需要入队一次，所以最坏情况下</a:t>
            </a:r>
            <a:r>
              <a:rPr lang="en-US" altLang="zh-CN" dirty="0"/>
              <a:t>n</a:t>
            </a:r>
            <a:r>
              <a:rPr lang="zh-CN" altLang="en-US" dirty="0"/>
              <a:t>个顶点在队列，那么        则需要</a:t>
            </a:r>
            <a:r>
              <a:rPr lang="en-US" altLang="zh-CN" dirty="0">
                <a:solidFill>
                  <a:schemeClr val="accent2"/>
                </a:solidFill>
              </a:rPr>
              <a:t>O(|V|)</a:t>
            </a:r>
            <a:r>
              <a:rPr lang="zh-CN" altLang="en-US" dirty="0"/>
              <a:t>的空间复杂度。               </a:t>
            </a:r>
          </a:p>
        </p:txBody>
      </p:sp>
      <p:sp>
        <p:nvSpPr>
          <p:cNvPr id="16" name="矩形 15">
            <a:extLst>
              <a:ext uri="{FF2B5EF4-FFF2-40B4-BE49-F238E27FC236}">
                <a16:creationId xmlns:a16="http://schemas.microsoft.com/office/drawing/2014/main" xmlns="" id="{3D73B615-7826-484F-B112-35F45D5332F4}"/>
              </a:ext>
            </a:extLst>
          </p:cNvPr>
          <p:cNvSpPr/>
          <p:nvPr/>
        </p:nvSpPr>
        <p:spPr>
          <a:xfrm>
            <a:off x="850886" y="866939"/>
            <a:ext cx="10289694" cy="418576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sz="1400" dirty="0">
                <a:solidFill>
                  <a:schemeClr val="accent1"/>
                </a:solidFill>
              </a:rPr>
              <a:t>void </a:t>
            </a:r>
            <a:r>
              <a:rPr lang="en-US" altLang="zh-CN" sz="1400" dirty="0"/>
              <a:t>BFS(Graph </a:t>
            </a:r>
            <a:r>
              <a:rPr lang="en-US" altLang="zh-CN" sz="1400" dirty="0" err="1"/>
              <a:t>G,</a:t>
            </a:r>
            <a:r>
              <a:rPr lang="en-US" altLang="zh-CN" sz="1400" dirty="0" err="1">
                <a:solidFill>
                  <a:schemeClr val="accent1"/>
                </a:solidFill>
              </a:rPr>
              <a:t>int</a:t>
            </a:r>
            <a:r>
              <a:rPr lang="en-US" altLang="zh-CN" sz="1400" dirty="0">
                <a:solidFill>
                  <a:schemeClr val="accent1"/>
                </a:solidFill>
              </a:rPr>
              <a:t> </a:t>
            </a:r>
            <a:r>
              <a:rPr lang="en-US" altLang="zh-CN" sz="1400" dirty="0"/>
              <a:t>v){</a:t>
            </a:r>
          </a:p>
          <a:p>
            <a:r>
              <a:rPr lang="en-US" altLang="zh-CN" sz="1400" dirty="0"/>
              <a:t>               </a:t>
            </a:r>
            <a:r>
              <a:rPr lang="en-US" altLang="zh-CN" sz="1400" dirty="0" err="1"/>
              <a:t>ArcNode</a:t>
            </a:r>
            <a:r>
              <a:rPr lang="en-US" altLang="zh-CN" sz="1400" dirty="0"/>
              <a:t> *p;                                //</a:t>
            </a:r>
            <a:r>
              <a:rPr lang="zh-CN" altLang="en-US" sz="1400" dirty="0"/>
              <a:t>工作指针</a:t>
            </a:r>
            <a:r>
              <a:rPr lang="en-US" altLang="zh-CN" sz="1400" dirty="0"/>
              <a:t>p</a:t>
            </a:r>
          </a:p>
          <a:p>
            <a:r>
              <a:rPr lang="en-US" altLang="zh-CN" sz="1400" dirty="0"/>
              <a:t>               </a:t>
            </a:r>
            <a:r>
              <a:rPr lang="en-US" altLang="zh-CN" sz="1400" dirty="0" err="1"/>
              <a:t>InitQueue</a:t>
            </a:r>
            <a:r>
              <a:rPr lang="en-US" altLang="zh-CN" sz="1400" dirty="0"/>
              <a:t>(Q);                              //</a:t>
            </a:r>
            <a:r>
              <a:rPr lang="zh-CN" altLang="en-US" sz="1400" dirty="0"/>
              <a:t>初始化一个队列</a:t>
            </a:r>
            <a:endParaRPr lang="en-US" altLang="zh-CN" sz="1400" dirty="0"/>
          </a:p>
          <a:p>
            <a:r>
              <a:rPr lang="en-US" altLang="zh-CN" sz="1400" dirty="0"/>
              <a:t>               visit(v);		          //</a:t>
            </a:r>
            <a:r>
              <a:rPr lang="zh-CN" altLang="en-US" sz="1400" dirty="0"/>
              <a:t>访问第一个顶点</a:t>
            </a:r>
            <a:r>
              <a:rPr lang="en-US" altLang="zh-CN" sz="1400" dirty="0"/>
              <a:t>v </a:t>
            </a:r>
            <a:r>
              <a:rPr lang="zh-CN" altLang="en-US" sz="1400" dirty="0"/>
              <a:t>具体可以是</a:t>
            </a:r>
            <a:r>
              <a:rPr lang="en-US" altLang="zh-CN" sz="1400" dirty="0"/>
              <a:t>Print	</a:t>
            </a:r>
          </a:p>
          <a:p>
            <a:r>
              <a:rPr lang="en-US" altLang="zh-CN" sz="1400" dirty="0"/>
              <a:t>               visited[v]=TRUE;	          //</a:t>
            </a:r>
            <a:r>
              <a:rPr lang="zh-CN" altLang="en-US" sz="1400" dirty="0"/>
              <a:t>对</a:t>
            </a:r>
            <a:r>
              <a:rPr lang="en-US" altLang="zh-CN" sz="1400" dirty="0"/>
              <a:t>v</a:t>
            </a:r>
            <a:r>
              <a:rPr lang="zh-CN" altLang="en-US" sz="1400" dirty="0"/>
              <a:t>做已访问标记</a:t>
            </a:r>
          </a:p>
          <a:p>
            <a:r>
              <a:rPr lang="zh-CN" altLang="en-US" sz="1400" dirty="0"/>
              <a:t>               </a:t>
            </a:r>
            <a:r>
              <a:rPr lang="en-US" altLang="zh-CN" sz="1400" dirty="0"/>
              <a:t>Enqueue(</a:t>
            </a:r>
            <a:r>
              <a:rPr lang="en-US" altLang="zh-CN" sz="1400" dirty="0" err="1"/>
              <a:t>Q,v</a:t>
            </a:r>
            <a:r>
              <a:rPr lang="en-US" altLang="zh-CN" sz="1400" dirty="0"/>
              <a:t>);	                            //</a:t>
            </a:r>
            <a:r>
              <a:rPr lang="zh-CN" altLang="en-US" sz="1400" dirty="0"/>
              <a:t>顶点</a:t>
            </a:r>
            <a:r>
              <a:rPr lang="en-US" altLang="zh-CN" sz="1400" dirty="0"/>
              <a:t>v</a:t>
            </a:r>
            <a:r>
              <a:rPr lang="zh-CN" altLang="en-US" sz="1400" dirty="0"/>
              <a:t>入队列</a:t>
            </a:r>
          </a:p>
          <a:p>
            <a:r>
              <a:rPr lang="zh-CN" altLang="en-US" sz="1400" dirty="0">
                <a:solidFill>
                  <a:schemeClr val="accent1"/>
                </a:solidFill>
              </a:rPr>
              <a:t>               </a:t>
            </a:r>
            <a:r>
              <a:rPr lang="en-US" altLang="zh-CN" sz="1400" dirty="0">
                <a:solidFill>
                  <a:schemeClr val="accent1"/>
                </a:solidFill>
              </a:rPr>
              <a:t>while</a:t>
            </a:r>
            <a:r>
              <a:rPr lang="en-US" altLang="zh-CN" sz="1400" dirty="0"/>
              <a:t>(!</a:t>
            </a:r>
            <a:r>
              <a:rPr lang="en-US" altLang="zh-CN" sz="1400" dirty="0" err="1"/>
              <a:t>isEmpty</a:t>
            </a:r>
            <a:r>
              <a:rPr lang="en-US" altLang="zh-CN" sz="1400" dirty="0"/>
              <a:t>(Q)){                     //</a:t>
            </a:r>
            <a:r>
              <a:rPr lang="zh-CN" altLang="en-US" sz="1400" dirty="0"/>
              <a:t>只要队列不空</a:t>
            </a:r>
            <a:endParaRPr lang="en-US" altLang="zh-CN" sz="1400" dirty="0"/>
          </a:p>
          <a:p>
            <a:r>
              <a:rPr lang="en-US" altLang="zh-CN" sz="1400" dirty="0"/>
              <a:t>		</a:t>
            </a:r>
            <a:r>
              <a:rPr lang="en-US" altLang="zh-CN" sz="1400" dirty="0" err="1"/>
              <a:t>DeQueue</a:t>
            </a:r>
            <a:r>
              <a:rPr lang="en-US" altLang="zh-CN" sz="1400" dirty="0"/>
              <a:t>(</a:t>
            </a:r>
            <a:r>
              <a:rPr lang="en-US" altLang="zh-CN" sz="1400" dirty="0" err="1"/>
              <a:t>Q,v</a:t>
            </a:r>
            <a:r>
              <a:rPr lang="en-US" altLang="zh-CN" sz="1400" dirty="0"/>
              <a:t>);  	    //</a:t>
            </a:r>
            <a:r>
              <a:rPr lang="zh-CN" altLang="en-US" sz="1400" dirty="0"/>
              <a:t>顶点</a:t>
            </a:r>
            <a:r>
              <a:rPr lang="en-US" altLang="zh-CN" sz="1400" dirty="0"/>
              <a:t>v</a:t>
            </a:r>
            <a:r>
              <a:rPr lang="zh-CN" altLang="en-US" sz="1400" dirty="0"/>
              <a:t>出队列</a:t>
            </a:r>
          </a:p>
          <a:p>
            <a:r>
              <a:rPr lang="zh-CN" altLang="en-US" sz="1400" dirty="0"/>
              <a:t>		</a:t>
            </a:r>
            <a:r>
              <a:rPr lang="en-US" altLang="zh-CN" sz="1400" dirty="0"/>
              <a:t>p=G-&gt;</a:t>
            </a:r>
            <a:r>
              <a:rPr lang="en-US" altLang="zh-CN" sz="1400" dirty="0" err="1"/>
              <a:t>adjList</a:t>
            </a:r>
            <a:r>
              <a:rPr lang="en-US" altLang="zh-CN" sz="1400" dirty="0"/>
              <a:t>[v].</a:t>
            </a:r>
            <a:r>
              <a:rPr lang="en-US" altLang="zh-CN" sz="1400" dirty="0" err="1"/>
              <a:t>firstedge</a:t>
            </a:r>
            <a:r>
              <a:rPr lang="en-US" altLang="zh-CN" sz="1400" dirty="0"/>
              <a:t>; //</a:t>
            </a:r>
            <a:r>
              <a:rPr lang="zh-CN" altLang="en-US" sz="1400" dirty="0"/>
              <a:t>指针</a:t>
            </a:r>
            <a:r>
              <a:rPr lang="en-US" altLang="zh-CN" sz="1400" dirty="0"/>
              <a:t>p</a:t>
            </a:r>
            <a:r>
              <a:rPr lang="zh-CN" altLang="en-US" sz="1400" dirty="0"/>
              <a:t>指向当前顶点的边表链表头指针</a:t>
            </a:r>
            <a:endParaRPr lang="en-US" altLang="zh-CN" sz="1400" dirty="0"/>
          </a:p>
          <a:p>
            <a:r>
              <a:rPr lang="en-US" altLang="zh-CN" sz="1400" dirty="0"/>
              <a:t>                                     while(p){								</a:t>
            </a:r>
            <a:r>
              <a:rPr lang="zh-CN" altLang="en-US" sz="1400" dirty="0"/>
              <a:t>			                    </a:t>
            </a:r>
            <a:r>
              <a:rPr lang="en-US" altLang="zh-CN" sz="1400" dirty="0">
                <a:solidFill>
                  <a:schemeClr val="accent1"/>
                </a:solidFill>
              </a:rPr>
              <a:t>if</a:t>
            </a:r>
            <a:r>
              <a:rPr lang="en-US" altLang="zh-CN" sz="1400" dirty="0"/>
              <a:t>(!visited[p-&gt;</a:t>
            </a:r>
            <a:r>
              <a:rPr lang="en-US" altLang="zh-CN" sz="1400" dirty="0" err="1"/>
              <a:t>adjvex</a:t>
            </a:r>
            <a:r>
              <a:rPr lang="en-US" altLang="zh-CN" sz="1400" dirty="0"/>
              <a:t>]){	    //p</a:t>
            </a:r>
            <a:r>
              <a:rPr lang="zh-CN" altLang="en-US" sz="1400" dirty="0"/>
              <a:t>所指向结点如果未被访问	</a:t>
            </a:r>
            <a:endParaRPr lang="en-US" altLang="zh-CN" sz="1400" dirty="0"/>
          </a:p>
          <a:p>
            <a:r>
              <a:rPr lang="en-US" altLang="zh-CN" sz="1400" dirty="0"/>
              <a:t>                                                                          visit(p-&gt;</a:t>
            </a:r>
            <a:r>
              <a:rPr lang="en-US" altLang="zh-CN" sz="1400" dirty="0" err="1"/>
              <a:t>adjvex</a:t>
            </a:r>
            <a:r>
              <a:rPr lang="en-US" altLang="zh-CN" sz="1400" dirty="0"/>
              <a:t>);	         //</a:t>
            </a:r>
            <a:r>
              <a:rPr lang="zh-CN" altLang="en-US" sz="1400" dirty="0"/>
              <a:t>访问</a:t>
            </a:r>
            <a:r>
              <a:rPr lang="en-US" altLang="zh-CN" sz="1400" dirty="0"/>
              <a:t>p</a:t>
            </a:r>
            <a:r>
              <a:rPr lang="zh-CN" altLang="en-US" sz="1400" dirty="0"/>
              <a:t>所指向的顶点</a:t>
            </a:r>
            <a:endParaRPr lang="en-US" altLang="zh-CN" sz="1400" dirty="0"/>
          </a:p>
          <a:p>
            <a:r>
              <a:rPr lang="en-US" altLang="zh-CN" sz="1400" dirty="0"/>
              <a:t>				visited[p-&gt;</a:t>
            </a:r>
            <a:r>
              <a:rPr lang="en-US" altLang="zh-CN" sz="1400" dirty="0" err="1"/>
              <a:t>adjvex</a:t>
            </a:r>
            <a:r>
              <a:rPr lang="en-US" altLang="zh-CN" sz="1400" dirty="0"/>
              <a:t>]=TRUE;      //</a:t>
            </a:r>
            <a:r>
              <a:rPr lang="zh-CN" altLang="en-US" sz="1400" dirty="0"/>
              <a:t>对这个顶点做已访问标记</a:t>
            </a:r>
          </a:p>
          <a:p>
            <a:r>
              <a:rPr lang="zh-CN" altLang="en-US" sz="1400" dirty="0"/>
              <a:t>				</a:t>
            </a:r>
            <a:r>
              <a:rPr lang="en-US" altLang="zh-CN" sz="1400" dirty="0" err="1"/>
              <a:t>EnQueue</a:t>
            </a:r>
            <a:r>
              <a:rPr lang="en-US" altLang="zh-CN" sz="1400" dirty="0"/>
              <a:t>(</a:t>
            </a:r>
            <a:r>
              <a:rPr lang="en-US" altLang="zh-CN" sz="1400" dirty="0" err="1"/>
              <a:t>Q,p</a:t>
            </a:r>
            <a:r>
              <a:rPr lang="en-US" altLang="zh-CN" sz="1400" dirty="0"/>
              <a:t>-&gt;</a:t>
            </a:r>
            <a:r>
              <a:rPr lang="en-US" altLang="zh-CN" sz="1400" dirty="0" err="1"/>
              <a:t>adjvex</a:t>
            </a:r>
            <a:r>
              <a:rPr lang="en-US" altLang="zh-CN" sz="1400" dirty="0"/>
              <a:t>);	 //</a:t>
            </a:r>
            <a:r>
              <a:rPr lang="zh-CN" altLang="en-US" sz="1400" dirty="0"/>
              <a:t>这个顶点入队列</a:t>
            </a:r>
          </a:p>
          <a:p>
            <a:r>
              <a:rPr lang="zh-CN" altLang="en-US" sz="1400" dirty="0"/>
              <a:t>			  </a:t>
            </a:r>
            <a:r>
              <a:rPr lang="en-US" altLang="zh-CN" sz="1400" dirty="0"/>
              <a:t>} </a:t>
            </a:r>
          </a:p>
          <a:p>
            <a:r>
              <a:rPr lang="en-US" altLang="zh-CN" sz="1400" dirty="0"/>
              <a:t>                                                          p=p-&gt;next</a:t>
            </a:r>
            <a:r>
              <a:rPr lang="zh-CN" altLang="en-US" sz="1400" dirty="0"/>
              <a:t>；</a:t>
            </a:r>
            <a:r>
              <a:rPr lang="en-US" altLang="zh-CN" sz="1400" dirty="0"/>
              <a:t>//</a:t>
            </a:r>
            <a:r>
              <a:rPr lang="zh-CN" altLang="en-US" sz="1400" dirty="0"/>
              <a:t>指向该顶点的下一条边</a:t>
            </a:r>
            <a:endParaRPr lang="en-US" altLang="zh-CN" sz="1400" dirty="0"/>
          </a:p>
          <a:p>
            <a:r>
              <a:rPr lang="en-US" altLang="zh-CN" sz="1400" dirty="0"/>
              <a:t>	                 }</a:t>
            </a:r>
          </a:p>
          <a:p>
            <a:r>
              <a:rPr lang="en-US" altLang="zh-CN" sz="1400" dirty="0"/>
              <a:t>              }</a:t>
            </a:r>
          </a:p>
          <a:p>
            <a:r>
              <a:rPr lang="en-US" altLang="zh-CN" sz="1400" dirty="0"/>
              <a:t>}</a:t>
            </a:r>
            <a:endParaRPr lang="en-US" altLang="zh-CN" dirty="0"/>
          </a:p>
        </p:txBody>
      </p:sp>
    </p:spTree>
    <p:extLst>
      <p:ext uri="{BB962C8B-B14F-4D97-AF65-F5344CB8AC3E}">
        <p14:creationId xmlns:p14="http://schemas.microsoft.com/office/powerpoint/2010/main" val="159084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xmlns="" id="{9B0B6BCE-76F2-4A17-A926-748371F7F292}"/>
              </a:ext>
            </a:extLst>
          </p:cNvPr>
          <p:cNvSpPr txBox="1"/>
          <p:nvPr/>
        </p:nvSpPr>
        <p:spPr>
          <a:xfrm>
            <a:off x="795213" y="4918476"/>
            <a:ext cx="10528184" cy="923330"/>
          </a:xfrm>
          <a:prstGeom prst="rect">
            <a:avLst/>
          </a:prstGeom>
          <a:noFill/>
        </p:spPr>
        <p:txBody>
          <a:bodyPr wrap="square" rtlCol="0">
            <a:spAutoFit/>
          </a:bodyPr>
          <a:lstStyle/>
          <a:p>
            <a:r>
              <a:rPr lang="zh-CN" altLang="en-US" dirty="0">
                <a:solidFill>
                  <a:schemeClr val="accent1"/>
                </a:solidFill>
              </a:rPr>
              <a:t>时间复杂度</a:t>
            </a:r>
            <a:r>
              <a:rPr lang="zh-CN" altLang="en-US" dirty="0"/>
              <a:t>：</a:t>
            </a:r>
            <a:endParaRPr lang="en-US" altLang="zh-CN" dirty="0"/>
          </a:p>
          <a:p>
            <a:r>
              <a:rPr lang="en-US" altLang="zh-CN" dirty="0"/>
              <a:t>1)</a:t>
            </a:r>
            <a:r>
              <a:rPr lang="zh-CN" altLang="en-US" dirty="0"/>
              <a:t>邻接表：每个顶点入队一次，时间复杂度为</a:t>
            </a:r>
            <a:r>
              <a:rPr lang="en-US" altLang="zh-CN" dirty="0">
                <a:solidFill>
                  <a:schemeClr val="accent2"/>
                </a:solidFill>
              </a:rPr>
              <a:t>O(|V|)</a:t>
            </a:r>
            <a:r>
              <a:rPr lang="en-US" altLang="zh-CN" dirty="0"/>
              <a:t>,</a:t>
            </a:r>
            <a:r>
              <a:rPr lang="zh-CN" altLang="en-US" dirty="0"/>
              <a:t>对于每个顶点，搜索它的邻接点，就需要访问这个顶点的所有边，所以时间复杂度为</a:t>
            </a:r>
            <a:r>
              <a:rPr lang="en-US" altLang="zh-CN" dirty="0">
                <a:solidFill>
                  <a:schemeClr val="accent2"/>
                </a:solidFill>
              </a:rPr>
              <a:t>O(|E|)</a:t>
            </a:r>
            <a:r>
              <a:rPr lang="zh-CN" altLang="en-US" dirty="0">
                <a:solidFill>
                  <a:schemeClr val="accent2"/>
                </a:solidFill>
              </a:rPr>
              <a:t>。所以总的时间复杂度为</a:t>
            </a:r>
            <a:r>
              <a:rPr lang="en-US" altLang="zh-CN" dirty="0">
                <a:solidFill>
                  <a:schemeClr val="accent2"/>
                </a:solidFill>
              </a:rPr>
              <a:t>O(|V|+|E|)</a:t>
            </a:r>
            <a:endParaRPr lang="zh-CN" altLang="en-US" dirty="0"/>
          </a:p>
        </p:txBody>
      </p:sp>
      <p:sp>
        <p:nvSpPr>
          <p:cNvPr id="16" name="文本框 15">
            <a:extLst>
              <a:ext uri="{FF2B5EF4-FFF2-40B4-BE49-F238E27FC236}">
                <a16:creationId xmlns:a16="http://schemas.microsoft.com/office/drawing/2014/main" xmlns="" id="{DE22F51E-DF0C-44F2-8985-ED975B8974D9}"/>
              </a:ext>
            </a:extLst>
          </p:cNvPr>
          <p:cNvSpPr txBox="1"/>
          <p:nvPr/>
        </p:nvSpPr>
        <p:spPr>
          <a:xfrm>
            <a:off x="795213" y="5819768"/>
            <a:ext cx="10528184" cy="646331"/>
          </a:xfrm>
          <a:prstGeom prst="rect">
            <a:avLst/>
          </a:prstGeom>
          <a:noFill/>
        </p:spPr>
        <p:txBody>
          <a:bodyPr wrap="square" rtlCol="0">
            <a:spAutoFit/>
          </a:bodyPr>
          <a:lstStyle/>
          <a:p>
            <a:r>
              <a:rPr lang="en-US" altLang="zh-CN" dirty="0"/>
              <a:t>2)</a:t>
            </a:r>
            <a:r>
              <a:rPr lang="zh-CN" altLang="en-US" dirty="0"/>
              <a:t>邻接矩阵：每个顶点入队一次，时间复杂度为</a:t>
            </a:r>
            <a:r>
              <a:rPr lang="en-US" altLang="zh-CN" dirty="0">
                <a:solidFill>
                  <a:schemeClr val="accent2"/>
                </a:solidFill>
              </a:rPr>
              <a:t>O(|V|)</a:t>
            </a:r>
            <a:r>
              <a:rPr lang="en-US" altLang="zh-CN" dirty="0"/>
              <a:t>,</a:t>
            </a:r>
            <a:r>
              <a:rPr lang="zh-CN" altLang="en-US" dirty="0"/>
              <a:t>对于每个顶点，搜索它的邻接点，需要遍历一遍矩阵的一行，所以时间复杂度为</a:t>
            </a:r>
            <a:r>
              <a:rPr lang="en-US" altLang="zh-CN" dirty="0">
                <a:solidFill>
                  <a:schemeClr val="accent2"/>
                </a:solidFill>
              </a:rPr>
              <a:t>O(|V|)</a:t>
            </a:r>
            <a:r>
              <a:rPr lang="en-US" altLang="zh-CN" dirty="0"/>
              <a:t>,</a:t>
            </a:r>
            <a:r>
              <a:rPr lang="zh-CN" altLang="en-US" dirty="0">
                <a:solidFill>
                  <a:schemeClr val="accent2"/>
                </a:solidFill>
              </a:rPr>
              <a:t>所以总的时间复杂度为</a:t>
            </a:r>
            <a:r>
              <a:rPr lang="en-US" altLang="zh-CN" dirty="0">
                <a:solidFill>
                  <a:schemeClr val="accent2"/>
                </a:solidFill>
              </a:rPr>
              <a:t>O(|V|</a:t>
            </a:r>
            <a:r>
              <a:rPr lang="en-US" altLang="zh-CN" baseline="30000" dirty="0">
                <a:solidFill>
                  <a:schemeClr val="accent2"/>
                </a:solidFill>
              </a:rPr>
              <a:t>2</a:t>
            </a:r>
            <a:r>
              <a:rPr lang="en-US" altLang="zh-CN" dirty="0">
                <a:solidFill>
                  <a:schemeClr val="accent2"/>
                </a:solidFill>
              </a:rPr>
              <a:t>)</a:t>
            </a:r>
            <a:endParaRPr lang="zh-CN" altLang="en-US" dirty="0"/>
          </a:p>
        </p:txBody>
      </p:sp>
      <p:sp>
        <p:nvSpPr>
          <p:cNvPr id="17" name="矩形 16">
            <a:extLst>
              <a:ext uri="{FF2B5EF4-FFF2-40B4-BE49-F238E27FC236}">
                <a16:creationId xmlns:a16="http://schemas.microsoft.com/office/drawing/2014/main" xmlns="" id="{808EB6EB-821C-4599-8CFD-D9C6C38B731C}"/>
              </a:ext>
            </a:extLst>
          </p:cNvPr>
          <p:cNvSpPr/>
          <p:nvPr/>
        </p:nvSpPr>
        <p:spPr>
          <a:xfrm>
            <a:off x="914458" y="651070"/>
            <a:ext cx="10289694" cy="418576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sz="1400" dirty="0">
                <a:solidFill>
                  <a:schemeClr val="accent1"/>
                </a:solidFill>
              </a:rPr>
              <a:t>void </a:t>
            </a:r>
            <a:r>
              <a:rPr lang="en-US" altLang="zh-CN" sz="1400" dirty="0"/>
              <a:t>BFS(Graph </a:t>
            </a:r>
            <a:r>
              <a:rPr lang="en-US" altLang="zh-CN" sz="1400" dirty="0" err="1"/>
              <a:t>G,</a:t>
            </a:r>
            <a:r>
              <a:rPr lang="en-US" altLang="zh-CN" sz="1400" dirty="0" err="1">
                <a:solidFill>
                  <a:schemeClr val="accent1"/>
                </a:solidFill>
              </a:rPr>
              <a:t>int</a:t>
            </a:r>
            <a:r>
              <a:rPr lang="en-US" altLang="zh-CN" sz="1400" dirty="0">
                <a:solidFill>
                  <a:schemeClr val="accent1"/>
                </a:solidFill>
              </a:rPr>
              <a:t> </a:t>
            </a:r>
            <a:r>
              <a:rPr lang="en-US" altLang="zh-CN" sz="1400" dirty="0"/>
              <a:t>v){</a:t>
            </a:r>
          </a:p>
          <a:p>
            <a:r>
              <a:rPr lang="en-US" altLang="zh-CN" sz="1400" dirty="0"/>
              <a:t>               </a:t>
            </a:r>
            <a:r>
              <a:rPr lang="en-US" altLang="zh-CN" sz="1400" dirty="0" err="1"/>
              <a:t>ArcNode</a:t>
            </a:r>
            <a:r>
              <a:rPr lang="en-US" altLang="zh-CN" sz="1400" dirty="0"/>
              <a:t> *p;                                //</a:t>
            </a:r>
            <a:r>
              <a:rPr lang="zh-CN" altLang="en-US" sz="1400" dirty="0"/>
              <a:t>工作指针</a:t>
            </a:r>
            <a:r>
              <a:rPr lang="en-US" altLang="zh-CN" sz="1400" dirty="0"/>
              <a:t>p</a:t>
            </a:r>
          </a:p>
          <a:p>
            <a:r>
              <a:rPr lang="en-US" altLang="zh-CN" sz="1400" dirty="0"/>
              <a:t>               </a:t>
            </a:r>
            <a:r>
              <a:rPr lang="en-US" altLang="zh-CN" sz="1400" dirty="0" err="1"/>
              <a:t>InitQueue</a:t>
            </a:r>
            <a:r>
              <a:rPr lang="en-US" altLang="zh-CN" sz="1400" dirty="0"/>
              <a:t>(Q);                              //</a:t>
            </a:r>
            <a:r>
              <a:rPr lang="zh-CN" altLang="en-US" sz="1400" dirty="0"/>
              <a:t>初始化一个队列</a:t>
            </a:r>
            <a:endParaRPr lang="en-US" altLang="zh-CN" sz="1400" dirty="0"/>
          </a:p>
          <a:p>
            <a:r>
              <a:rPr lang="en-US" altLang="zh-CN" sz="1400" dirty="0"/>
              <a:t>               visit(v);		          //</a:t>
            </a:r>
            <a:r>
              <a:rPr lang="zh-CN" altLang="en-US" sz="1400" dirty="0"/>
              <a:t>访问第一个顶点</a:t>
            </a:r>
            <a:r>
              <a:rPr lang="en-US" altLang="zh-CN" sz="1400" dirty="0"/>
              <a:t>v </a:t>
            </a:r>
            <a:r>
              <a:rPr lang="zh-CN" altLang="en-US" sz="1400" dirty="0"/>
              <a:t>具体可以是</a:t>
            </a:r>
            <a:r>
              <a:rPr lang="en-US" altLang="zh-CN" sz="1400" dirty="0"/>
              <a:t>Print	</a:t>
            </a:r>
          </a:p>
          <a:p>
            <a:r>
              <a:rPr lang="en-US" altLang="zh-CN" sz="1400" dirty="0"/>
              <a:t>               visited[v]=TRUE;	          //</a:t>
            </a:r>
            <a:r>
              <a:rPr lang="zh-CN" altLang="en-US" sz="1400" dirty="0"/>
              <a:t>对</a:t>
            </a:r>
            <a:r>
              <a:rPr lang="en-US" altLang="zh-CN" sz="1400" dirty="0"/>
              <a:t>v</a:t>
            </a:r>
            <a:r>
              <a:rPr lang="zh-CN" altLang="en-US" sz="1400" dirty="0"/>
              <a:t>做已访问标记</a:t>
            </a:r>
          </a:p>
          <a:p>
            <a:r>
              <a:rPr lang="zh-CN" altLang="en-US" sz="1400" dirty="0"/>
              <a:t>               </a:t>
            </a:r>
            <a:r>
              <a:rPr lang="en-US" altLang="zh-CN" sz="1400" dirty="0"/>
              <a:t>Enqueue(</a:t>
            </a:r>
            <a:r>
              <a:rPr lang="en-US" altLang="zh-CN" sz="1400" dirty="0" err="1"/>
              <a:t>Q,v</a:t>
            </a:r>
            <a:r>
              <a:rPr lang="en-US" altLang="zh-CN" sz="1400" dirty="0"/>
              <a:t>);	                            //</a:t>
            </a:r>
            <a:r>
              <a:rPr lang="zh-CN" altLang="en-US" sz="1400" dirty="0"/>
              <a:t>顶点</a:t>
            </a:r>
            <a:r>
              <a:rPr lang="en-US" altLang="zh-CN" sz="1400" dirty="0"/>
              <a:t>v</a:t>
            </a:r>
            <a:r>
              <a:rPr lang="zh-CN" altLang="en-US" sz="1400" dirty="0"/>
              <a:t>入队列</a:t>
            </a:r>
          </a:p>
          <a:p>
            <a:r>
              <a:rPr lang="zh-CN" altLang="en-US" sz="1400" dirty="0">
                <a:solidFill>
                  <a:schemeClr val="accent1"/>
                </a:solidFill>
              </a:rPr>
              <a:t>               </a:t>
            </a:r>
            <a:r>
              <a:rPr lang="en-US" altLang="zh-CN" sz="1400" dirty="0">
                <a:solidFill>
                  <a:schemeClr val="accent1"/>
                </a:solidFill>
              </a:rPr>
              <a:t>while</a:t>
            </a:r>
            <a:r>
              <a:rPr lang="en-US" altLang="zh-CN" sz="1400" dirty="0"/>
              <a:t>(!</a:t>
            </a:r>
            <a:r>
              <a:rPr lang="en-US" altLang="zh-CN" sz="1400" dirty="0" err="1"/>
              <a:t>isEmpty</a:t>
            </a:r>
            <a:r>
              <a:rPr lang="en-US" altLang="zh-CN" sz="1400" dirty="0"/>
              <a:t>(Q)){                     //</a:t>
            </a:r>
            <a:r>
              <a:rPr lang="zh-CN" altLang="en-US" sz="1400" dirty="0"/>
              <a:t>只要队列不空</a:t>
            </a:r>
            <a:endParaRPr lang="en-US" altLang="zh-CN" sz="1400" dirty="0"/>
          </a:p>
          <a:p>
            <a:r>
              <a:rPr lang="en-US" altLang="zh-CN" sz="1400" dirty="0"/>
              <a:t>		</a:t>
            </a:r>
            <a:r>
              <a:rPr lang="en-US" altLang="zh-CN" sz="1400" dirty="0" err="1"/>
              <a:t>DeQueue</a:t>
            </a:r>
            <a:r>
              <a:rPr lang="en-US" altLang="zh-CN" sz="1400" dirty="0"/>
              <a:t>(</a:t>
            </a:r>
            <a:r>
              <a:rPr lang="en-US" altLang="zh-CN" sz="1400" dirty="0" err="1"/>
              <a:t>Q,v</a:t>
            </a:r>
            <a:r>
              <a:rPr lang="en-US" altLang="zh-CN" sz="1400" dirty="0"/>
              <a:t>);  	    //</a:t>
            </a:r>
            <a:r>
              <a:rPr lang="zh-CN" altLang="en-US" sz="1400" dirty="0"/>
              <a:t>顶点</a:t>
            </a:r>
            <a:r>
              <a:rPr lang="en-US" altLang="zh-CN" sz="1400" dirty="0"/>
              <a:t>v</a:t>
            </a:r>
            <a:r>
              <a:rPr lang="zh-CN" altLang="en-US" sz="1400" dirty="0"/>
              <a:t>出队列</a:t>
            </a:r>
          </a:p>
          <a:p>
            <a:r>
              <a:rPr lang="zh-CN" altLang="en-US" sz="1400" dirty="0"/>
              <a:t>		</a:t>
            </a:r>
            <a:r>
              <a:rPr lang="en-US" altLang="zh-CN" sz="1400" dirty="0"/>
              <a:t>p=G-&gt;</a:t>
            </a:r>
            <a:r>
              <a:rPr lang="en-US" altLang="zh-CN" sz="1400" dirty="0" err="1"/>
              <a:t>adjList</a:t>
            </a:r>
            <a:r>
              <a:rPr lang="en-US" altLang="zh-CN" sz="1400" dirty="0"/>
              <a:t>[v].</a:t>
            </a:r>
            <a:r>
              <a:rPr lang="en-US" altLang="zh-CN" sz="1400" dirty="0" err="1"/>
              <a:t>firstedge</a:t>
            </a:r>
            <a:r>
              <a:rPr lang="en-US" altLang="zh-CN" sz="1400" dirty="0"/>
              <a:t>; //</a:t>
            </a:r>
            <a:r>
              <a:rPr lang="zh-CN" altLang="en-US" sz="1400" dirty="0"/>
              <a:t>指针</a:t>
            </a:r>
            <a:r>
              <a:rPr lang="en-US" altLang="zh-CN" sz="1400" dirty="0"/>
              <a:t>p</a:t>
            </a:r>
            <a:r>
              <a:rPr lang="zh-CN" altLang="en-US" sz="1400" dirty="0"/>
              <a:t>指向当前顶点的边表链表头指针</a:t>
            </a:r>
            <a:endParaRPr lang="en-US" altLang="zh-CN" sz="1400" dirty="0"/>
          </a:p>
          <a:p>
            <a:r>
              <a:rPr lang="en-US" altLang="zh-CN" sz="1400" dirty="0"/>
              <a:t>                                     while(p){								</a:t>
            </a:r>
            <a:r>
              <a:rPr lang="zh-CN" altLang="en-US" sz="1400" dirty="0"/>
              <a:t>			                    </a:t>
            </a:r>
            <a:r>
              <a:rPr lang="en-US" altLang="zh-CN" sz="1400" dirty="0">
                <a:solidFill>
                  <a:schemeClr val="accent1"/>
                </a:solidFill>
              </a:rPr>
              <a:t>if</a:t>
            </a:r>
            <a:r>
              <a:rPr lang="en-US" altLang="zh-CN" sz="1400" dirty="0"/>
              <a:t>(!visited[p-&gt;</a:t>
            </a:r>
            <a:r>
              <a:rPr lang="en-US" altLang="zh-CN" sz="1400" dirty="0" err="1"/>
              <a:t>adjvex</a:t>
            </a:r>
            <a:r>
              <a:rPr lang="en-US" altLang="zh-CN" sz="1400" dirty="0"/>
              <a:t>]){	    //p</a:t>
            </a:r>
            <a:r>
              <a:rPr lang="zh-CN" altLang="en-US" sz="1400" dirty="0"/>
              <a:t>所指向结点如果未被访问	</a:t>
            </a:r>
            <a:endParaRPr lang="en-US" altLang="zh-CN" sz="1400" dirty="0"/>
          </a:p>
          <a:p>
            <a:r>
              <a:rPr lang="en-US" altLang="zh-CN" sz="1400" dirty="0"/>
              <a:t>                                                                          visit(p-&gt;</a:t>
            </a:r>
            <a:r>
              <a:rPr lang="en-US" altLang="zh-CN" sz="1400" dirty="0" err="1"/>
              <a:t>adjvex</a:t>
            </a:r>
            <a:r>
              <a:rPr lang="en-US" altLang="zh-CN" sz="1400" dirty="0"/>
              <a:t>);	         //</a:t>
            </a:r>
            <a:r>
              <a:rPr lang="zh-CN" altLang="en-US" sz="1400" dirty="0"/>
              <a:t>访问</a:t>
            </a:r>
            <a:r>
              <a:rPr lang="en-US" altLang="zh-CN" sz="1400" dirty="0"/>
              <a:t>p</a:t>
            </a:r>
            <a:r>
              <a:rPr lang="zh-CN" altLang="en-US" sz="1400" dirty="0"/>
              <a:t>所指向的顶点</a:t>
            </a:r>
            <a:endParaRPr lang="en-US" altLang="zh-CN" sz="1400" dirty="0"/>
          </a:p>
          <a:p>
            <a:r>
              <a:rPr lang="en-US" altLang="zh-CN" sz="1400" dirty="0"/>
              <a:t>				visited[p-&gt;</a:t>
            </a:r>
            <a:r>
              <a:rPr lang="en-US" altLang="zh-CN" sz="1400" dirty="0" err="1"/>
              <a:t>adjvex</a:t>
            </a:r>
            <a:r>
              <a:rPr lang="en-US" altLang="zh-CN" sz="1400" dirty="0"/>
              <a:t>]=TRUE;      //</a:t>
            </a:r>
            <a:r>
              <a:rPr lang="zh-CN" altLang="en-US" sz="1400" dirty="0"/>
              <a:t>对这个顶点做已访问标记</a:t>
            </a:r>
          </a:p>
          <a:p>
            <a:r>
              <a:rPr lang="zh-CN" altLang="en-US" sz="1400" dirty="0"/>
              <a:t>				</a:t>
            </a:r>
            <a:r>
              <a:rPr lang="en-US" altLang="zh-CN" sz="1400" dirty="0" err="1"/>
              <a:t>EnQueue</a:t>
            </a:r>
            <a:r>
              <a:rPr lang="en-US" altLang="zh-CN" sz="1400" dirty="0"/>
              <a:t>(</a:t>
            </a:r>
            <a:r>
              <a:rPr lang="en-US" altLang="zh-CN" sz="1400" dirty="0" err="1"/>
              <a:t>Q,p</a:t>
            </a:r>
            <a:r>
              <a:rPr lang="en-US" altLang="zh-CN" sz="1400" dirty="0"/>
              <a:t>-&gt;</a:t>
            </a:r>
            <a:r>
              <a:rPr lang="en-US" altLang="zh-CN" sz="1400" dirty="0" err="1"/>
              <a:t>adjvex</a:t>
            </a:r>
            <a:r>
              <a:rPr lang="en-US" altLang="zh-CN" sz="1400" dirty="0"/>
              <a:t>);	 //</a:t>
            </a:r>
            <a:r>
              <a:rPr lang="zh-CN" altLang="en-US" sz="1400" dirty="0"/>
              <a:t>这个顶点入队列</a:t>
            </a:r>
          </a:p>
          <a:p>
            <a:r>
              <a:rPr lang="zh-CN" altLang="en-US" sz="1400" dirty="0"/>
              <a:t>			  </a:t>
            </a:r>
            <a:r>
              <a:rPr lang="en-US" altLang="zh-CN" sz="1400" dirty="0"/>
              <a:t>} </a:t>
            </a:r>
          </a:p>
          <a:p>
            <a:r>
              <a:rPr lang="en-US" altLang="zh-CN" sz="1400" dirty="0"/>
              <a:t>                                                          p=p-&gt;next</a:t>
            </a:r>
            <a:r>
              <a:rPr lang="zh-CN" altLang="en-US" sz="1400" dirty="0"/>
              <a:t>；</a:t>
            </a:r>
            <a:r>
              <a:rPr lang="en-US" altLang="zh-CN" sz="1400" dirty="0"/>
              <a:t>//</a:t>
            </a:r>
            <a:r>
              <a:rPr lang="zh-CN" altLang="en-US" sz="1400" dirty="0"/>
              <a:t>指向该顶点的下一条边</a:t>
            </a:r>
            <a:endParaRPr lang="en-US" altLang="zh-CN" sz="1400" dirty="0"/>
          </a:p>
          <a:p>
            <a:r>
              <a:rPr lang="en-US" altLang="zh-CN" sz="1400" dirty="0"/>
              <a:t>	                 }</a:t>
            </a:r>
          </a:p>
          <a:p>
            <a:r>
              <a:rPr lang="en-US" altLang="zh-CN" sz="1400" dirty="0"/>
              <a:t>              }</a:t>
            </a:r>
          </a:p>
          <a:p>
            <a:r>
              <a:rPr lang="en-US" altLang="zh-CN" sz="1400" dirty="0"/>
              <a:t>}</a:t>
            </a:r>
            <a:endParaRPr lang="en-US" altLang="zh-CN" dirty="0"/>
          </a:p>
        </p:txBody>
      </p:sp>
    </p:spTree>
    <p:extLst>
      <p:ext uri="{BB962C8B-B14F-4D97-AF65-F5344CB8AC3E}">
        <p14:creationId xmlns:p14="http://schemas.microsoft.com/office/powerpoint/2010/main" val="4128046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BFS</a:t>
            </a:r>
            <a:r>
              <a:rPr lang="zh-CN" altLang="en-US" sz="2600" b="1" dirty="0">
                <a:solidFill>
                  <a:schemeClr val="accent1"/>
                </a:solidFill>
              </a:rPr>
              <a:t>应用</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C0A506C4-74BE-4378-96D9-E4CD09662159}"/>
              </a:ext>
            </a:extLst>
          </p:cNvPr>
          <p:cNvSpPr/>
          <p:nvPr/>
        </p:nvSpPr>
        <p:spPr>
          <a:xfrm>
            <a:off x="474047" y="1205141"/>
            <a:ext cx="6597353" cy="535531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altLang="zh-CN" dirty="0"/>
              <a:t>void </a:t>
            </a:r>
            <a:r>
              <a:rPr lang="en-US" altLang="zh-CN" dirty="0" err="1"/>
              <a:t>BFS_MIN_Distance</a:t>
            </a:r>
            <a:r>
              <a:rPr lang="en-US" altLang="zh-CN" dirty="0"/>
              <a:t>(Graph </a:t>
            </a:r>
            <a:r>
              <a:rPr lang="en-US" altLang="zh-CN" dirty="0" err="1"/>
              <a:t>G,int</a:t>
            </a:r>
            <a:r>
              <a:rPr lang="en-US" altLang="zh-CN" dirty="0"/>
              <a:t> u){      </a:t>
            </a:r>
          </a:p>
          <a:p>
            <a:r>
              <a:rPr lang="en-US" altLang="zh-CN" dirty="0"/>
              <a:t>               //d[</a:t>
            </a:r>
            <a:r>
              <a:rPr lang="en-US" altLang="zh-CN" dirty="0" err="1"/>
              <a:t>i</a:t>
            </a:r>
            <a:r>
              <a:rPr lang="en-US" altLang="zh-CN" dirty="0"/>
              <a:t>]</a:t>
            </a:r>
            <a:r>
              <a:rPr lang="zh-CN" altLang="en-US" dirty="0"/>
              <a:t>表示从</a:t>
            </a:r>
            <a:r>
              <a:rPr lang="en-US" altLang="zh-CN" dirty="0"/>
              <a:t>u</a:t>
            </a:r>
            <a:r>
              <a:rPr lang="zh-CN" altLang="en-US" dirty="0"/>
              <a:t>到</a:t>
            </a:r>
            <a:r>
              <a:rPr lang="en-US" altLang="zh-CN" dirty="0" err="1"/>
              <a:t>i</a:t>
            </a:r>
            <a:r>
              <a:rPr lang="zh-CN" altLang="en-US" dirty="0"/>
              <a:t>结点的最短路径</a:t>
            </a:r>
          </a:p>
          <a:p>
            <a:r>
              <a:rPr lang="zh-CN" altLang="en-US" dirty="0"/>
              <a:t>	</a:t>
            </a:r>
            <a:r>
              <a:rPr lang="en-US" altLang="zh-CN" dirty="0"/>
              <a:t>for(</a:t>
            </a:r>
            <a:r>
              <a:rPr lang="en-US" altLang="zh-CN" dirty="0" err="1"/>
              <a:t>i</a:t>
            </a:r>
            <a:r>
              <a:rPr lang="en-US" altLang="zh-CN" dirty="0"/>
              <a:t>=0;i&lt;</a:t>
            </a:r>
            <a:r>
              <a:rPr lang="en-US" altLang="zh-CN" dirty="0" err="1"/>
              <a:t>G.vexnum</a:t>
            </a:r>
            <a:r>
              <a:rPr lang="en-US" altLang="zh-CN" dirty="0"/>
              <a:t>;++</a:t>
            </a:r>
            <a:r>
              <a:rPr lang="en-US" altLang="zh-CN" dirty="0" err="1"/>
              <a:t>i</a:t>
            </a:r>
            <a:r>
              <a:rPr lang="en-US" altLang="zh-CN" dirty="0"/>
              <a:t>) d[</a:t>
            </a:r>
            <a:r>
              <a:rPr lang="en-US" altLang="zh-CN" dirty="0" err="1"/>
              <a:t>i</a:t>
            </a:r>
            <a:r>
              <a:rPr lang="en-US" altLang="zh-CN" dirty="0"/>
              <a:t>]=∞; //</a:t>
            </a:r>
            <a:r>
              <a:rPr lang="zh-CN" altLang="en-US" dirty="0"/>
              <a:t>初始化路径长度</a:t>
            </a:r>
          </a:p>
          <a:p>
            <a:r>
              <a:rPr lang="zh-CN" altLang="en-US" dirty="0"/>
              <a:t>	</a:t>
            </a:r>
            <a:r>
              <a:rPr lang="en-US" altLang="zh-CN" dirty="0"/>
              <a:t>visited[u]=TRUE; d[u]=0;</a:t>
            </a:r>
          </a:p>
          <a:p>
            <a:r>
              <a:rPr lang="en-US" altLang="zh-CN" dirty="0"/>
              <a:t>	</a:t>
            </a:r>
            <a:r>
              <a:rPr lang="en-US" altLang="zh-CN" dirty="0" err="1"/>
              <a:t>EnQueue</a:t>
            </a:r>
            <a:r>
              <a:rPr lang="en-US" altLang="zh-CN" dirty="0"/>
              <a:t>(</a:t>
            </a:r>
            <a:r>
              <a:rPr lang="en-US" altLang="zh-CN" dirty="0" err="1"/>
              <a:t>Q,u</a:t>
            </a:r>
            <a:r>
              <a:rPr lang="en-US" altLang="zh-CN" dirty="0"/>
              <a:t>);</a:t>
            </a:r>
          </a:p>
          <a:p>
            <a:r>
              <a:rPr lang="en-US" altLang="zh-CN" dirty="0"/>
              <a:t>	while(!</a:t>
            </a:r>
            <a:r>
              <a:rPr lang="en-US" altLang="zh-CN" dirty="0" err="1"/>
              <a:t>isEmpty</a:t>
            </a:r>
            <a:r>
              <a:rPr lang="en-US" altLang="zh-CN" dirty="0"/>
              <a:t>(Q)){				</a:t>
            </a:r>
            <a:endParaRPr lang="zh-CN" altLang="en-US" dirty="0"/>
          </a:p>
          <a:p>
            <a:r>
              <a:rPr lang="zh-CN" altLang="en-US" dirty="0"/>
              <a:t>		</a:t>
            </a:r>
            <a:r>
              <a:rPr lang="en-US" altLang="zh-CN" dirty="0" err="1"/>
              <a:t>DeQueue</a:t>
            </a:r>
            <a:r>
              <a:rPr lang="en-US" altLang="zh-CN" dirty="0"/>
              <a:t>(</a:t>
            </a:r>
            <a:r>
              <a:rPr lang="en-US" altLang="zh-CN" dirty="0" err="1"/>
              <a:t>Q,u</a:t>
            </a:r>
            <a:r>
              <a:rPr lang="en-US" altLang="zh-CN" dirty="0"/>
              <a:t>);  				</a:t>
            </a:r>
            <a:endParaRPr lang="zh-CN" altLang="en-US" dirty="0"/>
          </a:p>
          <a:p>
            <a:r>
              <a:rPr lang="zh-CN" altLang="en-US" dirty="0"/>
              <a:t>		</a:t>
            </a:r>
            <a:r>
              <a:rPr lang="en-US" altLang="zh-CN" dirty="0" err="1"/>
              <a:t>ArcNode</a:t>
            </a:r>
            <a:r>
              <a:rPr lang="en-US" altLang="zh-CN" dirty="0"/>
              <a:t> *p=G-&gt;</a:t>
            </a:r>
            <a:r>
              <a:rPr lang="en-US" altLang="zh-CN" dirty="0" err="1"/>
              <a:t>adjList</a:t>
            </a:r>
            <a:r>
              <a:rPr lang="en-US" altLang="zh-CN" dirty="0"/>
              <a:t>[u].</a:t>
            </a:r>
            <a:r>
              <a:rPr lang="en-US" altLang="zh-CN" dirty="0" err="1"/>
              <a:t>firstedge</a:t>
            </a:r>
            <a:r>
              <a:rPr lang="en-US" altLang="zh-CN" dirty="0"/>
              <a:t>; </a:t>
            </a:r>
          </a:p>
          <a:p>
            <a:r>
              <a:rPr lang="en-US" altLang="zh-CN" dirty="0"/>
              <a:t>                              while(p){	</a:t>
            </a:r>
          </a:p>
          <a:p>
            <a:r>
              <a:rPr lang="en-US" altLang="zh-CN" dirty="0">
                <a:solidFill>
                  <a:schemeClr val="accent1"/>
                </a:solidFill>
              </a:rPr>
              <a:t>                                             If</a:t>
            </a:r>
            <a:r>
              <a:rPr lang="en-US" altLang="zh-CN" dirty="0"/>
              <a:t>(!visited[p-&gt;</a:t>
            </a:r>
            <a:r>
              <a:rPr lang="en-US" altLang="zh-CN" dirty="0" err="1"/>
              <a:t>adjvex</a:t>
            </a:r>
            <a:r>
              <a:rPr lang="en-US" altLang="zh-CN" dirty="0"/>
              <a:t>]){    </a:t>
            </a:r>
          </a:p>
          <a:p>
            <a:r>
              <a:rPr lang="en-US" altLang="zh-CN" dirty="0"/>
              <a:t>                                                          visited[p-&gt;</a:t>
            </a:r>
            <a:r>
              <a:rPr lang="en-US" altLang="zh-CN" dirty="0" err="1"/>
              <a:t>adjvex</a:t>
            </a:r>
            <a:r>
              <a:rPr lang="en-US" altLang="zh-CN" dirty="0"/>
              <a:t>]=TRUE;  </a:t>
            </a:r>
          </a:p>
          <a:p>
            <a:r>
              <a:rPr lang="en-US" altLang="zh-CN" dirty="0"/>
              <a:t>                                                           </a:t>
            </a:r>
            <a:r>
              <a:rPr lang="en-US" altLang="zh-CN" dirty="0">
                <a:solidFill>
                  <a:schemeClr val="accent2"/>
                </a:solidFill>
              </a:rPr>
              <a:t>//</a:t>
            </a:r>
            <a:r>
              <a:rPr lang="zh-CN" altLang="en-US" dirty="0">
                <a:solidFill>
                  <a:schemeClr val="accent2"/>
                </a:solidFill>
              </a:rPr>
              <a:t>路径长度加</a:t>
            </a:r>
            <a:r>
              <a:rPr lang="en-US" altLang="zh-CN" dirty="0">
                <a:solidFill>
                  <a:schemeClr val="accent2"/>
                </a:solidFill>
              </a:rPr>
              <a:t>1</a:t>
            </a:r>
            <a:r>
              <a:rPr lang="en-US" altLang="zh-CN" dirty="0"/>
              <a:t>   </a:t>
            </a:r>
          </a:p>
          <a:p>
            <a:r>
              <a:rPr lang="en-US" altLang="zh-CN" dirty="0">
                <a:solidFill>
                  <a:schemeClr val="accent2"/>
                </a:solidFill>
              </a:rPr>
              <a:t>                                                          d[p-&gt;</a:t>
            </a:r>
            <a:r>
              <a:rPr lang="en-US" altLang="zh-CN" dirty="0" err="1">
                <a:solidFill>
                  <a:schemeClr val="accent2"/>
                </a:solidFill>
              </a:rPr>
              <a:t>adjvex</a:t>
            </a:r>
            <a:r>
              <a:rPr lang="en-US" altLang="zh-CN" dirty="0">
                <a:solidFill>
                  <a:schemeClr val="accent2"/>
                </a:solidFill>
              </a:rPr>
              <a:t>]=d[u]+1; </a:t>
            </a:r>
            <a:endParaRPr lang="zh-CN" altLang="en-US" dirty="0">
              <a:solidFill>
                <a:schemeClr val="accent2"/>
              </a:solidFill>
            </a:endParaRPr>
          </a:p>
          <a:p>
            <a:r>
              <a:rPr lang="zh-CN" altLang="en-US" dirty="0"/>
              <a:t>                                                          </a:t>
            </a:r>
            <a:r>
              <a:rPr lang="en-US" altLang="zh-CN" dirty="0" err="1"/>
              <a:t>EnQueue</a:t>
            </a:r>
            <a:r>
              <a:rPr lang="en-US" altLang="zh-CN" dirty="0"/>
              <a:t>(Q, p-&gt;</a:t>
            </a:r>
            <a:r>
              <a:rPr lang="en-US" altLang="zh-CN" dirty="0" err="1"/>
              <a:t>adjvex</a:t>
            </a:r>
            <a:r>
              <a:rPr lang="en-US" altLang="zh-CN" dirty="0"/>
              <a:t>);	</a:t>
            </a:r>
            <a:endParaRPr lang="zh-CN" altLang="en-US" dirty="0"/>
          </a:p>
          <a:p>
            <a:r>
              <a:rPr lang="en-US" altLang="zh-CN" dirty="0"/>
              <a:t>                                             } </a:t>
            </a:r>
          </a:p>
          <a:p>
            <a:r>
              <a:rPr lang="en-US" altLang="zh-CN" dirty="0"/>
              <a:t>                                             p=p-&gt;next</a:t>
            </a:r>
            <a:r>
              <a:rPr lang="zh-CN" altLang="en-US" dirty="0"/>
              <a:t>；</a:t>
            </a:r>
            <a:endParaRPr lang="en-US" altLang="zh-CN" dirty="0"/>
          </a:p>
          <a:p>
            <a:r>
              <a:rPr lang="en-US" altLang="zh-CN" dirty="0"/>
              <a:t>                              }</a:t>
            </a:r>
          </a:p>
          <a:p>
            <a:r>
              <a:rPr lang="en-US" altLang="zh-CN" dirty="0"/>
              <a:t>              }				</a:t>
            </a:r>
          </a:p>
          <a:p>
            <a:r>
              <a:rPr lang="en-US" altLang="zh-CN" dirty="0"/>
              <a:t>}</a:t>
            </a:r>
          </a:p>
        </p:txBody>
      </p:sp>
      <p:sp>
        <p:nvSpPr>
          <p:cNvPr id="34" name="流程图: 接点 33">
            <a:extLst>
              <a:ext uri="{FF2B5EF4-FFF2-40B4-BE49-F238E27FC236}">
                <a16:creationId xmlns:a16="http://schemas.microsoft.com/office/drawing/2014/main" xmlns="" id="{9940D1A6-EF8A-4B07-A4B4-31A088F4E3FA}"/>
              </a:ext>
            </a:extLst>
          </p:cNvPr>
          <p:cNvSpPr/>
          <p:nvPr/>
        </p:nvSpPr>
        <p:spPr>
          <a:xfrm>
            <a:off x="9932847" y="23764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5" name="流程图: 接点 34">
            <a:extLst>
              <a:ext uri="{FF2B5EF4-FFF2-40B4-BE49-F238E27FC236}">
                <a16:creationId xmlns:a16="http://schemas.microsoft.com/office/drawing/2014/main" xmlns="" id="{8FCA5C6C-9E8A-491C-8437-06317851B308}"/>
              </a:ext>
            </a:extLst>
          </p:cNvPr>
          <p:cNvSpPr/>
          <p:nvPr/>
        </p:nvSpPr>
        <p:spPr>
          <a:xfrm>
            <a:off x="8632465" y="72592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6" name="流程图: 接点 35">
            <a:extLst>
              <a:ext uri="{FF2B5EF4-FFF2-40B4-BE49-F238E27FC236}">
                <a16:creationId xmlns:a16="http://schemas.microsoft.com/office/drawing/2014/main" xmlns="" id="{1B23A47C-3404-4FB8-913F-452088CB9749}"/>
              </a:ext>
            </a:extLst>
          </p:cNvPr>
          <p:cNvSpPr/>
          <p:nvPr/>
        </p:nvSpPr>
        <p:spPr>
          <a:xfrm>
            <a:off x="9723210" y="144279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37" name="流程图: 接点 36">
            <a:extLst>
              <a:ext uri="{FF2B5EF4-FFF2-40B4-BE49-F238E27FC236}">
                <a16:creationId xmlns:a16="http://schemas.microsoft.com/office/drawing/2014/main" xmlns="" id="{9E2AF563-8D38-40D4-BE69-D0CBEDCECBF0}"/>
              </a:ext>
            </a:extLst>
          </p:cNvPr>
          <p:cNvSpPr/>
          <p:nvPr/>
        </p:nvSpPr>
        <p:spPr>
          <a:xfrm>
            <a:off x="10887941" y="96731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38" name="直接连接符 37">
            <a:extLst>
              <a:ext uri="{FF2B5EF4-FFF2-40B4-BE49-F238E27FC236}">
                <a16:creationId xmlns:a16="http://schemas.microsoft.com/office/drawing/2014/main" xmlns="" id="{464A9DBF-6226-4D7B-B81B-F61351132639}"/>
              </a:ext>
            </a:extLst>
          </p:cNvPr>
          <p:cNvCxnSpPr>
            <a:cxnSpLocks/>
            <a:stCxn id="34" idx="2"/>
            <a:endCxn id="35" idx="7"/>
          </p:cNvCxnSpPr>
          <p:nvPr/>
        </p:nvCxnSpPr>
        <p:spPr>
          <a:xfrm flipH="1">
            <a:off x="9276905" y="602570"/>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3FEB7240-9589-4D60-8564-EA3DFA41A5C5}"/>
              </a:ext>
            </a:extLst>
          </p:cNvPr>
          <p:cNvCxnSpPr>
            <a:stCxn id="35" idx="4"/>
            <a:endCxn id="36" idx="2"/>
          </p:cNvCxnSpPr>
          <p:nvPr/>
        </p:nvCxnSpPr>
        <p:spPr>
          <a:xfrm>
            <a:off x="9009970" y="1455768"/>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B0795545-06C9-4AC9-AC38-87B47F5362B3}"/>
              </a:ext>
            </a:extLst>
          </p:cNvPr>
          <p:cNvCxnSpPr>
            <a:cxnSpLocks/>
            <a:stCxn id="36" idx="6"/>
            <a:endCxn id="37" idx="4"/>
          </p:cNvCxnSpPr>
          <p:nvPr/>
        </p:nvCxnSpPr>
        <p:spPr>
          <a:xfrm flipV="1">
            <a:off x="10478219" y="1697152"/>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64916E35-1EAA-4C49-A384-EC3E411389BA}"/>
              </a:ext>
            </a:extLst>
          </p:cNvPr>
          <p:cNvCxnSpPr>
            <a:cxnSpLocks/>
            <a:stCxn id="37" idx="0"/>
            <a:endCxn id="34" idx="6"/>
          </p:cNvCxnSpPr>
          <p:nvPr/>
        </p:nvCxnSpPr>
        <p:spPr>
          <a:xfrm flipH="1" flipV="1">
            <a:off x="10687856" y="602570"/>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36A0E67D-B47F-40CC-838D-4FE5F0E417CB}"/>
              </a:ext>
            </a:extLst>
          </p:cNvPr>
          <p:cNvCxnSpPr>
            <a:cxnSpLocks/>
            <a:stCxn id="34" idx="4"/>
            <a:endCxn id="36" idx="0"/>
          </p:cNvCxnSpPr>
          <p:nvPr/>
        </p:nvCxnSpPr>
        <p:spPr>
          <a:xfrm flipH="1">
            <a:off x="10100715" y="967491"/>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流程图: 接点 42">
            <a:extLst>
              <a:ext uri="{FF2B5EF4-FFF2-40B4-BE49-F238E27FC236}">
                <a16:creationId xmlns:a16="http://schemas.microsoft.com/office/drawing/2014/main" xmlns="" id="{4AD4A16C-830A-4689-9465-CDB7A28D1C8E}"/>
              </a:ext>
            </a:extLst>
          </p:cNvPr>
          <p:cNvSpPr/>
          <p:nvPr/>
        </p:nvSpPr>
        <p:spPr>
          <a:xfrm>
            <a:off x="8480494" y="169838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44" name="直接连接符 43">
            <a:extLst>
              <a:ext uri="{FF2B5EF4-FFF2-40B4-BE49-F238E27FC236}">
                <a16:creationId xmlns:a16="http://schemas.microsoft.com/office/drawing/2014/main" xmlns="" id="{48424E30-9EAD-4AC4-97C5-D03FC1533109}"/>
              </a:ext>
            </a:extLst>
          </p:cNvPr>
          <p:cNvCxnSpPr>
            <a:cxnSpLocks/>
            <a:stCxn id="35" idx="4"/>
            <a:endCxn id="43" idx="0"/>
          </p:cNvCxnSpPr>
          <p:nvPr/>
        </p:nvCxnSpPr>
        <p:spPr>
          <a:xfrm flipH="1">
            <a:off x="8857999" y="1455768"/>
            <a:ext cx="151971" cy="242616"/>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xmlns="" id="{690083E7-6608-4DEF-8225-B74DA75B9BD3}"/>
              </a:ext>
            </a:extLst>
          </p:cNvPr>
          <p:cNvSpPr txBox="1"/>
          <p:nvPr/>
        </p:nvSpPr>
        <p:spPr>
          <a:xfrm>
            <a:off x="9496706" y="2808264"/>
            <a:ext cx="1208015" cy="369332"/>
          </a:xfrm>
          <a:prstGeom prst="rect">
            <a:avLst/>
          </a:prstGeom>
          <a:noFill/>
        </p:spPr>
        <p:txBody>
          <a:bodyPr wrap="square" rtlCol="0">
            <a:spAutoFit/>
          </a:bodyPr>
          <a:lstStyle/>
          <a:p>
            <a:r>
              <a:rPr lang="en-US" altLang="zh-CN" dirty="0"/>
              <a:t>d[A]=0</a:t>
            </a:r>
            <a:endParaRPr lang="zh-CN" altLang="en-US" dirty="0"/>
          </a:p>
        </p:txBody>
      </p:sp>
      <p:sp>
        <p:nvSpPr>
          <p:cNvPr id="45" name="文本框 44">
            <a:extLst>
              <a:ext uri="{FF2B5EF4-FFF2-40B4-BE49-F238E27FC236}">
                <a16:creationId xmlns:a16="http://schemas.microsoft.com/office/drawing/2014/main" xmlns="" id="{5C3A4715-15D1-488F-8E82-9216821E521C}"/>
              </a:ext>
            </a:extLst>
          </p:cNvPr>
          <p:cNvSpPr txBox="1"/>
          <p:nvPr/>
        </p:nvSpPr>
        <p:spPr>
          <a:xfrm>
            <a:off x="9496706" y="3224614"/>
            <a:ext cx="2054934" cy="369332"/>
          </a:xfrm>
          <a:prstGeom prst="rect">
            <a:avLst/>
          </a:prstGeom>
          <a:noFill/>
        </p:spPr>
        <p:txBody>
          <a:bodyPr wrap="square" rtlCol="0">
            <a:spAutoFit/>
          </a:bodyPr>
          <a:lstStyle/>
          <a:p>
            <a:r>
              <a:rPr lang="en-US" altLang="zh-CN" dirty="0"/>
              <a:t>d[B]=d[A]+1=1</a:t>
            </a:r>
            <a:endParaRPr lang="zh-CN" altLang="en-US" dirty="0"/>
          </a:p>
        </p:txBody>
      </p:sp>
      <p:sp>
        <p:nvSpPr>
          <p:cNvPr id="46" name="文本框 45">
            <a:extLst>
              <a:ext uri="{FF2B5EF4-FFF2-40B4-BE49-F238E27FC236}">
                <a16:creationId xmlns:a16="http://schemas.microsoft.com/office/drawing/2014/main" xmlns="" id="{9757DAC3-B1FC-4BE0-A559-9B89FB244AF7}"/>
              </a:ext>
            </a:extLst>
          </p:cNvPr>
          <p:cNvSpPr txBox="1"/>
          <p:nvPr/>
        </p:nvSpPr>
        <p:spPr>
          <a:xfrm>
            <a:off x="9496706" y="3695318"/>
            <a:ext cx="2054934" cy="369332"/>
          </a:xfrm>
          <a:prstGeom prst="rect">
            <a:avLst/>
          </a:prstGeom>
          <a:noFill/>
        </p:spPr>
        <p:txBody>
          <a:bodyPr wrap="square" rtlCol="0">
            <a:spAutoFit/>
          </a:bodyPr>
          <a:lstStyle/>
          <a:p>
            <a:r>
              <a:rPr lang="en-US" altLang="zh-CN" dirty="0"/>
              <a:t>d[C]=d[A]+1=1</a:t>
            </a:r>
            <a:endParaRPr lang="zh-CN" altLang="en-US" dirty="0"/>
          </a:p>
        </p:txBody>
      </p:sp>
      <p:sp>
        <p:nvSpPr>
          <p:cNvPr id="47" name="文本框 46">
            <a:extLst>
              <a:ext uri="{FF2B5EF4-FFF2-40B4-BE49-F238E27FC236}">
                <a16:creationId xmlns:a16="http://schemas.microsoft.com/office/drawing/2014/main" xmlns="" id="{1CAB4651-D3B6-4141-A1B3-B2FC0C67C7C3}"/>
              </a:ext>
            </a:extLst>
          </p:cNvPr>
          <p:cNvSpPr txBox="1"/>
          <p:nvPr/>
        </p:nvSpPr>
        <p:spPr>
          <a:xfrm>
            <a:off x="9496706" y="4202811"/>
            <a:ext cx="2054934" cy="369332"/>
          </a:xfrm>
          <a:prstGeom prst="rect">
            <a:avLst/>
          </a:prstGeom>
          <a:noFill/>
        </p:spPr>
        <p:txBody>
          <a:bodyPr wrap="square" rtlCol="0">
            <a:spAutoFit/>
          </a:bodyPr>
          <a:lstStyle/>
          <a:p>
            <a:r>
              <a:rPr lang="en-US" altLang="zh-CN" dirty="0"/>
              <a:t>d[D]=d[A]+1=1</a:t>
            </a:r>
            <a:endParaRPr lang="zh-CN" altLang="en-US" dirty="0"/>
          </a:p>
        </p:txBody>
      </p:sp>
      <p:sp>
        <p:nvSpPr>
          <p:cNvPr id="48" name="文本框 47">
            <a:extLst>
              <a:ext uri="{FF2B5EF4-FFF2-40B4-BE49-F238E27FC236}">
                <a16:creationId xmlns:a16="http://schemas.microsoft.com/office/drawing/2014/main" xmlns="" id="{9C7E3771-DB94-4A3B-B55A-E220615871B2}"/>
              </a:ext>
            </a:extLst>
          </p:cNvPr>
          <p:cNvSpPr txBox="1"/>
          <p:nvPr/>
        </p:nvSpPr>
        <p:spPr>
          <a:xfrm>
            <a:off x="9496706" y="4641516"/>
            <a:ext cx="2054934" cy="369332"/>
          </a:xfrm>
          <a:prstGeom prst="rect">
            <a:avLst/>
          </a:prstGeom>
          <a:noFill/>
        </p:spPr>
        <p:txBody>
          <a:bodyPr wrap="square" rtlCol="0">
            <a:spAutoFit/>
          </a:bodyPr>
          <a:lstStyle/>
          <a:p>
            <a:r>
              <a:rPr lang="en-US" altLang="zh-CN" dirty="0"/>
              <a:t>d[E]=d[B]+1=2</a:t>
            </a:r>
            <a:endParaRPr lang="zh-CN" altLang="en-US" dirty="0"/>
          </a:p>
        </p:txBody>
      </p:sp>
      <p:sp>
        <p:nvSpPr>
          <p:cNvPr id="8" name="文本框 7">
            <a:extLst>
              <a:ext uri="{FF2B5EF4-FFF2-40B4-BE49-F238E27FC236}">
                <a16:creationId xmlns:a16="http://schemas.microsoft.com/office/drawing/2014/main" xmlns="" id="{AF178393-2AF5-44A1-8646-4CE022C08443}"/>
              </a:ext>
            </a:extLst>
          </p:cNvPr>
          <p:cNvSpPr txBox="1"/>
          <p:nvPr/>
        </p:nvSpPr>
        <p:spPr>
          <a:xfrm>
            <a:off x="474047" y="597978"/>
            <a:ext cx="8163199" cy="369332"/>
          </a:xfrm>
          <a:prstGeom prst="rect">
            <a:avLst/>
          </a:prstGeom>
          <a:noFill/>
        </p:spPr>
        <p:txBody>
          <a:bodyPr wrap="square" rtlCol="0">
            <a:spAutoFit/>
          </a:bodyPr>
          <a:lstStyle/>
          <a:p>
            <a:r>
              <a:rPr lang="en-US" altLang="zh-CN" dirty="0"/>
              <a:t>BFS</a:t>
            </a:r>
            <a:r>
              <a:rPr lang="zh-CN" altLang="en-US" dirty="0"/>
              <a:t>解决</a:t>
            </a:r>
            <a:r>
              <a:rPr lang="zh-CN" altLang="en-US" dirty="0">
                <a:solidFill>
                  <a:schemeClr val="accent1"/>
                </a:solidFill>
              </a:rPr>
              <a:t>单源非带权图</a:t>
            </a:r>
            <a:r>
              <a:rPr lang="zh-CN" altLang="en-US" dirty="0"/>
              <a:t>最短路径问题：</a:t>
            </a:r>
            <a:r>
              <a:rPr lang="zh-CN" altLang="zh-CN" dirty="0"/>
              <a:t>按照距离</a:t>
            </a:r>
            <a:r>
              <a:rPr lang="zh-CN" altLang="zh-CN" dirty="0">
                <a:solidFill>
                  <a:schemeClr val="accent1"/>
                </a:solidFill>
              </a:rPr>
              <a:t>由近到远</a:t>
            </a:r>
            <a:r>
              <a:rPr lang="zh-CN" altLang="zh-CN" dirty="0"/>
              <a:t>来遍历图中每个顶点</a:t>
            </a:r>
            <a:endParaRPr lang="zh-CN" altLang="en-US" dirty="0"/>
          </a:p>
        </p:txBody>
      </p:sp>
    </p:spTree>
    <p:extLst>
      <p:ext uri="{BB962C8B-B14F-4D97-AF65-F5344CB8AC3E}">
        <p14:creationId xmlns:p14="http://schemas.microsoft.com/office/powerpoint/2010/main" val="20782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35" grpId="0" animBg="1"/>
      <p:bldP spid="36" grpId="0" animBg="1"/>
      <p:bldP spid="37" grpId="0" animBg="1"/>
      <p:bldP spid="43" grpId="0" animBg="1"/>
      <p:bldP spid="7" grpId="0"/>
      <p:bldP spid="45" grpId="0"/>
      <p:bldP spid="46" grpId="0"/>
      <p:bldP spid="47" grpId="0"/>
      <p:bldP spid="48"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广度优先生成树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流程图: 接点 33">
            <a:extLst>
              <a:ext uri="{FF2B5EF4-FFF2-40B4-BE49-F238E27FC236}">
                <a16:creationId xmlns:a16="http://schemas.microsoft.com/office/drawing/2014/main" xmlns="" id="{9940D1A6-EF8A-4B07-A4B4-31A088F4E3FA}"/>
              </a:ext>
            </a:extLst>
          </p:cNvPr>
          <p:cNvSpPr/>
          <p:nvPr/>
        </p:nvSpPr>
        <p:spPr>
          <a:xfrm>
            <a:off x="2458256" y="133660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5" name="流程图: 接点 34">
            <a:extLst>
              <a:ext uri="{FF2B5EF4-FFF2-40B4-BE49-F238E27FC236}">
                <a16:creationId xmlns:a16="http://schemas.microsoft.com/office/drawing/2014/main" xmlns="" id="{8FCA5C6C-9E8A-491C-8437-06317851B308}"/>
              </a:ext>
            </a:extLst>
          </p:cNvPr>
          <p:cNvSpPr/>
          <p:nvPr/>
        </p:nvSpPr>
        <p:spPr>
          <a:xfrm>
            <a:off x="1157874" y="182488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6" name="流程图: 接点 35">
            <a:extLst>
              <a:ext uri="{FF2B5EF4-FFF2-40B4-BE49-F238E27FC236}">
                <a16:creationId xmlns:a16="http://schemas.microsoft.com/office/drawing/2014/main" xmlns="" id="{1B23A47C-3404-4FB8-913F-452088CB9749}"/>
              </a:ext>
            </a:extLst>
          </p:cNvPr>
          <p:cNvSpPr/>
          <p:nvPr/>
        </p:nvSpPr>
        <p:spPr>
          <a:xfrm>
            <a:off x="2248619" y="254174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37" name="流程图: 接点 36">
            <a:extLst>
              <a:ext uri="{FF2B5EF4-FFF2-40B4-BE49-F238E27FC236}">
                <a16:creationId xmlns:a16="http://schemas.microsoft.com/office/drawing/2014/main" xmlns="" id="{9E2AF563-8D38-40D4-BE69-D0CBEDCECBF0}"/>
              </a:ext>
            </a:extLst>
          </p:cNvPr>
          <p:cNvSpPr/>
          <p:nvPr/>
        </p:nvSpPr>
        <p:spPr>
          <a:xfrm>
            <a:off x="3413350" y="206626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38" name="直接连接符 37">
            <a:extLst>
              <a:ext uri="{FF2B5EF4-FFF2-40B4-BE49-F238E27FC236}">
                <a16:creationId xmlns:a16="http://schemas.microsoft.com/office/drawing/2014/main" xmlns="" id="{464A9DBF-6226-4D7B-B81B-F61351132639}"/>
              </a:ext>
            </a:extLst>
          </p:cNvPr>
          <p:cNvCxnSpPr>
            <a:cxnSpLocks/>
            <a:stCxn id="34" idx="2"/>
            <a:endCxn id="35" idx="7"/>
          </p:cNvCxnSpPr>
          <p:nvPr/>
        </p:nvCxnSpPr>
        <p:spPr>
          <a:xfrm flipH="1">
            <a:off x="1802314" y="1701527"/>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3FEB7240-9589-4D60-8564-EA3DFA41A5C5}"/>
              </a:ext>
            </a:extLst>
          </p:cNvPr>
          <p:cNvCxnSpPr>
            <a:stCxn id="35" idx="4"/>
            <a:endCxn id="36" idx="2"/>
          </p:cNvCxnSpPr>
          <p:nvPr/>
        </p:nvCxnSpPr>
        <p:spPr>
          <a:xfrm>
            <a:off x="1535379" y="2554725"/>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B0795545-06C9-4AC9-AC38-87B47F5362B3}"/>
              </a:ext>
            </a:extLst>
          </p:cNvPr>
          <p:cNvCxnSpPr>
            <a:cxnSpLocks/>
            <a:stCxn id="36" idx="6"/>
            <a:endCxn id="37" idx="4"/>
          </p:cNvCxnSpPr>
          <p:nvPr/>
        </p:nvCxnSpPr>
        <p:spPr>
          <a:xfrm flipV="1">
            <a:off x="3003628" y="2796109"/>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64916E35-1EAA-4C49-A384-EC3E411389BA}"/>
              </a:ext>
            </a:extLst>
          </p:cNvPr>
          <p:cNvCxnSpPr>
            <a:cxnSpLocks/>
            <a:stCxn id="37" idx="0"/>
            <a:endCxn id="34" idx="6"/>
          </p:cNvCxnSpPr>
          <p:nvPr/>
        </p:nvCxnSpPr>
        <p:spPr>
          <a:xfrm flipH="1" flipV="1">
            <a:off x="3213265" y="1701527"/>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36A0E67D-B47F-40CC-838D-4FE5F0E417CB}"/>
              </a:ext>
            </a:extLst>
          </p:cNvPr>
          <p:cNvCxnSpPr>
            <a:cxnSpLocks/>
            <a:stCxn id="34" idx="4"/>
            <a:endCxn id="36" idx="0"/>
          </p:cNvCxnSpPr>
          <p:nvPr/>
        </p:nvCxnSpPr>
        <p:spPr>
          <a:xfrm flipH="1">
            <a:off x="2626124" y="2066448"/>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流程图: 接点 42">
            <a:extLst>
              <a:ext uri="{FF2B5EF4-FFF2-40B4-BE49-F238E27FC236}">
                <a16:creationId xmlns:a16="http://schemas.microsoft.com/office/drawing/2014/main" xmlns="" id="{4AD4A16C-830A-4689-9465-CDB7A28D1C8E}"/>
              </a:ext>
            </a:extLst>
          </p:cNvPr>
          <p:cNvSpPr/>
          <p:nvPr/>
        </p:nvSpPr>
        <p:spPr>
          <a:xfrm>
            <a:off x="1005903" y="279734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44" name="直接连接符 43">
            <a:extLst>
              <a:ext uri="{FF2B5EF4-FFF2-40B4-BE49-F238E27FC236}">
                <a16:creationId xmlns:a16="http://schemas.microsoft.com/office/drawing/2014/main" xmlns="" id="{48424E30-9EAD-4AC4-97C5-D03FC1533109}"/>
              </a:ext>
            </a:extLst>
          </p:cNvPr>
          <p:cNvCxnSpPr>
            <a:cxnSpLocks/>
            <a:stCxn id="35" idx="4"/>
            <a:endCxn id="43" idx="0"/>
          </p:cNvCxnSpPr>
          <p:nvPr/>
        </p:nvCxnSpPr>
        <p:spPr>
          <a:xfrm flipH="1">
            <a:off x="1383408" y="2554725"/>
            <a:ext cx="151971" cy="242616"/>
          </a:xfrm>
          <a:prstGeom prst="line">
            <a:avLst/>
          </a:prstGeom>
        </p:spPr>
        <p:style>
          <a:lnRef idx="1">
            <a:schemeClr val="accent1"/>
          </a:lnRef>
          <a:fillRef idx="0">
            <a:schemeClr val="accent1"/>
          </a:fillRef>
          <a:effectRef idx="0">
            <a:schemeClr val="accent1"/>
          </a:effectRef>
          <a:fontRef idx="minor">
            <a:schemeClr val="tx1"/>
          </a:fontRef>
        </p:style>
      </p:cxnSp>
      <p:sp>
        <p:nvSpPr>
          <p:cNvPr id="3" name="箭头: 右 2">
            <a:extLst>
              <a:ext uri="{FF2B5EF4-FFF2-40B4-BE49-F238E27FC236}">
                <a16:creationId xmlns:a16="http://schemas.microsoft.com/office/drawing/2014/main" xmlns="" id="{E2AAE1BD-B08F-4816-8C94-E9FE8968EA6F}"/>
              </a:ext>
            </a:extLst>
          </p:cNvPr>
          <p:cNvSpPr/>
          <p:nvPr/>
        </p:nvSpPr>
        <p:spPr>
          <a:xfrm>
            <a:off x="5368954" y="225663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xmlns="" id="{3D5F3D6E-64B5-479B-801F-51B393DA9707}"/>
              </a:ext>
            </a:extLst>
          </p:cNvPr>
          <p:cNvSpPr/>
          <p:nvPr/>
        </p:nvSpPr>
        <p:spPr>
          <a:xfrm>
            <a:off x="184547" y="5015922"/>
            <a:ext cx="7432653" cy="646331"/>
          </a:xfrm>
          <a:prstGeom prst="rect">
            <a:avLst/>
          </a:prstGeom>
        </p:spPr>
        <p:txBody>
          <a:bodyPr wrap="square">
            <a:spAutoFit/>
          </a:bodyPr>
          <a:lstStyle/>
          <a:p>
            <a:r>
              <a:rPr lang="zh-CN" altLang="en-US" dirty="0"/>
              <a:t>如果图是邻接矩阵存储的，广度优先生成树唯一。</a:t>
            </a:r>
            <a:endParaRPr lang="en-US" altLang="zh-CN" dirty="0"/>
          </a:p>
          <a:p>
            <a:r>
              <a:rPr lang="zh-CN" altLang="en-US" dirty="0"/>
              <a:t>如果图是邻接矩阵存储的，广度优先生成树则</a:t>
            </a:r>
            <a:r>
              <a:rPr lang="zh-CN" altLang="en-US" dirty="0">
                <a:solidFill>
                  <a:schemeClr val="accent1"/>
                </a:solidFill>
              </a:rPr>
              <a:t>不唯一</a:t>
            </a:r>
            <a:r>
              <a:rPr lang="zh-CN" altLang="en-US" dirty="0"/>
              <a:t>。</a:t>
            </a:r>
          </a:p>
        </p:txBody>
      </p:sp>
      <p:sp>
        <p:nvSpPr>
          <p:cNvPr id="59" name="流程图: 接点 58">
            <a:extLst>
              <a:ext uri="{FF2B5EF4-FFF2-40B4-BE49-F238E27FC236}">
                <a16:creationId xmlns:a16="http://schemas.microsoft.com/office/drawing/2014/main" xmlns="" id="{EA280AFD-5C4A-4AB1-8747-C8EF90F20EE4}"/>
              </a:ext>
            </a:extLst>
          </p:cNvPr>
          <p:cNvSpPr/>
          <p:nvPr/>
        </p:nvSpPr>
        <p:spPr>
          <a:xfrm>
            <a:off x="9410649" y="85098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0" name="流程图: 接点 59">
            <a:extLst>
              <a:ext uri="{FF2B5EF4-FFF2-40B4-BE49-F238E27FC236}">
                <a16:creationId xmlns:a16="http://schemas.microsoft.com/office/drawing/2014/main" xmlns="" id="{FD491572-AC34-48AB-A754-C05CCCE5417D}"/>
              </a:ext>
            </a:extLst>
          </p:cNvPr>
          <p:cNvSpPr/>
          <p:nvPr/>
        </p:nvSpPr>
        <p:spPr>
          <a:xfrm>
            <a:off x="8330527" y="156664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61" name="流程图: 接点 60">
            <a:extLst>
              <a:ext uri="{FF2B5EF4-FFF2-40B4-BE49-F238E27FC236}">
                <a16:creationId xmlns:a16="http://schemas.microsoft.com/office/drawing/2014/main" xmlns="" id="{AFD0B03D-5B50-42AE-9A69-2A4DA425DA3D}"/>
              </a:ext>
            </a:extLst>
          </p:cNvPr>
          <p:cNvSpPr/>
          <p:nvPr/>
        </p:nvSpPr>
        <p:spPr>
          <a:xfrm>
            <a:off x="9410649" y="156664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62" name="流程图: 接点 61">
            <a:extLst>
              <a:ext uri="{FF2B5EF4-FFF2-40B4-BE49-F238E27FC236}">
                <a16:creationId xmlns:a16="http://schemas.microsoft.com/office/drawing/2014/main" xmlns="" id="{56137088-2F9D-4674-81A7-7F2170D53A3C}"/>
              </a:ext>
            </a:extLst>
          </p:cNvPr>
          <p:cNvSpPr/>
          <p:nvPr/>
        </p:nvSpPr>
        <p:spPr>
          <a:xfrm>
            <a:off x="10643734" y="156634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63" name="流程图: 接点 62">
            <a:extLst>
              <a:ext uri="{FF2B5EF4-FFF2-40B4-BE49-F238E27FC236}">
                <a16:creationId xmlns:a16="http://schemas.microsoft.com/office/drawing/2014/main" xmlns="" id="{C5D60109-05D7-4CFB-A613-00D5BD5F3816}"/>
              </a:ext>
            </a:extLst>
          </p:cNvPr>
          <p:cNvSpPr/>
          <p:nvPr/>
        </p:nvSpPr>
        <p:spPr>
          <a:xfrm>
            <a:off x="8010755" y="24862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65" name="直接连接符 64">
            <a:extLst>
              <a:ext uri="{FF2B5EF4-FFF2-40B4-BE49-F238E27FC236}">
                <a16:creationId xmlns:a16="http://schemas.microsoft.com/office/drawing/2014/main" xmlns="" id="{1D7C2780-98BC-443E-9C9A-0F574A581FC3}"/>
              </a:ext>
            </a:extLst>
          </p:cNvPr>
          <p:cNvCxnSpPr>
            <a:stCxn id="59" idx="2"/>
            <a:endCxn id="60" idx="0"/>
          </p:cNvCxnSpPr>
          <p:nvPr/>
        </p:nvCxnSpPr>
        <p:spPr>
          <a:xfrm flipH="1">
            <a:off x="8525723" y="1033546"/>
            <a:ext cx="884926" cy="533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EFB27224-E02C-4467-A239-8FD2A252A5C0}"/>
              </a:ext>
            </a:extLst>
          </p:cNvPr>
          <p:cNvCxnSpPr>
            <a:stCxn id="59" idx="4"/>
            <a:endCxn id="61" idx="0"/>
          </p:cNvCxnSpPr>
          <p:nvPr/>
        </p:nvCxnSpPr>
        <p:spPr>
          <a:xfrm>
            <a:off x="9605845" y="1216108"/>
            <a:ext cx="0" cy="350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AD4C9DA5-84F2-4A16-BF00-22CDD098F89A}"/>
              </a:ext>
            </a:extLst>
          </p:cNvPr>
          <p:cNvCxnSpPr>
            <a:stCxn id="59" idx="6"/>
            <a:endCxn id="62" idx="0"/>
          </p:cNvCxnSpPr>
          <p:nvPr/>
        </p:nvCxnSpPr>
        <p:spPr>
          <a:xfrm>
            <a:off x="9801041" y="1033546"/>
            <a:ext cx="1037889" cy="532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xmlns="" id="{83990CF6-E1D5-44C3-AAF5-FA60C12C25D3}"/>
              </a:ext>
            </a:extLst>
          </p:cNvPr>
          <p:cNvCxnSpPr>
            <a:stCxn id="60" idx="4"/>
            <a:endCxn id="63" idx="0"/>
          </p:cNvCxnSpPr>
          <p:nvPr/>
        </p:nvCxnSpPr>
        <p:spPr>
          <a:xfrm flipH="1">
            <a:off x="8205951" y="1931765"/>
            <a:ext cx="319772" cy="554499"/>
          </a:xfrm>
          <a:prstGeom prst="line">
            <a:avLst/>
          </a:prstGeom>
        </p:spPr>
        <p:style>
          <a:lnRef idx="1">
            <a:schemeClr val="accent1"/>
          </a:lnRef>
          <a:fillRef idx="0">
            <a:schemeClr val="accent1"/>
          </a:fillRef>
          <a:effectRef idx="0">
            <a:schemeClr val="accent1"/>
          </a:effectRef>
          <a:fontRef idx="minor">
            <a:schemeClr val="tx1"/>
          </a:fontRef>
        </p:style>
      </p:cxnSp>
      <p:sp>
        <p:nvSpPr>
          <p:cNvPr id="72" name="流程图: 接点 71">
            <a:extLst>
              <a:ext uri="{FF2B5EF4-FFF2-40B4-BE49-F238E27FC236}">
                <a16:creationId xmlns:a16="http://schemas.microsoft.com/office/drawing/2014/main" xmlns="" id="{DBFF1D91-0B25-4647-BD72-ABCA9FF438B6}"/>
              </a:ext>
            </a:extLst>
          </p:cNvPr>
          <p:cNvSpPr/>
          <p:nvPr/>
        </p:nvSpPr>
        <p:spPr>
          <a:xfrm>
            <a:off x="9410649" y="32118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73" name="流程图: 接点 72">
            <a:extLst>
              <a:ext uri="{FF2B5EF4-FFF2-40B4-BE49-F238E27FC236}">
                <a16:creationId xmlns:a16="http://schemas.microsoft.com/office/drawing/2014/main" xmlns="" id="{CC269CA4-C769-40C6-8FB3-DB946C2B9DC3}"/>
              </a:ext>
            </a:extLst>
          </p:cNvPr>
          <p:cNvSpPr/>
          <p:nvPr/>
        </p:nvSpPr>
        <p:spPr>
          <a:xfrm>
            <a:off x="8330527" y="392747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74" name="流程图: 接点 73">
            <a:extLst>
              <a:ext uri="{FF2B5EF4-FFF2-40B4-BE49-F238E27FC236}">
                <a16:creationId xmlns:a16="http://schemas.microsoft.com/office/drawing/2014/main" xmlns="" id="{9954BAB2-1302-40B7-8FB5-E0BEA731A5C3}"/>
              </a:ext>
            </a:extLst>
          </p:cNvPr>
          <p:cNvSpPr/>
          <p:nvPr/>
        </p:nvSpPr>
        <p:spPr>
          <a:xfrm>
            <a:off x="9410649" y="392747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75" name="流程图: 接点 74">
            <a:extLst>
              <a:ext uri="{FF2B5EF4-FFF2-40B4-BE49-F238E27FC236}">
                <a16:creationId xmlns:a16="http://schemas.microsoft.com/office/drawing/2014/main" xmlns="" id="{12F35484-CB3A-4912-95E2-A1BDD6630B69}"/>
              </a:ext>
            </a:extLst>
          </p:cNvPr>
          <p:cNvSpPr/>
          <p:nvPr/>
        </p:nvSpPr>
        <p:spPr>
          <a:xfrm>
            <a:off x="10643734" y="39271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76" name="流程图: 接点 75">
            <a:extLst>
              <a:ext uri="{FF2B5EF4-FFF2-40B4-BE49-F238E27FC236}">
                <a16:creationId xmlns:a16="http://schemas.microsoft.com/office/drawing/2014/main" xmlns="" id="{55B86A36-05A8-4620-A691-E9E55826207D}"/>
              </a:ext>
            </a:extLst>
          </p:cNvPr>
          <p:cNvSpPr/>
          <p:nvPr/>
        </p:nvSpPr>
        <p:spPr>
          <a:xfrm>
            <a:off x="9410649" y="502467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77" name="直接连接符 76">
            <a:extLst>
              <a:ext uri="{FF2B5EF4-FFF2-40B4-BE49-F238E27FC236}">
                <a16:creationId xmlns:a16="http://schemas.microsoft.com/office/drawing/2014/main" xmlns="" id="{381228CD-EB12-4ACB-A049-652221473E4D}"/>
              </a:ext>
            </a:extLst>
          </p:cNvPr>
          <p:cNvCxnSpPr>
            <a:stCxn id="72" idx="2"/>
            <a:endCxn id="73" idx="0"/>
          </p:cNvCxnSpPr>
          <p:nvPr/>
        </p:nvCxnSpPr>
        <p:spPr>
          <a:xfrm flipH="1">
            <a:off x="8525723" y="3394383"/>
            <a:ext cx="884926" cy="533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97EEA85C-806B-4513-B8E6-12BBAF0657D0}"/>
              </a:ext>
            </a:extLst>
          </p:cNvPr>
          <p:cNvCxnSpPr>
            <a:stCxn id="72" idx="4"/>
            <a:endCxn id="74" idx="0"/>
          </p:cNvCxnSpPr>
          <p:nvPr/>
        </p:nvCxnSpPr>
        <p:spPr>
          <a:xfrm>
            <a:off x="9605845" y="3576945"/>
            <a:ext cx="0" cy="350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C3C55BE0-80AE-490C-A4E1-DCADBE6BB68E}"/>
              </a:ext>
            </a:extLst>
          </p:cNvPr>
          <p:cNvCxnSpPr>
            <a:stCxn id="72" idx="6"/>
            <a:endCxn id="75" idx="0"/>
          </p:cNvCxnSpPr>
          <p:nvPr/>
        </p:nvCxnSpPr>
        <p:spPr>
          <a:xfrm>
            <a:off x="9801041" y="3394383"/>
            <a:ext cx="1037889" cy="532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xmlns="" id="{96F9302D-F597-49E2-8D75-396AE4C96F97}"/>
              </a:ext>
            </a:extLst>
          </p:cNvPr>
          <p:cNvCxnSpPr>
            <a:cxnSpLocks/>
            <a:stCxn id="74" idx="4"/>
            <a:endCxn id="76" idx="0"/>
          </p:cNvCxnSpPr>
          <p:nvPr/>
        </p:nvCxnSpPr>
        <p:spPr>
          <a:xfrm>
            <a:off x="9605845" y="4292603"/>
            <a:ext cx="0" cy="7320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8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par>
                                <p:cTn id="59" presetID="10" presetClass="entr" presetSubtype="0"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par>
                                <p:cTn id="62" presetID="10" presetClass="entr" presetSubtype="0" fill="hold"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500"/>
                                        <p:tgtEl>
                                          <p:spTgt spid="67"/>
                                        </p:tgtEl>
                                      </p:cBhvr>
                                    </p:animEffect>
                                  </p:childTnLst>
                                </p:cTn>
                              </p:par>
                              <p:par>
                                <p:cTn id="65" presetID="10"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childTnLst>
                                </p:cTn>
                              </p:par>
                              <p:par>
                                <p:cTn id="68" presetID="10" presetClass="entr" presetSubtype="0" fill="hold"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500"/>
                                        <p:tgtEl>
                                          <p:spTgt spid="7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500"/>
                                        <p:tgtEl>
                                          <p:spTgt spid="76"/>
                                        </p:tgtEl>
                                      </p:cBhvr>
                                    </p:animEffect>
                                  </p:childTnLst>
                                </p:cTn>
                              </p:par>
                              <p:par>
                                <p:cTn id="90" presetID="10" presetClass="entr" presetSubtype="0" fill="hold"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500"/>
                                        <p:tgtEl>
                                          <p:spTgt spid="77"/>
                                        </p:tgtEl>
                                      </p:cBhvr>
                                    </p:animEffect>
                                  </p:childTnLst>
                                </p:cTn>
                              </p:par>
                              <p:par>
                                <p:cTn id="93" presetID="10"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fade">
                                      <p:cBhvr>
                                        <p:cTn id="95" dur="500"/>
                                        <p:tgtEl>
                                          <p:spTgt spid="78"/>
                                        </p:tgtEl>
                                      </p:cBhvr>
                                    </p:animEffect>
                                  </p:childTnLst>
                                </p:cTn>
                              </p:par>
                              <p:par>
                                <p:cTn id="96" presetID="10" presetClass="entr" presetSubtype="0" fill="hold" nodeType="withEffect">
                                  <p:stCondLst>
                                    <p:cond delay="0"/>
                                  </p:stCondLst>
                                  <p:childTnLst>
                                    <p:set>
                                      <p:cBhvr>
                                        <p:cTn id="97" dur="1" fill="hold">
                                          <p:stCondLst>
                                            <p:cond delay="0"/>
                                          </p:stCondLst>
                                        </p:cTn>
                                        <p:tgtEl>
                                          <p:spTgt spid="79"/>
                                        </p:tgtEl>
                                        <p:attrNameLst>
                                          <p:attrName>style.visibility</p:attrName>
                                        </p:attrNameLst>
                                      </p:cBhvr>
                                      <p:to>
                                        <p:strVal val="visible"/>
                                      </p:to>
                                    </p:set>
                                    <p:animEffect transition="in" filter="fade">
                                      <p:cBhvr>
                                        <p:cTn id="98" dur="500"/>
                                        <p:tgtEl>
                                          <p:spTgt spid="79"/>
                                        </p:tgtEl>
                                      </p:cBhvr>
                                    </p:animEffect>
                                  </p:childTnLst>
                                </p:cTn>
                              </p:par>
                              <p:par>
                                <p:cTn id="99" presetID="10" presetClass="entr" presetSubtype="0" fill="hold"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500"/>
                                        <p:tgtEl>
                                          <p:spTgt spid="8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fade">
                                      <p:cBhvr>
                                        <p:cTn id="10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3" grpId="0" animBg="1"/>
      <p:bldP spid="3" grpId="0" animBg="1"/>
      <p:bldP spid="57" grpId="0"/>
      <p:bldP spid="59" grpId="0" animBg="1"/>
      <p:bldP spid="60" grpId="0" animBg="1"/>
      <p:bldP spid="61" grpId="0" animBg="1"/>
      <p:bldP spid="62" grpId="0" animBg="1"/>
      <p:bldP spid="63" grpId="0" animBg="1"/>
      <p:bldP spid="72" grpId="0" animBg="1"/>
      <p:bldP spid="73" grpId="0" animBg="1"/>
      <p:bldP spid="74" grpId="0" animBg="1"/>
      <p:bldP spid="75" grpId="0" animBg="1"/>
      <p:bldP spid="7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DFS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xmlns="" id="{A1BEE39B-2DBB-4D25-9B9B-CDC42BB6797A}"/>
              </a:ext>
            </a:extLst>
          </p:cNvPr>
          <p:cNvSpPr/>
          <p:nvPr/>
        </p:nvSpPr>
        <p:spPr>
          <a:xfrm>
            <a:off x="873394" y="777971"/>
            <a:ext cx="9839347" cy="369332"/>
          </a:xfrm>
          <a:prstGeom prst="rect">
            <a:avLst/>
          </a:prstGeom>
        </p:spPr>
        <p:txBody>
          <a:bodyPr wrap="square">
            <a:spAutoFit/>
          </a:bodyPr>
          <a:lstStyle/>
          <a:p>
            <a:r>
              <a:rPr lang="zh-CN" altLang="en-US" dirty="0"/>
              <a:t>深度优先搜索</a:t>
            </a:r>
            <a:r>
              <a:rPr lang="en-US" altLang="zh-CN" dirty="0"/>
              <a:t>(</a:t>
            </a:r>
            <a:r>
              <a:rPr lang="en-US" altLang="zh-CN" dirty="0" err="1"/>
              <a:t>DFS:Depth-First-Search</a:t>
            </a:r>
            <a:r>
              <a:rPr lang="en-US" altLang="zh-CN" dirty="0"/>
              <a:t>):</a:t>
            </a:r>
            <a:r>
              <a:rPr lang="zh-CN" altLang="en-US" dirty="0"/>
              <a:t>深</a:t>
            </a:r>
            <a:r>
              <a:rPr lang="zh-CN" altLang="zh-CN" dirty="0"/>
              <a:t>度优先搜索类似于树的</a:t>
            </a:r>
            <a:r>
              <a:rPr lang="zh-CN" altLang="en-US" dirty="0">
                <a:solidFill>
                  <a:schemeClr val="accent1"/>
                </a:solidFill>
              </a:rPr>
              <a:t>先</a:t>
            </a:r>
            <a:r>
              <a:rPr lang="zh-CN" altLang="zh-CN" dirty="0">
                <a:solidFill>
                  <a:schemeClr val="accent1"/>
                </a:solidFill>
              </a:rPr>
              <a:t>序遍历</a:t>
            </a:r>
            <a:r>
              <a:rPr lang="zh-CN" altLang="zh-CN" dirty="0"/>
              <a:t>算法</a:t>
            </a:r>
            <a:endParaRPr lang="zh-CN" altLang="en-US" dirty="0"/>
          </a:p>
        </p:txBody>
      </p:sp>
      <p:sp>
        <p:nvSpPr>
          <p:cNvPr id="3" name="矩形 2">
            <a:extLst>
              <a:ext uri="{FF2B5EF4-FFF2-40B4-BE49-F238E27FC236}">
                <a16:creationId xmlns:a16="http://schemas.microsoft.com/office/drawing/2014/main" xmlns="" id="{8E8583EE-AFEC-4DC9-88C5-65B813DB63B1}"/>
              </a:ext>
            </a:extLst>
          </p:cNvPr>
          <p:cNvSpPr/>
          <p:nvPr/>
        </p:nvSpPr>
        <p:spPr>
          <a:xfrm>
            <a:off x="873394" y="1375185"/>
            <a:ext cx="11274640" cy="923330"/>
          </a:xfrm>
          <a:prstGeom prst="rect">
            <a:avLst/>
          </a:prstGeom>
        </p:spPr>
        <p:txBody>
          <a:bodyPr wrap="square">
            <a:spAutoFit/>
          </a:bodyPr>
          <a:lstStyle/>
          <a:p>
            <a:r>
              <a:rPr lang="zh-CN" altLang="en-US" dirty="0"/>
              <a:t>首先访问图中某一起始顶点</a:t>
            </a:r>
            <a:r>
              <a:rPr lang="en-US" altLang="zh-CN" dirty="0"/>
              <a:t>v</a:t>
            </a:r>
            <a:r>
              <a:rPr lang="zh-CN" altLang="en-US" dirty="0"/>
              <a:t>，然后由</a:t>
            </a:r>
            <a:r>
              <a:rPr lang="en-US" altLang="zh-CN" dirty="0"/>
              <a:t>v</a:t>
            </a:r>
            <a:r>
              <a:rPr lang="zh-CN" altLang="en-US" dirty="0"/>
              <a:t>出发，访问与</a:t>
            </a:r>
            <a:r>
              <a:rPr lang="en-US" altLang="zh-CN" dirty="0"/>
              <a:t>v</a:t>
            </a:r>
            <a:r>
              <a:rPr lang="zh-CN" altLang="en-US" dirty="0"/>
              <a:t>邻接且未被访问的任一顶点</a:t>
            </a:r>
            <a:r>
              <a:rPr lang="en-US" altLang="zh-CN" dirty="0"/>
              <a:t>w1</a:t>
            </a:r>
            <a:r>
              <a:rPr lang="zh-CN" altLang="en-US" dirty="0"/>
              <a:t>，再访问与</a:t>
            </a:r>
            <a:r>
              <a:rPr lang="en-US" altLang="zh-CN" dirty="0"/>
              <a:t>w1</a:t>
            </a:r>
            <a:r>
              <a:rPr lang="zh-CN" altLang="en-US" dirty="0"/>
              <a:t>邻接且未被访问的任一顶点</a:t>
            </a:r>
            <a:r>
              <a:rPr lang="en-US" altLang="zh-CN" dirty="0"/>
              <a:t>w2</a:t>
            </a:r>
            <a:r>
              <a:rPr lang="zh-CN" altLang="en-US" dirty="0"/>
              <a:t>，</a:t>
            </a:r>
            <a:r>
              <a:rPr lang="en-US" altLang="zh-CN" dirty="0"/>
              <a:t>……</a:t>
            </a:r>
            <a:r>
              <a:rPr lang="zh-CN" altLang="en-US" dirty="0"/>
              <a:t>重复上述过程。当不能再继续向下访问时，</a:t>
            </a:r>
            <a:r>
              <a:rPr lang="zh-CN" altLang="en-US" dirty="0">
                <a:solidFill>
                  <a:schemeClr val="accent1"/>
                </a:solidFill>
              </a:rPr>
              <a:t>依次退回到最近被访问的顶点</a:t>
            </a:r>
            <a:r>
              <a:rPr lang="zh-CN" altLang="en-US" dirty="0"/>
              <a:t>，若它还有邻接顶点未被访问过，则从该点开始继续上述搜索过程，直到图中所有顶点均被访问过为止</a:t>
            </a:r>
          </a:p>
        </p:txBody>
      </p:sp>
      <p:sp>
        <p:nvSpPr>
          <p:cNvPr id="14" name="流程图: 接点 13">
            <a:extLst>
              <a:ext uri="{FF2B5EF4-FFF2-40B4-BE49-F238E27FC236}">
                <a16:creationId xmlns:a16="http://schemas.microsoft.com/office/drawing/2014/main" xmlns="" id="{27D6F306-6DBD-4134-BA14-4F67853BBC68}"/>
              </a:ext>
            </a:extLst>
          </p:cNvPr>
          <p:cNvSpPr/>
          <p:nvPr/>
        </p:nvSpPr>
        <p:spPr>
          <a:xfrm>
            <a:off x="2573864" y="282578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5" name="流程图: 接点 14">
            <a:extLst>
              <a:ext uri="{FF2B5EF4-FFF2-40B4-BE49-F238E27FC236}">
                <a16:creationId xmlns:a16="http://schemas.microsoft.com/office/drawing/2014/main" xmlns="" id="{3F3B253C-3483-4E61-838A-06CFFC4839E4}"/>
              </a:ext>
            </a:extLst>
          </p:cNvPr>
          <p:cNvSpPr/>
          <p:nvPr/>
        </p:nvSpPr>
        <p:spPr>
          <a:xfrm>
            <a:off x="1273482" y="331406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6" name="流程图: 接点 15">
            <a:extLst>
              <a:ext uri="{FF2B5EF4-FFF2-40B4-BE49-F238E27FC236}">
                <a16:creationId xmlns:a16="http://schemas.microsoft.com/office/drawing/2014/main" xmlns="" id="{BBBD46CE-79F1-4B35-B426-EFDA964799FB}"/>
              </a:ext>
            </a:extLst>
          </p:cNvPr>
          <p:cNvSpPr/>
          <p:nvPr/>
        </p:nvSpPr>
        <p:spPr>
          <a:xfrm>
            <a:off x="2364227" y="403093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7" name="流程图: 接点 16">
            <a:extLst>
              <a:ext uri="{FF2B5EF4-FFF2-40B4-BE49-F238E27FC236}">
                <a16:creationId xmlns:a16="http://schemas.microsoft.com/office/drawing/2014/main" xmlns="" id="{B3737E76-C7DA-4042-94F6-6D639BA931B3}"/>
              </a:ext>
            </a:extLst>
          </p:cNvPr>
          <p:cNvSpPr/>
          <p:nvPr/>
        </p:nvSpPr>
        <p:spPr>
          <a:xfrm>
            <a:off x="3528958" y="35554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18" name="直接连接符 17">
            <a:extLst>
              <a:ext uri="{FF2B5EF4-FFF2-40B4-BE49-F238E27FC236}">
                <a16:creationId xmlns:a16="http://schemas.microsoft.com/office/drawing/2014/main" xmlns="" id="{FE3BEF42-3C0C-4B98-9827-3641CD273112}"/>
              </a:ext>
            </a:extLst>
          </p:cNvPr>
          <p:cNvCxnSpPr>
            <a:cxnSpLocks/>
            <a:stCxn id="14" idx="2"/>
            <a:endCxn id="15" idx="7"/>
          </p:cNvCxnSpPr>
          <p:nvPr/>
        </p:nvCxnSpPr>
        <p:spPr>
          <a:xfrm flipH="1">
            <a:off x="1917922" y="3190710"/>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23629373-BF2E-469B-BEC1-9D974C1592EB}"/>
              </a:ext>
            </a:extLst>
          </p:cNvPr>
          <p:cNvCxnSpPr>
            <a:stCxn id="15" idx="4"/>
            <a:endCxn id="16" idx="2"/>
          </p:cNvCxnSpPr>
          <p:nvPr/>
        </p:nvCxnSpPr>
        <p:spPr>
          <a:xfrm>
            <a:off x="1650987" y="4043908"/>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2633FDEE-2D37-43DE-A120-41A0D6C83DF7}"/>
              </a:ext>
            </a:extLst>
          </p:cNvPr>
          <p:cNvCxnSpPr>
            <a:stCxn id="16" idx="6"/>
            <a:endCxn id="17" idx="4"/>
          </p:cNvCxnSpPr>
          <p:nvPr/>
        </p:nvCxnSpPr>
        <p:spPr>
          <a:xfrm flipV="1">
            <a:off x="3119236" y="4285292"/>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8AA448CD-6149-4542-8FD7-8E49ACFFC2BA}"/>
              </a:ext>
            </a:extLst>
          </p:cNvPr>
          <p:cNvCxnSpPr>
            <a:cxnSpLocks/>
            <a:stCxn id="17" idx="0"/>
            <a:endCxn id="14" idx="6"/>
          </p:cNvCxnSpPr>
          <p:nvPr/>
        </p:nvCxnSpPr>
        <p:spPr>
          <a:xfrm flipH="1" flipV="1">
            <a:off x="3328873" y="3190710"/>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C7ED12E1-C46D-45F8-83B2-0298F6DAF32F}"/>
              </a:ext>
            </a:extLst>
          </p:cNvPr>
          <p:cNvCxnSpPr>
            <a:stCxn id="14" idx="4"/>
            <a:endCxn id="16" idx="0"/>
          </p:cNvCxnSpPr>
          <p:nvPr/>
        </p:nvCxnSpPr>
        <p:spPr>
          <a:xfrm flipH="1">
            <a:off x="2741732" y="3555631"/>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流程图: 接点 29">
            <a:extLst>
              <a:ext uri="{FF2B5EF4-FFF2-40B4-BE49-F238E27FC236}">
                <a16:creationId xmlns:a16="http://schemas.microsoft.com/office/drawing/2014/main" xmlns="" id="{1AC7DBE3-4BFC-4A87-88B5-CFD7CA364008}"/>
              </a:ext>
            </a:extLst>
          </p:cNvPr>
          <p:cNvSpPr/>
          <p:nvPr/>
        </p:nvSpPr>
        <p:spPr>
          <a:xfrm>
            <a:off x="895977" y="448664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7" name="直接连接符 6">
            <a:extLst>
              <a:ext uri="{FF2B5EF4-FFF2-40B4-BE49-F238E27FC236}">
                <a16:creationId xmlns:a16="http://schemas.microsoft.com/office/drawing/2014/main" xmlns="" id="{421205AC-4EAD-4DCC-A551-68FFEAEDFD37}"/>
              </a:ext>
            </a:extLst>
          </p:cNvPr>
          <p:cNvCxnSpPr>
            <a:stCxn id="15" idx="4"/>
            <a:endCxn id="30" idx="0"/>
          </p:cNvCxnSpPr>
          <p:nvPr/>
        </p:nvCxnSpPr>
        <p:spPr>
          <a:xfrm flipH="1">
            <a:off x="1273482" y="4043908"/>
            <a:ext cx="377505" cy="44273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流程图: 接点 30">
            <a:extLst>
              <a:ext uri="{FF2B5EF4-FFF2-40B4-BE49-F238E27FC236}">
                <a16:creationId xmlns:a16="http://schemas.microsoft.com/office/drawing/2014/main" xmlns="" id="{1EE79EB3-8856-4027-B6D5-67367BE9BD83}"/>
              </a:ext>
            </a:extLst>
          </p:cNvPr>
          <p:cNvSpPr/>
          <p:nvPr/>
        </p:nvSpPr>
        <p:spPr>
          <a:xfrm>
            <a:off x="9068019" y="282578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cxnSp>
        <p:nvCxnSpPr>
          <p:cNvPr id="12" name="直接连接符 11">
            <a:extLst>
              <a:ext uri="{FF2B5EF4-FFF2-40B4-BE49-F238E27FC236}">
                <a16:creationId xmlns:a16="http://schemas.microsoft.com/office/drawing/2014/main" xmlns="" id="{4C6702F6-9969-41C2-8468-63DC54C220C3}"/>
              </a:ext>
            </a:extLst>
          </p:cNvPr>
          <p:cNvCxnSpPr>
            <a:cxnSpLocks/>
            <a:stCxn id="31" idx="3"/>
            <a:endCxn id="32" idx="0"/>
          </p:cNvCxnSpPr>
          <p:nvPr/>
        </p:nvCxnSpPr>
        <p:spPr>
          <a:xfrm flipH="1">
            <a:off x="8778522" y="3137443"/>
            <a:ext cx="346669" cy="355101"/>
          </a:xfrm>
          <a:prstGeom prst="line">
            <a:avLst/>
          </a:prstGeom>
        </p:spPr>
        <p:style>
          <a:lnRef idx="1">
            <a:schemeClr val="accent1"/>
          </a:lnRef>
          <a:fillRef idx="0">
            <a:schemeClr val="accent1"/>
          </a:fillRef>
          <a:effectRef idx="0">
            <a:schemeClr val="accent1"/>
          </a:effectRef>
          <a:fontRef idx="minor">
            <a:schemeClr val="tx1"/>
          </a:fontRef>
        </p:style>
      </p:cxnSp>
      <p:sp>
        <p:nvSpPr>
          <p:cNvPr id="32" name="流程图: 接点 31">
            <a:extLst>
              <a:ext uri="{FF2B5EF4-FFF2-40B4-BE49-F238E27FC236}">
                <a16:creationId xmlns:a16="http://schemas.microsoft.com/office/drawing/2014/main" xmlns="" id="{F97DE125-6C2D-46FF-96B0-1D1B8DBF8E27}"/>
              </a:ext>
            </a:extLst>
          </p:cNvPr>
          <p:cNvSpPr/>
          <p:nvPr/>
        </p:nvSpPr>
        <p:spPr>
          <a:xfrm>
            <a:off x="8583326" y="349254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3" name="流程图: 接点 32">
            <a:extLst>
              <a:ext uri="{FF2B5EF4-FFF2-40B4-BE49-F238E27FC236}">
                <a16:creationId xmlns:a16="http://schemas.microsoft.com/office/drawing/2014/main" xmlns="" id="{8B482003-409D-4CCB-9D67-8A0F92D932E2}"/>
              </a:ext>
            </a:extLst>
          </p:cNvPr>
          <p:cNvSpPr/>
          <p:nvPr/>
        </p:nvSpPr>
        <p:spPr>
          <a:xfrm>
            <a:off x="8192934" y="412574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34" name="直接连接符 33">
            <a:extLst>
              <a:ext uri="{FF2B5EF4-FFF2-40B4-BE49-F238E27FC236}">
                <a16:creationId xmlns:a16="http://schemas.microsoft.com/office/drawing/2014/main" xmlns="" id="{F5C97EF3-FA82-43E8-A88A-6A78B28DC8B8}"/>
              </a:ext>
            </a:extLst>
          </p:cNvPr>
          <p:cNvCxnSpPr>
            <a:cxnSpLocks/>
            <a:stCxn id="32" idx="3"/>
            <a:endCxn id="33" idx="0"/>
          </p:cNvCxnSpPr>
          <p:nvPr/>
        </p:nvCxnSpPr>
        <p:spPr>
          <a:xfrm flipH="1">
            <a:off x="8388130" y="3804198"/>
            <a:ext cx="252368" cy="321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F1762F08-0A7D-4DFE-9558-8AB69AC79074}"/>
              </a:ext>
            </a:extLst>
          </p:cNvPr>
          <p:cNvCxnSpPr>
            <a:cxnSpLocks/>
            <a:stCxn id="32" idx="5"/>
            <a:endCxn id="39" idx="0"/>
          </p:cNvCxnSpPr>
          <p:nvPr/>
        </p:nvCxnSpPr>
        <p:spPr>
          <a:xfrm>
            <a:off x="8916546" y="3804198"/>
            <a:ext cx="324085" cy="321545"/>
          </a:xfrm>
          <a:prstGeom prst="line">
            <a:avLst/>
          </a:prstGeom>
        </p:spPr>
        <p:style>
          <a:lnRef idx="1">
            <a:schemeClr val="accent1"/>
          </a:lnRef>
          <a:fillRef idx="0">
            <a:schemeClr val="accent1"/>
          </a:fillRef>
          <a:effectRef idx="0">
            <a:schemeClr val="accent1"/>
          </a:effectRef>
          <a:fontRef idx="minor">
            <a:schemeClr val="tx1"/>
          </a:fontRef>
        </p:style>
      </p:cxnSp>
      <p:sp>
        <p:nvSpPr>
          <p:cNvPr id="39" name="流程图: 接点 38">
            <a:extLst>
              <a:ext uri="{FF2B5EF4-FFF2-40B4-BE49-F238E27FC236}">
                <a16:creationId xmlns:a16="http://schemas.microsoft.com/office/drawing/2014/main" xmlns="" id="{292E5FE7-9B21-44A5-8DA9-8D268BFBF311}"/>
              </a:ext>
            </a:extLst>
          </p:cNvPr>
          <p:cNvSpPr/>
          <p:nvPr/>
        </p:nvSpPr>
        <p:spPr>
          <a:xfrm>
            <a:off x="9045435" y="412574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44" name="直接连接符 43">
            <a:extLst>
              <a:ext uri="{FF2B5EF4-FFF2-40B4-BE49-F238E27FC236}">
                <a16:creationId xmlns:a16="http://schemas.microsoft.com/office/drawing/2014/main" xmlns="" id="{6F07F058-2E14-4E7E-8580-9414DBEE1267}"/>
              </a:ext>
            </a:extLst>
          </p:cNvPr>
          <p:cNvCxnSpPr>
            <a:cxnSpLocks/>
            <a:stCxn id="39" idx="4"/>
            <a:endCxn id="45" idx="0"/>
          </p:cNvCxnSpPr>
          <p:nvPr/>
        </p:nvCxnSpPr>
        <p:spPr>
          <a:xfrm flipH="1">
            <a:off x="8947086" y="4490868"/>
            <a:ext cx="293545" cy="428822"/>
          </a:xfrm>
          <a:prstGeom prst="line">
            <a:avLst/>
          </a:prstGeom>
        </p:spPr>
        <p:style>
          <a:lnRef idx="1">
            <a:schemeClr val="accent1"/>
          </a:lnRef>
          <a:fillRef idx="0">
            <a:schemeClr val="accent1"/>
          </a:fillRef>
          <a:effectRef idx="0">
            <a:schemeClr val="accent1"/>
          </a:effectRef>
          <a:fontRef idx="minor">
            <a:schemeClr val="tx1"/>
          </a:fontRef>
        </p:style>
      </p:cxnSp>
      <p:sp>
        <p:nvSpPr>
          <p:cNvPr id="45" name="流程图: 接点 44">
            <a:extLst>
              <a:ext uri="{FF2B5EF4-FFF2-40B4-BE49-F238E27FC236}">
                <a16:creationId xmlns:a16="http://schemas.microsoft.com/office/drawing/2014/main" xmlns="" id="{06F7F9C0-255D-4A28-8FDD-B57F09B61088}"/>
              </a:ext>
            </a:extLst>
          </p:cNvPr>
          <p:cNvSpPr/>
          <p:nvPr/>
        </p:nvSpPr>
        <p:spPr>
          <a:xfrm>
            <a:off x="8751890" y="491969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47" name="箭头: 右 46">
            <a:extLst>
              <a:ext uri="{FF2B5EF4-FFF2-40B4-BE49-F238E27FC236}">
                <a16:creationId xmlns:a16="http://schemas.microsoft.com/office/drawing/2014/main" xmlns="" id="{E1677C8C-9D89-400A-8B98-5918BFBE8114}"/>
              </a:ext>
            </a:extLst>
          </p:cNvPr>
          <p:cNvSpPr/>
          <p:nvPr/>
        </p:nvSpPr>
        <p:spPr>
          <a:xfrm>
            <a:off x="5606796" y="36153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01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par>
                                <p:cTn id="75" presetID="10"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4" grpId="0" animBg="1"/>
      <p:bldP spid="15" grpId="0" animBg="1"/>
      <p:bldP spid="16" grpId="0" animBg="1"/>
      <p:bldP spid="17" grpId="0" animBg="1"/>
      <p:bldP spid="30" grpId="0" animBg="1"/>
      <p:bldP spid="31" grpId="0" animBg="1"/>
      <p:bldP spid="32" grpId="0" animBg="1"/>
      <p:bldP spid="33" grpId="0" animBg="1"/>
      <p:bldP spid="39"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DFS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7471565A-4008-416C-9600-4E5BA0923A8D}"/>
              </a:ext>
            </a:extLst>
          </p:cNvPr>
          <p:cNvSpPr/>
          <p:nvPr/>
        </p:nvSpPr>
        <p:spPr>
          <a:xfrm>
            <a:off x="860399" y="1345782"/>
            <a:ext cx="10067831" cy="3139321"/>
          </a:xfrm>
          <a:prstGeom prst="rect">
            <a:avLst/>
          </a:prstGeom>
        </p:spPr>
        <p:txBody>
          <a:bodyPr wrap="square">
            <a:spAutoFit/>
          </a:bodyPr>
          <a:lstStyle/>
          <a:p>
            <a:r>
              <a:rPr lang="en-US" altLang="zh-CN" dirty="0">
                <a:solidFill>
                  <a:schemeClr val="accent1"/>
                </a:solidFill>
              </a:rPr>
              <a:t>void</a:t>
            </a:r>
            <a:r>
              <a:rPr lang="en-US" altLang="zh-CN" dirty="0"/>
              <a:t> DFS(Graph </a:t>
            </a:r>
            <a:r>
              <a:rPr lang="en-US" altLang="zh-CN" dirty="0" err="1"/>
              <a:t>G,</a:t>
            </a:r>
            <a:r>
              <a:rPr lang="en-US" altLang="zh-CN" dirty="0" err="1">
                <a:solidFill>
                  <a:schemeClr val="accent1"/>
                </a:solidFill>
              </a:rPr>
              <a:t>int</a:t>
            </a:r>
            <a:r>
              <a:rPr lang="en-US" altLang="zh-CN" dirty="0"/>
              <a:t> v){</a:t>
            </a:r>
          </a:p>
          <a:p>
            <a:r>
              <a:rPr lang="en-US" altLang="zh-CN" dirty="0"/>
              <a:t>               </a:t>
            </a:r>
            <a:r>
              <a:rPr lang="en-US" altLang="zh-CN" dirty="0" err="1"/>
              <a:t>ArcNode</a:t>
            </a:r>
            <a:r>
              <a:rPr lang="en-US" altLang="zh-CN" dirty="0"/>
              <a:t> *p;     //</a:t>
            </a:r>
            <a:r>
              <a:rPr lang="zh-CN" altLang="en-US" dirty="0"/>
              <a:t>工作指针</a:t>
            </a:r>
            <a:r>
              <a:rPr lang="en-US" altLang="zh-CN" dirty="0"/>
              <a:t>p</a:t>
            </a:r>
          </a:p>
          <a:p>
            <a:r>
              <a:rPr lang="en-US" altLang="zh-CN" dirty="0"/>
              <a:t>	visit(v);	         //</a:t>
            </a:r>
            <a:r>
              <a:rPr lang="zh-CN" altLang="en-US" dirty="0"/>
              <a:t>访问顶点</a:t>
            </a:r>
            <a:r>
              <a:rPr lang="en-US" altLang="zh-CN" dirty="0"/>
              <a:t>v(</a:t>
            </a:r>
            <a:r>
              <a:rPr lang="zh-CN" altLang="en-US" dirty="0"/>
              <a:t>一般是打印，即</a:t>
            </a:r>
            <a:r>
              <a:rPr lang="en-US" altLang="zh-CN" dirty="0" err="1">
                <a:solidFill>
                  <a:schemeClr val="accent1"/>
                </a:solidFill>
              </a:rPr>
              <a:t>printf</a:t>
            </a:r>
            <a:r>
              <a:rPr lang="en-US" altLang="zh-CN" dirty="0"/>
              <a:t>)</a:t>
            </a:r>
          </a:p>
          <a:p>
            <a:r>
              <a:rPr lang="en-US" altLang="zh-CN" dirty="0"/>
              <a:t>	visited[v]=</a:t>
            </a:r>
            <a:r>
              <a:rPr lang="en-US" altLang="zh-CN" dirty="0">
                <a:solidFill>
                  <a:schemeClr val="accent1"/>
                </a:solidFill>
              </a:rPr>
              <a:t>TRUE</a:t>
            </a:r>
            <a:r>
              <a:rPr lang="en-US" altLang="zh-CN" dirty="0"/>
              <a:t>;	//</a:t>
            </a:r>
            <a:r>
              <a:rPr lang="zh-CN" altLang="en-US" dirty="0"/>
              <a:t>修改访问标记</a:t>
            </a:r>
          </a:p>
          <a:p>
            <a:r>
              <a:rPr lang="zh-CN" altLang="en-US" dirty="0"/>
              <a:t>	</a:t>
            </a:r>
            <a:r>
              <a:rPr lang="en-US" altLang="zh-CN" dirty="0"/>
              <a:t>p=G-&gt;</a:t>
            </a:r>
            <a:r>
              <a:rPr lang="en-US" altLang="zh-CN" dirty="0" err="1"/>
              <a:t>adjlist</a:t>
            </a:r>
            <a:r>
              <a:rPr lang="en-US" altLang="zh-CN" dirty="0"/>
              <a:t>[v].</a:t>
            </a:r>
            <a:r>
              <a:rPr lang="en-US" altLang="zh-CN" dirty="0" err="1"/>
              <a:t>firstarc</a:t>
            </a:r>
            <a:r>
              <a:rPr lang="en-US" altLang="zh-CN" dirty="0"/>
              <a:t>;   //</a:t>
            </a:r>
            <a:r>
              <a:rPr lang="zh-CN" altLang="en-US" dirty="0"/>
              <a:t>指针</a:t>
            </a:r>
            <a:r>
              <a:rPr lang="en-US" altLang="zh-CN" dirty="0"/>
              <a:t>p</a:t>
            </a:r>
            <a:r>
              <a:rPr lang="zh-CN" altLang="en-US" dirty="0"/>
              <a:t>开始指向该顶点的第一条边</a:t>
            </a:r>
            <a:endParaRPr lang="en-US" altLang="zh-CN" dirty="0"/>
          </a:p>
          <a:p>
            <a:r>
              <a:rPr lang="en-US" altLang="zh-CN" dirty="0"/>
              <a:t>               </a:t>
            </a:r>
            <a:r>
              <a:rPr lang="en-US" altLang="zh-CN" dirty="0">
                <a:solidFill>
                  <a:schemeClr val="accent1"/>
                </a:solidFill>
              </a:rPr>
              <a:t>while</a:t>
            </a:r>
            <a:r>
              <a:rPr lang="en-US" altLang="zh-CN" dirty="0"/>
              <a:t>(p!=</a:t>
            </a:r>
            <a:r>
              <a:rPr lang="en-US" altLang="zh-CN" dirty="0">
                <a:solidFill>
                  <a:schemeClr val="accent1"/>
                </a:solidFill>
              </a:rPr>
              <a:t>NULL</a:t>
            </a:r>
            <a:r>
              <a:rPr lang="en-US" altLang="zh-CN" dirty="0"/>
              <a:t>){         //</a:t>
            </a:r>
            <a:r>
              <a:rPr lang="zh-CN" altLang="en-US" dirty="0"/>
              <a:t>没遍历完顶点的所有邻接顶点</a:t>
            </a:r>
            <a:endParaRPr lang="en-US" altLang="zh-CN" dirty="0"/>
          </a:p>
          <a:p>
            <a:r>
              <a:rPr lang="en-US" altLang="zh-CN" dirty="0"/>
              <a:t>		</a:t>
            </a:r>
            <a:r>
              <a:rPr lang="en-US" altLang="zh-CN" dirty="0">
                <a:solidFill>
                  <a:schemeClr val="accent1"/>
                </a:solidFill>
              </a:rPr>
              <a:t>if</a:t>
            </a:r>
            <a:r>
              <a:rPr lang="en-US" altLang="zh-CN" dirty="0"/>
              <a:t>(!visited[p-&gt;</a:t>
            </a:r>
            <a:r>
              <a:rPr lang="en-US" altLang="zh-CN" dirty="0" err="1"/>
              <a:t>adjvex</a:t>
            </a:r>
            <a:r>
              <a:rPr lang="en-US" altLang="zh-CN" dirty="0"/>
              <a:t>]){   //</a:t>
            </a:r>
            <a:r>
              <a:rPr lang="zh-CN" altLang="en-US" dirty="0"/>
              <a:t>如果该顶点没被访问</a:t>
            </a:r>
          </a:p>
          <a:p>
            <a:r>
              <a:rPr lang="zh-CN" altLang="en-US" dirty="0"/>
              <a:t>		      </a:t>
            </a:r>
            <a:r>
              <a:rPr lang="en-US" altLang="zh-CN" dirty="0"/>
              <a:t>DFS(</a:t>
            </a:r>
            <a:r>
              <a:rPr lang="en-US" altLang="zh-CN" dirty="0" err="1"/>
              <a:t>G,p</a:t>
            </a:r>
            <a:r>
              <a:rPr lang="en-US" altLang="zh-CN" dirty="0"/>
              <a:t>-&gt;</a:t>
            </a:r>
            <a:r>
              <a:rPr lang="en-US" altLang="zh-CN" dirty="0" err="1"/>
              <a:t>adjvex</a:t>
            </a:r>
            <a:r>
              <a:rPr lang="en-US" altLang="zh-CN" dirty="0"/>
              <a:t>); //</a:t>
            </a:r>
            <a:r>
              <a:rPr lang="zh-CN" altLang="en-US" dirty="0"/>
              <a:t>递归访问该顶点</a:t>
            </a:r>
            <a:endParaRPr lang="en-US" altLang="zh-CN" dirty="0"/>
          </a:p>
          <a:p>
            <a:r>
              <a:rPr lang="en-US" altLang="zh-CN" dirty="0"/>
              <a:t>                              } </a:t>
            </a:r>
          </a:p>
          <a:p>
            <a:r>
              <a:rPr lang="en-US" altLang="zh-CN" dirty="0"/>
              <a:t>                              p=p-&gt;</a:t>
            </a:r>
            <a:r>
              <a:rPr lang="en-US" altLang="zh-CN" dirty="0" err="1"/>
              <a:t>nextarc</a:t>
            </a:r>
            <a:r>
              <a:rPr lang="en-US" altLang="zh-CN" dirty="0"/>
              <a:t>;   //</a:t>
            </a:r>
            <a:r>
              <a:rPr lang="zh-CN" altLang="en-US" dirty="0"/>
              <a:t>看还有没有其他未访问的顶点</a:t>
            </a:r>
            <a:endParaRPr lang="en-US" altLang="zh-CN" dirty="0"/>
          </a:p>
          <a:p>
            <a:r>
              <a:rPr lang="en-US" altLang="zh-CN" dirty="0"/>
              <a:t>}</a:t>
            </a:r>
          </a:p>
        </p:txBody>
      </p:sp>
      <p:sp>
        <p:nvSpPr>
          <p:cNvPr id="13" name="矩形 12">
            <a:extLst>
              <a:ext uri="{FF2B5EF4-FFF2-40B4-BE49-F238E27FC236}">
                <a16:creationId xmlns:a16="http://schemas.microsoft.com/office/drawing/2014/main" xmlns="" id="{AD799747-EC18-4B5B-A252-2663DFE0D732}"/>
              </a:ext>
            </a:extLst>
          </p:cNvPr>
          <p:cNvSpPr/>
          <p:nvPr/>
        </p:nvSpPr>
        <p:spPr>
          <a:xfrm>
            <a:off x="860578" y="4491532"/>
            <a:ext cx="10067831" cy="1754326"/>
          </a:xfrm>
          <a:prstGeom prst="rect">
            <a:avLst/>
          </a:prstGeom>
        </p:spPr>
        <p:txBody>
          <a:bodyPr wrap="square">
            <a:spAutoFit/>
          </a:bodyPr>
          <a:lstStyle/>
          <a:p>
            <a:r>
              <a:rPr lang="en-US" altLang="zh-CN" dirty="0">
                <a:solidFill>
                  <a:schemeClr val="accent1"/>
                </a:solidFill>
              </a:rPr>
              <a:t>void</a:t>
            </a:r>
            <a:r>
              <a:rPr lang="en-US" altLang="zh-CN" dirty="0"/>
              <a:t> </a:t>
            </a:r>
            <a:r>
              <a:rPr lang="en-US" altLang="zh-CN" dirty="0" err="1"/>
              <a:t>DFSTraverse</a:t>
            </a:r>
            <a:r>
              <a:rPr lang="en-US" altLang="zh-CN" dirty="0"/>
              <a:t>(Graph  G){</a:t>
            </a:r>
          </a:p>
          <a:p>
            <a:r>
              <a:rPr lang="en-US" altLang="zh-CN" dirty="0"/>
              <a:t>              </a:t>
            </a:r>
            <a:r>
              <a:rPr lang="en-US" altLang="zh-CN" dirty="0">
                <a:solidFill>
                  <a:schemeClr val="accent1"/>
                </a:solidFill>
              </a:rPr>
              <a:t>int</a:t>
            </a:r>
            <a:r>
              <a:rPr lang="en-US" altLang="zh-CN" dirty="0"/>
              <a:t> </a:t>
            </a:r>
            <a:r>
              <a:rPr lang="en-US" altLang="zh-CN" dirty="0" err="1"/>
              <a:t>i</a:t>
            </a:r>
            <a:r>
              <a:rPr lang="en-US" altLang="zh-CN" dirty="0"/>
              <a:t>;  //</a:t>
            </a:r>
            <a:r>
              <a:rPr lang="zh-CN" altLang="en-US" dirty="0"/>
              <a:t>单独定义是为了方便多个循环中使用</a:t>
            </a:r>
            <a:endParaRPr lang="en-US" altLang="zh-CN" dirty="0"/>
          </a:p>
          <a:p>
            <a:r>
              <a:rPr lang="en-US" altLang="zh-CN" dirty="0"/>
              <a:t>              </a:t>
            </a:r>
            <a:r>
              <a:rPr lang="en-US" altLang="zh-CN" dirty="0">
                <a:solidFill>
                  <a:schemeClr val="accent1"/>
                </a:solidFill>
              </a:rPr>
              <a:t>for</a:t>
            </a:r>
            <a:r>
              <a:rPr lang="en-US" altLang="zh-CN" dirty="0"/>
              <a:t>(</a:t>
            </a:r>
            <a:r>
              <a:rPr lang="en-US" altLang="zh-CN" dirty="0" err="1"/>
              <a:t>i</a:t>
            </a:r>
            <a:r>
              <a:rPr lang="en-US" altLang="zh-CN" dirty="0"/>
              <a:t>=0; </a:t>
            </a:r>
            <a:r>
              <a:rPr lang="en-US" altLang="zh-CN" dirty="0" err="1"/>
              <a:t>i</a:t>
            </a:r>
            <a:r>
              <a:rPr lang="en-US" altLang="zh-CN" dirty="0"/>
              <a:t>&lt;G-&gt;</a:t>
            </a:r>
            <a:r>
              <a:rPr lang="en-US" altLang="zh-CN" dirty="0" err="1"/>
              <a:t>vexnum</a:t>
            </a:r>
            <a:r>
              <a:rPr lang="en-US" altLang="zh-CN" dirty="0"/>
              <a:t>; </a:t>
            </a:r>
            <a:r>
              <a:rPr lang="en-US" altLang="zh-CN" dirty="0" err="1"/>
              <a:t>i</a:t>
            </a:r>
            <a:r>
              <a:rPr lang="en-US" altLang="zh-CN" dirty="0"/>
              <a:t>++</a:t>
            </a:r>
            <a:r>
              <a:rPr lang="zh-CN" altLang="en-US" dirty="0"/>
              <a:t>）</a:t>
            </a:r>
            <a:r>
              <a:rPr lang="en-US" altLang="zh-CN" dirty="0"/>
              <a:t>visited[</a:t>
            </a:r>
            <a:r>
              <a:rPr lang="en-US" altLang="zh-CN" dirty="0" err="1"/>
              <a:t>i</a:t>
            </a:r>
            <a:r>
              <a:rPr lang="en-US" altLang="zh-CN" dirty="0"/>
              <a:t>]=false; //</a:t>
            </a:r>
            <a:r>
              <a:rPr lang="zh-CN" altLang="en-US" dirty="0"/>
              <a:t>将标志数组初始化 </a:t>
            </a:r>
            <a:r>
              <a:rPr lang="en-US" altLang="zh-CN" dirty="0"/>
              <a:t>(</a:t>
            </a:r>
            <a:r>
              <a:rPr lang="zh-CN" altLang="en-US" dirty="0"/>
              <a:t>全局数组</a:t>
            </a:r>
            <a:r>
              <a:rPr lang="en-US" altLang="zh-CN" dirty="0"/>
              <a:t>)</a:t>
            </a:r>
          </a:p>
          <a:p>
            <a:r>
              <a:rPr lang="en-US" altLang="zh-CN" dirty="0"/>
              <a:t>              for(</a:t>
            </a:r>
            <a:r>
              <a:rPr lang="en-US" altLang="zh-CN" dirty="0" err="1"/>
              <a:t>i</a:t>
            </a:r>
            <a:r>
              <a:rPr lang="en-US" altLang="zh-CN" dirty="0"/>
              <a:t>=0; </a:t>
            </a:r>
            <a:r>
              <a:rPr lang="en-US" altLang="zh-CN" dirty="0" err="1"/>
              <a:t>i</a:t>
            </a:r>
            <a:r>
              <a:rPr lang="en-US" altLang="zh-CN" dirty="0"/>
              <a:t>&lt;G-&gt;</a:t>
            </a:r>
            <a:r>
              <a:rPr lang="en-US" altLang="zh-CN" dirty="0" err="1"/>
              <a:t>vexnum</a:t>
            </a:r>
            <a:r>
              <a:rPr lang="en-US" altLang="zh-CN" dirty="0"/>
              <a:t>; </a:t>
            </a:r>
            <a:r>
              <a:rPr lang="en-US" altLang="zh-CN" dirty="0" err="1"/>
              <a:t>i</a:t>
            </a:r>
            <a:r>
              <a:rPr lang="en-US" altLang="zh-CN" dirty="0"/>
              <a:t>++){                                      </a:t>
            </a:r>
          </a:p>
          <a:p>
            <a:r>
              <a:rPr lang="en-US" altLang="zh-CN" dirty="0"/>
              <a:t>                            if(!visited[</a:t>
            </a:r>
            <a:r>
              <a:rPr lang="en-US" altLang="zh-CN" dirty="0" err="1"/>
              <a:t>i</a:t>
            </a:r>
            <a:r>
              <a:rPr lang="en-US" altLang="zh-CN" dirty="0"/>
              <a:t>])DFS(</a:t>
            </a:r>
            <a:r>
              <a:rPr lang="en-US" altLang="zh-CN" dirty="0" err="1"/>
              <a:t>G,i</a:t>
            </a:r>
            <a:r>
              <a:rPr lang="en-US" altLang="zh-CN" dirty="0"/>
              <a:t>);   //</a:t>
            </a:r>
            <a:r>
              <a:rPr lang="zh-CN" altLang="en-US" dirty="0"/>
              <a:t>对所有</a:t>
            </a:r>
            <a:endParaRPr lang="en-US" altLang="zh-CN" dirty="0"/>
          </a:p>
          <a:p>
            <a:r>
              <a:rPr lang="en-US" altLang="zh-CN" dirty="0"/>
              <a:t>}</a:t>
            </a:r>
          </a:p>
        </p:txBody>
      </p:sp>
      <p:sp>
        <p:nvSpPr>
          <p:cNvPr id="4" name="矩形 3">
            <a:extLst>
              <a:ext uri="{FF2B5EF4-FFF2-40B4-BE49-F238E27FC236}">
                <a16:creationId xmlns:a16="http://schemas.microsoft.com/office/drawing/2014/main" xmlns="" id="{BE917E84-E991-47CE-B9F5-231B40FE97F7}"/>
              </a:ext>
            </a:extLst>
          </p:cNvPr>
          <p:cNvSpPr/>
          <p:nvPr/>
        </p:nvSpPr>
        <p:spPr>
          <a:xfrm>
            <a:off x="860399" y="452434"/>
            <a:ext cx="2480166" cy="646331"/>
          </a:xfrm>
          <a:prstGeom prst="rect">
            <a:avLst/>
          </a:prstGeom>
        </p:spPr>
        <p:txBody>
          <a:bodyPr wrap="none">
            <a:spAutoFit/>
          </a:bodyPr>
          <a:lstStyle/>
          <a:p>
            <a:r>
              <a:rPr lang="en-US" altLang="zh-CN" dirty="0">
                <a:solidFill>
                  <a:schemeClr val="accent1"/>
                </a:solidFill>
              </a:rPr>
              <a:t>#define </a:t>
            </a:r>
            <a:r>
              <a:rPr lang="en-US" altLang="zh-CN" dirty="0" err="1">
                <a:solidFill>
                  <a:schemeClr val="accent1"/>
                </a:solidFill>
              </a:rPr>
              <a:t>MaxSize</a:t>
            </a:r>
            <a:r>
              <a:rPr lang="en-US" altLang="zh-CN" dirty="0">
                <a:solidFill>
                  <a:schemeClr val="accent1"/>
                </a:solidFill>
              </a:rPr>
              <a:t> 100;</a:t>
            </a:r>
          </a:p>
          <a:p>
            <a:r>
              <a:rPr lang="en-US" altLang="zh-CN" dirty="0">
                <a:solidFill>
                  <a:schemeClr val="accent1"/>
                </a:solidFill>
              </a:rPr>
              <a:t>bool </a:t>
            </a:r>
            <a:r>
              <a:rPr lang="en-US" altLang="zh-CN" dirty="0"/>
              <a:t>visited[</a:t>
            </a:r>
            <a:r>
              <a:rPr lang="en-US" altLang="zh-CN" dirty="0" err="1"/>
              <a:t>MaxSize</a:t>
            </a:r>
            <a:r>
              <a:rPr lang="en-US" altLang="zh-CN" dirty="0"/>
              <a:t>]</a:t>
            </a:r>
            <a:r>
              <a:rPr lang="zh-CN" altLang="en-US" dirty="0"/>
              <a:t>；</a:t>
            </a:r>
          </a:p>
        </p:txBody>
      </p:sp>
    </p:spTree>
    <p:extLst>
      <p:ext uri="{BB962C8B-B14F-4D97-AF65-F5344CB8AC3E}">
        <p14:creationId xmlns:p14="http://schemas.microsoft.com/office/powerpoint/2010/main" val="3861436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DFS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7471565A-4008-416C-9600-4E5BA0923A8D}"/>
              </a:ext>
            </a:extLst>
          </p:cNvPr>
          <p:cNvSpPr/>
          <p:nvPr/>
        </p:nvSpPr>
        <p:spPr>
          <a:xfrm>
            <a:off x="280592" y="621563"/>
            <a:ext cx="5206441" cy="4247317"/>
          </a:xfrm>
          <a:prstGeom prst="rect">
            <a:avLst/>
          </a:prstGeom>
        </p:spPr>
        <p:txBody>
          <a:bodyPr wrap="square">
            <a:spAutoFit/>
          </a:bodyPr>
          <a:lstStyle/>
          <a:p>
            <a:r>
              <a:rPr lang="en-US" altLang="zh-CN" dirty="0">
                <a:solidFill>
                  <a:schemeClr val="accent1"/>
                </a:solidFill>
              </a:rPr>
              <a:t>#define </a:t>
            </a:r>
            <a:r>
              <a:rPr lang="en-US" altLang="zh-CN" dirty="0" err="1">
                <a:solidFill>
                  <a:schemeClr val="accent1"/>
                </a:solidFill>
              </a:rPr>
              <a:t>MaxSize</a:t>
            </a:r>
            <a:r>
              <a:rPr lang="en-US" altLang="zh-CN" dirty="0">
                <a:solidFill>
                  <a:schemeClr val="accent1"/>
                </a:solidFill>
              </a:rPr>
              <a:t> 100;</a:t>
            </a:r>
          </a:p>
          <a:p>
            <a:r>
              <a:rPr lang="en-US" altLang="zh-CN" dirty="0">
                <a:solidFill>
                  <a:schemeClr val="accent1"/>
                </a:solidFill>
              </a:rPr>
              <a:t>bool </a:t>
            </a:r>
            <a:r>
              <a:rPr lang="en-US" altLang="zh-CN" dirty="0"/>
              <a:t>visited[</a:t>
            </a:r>
            <a:r>
              <a:rPr lang="en-US" altLang="zh-CN" dirty="0" err="1"/>
              <a:t>MaxSize</a:t>
            </a:r>
            <a:r>
              <a:rPr lang="en-US" altLang="zh-CN" dirty="0"/>
              <a:t>]</a:t>
            </a:r>
            <a:r>
              <a:rPr lang="zh-CN" altLang="en-US" dirty="0"/>
              <a:t>；</a:t>
            </a:r>
            <a:endParaRPr lang="en-US" altLang="zh-CN" dirty="0">
              <a:solidFill>
                <a:schemeClr val="accent1"/>
              </a:solidFill>
            </a:endParaRPr>
          </a:p>
          <a:p>
            <a:r>
              <a:rPr lang="en-US" altLang="zh-CN" dirty="0">
                <a:solidFill>
                  <a:schemeClr val="accent1"/>
                </a:solidFill>
              </a:rPr>
              <a:t>void</a:t>
            </a:r>
            <a:r>
              <a:rPr lang="en-US" altLang="zh-CN" dirty="0"/>
              <a:t> DFS(Graph </a:t>
            </a:r>
            <a:r>
              <a:rPr lang="en-US" altLang="zh-CN" dirty="0" err="1"/>
              <a:t>G,</a:t>
            </a:r>
            <a:r>
              <a:rPr lang="en-US" altLang="zh-CN" dirty="0" err="1">
                <a:solidFill>
                  <a:schemeClr val="accent1"/>
                </a:solidFill>
              </a:rPr>
              <a:t>int</a:t>
            </a:r>
            <a:r>
              <a:rPr lang="en-US" altLang="zh-CN" dirty="0"/>
              <a:t> v){</a:t>
            </a:r>
          </a:p>
          <a:p>
            <a:r>
              <a:rPr lang="en-US" altLang="zh-CN" dirty="0"/>
              <a:t>               </a:t>
            </a:r>
            <a:r>
              <a:rPr lang="en-US" altLang="zh-CN" dirty="0" err="1"/>
              <a:t>ArcNode</a:t>
            </a:r>
            <a:r>
              <a:rPr lang="en-US" altLang="zh-CN" dirty="0"/>
              <a:t> *p;     </a:t>
            </a:r>
          </a:p>
          <a:p>
            <a:r>
              <a:rPr lang="en-US" altLang="zh-CN" dirty="0"/>
              <a:t>	visit(v);	         </a:t>
            </a:r>
          </a:p>
          <a:p>
            <a:r>
              <a:rPr lang="en-US" altLang="zh-CN" dirty="0"/>
              <a:t>	visited[v]=</a:t>
            </a:r>
            <a:r>
              <a:rPr lang="en-US" altLang="zh-CN" dirty="0">
                <a:solidFill>
                  <a:schemeClr val="accent1"/>
                </a:solidFill>
              </a:rPr>
              <a:t>TRUE</a:t>
            </a:r>
            <a:r>
              <a:rPr lang="en-US" altLang="zh-CN" dirty="0"/>
              <a:t>;</a:t>
            </a:r>
            <a:endParaRPr lang="zh-CN" altLang="en-US" dirty="0"/>
          </a:p>
          <a:p>
            <a:r>
              <a:rPr lang="zh-CN" altLang="en-US" dirty="0"/>
              <a:t>	</a:t>
            </a:r>
            <a:r>
              <a:rPr lang="en-US" altLang="zh-CN" dirty="0"/>
              <a:t>p=G-&gt;</a:t>
            </a:r>
            <a:r>
              <a:rPr lang="en-US" altLang="zh-CN" dirty="0" err="1"/>
              <a:t>adjlist</a:t>
            </a:r>
            <a:r>
              <a:rPr lang="en-US" altLang="zh-CN" dirty="0"/>
              <a:t>[v].</a:t>
            </a:r>
            <a:r>
              <a:rPr lang="en-US" altLang="zh-CN" dirty="0" err="1"/>
              <a:t>firstarc</a:t>
            </a:r>
            <a:r>
              <a:rPr lang="en-US" altLang="zh-CN" dirty="0"/>
              <a:t>;   </a:t>
            </a:r>
          </a:p>
          <a:p>
            <a:r>
              <a:rPr lang="en-US" altLang="zh-CN" dirty="0"/>
              <a:t>               </a:t>
            </a:r>
            <a:r>
              <a:rPr lang="en-US" altLang="zh-CN" dirty="0">
                <a:solidFill>
                  <a:schemeClr val="accent1"/>
                </a:solidFill>
              </a:rPr>
              <a:t>while</a:t>
            </a:r>
            <a:r>
              <a:rPr lang="en-US" altLang="zh-CN" dirty="0"/>
              <a:t>(p!=</a:t>
            </a:r>
            <a:r>
              <a:rPr lang="en-US" altLang="zh-CN" dirty="0">
                <a:solidFill>
                  <a:schemeClr val="accent1"/>
                </a:solidFill>
              </a:rPr>
              <a:t>NULL</a:t>
            </a:r>
            <a:r>
              <a:rPr lang="en-US" altLang="zh-CN" dirty="0"/>
              <a:t>){         </a:t>
            </a:r>
          </a:p>
          <a:p>
            <a:r>
              <a:rPr lang="en-US" altLang="zh-CN" dirty="0"/>
              <a:t>		</a:t>
            </a:r>
            <a:r>
              <a:rPr lang="en-US" altLang="zh-CN" dirty="0">
                <a:solidFill>
                  <a:schemeClr val="accent1"/>
                </a:solidFill>
              </a:rPr>
              <a:t>if</a:t>
            </a:r>
            <a:r>
              <a:rPr lang="en-US" altLang="zh-CN" dirty="0"/>
              <a:t>(!visited[p-&gt;</a:t>
            </a:r>
            <a:r>
              <a:rPr lang="en-US" altLang="zh-CN" dirty="0" err="1"/>
              <a:t>adjvex</a:t>
            </a:r>
            <a:r>
              <a:rPr lang="en-US" altLang="zh-CN" dirty="0"/>
              <a:t>]){   </a:t>
            </a:r>
            <a:endParaRPr lang="zh-CN" altLang="en-US" dirty="0"/>
          </a:p>
          <a:p>
            <a:r>
              <a:rPr lang="zh-CN" altLang="en-US" dirty="0"/>
              <a:t>		      </a:t>
            </a:r>
            <a:r>
              <a:rPr lang="en-US" altLang="zh-CN" dirty="0"/>
              <a:t>DFS(</a:t>
            </a:r>
            <a:r>
              <a:rPr lang="en-US" altLang="zh-CN" dirty="0" err="1"/>
              <a:t>G,p</a:t>
            </a:r>
            <a:r>
              <a:rPr lang="en-US" altLang="zh-CN" dirty="0"/>
              <a:t>-&gt;</a:t>
            </a:r>
            <a:r>
              <a:rPr lang="en-US" altLang="zh-CN" dirty="0" err="1"/>
              <a:t>adjvex</a:t>
            </a:r>
            <a:r>
              <a:rPr lang="en-US" altLang="zh-CN" dirty="0"/>
              <a:t>);</a:t>
            </a:r>
          </a:p>
          <a:p>
            <a:r>
              <a:rPr lang="en-US" altLang="zh-CN" dirty="0"/>
              <a:t>                             } </a:t>
            </a:r>
          </a:p>
          <a:p>
            <a:r>
              <a:rPr lang="en-US" altLang="zh-CN" dirty="0"/>
              <a:t>                             p=p-&gt;</a:t>
            </a:r>
            <a:r>
              <a:rPr lang="en-US" altLang="zh-CN" dirty="0" err="1"/>
              <a:t>nextarc</a:t>
            </a:r>
            <a:r>
              <a:rPr lang="en-US" altLang="zh-CN" dirty="0"/>
              <a:t>;   </a:t>
            </a:r>
          </a:p>
          <a:p>
            <a:r>
              <a:rPr lang="en-US" altLang="zh-CN" dirty="0"/>
              <a:t>               }</a:t>
            </a:r>
          </a:p>
          <a:p>
            <a:r>
              <a:rPr lang="en-US" altLang="zh-CN" dirty="0"/>
              <a:t>}</a:t>
            </a:r>
          </a:p>
          <a:p>
            <a:endParaRPr lang="en-US" altLang="zh-CN" dirty="0"/>
          </a:p>
        </p:txBody>
      </p:sp>
      <p:sp>
        <p:nvSpPr>
          <p:cNvPr id="15" name="流程图: 接点 14">
            <a:extLst>
              <a:ext uri="{FF2B5EF4-FFF2-40B4-BE49-F238E27FC236}">
                <a16:creationId xmlns:a16="http://schemas.microsoft.com/office/drawing/2014/main" xmlns="" id="{59ACCCF7-767E-4791-911D-17324BEAD9C0}"/>
              </a:ext>
            </a:extLst>
          </p:cNvPr>
          <p:cNvSpPr/>
          <p:nvPr/>
        </p:nvSpPr>
        <p:spPr>
          <a:xfrm>
            <a:off x="9822280" y="19319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6" name="流程图: 接点 15">
            <a:extLst>
              <a:ext uri="{FF2B5EF4-FFF2-40B4-BE49-F238E27FC236}">
                <a16:creationId xmlns:a16="http://schemas.microsoft.com/office/drawing/2014/main" xmlns="" id="{FF1EFE87-713F-4520-9871-8FFAB2B5BB9A}"/>
              </a:ext>
            </a:extLst>
          </p:cNvPr>
          <p:cNvSpPr/>
          <p:nvPr/>
        </p:nvSpPr>
        <p:spPr>
          <a:xfrm>
            <a:off x="8521898" y="68147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7" name="流程图: 接点 16">
            <a:extLst>
              <a:ext uri="{FF2B5EF4-FFF2-40B4-BE49-F238E27FC236}">
                <a16:creationId xmlns:a16="http://schemas.microsoft.com/office/drawing/2014/main" xmlns="" id="{FA054592-1238-43AC-B98C-38998379B959}"/>
              </a:ext>
            </a:extLst>
          </p:cNvPr>
          <p:cNvSpPr/>
          <p:nvPr/>
        </p:nvSpPr>
        <p:spPr>
          <a:xfrm>
            <a:off x="9612643" y="139833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8" name="流程图: 接点 17">
            <a:extLst>
              <a:ext uri="{FF2B5EF4-FFF2-40B4-BE49-F238E27FC236}">
                <a16:creationId xmlns:a16="http://schemas.microsoft.com/office/drawing/2014/main" xmlns="" id="{7D137E65-1664-4B20-8515-24BCFB05D6B4}"/>
              </a:ext>
            </a:extLst>
          </p:cNvPr>
          <p:cNvSpPr/>
          <p:nvPr/>
        </p:nvSpPr>
        <p:spPr>
          <a:xfrm>
            <a:off x="10777374" y="92285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19" name="直接连接符 18">
            <a:extLst>
              <a:ext uri="{FF2B5EF4-FFF2-40B4-BE49-F238E27FC236}">
                <a16:creationId xmlns:a16="http://schemas.microsoft.com/office/drawing/2014/main" xmlns="" id="{3EDA0397-7FF4-4142-B075-C7458AC1FF79}"/>
              </a:ext>
            </a:extLst>
          </p:cNvPr>
          <p:cNvCxnSpPr>
            <a:cxnSpLocks/>
            <a:stCxn id="15" idx="2"/>
            <a:endCxn id="16" idx="7"/>
          </p:cNvCxnSpPr>
          <p:nvPr/>
        </p:nvCxnSpPr>
        <p:spPr>
          <a:xfrm flipH="1">
            <a:off x="9166338" y="558114"/>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C8F1C07C-48F3-42BF-80FA-6753DFDC3B64}"/>
              </a:ext>
            </a:extLst>
          </p:cNvPr>
          <p:cNvCxnSpPr>
            <a:stCxn id="16" idx="4"/>
            <a:endCxn id="17" idx="2"/>
          </p:cNvCxnSpPr>
          <p:nvPr/>
        </p:nvCxnSpPr>
        <p:spPr>
          <a:xfrm>
            <a:off x="8899403" y="1411312"/>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05ECED73-13F7-4CAF-AF72-DDEDE1FA02F5}"/>
              </a:ext>
            </a:extLst>
          </p:cNvPr>
          <p:cNvCxnSpPr>
            <a:stCxn id="17" idx="6"/>
            <a:endCxn id="18" idx="4"/>
          </p:cNvCxnSpPr>
          <p:nvPr/>
        </p:nvCxnSpPr>
        <p:spPr>
          <a:xfrm flipV="1">
            <a:off x="10367652" y="1652696"/>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7EF59D78-8FF4-4C69-BAEA-98D0F37E9ACF}"/>
              </a:ext>
            </a:extLst>
          </p:cNvPr>
          <p:cNvCxnSpPr>
            <a:cxnSpLocks/>
            <a:stCxn id="18" idx="0"/>
            <a:endCxn id="15" idx="6"/>
          </p:cNvCxnSpPr>
          <p:nvPr/>
        </p:nvCxnSpPr>
        <p:spPr>
          <a:xfrm flipH="1" flipV="1">
            <a:off x="10577289" y="558114"/>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C084C0BF-59FE-475C-BC61-1798DF89DB3F}"/>
              </a:ext>
            </a:extLst>
          </p:cNvPr>
          <p:cNvCxnSpPr>
            <a:stCxn id="15" idx="4"/>
            <a:endCxn id="17" idx="0"/>
          </p:cNvCxnSpPr>
          <p:nvPr/>
        </p:nvCxnSpPr>
        <p:spPr>
          <a:xfrm flipH="1">
            <a:off x="9990148" y="923035"/>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流程图: 接点 30">
            <a:extLst>
              <a:ext uri="{FF2B5EF4-FFF2-40B4-BE49-F238E27FC236}">
                <a16:creationId xmlns:a16="http://schemas.microsoft.com/office/drawing/2014/main" xmlns="" id="{2A69D331-5DAF-4C6A-9124-079D68D36B33}"/>
              </a:ext>
            </a:extLst>
          </p:cNvPr>
          <p:cNvSpPr/>
          <p:nvPr/>
        </p:nvSpPr>
        <p:spPr>
          <a:xfrm>
            <a:off x="8144393" y="185404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32" name="直接连接符 31">
            <a:extLst>
              <a:ext uri="{FF2B5EF4-FFF2-40B4-BE49-F238E27FC236}">
                <a16:creationId xmlns:a16="http://schemas.microsoft.com/office/drawing/2014/main" xmlns="" id="{533E7B63-BAE3-4EF0-8E29-75867FD13A3A}"/>
              </a:ext>
            </a:extLst>
          </p:cNvPr>
          <p:cNvCxnSpPr>
            <a:stCxn id="16" idx="4"/>
            <a:endCxn id="31" idx="0"/>
          </p:cNvCxnSpPr>
          <p:nvPr/>
        </p:nvCxnSpPr>
        <p:spPr>
          <a:xfrm flipH="1">
            <a:off x="8521898" y="1411312"/>
            <a:ext cx="377505" cy="442735"/>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xmlns="" id="{C496A9DD-0DF8-4B12-BDF1-6650898EC2F1}"/>
              </a:ext>
            </a:extLst>
          </p:cNvPr>
          <p:cNvSpPr txBox="1"/>
          <p:nvPr/>
        </p:nvSpPr>
        <p:spPr>
          <a:xfrm>
            <a:off x="280593" y="5708968"/>
            <a:ext cx="2125256" cy="584775"/>
          </a:xfrm>
          <a:prstGeom prst="rect">
            <a:avLst/>
          </a:prstGeom>
          <a:noFill/>
        </p:spPr>
        <p:txBody>
          <a:bodyPr wrap="square" rtlCol="0">
            <a:spAutoFit/>
          </a:bodyPr>
          <a:lstStyle/>
          <a:p>
            <a:r>
              <a:rPr lang="zh-CN" altLang="en-US" dirty="0"/>
              <a:t>顶点访问序列：</a:t>
            </a:r>
            <a:r>
              <a:rPr lang="en-US" altLang="zh-CN" sz="3200" dirty="0">
                <a:solidFill>
                  <a:schemeClr val="accent1"/>
                </a:solidFill>
              </a:rPr>
              <a:t>A</a:t>
            </a:r>
            <a:endParaRPr lang="zh-CN" altLang="en-US" dirty="0">
              <a:solidFill>
                <a:schemeClr val="accent1"/>
              </a:solidFill>
            </a:endParaRPr>
          </a:p>
        </p:txBody>
      </p:sp>
      <p:sp>
        <p:nvSpPr>
          <p:cNvPr id="34" name="矩形 33">
            <a:extLst>
              <a:ext uri="{FF2B5EF4-FFF2-40B4-BE49-F238E27FC236}">
                <a16:creationId xmlns:a16="http://schemas.microsoft.com/office/drawing/2014/main" xmlns="" id="{C3A89F73-811F-4467-B065-40A7D249F27C}"/>
              </a:ext>
            </a:extLst>
          </p:cNvPr>
          <p:cNvSpPr/>
          <p:nvPr/>
        </p:nvSpPr>
        <p:spPr>
          <a:xfrm>
            <a:off x="6596425" y="5536613"/>
            <a:ext cx="4963165" cy="929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xmlns="" id="{B116EBCC-711E-41F2-8472-1D1E68036B7D}"/>
              </a:ext>
            </a:extLst>
          </p:cNvPr>
          <p:cNvCxnSpPr>
            <a:cxnSpLocks/>
            <a:stCxn id="34" idx="1"/>
            <a:endCxn id="34" idx="3"/>
          </p:cNvCxnSpPr>
          <p:nvPr/>
        </p:nvCxnSpPr>
        <p:spPr>
          <a:xfrm>
            <a:off x="6596425" y="6001356"/>
            <a:ext cx="496316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xmlns="" id="{8BA46588-14FC-4031-BF73-B2939723529C}"/>
              </a:ext>
            </a:extLst>
          </p:cNvPr>
          <p:cNvCxnSpPr>
            <a:cxnSpLocks/>
          </p:cNvCxnSpPr>
          <p:nvPr/>
        </p:nvCxnSpPr>
        <p:spPr>
          <a:xfrm>
            <a:off x="8026914" y="5536613"/>
            <a:ext cx="0" cy="92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AFE1EC9B-533B-4A82-AA2E-822A9471484B}"/>
              </a:ext>
            </a:extLst>
          </p:cNvPr>
          <p:cNvCxnSpPr>
            <a:cxnSpLocks/>
          </p:cNvCxnSpPr>
          <p:nvPr/>
        </p:nvCxnSpPr>
        <p:spPr>
          <a:xfrm>
            <a:off x="8695643" y="5536613"/>
            <a:ext cx="0" cy="92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1B3FFCE2-534F-4B28-A883-158696551F2B}"/>
              </a:ext>
            </a:extLst>
          </p:cNvPr>
          <p:cNvCxnSpPr>
            <a:cxnSpLocks/>
          </p:cNvCxnSpPr>
          <p:nvPr/>
        </p:nvCxnSpPr>
        <p:spPr>
          <a:xfrm>
            <a:off x="9348558" y="5536613"/>
            <a:ext cx="0" cy="929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65B36791-03E1-4FAE-8834-3BF43F1E0F25}"/>
              </a:ext>
            </a:extLst>
          </p:cNvPr>
          <p:cNvCxnSpPr>
            <a:cxnSpLocks/>
          </p:cNvCxnSpPr>
          <p:nvPr/>
        </p:nvCxnSpPr>
        <p:spPr>
          <a:xfrm>
            <a:off x="10050059" y="5536613"/>
            <a:ext cx="0" cy="929486"/>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xmlns="" id="{0B52D5D7-81EA-4453-80A3-C8E9E0BEE144}"/>
              </a:ext>
            </a:extLst>
          </p:cNvPr>
          <p:cNvSpPr txBox="1"/>
          <p:nvPr/>
        </p:nvSpPr>
        <p:spPr>
          <a:xfrm>
            <a:off x="8187290" y="5576866"/>
            <a:ext cx="352885" cy="369332"/>
          </a:xfrm>
          <a:prstGeom prst="rect">
            <a:avLst/>
          </a:prstGeom>
          <a:noFill/>
        </p:spPr>
        <p:txBody>
          <a:bodyPr wrap="square" rtlCol="0">
            <a:spAutoFit/>
          </a:bodyPr>
          <a:lstStyle/>
          <a:p>
            <a:r>
              <a:rPr lang="en-US" altLang="zh-CN" dirty="0"/>
              <a:t>A</a:t>
            </a:r>
            <a:endParaRPr lang="zh-CN" altLang="en-US" dirty="0"/>
          </a:p>
        </p:txBody>
      </p:sp>
      <p:sp>
        <p:nvSpPr>
          <p:cNvPr id="41" name="文本框 40">
            <a:extLst>
              <a:ext uri="{FF2B5EF4-FFF2-40B4-BE49-F238E27FC236}">
                <a16:creationId xmlns:a16="http://schemas.microsoft.com/office/drawing/2014/main" xmlns="" id="{1C1B2710-FDF8-4D8B-B86B-1E7D138434A5}"/>
              </a:ext>
            </a:extLst>
          </p:cNvPr>
          <p:cNvSpPr txBox="1"/>
          <p:nvPr/>
        </p:nvSpPr>
        <p:spPr>
          <a:xfrm>
            <a:off x="8844662" y="5576866"/>
            <a:ext cx="352885" cy="369332"/>
          </a:xfrm>
          <a:prstGeom prst="rect">
            <a:avLst/>
          </a:prstGeom>
          <a:noFill/>
        </p:spPr>
        <p:txBody>
          <a:bodyPr wrap="square" rtlCol="0">
            <a:spAutoFit/>
          </a:bodyPr>
          <a:lstStyle/>
          <a:p>
            <a:r>
              <a:rPr lang="en-US" altLang="zh-CN" dirty="0"/>
              <a:t>B</a:t>
            </a:r>
            <a:endParaRPr lang="zh-CN" altLang="en-US" dirty="0"/>
          </a:p>
        </p:txBody>
      </p:sp>
      <p:sp>
        <p:nvSpPr>
          <p:cNvPr id="42" name="文本框 41">
            <a:extLst>
              <a:ext uri="{FF2B5EF4-FFF2-40B4-BE49-F238E27FC236}">
                <a16:creationId xmlns:a16="http://schemas.microsoft.com/office/drawing/2014/main" xmlns="" id="{A7B871DA-86E7-488F-B529-C7DE03F6BADC}"/>
              </a:ext>
            </a:extLst>
          </p:cNvPr>
          <p:cNvSpPr txBox="1"/>
          <p:nvPr/>
        </p:nvSpPr>
        <p:spPr>
          <a:xfrm>
            <a:off x="9522866" y="5576866"/>
            <a:ext cx="352885" cy="369332"/>
          </a:xfrm>
          <a:prstGeom prst="rect">
            <a:avLst/>
          </a:prstGeom>
          <a:noFill/>
        </p:spPr>
        <p:txBody>
          <a:bodyPr wrap="square" rtlCol="0">
            <a:spAutoFit/>
          </a:bodyPr>
          <a:lstStyle/>
          <a:p>
            <a:r>
              <a:rPr lang="en-US" altLang="zh-CN" dirty="0"/>
              <a:t>C</a:t>
            </a:r>
            <a:endParaRPr lang="zh-CN" altLang="en-US" dirty="0"/>
          </a:p>
        </p:txBody>
      </p:sp>
      <p:sp>
        <p:nvSpPr>
          <p:cNvPr id="43" name="文本框 42">
            <a:extLst>
              <a:ext uri="{FF2B5EF4-FFF2-40B4-BE49-F238E27FC236}">
                <a16:creationId xmlns:a16="http://schemas.microsoft.com/office/drawing/2014/main" xmlns="" id="{4EAAD6EF-4414-4392-8110-1FAF1F4C82F3}"/>
              </a:ext>
            </a:extLst>
          </p:cNvPr>
          <p:cNvSpPr txBox="1"/>
          <p:nvPr/>
        </p:nvSpPr>
        <p:spPr>
          <a:xfrm>
            <a:off x="10224366" y="5576866"/>
            <a:ext cx="352885" cy="369332"/>
          </a:xfrm>
          <a:prstGeom prst="rect">
            <a:avLst/>
          </a:prstGeom>
          <a:noFill/>
        </p:spPr>
        <p:txBody>
          <a:bodyPr wrap="square" rtlCol="0">
            <a:spAutoFit/>
          </a:bodyPr>
          <a:lstStyle/>
          <a:p>
            <a:r>
              <a:rPr lang="en-US" altLang="zh-CN" dirty="0"/>
              <a:t>D</a:t>
            </a:r>
            <a:endParaRPr lang="zh-CN" altLang="en-US" dirty="0"/>
          </a:p>
        </p:txBody>
      </p:sp>
      <p:sp>
        <p:nvSpPr>
          <p:cNvPr id="44" name="文本框 43">
            <a:extLst>
              <a:ext uri="{FF2B5EF4-FFF2-40B4-BE49-F238E27FC236}">
                <a16:creationId xmlns:a16="http://schemas.microsoft.com/office/drawing/2014/main" xmlns="" id="{3D6FB907-4F5B-4AFA-91F5-EC1C7A14F0B3}"/>
              </a:ext>
            </a:extLst>
          </p:cNvPr>
          <p:cNvSpPr txBox="1"/>
          <p:nvPr/>
        </p:nvSpPr>
        <p:spPr>
          <a:xfrm>
            <a:off x="8149475" y="5061519"/>
            <a:ext cx="1594186" cy="369332"/>
          </a:xfrm>
          <a:prstGeom prst="rect">
            <a:avLst/>
          </a:prstGeom>
          <a:noFill/>
        </p:spPr>
        <p:txBody>
          <a:bodyPr wrap="square" rtlCol="0">
            <a:spAutoFit/>
          </a:bodyPr>
          <a:lstStyle/>
          <a:p>
            <a:r>
              <a:rPr lang="zh-CN" altLang="en-US" dirty="0"/>
              <a:t>访问标记数组</a:t>
            </a:r>
          </a:p>
        </p:txBody>
      </p:sp>
      <p:sp>
        <p:nvSpPr>
          <p:cNvPr id="45" name="文本框 44">
            <a:extLst>
              <a:ext uri="{FF2B5EF4-FFF2-40B4-BE49-F238E27FC236}">
                <a16:creationId xmlns:a16="http://schemas.microsoft.com/office/drawing/2014/main" xmlns="" id="{A206CDAE-F3C7-47FF-B53D-B916875DEAA0}"/>
              </a:ext>
            </a:extLst>
          </p:cNvPr>
          <p:cNvSpPr txBox="1"/>
          <p:nvPr/>
        </p:nvSpPr>
        <p:spPr>
          <a:xfrm>
            <a:off x="6779217" y="6045940"/>
            <a:ext cx="1160189" cy="369332"/>
          </a:xfrm>
          <a:prstGeom prst="rect">
            <a:avLst/>
          </a:prstGeom>
          <a:noFill/>
        </p:spPr>
        <p:txBody>
          <a:bodyPr wrap="square" rtlCol="0">
            <a:spAutoFit/>
          </a:bodyPr>
          <a:lstStyle/>
          <a:p>
            <a:r>
              <a:rPr lang="zh-CN" altLang="en-US" dirty="0"/>
              <a:t>是否访问</a:t>
            </a:r>
          </a:p>
        </p:txBody>
      </p:sp>
      <p:sp>
        <p:nvSpPr>
          <p:cNvPr id="46" name="文本框 45">
            <a:extLst>
              <a:ext uri="{FF2B5EF4-FFF2-40B4-BE49-F238E27FC236}">
                <a16:creationId xmlns:a16="http://schemas.microsoft.com/office/drawing/2014/main" xmlns="" id="{552860E3-A4C1-4D74-99B1-E7C4ECC7C33F}"/>
              </a:ext>
            </a:extLst>
          </p:cNvPr>
          <p:cNvSpPr txBox="1"/>
          <p:nvPr/>
        </p:nvSpPr>
        <p:spPr>
          <a:xfrm>
            <a:off x="8074622" y="6039148"/>
            <a:ext cx="655569" cy="369332"/>
          </a:xfrm>
          <a:prstGeom prst="rect">
            <a:avLst/>
          </a:prstGeom>
          <a:noFill/>
        </p:spPr>
        <p:txBody>
          <a:bodyPr wrap="square" rtlCol="0">
            <a:spAutoFit/>
          </a:bodyPr>
          <a:lstStyle/>
          <a:p>
            <a:r>
              <a:rPr lang="en-US" altLang="zh-CN" dirty="0"/>
              <a:t>false</a:t>
            </a:r>
            <a:endParaRPr lang="zh-CN" altLang="en-US" dirty="0"/>
          </a:p>
        </p:txBody>
      </p:sp>
      <p:sp>
        <p:nvSpPr>
          <p:cNvPr id="47" name="文本框 46">
            <a:extLst>
              <a:ext uri="{FF2B5EF4-FFF2-40B4-BE49-F238E27FC236}">
                <a16:creationId xmlns:a16="http://schemas.microsoft.com/office/drawing/2014/main" xmlns="" id="{18A20E11-CD95-4113-B395-933FAE258B04}"/>
              </a:ext>
            </a:extLst>
          </p:cNvPr>
          <p:cNvSpPr txBox="1"/>
          <p:nvPr/>
        </p:nvSpPr>
        <p:spPr>
          <a:xfrm>
            <a:off x="8760263" y="6039148"/>
            <a:ext cx="655569" cy="369332"/>
          </a:xfrm>
          <a:prstGeom prst="rect">
            <a:avLst/>
          </a:prstGeom>
          <a:noFill/>
        </p:spPr>
        <p:txBody>
          <a:bodyPr wrap="square" rtlCol="0">
            <a:spAutoFit/>
          </a:bodyPr>
          <a:lstStyle/>
          <a:p>
            <a:r>
              <a:rPr lang="en-US" altLang="zh-CN" dirty="0"/>
              <a:t>false</a:t>
            </a:r>
            <a:endParaRPr lang="zh-CN" altLang="en-US" dirty="0"/>
          </a:p>
        </p:txBody>
      </p:sp>
      <p:sp>
        <p:nvSpPr>
          <p:cNvPr id="48" name="文本框 47">
            <a:extLst>
              <a:ext uri="{FF2B5EF4-FFF2-40B4-BE49-F238E27FC236}">
                <a16:creationId xmlns:a16="http://schemas.microsoft.com/office/drawing/2014/main" xmlns="" id="{A6FF446D-C9C6-4864-900D-1233CA832626}"/>
              </a:ext>
            </a:extLst>
          </p:cNvPr>
          <p:cNvSpPr txBox="1"/>
          <p:nvPr/>
        </p:nvSpPr>
        <p:spPr>
          <a:xfrm>
            <a:off x="9415877" y="6043235"/>
            <a:ext cx="655569" cy="369332"/>
          </a:xfrm>
          <a:prstGeom prst="rect">
            <a:avLst/>
          </a:prstGeom>
          <a:noFill/>
        </p:spPr>
        <p:txBody>
          <a:bodyPr wrap="square" rtlCol="0">
            <a:spAutoFit/>
          </a:bodyPr>
          <a:lstStyle/>
          <a:p>
            <a:r>
              <a:rPr lang="en-US" altLang="zh-CN" dirty="0"/>
              <a:t>false</a:t>
            </a:r>
            <a:endParaRPr lang="zh-CN" altLang="en-US" dirty="0"/>
          </a:p>
        </p:txBody>
      </p:sp>
      <p:sp>
        <p:nvSpPr>
          <p:cNvPr id="49" name="文本框 48">
            <a:extLst>
              <a:ext uri="{FF2B5EF4-FFF2-40B4-BE49-F238E27FC236}">
                <a16:creationId xmlns:a16="http://schemas.microsoft.com/office/drawing/2014/main" xmlns="" id="{C513D35C-3F73-4109-BEDA-3AD538FC1666}"/>
              </a:ext>
            </a:extLst>
          </p:cNvPr>
          <p:cNvSpPr txBox="1"/>
          <p:nvPr/>
        </p:nvSpPr>
        <p:spPr>
          <a:xfrm>
            <a:off x="10095991" y="6039148"/>
            <a:ext cx="655569" cy="369332"/>
          </a:xfrm>
          <a:prstGeom prst="rect">
            <a:avLst/>
          </a:prstGeom>
          <a:noFill/>
        </p:spPr>
        <p:txBody>
          <a:bodyPr wrap="square" rtlCol="0">
            <a:spAutoFit/>
          </a:bodyPr>
          <a:lstStyle/>
          <a:p>
            <a:r>
              <a:rPr lang="en-US" altLang="zh-CN" dirty="0"/>
              <a:t>false</a:t>
            </a:r>
            <a:endParaRPr lang="zh-CN" altLang="en-US" dirty="0"/>
          </a:p>
        </p:txBody>
      </p:sp>
      <p:sp>
        <p:nvSpPr>
          <p:cNvPr id="50" name="文本框 49">
            <a:extLst>
              <a:ext uri="{FF2B5EF4-FFF2-40B4-BE49-F238E27FC236}">
                <a16:creationId xmlns:a16="http://schemas.microsoft.com/office/drawing/2014/main" xmlns="" id="{98A23561-C986-4C7B-B343-27BB14E961A0}"/>
              </a:ext>
            </a:extLst>
          </p:cNvPr>
          <p:cNvSpPr txBox="1"/>
          <p:nvPr/>
        </p:nvSpPr>
        <p:spPr>
          <a:xfrm>
            <a:off x="6973952" y="5570912"/>
            <a:ext cx="686702" cy="369332"/>
          </a:xfrm>
          <a:prstGeom prst="rect">
            <a:avLst/>
          </a:prstGeom>
          <a:noFill/>
        </p:spPr>
        <p:txBody>
          <a:bodyPr wrap="square" rtlCol="0">
            <a:spAutoFit/>
          </a:bodyPr>
          <a:lstStyle/>
          <a:p>
            <a:r>
              <a:rPr lang="zh-CN" altLang="en-US" dirty="0"/>
              <a:t>顶点</a:t>
            </a:r>
          </a:p>
        </p:txBody>
      </p:sp>
      <p:sp>
        <p:nvSpPr>
          <p:cNvPr id="51" name="文本框 50">
            <a:extLst>
              <a:ext uri="{FF2B5EF4-FFF2-40B4-BE49-F238E27FC236}">
                <a16:creationId xmlns:a16="http://schemas.microsoft.com/office/drawing/2014/main" xmlns="" id="{2CC04D5E-5E8C-47E4-B114-9D7F1F073DD5}"/>
              </a:ext>
            </a:extLst>
          </p:cNvPr>
          <p:cNvSpPr txBox="1"/>
          <p:nvPr/>
        </p:nvSpPr>
        <p:spPr>
          <a:xfrm>
            <a:off x="10107237" y="6050978"/>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52" name="文本框 51">
            <a:extLst>
              <a:ext uri="{FF2B5EF4-FFF2-40B4-BE49-F238E27FC236}">
                <a16:creationId xmlns:a16="http://schemas.microsoft.com/office/drawing/2014/main" xmlns="" id="{7E139C1F-5438-4FB5-B719-C600A652EF88}"/>
              </a:ext>
            </a:extLst>
          </p:cNvPr>
          <p:cNvSpPr txBox="1"/>
          <p:nvPr/>
        </p:nvSpPr>
        <p:spPr>
          <a:xfrm>
            <a:off x="8084680" y="6058695"/>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53" name="文本框 52">
            <a:extLst>
              <a:ext uri="{FF2B5EF4-FFF2-40B4-BE49-F238E27FC236}">
                <a16:creationId xmlns:a16="http://schemas.microsoft.com/office/drawing/2014/main" xmlns="" id="{0B8F224D-A051-4214-BE61-F2DAE2B9E2DA}"/>
              </a:ext>
            </a:extLst>
          </p:cNvPr>
          <p:cNvSpPr txBox="1"/>
          <p:nvPr/>
        </p:nvSpPr>
        <p:spPr>
          <a:xfrm>
            <a:off x="9431691" y="6036318"/>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54" name="文本框 53">
            <a:extLst>
              <a:ext uri="{FF2B5EF4-FFF2-40B4-BE49-F238E27FC236}">
                <a16:creationId xmlns:a16="http://schemas.microsoft.com/office/drawing/2014/main" xmlns="" id="{8A903A77-AC37-4606-892A-81CF7784D076}"/>
              </a:ext>
            </a:extLst>
          </p:cNvPr>
          <p:cNvSpPr txBox="1"/>
          <p:nvPr/>
        </p:nvSpPr>
        <p:spPr>
          <a:xfrm>
            <a:off x="8761416" y="6036318"/>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cxnSp>
        <p:nvCxnSpPr>
          <p:cNvPr id="55" name="直接连接符 54">
            <a:extLst>
              <a:ext uri="{FF2B5EF4-FFF2-40B4-BE49-F238E27FC236}">
                <a16:creationId xmlns:a16="http://schemas.microsoft.com/office/drawing/2014/main" xmlns="" id="{F3802417-668E-4451-8A17-9E5C82DAEDB8}"/>
              </a:ext>
            </a:extLst>
          </p:cNvPr>
          <p:cNvCxnSpPr>
            <a:cxnSpLocks/>
          </p:cNvCxnSpPr>
          <p:nvPr/>
        </p:nvCxnSpPr>
        <p:spPr>
          <a:xfrm>
            <a:off x="10751560" y="5536613"/>
            <a:ext cx="0" cy="9294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xmlns="" id="{F75BB998-EACE-4000-8E19-B13C909E2F21}"/>
              </a:ext>
            </a:extLst>
          </p:cNvPr>
          <p:cNvSpPr txBox="1"/>
          <p:nvPr/>
        </p:nvSpPr>
        <p:spPr>
          <a:xfrm>
            <a:off x="10935763" y="5579143"/>
            <a:ext cx="352885" cy="369332"/>
          </a:xfrm>
          <a:prstGeom prst="rect">
            <a:avLst/>
          </a:prstGeom>
          <a:noFill/>
        </p:spPr>
        <p:txBody>
          <a:bodyPr wrap="square" rtlCol="0">
            <a:spAutoFit/>
          </a:bodyPr>
          <a:lstStyle/>
          <a:p>
            <a:r>
              <a:rPr lang="en-US" altLang="zh-CN" dirty="0"/>
              <a:t>E</a:t>
            </a:r>
            <a:endParaRPr lang="zh-CN" altLang="en-US" dirty="0"/>
          </a:p>
        </p:txBody>
      </p:sp>
      <p:sp>
        <p:nvSpPr>
          <p:cNvPr id="57" name="文本框 56">
            <a:extLst>
              <a:ext uri="{FF2B5EF4-FFF2-40B4-BE49-F238E27FC236}">
                <a16:creationId xmlns:a16="http://schemas.microsoft.com/office/drawing/2014/main" xmlns="" id="{5F8DD558-9F0D-4A23-93D0-35D6113ECC05}"/>
              </a:ext>
            </a:extLst>
          </p:cNvPr>
          <p:cNvSpPr txBox="1"/>
          <p:nvPr/>
        </p:nvSpPr>
        <p:spPr>
          <a:xfrm>
            <a:off x="10862531" y="6049608"/>
            <a:ext cx="655569" cy="369332"/>
          </a:xfrm>
          <a:prstGeom prst="rect">
            <a:avLst/>
          </a:prstGeom>
          <a:noFill/>
        </p:spPr>
        <p:txBody>
          <a:bodyPr wrap="square" rtlCol="0">
            <a:spAutoFit/>
          </a:bodyPr>
          <a:lstStyle/>
          <a:p>
            <a:r>
              <a:rPr lang="en-US" altLang="zh-CN" dirty="0"/>
              <a:t>false</a:t>
            </a:r>
            <a:endParaRPr lang="zh-CN" altLang="en-US" dirty="0"/>
          </a:p>
        </p:txBody>
      </p:sp>
      <p:sp>
        <p:nvSpPr>
          <p:cNvPr id="58" name="文本框 57">
            <a:extLst>
              <a:ext uri="{FF2B5EF4-FFF2-40B4-BE49-F238E27FC236}">
                <a16:creationId xmlns:a16="http://schemas.microsoft.com/office/drawing/2014/main" xmlns="" id="{4C9A35EF-23FD-41D0-BE41-D1F92EA45F85}"/>
              </a:ext>
            </a:extLst>
          </p:cNvPr>
          <p:cNvSpPr txBox="1"/>
          <p:nvPr/>
        </p:nvSpPr>
        <p:spPr>
          <a:xfrm>
            <a:off x="10872419" y="6043235"/>
            <a:ext cx="587142" cy="369332"/>
          </a:xfrm>
          <a:prstGeom prst="rect">
            <a:avLst/>
          </a:prstGeom>
          <a:noFill/>
        </p:spPr>
        <p:txBody>
          <a:bodyPr wrap="square" rtlCol="0">
            <a:spAutoFit/>
          </a:bodyPr>
          <a:lstStyle/>
          <a:p>
            <a:r>
              <a:rPr lang="en-US" altLang="zh-CN" dirty="0">
                <a:solidFill>
                  <a:schemeClr val="accent1"/>
                </a:solidFill>
              </a:rPr>
              <a:t>true</a:t>
            </a:r>
            <a:endParaRPr lang="zh-CN" altLang="en-US" dirty="0">
              <a:solidFill>
                <a:schemeClr val="accent1"/>
              </a:solidFill>
            </a:endParaRPr>
          </a:p>
        </p:txBody>
      </p:sp>
      <p:sp>
        <p:nvSpPr>
          <p:cNvPr id="59" name="矩形 58">
            <a:extLst>
              <a:ext uri="{FF2B5EF4-FFF2-40B4-BE49-F238E27FC236}">
                <a16:creationId xmlns:a16="http://schemas.microsoft.com/office/drawing/2014/main" xmlns="" id="{07994C78-68A3-4E7A-A12A-406559DDEA46}"/>
              </a:ext>
            </a:extLst>
          </p:cNvPr>
          <p:cNvSpPr/>
          <p:nvPr/>
        </p:nvSpPr>
        <p:spPr>
          <a:xfrm>
            <a:off x="5832735" y="2651111"/>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xmlns="" id="{9016752D-4317-439F-AE0E-76A3EB80DA06}"/>
              </a:ext>
            </a:extLst>
          </p:cNvPr>
          <p:cNvSpPr txBox="1"/>
          <p:nvPr/>
        </p:nvSpPr>
        <p:spPr>
          <a:xfrm>
            <a:off x="5940017" y="2651110"/>
            <a:ext cx="721453" cy="369332"/>
          </a:xfrm>
          <a:prstGeom prst="rect">
            <a:avLst/>
          </a:prstGeom>
          <a:noFill/>
        </p:spPr>
        <p:txBody>
          <a:bodyPr wrap="square" rtlCol="0">
            <a:spAutoFit/>
          </a:bodyPr>
          <a:lstStyle/>
          <a:p>
            <a:r>
              <a:rPr lang="en-US" altLang="zh-CN" dirty="0"/>
              <a:t>data</a:t>
            </a:r>
            <a:endParaRPr lang="zh-CN" altLang="en-US" dirty="0"/>
          </a:p>
        </p:txBody>
      </p:sp>
      <p:sp>
        <p:nvSpPr>
          <p:cNvPr id="61" name="矩形 60">
            <a:extLst>
              <a:ext uri="{FF2B5EF4-FFF2-40B4-BE49-F238E27FC236}">
                <a16:creationId xmlns:a16="http://schemas.microsoft.com/office/drawing/2014/main" xmlns="" id="{10179C30-3766-4A41-B864-CBB21E56A543}"/>
              </a:ext>
            </a:extLst>
          </p:cNvPr>
          <p:cNvSpPr/>
          <p:nvPr/>
        </p:nvSpPr>
        <p:spPr>
          <a:xfrm>
            <a:off x="5832735" y="3015826"/>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a:extLst>
              <a:ext uri="{FF2B5EF4-FFF2-40B4-BE49-F238E27FC236}">
                <a16:creationId xmlns:a16="http://schemas.microsoft.com/office/drawing/2014/main" xmlns="" id="{B57CC9FB-5C79-4DE5-AB48-8F6667A481A4}"/>
              </a:ext>
            </a:extLst>
          </p:cNvPr>
          <p:cNvSpPr/>
          <p:nvPr/>
        </p:nvSpPr>
        <p:spPr>
          <a:xfrm>
            <a:off x="5832735" y="3361080"/>
            <a:ext cx="1724349"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62">
            <a:extLst>
              <a:ext uri="{FF2B5EF4-FFF2-40B4-BE49-F238E27FC236}">
                <a16:creationId xmlns:a16="http://schemas.microsoft.com/office/drawing/2014/main" xmlns="" id="{8E71A9A9-8205-4B48-B964-7158940A16DE}"/>
              </a:ext>
            </a:extLst>
          </p:cNvPr>
          <p:cNvSpPr/>
          <p:nvPr/>
        </p:nvSpPr>
        <p:spPr>
          <a:xfrm>
            <a:off x="5832735" y="3721590"/>
            <a:ext cx="1724350" cy="36512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xmlns="" id="{6DD3EC06-CCD6-4213-97CF-1037FEDE86B7}"/>
              </a:ext>
            </a:extLst>
          </p:cNvPr>
          <p:cNvSpPr/>
          <p:nvPr/>
        </p:nvSpPr>
        <p:spPr>
          <a:xfrm>
            <a:off x="5832734" y="4090922"/>
            <a:ext cx="1724349" cy="72741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a:extLst>
              <a:ext uri="{FF2B5EF4-FFF2-40B4-BE49-F238E27FC236}">
                <a16:creationId xmlns:a16="http://schemas.microsoft.com/office/drawing/2014/main" xmlns="" id="{6B94507A-4A00-4393-BC0A-E138D27FA0DA}"/>
              </a:ext>
            </a:extLst>
          </p:cNvPr>
          <p:cNvCxnSpPr>
            <a:cxnSpLocks/>
          </p:cNvCxnSpPr>
          <p:nvPr/>
        </p:nvCxnSpPr>
        <p:spPr>
          <a:xfrm>
            <a:off x="6528943" y="2651110"/>
            <a:ext cx="0" cy="2170064"/>
          </a:xfrm>
          <a:prstGeom prst="line">
            <a:avLst/>
          </a:prstGeom>
        </p:spPr>
        <p:style>
          <a:lnRef idx="3">
            <a:schemeClr val="accent1"/>
          </a:lnRef>
          <a:fillRef idx="0">
            <a:schemeClr val="accent1"/>
          </a:fillRef>
          <a:effectRef idx="2">
            <a:schemeClr val="accent1"/>
          </a:effectRef>
          <a:fontRef idx="minor">
            <a:schemeClr val="tx1"/>
          </a:fontRef>
        </p:style>
      </p:cxnSp>
      <p:sp>
        <p:nvSpPr>
          <p:cNvPr id="66" name="文本框 65">
            <a:extLst>
              <a:ext uri="{FF2B5EF4-FFF2-40B4-BE49-F238E27FC236}">
                <a16:creationId xmlns:a16="http://schemas.microsoft.com/office/drawing/2014/main" xmlns="" id="{97ACCCCC-A295-4780-874B-F2B5086C8347}"/>
              </a:ext>
            </a:extLst>
          </p:cNvPr>
          <p:cNvSpPr txBox="1"/>
          <p:nvPr/>
        </p:nvSpPr>
        <p:spPr>
          <a:xfrm>
            <a:off x="6030537" y="2987910"/>
            <a:ext cx="354245" cy="369332"/>
          </a:xfrm>
          <a:prstGeom prst="rect">
            <a:avLst/>
          </a:prstGeom>
          <a:noFill/>
        </p:spPr>
        <p:txBody>
          <a:bodyPr wrap="square" rtlCol="0">
            <a:spAutoFit/>
          </a:bodyPr>
          <a:lstStyle/>
          <a:p>
            <a:r>
              <a:rPr lang="en-US" altLang="zh-CN" dirty="0"/>
              <a:t>A</a:t>
            </a:r>
            <a:endParaRPr lang="zh-CN" altLang="en-US" dirty="0"/>
          </a:p>
        </p:txBody>
      </p:sp>
      <p:sp>
        <p:nvSpPr>
          <p:cNvPr id="67" name="文本框 66">
            <a:extLst>
              <a:ext uri="{FF2B5EF4-FFF2-40B4-BE49-F238E27FC236}">
                <a16:creationId xmlns:a16="http://schemas.microsoft.com/office/drawing/2014/main" xmlns="" id="{FC2B8B23-C623-460A-A4E3-0D89A0C64A2B}"/>
              </a:ext>
            </a:extLst>
          </p:cNvPr>
          <p:cNvSpPr txBox="1"/>
          <p:nvPr/>
        </p:nvSpPr>
        <p:spPr>
          <a:xfrm>
            <a:off x="6032591" y="3355657"/>
            <a:ext cx="354245" cy="369332"/>
          </a:xfrm>
          <a:prstGeom prst="rect">
            <a:avLst/>
          </a:prstGeom>
          <a:noFill/>
        </p:spPr>
        <p:txBody>
          <a:bodyPr wrap="square" rtlCol="0">
            <a:spAutoFit/>
          </a:bodyPr>
          <a:lstStyle/>
          <a:p>
            <a:r>
              <a:rPr lang="en-US" altLang="zh-CN" dirty="0"/>
              <a:t>B</a:t>
            </a:r>
            <a:endParaRPr lang="zh-CN" altLang="en-US" dirty="0"/>
          </a:p>
        </p:txBody>
      </p:sp>
      <p:sp>
        <p:nvSpPr>
          <p:cNvPr id="68" name="文本框 67">
            <a:extLst>
              <a:ext uri="{FF2B5EF4-FFF2-40B4-BE49-F238E27FC236}">
                <a16:creationId xmlns:a16="http://schemas.microsoft.com/office/drawing/2014/main" xmlns="" id="{B229282F-6AE7-4865-8C4E-97C3417A7F68}"/>
              </a:ext>
            </a:extLst>
          </p:cNvPr>
          <p:cNvSpPr txBox="1"/>
          <p:nvPr/>
        </p:nvSpPr>
        <p:spPr>
          <a:xfrm>
            <a:off x="6028882" y="3718839"/>
            <a:ext cx="354245" cy="369332"/>
          </a:xfrm>
          <a:prstGeom prst="rect">
            <a:avLst/>
          </a:prstGeom>
          <a:noFill/>
        </p:spPr>
        <p:txBody>
          <a:bodyPr wrap="square" rtlCol="0">
            <a:spAutoFit/>
          </a:bodyPr>
          <a:lstStyle/>
          <a:p>
            <a:r>
              <a:rPr lang="en-US" altLang="zh-CN" dirty="0"/>
              <a:t>C</a:t>
            </a:r>
            <a:endParaRPr lang="zh-CN" altLang="en-US" dirty="0"/>
          </a:p>
        </p:txBody>
      </p:sp>
      <p:sp>
        <p:nvSpPr>
          <p:cNvPr id="69" name="文本框 68">
            <a:extLst>
              <a:ext uri="{FF2B5EF4-FFF2-40B4-BE49-F238E27FC236}">
                <a16:creationId xmlns:a16="http://schemas.microsoft.com/office/drawing/2014/main" xmlns="" id="{9344971F-B77C-4C5C-B9D2-745947118991}"/>
              </a:ext>
            </a:extLst>
          </p:cNvPr>
          <p:cNvSpPr txBox="1"/>
          <p:nvPr/>
        </p:nvSpPr>
        <p:spPr>
          <a:xfrm>
            <a:off x="6030537" y="4077167"/>
            <a:ext cx="354245" cy="369332"/>
          </a:xfrm>
          <a:prstGeom prst="rect">
            <a:avLst/>
          </a:prstGeom>
          <a:noFill/>
        </p:spPr>
        <p:txBody>
          <a:bodyPr wrap="square" rtlCol="0">
            <a:spAutoFit/>
          </a:bodyPr>
          <a:lstStyle/>
          <a:p>
            <a:r>
              <a:rPr lang="en-US" altLang="zh-CN" dirty="0"/>
              <a:t>D</a:t>
            </a:r>
            <a:endParaRPr lang="zh-CN" altLang="en-US" dirty="0"/>
          </a:p>
        </p:txBody>
      </p:sp>
      <p:sp>
        <p:nvSpPr>
          <p:cNvPr id="70" name="文本框 69">
            <a:extLst>
              <a:ext uri="{FF2B5EF4-FFF2-40B4-BE49-F238E27FC236}">
                <a16:creationId xmlns:a16="http://schemas.microsoft.com/office/drawing/2014/main" xmlns="" id="{6F8B8AD6-B6D6-4A54-BB59-3212DD8ED5AE}"/>
              </a:ext>
            </a:extLst>
          </p:cNvPr>
          <p:cNvSpPr txBox="1"/>
          <p:nvPr/>
        </p:nvSpPr>
        <p:spPr>
          <a:xfrm>
            <a:off x="5484877" y="3011620"/>
            <a:ext cx="309325" cy="369332"/>
          </a:xfrm>
          <a:prstGeom prst="rect">
            <a:avLst/>
          </a:prstGeom>
          <a:noFill/>
        </p:spPr>
        <p:txBody>
          <a:bodyPr wrap="square" rtlCol="0">
            <a:spAutoFit/>
          </a:bodyPr>
          <a:lstStyle/>
          <a:p>
            <a:r>
              <a:rPr lang="en-US" altLang="zh-CN" dirty="0"/>
              <a:t>0</a:t>
            </a:r>
            <a:endParaRPr lang="zh-CN" altLang="en-US" dirty="0"/>
          </a:p>
        </p:txBody>
      </p:sp>
      <p:sp>
        <p:nvSpPr>
          <p:cNvPr id="71" name="文本框 70">
            <a:extLst>
              <a:ext uri="{FF2B5EF4-FFF2-40B4-BE49-F238E27FC236}">
                <a16:creationId xmlns:a16="http://schemas.microsoft.com/office/drawing/2014/main" xmlns="" id="{C2AD38BE-AF3D-4BC5-A8A4-82EE6139F293}"/>
              </a:ext>
            </a:extLst>
          </p:cNvPr>
          <p:cNvSpPr txBox="1"/>
          <p:nvPr/>
        </p:nvSpPr>
        <p:spPr>
          <a:xfrm>
            <a:off x="5484876" y="3356874"/>
            <a:ext cx="309325" cy="369332"/>
          </a:xfrm>
          <a:prstGeom prst="rect">
            <a:avLst/>
          </a:prstGeom>
          <a:noFill/>
        </p:spPr>
        <p:txBody>
          <a:bodyPr wrap="square" rtlCol="0">
            <a:spAutoFit/>
          </a:bodyPr>
          <a:lstStyle/>
          <a:p>
            <a:r>
              <a:rPr lang="en-US" altLang="zh-CN" dirty="0"/>
              <a:t>1</a:t>
            </a:r>
            <a:endParaRPr lang="zh-CN" altLang="en-US" dirty="0"/>
          </a:p>
        </p:txBody>
      </p:sp>
      <p:sp>
        <p:nvSpPr>
          <p:cNvPr id="72" name="文本框 71">
            <a:extLst>
              <a:ext uri="{FF2B5EF4-FFF2-40B4-BE49-F238E27FC236}">
                <a16:creationId xmlns:a16="http://schemas.microsoft.com/office/drawing/2014/main" xmlns="" id="{AA85BE1A-DF6D-4939-B031-520144D61F52}"/>
              </a:ext>
            </a:extLst>
          </p:cNvPr>
          <p:cNvSpPr txBox="1"/>
          <p:nvPr/>
        </p:nvSpPr>
        <p:spPr>
          <a:xfrm>
            <a:off x="5487035" y="3726206"/>
            <a:ext cx="309325" cy="369332"/>
          </a:xfrm>
          <a:prstGeom prst="rect">
            <a:avLst/>
          </a:prstGeom>
          <a:noFill/>
        </p:spPr>
        <p:txBody>
          <a:bodyPr wrap="square" rtlCol="0">
            <a:spAutoFit/>
          </a:bodyPr>
          <a:lstStyle/>
          <a:p>
            <a:r>
              <a:rPr lang="en-US" altLang="zh-CN" dirty="0"/>
              <a:t>2</a:t>
            </a:r>
            <a:endParaRPr lang="zh-CN" altLang="en-US" dirty="0"/>
          </a:p>
        </p:txBody>
      </p:sp>
      <p:sp>
        <p:nvSpPr>
          <p:cNvPr id="73" name="文本框 72">
            <a:extLst>
              <a:ext uri="{FF2B5EF4-FFF2-40B4-BE49-F238E27FC236}">
                <a16:creationId xmlns:a16="http://schemas.microsoft.com/office/drawing/2014/main" xmlns="" id="{680F758F-2C33-4314-ACBF-B253EB6FA20D}"/>
              </a:ext>
            </a:extLst>
          </p:cNvPr>
          <p:cNvSpPr txBox="1"/>
          <p:nvPr/>
        </p:nvSpPr>
        <p:spPr>
          <a:xfrm>
            <a:off x="5482611" y="4095538"/>
            <a:ext cx="309325" cy="369332"/>
          </a:xfrm>
          <a:prstGeom prst="rect">
            <a:avLst/>
          </a:prstGeom>
          <a:noFill/>
        </p:spPr>
        <p:txBody>
          <a:bodyPr wrap="square" rtlCol="0">
            <a:spAutoFit/>
          </a:bodyPr>
          <a:lstStyle/>
          <a:p>
            <a:r>
              <a:rPr lang="en-US" altLang="zh-CN" dirty="0"/>
              <a:t>3</a:t>
            </a:r>
            <a:endParaRPr lang="zh-CN" altLang="en-US" dirty="0"/>
          </a:p>
        </p:txBody>
      </p:sp>
      <p:sp>
        <p:nvSpPr>
          <p:cNvPr id="74" name="文本框 73">
            <a:extLst>
              <a:ext uri="{FF2B5EF4-FFF2-40B4-BE49-F238E27FC236}">
                <a16:creationId xmlns:a16="http://schemas.microsoft.com/office/drawing/2014/main" xmlns="" id="{FE6BDF9F-CEEC-4C24-8AAD-B0CEB2C3FF49}"/>
              </a:ext>
            </a:extLst>
          </p:cNvPr>
          <p:cNvSpPr txBox="1"/>
          <p:nvPr/>
        </p:nvSpPr>
        <p:spPr>
          <a:xfrm>
            <a:off x="6554526" y="2655384"/>
            <a:ext cx="1058663" cy="369332"/>
          </a:xfrm>
          <a:prstGeom prst="rect">
            <a:avLst/>
          </a:prstGeom>
          <a:noFill/>
        </p:spPr>
        <p:txBody>
          <a:bodyPr wrap="square" rtlCol="0">
            <a:spAutoFit/>
          </a:bodyPr>
          <a:lstStyle/>
          <a:p>
            <a:r>
              <a:rPr lang="en-US" altLang="zh-CN" dirty="0" err="1"/>
              <a:t>firstedge</a:t>
            </a:r>
            <a:endParaRPr lang="zh-CN" altLang="en-US" dirty="0"/>
          </a:p>
        </p:txBody>
      </p:sp>
      <p:cxnSp>
        <p:nvCxnSpPr>
          <p:cNvPr id="75" name="直接箭头连接符 74">
            <a:extLst>
              <a:ext uri="{FF2B5EF4-FFF2-40B4-BE49-F238E27FC236}">
                <a16:creationId xmlns:a16="http://schemas.microsoft.com/office/drawing/2014/main" xmlns="" id="{1BF8E7F5-D6D1-4DEF-B4CC-1C49BA9BC35D}"/>
              </a:ext>
            </a:extLst>
          </p:cNvPr>
          <p:cNvCxnSpPr>
            <a:cxnSpLocks/>
            <a:endCxn id="76" idx="1"/>
          </p:cNvCxnSpPr>
          <p:nvPr/>
        </p:nvCxnSpPr>
        <p:spPr>
          <a:xfrm>
            <a:off x="7052968" y="3149374"/>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xmlns="" id="{E4EEEF49-82F4-44D3-9434-4103420713D3}"/>
              </a:ext>
            </a:extLst>
          </p:cNvPr>
          <p:cNvSpPr/>
          <p:nvPr/>
        </p:nvSpPr>
        <p:spPr>
          <a:xfrm>
            <a:off x="7976931" y="2973894"/>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xmlns="" id="{F3B8FA24-94E3-42F5-87C9-52D5F597F379}"/>
              </a:ext>
            </a:extLst>
          </p:cNvPr>
          <p:cNvCxnSpPr>
            <a:cxnSpLocks/>
            <a:stCxn id="76" idx="0"/>
            <a:endCxn id="76" idx="2"/>
          </p:cNvCxnSpPr>
          <p:nvPr/>
        </p:nvCxnSpPr>
        <p:spPr>
          <a:xfrm>
            <a:off x="8429798" y="2973894"/>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直接箭头连接符 77">
            <a:extLst>
              <a:ext uri="{FF2B5EF4-FFF2-40B4-BE49-F238E27FC236}">
                <a16:creationId xmlns:a16="http://schemas.microsoft.com/office/drawing/2014/main" xmlns="" id="{75DD6958-2E0A-4A81-B1E8-B2DEEFA03B2E}"/>
              </a:ext>
            </a:extLst>
          </p:cNvPr>
          <p:cNvCxnSpPr>
            <a:cxnSpLocks/>
          </p:cNvCxnSpPr>
          <p:nvPr/>
        </p:nvCxnSpPr>
        <p:spPr>
          <a:xfrm>
            <a:off x="8640534" y="3153018"/>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xmlns="" id="{79F04D92-2ED1-4BBE-99BA-99BAA171324D}"/>
              </a:ext>
            </a:extLst>
          </p:cNvPr>
          <p:cNvSpPr txBox="1"/>
          <p:nvPr/>
        </p:nvSpPr>
        <p:spPr>
          <a:xfrm>
            <a:off x="8047883" y="2961286"/>
            <a:ext cx="354245" cy="369332"/>
          </a:xfrm>
          <a:prstGeom prst="rect">
            <a:avLst/>
          </a:prstGeom>
          <a:noFill/>
        </p:spPr>
        <p:txBody>
          <a:bodyPr wrap="square" rtlCol="0">
            <a:spAutoFit/>
          </a:bodyPr>
          <a:lstStyle/>
          <a:p>
            <a:r>
              <a:rPr lang="en-US" altLang="zh-CN" dirty="0"/>
              <a:t>1</a:t>
            </a:r>
            <a:endParaRPr lang="zh-CN" altLang="en-US" dirty="0"/>
          </a:p>
        </p:txBody>
      </p:sp>
      <p:sp>
        <p:nvSpPr>
          <p:cNvPr id="80" name="矩形 79">
            <a:extLst>
              <a:ext uri="{FF2B5EF4-FFF2-40B4-BE49-F238E27FC236}">
                <a16:creationId xmlns:a16="http://schemas.microsoft.com/office/drawing/2014/main" xmlns="" id="{9DE3805F-AF0B-49B8-B974-1348A93014B5}"/>
              </a:ext>
            </a:extLst>
          </p:cNvPr>
          <p:cNvSpPr/>
          <p:nvPr/>
        </p:nvSpPr>
        <p:spPr>
          <a:xfrm>
            <a:off x="9256780" y="296976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xmlns="" id="{C527ECFF-D3D3-4768-8FCE-A9CAF3053E65}"/>
              </a:ext>
            </a:extLst>
          </p:cNvPr>
          <p:cNvCxnSpPr>
            <a:cxnSpLocks/>
            <a:stCxn id="80" idx="0"/>
            <a:endCxn id="80" idx="2"/>
          </p:cNvCxnSpPr>
          <p:nvPr/>
        </p:nvCxnSpPr>
        <p:spPr>
          <a:xfrm>
            <a:off x="9709647" y="2969766"/>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82" name="文本框 81">
            <a:extLst>
              <a:ext uri="{FF2B5EF4-FFF2-40B4-BE49-F238E27FC236}">
                <a16:creationId xmlns:a16="http://schemas.microsoft.com/office/drawing/2014/main" xmlns="" id="{FCB68B64-D3AC-445A-A8BB-6F176A855695}"/>
              </a:ext>
            </a:extLst>
          </p:cNvPr>
          <p:cNvSpPr txBox="1"/>
          <p:nvPr/>
        </p:nvSpPr>
        <p:spPr>
          <a:xfrm>
            <a:off x="9327732" y="2957158"/>
            <a:ext cx="354245" cy="369332"/>
          </a:xfrm>
          <a:prstGeom prst="rect">
            <a:avLst/>
          </a:prstGeom>
          <a:noFill/>
        </p:spPr>
        <p:txBody>
          <a:bodyPr wrap="square" rtlCol="0">
            <a:spAutoFit/>
          </a:bodyPr>
          <a:lstStyle/>
          <a:p>
            <a:r>
              <a:rPr lang="en-US" altLang="zh-CN" dirty="0"/>
              <a:t>2</a:t>
            </a:r>
            <a:endParaRPr lang="zh-CN" altLang="en-US" dirty="0"/>
          </a:p>
        </p:txBody>
      </p:sp>
      <p:cxnSp>
        <p:nvCxnSpPr>
          <p:cNvPr id="83" name="直接箭头连接符 82">
            <a:extLst>
              <a:ext uri="{FF2B5EF4-FFF2-40B4-BE49-F238E27FC236}">
                <a16:creationId xmlns:a16="http://schemas.microsoft.com/office/drawing/2014/main" xmlns="" id="{2ACC6356-33DA-43D0-9526-263C0C9FAFEB}"/>
              </a:ext>
            </a:extLst>
          </p:cNvPr>
          <p:cNvCxnSpPr>
            <a:cxnSpLocks/>
          </p:cNvCxnSpPr>
          <p:nvPr/>
        </p:nvCxnSpPr>
        <p:spPr>
          <a:xfrm>
            <a:off x="9924572" y="3149374"/>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xmlns="" id="{7C5F4A15-772A-4923-BD31-55094A8295D5}"/>
              </a:ext>
            </a:extLst>
          </p:cNvPr>
          <p:cNvSpPr/>
          <p:nvPr/>
        </p:nvSpPr>
        <p:spPr>
          <a:xfrm>
            <a:off x="10536629" y="2978100"/>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xmlns="" id="{EC2FCC61-0B3F-49E8-A664-09A8D557B520}"/>
              </a:ext>
            </a:extLst>
          </p:cNvPr>
          <p:cNvCxnSpPr>
            <a:cxnSpLocks/>
            <a:stCxn id="84" idx="0"/>
            <a:endCxn id="84" idx="2"/>
          </p:cNvCxnSpPr>
          <p:nvPr/>
        </p:nvCxnSpPr>
        <p:spPr>
          <a:xfrm>
            <a:off x="10989496" y="2978100"/>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86" name="文本框 85">
            <a:extLst>
              <a:ext uri="{FF2B5EF4-FFF2-40B4-BE49-F238E27FC236}">
                <a16:creationId xmlns:a16="http://schemas.microsoft.com/office/drawing/2014/main" xmlns="" id="{20BF360C-F7EF-4649-9C34-9EB5E489E20E}"/>
              </a:ext>
            </a:extLst>
          </p:cNvPr>
          <p:cNvSpPr txBox="1"/>
          <p:nvPr/>
        </p:nvSpPr>
        <p:spPr>
          <a:xfrm>
            <a:off x="10607581" y="2965492"/>
            <a:ext cx="354245" cy="369332"/>
          </a:xfrm>
          <a:prstGeom prst="rect">
            <a:avLst/>
          </a:prstGeom>
          <a:noFill/>
        </p:spPr>
        <p:txBody>
          <a:bodyPr wrap="square" rtlCol="0">
            <a:spAutoFit/>
          </a:bodyPr>
          <a:lstStyle/>
          <a:p>
            <a:r>
              <a:rPr lang="en-US" altLang="zh-CN" dirty="0"/>
              <a:t>3</a:t>
            </a:r>
            <a:endParaRPr lang="zh-CN" altLang="en-US" dirty="0"/>
          </a:p>
        </p:txBody>
      </p:sp>
      <p:sp>
        <p:nvSpPr>
          <p:cNvPr id="87" name="文本框 86">
            <a:extLst>
              <a:ext uri="{FF2B5EF4-FFF2-40B4-BE49-F238E27FC236}">
                <a16:creationId xmlns:a16="http://schemas.microsoft.com/office/drawing/2014/main" xmlns="" id="{29F0BDC6-1A02-43DE-BCE1-C164954F8DF1}"/>
              </a:ext>
            </a:extLst>
          </p:cNvPr>
          <p:cNvSpPr txBox="1"/>
          <p:nvPr/>
        </p:nvSpPr>
        <p:spPr>
          <a:xfrm>
            <a:off x="11028008" y="3020108"/>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88" name="直接箭头连接符 87">
            <a:extLst>
              <a:ext uri="{FF2B5EF4-FFF2-40B4-BE49-F238E27FC236}">
                <a16:creationId xmlns:a16="http://schemas.microsoft.com/office/drawing/2014/main" xmlns="" id="{602A0E92-F57F-4414-B94E-24BCBFD2E260}"/>
              </a:ext>
            </a:extLst>
          </p:cNvPr>
          <p:cNvCxnSpPr>
            <a:cxnSpLocks/>
            <a:endCxn id="89" idx="1"/>
          </p:cNvCxnSpPr>
          <p:nvPr/>
        </p:nvCxnSpPr>
        <p:spPr>
          <a:xfrm>
            <a:off x="7054366" y="3536666"/>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xmlns="" id="{1D37751E-697B-4316-9286-8E1EDEEFE250}"/>
              </a:ext>
            </a:extLst>
          </p:cNvPr>
          <p:cNvSpPr/>
          <p:nvPr/>
        </p:nvSpPr>
        <p:spPr>
          <a:xfrm>
            <a:off x="7978329" y="3361186"/>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xmlns="" id="{3A40817A-E3F7-44F0-A37D-F28555DD7B67}"/>
              </a:ext>
            </a:extLst>
          </p:cNvPr>
          <p:cNvCxnSpPr>
            <a:cxnSpLocks/>
            <a:stCxn id="89" idx="0"/>
            <a:endCxn id="89" idx="2"/>
          </p:cNvCxnSpPr>
          <p:nvPr/>
        </p:nvCxnSpPr>
        <p:spPr>
          <a:xfrm>
            <a:off x="8431196" y="3361186"/>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直接箭头连接符 90">
            <a:extLst>
              <a:ext uri="{FF2B5EF4-FFF2-40B4-BE49-F238E27FC236}">
                <a16:creationId xmlns:a16="http://schemas.microsoft.com/office/drawing/2014/main" xmlns="" id="{D039D02E-8E4C-469C-B187-21FA30303F0C}"/>
              </a:ext>
            </a:extLst>
          </p:cNvPr>
          <p:cNvCxnSpPr>
            <a:cxnSpLocks/>
          </p:cNvCxnSpPr>
          <p:nvPr/>
        </p:nvCxnSpPr>
        <p:spPr>
          <a:xfrm>
            <a:off x="8641932" y="3540310"/>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xmlns="" id="{9E8DDD20-0253-4A64-A35D-BFD7EEB4CC97}"/>
              </a:ext>
            </a:extLst>
          </p:cNvPr>
          <p:cNvSpPr txBox="1"/>
          <p:nvPr/>
        </p:nvSpPr>
        <p:spPr>
          <a:xfrm>
            <a:off x="8049281" y="3348578"/>
            <a:ext cx="354245" cy="369332"/>
          </a:xfrm>
          <a:prstGeom prst="rect">
            <a:avLst/>
          </a:prstGeom>
          <a:noFill/>
        </p:spPr>
        <p:txBody>
          <a:bodyPr wrap="square" rtlCol="0">
            <a:spAutoFit/>
          </a:bodyPr>
          <a:lstStyle/>
          <a:p>
            <a:r>
              <a:rPr lang="en-US" altLang="zh-CN" dirty="0"/>
              <a:t>0</a:t>
            </a:r>
            <a:endParaRPr lang="zh-CN" altLang="en-US" dirty="0"/>
          </a:p>
        </p:txBody>
      </p:sp>
      <p:sp>
        <p:nvSpPr>
          <p:cNvPr id="93" name="矩形 92">
            <a:extLst>
              <a:ext uri="{FF2B5EF4-FFF2-40B4-BE49-F238E27FC236}">
                <a16:creationId xmlns:a16="http://schemas.microsoft.com/office/drawing/2014/main" xmlns="" id="{4D9B624F-EF2D-449A-A250-9E5A19BFD643}"/>
              </a:ext>
            </a:extLst>
          </p:cNvPr>
          <p:cNvSpPr/>
          <p:nvPr/>
        </p:nvSpPr>
        <p:spPr>
          <a:xfrm>
            <a:off x="9258178" y="3357058"/>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xmlns="" id="{BDA1A49E-E904-4D93-9B79-FC467FF9E5FF}"/>
              </a:ext>
            </a:extLst>
          </p:cNvPr>
          <p:cNvCxnSpPr>
            <a:cxnSpLocks/>
            <a:stCxn id="93" idx="0"/>
            <a:endCxn id="93" idx="2"/>
          </p:cNvCxnSpPr>
          <p:nvPr/>
        </p:nvCxnSpPr>
        <p:spPr>
          <a:xfrm>
            <a:off x="9711045" y="3357058"/>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95" name="文本框 94">
            <a:extLst>
              <a:ext uri="{FF2B5EF4-FFF2-40B4-BE49-F238E27FC236}">
                <a16:creationId xmlns:a16="http://schemas.microsoft.com/office/drawing/2014/main" xmlns="" id="{B809980C-3764-4DD4-9426-C81E58973DCB}"/>
              </a:ext>
            </a:extLst>
          </p:cNvPr>
          <p:cNvSpPr txBox="1"/>
          <p:nvPr/>
        </p:nvSpPr>
        <p:spPr>
          <a:xfrm>
            <a:off x="9329130" y="3344450"/>
            <a:ext cx="354245" cy="369332"/>
          </a:xfrm>
          <a:prstGeom prst="rect">
            <a:avLst/>
          </a:prstGeom>
          <a:noFill/>
        </p:spPr>
        <p:txBody>
          <a:bodyPr wrap="square" rtlCol="0">
            <a:spAutoFit/>
          </a:bodyPr>
          <a:lstStyle/>
          <a:p>
            <a:r>
              <a:rPr lang="en-US" altLang="zh-CN" dirty="0"/>
              <a:t>2</a:t>
            </a:r>
            <a:endParaRPr lang="zh-CN" altLang="en-US" dirty="0"/>
          </a:p>
        </p:txBody>
      </p:sp>
      <p:cxnSp>
        <p:nvCxnSpPr>
          <p:cNvPr id="96" name="直接箭头连接符 95">
            <a:extLst>
              <a:ext uri="{FF2B5EF4-FFF2-40B4-BE49-F238E27FC236}">
                <a16:creationId xmlns:a16="http://schemas.microsoft.com/office/drawing/2014/main" xmlns="" id="{FBA6F145-4802-4A08-9675-0C4E9A32C0C5}"/>
              </a:ext>
            </a:extLst>
          </p:cNvPr>
          <p:cNvCxnSpPr>
            <a:cxnSpLocks/>
          </p:cNvCxnSpPr>
          <p:nvPr/>
        </p:nvCxnSpPr>
        <p:spPr>
          <a:xfrm>
            <a:off x="7044090" y="3925343"/>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xmlns="" id="{F1165DF3-FC5B-4CEC-8F23-6D8A8273253B}"/>
              </a:ext>
            </a:extLst>
          </p:cNvPr>
          <p:cNvSpPr/>
          <p:nvPr/>
        </p:nvSpPr>
        <p:spPr>
          <a:xfrm>
            <a:off x="7976931" y="3749863"/>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a:extLst>
              <a:ext uri="{FF2B5EF4-FFF2-40B4-BE49-F238E27FC236}">
                <a16:creationId xmlns:a16="http://schemas.microsoft.com/office/drawing/2014/main" xmlns="" id="{8B35FABA-F854-4CCE-BCA4-2C8FE3704648}"/>
              </a:ext>
            </a:extLst>
          </p:cNvPr>
          <p:cNvCxnSpPr>
            <a:cxnSpLocks/>
            <a:stCxn id="97" idx="0"/>
            <a:endCxn id="97" idx="2"/>
          </p:cNvCxnSpPr>
          <p:nvPr/>
        </p:nvCxnSpPr>
        <p:spPr>
          <a:xfrm>
            <a:off x="8429798" y="3749863"/>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99" name="直接箭头连接符 98">
            <a:extLst>
              <a:ext uri="{FF2B5EF4-FFF2-40B4-BE49-F238E27FC236}">
                <a16:creationId xmlns:a16="http://schemas.microsoft.com/office/drawing/2014/main" xmlns="" id="{0AB44D1A-B7B7-454E-9060-078D661054AD}"/>
              </a:ext>
            </a:extLst>
          </p:cNvPr>
          <p:cNvCxnSpPr>
            <a:cxnSpLocks/>
          </p:cNvCxnSpPr>
          <p:nvPr/>
        </p:nvCxnSpPr>
        <p:spPr>
          <a:xfrm>
            <a:off x="8640534" y="3928987"/>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xmlns="" id="{FC4ABCB2-301A-401F-B18A-F57845BB5B0C}"/>
              </a:ext>
            </a:extLst>
          </p:cNvPr>
          <p:cNvSpPr txBox="1"/>
          <p:nvPr/>
        </p:nvSpPr>
        <p:spPr>
          <a:xfrm>
            <a:off x="8047883" y="3737255"/>
            <a:ext cx="354245" cy="369332"/>
          </a:xfrm>
          <a:prstGeom prst="rect">
            <a:avLst/>
          </a:prstGeom>
          <a:noFill/>
        </p:spPr>
        <p:txBody>
          <a:bodyPr wrap="square" rtlCol="0">
            <a:spAutoFit/>
          </a:bodyPr>
          <a:lstStyle/>
          <a:p>
            <a:r>
              <a:rPr lang="en-US" altLang="zh-CN" dirty="0"/>
              <a:t>0</a:t>
            </a:r>
            <a:endParaRPr lang="zh-CN" altLang="en-US" dirty="0"/>
          </a:p>
        </p:txBody>
      </p:sp>
      <p:sp>
        <p:nvSpPr>
          <p:cNvPr id="101" name="矩形 100">
            <a:extLst>
              <a:ext uri="{FF2B5EF4-FFF2-40B4-BE49-F238E27FC236}">
                <a16:creationId xmlns:a16="http://schemas.microsoft.com/office/drawing/2014/main" xmlns="" id="{F1E1340F-072D-4C48-B5BC-AC493C3501E8}"/>
              </a:ext>
            </a:extLst>
          </p:cNvPr>
          <p:cNvSpPr/>
          <p:nvPr/>
        </p:nvSpPr>
        <p:spPr>
          <a:xfrm>
            <a:off x="9256780" y="374573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xmlns="" id="{35A9D338-3BCE-4152-8AAF-D397F79C6E68}"/>
              </a:ext>
            </a:extLst>
          </p:cNvPr>
          <p:cNvCxnSpPr>
            <a:cxnSpLocks/>
            <a:stCxn id="101" idx="0"/>
            <a:endCxn id="101" idx="2"/>
          </p:cNvCxnSpPr>
          <p:nvPr/>
        </p:nvCxnSpPr>
        <p:spPr>
          <a:xfrm>
            <a:off x="9709647" y="3745735"/>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03" name="文本框 102">
            <a:extLst>
              <a:ext uri="{FF2B5EF4-FFF2-40B4-BE49-F238E27FC236}">
                <a16:creationId xmlns:a16="http://schemas.microsoft.com/office/drawing/2014/main" xmlns="" id="{BFD7CB0E-5272-4427-9041-D8455EDD4CB6}"/>
              </a:ext>
            </a:extLst>
          </p:cNvPr>
          <p:cNvSpPr txBox="1"/>
          <p:nvPr/>
        </p:nvSpPr>
        <p:spPr>
          <a:xfrm>
            <a:off x="9327732" y="3733127"/>
            <a:ext cx="354245" cy="369332"/>
          </a:xfrm>
          <a:prstGeom prst="rect">
            <a:avLst/>
          </a:prstGeom>
          <a:noFill/>
        </p:spPr>
        <p:txBody>
          <a:bodyPr wrap="square" rtlCol="0">
            <a:spAutoFit/>
          </a:bodyPr>
          <a:lstStyle/>
          <a:p>
            <a:r>
              <a:rPr lang="en-US" altLang="zh-CN" dirty="0"/>
              <a:t>1</a:t>
            </a:r>
            <a:endParaRPr lang="zh-CN" altLang="en-US" dirty="0"/>
          </a:p>
        </p:txBody>
      </p:sp>
      <p:cxnSp>
        <p:nvCxnSpPr>
          <p:cNvPr id="104" name="直接箭头连接符 103">
            <a:extLst>
              <a:ext uri="{FF2B5EF4-FFF2-40B4-BE49-F238E27FC236}">
                <a16:creationId xmlns:a16="http://schemas.microsoft.com/office/drawing/2014/main" xmlns="" id="{63A628B5-2621-42BD-94DE-EEC2A9FB575A}"/>
              </a:ext>
            </a:extLst>
          </p:cNvPr>
          <p:cNvCxnSpPr>
            <a:cxnSpLocks/>
          </p:cNvCxnSpPr>
          <p:nvPr/>
        </p:nvCxnSpPr>
        <p:spPr>
          <a:xfrm>
            <a:off x="9924572" y="3925343"/>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xmlns="" id="{22E75173-B7C7-4FA0-B663-81EF731038F9}"/>
              </a:ext>
            </a:extLst>
          </p:cNvPr>
          <p:cNvSpPr/>
          <p:nvPr/>
        </p:nvSpPr>
        <p:spPr>
          <a:xfrm>
            <a:off x="10536629" y="3754069"/>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xmlns="" id="{05DD5F85-275A-4A8D-89BB-B448E8E9C9C5}"/>
              </a:ext>
            </a:extLst>
          </p:cNvPr>
          <p:cNvCxnSpPr>
            <a:cxnSpLocks/>
            <a:stCxn id="105" idx="0"/>
            <a:endCxn id="105" idx="2"/>
          </p:cNvCxnSpPr>
          <p:nvPr/>
        </p:nvCxnSpPr>
        <p:spPr>
          <a:xfrm>
            <a:off x="10989496" y="3754069"/>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07" name="文本框 106">
            <a:extLst>
              <a:ext uri="{FF2B5EF4-FFF2-40B4-BE49-F238E27FC236}">
                <a16:creationId xmlns:a16="http://schemas.microsoft.com/office/drawing/2014/main" xmlns="" id="{C041A898-8737-4E49-A5FF-1F8091208E0D}"/>
              </a:ext>
            </a:extLst>
          </p:cNvPr>
          <p:cNvSpPr txBox="1"/>
          <p:nvPr/>
        </p:nvSpPr>
        <p:spPr>
          <a:xfrm>
            <a:off x="10607581" y="3741461"/>
            <a:ext cx="354245" cy="369332"/>
          </a:xfrm>
          <a:prstGeom prst="rect">
            <a:avLst/>
          </a:prstGeom>
          <a:noFill/>
        </p:spPr>
        <p:txBody>
          <a:bodyPr wrap="square" rtlCol="0">
            <a:spAutoFit/>
          </a:bodyPr>
          <a:lstStyle/>
          <a:p>
            <a:r>
              <a:rPr lang="en-US" altLang="zh-CN" dirty="0"/>
              <a:t>3</a:t>
            </a:r>
            <a:endParaRPr lang="zh-CN" altLang="en-US" dirty="0"/>
          </a:p>
        </p:txBody>
      </p:sp>
      <p:sp>
        <p:nvSpPr>
          <p:cNvPr id="108" name="文本框 107">
            <a:extLst>
              <a:ext uri="{FF2B5EF4-FFF2-40B4-BE49-F238E27FC236}">
                <a16:creationId xmlns:a16="http://schemas.microsoft.com/office/drawing/2014/main" xmlns="" id="{8DB5DE87-BEAA-4D82-B74A-9001005B6163}"/>
              </a:ext>
            </a:extLst>
          </p:cNvPr>
          <p:cNvSpPr txBox="1"/>
          <p:nvPr/>
        </p:nvSpPr>
        <p:spPr>
          <a:xfrm>
            <a:off x="11028008" y="3770910"/>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09" name="直接箭头连接符 108">
            <a:extLst>
              <a:ext uri="{FF2B5EF4-FFF2-40B4-BE49-F238E27FC236}">
                <a16:creationId xmlns:a16="http://schemas.microsoft.com/office/drawing/2014/main" xmlns="" id="{23CB75C4-CD2A-4329-94BB-438C829EDB38}"/>
              </a:ext>
            </a:extLst>
          </p:cNvPr>
          <p:cNvCxnSpPr>
            <a:cxnSpLocks/>
          </p:cNvCxnSpPr>
          <p:nvPr/>
        </p:nvCxnSpPr>
        <p:spPr>
          <a:xfrm>
            <a:off x="7042921" y="4302484"/>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a:extLst>
              <a:ext uri="{FF2B5EF4-FFF2-40B4-BE49-F238E27FC236}">
                <a16:creationId xmlns:a16="http://schemas.microsoft.com/office/drawing/2014/main" xmlns="" id="{AACE15BC-82EE-4D93-9856-8E711EAB3020}"/>
              </a:ext>
            </a:extLst>
          </p:cNvPr>
          <p:cNvSpPr/>
          <p:nvPr/>
        </p:nvSpPr>
        <p:spPr>
          <a:xfrm>
            <a:off x="7975762" y="4135393"/>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xmlns="" id="{05428605-96BD-449C-AF9E-6D187DBE1D0F}"/>
              </a:ext>
            </a:extLst>
          </p:cNvPr>
          <p:cNvCxnSpPr>
            <a:cxnSpLocks/>
          </p:cNvCxnSpPr>
          <p:nvPr/>
        </p:nvCxnSpPr>
        <p:spPr>
          <a:xfrm>
            <a:off x="8639365" y="4314517"/>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xmlns="" id="{911DF12A-0444-4E34-B5F7-5F607C336481}"/>
              </a:ext>
            </a:extLst>
          </p:cNvPr>
          <p:cNvSpPr txBox="1"/>
          <p:nvPr/>
        </p:nvSpPr>
        <p:spPr>
          <a:xfrm>
            <a:off x="8046714" y="4122785"/>
            <a:ext cx="354245" cy="369332"/>
          </a:xfrm>
          <a:prstGeom prst="rect">
            <a:avLst/>
          </a:prstGeom>
          <a:noFill/>
        </p:spPr>
        <p:txBody>
          <a:bodyPr wrap="square" rtlCol="0">
            <a:spAutoFit/>
          </a:bodyPr>
          <a:lstStyle/>
          <a:p>
            <a:r>
              <a:rPr lang="en-US" altLang="zh-CN" dirty="0"/>
              <a:t>0</a:t>
            </a:r>
            <a:endParaRPr lang="zh-CN" altLang="en-US" dirty="0"/>
          </a:p>
        </p:txBody>
      </p:sp>
      <p:sp>
        <p:nvSpPr>
          <p:cNvPr id="113" name="矩形 112">
            <a:extLst>
              <a:ext uri="{FF2B5EF4-FFF2-40B4-BE49-F238E27FC236}">
                <a16:creationId xmlns:a16="http://schemas.microsoft.com/office/drawing/2014/main" xmlns="" id="{81B7052E-898C-4DC5-973A-E85A0A1F5999}"/>
              </a:ext>
            </a:extLst>
          </p:cNvPr>
          <p:cNvSpPr/>
          <p:nvPr/>
        </p:nvSpPr>
        <p:spPr>
          <a:xfrm>
            <a:off x="9255611" y="4131265"/>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xmlns="" id="{C087D741-9C22-4EDA-ABAE-D9B69E45CD0C}"/>
              </a:ext>
            </a:extLst>
          </p:cNvPr>
          <p:cNvSpPr txBox="1"/>
          <p:nvPr/>
        </p:nvSpPr>
        <p:spPr>
          <a:xfrm>
            <a:off x="9326563" y="4118657"/>
            <a:ext cx="354245" cy="369332"/>
          </a:xfrm>
          <a:prstGeom prst="rect">
            <a:avLst/>
          </a:prstGeom>
          <a:noFill/>
        </p:spPr>
        <p:txBody>
          <a:bodyPr wrap="square" rtlCol="0">
            <a:spAutoFit/>
          </a:bodyPr>
          <a:lstStyle/>
          <a:p>
            <a:r>
              <a:rPr lang="en-US" altLang="zh-CN" dirty="0"/>
              <a:t>2</a:t>
            </a:r>
            <a:endParaRPr lang="zh-CN" altLang="en-US" dirty="0"/>
          </a:p>
        </p:txBody>
      </p:sp>
      <p:sp>
        <p:nvSpPr>
          <p:cNvPr id="115" name="文本框 114">
            <a:extLst>
              <a:ext uri="{FF2B5EF4-FFF2-40B4-BE49-F238E27FC236}">
                <a16:creationId xmlns:a16="http://schemas.microsoft.com/office/drawing/2014/main" xmlns="" id="{25358E8E-E341-4F51-BD4B-D5A2972A15EC}"/>
              </a:ext>
            </a:extLst>
          </p:cNvPr>
          <p:cNvSpPr txBox="1"/>
          <p:nvPr/>
        </p:nvSpPr>
        <p:spPr>
          <a:xfrm>
            <a:off x="9759970" y="4133246"/>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cxnSp>
        <p:nvCxnSpPr>
          <p:cNvPr id="116" name="直接连接符 115">
            <a:extLst>
              <a:ext uri="{FF2B5EF4-FFF2-40B4-BE49-F238E27FC236}">
                <a16:creationId xmlns:a16="http://schemas.microsoft.com/office/drawing/2014/main" xmlns="" id="{BA967EDC-BDE4-4B86-89E5-30551F4D8A7C}"/>
              </a:ext>
            </a:extLst>
          </p:cNvPr>
          <p:cNvCxnSpPr>
            <a:cxnSpLocks/>
          </p:cNvCxnSpPr>
          <p:nvPr/>
        </p:nvCxnSpPr>
        <p:spPr>
          <a:xfrm>
            <a:off x="8429798" y="4127046"/>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7" name="直接连接符 116">
            <a:extLst>
              <a:ext uri="{FF2B5EF4-FFF2-40B4-BE49-F238E27FC236}">
                <a16:creationId xmlns:a16="http://schemas.microsoft.com/office/drawing/2014/main" xmlns="" id="{998F9FA8-FA59-457B-83C2-DB493343EE46}"/>
              </a:ext>
            </a:extLst>
          </p:cNvPr>
          <p:cNvCxnSpPr>
            <a:cxnSpLocks/>
          </p:cNvCxnSpPr>
          <p:nvPr/>
        </p:nvCxnSpPr>
        <p:spPr>
          <a:xfrm>
            <a:off x="9711480" y="4140242"/>
            <a:ext cx="0" cy="3566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8" name="直接连接符 117">
            <a:extLst>
              <a:ext uri="{FF2B5EF4-FFF2-40B4-BE49-F238E27FC236}">
                <a16:creationId xmlns:a16="http://schemas.microsoft.com/office/drawing/2014/main" xmlns="" id="{15357C75-CF78-4AD3-92A3-8C6AAFD49FED}"/>
              </a:ext>
            </a:extLst>
          </p:cNvPr>
          <p:cNvCxnSpPr>
            <a:stCxn id="64" idx="1"/>
          </p:cNvCxnSpPr>
          <p:nvPr/>
        </p:nvCxnSpPr>
        <p:spPr>
          <a:xfrm>
            <a:off x="5832734" y="4454631"/>
            <a:ext cx="1724349" cy="10239"/>
          </a:xfrm>
          <a:prstGeom prst="line">
            <a:avLst/>
          </a:prstGeom>
        </p:spPr>
        <p:style>
          <a:lnRef idx="2">
            <a:schemeClr val="accent1"/>
          </a:lnRef>
          <a:fillRef idx="0">
            <a:schemeClr val="accent1"/>
          </a:fillRef>
          <a:effectRef idx="1">
            <a:schemeClr val="accent1"/>
          </a:effectRef>
          <a:fontRef idx="minor">
            <a:schemeClr val="tx1"/>
          </a:fontRef>
        </p:style>
      </p:cxnSp>
      <p:sp>
        <p:nvSpPr>
          <p:cNvPr id="119" name="文本框 118">
            <a:extLst>
              <a:ext uri="{FF2B5EF4-FFF2-40B4-BE49-F238E27FC236}">
                <a16:creationId xmlns:a16="http://schemas.microsoft.com/office/drawing/2014/main" xmlns="" id="{334A3456-57D9-49F5-993D-884DF8800026}"/>
              </a:ext>
            </a:extLst>
          </p:cNvPr>
          <p:cNvSpPr txBox="1"/>
          <p:nvPr/>
        </p:nvSpPr>
        <p:spPr>
          <a:xfrm>
            <a:off x="5483828" y="4442017"/>
            <a:ext cx="309325" cy="369332"/>
          </a:xfrm>
          <a:prstGeom prst="rect">
            <a:avLst/>
          </a:prstGeom>
          <a:noFill/>
        </p:spPr>
        <p:txBody>
          <a:bodyPr wrap="square" rtlCol="0">
            <a:spAutoFit/>
          </a:bodyPr>
          <a:lstStyle/>
          <a:p>
            <a:r>
              <a:rPr lang="en-US" altLang="zh-CN" dirty="0"/>
              <a:t>4</a:t>
            </a:r>
            <a:endParaRPr lang="zh-CN" altLang="en-US" dirty="0"/>
          </a:p>
        </p:txBody>
      </p:sp>
      <p:sp>
        <p:nvSpPr>
          <p:cNvPr id="120" name="文本框 119">
            <a:extLst>
              <a:ext uri="{FF2B5EF4-FFF2-40B4-BE49-F238E27FC236}">
                <a16:creationId xmlns:a16="http://schemas.microsoft.com/office/drawing/2014/main" xmlns="" id="{73D55E37-E57F-475B-AD78-F9AEBEACD582}"/>
              </a:ext>
            </a:extLst>
          </p:cNvPr>
          <p:cNvSpPr txBox="1"/>
          <p:nvPr/>
        </p:nvSpPr>
        <p:spPr>
          <a:xfrm>
            <a:off x="6032502" y="4433204"/>
            <a:ext cx="354245" cy="369332"/>
          </a:xfrm>
          <a:prstGeom prst="rect">
            <a:avLst/>
          </a:prstGeom>
          <a:noFill/>
        </p:spPr>
        <p:txBody>
          <a:bodyPr wrap="square" rtlCol="0">
            <a:spAutoFit/>
          </a:bodyPr>
          <a:lstStyle/>
          <a:p>
            <a:r>
              <a:rPr lang="en-US" altLang="zh-CN" dirty="0"/>
              <a:t>E</a:t>
            </a:r>
            <a:endParaRPr lang="zh-CN" altLang="en-US" dirty="0"/>
          </a:p>
        </p:txBody>
      </p:sp>
      <p:cxnSp>
        <p:nvCxnSpPr>
          <p:cNvPr id="121" name="直接箭头连接符 120">
            <a:extLst>
              <a:ext uri="{FF2B5EF4-FFF2-40B4-BE49-F238E27FC236}">
                <a16:creationId xmlns:a16="http://schemas.microsoft.com/office/drawing/2014/main" xmlns="" id="{A62B10C6-FF3E-4E5D-9626-4E24F57DCB44}"/>
              </a:ext>
            </a:extLst>
          </p:cNvPr>
          <p:cNvCxnSpPr>
            <a:cxnSpLocks/>
          </p:cNvCxnSpPr>
          <p:nvPr/>
        </p:nvCxnSpPr>
        <p:spPr>
          <a:xfrm>
            <a:off x="7024851" y="4643312"/>
            <a:ext cx="923963" cy="2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矩形 121">
            <a:extLst>
              <a:ext uri="{FF2B5EF4-FFF2-40B4-BE49-F238E27FC236}">
                <a16:creationId xmlns:a16="http://schemas.microsoft.com/office/drawing/2014/main" xmlns="" id="{9E8AD974-2CC3-460A-AEDB-4337A21F6ADA}"/>
              </a:ext>
            </a:extLst>
          </p:cNvPr>
          <p:cNvSpPr/>
          <p:nvPr/>
        </p:nvSpPr>
        <p:spPr>
          <a:xfrm>
            <a:off x="7975762" y="4512253"/>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xmlns="" id="{683A67BD-3D09-4C24-A680-7E22A6712F5B}"/>
              </a:ext>
            </a:extLst>
          </p:cNvPr>
          <p:cNvCxnSpPr>
            <a:cxnSpLocks/>
          </p:cNvCxnSpPr>
          <p:nvPr/>
        </p:nvCxnSpPr>
        <p:spPr>
          <a:xfrm>
            <a:off x="8435095" y="4512253"/>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24" name="文本框 123">
            <a:extLst>
              <a:ext uri="{FF2B5EF4-FFF2-40B4-BE49-F238E27FC236}">
                <a16:creationId xmlns:a16="http://schemas.microsoft.com/office/drawing/2014/main" xmlns="" id="{C31222BF-3F2D-43D5-AA05-34C1545965FB}"/>
              </a:ext>
            </a:extLst>
          </p:cNvPr>
          <p:cNvSpPr txBox="1"/>
          <p:nvPr/>
        </p:nvSpPr>
        <p:spPr>
          <a:xfrm>
            <a:off x="8456927" y="4534509"/>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25" name="文本框 124">
            <a:extLst>
              <a:ext uri="{FF2B5EF4-FFF2-40B4-BE49-F238E27FC236}">
                <a16:creationId xmlns:a16="http://schemas.microsoft.com/office/drawing/2014/main" xmlns="" id="{5F7BCD90-2D18-426D-AE90-C27D91E6DA02}"/>
              </a:ext>
            </a:extLst>
          </p:cNvPr>
          <p:cNvSpPr txBox="1"/>
          <p:nvPr/>
        </p:nvSpPr>
        <p:spPr>
          <a:xfrm>
            <a:off x="8056605" y="4515679"/>
            <a:ext cx="354245" cy="369332"/>
          </a:xfrm>
          <a:prstGeom prst="rect">
            <a:avLst/>
          </a:prstGeom>
          <a:noFill/>
        </p:spPr>
        <p:txBody>
          <a:bodyPr wrap="square" rtlCol="0">
            <a:spAutoFit/>
          </a:bodyPr>
          <a:lstStyle/>
          <a:p>
            <a:r>
              <a:rPr lang="en-US" altLang="zh-CN" dirty="0"/>
              <a:t>1</a:t>
            </a:r>
            <a:endParaRPr lang="zh-CN" altLang="en-US" dirty="0"/>
          </a:p>
        </p:txBody>
      </p:sp>
      <p:cxnSp>
        <p:nvCxnSpPr>
          <p:cNvPr id="126" name="直接箭头连接符 125">
            <a:extLst>
              <a:ext uri="{FF2B5EF4-FFF2-40B4-BE49-F238E27FC236}">
                <a16:creationId xmlns:a16="http://schemas.microsoft.com/office/drawing/2014/main" xmlns="" id="{6FF83246-1E9A-4C0A-99FB-9FAB82C04BC8}"/>
              </a:ext>
            </a:extLst>
          </p:cNvPr>
          <p:cNvCxnSpPr>
            <a:cxnSpLocks/>
          </p:cNvCxnSpPr>
          <p:nvPr/>
        </p:nvCxnSpPr>
        <p:spPr>
          <a:xfrm>
            <a:off x="9918046" y="3549548"/>
            <a:ext cx="59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xmlns="" id="{5ED879A8-ED92-4896-8334-585919D581BD}"/>
              </a:ext>
            </a:extLst>
          </p:cNvPr>
          <p:cNvSpPr/>
          <p:nvPr/>
        </p:nvSpPr>
        <p:spPr>
          <a:xfrm>
            <a:off x="10530103" y="3378274"/>
            <a:ext cx="905734" cy="3566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8" name="直接连接符 127">
            <a:extLst>
              <a:ext uri="{FF2B5EF4-FFF2-40B4-BE49-F238E27FC236}">
                <a16:creationId xmlns:a16="http://schemas.microsoft.com/office/drawing/2014/main" xmlns="" id="{3A9198E3-A156-40BA-99F0-B934712F7390}"/>
              </a:ext>
            </a:extLst>
          </p:cNvPr>
          <p:cNvCxnSpPr>
            <a:cxnSpLocks/>
            <a:stCxn id="127" idx="0"/>
            <a:endCxn id="127" idx="2"/>
          </p:cNvCxnSpPr>
          <p:nvPr/>
        </p:nvCxnSpPr>
        <p:spPr>
          <a:xfrm>
            <a:off x="10982970" y="3378274"/>
            <a:ext cx="0" cy="356627"/>
          </a:xfrm>
          <a:prstGeom prst="line">
            <a:avLst/>
          </a:prstGeom>
        </p:spPr>
        <p:style>
          <a:lnRef idx="3">
            <a:schemeClr val="accent1"/>
          </a:lnRef>
          <a:fillRef idx="0">
            <a:schemeClr val="accent1"/>
          </a:fillRef>
          <a:effectRef idx="2">
            <a:schemeClr val="accent1"/>
          </a:effectRef>
          <a:fontRef idx="minor">
            <a:schemeClr val="tx1"/>
          </a:fontRef>
        </p:style>
      </p:cxnSp>
      <p:sp>
        <p:nvSpPr>
          <p:cNvPr id="129" name="文本框 128">
            <a:extLst>
              <a:ext uri="{FF2B5EF4-FFF2-40B4-BE49-F238E27FC236}">
                <a16:creationId xmlns:a16="http://schemas.microsoft.com/office/drawing/2014/main" xmlns="" id="{14446A76-C151-4E0A-831D-F66F34B3E3F8}"/>
              </a:ext>
            </a:extLst>
          </p:cNvPr>
          <p:cNvSpPr txBox="1"/>
          <p:nvPr/>
        </p:nvSpPr>
        <p:spPr>
          <a:xfrm>
            <a:off x="10601933" y="3356874"/>
            <a:ext cx="354245" cy="369332"/>
          </a:xfrm>
          <a:prstGeom prst="rect">
            <a:avLst/>
          </a:prstGeom>
          <a:noFill/>
        </p:spPr>
        <p:txBody>
          <a:bodyPr wrap="square" rtlCol="0">
            <a:spAutoFit/>
          </a:bodyPr>
          <a:lstStyle/>
          <a:p>
            <a:r>
              <a:rPr lang="en-US" altLang="zh-CN" dirty="0"/>
              <a:t>4</a:t>
            </a:r>
            <a:endParaRPr lang="zh-CN" altLang="en-US" dirty="0"/>
          </a:p>
        </p:txBody>
      </p:sp>
      <p:sp>
        <p:nvSpPr>
          <p:cNvPr id="130" name="文本框 129">
            <a:extLst>
              <a:ext uri="{FF2B5EF4-FFF2-40B4-BE49-F238E27FC236}">
                <a16:creationId xmlns:a16="http://schemas.microsoft.com/office/drawing/2014/main" xmlns="" id="{4B739072-9F5F-4260-8542-30E088F7DC19}"/>
              </a:ext>
            </a:extLst>
          </p:cNvPr>
          <p:cNvSpPr txBox="1"/>
          <p:nvPr/>
        </p:nvSpPr>
        <p:spPr>
          <a:xfrm>
            <a:off x="11032281" y="3396177"/>
            <a:ext cx="354245"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
        <p:nvSpPr>
          <p:cNvPr id="131" name="文本框 130">
            <a:extLst>
              <a:ext uri="{FF2B5EF4-FFF2-40B4-BE49-F238E27FC236}">
                <a16:creationId xmlns:a16="http://schemas.microsoft.com/office/drawing/2014/main" xmlns="" id="{44EA561C-93BA-490B-A913-934DEF389D97}"/>
              </a:ext>
            </a:extLst>
          </p:cNvPr>
          <p:cNvSpPr txBox="1"/>
          <p:nvPr/>
        </p:nvSpPr>
        <p:spPr>
          <a:xfrm>
            <a:off x="5077417" y="2650776"/>
            <a:ext cx="711075" cy="369332"/>
          </a:xfrm>
          <a:prstGeom prst="rect">
            <a:avLst/>
          </a:prstGeom>
          <a:noFill/>
        </p:spPr>
        <p:txBody>
          <a:bodyPr wrap="square" rtlCol="0">
            <a:spAutoFit/>
          </a:bodyPr>
          <a:lstStyle/>
          <a:p>
            <a:r>
              <a:rPr lang="zh-CN" altLang="en-US" dirty="0"/>
              <a:t>下标</a:t>
            </a:r>
          </a:p>
        </p:txBody>
      </p:sp>
      <p:cxnSp>
        <p:nvCxnSpPr>
          <p:cNvPr id="7" name="直接箭头连接符 6">
            <a:extLst>
              <a:ext uri="{FF2B5EF4-FFF2-40B4-BE49-F238E27FC236}">
                <a16:creationId xmlns:a16="http://schemas.microsoft.com/office/drawing/2014/main" xmlns="" id="{45730650-7B34-4CF9-AD63-7C277532D48F}"/>
              </a:ext>
            </a:extLst>
          </p:cNvPr>
          <p:cNvCxnSpPr/>
          <p:nvPr/>
        </p:nvCxnSpPr>
        <p:spPr>
          <a:xfrm>
            <a:off x="4722920" y="1029810"/>
            <a:ext cx="710035"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文本框 7">
            <a:extLst>
              <a:ext uri="{FF2B5EF4-FFF2-40B4-BE49-F238E27FC236}">
                <a16:creationId xmlns:a16="http://schemas.microsoft.com/office/drawing/2014/main" xmlns="" id="{B931CB91-5E0B-494C-A895-76170357BBB5}"/>
              </a:ext>
            </a:extLst>
          </p:cNvPr>
          <p:cNvSpPr txBox="1"/>
          <p:nvPr/>
        </p:nvSpPr>
        <p:spPr>
          <a:xfrm>
            <a:off x="4436448" y="826311"/>
            <a:ext cx="372860" cy="369332"/>
          </a:xfrm>
          <a:prstGeom prst="rect">
            <a:avLst/>
          </a:prstGeom>
          <a:noFill/>
        </p:spPr>
        <p:txBody>
          <a:bodyPr wrap="square" rtlCol="0">
            <a:spAutoFit/>
          </a:bodyPr>
          <a:lstStyle/>
          <a:p>
            <a:r>
              <a:rPr lang="en-US" altLang="zh-CN" dirty="0">
                <a:solidFill>
                  <a:schemeClr val="accent6"/>
                </a:solidFill>
              </a:rPr>
              <a:t>p</a:t>
            </a:r>
            <a:endParaRPr lang="zh-CN" altLang="en-US" dirty="0">
              <a:solidFill>
                <a:schemeClr val="accent6"/>
              </a:solidFill>
            </a:endParaRPr>
          </a:p>
        </p:txBody>
      </p:sp>
      <p:cxnSp>
        <p:nvCxnSpPr>
          <p:cNvPr id="132" name="直接箭头连接符 131">
            <a:extLst>
              <a:ext uri="{FF2B5EF4-FFF2-40B4-BE49-F238E27FC236}">
                <a16:creationId xmlns:a16="http://schemas.microsoft.com/office/drawing/2014/main" xmlns="" id="{CE3825E1-2037-444C-BE88-D54C0C636788}"/>
              </a:ext>
            </a:extLst>
          </p:cNvPr>
          <p:cNvCxnSpPr>
            <a:cxnSpLocks/>
          </p:cNvCxnSpPr>
          <p:nvPr/>
        </p:nvCxnSpPr>
        <p:spPr>
          <a:xfrm>
            <a:off x="7514949" y="2485399"/>
            <a:ext cx="573073" cy="36997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文本框 11">
            <a:extLst>
              <a:ext uri="{FF2B5EF4-FFF2-40B4-BE49-F238E27FC236}">
                <a16:creationId xmlns:a16="http://schemas.microsoft.com/office/drawing/2014/main" xmlns="" id="{F3AED400-19AF-48C8-9DAA-818EDCA63C76}"/>
              </a:ext>
            </a:extLst>
          </p:cNvPr>
          <p:cNvSpPr txBox="1"/>
          <p:nvPr/>
        </p:nvSpPr>
        <p:spPr>
          <a:xfrm>
            <a:off x="2354618" y="5708968"/>
            <a:ext cx="529194" cy="584775"/>
          </a:xfrm>
          <a:prstGeom prst="rect">
            <a:avLst/>
          </a:prstGeom>
          <a:noFill/>
        </p:spPr>
        <p:txBody>
          <a:bodyPr wrap="square" rtlCol="0">
            <a:spAutoFit/>
          </a:bodyPr>
          <a:lstStyle/>
          <a:p>
            <a:r>
              <a:rPr lang="en-US" altLang="zh-CN" sz="3200" dirty="0">
                <a:solidFill>
                  <a:schemeClr val="accent1"/>
                </a:solidFill>
              </a:rPr>
              <a:t>B</a:t>
            </a:r>
            <a:endParaRPr lang="zh-CN" altLang="en-US" sz="3200" dirty="0">
              <a:solidFill>
                <a:schemeClr val="accent1"/>
              </a:solidFill>
            </a:endParaRPr>
          </a:p>
        </p:txBody>
      </p:sp>
      <p:sp>
        <p:nvSpPr>
          <p:cNvPr id="141" name="文本框 140">
            <a:extLst>
              <a:ext uri="{FF2B5EF4-FFF2-40B4-BE49-F238E27FC236}">
                <a16:creationId xmlns:a16="http://schemas.microsoft.com/office/drawing/2014/main" xmlns="" id="{2C5C3778-9953-4920-BDA4-0609448F991A}"/>
              </a:ext>
            </a:extLst>
          </p:cNvPr>
          <p:cNvSpPr txBox="1"/>
          <p:nvPr/>
        </p:nvSpPr>
        <p:spPr>
          <a:xfrm>
            <a:off x="2809980" y="5708967"/>
            <a:ext cx="529194" cy="584775"/>
          </a:xfrm>
          <a:prstGeom prst="rect">
            <a:avLst/>
          </a:prstGeom>
          <a:noFill/>
        </p:spPr>
        <p:txBody>
          <a:bodyPr wrap="square" rtlCol="0">
            <a:spAutoFit/>
          </a:bodyPr>
          <a:lstStyle/>
          <a:p>
            <a:r>
              <a:rPr lang="en-US" altLang="zh-CN" sz="3200" dirty="0">
                <a:solidFill>
                  <a:schemeClr val="accent1"/>
                </a:solidFill>
              </a:rPr>
              <a:t>C</a:t>
            </a:r>
            <a:endParaRPr lang="zh-CN" altLang="en-US" sz="3200" dirty="0">
              <a:solidFill>
                <a:schemeClr val="accent1"/>
              </a:solidFill>
            </a:endParaRPr>
          </a:p>
        </p:txBody>
      </p:sp>
      <p:sp>
        <p:nvSpPr>
          <p:cNvPr id="168" name="文本框 167">
            <a:extLst>
              <a:ext uri="{FF2B5EF4-FFF2-40B4-BE49-F238E27FC236}">
                <a16:creationId xmlns:a16="http://schemas.microsoft.com/office/drawing/2014/main" xmlns="" id="{914F9E3D-2432-4B78-98B7-E51B7A370668}"/>
              </a:ext>
            </a:extLst>
          </p:cNvPr>
          <p:cNvSpPr txBox="1"/>
          <p:nvPr/>
        </p:nvSpPr>
        <p:spPr>
          <a:xfrm>
            <a:off x="3299329" y="5708588"/>
            <a:ext cx="529194" cy="584775"/>
          </a:xfrm>
          <a:prstGeom prst="rect">
            <a:avLst/>
          </a:prstGeom>
          <a:noFill/>
        </p:spPr>
        <p:txBody>
          <a:bodyPr wrap="square" rtlCol="0">
            <a:spAutoFit/>
          </a:bodyPr>
          <a:lstStyle/>
          <a:p>
            <a:r>
              <a:rPr lang="en-US" altLang="zh-CN" sz="3200" dirty="0">
                <a:solidFill>
                  <a:schemeClr val="accent1"/>
                </a:solidFill>
              </a:rPr>
              <a:t>D</a:t>
            </a:r>
            <a:endParaRPr lang="zh-CN" altLang="en-US" sz="3200" dirty="0">
              <a:solidFill>
                <a:schemeClr val="accent1"/>
              </a:solidFill>
            </a:endParaRPr>
          </a:p>
        </p:txBody>
      </p:sp>
      <p:sp>
        <p:nvSpPr>
          <p:cNvPr id="193" name="文本框 192">
            <a:extLst>
              <a:ext uri="{FF2B5EF4-FFF2-40B4-BE49-F238E27FC236}">
                <a16:creationId xmlns:a16="http://schemas.microsoft.com/office/drawing/2014/main" xmlns="" id="{0D355C70-2A78-4071-86D4-1B7BA0DAD11E}"/>
              </a:ext>
            </a:extLst>
          </p:cNvPr>
          <p:cNvSpPr txBox="1"/>
          <p:nvPr/>
        </p:nvSpPr>
        <p:spPr>
          <a:xfrm>
            <a:off x="3828523" y="5708587"/>
            <a:ext cx="529194" cy="584775"/>
          </a:xfrm>
          <a:prstGeom prst="rect">
            <a:avLst/>
          </a:prstGeom>
          <a:noFill/>
        </p:spPr>
        <p:txBody>
          <a:bodyPr wrap="square" rtlCol="0">
            <a:spAutoFit/>
          </a:bodyPr>
          <a:lstStyle/>
          <a:p>
            <a:r>
              <a:rPr lang="en-US" altLang="zh-CN" sz="3200" dirty="0">
                <a:solidFill>
                  <a:schemeClr val="accent1"/>
                </a:solidFill>
              </a:rPr>
              <a:t>E</a:t>
            </a:r>
            <a:endParaRPr lang="zh-CN" altLang="en-US" sz="3200" dirty="0">
              <a:solidFill>
                <a:schemeClr val="accent1"/>
              </a:solidFill>
            </a:endParaRPr>
          </a:p>
        </p:txBody>
      </p:sp>
    </p:spTree>
    <p:extLst>
      <p:ext uri="{BB962C8B-B14F-4D97-AF65-F5344CB8AC3E}">
        <p14:creationId xmlns:p14="http://schemas.microsoft.com/office/powerpoint/2010/main" val="30984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6"/>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childTnLst>
                                </p:cTn>
                              </p:par>
                              <p:par>
                                <p:cTn id="82" presetID="10" presetClass="entr" presetSubtype="0" fill="hold"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par>
                                <p:cTn id="85" presetID="10" presetClass="entr" presetSubtype="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Effect transition="in" filter="fade">
                                      <p:cBhvr>
                                        <p:cTn id="87" dur="500"/>
                                        <p:tgtEl>
                                          <p:spTgt spid="1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fade">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47"/>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nodeType="clickEffect">
                                  <p:stCondLst>
                                    <p:cond delay="0"/>
                                  </p:stCondLst>
                                  <p:childTnLst>
                                    <p:animMotion origin="layout" path="M -3.75E-6 -1.85185E-6 L -0.01354 0.09491 " pathEditMode="relative" rAng="0" ptsTypes="AA">
                                      <p:cBhvr>
                                        <p:cTn id="103" dur="2000" fill="hold"/>
                                        <p:tgtEl>
                                          <p:spTgt spid="132"/>
                                        </p:tgtEl>
                                        <p:attrNameLst>
                                          <p:attrName>ppt_x</p:attrName>
                                          <p:attrName>ppt_y</p:attrName>
                                        </p:attrNameLst>
                                      </p:cBhvr>
                                      <p:rCtr x="-677" y="4745"/>
                                    </p:animMotion>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0.01354 0.09491 L 0.09493 0.09977 " pathEditMode="relative" rAng="0" ptsTypes="AA">
                                      <p:cBhvr>
                                        <p:cTn id="107" dur="2000" fill="hold"/>
                                        <p:tgtEl>
                                          <p:spTgt spid="132"/>
                                        </p:tgtEl>
                                        <p:attrNameLst>
                                          <p:attrName>ppt_x</p:attrName>
                                          <p:attrName>ppt_y</p:attrName>
                                        </p:attrNameLst>
                                      </p:cBhvr>
                                      <p:rCtr x="5417" y="231"/>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41"/>
                                        </p:tgtEl>
                                        <p:attrNameLst>
                                          <p:attrName>style.visibility</p:attrName>
                                        </p:attrNameLst>
                                      </p:cBhvr>
                                      <p:to>
                                        <p:strVal val="visible"/>
                                      </p:to>
                                    </p:set>
                                    <p:animEffect transition="in" filter="fade">
                                      <p:cBhvr>
                                        <p:cTn id="112" dur="500"/>
                                        <p:tgtEl>
                                          <p:spTgt spid="14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8"/>
                                        </p:tgtEl>
                                        <p:attrNameLst>
                                          <p:attrName>style.visibility</p:attrName>
                                        </p:attrNameLst>
                                      </p:cBhvr>
                                      <p:to>
                                        <p:strVal val="hidden"/>
                                      </p:to>
                                    </p:set>
                                  </p:childTnLst>
                                </p:cTn>
                              </p:par>
                              <p:par>
                                <p:cTn id="117" presetID="10"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fade">
                                      <p:cBhvr>
                                        <p:cTn id="119" dur="500"/>
                                        <p:tgtEl>
                                          <p:spTgt spid="53"/>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0.09493 0.09977 L -0.02005 0.16528 " pathEditMode="relative" rAng="0" ptsTypes="AA">
                                      <p:cBhvr>
                                        <p:cTn id="123" dur="2000" fill="hold"/>
                                        <p:tgtEl>
                                          <p:spTgt spid="132"/>
                                        </p:tgtEl>
                                        <p:attrNameLst>
                                          <p:attrName>ppt_x</p:attrName>
                                          <p:attrName>ppt_y</p:attrName>
                                        </p:attrNameLst>
                                      </p:cBhvr>
                                      <p:rCtr x="-5755" y="3264"/>
                                    </p:animMotion>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nodeType="clickEffect">
                                  <p:stCondLst>
                                    <p:cond delay="0"/>
                                  </p:stCondLst>
                                  <p:childTnLst>
                                    <p:animMotion origin="layout" path="M -0.02005 0.16528 L 0.09688 0.15764 " pathEditMode="relative" rAng="0" ptsTypes="AA">
                                      <p:cBhvr>
                                        <p:cTn id="127" dur="2000" fill="hold"/>
                                        <p:tgtEl>
                                          <p:spTgt spid="132"/>
                                        </p:tgtEl>
                                        <p:attrNameLst>
                                          <p:attrName>ppt_x</p:attrName>
                                          <p:attrName>ppt_y</p:attrName>
                                        </p:attrNameLst>
                                      </p:cBhvr>
                                      <p:rCtr x="5846" y="-394"/>
                                    </p:animMotion>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0.09688 0.15764 L 0.20743 0.16019 " pathEditMode="relative" rAng="0" ptsTypes="AA">
                                      <p:cBhvr>
                                        <p:cTn id="131" dur="2000" fill="hold"/>
                                        <p:tgtEl>
                                          <p:spTgt spid="132"/>
                                        </p:tgtEl>
                                        <p:attrNameLst>
                                          <p:attrName>ppt_x</p:attrName>
                                          <p:attrName>ppt_y</p:attrName>
                                        </p:attrNameLst>
                                      </p:cBhvr>
                                      <p:rCtr x="5521" y="116"/>
                                    </p:animMotion>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68"/>
                                        </p:tgtEl>
                                        <p:attrNameLst>
                                          <p:attrName>style.visibility</p:attrName>
                                        </p:attrNameLst>
                                      </p:cBhvr>
                                      <p:to>
                                        <p:strVal val="visible"/>
                                      </p:to>
                                    </p:set>
                                    <p:animEffect transition="in" filter="fade">
                                      <p:cBhvr>
                                        <p:cTn id="136" dur="500"/>
                                        <p:tgtEl>
                                          <p:spTgt spid="168"/>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49"/>
                                        </p:tgtEl>
                                        <p:attrNameLst>
                                          <p:attrName>style.visibility</p:attrName>
                                        </p:attrNameLst>
                                      </p:cBhvr>
                                      <p:to>
                                        <p:strVal val="hidden"/>
                                      </p:to>
                                    </p:set>
                                  </p:childTnLst>
                                </p:cTn>
                              </p:par>
                              <p:par>
                                <p:cTn id="141" presetID="10" presetClass="entr" presetSubtype="0" fill="hold" grpId="0" nodeType="with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nodeType="clickEffect">
                                  <p:stCondLst>
                                    <p:cond delay="0"/>
                                  </p:stCondLst>
                                  <p:childTnLst>
                                    <p:animMotion origin="layout" path="M 0.20743 0.16019 L -0.02005 0.22315 " pathEditMode="relative" rAng="0" ptsTypes="AA">
                                      <p:cBhvr>
                                        <p:cTn id="147" dur="2000" fill="hold"/>
                                        <p:tgtEl>
                                          <p:spTgt spid="132"/>
                                        </p:tgtEl>
                                        <p:attrNameLst>
                                          <p:attrName>ppt_x</p:attrName>
                                          <p:attrName>ppt_y</p:attrName>
                                        </p:attrNameLst>
                                      </p:cBhvr>
                                      <p:rCtr x="-11380" y="3148"/>
                                    </p:animMotion>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nodeType="clickEffect">
                                  <p:stCondLst>
                                    <p:cond delay="0"/>
                                  </p:stCondLst>
                                  <p:childTnLst>
                                    <p:animMotion origin="layout" path="M -0.02005 0.22315 L 0.09896 0.22801 " pathEditMode="relative" rAng="0" ptsTypes="AA">
                                      <p:cBhvr>
                                        <p:cTn id="151" dur="2000" fill="hold"/>
                                        <p:tgtEl>
                                          <p:spTgt spid="132"/>
                                        </p:tgtEl>
                                        <p:attrNameLst>
                                          <p:attrName>ppt_x</p:attrName>
                                          <p:attrName>ppt_y</p:attrName>
                                        </p:attrNameLst>
                                      </p:cBhvr>
                                      <p:rCtr x="5951" y="231"/>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nodeType="clickEffect">
                                  <p:stCondLst>
                                    <p:cond delay="0"/>
                                  </p:stCondLst>
                                  <p:childTnLst>
                                    <p:animMotion origin="layout" path="M 0.09896 0.22801 L 0.16068 0.2213 " pathEditMode="relative" rAng="0" ptsTypes="AA">
                                      <p:cBhvr>
                                        <p:cTn id="155" dur="2000" fill="hold"/>
                                        <p:tgtEl>
                                          <p:spTgt spid="132"/>
                                        </p:tgtEl>
                                        <p:attrNameLst>
                                          <p:attrName>ppt_x</p:attrName>
                                          <p:attrName>ppt_y</p:attrName>
                                        </p:attrNameLst>
                                      </p:cBhvr>
                                      <p:rCtr x="3086" y="-347"/>
                                    </p:animMotion>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0.16068 0.2213 L 0.25886 0.16412 " pathEditMode="relative" rAng="0" ptsTypes="AA">
                                      <p:cBhvr>
                                        <p:cTn id="159" dur="2000" fill="hold"/>
                                        <p:tgtEl>
                                          <p:spTgt spid="132"/>
                                        </p:tgtEl>
                                        <p:attrNameLst>
                                          <p:attrName>ppt_x</p:attrName>
                                          <p:attrName>ppt_y</p:attrName>
                                        </p:attrNameLst>
                                      </p:cBhvr>
                                      <p:rCtr x="4909" y="-2870"/>
                                    </p:animMotion>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nodeType="clickEffect">
                                  <p:stCondLst>
                                    <p:cond delay="0"/>
                                  </p:stCondLst>
                                  <p:childTnLst>
                                    <p:animMotion origin="layout" path="M 0.25886 0.16412 L 0.19935 0.09838 " pathEditMode="relative" rAng="0" ptsTypes="AA">
                                      <p:cBhvr>
                                        <p:cTn id="163" dur="2000" fill="hold"/>
                                        <p:tgtEl>
                                          <p:spTgt spid="132"/>
                                        </p:tgtEl>
                                        <p:attrNameLst>
                                          <p:attrName>ppt_x</p:attrName>
                                          <p:attrName>ppt_y</p:attrName>
                                        </p:attrNameLst>
                                      </p:cBhvr>
                                      <p:rCtr x="-2578" y="-3218"/>
                                    </p:animMotion>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93"/>
                                        </p:tgtEl>
                                        <p:attrNameLst>
                                          <p:attrName>style.visibility</p:attrName>
                                        </p:attrNameLst>
                                      </p:cBhvr>
                                      <p:to>
                                        <p:strVal val="visible"/>
                                      </p:to>
                                    </p:set>
                                    <p:animEffect transition="in" filter="fade">
                                      <p:cBhvr>
                                        <p:cTn id="168" dur="500"/>
                                        <p:tgtEl>
                                          <p:spTgt spid="193"/>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57"/>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fade">
                                      <p:cBhvr>
                                        <p:cTn id="175" dur="500"/>
                                        <p:tgtEl>
                                          <p:spTgt spid="58"/>
                                        </p:tgtEl>
                                      </p:cBhvr>
                                    </p:animEffec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0.19935 0.09838 L -0.01145 0.27338 " pathEditMode="relative" rAng="0" ptsTypes="AA">
                                      <p:cBhvr>
                                        <p:cTn id="179" dur="2000" fill="hold"/>
                                        <p:tgtEl>
                                          <p:spTgt spid="132"/>
                                        </p:tgtEl>
                                        <p:attrNameLst>
                                          <p:attrName>ppt_x</p:attrName>
                                          <p:attrName>ppt_y</p:attrName>
                                        </p:attrNameLst>
                                      </p:cBhvr>
                                      <p:rCtr x="-10547" y="8750"/>
                                    </p:animMotion>
                                  </p:childTnLst>
                                </p:cTn>
                              </p:par>
                            </p:childTnLst>
                          </p:cTn>
                        </p:par>
                      </p:childTnLst>
                    </p:cTn>
                  </p:par>
                  <p:par>
                    <p:cTn id="180" fill="hold">
                      <p:stCondLst>
                        <p:cond delay="indefinite"/>
                      </p:stCondLst>
                      <p:childTnLst>
                        <p:par>
                          <p:cTn id="181" fill="hold">
                            <p:stCondLst>
                              <p:cond delay="0"/>
                            </p:stCondLst>
                            <p:childTnLst>
                              <p:par>
                                <p:cTn id="182" presetID="42" presetClass="path" presetSubtype="0" accel="50000" decel="50000" fill="hold" nodeType="clickEffect">
                                  <p:stCondLst>
                                    <p:cond delay="0"/>
                                  </p:stCondLst>
                                  <p:childTnLst>
                                    <p:animMotion origin="layout" path="M -0.01145 0.27338 L 0.06055 0.25741 " pathEditMode="relative" rAng="0" ptsTypes="AA">
                                      <p:cBhvr>
                                        <p:cTn id="183" dur="2000" fill="hold"/>
                                        <p:tgtEl>
                                          <p:spTgt spid="132"/>
                                        </p:tgtEl>
                                        <p:attrNameLst>
                                          <p:attrName>ppt_x</p:attrName>
                                          <p:attrName>ppt_y</p:attrName>
                                        </p:attrNameLst>
                                      </p:cBhvr>
                                      <p:rCtr x="3594" y="-810"/>
                                    </p:animMotion>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nodeType="clickEffect">
                                  <p:stCondLst>
                                    <p:cond delay="0"/>
                                  </p:stCondLst>
                                  <p:childTnLst>
                                    <p:animMotion origin="layout" path="M 0.06055 0.25741 L 0.26094 0.10764 " pathEditMode="relative" rAng="0" ptsTypes="AA">
                                      <p:cBhvr>
                                        <p:cTn id="187" dur="2000" fill="hold"/>
                                        <p:tgtEl>
                                          <p:spTgt spid="132"/>
                                        </p:tgtEl>
                                        <p:attrNameLst>
                                          <p:attrName>ppt_x</p:attrName>
                                          <p:attrName>ppt_y</p:attrName>
                                        </p:attrNameLst>
                                      </p:cBhvr>
                                      <p:rCtr x="10013" y="-7500"/>
                                    </p:animMotion>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26094 0.10764 L 0.12071 0.00116 " pathEditMode="relative" rAng="0" ptsTypes="AA">
                                      <p:cBhvr>
                                        <p:cTn id="191" dur="2000" fill="hold"/>
                                        <p:tgtEl>
                                          <p:spTgt spid="132"/>
                                        </p:tgtEl>
                                        <p:attrNameLst>
                                          <p:attrName>ppt_x</p:attrName>
                                          <p:attrName>ppt_y</p:attrName>
                                        </p:attrNameLst>
                                      </p:cBhvr>
                                      <p:rCtr x="-7018" y="-5324"/>
                                    </p:animMotion>
                                  </p:childTnLst>
                                </p:cTn>
                              </p:par>
                            </p:childTnLst>
                          </p:cTn>
                        </p:par>
                      </p:childTnLst>
                    </p:cTn>
                  </p:par>
                  <p:par>
                    <p:cTn id="192" fill="hold">
                      <p:stCondLst>
                        <p:cond delay="indefinite"/>
                      </p:stCondLst>
                      <p:childTnLst>
                        <p:par>
                          <p:cTn id="193" fill="hold">
                            <p:stCondLst>
                              <p:cond delay="0"/>
                            </p:stCondLst>
                            <p:childTnLst>
                              <p:par>
                                <p:cTn id="194" presetID="42" presetClass="path" presetSubtype="0" accel="50000" decel="50000" fill="hold" nodeType="clickEffect">
                                  <p:stCondLst>
                                    <p:cond delay="0"/>
                                  </p:stCondLst>
                                  <p:childTnLst>
                                    <p:animMotion origin="layout" path="M 0.12071 0.00116 L 0.23737 0.00116 " pathEditMode="relative" rAng="0" ptsTypes="AA">
                                      <p:cBhvr>
                                        <p:cTn id="195" dur="2000" fill="hold"/>
                                        <p:tgtEl>
                                          <p:spTgt spid="132"/>
                                        </p:tgtEl>
                                        <p:attrNameLst>
                                          <p:attrName>ppt_x</p:attrName>
                                          <p:attrName>ppt_y</p:attrName>
                                        </p:attrNameLst>
                                      </p:cBhvr>
                                      <p:rCtr x="5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40" grpId="0"/>
      <p:bldP spid="41" grpId="0"/>
      <p:bldP spid="42" grpId="0"/>
      <p:bldP spid="43" grpId="0"/>
      <p:bldP spid="44" grpId="0"/>
      <p:bldP spid="45" grpId="0"/>
      <p:bldP spid="46" grpId="0"/>
      <p:bldP spid="46" grpId="1"/>
      <p:bldP spid="47" grpId="0"/>
      <p:bldP spid="47" grpId="1"/>
      <p:bldP spid="48" grpId="0"/>
      <p:bldP spid="48" grpId="1"/>
      <p:bldP spid="49" grpId="0"/>
      <p:bldP spid="49" grpId="1"/>
      <p:bldP spid="50" grpId="0"/>
      <p:bldP spid="51" grpId="0"/>
      <p:bldP spid="52" grpId="0"/>
      <p:bldP spid="53" grpId="0"/>
      <p:bldP spid="54" grpId="0"/>
      <p:bldP spid="56" grpId="0"/>
      <p:bldP spid="57" grpId="0"/>
      <p:bldP spid="57" grpId="1"/>
      <p:bldP spid="58" grpId="0"/>
      <p:bldP spid="8" grpId="0"/>
      <p:bldP spid="12" grpId="0"/>
      <p:bldP spid="141" grpId="0"/>
      <p:bldP spid="168" grpId="0"/>
      <p:bldP spid="1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pic>
        <p:nvPicPr>
          <p:cNvPr id="4" name="图片 3">
            <a:extLst>
              <a:ext uri="{FF2B5EF4-FFF2-40B4-BE49-F238E27FC236}">
                <a16:creationId xmlns:a16="http://schemas.microsoft.com/office/drawing/2014/main" xmlns="" id="{ABDF866A-99BE-4D77-A0F4-7F881C528C9E}"/>
              </a:ext>
            </a:extLst>
          </p:cNvPr>
          <p:cNvPicPr>
            <a:picLocks noChangeAspect="1"/>
          </p:cNvPicPr>
          <p:nvPr/>
        </p:nvPicPr>
        <p:blipFill>
          <a:blip r:embed="rId2"/>
          <a:stretch>
            <a:fillRect/>
          </a:stretch>
        </p:blipFill>
        <p:spPr>
          <a:xfrm>
            <a:off x="3482792" y="778691"/>
            <a:ext cx="5153025" cy="552450"/>
          </a:xfrm>
          <a:prstGeom prst="rect">
            <a:avLst/>
          </a:prstGeom>
        </p:spPr>
      </p:pic>
      <p:sp>
        <p:nvSpPr>
          <p:cNvPr id="5" name="箭头: 左右 4">
            <a:extLst>
              <a:ext uri="{FF2B5EF4-FFF2-40B4-BE49-F238E27FC236}">
                <a16:creationId xmlns:a16="http://schemas.microsoft.com/office/drawing/2014/main" xmlns="" id="{F0EF0899-0C6D-44FD-87CF-79D8BB81AE77}"/>
              </a:ext>
            </a:extLst>
          </p:cNvPr>
          <p:cNvSpPr/>
          <p:nvPr/>
        </p:nvSpPr>
        <p:spPr>
          <a:xfrm rot="5400000">
            <a:off x="5579776" y="1576054"/>
            <a:ext cx="959053" cy="4692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xmlns="" id="{A1498448-FAF7-4EC7-A78D-0A4DA85E7EC0}"/>
              </a:ext>
            </a:extLst>
          </p:cNvPr>
          <p:cNvPicPr>
            <a:picLocks noChangeAspect="1"/>
          </p:cNvPicPr>
          <p:nvPr/>
        </p:nvPicPr>
        <p:blipFill>
          <a:blip r:embed="rId3"/>
          <a:stretch>
            <a:fillRect/>
          </a:stretch>
        </p:blipFill>
        <p:spPr>
          <a:xfrm>
            <a:off x="2225489" y="2309885"/>
            <a:ext cx="7667625" cy="552450"/>
          </a:xfrm>
          <a:prstGeom prst="rect">
            <a:avLst/>
          </a:prstGeom>
        </p:spPr>
      </p:pic>
      <p:sp>
        <p:nvSpPr>
          <p:cNvPr id="34" name="流程图: 接点 33">
            <a:extLst>
              <a:ext uri="{FF2B5EF4-FFF2-40B4-BE49-F238E27FC236}">
                <a16:creationId xmlns:a16="http://schemas.microsoft.com/office/drawing/2014/main" xmlns="" id="{4B66860D-7617-4E15-85E4-8FB53E0044FC}"/>
              </a:ext>
            </a:extLst>
          </p:cNvPr>
          <p:cNvSpPr/>
          <p:nvPr/>
        </p:nvSpPr>
        <p:spPr>
          <a:xfrm>
            <a:off x="3105287" y="384107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流程图: 接点 35">
            <a:extLst>
              <a:ext uri="{FF2B5EF4-FFF2-40B4-BE49-F238E27FC236}">
                <a16:creationId xmlns:a16="http://schemas.microsoft.com/office/drawing/2014/main" xmlns="" id="{24AF3467-AB19-4EE5-AD4C-CE8960B92DF5}"/>
              </a:ext>
            </a:extLst>
          </p:cNvPr>
          <p:cNvSpPr/>
          <p:nvPr/>
        </p:nvSpPr>
        <p:spPr>
          <a:xfrm>
            <a:off x="2064558" y="480468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8" name="流程图: 接点 37">
            <a:extLst>
              <a:ext uri="{FF2B5EF4-FFF2-40B4-BE49-F238E27FC236}">
                <a16:creationId xmlns:a16="http://schemas.microsoft.com/office/drawing/2014/main" xmlns="" id="{6D857347-FA7C-4F21-B777-9D1E9EA95207}"/>
              </a:ext>
            </a:extLst>
          </p:cNvPr>
          <p:cNvSpPr/>
          <p:nvPr/>
        </p:nvSpPr>
        <p:spPr>
          <a:xfrm>
            <a:off x="4174711" y="480468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9" name="直接连接符 8">
            <a:extLst>
              <a:ext uri="{FF2B5EF4-FFF2-40B4-BE49-F238E27FC236}">
                <a16:creationId xmlns:a16="http://schemas.microsoft.com/office/drawing/2014/main" xmlns="" id="{BAA99A26-35A3-4F5D-8FF2-5C02D1BB3444}"/>
              </a:ext>
            </a:extLst>
          </p:cNvPr>
          <p:cNvCxnSpPr>
            <a:stCxn id="34" idx="3"/>
            <a:endCxn id="36" idx="7"/>
          </p:cNvCxnSpPr>
          <p:nvPr/>
        </p:nvCxnSpPr>
        <p:spPr>
          <a:xfrm flipH="1">
            <a:off x="2708998" y="4464038"/>
            <a:ext cx="506858" cy="44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E5252921-D6C3-4136-887C-F090AC1AD01E}"/>
              </a:ext>
            </a:extLst>
          </p:cNvPr>
          <p:cNvCxnSpPr>
            <a:stCxn id="36" idx="6"/>
            <a:endCxn id="38" idx="2"/>
          </p:cNvCxnSpPr>
          <p:nvPr/>
        </p:nvCxnSpPr>
        <p:spPr>
          <a:xfrm>
            <a:off x="2819567" y="5169610"/>
            <a:ext cx="1355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AE6EB610-961C-457E-BD35-4F503BF217F7}"/>
              </a:ext>
            </a:extLst>
          </p:cNvPr>
          <p:cNvCxnSpPr>
            <a:stCxn id="34" idx="6"/>
            <a:endCxn id="38" idx="0"/>
          </p:cNvCxnSpPr>
          <p:nvPr/>
        </p:nvCxnSpPr>
        <p:spPr>
          <a:xfrm>
            <a:off x="3860296" y="4206000"/>
            <a:ext cx="691920" cy="59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7C59C4AB-6675-42B4-A92F-C228737D8507}"/>
              </a:ext>
            </a:extLst>
          </p:cNvPr>
          <p:cNvCxnSpPr>
            <a:stCxn id="38" idx="1"/>
            <a:endCxn id="34" idx="5"/>
          </p:cNvCxnSpPr>
          <p:nvPr/>
        </p:nvCxnSpPr>
        <p:spPr>
          <a:xfrm flipH="1" flipV="1">
            <a:off x="3749727" y="4464038"/>
            <a:ext cx="535553" cy="447534"/>
          </a:xfrm>
          <a:prstGeom prst="line">
            <a:avLst/>
          </a:prstGeom>
        </p:spPr>
        <p:style>
          <a:lnRef idx="3">
            <a:schemeClr val="accent2"/>
          </a:lnRef>
          <a:fillRef idx="0">
            <a:schemeClr val="accent2"/>
          </a:fillRef>
          <a:effectRef idx="2">
            <a:schemeClr val="accent2"/>
          </a:effectRef>
          <a:fontRef idx="minor">
            <a:schemeClr val="tx1"/>
          </a:fontRef>
        </p:style>
      </p:cxnSp>
      <p:sp>
        <p:nvSpPr>
          <p:cNvPr id="43" name="流程图: 接点 42">
            <a:extLst>
              <a:ext uri="{FF2B5EF4-FFF2-40B4-BE49-F238E27FC236}">
                <a16:creationId xmlns:a16="http://schemas.microsoft.com/office/drawing/2014/main" xmlns="" id="{77AFF575-343A-4F4A-B6D9-6F224B858C0A}"/>
              </a:ext>
            </a:extLst>
          </p:cNvPr>
          <p:cNvSpPr/>
          <p:nvPr/>
        </p:nvSpPr>
        <p:spPr>
          <a:xfrm>
            <a:off x="8404398" y="384107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4" name="流程图: 接点 43">
            <a:extLst>
              <a:ext uri="{FF2B5EF4-FFF2-40B4-BE49-F238E27FC236}">
                <a16:creationId xmlns:a16="http://schemas.microsoft.com/office/drawing/2014/main" xmlns="" id="{69FB6B4F-1896-4D09-A39C-C1B1C96C7064}"/>
              </a:ext>
            </a:extLst>
          </p:cNvPr>
          <p:cNvSpPr/>
          <p:nvPr/>
        </p:nvSpPr>
        <p:spPr>
          <a:xfrm>
            <a:off x="7363669" y="480468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7" name="流程图: 接点 46">
            <a:extLst>
              <a:ext uri="{FF2B5EF4-FFF2-40B4-BE49-F238E27FC236}">
                <a16:creationId xmlns:a16="http://schemas.microsoft.com/office/drawing/2014/main" xmlns="" id="{B6C35CB3-E262-41B0-97C0-1FAFFF4A6192}"/>
              </a:ext>
            </a:extLst>
          </p:cNvPr>
          <p:cNvSpPr/>
          <p:nvPr/>
        </p:nvSpPr>
        <p:spPr>
          <a:xfrm>
            <a:off x="9473822" y="4804689"/>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18" name="直接箭头连接符 17">
            <a:extLst>
              <a:ext uri="{FF2B5EF4-FFF2-40B4-BE49-F238E27FC236}">
                <a16:creationId xmlns:a16="http://schemas.microsoft.com/office/drawing/2014/main" xmlns="" id="{3176E201-E8ED-4515-8FD2-D5456D670FC9}"/>
              </a:ext>
            </a:extLst>
          </p:cNvPr>
          <p:cNvCxnSpPr>
            <a:stCxn id="43" idx="3"/>
            <a:endCxn id="44" idx="7"/>
          </p:cNvCxnSpPr>
          <p:nvPr/>
        </p:nvCxnSpPr>
        <p:spPr>
          <a:xfrm flipH="1">
            <a:off x="8008109" y="4464038"/>
            <a:ext cx="506858"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C7F5C163-41B9-4939-947F-C0628670CEDE}"/>
              </a:ext>
            </a:extLst>
          </p:cNvPr>
          <p:cNvCxnSpPr>
            <a:endCxn id="47" idx="2"/>
          </p:cNvCxnSpPr>
          <p:nvPr/>
        </p:nvCxnSpPr>
        <p:spPr>
          <a:xfrm>
            <a:off x="8118678" y="5169610"/>
            <a:ext cx="1355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5CB76BE3-8762-478D-8CE2-407E561EDC91}"/>
              </a:ext>
            </a:extLst>
          </p:cNvPr>
          <p:cNvCxnSpPr>
            <a:stCxn id="47" idx="0"/>
            <a:endCxn id="43" idx="6"/>
          </p:cNvCxnSpPr>
          <p:nvPr/>
        </p:nvCxnSpPr>
        <p:spPr>
          <a:xfrm flipH="1" flipV="1">
            <a:off x="9159407" y="4206000"/>
            <a:ext cx="691920"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连接符: 曲线 54">
            <a:extLst>
              <a:ext uri="{FF2B5EF4-FFF2-40B4-BE49-F238E27FC236}">
                <a16:creationId xmlns:a16="http://schemas.microsoft.com/office/drawing/2014/main" xmlns="" id="{D137DB37-ECC2-4540-BC88-C1AD0E383D5A}"/>
              </a:ext>
            </a:extLst>
          </p:cNvPr>
          <p:cNvCxnSpPr>
            <a:stCxn id="43" idx="6"/>
            <a:endCxn id="43" idx="0"/>
          </p:cNvCxnSpPr>
          <p:nvPr/>
        </p:nvCxnSpPr>
        <p:spPr>
          <a:xfrm flipH="1" flipV="1">
            <a:off x="8781903" y="3841079"/>
            <a:ext cx="377504" cy="364921"/>
          </a:xfrm>
          <a:prstGeom prst="curvedConnector4">
            <a:avLst>
              <a:gd name="adj1" fmla="val -60556"/>
              <a:gd name="adj2" fmla="val 162644"/>
            </a:avLst>
          </a:prstGeom>
          <a:ln>
            <a:tailEnd type="triangle"/>
          </a:ln>
        </p:spPr>
        <p:style>
          <a:lnRef idx="3">
            <a:schemeClr val="accent2"/>
          </a:lnRef>
          <a:fillRef idx="0">
            <a:schemeClr val="accent2"/>
          </a:fillRef>
          <a:effectRef idx="2">
            <a:schemeClr val="accent2"/>
          </a:effectRef>
          <a:fontRef idx="minor">
            <a:schemeClr val="tx1"/>
          </a:fontRef>
        </p:style>
      </p:cxnSp>
      <p:pic>
        <p:nvPicPr>
          <p:cNvPr id="57" name="图片 56">
            <a:extLst>
              <a:ext uri="{FF2B5EF4-FFF2-40B4-BE49-F238E27FC236}">
                <a16:creationId xmlns:a16="http://schemas.microsoft.com/office/drawing/2014/main" xmlns="" id="{377D54A0-84C3-465B-AA24-DAF6F89437B5}"/>
              </a:ext>
            </a:extLst>
          </p:cNvPr>
          <p:cNvPicPr>
            <a:picLocks noChangeAspect="1"/>
          </p:cNvPicPr>
          <p:nvPr/>
        </p:nvPicPr>
        <p:blipFill>
          <a:blip r:embed="rId4"/>
          <a:stretch>
            <a:fillRect/>
          </a:stretch>
        </p:blipFill>
        <p:spPr>
          <a:xfrm>
            <a:off x="5047966" y="4891617"/>
            <a:ext cx="2096068" cy="1404212"/>
          </a:xfrm>
          <a:prstGeom prst="rect">
            <a:avLst/>
          </a:prstGeom>
        </p:spPr>
      </p:pic>
      <p:pic>
        <p:nvPicPr>
          <p:cNvPr id="58" name="图片 57">
            <a:extLst>
              <a:ext uri="{FF2B5EF4-FFF2-40B4-BE49-F238E27FC236}">
                <a16:creationId xmlns:a16="http://schemas.microsoft.com/office/drawing/2014/main" xmlns="" id="{13A8D0F4-9C98-4D9E-80B2-978F6E52EA62}"/>
              </a:ext>
            </a:extLst>
          </p:cNvPr>
          <p:cNvPicPr>
            <a:picLocks noChangeAspect="1"/>
          </p:cNvPicPr>
          <p:nvPr/>
        </p:nvPicPr>
        <p:blipFill>
          <a:blip r:embed="rId5"/>
          <a:stretch>
            <a:fillRect/>
          </a:stretch>
        </p:blipFill>
        <p:spPr>
          <a:xfrm>
            <a:off x="2036637" y="488986"/>
            <a:ext cx="1316413" cy="1079755"/>
          </a:xfrm>
          <a:prstGeom prst="rect">
            <a:avLst/>
          </a:prstGeom>
        </p:spPr>
      </p:pic>
    </p:spTree>
    <p:extLst>
      <p:ext uri="{BB962C8B-B14F-4D97-AF65-F5344CB8AC3E}">
        <p14:creationId xmlns:p14="http://schemas.microsoft.com/office/powerpoint/2010/main" val="39440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par>
                                <p:cTn id="49" presetID="10"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ppt_x"/>
                                          </p:val>
                                        </p:tav>
                                        <p:tav tm="100000">
                                          <p:val>
                                            <p:strVal val="#ppt_x"/>
                                          </p:val>
                                        </p:tav>
                                      </p:tavLst>
                                    </p:anim>
                                    <p:anim calcmode="lin" valueType="num">
                                      <p:cBhvr additive="base">
                                        <p:cTn id="6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36" grpId="0" animBg="1"/>
      <p:bldP spid="38" grpId="0" animBg="1"/>
      <p:bldP spid="43" grpId="0" animBg="1"/>
      <p:bldP spid="44" grpId="0" animBg="1"/>
      <p:bldP spid="4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en-US" altLang="zh-CN" sz="2600" b="1" dirty="0">
                <a:solidFill>
                  <a:schemeClr val="accent1"/>
                </a:solidFill>
              </a:rPr>
              <a:t>DFS</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7471565A-4008-416C-9600-4E5BA0923A8D}"/>
              </a:ext>
            </a:extLst>
          </p:cNvPr>
          <p:cNvSpPr/>
          <p:nvPr/>
        </p:nvSpPr>
        <p:spPr>
          <a:xfrm>
            <a:off x="910732" y="775330"/>
            <a:ext cx="10067831" cy="3139321"/>
          </a:xfrm>
          <a:prstGeom prst="rect">
            <a:avLst/>
          </a:prstGeom>
        </p:spPr>
        <p:txBody>
          <a:bodyPr wrap="square">
            <a:spAutoFit/>
          </a:bodyPr>
          <a:lstStyle/>
          <a:p>
            <a:r>
              <a:rPr lang="en-US" altLang="zh-CN" dirty="0">
                <a:solidFill>
                  <a:schemeClr val="accent1"/>
                </a:solidFill>
              </a:rPr>
              <a:t>void</a:t>
            </a:r>
            <a:r>
              <a:rPr lang="en-US" altLang="zh-CN" dirty="0"/>
              <a:t> DFS(Graph </a:t>
            </a:r>
            <a:r>
              <a:rPr lang="en-US" altLang="zh-CN" dirty="0" err="1"/>
              <a:t>G,</a:t>
            </a:r>
            <a:r>
              <a:rPr lang="en-US" altLang="zh-CN" dirty="0" err="1">
                <a:solidFill>
                  <a:schemeClr val="accent1"/>
                </a:solidFill>
              </a:rPr>
              <a:t>int</a:t>
            </a:r>
            <a:r>
              <a:rPr lang="en-US" altLang="zh-CN" dirty="0"/>
              <a:t> v){</a:t>
            </a:r>
          </a:p>
          <a:p>
            <a:r>
              <a:rPr lang="en-US" altLang="zh-CN" dirty="0"/>
              <a:t>               </a:t>
            </a:r>
            <a:r>
              <a:rPr lang="en-US" altLang="zh-CN" dirty="0" err="1"/>
              <a:t>ArcNode</a:t>
            </a:r>
            <a:r>
              <a:rPr lang="en-US" altLang="zh-CN" dirty="0"/>
              <a:t> *p;     //</a:t>
            </a:r>
            <a:r>
              <a:rPr lang="zh-CN" altLang="en-US" dirty="0"/>
              <a:t>工作指针</a:t>
            </a:r>
            <a:r>
              <a:rPr lang="en-US" altLang="zh-CN" dirty="0"/>
              <a:t>p</a:t>
            </a:r>
          </a:p>
          <a:p>
            <a:r>
              <a:rPr lang="en-US" altLang="zh-CN" dirty="0"/>
              <a:t>	visit(v);	         //</a:t>
            </a:r>
            <a:r>
              <a:rPr lang="zh-CN" altLang="en-US" dirty="0"/>
              <a:t>访问顶点</a:t>
            </a:r>
            <a:r>
              <a:rPr lang="en-US" altLang="zh-CN" dirty="0"/>
              <a:t>v(</a:t>
            </a:r>
            <a:r>
              <a:rPr lang="zh-CN" altLang="en-US" dirty="0"/>
              <a:t>一般是遍历，即</a:t>
            </a:r>
            <a:r>
              <a:rPr lang="en-US" altLang="zh-CN" dirty="0" err="1">
                <a:solidFill>
                  <a:schemeClr val="accent1"/>
                </a:solidFill>
              </a:rPr>
              <a:t>printf</a:t>
            </a:r>
            <a:r>
              <a:rPr lang="en-US" altLang="zh-CN" dirty="0"/>
              <a:t>)</a:t>
            </a:r>
          </a:p>
          <a:p>
            <a:r>
              <a:rPr lang="en-US" altLang="zh-CN" dirty="0"/>
              <a:t>	visited[v]=</a:t>
            </a:r>
            <a:r>
              <a:rPr lang="en-US" altLang="zh-CN" dirty="0">
                <a:solidFill>
                  <a:schemeClr val="accent1"/>
                </a:solidFill>
              </a:rPr>
              <a:t>TRUE</a:t>
            </a:r>
            <a:r>
              <a:rPr lang="en-US" altLang="zh-CN" dirty="0"/>
              <a:t>;	//</a:t>
            </a:r>
            <a:r>
              <a:rPr lang="zh-CN" altLang="en-US" dirty="0"/>
              <a:t>修改访问标记</a:t>
            </a:r>
          </a:p>
          <a:p>
            <a:r>
              <a:rPr lang="zh-CN" altLang="en-US" dirty="0"/>
              <a:t>	</a:t>
            </a:r>
            <a:r>
              <a:rPr lang="en-US" altLang="zh-CN" dirty="0"/>
              <a:t>p=G-&gt;</a:t>
            </a:r>
            <a:r>
              <a:rPr lang="en-US" altLang="zh-CN" dirty="0" err="1"/>
              <a:t>adjlist</a:t>
            </a:r>
            <a:r>
              <a:rPr lang="en-US" altLang="zh-CN" dirty="0"/>
              <a:t>[v].</a:t>
            </a:r>
            <a:r>
              <a:rPr lang="en-US" altLang="zh-CN" dirty="0" err="1"/>
              <a:t>firstarc</a:t>
            </a:r>
            <a:r>
              <a:rPr lang="en-US" altLang="zh-CN" dirty="0"/>
              <a:t>;   //</a:t>
            </a:r>
            <a:r>
              <a:rPr lang="zh-CN" altLang="en-US" dirty="0"/>
              <a:t>指针</a:t>
            </a:r>
            <a:r>
              <a:rPr lang="en-US" altLang="zh-CN" dirty="0"/>
              <a:t>p</a:t>
            </a:r>
            <a:r>
              <a:rPr lang="zh-CN" altLang="en-US" dirty="0"/>
              <a:t>开始指向该顶点的第一条边</a:t>
            </a:r>
            <a:endParaRPr lang="en-US" altLang="zh-CN" dirty="0"/>
          </a:p>
          <a:p>
            <a:r>
              <a:rPr lang="en-US" altLang="zh-CN" dirty="0"/>
              <a:t>               </a:t>
            </a:r>
            <a:r>
              <a:rPr lang="en-US" altLang="zh-CN" dirty="0">
                <a:solidFill>
                  <a:schemeClr val="accent1"/>
                </a:solidFill>
              </a:rPr>
              <a:t>while</a:t>
            </a:r>
            <a:r>
              <a:rPr lang="en-US" altLang="zh-CN" dirty="0"/>
              <a:t>(p!=</a:t>
            </a:r>
            <a:r>
              <a:rPr lang="en-US" altLang="zh-CN" dirty="0">
                <a:solidFill>
                  <a:schemeClr val="accent1"/>
                </a:solidFill>
              </a:rPr>
              <a:t>NULL</a:t>
            </a:r>
            <a:r>
              <a:rPr lang="en-US" altLang="zh-CN" dirty="0"/>
              <a:t>){         //</a:t>
            </a:r>
            <a:r>
              <a:rPr lang="zh-CN" altLang="en-US" dirty="0"/>
              <a:t>没遍历完顶点的所有邻接顶点</a:t>
            </a:r>
            <a:endParaRPr lang="en-US" altLang="zh-CN" dirty="0"/>
          </a:p>
          <a:p>
            <a:r>
              <a:rPr lang="en-US" altLang="zh-CN" dirty="0"/>
              <a:t>		</a:t>
            </a:r>
            <a:r>
              <a:rPr lang="en-US" altLang="zh-CN" dirty="0">
                <a:solidFill>
                  <a:schemeClr val="accent1"/>
                </a:solidFill>
              </a:rPr>
              <a:t>if</a:t>
            </a:r>
            <a:r>
              <a:rPr lang="en-US" altLang="zh-CN" dirty="0"/>
              <a:t>(!visited[p-&gt;</a:t>
            </a:r>
            <a:r>
              <a:rPr lang="en-US" altLang="zh-CN" dirty="0" err="1"/>
              <a:t>adjvex</a:t>
            </a:r>
            <a:r>
              <a:rPr lang="en-US" altLang="zh-CN" dirty="0"/>
              <a:t>]){   //</a:t>
            </a:r>
            <a:r>
              <a:rPr lang="zh-CN" altLang="en-US" dirty="0"/>
              <a:t>如果该顶点没被访问</a:t>
            </a:r>
          </a:p>
          <a:p>
            <a:r>
              <a:rPr lang="zh-CN" altLang="en-US" dirty="0"/>
              <a:t>		      </a:t>
            </a:r>
            <a:r>
              <a:rPr lang="en-US" altLang="zh-CN" dirty="0"/>
              <a:t>DFS(</a:t>
            </a:r>
            <a:r>
              <a:rPr lang="en-US" altLang="zh-CN" dirty="0" err="1"/>
              <a:t>G,p</a:t>
            </a:r>
            <a:r>
              <a:rPr lang="en-US" altLang="zh-CN" dirty="0"/>
              <a:t>-&gt;</a:t>
            </a:r>
            <a:r>
              <a:rPr lang="en-US" altLang="zh-CN" dirty="0" err="1"/>
              <a:t>adjvex</a:t>
            </a:r>
            <a:r>
              <a:rPr lang="en-US" altLang="zh-CN" dirty="0"/>
              <a:t>); //</a:t>
            </a:r>
            <a:r>
              <a:rPr lang="zh-CN" altLang="en-US" dirty="0"/>
              <a:t>递归访问该顶点</a:t>
            </a:r>
            <a:endParaRPr lang="en-US" altLang="zh-CN" dirty="0"/>
          </a:p>
          <a:p>
            <a:r>
              <a:rPr lang="en-US" altLang="zh-CN" dirty="0"/>
              <a:t>                              } </a:t>
            </a:r>
          </a:p>
          <a:p>
            <a:r>
              <a:rPr lang="en-US" altLang="zh-CN" dirty="0"/>
              <a:t>                              p=p-&gt;</a:t>
            </a:r>
            <a:r>
              <a:rPr lang="en-US" altLang="zh-CN" dirty="0" err="1"/>
              <a:t>nextarc</a:t>
            </a:r>
            <a:r>
              <a:rPr lang="en-US" altLang="zh-CN" dirty="0"/>
              <a:t>;   //</a:t>
            </a:r>
            <a:r>
              <a:rPr lang="zh-CN" altLang="en-US" dirty="0"/>
              <a:t>看还有没有其他未访问的顶点</a:t>
            </a:r>
            <a:endParaRPr lang="en-US" altLang="zh-CN" dirty="0"/>
          </a:p>
          <a:p>
            <a:r>
              <a:rPr lang="en-US" altLang="zh-CN" dirty="0"/>
              <a:t>}</a:t>
            </a:r>
          </a:p>
        </p:txBody>
      </p:sp>
      <p:sp>
        <p:nvSpPr>
          <p:cNvPr id="5" name="文本框 4">
            <a:extLst>
              <a:ext uri="{FF2B5EF4-FFF2-40B4-BE49-F238E27FC236}">
                <a16:creationId xmlns:a16="http://schemas.microsoft.com/office/drawing/2014/main" xmlns="" id="{0E17FDB5-CE1F-4E12-AB24-659E1793EB63}"/>
              </a:ext>
            </a:extLst>
          </p:cNvPr>
          <p:cNvSpPr txBox="1"/>
          <p:nvPr/>
        </p:nvSpPr>
        <p:spPr>
          <a:xfrm>
            <a:off x="910732" y="4237546"/>
            <a:ext cx="8338657" cy="646331"/>
          </a:xfrm>
          <a:prstGeom prst="rect">
            <a:avLst/>
          </a:prstGeom>
          <a:noFill/>
        </p:spPr>
        <p:txBody>
          <a:bodyPr wrap="square" rtlCol="0">
            <a:spAutoFit/>
          </a:bodyPr>
          <a:lstStyle/>
          <a:p>
            <a:r>
              <a:rPr lang="zh-CN" altLang="en-US" dirty="0">
                <a:solidFill>
                  <a:schemeClr val="accent1"/>
                </a:solidFill>
              </a:rPr>
              <a:t>空间复杂度：</a:t>
            </a:r>
            <a:r>
              <a:rPr lang="zh-CN" altLang="en-US" dirty="0"/>
              <a:t>由于</a:t>
            </a:r>
            <a:r>
              <a:rPr lang="en-US" altLang="zh-CN" dirty="0"/>
              <a:t>DFS</a:t>
            </a:r>
            <a:r>
              <a:rPr lang="zh-CN" altLang="en-US" dirty="0"/>
              <a:t>是一个</a:t>
            </a:r>
            <a:r>
              <a:rPr lang="zh-CN" altLang="en-US" dirty="0">
                <a:solidFill>
                  <a:schemeClr val="accent1"/>
                </a:solidFill>
              </a:rPr>
              <a:t>递归算法</a:t>
            </a:r>
            <a:r>
              <a:rPr lang="zh-CN" altLang="en-US" dirty="0"/>
              <a:t>，递归是需要一个工作栈来辅助工作，最多需要图中所有顶点进栈，所以时间复杂度为</a:t>
            </a:r>
            <a:r>
              <a:rPr lang="en-US" altLang="zh-CN" dirty="0">
                <a:solidFill>
                  <a:schemeClr val="accent2"/>
                </a:solidFill>
              </a:rPr>
              <a:t>O(|V|)</a:t>
            </a:r>
            <a:endParaRPr lang="zh-CN" altLang="en-US" dirty="0"/>
          </a:p>
        </p:txBody>
      </p:sp>
      <p:sp>
        <p:nvSpPr>
          <p:cNvPr id="18" name="文本框 17">
            <a:extLst>
              <a:ext uri="{FF2B5EF4-FFF2-40B4-BE49-F238E27FC236}">
                <a16:creationId xmlns:a16="http://schemas.microsoft.com/office/drawing/2014/main" xmlns="" id="{C5F4072B-18E3-48DE-A983-99F178843F2A}"/>
              </a:ext>
            </a:extLst>
          </p:cNvPr>
          <p:cNvSpPr txBox="1"/>
          <p:nvPr/>
        </p:nvSpPr>
        <p:spPr>
          <a:xfrm>
            <a:off x="910732" y="5117381"/>
            <a:ext cx="10933246" cy="1200329"/>
          </a:xfrm>
          <a:prstGeom prst="rect">
            <a:avLst/>
          </a:prstGeom>
          <a:noFill/>
        </p:spPr>
        <p:txBody>
          <a:bodyPr wrap="square" rtlCol="0">
            <a:spAutoFit/>
          </a:bodyPr>
          <a:lstStyle/>
          <a:p>
            <a:r>
              <a:rPr lang="zh-CN" altLang="en-US" dirty="0">
                <a:solidFill>
                  <a:schemeClr val="accent1"/>
                </a:solidFill>
              </a:rPr>
              <a:t>时间复杂度：</a:t>
            </a:r>
            <a:r>
              <a:rPr lang="en-US" altLang="zh-CN" dirty="0"/>
              <a:t>1)</a:t>
            </a:r>
            <a:r>
              <a:rPr lang="zh-CN" altLang="en-US" dirty="0"/>
              <a:t>邻接表：遍历过程的主要操作是对顶点遍历它的邻接点，由于通过访问边表来查找邻接点，所以时间复杂度为</a:t>
            </a:r>
            <a:r>
              <a:rPr lang="en-US" altLang="zh-CN" dirty="0">
                <a:solidFill>
                  <a:schemeClr val="accent2"/>
                </a:solidFill>
              </a:rPr>
              <a:t>O(|E|)</a:t>
            </a:r>
            <a:r>
              <a:rPr lang="en-US" altLang="zh-CN" dirty="0"/>
              <a:t>,</a:t>
            </a:r>
            <a:r>
              <a:rPr lang="zh-CN" altLang="en-US" dirty="0"/>
              <a:t>访问顶点时间为</a:t>
            </a:r>
            <a:r>
              <a:rPr lang="en-US" altLang="zh-CN" dirty="0">
                <a:solidFill>
                  <a:schemeClr val="accent2"/>
                </a:solidFill>
              </a:rPr>
              <a:t>O(|V|)</a:t>
            </a:r>
            <a:r>
              <a:rPr lang="en-US" altLang="zh-CN" dirty="0"/>
              <a:t>,</a:t>
            </a:r>
            <a:r>
              <a:rPr lang="zh-CN" altLang="en-US" dirty="0">
                <a:solidFill>
                  <a:schemeClr val="accent2"/>
                </a:solidFill>
              </a:rPr>
              <a:t>所以总的时间复杂度为</a:t>
            </a:r>
            <a:r>
              <a:rPr lang="en-US" altLang="zh-CN" dirty="0">
                <a:solidFill>
                  <a:schemeClr val="accent2"/>
                </a:solidFill>
              </a:rPr>
              <a:t>O(|V|+|E|)</a:t>
            </a:r>
          </a:p>
          <a:p>
            <a:r>
              <a:rPr lang="en-US" altLang="zh-CN" dirty="0"/>
              <a:t>                      2)</a:t>
            </a:r>
            <a:r>
              <a:rPr lang="zh-CN" altLang="en-US" dirty="0"/>
              <a:t>邻接矩阵：查找每个顶点的邻接点时间复杂度为</a:t>
            </a:r>
            <a:r>
              <a:rPr lang="en-US" altLang="zh-CN" dirty="0">
                <a:solidFill>
                  <a:schemeClr val="accent2"/>
                </a:solidFill>
              </a:rPr>
              <a:t>O(|V|)</a:t>
            </a:r>
            <a:r>
              <a:rPr lang="en-US" altLang="zh-CN" dirty="0"/>
              <a:t>,</a:t>
            </a:r>
            <a:r>
              <a:rPr lang="zh-CN" altLang="en-US" dirty="0"/>
              <a:t>对每个顶点都进行查找</a:t>
            </a:r>
            <a:r>
              <a:rPr lang="zh-CN" altLang="en-US" dirty="0">
                <a:solidFill>
                  <a:schemeClr val="accent2"/>
                </a:solidFill>
              </a:rPr>
              <a:t>，所以总的时间复杂度为</a:t>
            </a:r>
            <a:r>
              <a:rPr lang="en-US" altLang="zh-CN" dirty="0">
                <a:solidFill>
                  <a:schemeClr val="accent2"/>
                </a:solidFill>
              </a:rPr>
              <a:t>O(|V|</a:t>
            </a:r>
            <a:r>
              <a:rPr lang="en-US" altLang="zh-CN" baseline="30000" dirty="0">
                <a:solidFill>
                  <a:schemeClr val="accent2"/>
                </a:solidFill>
              </a:rPr>
              <a:t>2</a:t>
            </a:r>
            <a:r>
              <a:rPr lang="en-US" altLang="zh-CN" dirty="0">
                <a:solidFill>
                  <a:schemeClr val="accent2"/>
                </a:solidFill>
              </a:rPr>
              <a:t>)</a:t>
            </a:r>
            <a:endParaRPr lang="zh-CN" altLang="en-US" dirty="0"/>
          </a:p>
        </p:txBody>
      </p:sp>
    </p:spTree>
    <p:extLst>
      <p:ext uri="{BB962C8B-B14F-4D97-AF65-F5344CB8AC3E}">
        <p14:creationId xmlns:p14="http://schemas.microsoft.com/office/powerpoint/2010/main" val="79392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深度优先生成树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流程图: 接点 14">
            <a:extLst>
              <a:ext uri="{FF2B5EF4-FFF2-40B4-BE49-F238E27FC236}">
                <a16:creationId xmlns:a16="http://schemas.microsoft.com/office/drawing/2014/main" xmlns="" id="{AA3F0ADA-F941-4376-9761-56F4EA8098B0}"/>
              </a:ext>
            </a:extLst>
          </p:cNvPr>
          <p:cNvSpPr/>
          <p:nvPr/>
        </p:nvSpPr>
        <p:spPr>
          <a:xfrm>
            <a:off x="2263060" y="79971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6" name="流程图: 接点 15">
            <a:extLst>
              <a:ext uri="{FF2B5EF4-FFF2-40B4-BE49-F238E27FC236}">
                <a16:creationId xmlns:a16="http://schemas.microsoft.com/office/drawing/2014/main" xmlns="" id="{1E0CFB5C-9496-4FBE-BF9E-C2B4716A3546}"/>
              </a:ext>
            </a:extLst>
          </p:cNvPr>
          <p:cNvSpPr/>
          <p:nvPr/>
        </p:nvSpPr>
        <p:spPr>
          <a:xfrm>
            <a:off x="962678" y="128798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7" name="流程图: 接点 16">
            <a:extLst>
              <a:ext uri="{FF2B5EF4-FFF2-40B4-BE49-F238E27FC236}">
                <a16:creationId xmlns:a16="http://schemas.microsoft.com/office/drawing/2014/main" xmlns="" id="{88B498E7-B71C-4ECB-A6C7-45F00008DC82}"/>
              </a:ext>
            </a:extLst>
          </p:cNvPr>
          <p:cNvSpPr/>
          <p:nvPr/>
        </p:nvSpPr>
        <p:spPr>
          <a:xfrm>
            <a:off x="2053423" y="200485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9" name="流程图: 接点 18">
            <a:extLst>
              <a:ext uri="{FF2B5EF4-FFF2-40B4-BE49-F238E27FC236}">
                <a16:creationId xmlns:a16="http://schemas.microsoft.com/office/drawing/2014/main" xmlns="" id="{5A146833-D765-4152-BBCD-D640E67E3E3E}"/>
              </a:ext>
            </a:extLst>
          </p:cNvPr>
          <p:cNvSpPr/>
          <p:nvPr/>
        </p:nvSpPr>
        <p:spPr>
          <a:xfrm>
            <a:off x="3218154" y="152937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21" name="直接连接符 20">
            <a:extLst>
              <a:ext uri="{FF2B5EF4-FFF2-40B4-BE49-F238E27FC236}">
                <a16:creationId xmlns:a16="http://schemas.microsoft.com/office/drawing/2014/main" xmlns="" id="{11EEED00-51AB-42C5-9F26-947196BA807B}"/>
              </a:ext>
            </a:extLst>
          </p:cNvPr>
          <p:cNvCxnSpPr>
            <a:cxnSpLocks/>
            <a:stCxn id="15" idx="2"/>
            <a:endCxn id="16" idx="7"/>
          </p:cNvCxnSpPr>
          <p:nvPr/>
        </p:nvCxnSpPr>
        <p:spPr>
          <a:xfrm flipH="1">
            <a:off x="1607118" y="1164632"/>
            <a:ext cx="655942" cy="23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74E84F7B-790D-4813-A7AB-D590B1552668}"/>
              </a:ext>
            </a:extLst>
          </p:cNvPr>
          <p:cNvCxnSpPr>
            <a:stCxn id="16" idx="4"/>
            <a:endCxn id="17" idx="2"/>
          </p:cNvCxnSpPr>
          <p:nvPr/>
        </p:nvCxnSpPr>
        <p:spPr>
          <a:xfrm>
            <a:off x="1340183" y="2017830"/>
            <a:ext cx="713240" cy="351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1ED38DDD-49A7-4CEC-959F-3169760B73C4}"/>
              </a:ext>
            </a:extLst>
          </p:cNvPr>
          <p:cNvCxnSpPr>
            <a:cxnSpLocks/>
            <a:stCxn id="17" idx="6"/>
            <a:endCxn id="19" idx="4"/>
          </p:cNvCxnSpPr>
          <p:nvPr/>
        </p:nvCxnSpPr>
        <p:spPr>
          <a:xfrm flipV="1">
            <a:off x="2808432" y="2259214"/>
            <a:ext cx="787227" cy="110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60709A-8EA0-4892-8BCE-A0B6BBBEFACD}"/>
              </a:ext>
            </a:extLst>
          </p:cNvPr>
          <p:cNvCxnSpPr>
            <a:cxnSpLocks/>
            <a:stCxn id="19" idx="0"/>
            <a:endCxn id="15" idx="6"/>
          </p:cNvCxnSpPr>
          <p:nvPr/>
        </p:nvCxnSpPr>
        <p:spPr>
          <a:xfrm flipH="1" flipV="1">
            <a:off x="3018069" y="1164632"/>
            <a:ext cx="577590" cy="364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72B685A-EC77-41D8-94B3-9C3D77DDFCFC}"/>
              </a:ext>
            </a:extLst>
          </p:cNvPr>
          <p:cNvCxnSpPr>
            <a:cxnSpLocks/>
            <a:stCxn id="15" idx="4"/>
            <a:endCxn id="17" idx="0"/>
          </p:cNvCxnSpPr>
          <p:nvPr/>
        </p:nvCxnSpPr>
        <p:spPr>
          <a:xfrm flipH="1">
            <a:off x="2430928" y="1529553"/>
            <a:ext cx="209637" cy="4753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流程图: 接点 31">
            <a:extLst>
              <a:ext uri="{FF2B5EF4-FFF2-40B4-BE49-F238E27FC236}">
                <a16:creationId xmlns:a16="http://schemas.microsoft.com/office/drawing/2014/main" xmlns="" id="{FE53D16E-5283-4A49-B8D7-DE7103C2E738}"/>
              </a:ext>
            </a:extLst>
          </p:cNvPr>
          <p:cNvSpPr/>
          <p:nvPr/>
        </p:nvSpPr>
        <p:spPr>
          <a:xfrm>
            <a:off x="810707" y="226044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33" name="直接连接符 32">
            <a:extLst>
              <a:ext uri="{FF2B5EF4-FFF2-40B4-BE49-F238E27FC236}">
                <a16:creationId xmlns:a16="http://schemas.microsoft.com/office/drawing/2014/main" xmlns="" id="{E12C0DD6-D87C-4494-8734-07A94D3A894E}"/>
              </a:ext>
            </a:extLst>
          </p:cNvPr>
          <p:cNvCxnSpPr>
            <a:cxnSpLocks/>
            <a:stCxn id="16" idx="4"/>
            <a:endCxn id="32" idx="0"/>
          </p:cNvCxnSpPr>
          <p:nvPr/>
        </p:nvCxnSpPr>
        <p:spPr>
          <a:xfrm flipH="1">
            <a:off x="1188212" y="2017830"/>
            <a:ext cx="151971" cy="242616"/>
          </a:xfrm>
          <a:prstGeom prst="line">
            <a:avLst/>
          </a:prstGeom>
        </p:spPr>
        <p:style>
          <a:lnRef idx="1">
            <a:schemeClr val="accent1"/>
          </a:lnRef>
          <a:fillRef idx="0">
            <a:schemeClr val="accent1"/>
          </a:fillRef>
          <a:effectRef idx="0">
            <a:schemeClr val="accent1"/>
          </a:effectRef>
          <a:fontRef idx="minor">
            <a:schemeClr val="tx1"/>
          </a:fontRef>
        </p:style>
      </p:cxnSp>
      <p:sp>
        <p:nvSpPr>
          <p:cNvPr id="34" name="箭头: 右 33">
            <a:extLst>
              <a:ext uri="{FF2B5EF4-FFF2-40B4-BE49-F238E27FC236}">
                <a16:creationId xmlns:a16="http://schemas.microsoft.com/office/drawing/2014/main" xmlns="" id="{3F24F00D-19D1-4E0F-9C31-5E7B7BFD089A}"/>
              </a:ext>
            </a:extLst>
          </p:cNvPr>
          <p:cNvSpPr/>
          <p:nvPr/>
        </p:nvSpPr>
        <p:spPr>
          <a:xfrm>
            <a:off x="5176071" y="150688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a:extLst>
              <a:ext uri="{FF2B5EF4-FFF2-40B4-BE49-F238E27FC236}">
                <a16:creationId xmlns:a16="http://schemas.microsoft.com/office/drawing/2014/main" xmlns="" id="{A12B41F2-74CD-4BE9-B9C5-4718C2F1E0B0}"/>
              </a:ext>
            </a:extLst>
          </p:cNvPr>
          <p:cNvSpPr/>
          <p:nvPr/>
        </p:nvSpPr>
        <p:spPr>
          <a:xfrm>
            <a:off x="8978735" y="79971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流程图: 接点 35">
            <a:extLst>
              <a:ext uri="{FF2B5EF4-FFF2-40B4-BE49-F238E27FC236}">
                <a16:creationId xmlns:a16="http://schemas.microsoft.com/office/drawing/2014/main" xmlns="" id="{D70767B5-E608-4ED3-82F2-F2EE95C3FA9C}"/>
              </a:ext>
            </a:extLst>
          </p:cNvPr>
          <p:cNvSpPr/>
          <p:nvPr/>
        </p:nvSpPr>
        <p:spPr>
          <a:xfrm>
            <a:off x="8209729" y="15068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7" name="流程图: 接点 36">
            <a:extLst>
              <a:ext uri="{FF2B5EF4-FFF2-40B4-BE49-F238E27FC236}">
                <a16:creationId xmlns:a16="http://schemas.microsoft.com/office/drawing/2014/main" xmlns="" id="{6C844388-E5B8-4739-8F6C-AFB5BE71251F}"/>
              </a:ext>
            </a:extLst>
          </p:cNvPr>
          <p:cNvSpPr/>
          <p:nvPr/>
        </p:nvSpPr>
        <p:spPr>
          <a:xfrm>
            <a:off x="7525508" y="218721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7" name="直接连接符 6">
            <a:extLst>
              <a:ext uri="{FF2B5EF4-FFF2-40B4-BE49-F238E27FC236}">
                <a16:creationId xmlns:a16="http://schemas.microsoft.com/office/drawing/2014/main" xmlns="" id="{B903CCCC-EC71-42E4-BAA6-ABAD203D403D}"/>
              </a:ext>
            </a:extLst>
          </p:cNvPr>
          <p:cNvCxnSpPr>
            <a:stCxn id="35" idx="3"/>
            <a:endCxn id="36" idx="0"/>
          </p:cNvCxnSpPr>
          <p:nvPr/>
        </p:nvCxnSpPr>
        <p:spPr>
          <a:xfrm flipH="1">
            <a:off x="8404925" y="1111365"/>
            <a:ext cx="630982" cy="395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CFF600CC-5F29-45E3-AF79-C6A6C3BAD28B}"/>
              </a:ext>
            </a:extLst>
          </p:cNvPr>
          <p:cNvCxnSpPr>
            <a:stCxn id="36" idx="3"/>
            <a:endCxn id="37" idx="0"/>
          </p:cNvCxnSpPr>
          <p:nvPr/>
        </p:nvCxnSpPr>
        <p:spPr>
          <a:xfrm flipH="1">
            <a:off x="7720704" y="1818541"/>
            <a:ext cx="546197" cy="36867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流程图: 接点 37">
            <a:extLst>
              <a:ext uri="{FF2B5EF4-FFF2-40B4-BE49-F238E27FC236}">
                <a16:creationId xmlns:a16="http://schemas.microsoft.com/office/drawing/2014/main" xmlns="" id="{54AC98DD-9328-4B02-BF03-CE0A72DB7CF0}"/>
              </a:ext>
            </a:extLst>
          </p:cNvPr>
          <p:cNvSpPr/>
          <p:nvPr/>
        </p:nvSpPr>
        <p:spPr>
          <a:xfrm>
            <a:off x="8690239" y="219380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12" name="直接连接符 11">
            <a:extLst>
              <a:ext uri="{FF2B5EF4-FFF2-40B4-BE49-F238E27FC236}">
                <a16:creationId xmlns:a16="http://schemas.microsoft.com/office/drawing/2014/main" xmlns="" id="{79429953-4739-4A1A-A095-7B159A03F4E7}"/>
              </a:ext>
            </a:extLst>
          </p:cNvPr>
          <p:cNvCxnSpPr>
            <a:stCxn id="36" idx="5"/>
            <a:endCxn id="38" idx="0"/>
          </p:cNvCxnSpPr>
          <p:nvPr/>
        </p:nvCxnSpPr>
        <p:spPr>
          <a:xfrm>
            <a:off x="8542949" y="1818541"/>
            <a:ext cx="342486" cy="375261"/>
          </a:xfrm>
          <a:prstGeom prst="line">
            <a:avLst/>
          </a:prstGeom>
        </p:spPr>
        <p:style>
          <a:lnRef idx="1">
            <a:schemeClr val="accent1"/>
          </a:lnRef>
          <a:fillRef idx="0">
            <a:schemeClr val="accent1"/>
          </a:fillRef>
          <a:effectRef idx="0">
            <a:schemeClr val="accent1"/>
          </a:effectRef>
          <a:fontRef idx="minor">
            <a:schemeClr val="tx1"/>
          </a:fontRef>
        </p:style>
      </p:cxnSp>
      <p:sp>
        <p:nvSpPr>
          <p:cNvPr id="39" name="流程图: 接点 38">
            <a:extLst>
              <a:ext uri="{FF2B5EF4-FFF2-40B4-BE49-F238E27FC236}">
                <a16:creationId xmlns:a16="http://schemas.microsoft.com/office/drawing/2014/main" xmlns="" id="{C8B1E31F-61B2-444F-9B6A-0FAF33829BF9}"/>
              </a:ext>
            </a:extLst>
          </p:cNvPr>
          <p:cNvSpPr/>
          <p:nvPr/>
        </p:nvSpPr>
        <p:spPr>
          <a:xfrm>
            <a:off x="8152557" y="305555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40" name="直接连接符 39">
            <a:extLst>
              <a:ext uri="{FF2B5EF4-FFF2-40B4-BE49-F238E27FC236}">
                <a16:creationId xmlns:a16="http://schemas.microsoft.com/office/drawing/2014/main" xmlns="" id="{F162BC9E-88F1-40D1-8083-3B3AF9BFA3EE}"/>
              </a:ext>
            </a:extLst>
          </p:cNvPr>
          <p:cNvCxnSpPr>
            <a:stCxn id="38" idx="3"/>
            <a:endCxn id="39" idx="0"/>
          </p:cNvCxnSpPr>
          <p:nvPr/>
        </p:nvCxnSpPr>
        <p:spPr>
          <a:xfrm flipH="1">
            <a:off x="8347753" y="2505456"/>
            <a:ext cx="399658" cy="550099"/>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xmlns="" id="{084E8CDC-7F3E-48BA-931A-C002536E463B}"/>
              </a:ext>
            </a:extLst>
          </p:cNvPr>
          <p:cNvSpPr txBox="1"/>
          <p:nvPr/>
        </p:nvSpPr>
        <p:spPr>
          <a:xfrm>
            <a:off x="1188210" y="3783435"/>
            <a:ext cx="4318864" cy="369332"/>
          </a:xfrm>
          <a:prstGeom prst="rect">
            <a:avLst/>
          </a:prstGeom>
          <a:noFill/>
        </p:spPr>
        <p:txBody>
          <a:bodyPr wrap="square" rtlCol="0">
            <a:spAutoFit/>
          </a:bodyPr>
          <a:lstStyle/>
          <a:p>
            <a:r>
              <a:rPr lang="zh-CN" altLang="en-US" dirty="0"/>
              <a:t>如果是一个非连通图，则是深度优先森林</a:t>
            </a:r>
          </a:p>
        </p:txBody>
      </p:sp>
      <p:sp>
        <p:nvSpPr>
          <p:cNvPr id="42" name="流程图: 接点 41">
            <a:extLst>
              <a:ext uri="{FF2B5EF4-FFF2-40B4-BE49-F238E27FC236}">
                <a16:creationId xmlns:a16="http://schemas.microsoft.com/office/drawing/2014/main" xmlns="" id="{8B0CD9A0-DD93-4A4C-8A1E-1557A2B565D5}"/>
              </a:ext>
            </a:extLst>
          </p:cNvPr>
          <p:cNvSpPr/>
          <p:nvPr/>
        </p:nvSpPr>
        <p:spPr>
          <a:xfrm>
            <a:off x="2472697" y="423120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3" name="流程图: 接点 42">
            <a:extLst>
              <a:ext uri="{FF2B5EF4-FFF2-40B4-BE49-F238E27FC236}">
                <a16:creationId xmlns:a16="http://schemas.microsoft.com/office/drawing/2014/main" xmlns="" id="{11516A9A-4B4B-4F44-BED9-E9B10C425120}"/>
              </a:ext>
            </a:extLst>
          </p:cNvPr>
          <p:cNvSpPr/>
          <p:nvPr/>
        </p:nvSpPr>
        <p:spPr>
          <a:xfrm>
            <a:off x="1172315" y="471947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4" name="流程图: 接点 43">
            <a:extLst>
              <a:ext uri="{FF2B5EF4-FFF2-40B4-BE49-F238E27FC236}">
                <a16:creationId xmlns:a16="http://schemas.microsoft.com/office/drawing/2014/main" xmlns="" id="{810E5E23-A8E8-45D6-B07C-FE8EE87F4F90}"/>
              </a:ext>
            </a:extLst>
          </p:cNvPr>
          <p:cNvSpPr/>
          <p:nvPr/>
        </p:nvSpPr>
        <p:spPr>
          <a:xfrm>
            <a:off x="2263060" y="543634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5" name="流程图: 接点 44">
            <a:extLst>
              <a:ext uri="{FF2B5EF4-FFF2-40B4-BE49-F238E27FC236}">
                <a16:creationId xmlns:a16="http://schemas.microsoft.com/office/drawing/2014/main" xmlns="" id="{6FCF4AAC-7F4F-4A1F-BBF3-E5CBB80465B1}"/>
              </a:ext>
            </a:extLst>
          </p:cNvPr>
          <p:cNvSpPr/>
          <p:nvPr/>
        </p:nvSpPr>
        <p:spPr>
          <a:xfrm>
            <a:off x="3427791" y="496086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51" name="流程图: 接点 50">
            <a:extLst>
              <a:ext uri="{FF2B5EF4-FFF2-40B4-BE49-F238E27FC236}">
                <a16:creationId xmlns:a16="http://schemas.microsoft.com/office/drawing/2014/main" xmlns="" id="{AB623D69-21FB-4AB9-9169-1D6CFD0EBDBB}"/>
              </a:ext>
            </a:extLst>
          </p:cNvPr>
          <p:cNvSpPr/>
          <p:nvPr/>
        </p:nvSpPr>
        <p:spPr>
          <a:xfrm>
            <a:off x="1020344" y="5691936"/>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54" name="直接箭头连接符 53">
            <a:extLst>
              <a:ext uri="{FF2B5EF4-FFF2-40B4-BE49-F238E27FC236}">
                <a16:creationId xmlns:a16="http://schemas.microsoft.com/office/drawing/2014/main" xmlns="" id="{AEAA1BAB-F582-408F-956C-C88E36996262}"/>
              </a:ext>
            </a:extLst>
          </p:cNvPr>
          <p:cNvCxnSpPr>
            <a:cxnSpLocks/>
            <a:stCxn id="42" idx="2"/>
            <a:endCxn id="43" idx="7"/>
          </p:cNvCxnSpPr>
          <p:nvPr/>
        </p:nvCxnSpPr>
        <p:spPr>
          <a:xfrm flipH="1">
            <a:off x="1816755" y="4596122"/>
            <a:ext cx="655942" cy="23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xmlns="" id="{60B4B43D-3FE2-4E04-A607-72DB7874E760}"/>
              </a:ext>
            </a:extLst>
          </p:cNvPr>
          <p:cNvCxnSpPr>
            <a:stCxn id="43" idx="4"/>
            <a:endCxn id="51" idx="0"/>
          </p:cNvCxnSpPr>
          <p:nvPr/>
        </p:nvCxnSpPr>
        <p:spPr>
          <a:xfrm flipH="1">
            <a:off x="1397849" y="5449320"/>
            <a:ext cx="151971" cy="24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41708E6E-FA43-4EED-8142-F7F18355AE59}"/>
              </a:ext>
            </a:extLst>
          </p:cNvPr>
          <p:cNvCxnSpPr>
            <a:stCxn id="44" idx="1"/>
            <a:endCxn id="43" idx="5"/>
          </p:cNvCxnSpPr>
          <p:nvPr/>
        </p:nvCxnSpPr>
        <p:spPr>
          <a:xfrm flipH="1" flipV="1">
            <a:off x="1816755" y="5342437"/>
            <a:ext cx="556874" cy="20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9FE2A1A8-4A6F-4596-8E9E-B70AF074FFF6}"/>
              </a:ext>
            </a:extLst>
          </p:cNvPr>
          <p:cNvCxnSpPr>
            <a:stCxn id="42" idx="6"/>
            <a:endCxn id="45" idx="0"/>
          </p:cNvCxnSpPr>
          <p:nvPr/>
        </p:nvCxnSpPr>
        <p:spPr>
          <a:xfrm>
            <a:off x="3227706" y="4596122"/>
            <a:ext cx="577590" cy="36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箭头: 右 61">
            <a:extLst>
              <a:ext uri="{FF2B5EF4-FFF2-40B4-BE49-F238E27FC236}">
                <a16:creationId xmlns:a16="http://schemas.microsoft.com/office/drawing/2014/main" xmlns="" id="{1EEDE939-8A04-4797-9509-6040515C5A72}"/>
              </a:ext>
            </a:extLst>
          </p:cNvPr>
          <p:cNvSpPr/>
          <p:nvPr/>
        </p:nvSpPr>
        <p:spPr>
          <a:xfrm>
            <a:off x="5176071" y="48911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a:extLst>
              <a:ext uri="{FF2B5EF4-FFF2-40B4-BE49-F238E27FC236}">
                <a16:creationId xmlns:a16="http://schemas.microsoft.com/office/drawing/2014/main" xmlns="" id="{1CA99D38-B6B6-4627-AF5D-22659393775E}"/>
              </a:ext>
            </a:extLst>
          </p:cNvPr>
          <p:cNvSpPr/>
          <p:nvPr/>
        </p:nvSpPr>
        <p:spPr>
          <a:xfrm>
            <a:off x="7525508" y="437837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4" name="流程图: 接点 63">
            <a:extLst>
              <a:ext uri="{FF2B5EF4-FFF2-40B4-BE49-F238E27FC236}">
                <a16:creationId xmlns:a16="http://schemas.microsoft.com/office/drawing/2014/main" xmlns="" id="{EF7D339D-4953-41D0-B5D8-B191D703F7D9}"/>
              </a:ext>
            </a:extLst>
          </p:cNvPr>
          <p:cNvSpPr/>
          <p:nvPr/>
        </p:nvSpPr>
        <p:spPr>
          <a:xfrm>
            <a:off x="6709401" y="501434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cxnSp>
        <p:nvCxnSpPr>
          <p:cNvPr id="66" name="直接箭头连接符 65">
            <a:extLst>
              <a:ext uri="{FF2B5EF4-FFF2-40B4-BE49-F238E27FC236}">
                <a16:creationId xmlns:a16="http://schemas.microsoft.com/office/drawing/2014/main" xmlns="" id="{922975FA-99EA-42FB-B176-81F621BBB439}"/>
              </a:ext>
            </a:extLst>
          </p:cNvPr>
          <p:cNvCxnSpPr>
            <a:stCxn id="63" idx="2"/>
            <a:endCxn id="64" idx="0"/>
          </p:cNvCxnSpPr>
          <p:nvPr/>
        </p:nvCxnSpPr>
        <p:spPr>
          <a:xfrm flipH="1">
            <a:off x="6904597" y="4560936"/>
            <a:ext cx="620911" cy="45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流程图: 接点 66">
            <a:extLst>
              <a:ext uri="{FF2B5EF4-FFF2-40B4-BE49-F238E27FC236}">
                <a16:creationId xmlns:a16="http://schemas.microsoft.com/office/drawing/2014/main" xmlns="" id="{438E8873-2679-47DA-89E1-E4C061E75DB1}"/>
              </a:ext>
            </a:extLst>
          </p:cNvPr>
          <p:cNvSpPr/>
          <p:nvPr/>
        </p:nvSpPr>
        <p:spPr>
          <a:xfrm>
            <a:off x="6059305" y="598362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cxnSp>
        <p:nvCxnSpPr>
          <p:cNvPr id="69" name="直接箭头连接符 68">
            <a:extLst>
              <a:ext uri="{FF2B5EF4-FFF2-40B4-BE49-F238E27FC236}">
                <a16:creationId xmlns:a16="http://schemas.microsoft.com/office/drawing/2014/main" xmlns="" id="{A6B0A1F4-E0B0-4A2D-8C7B-137F3C061D9D}"/>
              </a:ext>
            </a:extLst>
          </p:cNvPr>
          <p:cNvCxnSpPr>
            <a:stCxn id="64" idx="2"/>
            <a:endCxn id="67" idx="0"/>
          </p:cNvCxnSpPr>
          <p:nvPr/>
        </p:nvCxnSpPr>
        <p:spPr>
          <a:xfrm flipH="1">
            <a:off x="6254501" y="5196904"/>
            <a:ext cx="454900" cy="78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流程图: 接点 69">
            <a:extLst>
              <a:ext uri="{FF2B5EF4-FFF2-40B4-BE49-F238E27FC236}">
                <a16:creationId xmlns:a16="http://schemas.microsoft.com/office/drawing/2014/main" xmlns="" id="{501B900B-E1CB-4670-A0C7-FFE9DB727C00}"/>
              </a:ext>
            </a:extLst>
          </p:cNvPr>
          <p:cNvSpPr/>
          <p:nvPr/>
        </p:nvSpPr>
        <p:spPr>
          <a:xfrm>
            <a:off x="8267340" y="501434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72" name="直接箭头连接符 71">
            <a:extLst>
              <a:ext uri="{FF2B5EF4-FFF2-40B4-BE49-F238E27FC236}">
                <a16:creationId xmlns:a16="http://schemas.microsoft.com/office/drawing/2014/main" xmlns="" id="{F89267F1-1BA7-4B99-B46A-773E04948F6F}"/>
              </a:ext>
            </a:extLst>
          </p:cNvPr>
          <p:cNvCxnSpPr>
            <a:stCxn id="63" idx="6"/>
            <a:endCxn id="70" idx="0"/>
          </p:cNvCxnSpPr>
          <p:nvPr/>
        </p:nvCxnSpPr>
        <p:spPr>
          <a:xfrm>
            <a:off x="7915900" y="4560936"/>
            <a:ext cx="546636" cy="45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流程图: 接点 72">
            <a:extLst>
              <a:ext uri="{FF2B5EF4-FFF2-40B4-BE49-F238E27FC236}">
                <a16:creationId xmlns:a16="http://schemas.microsoft.com/office/drawing/2014/main" xmlns="" id="{5F241FB5-1F25-4A1A-83A8-8EDB58F15509}"/>
              </a:ext>
            </a:extLst>
          </p:cNvPr>
          <p:cNvSpPr/>
          <p:nvPr/>
        </p:nvSpPr>
        <p:spPr>
          <a:xfrm>
            <a:off x="10581488" y="490183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74" name="文本框 73">
            <a:extLst>
              <a:ext uri="{FF2B5EF4-FFF2-40B4-BE49-F238E27FC236}">
                <a16:creationId xmlns:a16="http://schemas.microsoft.com/office/drawing/2014/main" xmlns="" id="{C24D56BF-0618-4703-8EAB-E4766F2FD963}"/>
              </a:ext>
            </a:extLst>
          </p:cNvPr>
          <p:cNvSpPr txBox="1"/>
          <p:nvPr/>
        </p:nvSpPr>
        <p:spPr>
          <a:xfrm>
            <a:off x="7667001" y="3465673"/>
            <a:ext cx="1981462" cy="369332"/>
          </a:xfrm>
          <a:prstGeom prst="rect">
            <a:avLst/>
          </a:prstGeom>
          <a:noFill/>
        </p:spPr>
        <p:txBody>
          <a:bodyPr wrap="square" rtlCol="0">
            <a:spAutoFit/>
          </a:bodyPr>
          <a:lstStyle/>
          <a:p>
            <a:r>
              <a:rPr lang="zh-CN" altLang="en-US" dirty="0"/>
              <a:t>深度优先生成树</a:t>
            </a:r>
          </a:p>
        </p:txBody>
      </p:sp>
      <p:sp>
        <p:nvSpPr>
          <p:cNvPr id="75" name="文本框 74">
            <a:extLst>
              <a:ext uri="{FF2B5EF4-FFF2-40B4-BE49-F238E27FC236}">
                <a16:creationId xmlns:a16="http://schemas.microsoft.com/office/drawing/2014/main" xmlns="" id="{D19B3EA9-8502-4051-A436-41EE1B36C8B1}"/>
              </a:ext>
            </a:extLst>
          </p:cNvPr>
          <p:cNvSpPr txBox="1"/>
          <p:nvPr/>
        </p:nvSpPr>
        <p:spPr>
          <a:xfrm>
            <a:off x="7894704" y="5872191"/>
            <a:ext cx="1981462" cy="369332"/>
          </a:xfrm>
          <a:prstGeom prst="rect">
            <a:avLst/>
          </a:prstGeom>
          <a:noFill/>
        </p:spPr>
        <p:txBody>
          <a:bodyPr wrap="square" rtlCol="0">
            <a:spAutoFit/>
          </a:bodyPr>
          <a:lstStyle/>
          <a:p>
            <a:r>
              <a:rPr lang="zh-CN" altLang="en-US" dirty="0"/>
              <a:t>深度优先森林</a:t>
            </a:r>
          </a:p>
        </p:txBody>
      </p:sp>
    </p:spTree>
    <p:extLst>
      <p:ext uri="{BB962C8B-B14F-4D97-AF65-F5344CB8AC3E}">
        <p14:creationId xmlns:p14="http://schemas.microsoft.com/office/powerpoint/2010/main" val="197622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fade">
                                      <p:cBhvr>
                                        <p:cTn id="38" dur="50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par>
                                <p:cTn id="67" presetID="10"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500"/>
                                        <p:tgtEl>
                                          <p:spTgt spid="6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par>
                                <p:cTn id="85" presetID="10" presetClass="entr" presetSubtype="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500"/>
                                        <p:tgtEl>
                                          <p:spTgt spid="67"/>
                                        </p:tgtEl>
                                      </p:cBhvr>
                                    </p:animEffect>
                                  </p:childTnLst>
                                </p:cTn>
                              </p:par>
                              <p:par>
                                <p:cTn id="91" presetID="10" presetClass="entr" presetSubtype="0" fill="hold"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fade">
                                      <p:cBhvr>
                                        <p:cTn id="96" dur="500"/>
                                        <p:tgtEl>
                                          <p:spTgt spid="70"/>
                                        </p:tgtEl>
                                      </p:cBhvr>
                                    </p:animEffect>
                                  </p:childTnLst>
                                </p:cTn>
                              </p:par>
                              <p:par>
                                <p:cTn id="97" presetID="10" presetClass="entr" presetSubtype="0" fill="hold" nodeType="with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fade">
                                      <p:cBhvr>
                                        <p:cTn id="99" dur="500"/>
                                        <p:tgtEl>
                                          <p:spTgt spid="7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fade">
                                      <p:cBhvr>
                                        <p:cTn id="102" dur="500"/>
                                        <p:tgtEl>
                                          <p:spTgt spid="7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fade">
                                      <p:cBhvr>
                                        <p:cTn id="10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1" grpId="0"/>
      <p:bldP spid="42" grpId="0" animBg="1"/>
      <p:bldP spid="43" grpId="0" animBg="1"/>
      <p:bldP spid="44" grpId="0" animBg="1"/>
      <p:bldP spid="45" grpId="0" animBg="1"/>
      <p:bldP spid="51" grpId="0" animBg="1"/>
      <p:bldP spid="62" grpId="0" animBg="1"/>
      <p:bldP spid="63" grpId="0" animBg="1"/>
      <p:bldP spid="64" grpId="0" animBg="1"/>
      <p:bldP spid="67" grpId="0" animBg="1"/>
      <p:bldP spid="70" grpId="0" animBg="1"/>
      <p:bldP spid="73" grpId="0" animBg="1"/>
      <p:bldP spid="74" grpId="0"/>
      <p:bldP spid="7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图的应用</a:t>
            </a:r>
            <a:r>
              <a:rPr lang="en-US" altLang="zh-CN" sz="4600" dirty="0"/>
              <a:t>(1)</a:t>
            </a:r>
            <a:r>
              <a:rPr lang="zh-CN" altLang="en-US" sz="4600" dirty="0"/>
              <a:t>最小生成树</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7619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最小生成树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D4CD55FA-09B1-4C5F-9359-1634193977B3}"/>
              </a:ext>
            </a:extLst>
          </p:cNvPr>
          <p:cNvSpPr txBox="1"/>
          <p:nvPr/>
        </p:nvSpPr>
        <p:spPr>
          <a:xfrm>
            <a:off x="3002715" y="744073"/>
            <a:ext cx="6186569" cy="923330"/>
          </a:xfrm>
          <a:prstGeom prst="rect">
            <a:avLst/>
          </a:prstGeom>
          <a:noFill/>
        </p:spPr>
        <p:txBody>
          <a:bodyPr wrap="square" rtlCol="0">
            <a:spAutoFit/>
          </a:bodyPr>
          <a:lstStyle/>
          <a:p>
            <a:r>
              <a:rPr lang="zh-CN" altLang="en-US" dirty="0"/>
              <a:t>我们之前讲过连通图的</a:t>
            </a:r>
            <a:r>
              <a:rPr lang="zh-CN" altLang="en-US" dirty="0">
                <a:solidFill>
                  <a:schemeClr val="accent1"/>
                </a:solidFill>
              </a:rPr>
              <a:t>生成树</a:t>
            </a:r>
            <a:r>
              <a:rPr lang="zh-CN" altLang="en-US" dirty="0"/>
              <a:t>，它是一个极小的连通子图。</a:t>
            </a:r>
            <a:endParaRPr lang="en-US" altLang="zh-CN" dirty="0"/>
          </a:p>
          <a:p>
            <a:r>
              <a:rPr lang="zh-CN" altLang="en-US" dirty="0"/>
              <a:t>它包含图中</a:t>
            </a:r>
            <a:r>
              <a:rPr lang="zh-CN" altLang="en-US" dirty="0">
                <a:solidFill>
                  <a:schemeClr val="accent1"/>
                </a:solidFill>
              </a:rPr>
              <a:t>全部的顶点</a:t>
            </a:r>
            <a:r>
              <a:rPr lang="zh-CN" altLang="en-US" dirty="0"/>
              <a:t>，但只有足以构成一棵树的</a:t>
            </a:r>
            <a:r>
              <a:rPr lang="en-US" altLang="zh-CN" dirty="0">
                <a:solidFill>
                  <a:schemeClr val="accent1"/>
                </a:solidFill>
              </a:rPr>
              <a:t>n-1</a:t>
            </a:r>
            <a:r>
              <a:rPr lang="zh-CN" altLang="en-US" dirty="0">
                <a:solidFill>
                  <a:schemeClr val="accent1"/>
                </a:solidFill>
              </a:rPr>
              <a:t>条边</a:t>
            </a:r>
            <a:r>
              <a:rPr lang="zh-CN" altLang="en-US" dirty="0"/>
              <a:t>。</a:t>
            </a:r>
            <a:endParaRPr lang="en-US" altLang="zh-CN" dirty="0"/>
          </a:p>
          <a:p>
            <a:endParaRPr lang="en-US" altLang="zh-CN" dirty="0"/>
          </a:p>
        </p:txBody>
      </p:sp>
      <p:sp>
        <p:nvSpPr>
          <p:cNvPr id="42" name="流程图: 接点 41">
            <a:extLst>
              <a:ext uri="{FF2B5EF4-FFF2-40B4-BE49-F238E27FC236}">
                <a16:creationId xmlns:a16="http://schemas.microsoft.com/office/drawing/2014/main" xmlns="" id="{60BF892C-A630-49AE-A122-6895D88864C1}"/>
              </a:ext>
            </a:extLst>
          </p:cNvPr>
          <p:cNvSpPr/>
          <p:nvPr/>
        </p:nvSpPr>
        <p:spPr>
          <a:xfrm>
            <a:off x="5747015" y="185573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4" name="流程图: 接点 43">
            <a:extLst>
              <a:ext uri="{FF2B5EF4-FFF2-40B4-BE49-F238E27FC236}">
                <a16:creationId xmlns:a16="http://schemas.microsoft.com/office/drawing/2014/main" xmlns="" id="{FEA55197-DF37-4C26-920B-7BA450933BCB}"/>
              </a:ext>
            </a:extLst>
          </p:cNvPr>
          <p:cNvSpPr/>
          <p:nvPr/>
        </p:nvSpPr>
        <p:spPr>
          <a:xfrm>
            <a:off x="3597149" y="272959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56" name="流程图: 接点 55">
            <a:extLst>
              <a:ext uri="{FF2B5EF4-FFF2-40B4-BE49-F238E27FC236}">
                <a16:creationId xmlns:a16="http://schemas.microsoft.com/office/drawing/2014/main" xmlns="" id="{3CB1531F-ACBC-49C9-B81C-23C3B647B3F4}"/>
              </a:ext>
            </a:extLst>
          </p:cNvPr>
          <p:cNvSpPr/>
          <p:nvPr/>
        </p:nvSpPr>
        <p:spPr>
          <a:xfrm>
            <a:off x="5572289" y="287942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57" name="流程图: 接点 56">
            <a:extLst>
              <a:ext uri="{FF2B5EF4-FFF2-40B4-BE49-F238E27FC236}">
                <a16:creationId xmlns:a16="http://schemas.microsoft.com/office/drawing/2014/main" xmlns="" id="{9B5C9B5C-F454-40A4-A367-421A8F978C5E}"/>
              </a:ext>
            </a:extLst>
          </p:cNvPr>
          <p:cNvSpPr/>
          <p:nvPr/>
        </p:nvSpPr>
        <p:spPr>
          <a:xfrm>
            <a:off x="7215265" y="283647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58" name="直接连接符 57">
            <a:extLst>
              <a:ext uri="{FF2B5EF4-FFF2-40B4-BE49-F238E27FC236}">
                <a16:creationId xmlns:a16="http://schemas.microsoft.com/office/drawing/2014/main" xmlns="" id="{35BF5979-FFF6-4BA6-89BA-076439154046}"/>
              </a:ext>
            </a:extLst>
          </p:cNvPr>
          <p:cNvCxnSpPr>
            <a:cxnSpLocks/>
            <a:stCxn id="42" idx="2"/>
            <a:endCxn id="44" idx="7"/>
          </p:cNvCxnSpPr>
          <p:nvPr/>
        </p:nvCxnSpPr>
        <p:spPr>
          <a:xfrm flipH="1">
            <a:off x="4241589" y="2220658"/>
            <a:ext cx="1505426" cy="61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xmlns="" id="{441D3601-9BC7-4A62-909D-762F51563317}"/>
              </a:ext>
            </a:extLst>
          </p:cNvPr>
          <p:cNvCxnSpPr>
            <a:stCxn id="44" idx="4"/>
            <a:endCxn id="56" idx="2"/>
          </p:cNvCxnSpPr>
          <p:nvPr/>
        </p:nvCxnSpPr>
        <p:spPr>
          <a:xfrm flipV="1">
            <a:off x="3974654" y="3244346"/>
            <a:ext cx="1597635" cy="215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xmlns="" id="{77E7FC76-AED3-4417-812F-6456D9A6E718}"/>
              </a:ext>
            </a:extLst>
          </p:cNvPr>
          <p:cNvCxnSpPr>
            <a:stCxn id="56" idx="6"/>
            <a:endCxn id="57" idx="4"/>
          </p:cNvCxnSpPr>
          <p:nvPr/>
        </p:nvCxnSpPr>
        <p:spPr>
          <a:xfrm>
            <a:off x="6327298" y="3244346"/>
            <a:ext cx="1265472" cy="32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xmlns="" id="{324614A7-AEBA-45FD-A12D-3EEB3887CF2E}"/>
              </a:ext>
            </a:extLst>
          </p:cNvPr>
          <p:cNvCxnSpPr>
            <a:cxnSpLocks/>
            <a:stCxn id="57" idx="0"/>
            <a:endCxn id="42" idx="6"/>
          </p:cNvCxnSpPr>
          <p:nvPr/>
        </p:nvCxnSpPr>
        <p:spPr>
          <a:xfrm flipH="1" flipV="1">
            <a:off x="6502024" y="2220658"/>
            <a:ext cx="1090746" cy="615816"/>
          </a:xfrm>
          <a:prstGeom prst="line">
            <a:avLst/>
          </a:prstGeom>
        </p:spPr>
        <p:style>
          <a:lnRef idx="1">
            <a:schemeClr val="accent1"/>
          </a:lnRef>
          <a:fillRef idx="0">
            <a:schemeClr val="accent1"/>
          </a:fillRef>
          <a:effectRef idx="0">
            <a:schemeClr val="accent1"/>
          </a:effectRef>
          <a:fontRef idx="minor">
            <a:schemeClr val="tx1"/>
          </a:fontRef>
        </p:style>
      </p:cxnSp>
      <p:sp>
        <p:nvSpPr>
          <p:cNvPr id="62" name="流程图: 接点 61">
            <a:extLst>
              <a:ext uri="{FF2B5EF4-FFF2-40B4-BE49-F238E27FC236}">
                <a16:creationId xmlns:a16="http://schemas.microsoft.com/office/drawing/2014/main" xmlns="" id="{D08388DA-A33C-41FD-AFA1-109A8E9E2A15}"/>
              </a:ext>
            </a:extLst>
          </p:cNvPr>
          <p:cNvSpPr/>
          <p:nvPr/>
        </p:nvSpPr>
        <p:spPr>
          <a:xfrm>
            <a:off x="4945939" y="411501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63" name="流程图: 接点 62">
            <a:extLst>
              <a:ext uri="{FF2B5EF4-FFF2-40B4-BE49-F238E27FC236}">
                <a16:creationId xmlns:a16="http://schemas.microsoft.com/office/drawing/2014/main" xmlns="" id="{1682B408-C214-4887-8B31-C909AD251854}"/>
              </a:ext>
            </a:extLst>
          </p:cNvPr>
          <p:cNvSpPr/>
          <p:nvPr/>
        </p:nvSpPr>
        <p:spPr>
          <a:xfrm>
            <a:off x="6868729" y="411501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cxnSp>
        <p:nvCxnSpPr>
          <p:cNvPr id="64" name="直接连接符 63">
            <a:extLst>
              <a:ext uri="{FF2B5EF4-FFF2-40B4-BE49-F238E27FC236}">
                <a16:creationId xmlns:a16="http://schemas.microsoft.com/office/drawing/2014/main" xmlns="" id="{694BFAA6-05DA-45D4-A6F6-C812B10C0B35}"/>
              </a:ext>
            </a:extLst>
          </p:cNvPr>
          <p:cNvCxnSpPr>
            <a:cxnSpLocks/>
            <a:stCxn id="44" idx="4"/>
            <a:endCxn id="62" idx="2"/>
          </p:cNvCxnSpPr>
          <p:nvPr/>
        </p:nvCxnSpPr>
        <p:spPr>
          <a:xfrm>
            <a:off x="3974654" y="3459433"/>
            <a:ext cx="971285" cy="10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1F2BF96A-14C5-4EB3-B3A4-4DEE2E97D73A}"/>
              </a:ext>
            </a:extLst>
          </p:cNvPr>
          <p:cNvCxnSpPr>
            <a:stCxn id="62" idx="6"/>
            <a:endCxn id="63" idx="2"/>
          </p:cNvCxnSpPr>
          <p:nvPr/>
        </p:nvCxnSpPr>
        <p:spPr>
          <a:xfrm>
            <a:off x="5700948" y="4479936"/>
            <a:ext cx="11677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3F0B4CAB-2F85-427D-A629-6EDB11C32B17}"/>
              </a:ext>
            </a:extLst>
          </p:cNvPr>
          <p:cNvCxnSpPr>
            <a:cxnSpLocks/>
            <a:stCxn id="57" idx="4"/>
            <a:endCxn id="63" idx="0"/>
          </p:cNvCxnSpPr>
          <p:nvPr/>
        </p:nvCxnSpPr>
        <p:spPr>
          <a:xfrm flipH="1">
            <a:off x="7246234" y="3566316"/>
            <a:ext cx="346536" cy="548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7834AAE8-325E-45F9-B8CA-58DB707FC981}"/>
              </a:ext>
            </a:extLst>
          </p:cNvPr>
          <p:cNvCxnSpPr>
            <a:cxnSpLocks/>
          </p:cNvCxnSpPr>
          <p:nvPr/>
        </p:nvCxnSpPr>
        <p:spPr>
          <a:xfrm>
            <a:off x="4773471" y="2836474"/>
            <a:ext cx="210766" cy="3812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直接箭头连接符 67">
            <a:extLst>
              <a:ext uri="{FF2B5EF4-FFF2-40B4-BE49-F238E27FC236}">
                <a16:creationId xmlns:a16="http://schemas.microsoft.com/office/drawing/2014/main" xmlns="" id="{1B80395C-5028-453E-8661-99880CE43772}"/>
              </a:ext>
            </a:extLst>
          </p:cNvPr>
          <p:cNvCxnSpPr/>
          <p:nvPr/>
        </p:nvCxnSpPr>
        <p:spPr>
          <a:xfrm flipH="1" flipV="1">
            <a:off x="7592769" y="3969684"/>
            <a:ext cx="631823" cy="272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文本框 3">
            <a:extLst>
              <a:ext uri="{FF2B5EF4-FFF2-40B4-BE49-F238E27FC236}">
                <a16:creationId xmlns:a16="http://schemas.microsoft.com/office/drawing/2014/main" xmlns="" id="{EAEF559F-A03B-4847-B44B-6CF3602B79CF}"/>
              </a:ext>
            </a:extLst>
          </p:cNvPr>
          <p:cNvSpPr txBox="1"/>
          <p:nvPr/>
        </p:nvSpPr>
        <p:spPr>
          <a:xfrm>
            <a:off x="5216098" y="5573811"/>
            <a:ext cx="1652631" cy="369332"/>
          </a:xfrm>
          <a:prstGeom prst="rect">
            <a:avLst/>
          </a:prstGeom>
          <a:noFill/>
        </p:spPr>
        <p:txBody>
          <a:bodyPr wrap="square" rtlCol="0">
            <a:spAutoFit/>
          </a:bodyPr>
          <a:lstStyle/>
          <a:p>
            <a:r>
              <a:rPr lang="zh-CN" altLang="en-US" dirty="0"/>
              <a:t>生成树不唯一</a:t>
            </a:r>
          </a:p>
        </p:txBody>
      </p:sp>
      <p:sp>
        <p:nvSpPr>
          <p:cNvPr id="69" name="对话气泡: 圆角矩形 68">
            <a:extLst>
              <a:ext uri="{FF2B5EF4-FFF2-40B4-BE49-F238E27FC236}">
                <a16:creationId xmlns:a16="http://schemas.microsoft.com/office/drawing/2014/main" xmlns="" id="{796C03A6-A411-462D-8F5C-EC3044E38C8A}"/>
              </a:ext>
            </a:extLst>
          </p:cNvPr>
          <p:cNvSpPr/>
          <p:nvPr/>
        </p:nvSpPr>
        <p:spPr>
          <a:xfrm>
            <a:off x="7363669" y="1730290"/>
            <a:ext cx="1252461" cy="615816"/>
          </a:xfrm>
          <a:prstGeom prst="wedgeRoundRectCallout">
            <a:avLst>
              <a:gd name="adj1" fmla="val -37578"/>
              <a:gd name="adj2" fmla="val 6522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5"/>
                </a:solidFill>
              </a:rPr>
              <a:t>6</a:t>
            </a:r>
            <a:r>
              <a:rPr lang="zh-CN" altLang="en-US" dirty="0">
                <a:solidFill>
                  <a:schemeClr val="accent5"/>
                </a:solidFill>
              </a:rPr>
              <a:t>个顶点，</a:t>
            </a:r>
            <a:r>
              <a:rPr lang="en-US" altLang="zh-CN" dirty="0">
                <a:solidFill>
                  <a:schemeClr val="accent5"/>
                </a:solidFill>
              </a:rPr>
              <a:t>7</a:t>
            </a:r>
            <a:r>
              <a:rPr lang="zh-CN" altLang="en-US" dirty="0">
                <a:solidFill>
                  <a:schemeClr val="accent5"/>
                </a:solidFill>
              </a:rPr>
              <a:t>条边</a:t>
            </a:r>
          </a:p>
        </p:txBody>
      </p:sp>
      <p:cxnSp>
        <p:nvCxnSpPr>
          <p:cNvPr id="8" name="直接箭头连接符 7">
            <a:extLst>
              <a:ext uri="{FF2B5EF4-FFF2-40B4-BE49-F238E27FC236}">
                <a16:creationId xmlns:a16="http://schemas.microsoft.com/office/drawing/2014/main" xmlns="" id="{E572EE70-4CB1-4FFA-BB8C-CE2E6ED9D44B}"/>
              </a:ext>
            </a:extLst>
          </p:cNvPr>
          <p:cNvCxnSpPr/>
          <p:nvPr/>
        </p:nvCxnSpPr>
        <p:spPr>
          <a:xfrm flipV="1">
            <a:off x="3691156" y="4177717"/>
            <a:ext cx="550433" cy="37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00500B60-C31A-4481-B715-28F16E616772}"/>
              </a:ext>
            </a:extLst>
          </p:cNvPr>
          <p:cNvCxnSpPr/>
          <p:nvPr/>
        </p:nvCxnSpPr>
        <p:spPr>
          <a:xfrm flipH="1">
            <a:off x="6736516" y="2729591"/>
            <a:ext cx="157423" cy="42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6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10"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500"/>
                                        <p:tgtEl>
                                          <p:spTgt spid="63"/>
                                        </p:tgtEl>
                                      </p:cBhvr>
                                    </p:animEffect>
                                  </p:childTnLst>
                                </p:cTn>
                              </p:par>
                              <p:par>
                                <p:cTn id="46" presetID="10" presetClass="entr" presetSubtype="0"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500"/>
                                        <p:tgtEl>
                                          <p:spTgt spid="6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par>
                                <p:cTn id="54" presetID="10" presetClass="entr" presetSubtype="0" fill="hold"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P spid="44" grpId="0" animBg="1"/>
      <p:bldP spid="56" grpId="0" animBg="1"/>
      <p:bldP spid="57" grpId="0" animBg="1"/>
      <p:bldP spid="62" grpId="0" animBg="1"/>
      <p:bldP spid="63" grpId="0" animBg="1"/>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最小生成树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121B0AD9-1ED0-420B-B078-1F3C7ADC25DB}"/>
              </a:ext>
            </a:extLst>
          </p:cNvPr>
          <p:cNvSpPr/>
          <p:nvPr/>
        </p:nvSpPr>
        <p:spPr>
          <a:xfrm>
            <a:off x="2064786" y="127310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5" name="流程图: 接点 14">
            <a:extLst>
              <a:ext uri="{FF2B5EF4-FFF2-40B4-BE49-F238E27FC236}">
                <a16:creationId xmlns:a16="http://schemas.microsoft.com/office/drawing/2014/main" xmlns="" id="{93941FF6-586D-4913-9019-A1E8C868FB5D}"/>
              </a:ext>
            </a:extLst>
          </p:cNvPr>
          <p:cNvSpPr/>
          <p:nvPr/>
        </p:nvSpPr>
        <p:spPr>
          <a:xfrm>
            <a:off x="1210393" y="16881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6" name="流程图: 接点 15">
            <a:extLst>
              <a:ext uri="{FF2B5EF4-FFF2-40B4-BE49-F238E27FC236}">
                <a16:creationId xmlns:a16="http://schemas.microsoft.com/office/drawing/2014/main" xmlns="" id="{1B48E766-B222-486B-BC3C-AC092A8BF94B}"/>
              </a:ext>
            </a:extLst>
          </p:cNvPr>
          <p:cNvSpPr/>
          <p:nvPr/>
        </p:nvSpPr>
        <p:spPr>
          <a:xfrm>
            <a:off x="3652794" y="168924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7" name="流程图: 接点 16">
            <a:extLst>
              <a:ext uri="{FF2B5EF4-FFF2-40B4-BE49-F238E27FC236}">
                <a16:creationId xmlns:a16="http://schemas.microsoft.com/office/drawing/2014/main" xmlns="" id="{53D71E0C-AC8C-43D9-BFAF-AB6DDC5E246D}"/>
              </a:ext>
            </a:extLst>
          </p:cNvPr>
          <p:cNvSpPr/>
          <p:nvPr/>
        </p:nvSpPr>
        <p:spPr>
          <a:xfrm>
            <a:off x="2482018" y="22513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18" name="流程图: 接点 17">
            <a:extLst>
              <a:ext uri="{FF2B5EF4-FFF2-40B4-BE49-F238E27FC236}">
                <a16:creationId xmlns:a16="http://schemas.microsoft.com/office/drawing/2014/main" xmlns="" id="{1B28E224-C0A0-492C-807A-E08D78E53F07}"/>
              </a:ext>
            </a:extLst>
          </p:cNvPr>
          <p:cNvSpPr/>
          <p:nvPr/>
        </p:nvSpPr>
        <p:spPr>
          <a:xfrm>
            <a:off x="468266" y="296726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19" name="流程图: 接点 18">
            <a:extLst>
              <a:ext uri="{FF2B5EF4-FFF2-40B4-BE49-F238E27FC236}">
                <a16:creationId xmlns:a16="http://schemas.microsoft.com/office/drawing/2014/main" xmlns="" id="{5BA5DD9A-5311-474F-A672-0A2F695BCB3B}"/>
              </a:ext>
            </a:extLst>
          </p:cNvPr>
          <p:cNvSpPr/>
          <p:nvPr/>
        </p:nvSpPr>
        <p:spPr>
          <a:xfrm>
            <a:off x="1628933" y="281307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21" name="流程图: 接点 20">
            <a:extLst>
              <a:ext uri="{FF2B5EF4-FFF2-40B4-BE49-F238E27FC236}">
                <a16:creationId xmlns:a16="http://schemas.microsoft.com/office/drawing/2014/main" xmlns="" id="{0B9D5078-74B7-4D23-8435-261EEB592406}"/>
              </a:ext>
            </a:extLst>
          </p:cNvPr>
          <p:cNvSpPr/>
          <p:nvPr/>
        </p:nvSpPr>
        <p:spPr>
          <a:xfrm>
            <a:off x="2750328" y="376940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G</a:t>
            </a:r>
            <a:endParaRPr lang="zh-CN" altLang="en-US" dirty="0"/>
          </a:p>
        </p:txBody>
      </p:sp>
      <p:cxnSp>
        <p:nvCxnSpPr>
          <p:cNvPr id="7" name="直接连接符 6">
            <a:extLst>
              <a:ext uri="{FF2B5EF4-FFF2-40B4-BE49-F238E27FC236}">
                <a16:creationId xmlns:a16="http://schemas.microsoft.com/office/drawing/2014/main" xmlns="" id="{C1D7E636-F8AF-49D3-AC81-33E4F715B5AF}"/>
              </a:ext>
            </a:extLst>
          </p:cNvPr>
          <p:cNvCxnSpPr>
            <a:cxnSpLocks/>
            <a:stCxn id="14" idx="2"/>
            <a:endCxn id="15" idx="0"/>
          </p:cNvCxnSpPr>
          <p:nvPr/>
        </p:nvCxnSpPr>
        <p:spPr>
          <a:xfrm flipH="1">
            <a:off x="1405589" y="1455671"/>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7A8144B5-A19D-4C60-8AEC-6A1E7B5F4DF3}"/>
              </a:ext>
            </a:extLst>
          </p:cNvPr>
          <p:cNvCxnSpPr>
            <a:stCxn id="14" idx="6"/>
            <a:endCxn id="16" idx="2"/>
          </p:cNvCxnSpPr>
          <p:nvPr/>
        </p:nvCxnSpPr>
        <p:spPr>
          <a:xfrm>
            <a:off x="2455178" y="1455671"/>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5F7ED318-7941-45C3-B360-4B0A729FC079}"/>
              </a:ext>
            </a:extLst>
          </p:cNvPr>
          <p:cNvCxnSpPr>
            <a:stCxn id="16" idx="2"/>
            <a:endCxn id="17" idx="6"/>
          </p:cNvCxnSpPr>
          <p:nvPr/>
        </p:nvCxnSpPr>
        <p:spPr>
          <a:xfrm flipH="1">
            <a:off x="2872410" y="1871805"/>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8725C21A-1622-4096-B650-C1EC567C9D8A}"/>
              </a:ext>
            </a:extLst>
          </p:cNvPr>
          <p:cNvCxnSpPr>
            <a:stCxn id="15" idx="6"/>
            <a:endCxn id="17" idx="2"/>
          </p:cNvCxnSpPr>
          <p:nvPr/>
        </p:nvCxnSpPr>
        <p:spPr>
          <a:xfrm>
            <a:off x="1600785" y="1870727"/>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159570DE-6086-41F5-AD18-445FAB8A060A}"/>
              </a:ext>
            </a:extLst>
          </p:cNvPr>
          <p:cNvCxnSpPr>
            <a:stCxn id="15" idx="3"/>
            <a:endCxn id="18" idx="0"/>
          </p:cNvCxnSpPr>
          <p:nvPr/>
        </p:nvCxnSpPr>
        <p:spPr>
          <a:xfrm flipH="1">
            <a:off x="663462" y="1999818"/>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B48748F3-282A-42C7-AAF8-BBE5454640BE}"/>
              </a:ext>
            </a:extLst>
          </p:cNvPr>
          <p:cNvCxnSpPr>
            <a:stCxn id="18" idx="6"/>
            <a:endCxn id="19" idx="2"/>
          </p:cNvCxnSpPr>
          <p:nvPr/>
        </p:nvCxnSpPr>
        <p:spPr>
          <a:xfrm flipV="1">
            <a:off x="858658" y="2995638"/>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948E3FC3-D152-4AA2-AE8F-1F6EC2DEA1BF}"/>
              </a:ext>
            </a:extLst>
          </p:cNvPr>
          <p:cNvCxnSpPr>
            <a:stCxn id="15" idx="4"/>
            <a:endCxn id="19" idx="0"/>
          </p:cNvCxnSpPr>
          <p:nvPr/>
        </p:nvCxnSpPr>
        <p:spPr>
          <a:xfrm>
            <a:off x="1405589" y="2053289"/>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4CE2BF12-3ED0-4B68-AF47-084892D6540F}"/>
              </a:ext>
            </a:extLst>
          </p:cNvPr>
          <p:cNvCxnSpPr>
            <a:stCxn id="17" idx="4"/>
            <a:endCxn id="21" idx="0"/>
          </p:cNvCxnSpPr>
          <p:nvPr/>
        </p:nvCxnSpPr>
        <p:spPr>
          <a:xfrm>
            <a:off x="2677214" y="2616501"/>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8573B2C4-6440-4D15-8A9C-81A42A7260CC}"/>
              </a:ext>
            </a:extLst>
          </p:cNvPr>
          <p:cNvCxnSpPr>
            <a:stCxn id="16" idx="4"/>
            <a:endCxn id="21" idx="6"/>
          </p:cNvCxnSpPr>
          <p:nvPr/>
        </p:nvCxnSpPr>
        <p:spPr>
          <a:xfrm flipH="1">
            <a:off x="3140720" y="2054367"/>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641B72A-057E-4589-B6F8-C2CCD0FBD613}"/>
              </a:ext>
            </a:extLst>
          </p:cNvPr>
          <p:cNvCxnSpPr>
            <a:stCxn id="18" idx="5"/>
            <a:endCxn id="21" idx="2"/>
          </p:cNvCxnSpPr>
          <p:nvPr/>
        </p:nvCxnSpPr>
        <p:spPr>
          <a:xfrm>
            <a:off x="801486" y="3278923"/>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B5562110-4202-4ACB-A035-E1A815FEE3B0}"/>
              </a:ext>
            </a:extLst>
          </p:cNvPr>
          <p:cNvCxnSpPr>
            <a:stCxn id="19" idx="6"/>
            <a:endCxn id="21" idx="0"/>
          </p:cNvCxnSpPr>
          <p:nvPr/>
        </p:nvCxnSpPr>
        <p:spPr>
          <a:xfrm>
            <a:off x="2019325" y="2995638"/>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85E00E3F-0167-4A15-BE91-6807E63423CD}"/>
              </a:ext>
            </a:extLst>
          </p:cNvPr>
          <p:cNvSpPr txBox="1"/>
          <p:nvPr/>
        </p:nvSpPr>
        <p:spPr>
          <a:xfrm>
            <a:off x="1600785" y="1195923"/>
            <a:ext cx="223344"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407C3FAF-E891-44F1-9647-BB129A458684}"/>
              </a:ext>
            </a:extLst>
          </p:cNvPr>
          <p:cNvSpPr txBox="1"/>
          <p:nvPr/>
        </p:nvSpPr>
        <p:spPr>
          <a:xfrm>
            <a:off x="3046221" y="1382895"/>
            <a:ext cx="606573" cy="369332"/>
          </a:xfrm>
          <a:prstGeom prst="rect">
            <a:avLst/>
          </a:prstGeom>
          <a:noFill/>
        </p:spPr>
        <p:txBody>
          <a:bodyPr wrap="square" rtlCol="0">
            <a:spAutoFit/>
          </a:bodyPr>
          <a:lstStyle/>
          <a:p>
            <a:r>
              <a:rPr lang="en-US" altLang="zh-CN" dirty="0"/>
              <a:t>11</a:t>
            </a:r>
            <a:endParaRPr lang="zh-CN" altLang="en-US" dirty="0"/>
          </a:p>
        </p:txBody>
      </p:sp>
      <p:sp>
        <p:nvSpPr>
          <p:cNvPr id="47" name="文本框 46">
            <a:extLst>
              <a:ext uri="{FF2B5EF4-FFF2-40B4-BE49-F238E27FC236}">
                <a16:creationId xmlns:a16="http://schemas.microsoft.com/office/drawing/2014/main" xmlns="" id="{31521F08-F08C-4310-92D0-4093335A82B8}"/>
              </a:ext>
            </a:extLst>
          </p:cNvPr>
          <p:cNvSpPr txBox="1"/>
          <p:nvPr/>
        </p:nvSpPr>
        <p:spPr>
          <a:xfrm>
            <a:off x="614495" y="2310790"/>
            <a:ext cx="390393" cy="369332"/>
          </a:xfrm>
          <a:prstGeom prst="rect">
            <a:avLst/>
          </a:prstGeom>
          <a:noFill/>
        </p:spPr>
        <p:txBody>
          <a:bodyPr wrap="square" rtlCol="0">
            <a:spAutoFit/>
          </a:bodyPr>
          <a:lstStyle/>
          <a:p>
            <a:r>
              <a:rPr lang="en-US" altLang="zh-CN" dirty="0"/>
              <a:t>2</a:t>
            </a:r>
            <a:endParaRPr lang="zh-CN" altLang="en-US" dirty="0"/>
          </a:p>
        </p:txBody>
      </p:sp>
      <p:sp>
        <p:nvSpPr>
          <p:cNvPr id="48" name="文本框 47">
            <a:extLst>
              <a:ext uri="{FF2B5EF4-FFF2-40B4-BE49-F238E27FC236}">
                <a16:creationId xmlns:a16="http://schemas.microsoft.com/office/drawing/2014/main" xmlns="" id="{D1446325-CE9D-454A-A50F-79975367FEAC}"/>
              </a:ext>
            </a:extLst>
          </p:cNvPr>
          <p:cNvSpPr txBox="1"/>
          <p:nvPr/>
        </p:nvSpPr>
        <p:spPr>
          <a:xfrm>
            <a:off x="3564461" y="2813075"/>
            <a:ext cx="606573" cy="369332"/>
          </a:xfrm>
          <a:prstGeom prst="rect">
            <a:avLst/>
          </a:prstGeom>
          <a:noFill/>
        </p:spPr>
        <p:txBody>
          <a:bodyPr wrap="square" rtlCol="0">
            <a:spAutoFit/>
          </a:bodyPr>
          <a:lstStyle/>
          <a:p>
            <a:r>
              <a:rPr lang="en-US" altLang="zh-CN" dirty="0"/>
              <a:t>20</a:t>
            </a:r>
            <a:endParaRPr lang="zh-CN" altLang="en-US" dirty="0"/>
          </a:p>
        </p:txBody>
      </p:sp>
      <p:sp>
        <p:nvSpPr>
          <p:cNvPr id="49" name="文本框 48">
            <a:extLst>
              <a:ext uri="{FF2B5EF4-FFF2-40B4-BE49-F238E27FC236}">
                <a16:creationId xmlns:a16="http://schemas.microsoft.com/office/drawing/2014/main" xmlns="" id="{8AB3BB02-DC65-4C95-8B6E-CEAE2338AF55}"/>
              </a:ext>
            </a:extLst>
          </p:cNvPr>
          <p:cNvSpPr txBox="1"/>
          <p:nvPr/>
        </p:nvSpPr>
        <p:spPr>
          <a:xfrm>
            <a:off x="1363371" y="3640492"/>
            <a:ext cx="606573" cy="369332"/>
          </a:xfrm>
          <a:prstGeom prst="rect">
            <a:avLst/>
          </a:prstGeom>
          <a:noFill/>
        </p:spPr>
        <p:txBody>
          <a:bodyPr wrap="square" rtlCol="0">
            <a:spAutoFit/>
          </a:bodyPr>
          <a:lstStyle/>
          <a:p>
            <a:r>
              <a:rPr lang="en-US" altLang="zh-CN" dirty="0"/>
              <a:t>15</a:t>
            </a:r>
            <a:endParaRPr lang="zh-CN" altLang="en-US" dirty="0"/>
          </a:p>
        </p:txBody>
      </p:sp>
      <p:sp>
        <p:nvSpPr>
          <p:cNvPr id="50" name="文本框 49">
            <a:extLst>
              <a:ext uri="{FF2B5EF4-FFF2-40B4-BE49-F238E27FC236}">
                <a16:creationId xmlns:a16="http://schemas.microsoft.com/office/drawing/2014/main" xmlns="" id="{E811C850-EE7A-4F9A-87C1-1C85017C34DE}"/>
              </a:ext>
            </a:extLst>
          </p:cNvPr>
          <p:cNvSpPr txBox="1"/>
          <p:nvPr/>
        </p:nvSpPr>
        <p:spPr>
          <a:xfrm>
            <a:off x="1496721" y="2167796"/>
            <a:ext cx="606573" cy="369332"/>
          </a:xfrm>
          <a:prstGeom prst="rect">
            <a:avLst/>
          </a:prstGeom>
          <a:noFill/>
        </p:spPr>
        <p:txBody>
          <a:bodyPr wrap="square" rtlCol="0">
            <a:spAutoFit/>
          </a:bodyPr>
          <a:lstStyle/>
          <a:p>
            <a:r>
              <a:rPr lang="en-US" altLang="zh-CN" dirty="0"/>
              <a:t>8</a:t>
            </a:r>
            <a:endParaRPr lang="zh-CN" altLang="en-US" dirty="0"/>
          </a:p>
        </p:txBody>
      </p:sp>
      <p:sp>
        <p:nvSpPr>
          <p:cNvPr id="51" name="文本框 50">
            <a:extLst>
              <a:ext uri="{FF2B5EF4-FFF2-40B4-BE49-F238E27FC236}">
                <a16:creationId xmlns:a16="http://schemas.microsoft.com/office/drawing/2014/main" xmlns="" id="{984C320D-7CD3-427F-9041-62499ACD4D9E}"/>
              </a:ext>
            </a:extLst>
          </p:cNvPr>
          <p:cNvSpPr txBox="1"/>
          <p:nvPr/>
        </p:nvSpPr>
        <p:spPr>
          <a:xfrm>
            <a:off x="1004705" y="2779354"/>
            <a:ext cx="606573" cy="369332"/>
          </a:xfrm>
          <a:prstGeom prst="rect">
            <a:avLst/>
          </a:prstGeom>
          <a:noFill/>
        </p:spPr>
        <p:txBody>
          <a:bodyPr wrap="square" rtlCol="0">
            <a:spAutoFit/>
          </a:bodyPr>
          <a:lstStyle/>
          <a:p>
            <a:r>
              <a:rPr lang="en-US" altLang="zh-CN" dirty="0"/>
              <a:t>4</a:t>
            </a:r>
            <a:endParaRPr lang="zh-CN" altLang="en-US" dirty="0"/>
          </a:p>
        </p:txBody>
      </p:sp>
      <p:sp>
        <p:nvSpPr>
          <p:cNvPr id="52" name="文本框 51">
            <a:extLst>
              <a:ext uri="{FF2B5EF4-FFF2-40B4-BE49-F238E27FC236}">
                <a16:creationId xmlns:a16="http://schemas.microsoft.com/office/drawing/2014/main" xmlns="" id="{79C86676-2AE3-475E-B57A-8B1B080DB9CF}"/>
              </a:ext>
            </a:extLst>
          </p:cNvPr>
          <p:cNvSpPr txBox="1"/>
          <p:nvPr/>
        </p:nvSpPr>
        <p:spPr>
          <a:xfrm>
            <a:off x="2736900" y="2779354"/>
            <a:ext cx="606573" cy="369332"/>
          </a:xfrm>
          <a:prstGeom prst="rect">
            <a:avLst/>
          </a:prstGeom>
          <a:noFill/>
        </p:spPr>
        <p:txBody>
          <a:bodyPr wrap="square" rtlCol="0">
            <a:spAutoFit/>
          </a:bodyPr>
          <a:lstStyle/>
          <a:p>
            <a:r>
              <a:rPr lang="en-US" altLang="zh-CN" dirty="0"/>
              <a:t>18</a:t>
            </a:r>
            <a:endParaRPr lang="zh-CN" altLang="en-US" dirty="0"/>
          </a:p>
        </p:txBody>
      </p:sp>
      <p:sp>
        <p:nvSpPr>
          <p:cNvPr id="53" name="文本框 52">
            <a:extLst>
              <a:ext uri="{FF2B5EF4-FFF2-40B4-BE49-F238E27FC236}">
                <a16:creationId xmlns:a16="http://schemas.microsoft.com/office/drawing/2014/main" xmlns="" id="{E9C6814C-2886-4829-A7F0-BB69D25C4759}"/>
              </a:ext>
            </a:extLst>
          </p:cNvPr>
          <p:cNvSpPr txBox="1"/>
          <p:nvPr/>
        </p:nvSpPr>
        <p:spPr>
          <a:xfrm>
            <a:off x="2117974" y="3205690"/>
            <a:ext cx="606573" cy="369332"/>
          </a:xfrm>
          <a:prstGeom prst="rect">
            <a:avLst/>
          </a:prstGeom>
          <a:noFill/>
        </p:spPr>
        <p:txBody>
          <a:bodyPr wrap="square" rtlCol="0">
            <a:spAutoFit/>
          </a:bodyPr>
          <a:lstStyle/>
          <a:p>
            <a:r>
              <a:rPr lang="en-US" altLang="zh-CN" dirty="0"/>
              <a:t>3</a:t>
            </a:r>
            <a:endParaRPr lang="zh-CN" altLang="en-US" dirty="0"/>
          </a:p>
        </p:txBody>
      </p:sp>
      <p:sp>
        <p:nvSpPr>
          <p:cNvPr id="54" name="文本框 53">
            <a:extLst>
              <a:ext uri="{FF2B5EF4-FFF2-40B4-BE49-F238E27FC236}">
                <a16:creationId xmlns:a16="http://schemas.microsoft.com/office/drawing/2014/main" xmlns="" id="{976CBE57-6C75-4586-A099-4A93D220A744}"/>
              </a:ext>
            </a:extLst>
          </p:cNvPr>
          <p:cNvSpPr txBox="1"/>
          <p:nvPr/>
        </p:nvSpPr>
        <p:spPr>
          <a:xfrm>
            <a:off x="1840669" y="1784332"/>
            <a:ext cx="606573" cy="369332"/>
          </a:xfrm>
          <a:prstGeom prst="rect">
            <a:avLst/>
          </a:prstGeom>
          <a:noFill/>
        </p:spPr>
        <p:txBody>
          <a:bodyPr wrap="square" rtlCol="0">
            <a:spAutoFit/>
          </a:bodyPr>
          <a:lstStyle/>
          <a:p>
            <a:r>
              <a:rPr lang="en-US" altLang="zh-CN" dirty="0"/>
              <a:t>12</a:t>
            </a:r>
            <a:endParaRPr lang="zh-CN" altLang="en-US" dirty="0"/>
          </a:p>
        </p:txBody>
      </p:sp>
      <p:sp>
        <p:nvSpPr>
          <p:cNvPr id="55" name="文本框 54">
            <a:extLst>
              <a:ext uri="{FF2B5EF4-FFF2-40B4-BE49-F238E27FC236}">
                <a16:creationId xmlns:a16="http://schemas.microsoft.com/office/drawing/2014/main" xmlns="" id="{ADB7A215-6D06-4737-8D51-FD10F7D03829}"/>
              </a:ext>
            </a:extLst>
          </p:cNvPr>
          <p:cNvSpPr txBox="1"/>
          <p:nvPr/>
        </p:nvSpPr>
        <p:spPr>
          <a:xfrm>
            <a:off x="3097697" y="2137934"/>
            <a:ext cx="606573" cy="369332"/>
          </a:xfrm>
          <a:prstGeom prst="rect">
            <a:avLst/>
          </a:prstGeom>
          <a:noFill/>
        </p:spPr>
        <p:txBody>
          <a:bodyPr wrap="square" rtlCol="0">
            <a:spAutoFit/>
          </a:bodyPr>
          <a:lstStyle/>
          <a:p>
            <a:r>
              <a:rPr lang="en-US" altLang="zh-CN" dirty="0"/>
              <a:t>24</a:t>
            </a:r>
            <a:endParaRPr lang="zh-CN" altLang="en-US" dirty="0"/>
          </a:p>
        </p:txBody>
      </p:sp>
      <p:sp>
        <p:nvSpPr>
          <p:cNvPr id="71" name="流程图: 接点 70">
            <a:extLst>
              <a:ext uri="{FF2B5EF4-FFF2-40B4-BE49-F238E27FC236}">
                <a16:creationId xmlns:a16="http://schemas.microsoft.com/office/drawing/2014/main" xmlns="" id="{04D42E00-32F2-4B7B-9586-2D3FF433114E}"/>
              </a:ext>
            </a:extLst>
          </p:cNvPr>
          <p:cNvSpPr/>
          <p:nvPr/>
        </p:nvSpPr>
        <p:spPr>
          <a:xfrm>
            <a:off x="8848528" y="1455670"/>
            <a:ext cx="60657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A</a:t>
            </a:r>
            <a:r>
              <a:rPr lang="zh-CN" altLang="en-US" sz="1100" dirty="0"/>
              <a:t>镇</a:t>
            </a:r>
          </a:p>
        </p:txBody>
      </p:sp>
      <p:cxnSp>
        <p:nvCxnSpPr>
          <p:cNvPr id="78" name="直接连接符 77">
            <a:extLst>
              <a:ext uri="{FF2B5EF4-FFF2-40B4-BE49-F238E27FC236}">
                <a16:creationId xmlns:a16="http://schemas.microsoft.com/office/drawing/2014/main" xmlns="" id="{118A65E8-6863-486E-8417-7AECB944098A}"/>
              </a:ext>
            </a:extLst>
          </p:cNvPr>
          <p:cNvCxnSpPr>
            <a:cxnSpLocks/>
            <a:stCxn id="71" idx="2"/>
            <a:endCxn id="101" idx="0"/>
          </p:cNvCxnSpPr>
          <p:nvPr/>
        </p:nvCxnSpPr>
        <p:spPr>
          <a:xfrm flipH="1">
            <a:off x="8131785" y="1638233"/>
            <a:ext cx="716743" cy="20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290CF8D4-3ECA-448A-8153-F99FAF13C5A4}"/>
              </a:ext>
            </a:extLst>
          </p:cNvPr>
          <p:cNvCxnSpPr>
            <a:cxnSpLocks/>
            <a:stCxn id="71" idx="6"/>
            <a:endCxn id="102" idx="1"/>
          </p:cNvCxnSpPr>
          <p:nvPr/>
        </p:nvCxnSpPr>
        <p:spPr>
          <a:xfrm>
            <a:off x="9455100" y="1638233"/>
            <a:ext cx="1050296" cy="318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xmlns="" id="{3492F0B2-0657-4BE3-8651-C23E6392B397}"/>
              </a:ext>
            </a:extLst>
          </p:cNvPr>
          <p:cNvCxnSpPr>
            <a:cxnSpLocks/>
            <a:stCxn id="102" idx="3"/>
            <a:endCxn id="103" idx="6"/>
          </p:cNvCxnSpPr>
          <p:nvPr/>
        </p:nvCxnSpPr>
        <p:spPr>
          <a:xfrm flipH="1">
            <a:off x="9686720" y="2214951"/>
            <a:ext cx="818676" cy="450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xmlns="" id="{148B7586-4A96-4C06-8372-03D005C77C92}"/>
              </a:ext>
            </a:extLst>
          </p:cNvPr>
          <p:cNvCxnSpPr>
            <a:cxnSpLocks/>
            <a:stCxn id="101" idx="6"/>
            <a:endCxn id="103" idx="2"/>
          </p:cNvCxnSpPr>
          <p:nvPr/>
        </p:nvCxnSpPr>
        <p:spPr>
          <a:xfrm>
            <a:off x="8435071" y="2024920"/>
            <a:ext cx="623162" cy="64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xmlns="" id="{D839BEE6-FBCB-4AC6-9AB8-9585F1E4A9E4}"/>
              </a:ext>
            </a:extLst>
          </p:cNvPr>
          <p:cNvCxnSpPr>
            <a:cxnSpLocks/>
            <a:stCxn id="101" idx="3"/>
            <a:endCxn id="104" idx="0"/>
          </p:cNvCxnSpPr>
          <p:nvPr/>
        </p:nvCxnSpPr>
        <p:spPr>
          <a:xfrm flipH="1">
            <a:off x="7348418" y="2154011"/>
            <a:ext cx="568911" cy="1020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xmlns="" id="{3A611E51-C9A2-42A0-A06E-045B8D6E3658}"/>
              </a:ext>
            </a:extLst>
          </p:cNvPr>
          <p:cNvCxnSpPr>
            <a:cxnSpLocks/>
            <a:stCxn id="104" idx="6"/>
          </p:cNvCxnSpPr>
          <p:nvPr/>
        </p:nvCxnSpPr>
        <p:spPr>
          <a:xfrm flipV="1">
            <a:off x="7651704" y="3216121"/>
            <a:ext cx="628759" cy="14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3B5C7C8E-A1E5-4EC7-86C2-9E3F01040DF7}"/>
              </a:ext>
            </a:extLst>
          </p:cNvPr>
          <p:cNvCxnSpPr>
            <a:cxnSpLocks/>
            <a:stCxn id="101" idx="5"/>
            <a:endCxn id="111" idx="0"/>
          </p:cNvCxnSpPr>
          <p:nvPr/>
        </p:nvCxnSpPr>
        <p:spPr>
          <a:xfrm>
            <a:off x="8346241" y="2154011"/>
            <a:ext cx="252803" cy="879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xmlns="" id="{B116C4CF-DF26-4375-813C-AC1D061DBA3B}"/>
              </a:ext>
            </a:extLst>
          </p:cNvPr>
          <p:cNvCxnSpPr>
            <a:cxnSpLocks/>
            <a:stCxn id="103" idx="4"/>
            <a:endCxn id="112" idx="0"/>
          </p:cNvCxnSpPr>
          <p:nvPr/>
        </p:nvCxnSpPr>
        <p:spPr>
          <a:xfrm>
            <a:off x="9372477" y="2847782"/>
            <a:ext cx="412993" cy="1129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DAEDC2A8-400D-4917-A781-FE884E277A25}"/>
              </a:ext>
            </a:extLst>
          </p:cNvPr>
          <p:cNvCxnSpPr>
            <a:cxnSpLocks/>
            <a:stCxn id="102" idx="4"/>
            <a:endCxn id="112" idx="6"/>
          </p:cNvCxnSpPr>
          <p:nvPr/>
        </p:nvCxnSpPr>
        <p:spPr>
          <a:xfrm flipH="1">
            <a:off x="10120541" y="2268422"/>
            <a:ext cx="599311" cy="189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xmlns="" id="{793BA81D-B4AE-4D4F-8537-422D057E4356}"/>
              </a:ext>
            </a:extLst>
          </p:cNvPr>
          <p:cNvCxnSpPr>
            <a:cxnSpLocks/>
            <a:stCxn id="104" idx="4"/>
            <a:endCxn id="112" idx="2"/>
          </p:cNvCxnSpPr>
          <p:nvPr/>
        </p:nvCxnSpPr>
        <p:spPr>
          <a:xfrm>
            <a:off x="7348418" y="3539463"/>
            <a:ext cx="2101980" cy="620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xmlns="" id="{59A80BF4-DCA7-40B5-BAAD-D345803AD895}"/>
              </a:ext>
            </a:extLst>
          </p:cNvPr>
          <p:cNvCxnSpPr>
            <a:cxnSpLocks/>
            <a:stCxn id="111" idx="6"/>
            <a:endCxn id="112" idx="0"/>
          </p:cNvCxnSpPr>
          <p:nvPr/>
        </p:nvCxnSpPr>
        <p:spPr>
          <a:xfrm>
            <a:off x="8902330" y="3216121"/>
            <a:ext cx="883140" cy="761501"/>
          </a:xfrm>
          <a:prstGeom prst="line">
            <a:avLst/>
          </a:prstGeom>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xmlns="" id="{AA47C77A-F716-4AB4-89D9-E0694767836B}"/>
              </a:ext>
            </a:extLst>
          </p:cNvPr>
          <p:cNvSpPr txBox="1"/>
          <p:nvPr/>
        </p:nvSpPr>
        <p:spPr>
          <a:xfrm>
            <a:off x="8384527" y="1378485"/>
            <a:ext cx="223344" cy="369332"/>
          </a:xfrm>
          <a:prstGeom prst="rect">
            <a:avLst/>
          </a:prstGeom>
          <a:noFill/>
        </p:spPr>
        <p:txBody>
          <a:bodyPr wrap="square" rtlCol="0">
            <a:spAutoFit/>
          </a:bodyPr>
          <a:lstStyle/>
          <a:p>
            <a:r>
              <a:rPr lang="en-US" altLang="zh-CN" dirty="0"/>
              <a:t>5</a:t>
            </a:r>
            <a:endParaRPr lang="zh-CN" altLang="en-US" dirty="0"/>
          </a:p>
        </p:txBody>
      </p:sp>
      <p:sp>
        <p:nvSpPr>
          <p:cNvPr id="90" name="文本框 89">
            <a:extLst>
              <a:ext uri="{FF2B5EF4-FFF2-40B4-BE49-F238E27FC236}">
                <a16:creationId xmlns:a16="http://schemas.microsoft.com/office/drawing/2014/main" xmlns="" id="{45FB491F-3F90-4A7A-A1CE-CBF994F8C50B}"/>
              </a:ext>
            </a:extLst>
          </p:cNvPr>
          <p:cNvSpPr txBox="1"/>
          <p:nvPr/>
        </p:nvSpPr>
        <p:spPr>
          <a:xfrm>
            <a:off x="9823928" y="1482012"/>
            <a:ext cx="606573" cy="369332"/>
          </a:xfrm>
          <a:prstGeom prst="rect">
            <a:avLst/>
          </a:prstGeom>
          <a:noFill/>
        </p:spPr>
        <p:txBody>
          <a:bodyPr wrap="square" rtlCol="0">
            <a:spAutoFit/>
          </a:bodyPr>
          <a:lstStyle/>
          <a:p>
            <a:r>
              <a:rPr lang="en-US" altLang="zh-CN" dirty="0"/>
              <a:t>11</a:t>
            </a:r>
            <a:endParaRPr lang="zh-CN" altLang="en-US" dirty="0"/>
          </a:p>
        </p:txBody>
      </p:sp>
      <p:sp>
        <p:nvSpPr>
          <p:cNvPr id="91" name="文本框 90">
            <a:extLst>
              <a:ext uri="{FF2B5EF4-FFF2-40B4-BE49-F238E27FC236}">
                <a16:creationId xmlns:a16="http://schemas.microsoft.com/office/drawing/2014/main" xmlns="" id="{E3E2E60B-6130-453B-9BBA-B7EAB471D6D8}"/>
              </a:ext>
            </a:extLst>
          </p:cNvPr>
          <p:cNvSpPr txBox="1"/>
          <p:nvPr/>
        </p:nvSpPr>
        <p:spPr>
          <a:xfrm>
            <a:off x="7398237" y="2493352"/>
            <a:ext cx="390393" cy="369332"/>
          </a:xfrm>
          <a:prstGeom prst="rect">
            <a:avLst/>
          </a:prstGeom>
          <a:noFill/>
        </p:spPr>
        <p:txBody>
          <a:bodyPr wrap="square" rtlCol="0">
            <a:spAutoFit/>
          </a:bodyPr>
          <a:lstStyle/>
          <a:p>
            <a:r>
              <a:rPr lang="en-US" altLang="zh-CN" dirty="0"/>
              <a:t>2</a:t>
            </a:r>
            <a:endParaRPr lang="zh-CN" altLang="en-US" dirty="0"/>
          </a:p>
        </p:txBody>
      </p:sp>
      <p:sp>
        <p:nvSpPr>
          <p:cNvPr id="92" name="文本框 91">
            <a:extLst>
              <a:ext uri="{FF2B5EF4-FFF2-40B4-BE49-F238E27FC236}">
                <a16:creationId xmlns:a16="http://schemas.microsoft.com/office/drawing/2014/main" xmlns="" id="{7D51764C-2046-4DC8-81C4-A657A5FF69E9}"/>
              </a:ext>
            </a:extLst>
          </p:cNvPr>
          <p:cNvSpPr txBox="1"/>
          <p:nvPr/>
        </p:nvSpPr>
        <p:spPr>
          <a:xfrm>
            <a:off x="10348203" y="2995637"/>
            <a:ext cx="606573" cy="369332"/>
          </a:xfrm>
          <a:prstGeom prst="rect">
            <a:avLst/>
          </a:prstGeom>
          <a:noFill/>
        </p:spPr>
        <p:txBody>
          <a:bodyPr wrap="square" rtlCol="0">
            <a:spAutoFit/>
          </a:bodyPr>
          <a:lstStyle/>
          <a:p>
            <a:r>
              <a:rPr lang="en-US" altLang="zh-CN" dirty="0"/>
              <a:t>20</a:t>
            </a:r>
            <a:endParaRPr lang="zh-CN" altLang="en-US" dirty="0"/>
          </a:p>
        </p:txBody>
      </p:sp>
      <p:sp>
        <p:nvSpPr>
          <p:cNvPr id="93" name="文本框 92">
            <a:extLst>
              <a:ext uri="{FF2B5EF4-FFF2-40B4-BE49-F238E27FC236}">
                <a16:creationId xmlns:a16="http://schemas.microsoft.com/office/drawing/2014/main" xmlns="" id="{B1D0CE52-FEBD-41D4-8B4B-D0DCA28DD694}"/>
              </a:ext>
            </a:extLst>
          </p:cNvPr>
          <p:cNvSpPr txBox="1"/>
          <p:nvPr/>
        </p:nvSpPr>
        <p:spPr>
          <a:xfrm>
            <a:off x="8147113" y="3823054"/>
            <a:ext cx="606573" cy="369332"/>
          </a:xfrm>
          <a:prstGeom prst="rect">
            <a:avLst/>
          </a:prstGeom>
          <a:noFill/>
        </p:spPr>
        <p:txBody>
          <a:bodyPr wrap="square" rtlCol="0">
            <a:spAutoFit/>
          </a:bodyPr>
          <a:lstStyle/>
          <a:p>
            <a:r>
              <a:rPr lang="en-US" altLang="zh-CN" dirty="0"/>
              <a:t>15</a:t>
            </a:r>
            <a:endParaRPr lang="zh-CN" altLang="en-US" dirty="0"/>
          </a:p>
        </p:txBody>
      </p:sp>
      <p:sp>
        <p:nvSpPr>
          <p:cNvPr id="94" name="文本框 93">
            <a:extLst>
              <a:ext uri="{FF2B5EF4-FFF2-40B4-BE49-F238E27FC236}">
                <a16:creationId xmlns:a16="http://schemas.microsoft.com/office/drawing/2014/main" xmlns="" id="{D603B864-CFC7-4CAF-8527-CD6ACCFAC434}"/>
              </a:ext>
            </a:extLst>
          </p:cNvPr>
          <p:cNvSpPr txBox="1"/>
          <p:nvPr/>
        </p:nvSpPr>
        <p:spPr>
          <a:xfrm>
            <a:off x="8186869" y="2342032"/>
            <a:ext cx="606573" cy="369332"/>
          </a:xfrm>
          <a:prstGeom prst="rect">
            <a:avLst/>
          </a:prstGeom>
          <a:noFill/>
        </p:spPr>
        <p:txBody>
          <a:bodyPr wrap="square" rtlCol="0">
            <a:spAutoFit/>
          </a:bodyPr>
          <a:lstStyle/>
          <a:p>
            <a:r>
              <a:rPr lang="en-US" altLang="zh-CN" dirty="0"/>
              <a:t>8</a:t>
            </a:r>
            <a:endParaRPr lang="zh-CN" altLang="en-US" dirty="0"/>
          </a:p>
        </p:txBody>
      </p:sp>
      <p:sp>
        <p:nvSpPr>
          <p:cNvPr id="95" name="文本框 94">
            <a:extLst>
              <a:ext uri="{FF2B5EF4-FFF2-40B4-BE49-F238E27FC236}">
                <a16:creationId xmlns:a16="http://schemas.microsoft.com/office/drawing/2014/main" xmlns="" id="{7C03AA38-8BE4-4E63-9254-C992969F5CB1}"/>
              </a:ext>
            </a:extLst>
          </p:cNvPr>
          <p:cNvSpPr txBox="1"/>
          <p:nvPr/>
        </p:nvSpPr>
        <p:spPr>
          <a:xfrm>
            <a:off x="7788447" y="2961916"/>
            <a:ext cx="606573" cy="369332"/>
          </a:xfrm>
          <a:prstGeom prst="rect">
            <a:avLst/>
          </a:prstGeom>
          <a:noFill/>
        </p:spPr>
        <p:txBody>
          <a:bodyPr wrap="square" rtlCol="0">
            <a:spAutoFit/>
          </a:bodyPr>
          <a:lstStyle/>
          <a:p>
            <a:r>
              <a:rPr lang="en-US" altLang="zh-CN" dirty="0"/>
              <a:t>4</a:t>
            </a:r>
            <a:endParaRPr lang="zh-CN" altLang="en-US" dirty="0"/>
          </a:p>
        </p:txBody>
      </p:sp>
      <p:sp>
        <p:nvSpPr>
          <p:cNvPr id="96" name="文本框 95">
            <a:extLst>
              <a:ext uri="{FF2B5EF4-FFF2-40B4-BE49-F238E27FC236}">
                <a16:creationId xmlns:a16="http://schemas.microsoft.com/office/drawing/2014/main" xmlns="" id="{DC34B6AE-39CC-42F1-A796-3373BF5B7649}"/>
              </a:ext>
            </a:extLst>
          </p:cNvPr>
          <p:cNvSpPr txBox="1"/>
          <p:nvPr/>
        </p:nvSpPr>
        <p:spPr>
          <a:xfrm>
            <a:off x="9520642" y="2961916"/>
            <a:ext cx="606573" cy="369332"/>
          </a:xfrm>
          <a:prstGeom prst="rect">
            <a:avLst/>
          </a:prstGeom>
          <a:noFill/>
        </p:spPr>
        <p:txBody>
          <a:bodyPr wrap="square" rtlCol="0">
            <a:spAutoFit/>
          </a:bodyPr>
          <a:lstStyle/>
          <a:p>
            <a:r>
              <a:rPr lang="en-US" altLang="zh-CN" dirty="0"/>
              <a:t>18</a:t>
            </a:r>
            <a:endParaRPr lang="zh-CN" altLang="en-US" dirty="0"/>
          </a:p>
        </p:txBody>
      </p:sp>
      <p:sp>
        <p:nvSpPr>
          <p:cNvPr id="97" name="文本框 96">
            <a:extLst>
              <a:ext uri="{FF2B5EF4-FFF2-40B4-BE49-F238E27FC236}">
                <a16:creationId xmlns:a16="http://schemas.microsoft.com/office/drawing/2014/main" xmlns="" id="{CBCD3FFF-A318-421B-9318-8AA6223D0533}"/>
              </a:ext>
            </a:extLst>
          </p:cNvPr>
          <p:cNvSpPr txBox="1"/>
          <p:nvPr/>
        </p:nvSpPr>
        <p:spPr>
          <a:xfrm>
            <a:off x="8901716" y="3388252"/>
            <a:ext cx="606573" cy="369332"/>
          </a:xfrm>
          <a:prstGeom prst="rect">
            <a:avLst/>
          </a:prstGeom>
          <a:noFill/>
        </p:spPr>
        <p:txBody>
          <a:bodyPr wrap="square" rtlCol="0">
            <a:spAutoFit/>
          </a:bodyPr>
          <a:lstStyle/>
          <a:p>
            <a:r>
              <a:rPr lang="en-US" altLang="zh-CN" dirty="0"/>
              <a:t>3</a:t>
            </a:r>
            <a:endParaRPr lang="zh-CN" altLang="en-US" dirty="0"/>
          </a:p>
        </p:txBody>
      </p:sp>
      <p:sp>
        <p:nvSpPr>
          <p:cNvPr id="98" name="文本框 97">
            <a:extLst>
              <a:ext uri="{FF2B5EF4-FFF2-40B4-BE49-F238E27FC236}">
                <a16:creationId xmlns:a16="http://schemas.microsoft.com/office/drawing/2014/main" xmlns="" id="{4A0F2668-5DE3-45F6-8EB3-5F25BDCECCEA}"/>
              </a:ext>
            </a:extLst>
          </p:cNvPr>
          <p:cNvSpPr txBox="1"/>
          <p:nvPr/>
        </p:nvSpPr>
        <p:spPr>
          <a:xfrm>
            <a:off x="8624411" y="1966894"/>
            <a:ext cx="606573" cy="369332"/>
          </a:xfrm>
          <a:prstGeom prst="rect">
            <a:avLst/>
          </a:prstGeom>
          <a:noFill/>
        </p:spPr>
        <p:txBody>
          <a:bodyPr wrap="square" rtlCol="0">
            <a:spAutoFit/>
          </a:bodyPr>
          <a:lstStyle/>
          <a:p>
            <a:r>
              <a:rPr lang="en-US" altLang="zh-CN" dirty="0"/>
              <a:t>12</a:t>
            </a:r>
            <a:endParaRPr lang="zh-CN" altLang="en-US" dirty="0"/>
          </a:p>
        </p:txBody>
      </p:sp>
      <p:sp>
        <p:nvSpPr>
          <p:cNvPr id="99" name="文本框 98">
            <a:extLst>
              <a:ext uri="{FF2B5EF4-FFF2-40B4-BE49-F238E27FC236}">
                <a16:creationId xmlns:a16="http://schemas.microsoft.com/office/drawing/2014/main" xmlns="" id="{9D031627-6327-4F61-8B7C-4CE354D78748}"/>
              </a:ext>
            </a:extLst>
          </p:cNvPr>
          <p:cNvSpPr txBox="1"/>
          <p:nvPr/>
        </p:nvSpPr>
        <p:spPr>
          <a:xfrm>
            <a:off x="9981361" y="2380452"/>
            <a:ext cx="606573" cy="369332"/>
          </a:xfrm>
          <a:prstGeom prst="rect">
            <a:avLst/>
          </a:prstGeom>
          <a:noFill/>
        </p:spPr>
        <p:txBody>
          <a:bodyPr wrap="square" rtlCol="0">
            <a:spAutoFit/>
          </a:bodyPr>
          <a:lstStyle/>
          <a:p>
            <a:r>
              <a:rPr lang="en-US" altLang="zh-CN" dirty="0"/>
              <a:t>24</a:t>
            </a:r>
            <a:endParaRPr lang="zh-CN" altLang="en-US" dirty="0"/>
          </a:p>
        </p:txBody>
      </p:sp>
      <p:sp>
        <p:nvSpPr>
          <p:cNvPr id="101" name="流程图: 接点 100">
            <a:extLst>
              <a:ext uri="{FF2B5EF4-FFF2-40B4-BE49-F238E27FC236}">
                <a16:creationId xmlns:a16="http://schemas.microsoft.com/office/drawing/2014/main" xmlns="" id="{B8993866-EABE-4B6C-8785-428491638092}"/>
              </a:ext>
            </a:extLst>
          </p:cNvPr>
          <p:cNvSpPr/>
          <p:nvPr/>
        </p:nvSpPr>
        <p:spPr>
          <a:xfrm>
            <a:off x="7828499" y="1842357"/>
            <a:ext cx="60657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B</a:t>
            </a:r>
            <a:r>
              <a:rPr lang="zh-CN" altLang="en-US" sz="1200" dirty="0"/>
              <a:t>镇</a:t>
            </a:r>
          </a:p>
        </p:txBody>
      </p:sp>
      <p:sp>
        <p:nvSpPr>
          <p:cNvPr id="102" name="流程图: 接点 101">
            <a:extLst>
              <a:ext uri="{FF2B5EF4-FFF2-40B4-BE49-F238E27FC236}">
                <a16:creationId xmlns:a16="http://schemas.microsoft.com/office/drawing/2014/main" xmlns="" id="{26ACDB2C-B414-411C-8B6E-7977088AF006}"/>
              </a:ext>
            </a:extLst>
          </p:cNvPr>
          <p:cNvSpPr/>
          <p:nvPr/>
        </p:nvSpPr>
        <p:spPr>
          <a:xfrm>
            <a:off x="10416566" y="1903297"/>
            <a:ext cx="60657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C</a:t>
            </a:r>
            <a:r>
              <a:rPr lang="zh-CN" altLang="en-US" sz="1100" dirty="0"/>
              <a:t>镇</a:t>
            </a:r>
          </a:p>
        </p:txBody>
      </p:sp>
      <p:sp>
        <p:nvSpPr>
          <p:cNvPr id="103" name="流程图: 接点 102">
            <a:extLst>
              <a:ext uri="{FF2B5EF4-FFF2-40B4-BE49-F238E27FC236}">
                <a16:creationId xmlns:a16="http://schemas.microsoft.com/office/drawing/2014/main" xmlns="" id="{AB9F7C09-C5D5-42AC-B65B-71E577055EA8}"/>
              </a:ext>
            </a:extLst>
          </p:cNvPr>
          <p:cNvSpPr/>
          <p:nvPr/>
        </p:nvSpPr>
        <p:spPr>
          <a:xfrm>
            <a:off x="9058233" y="2482657"/>
            <a:ext cx="628487"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D</a:t>
            </a:r>
            <a:r>
              <a:rPr lang="zh-CN" altLang="en-US" sz="1200" dirty="0"/>
              <a:t>镇</a:t>
            </a:r>
          </a:p>
        </p:txBody>
      </p:sp>
      <p:sp>
        <p:nvSpPr>
          <p:cNvPr id="104" name="流程图: 接点 103">
            <a:extLst>
              <a:ext uri="{FF2B5EF4-FFF2-40B4-BE49-F238E27FC236}">
                <a16:creationId xmlns:a16="http://schemas.microsoft.com/office/drawing/2014/main" xmlns="" id="{AFA9839B-5413-4533-BF25-01A3201E7097}"/>
              </a:ext>
            </a:extLst>
          </p:cNvPr>
          <p:cNvSpPr/>
          <p:nvPr/>
        </p:nvSpPr>
        <p:spPr>
          <a:xfrm>
            <a:off x="7045132" y="3174338"/>
            <a:ext cx="60657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E</a:t>
            </a:r>
            <a:r>
              <a:rPr lang="zh-CN" altLang="en-US" sz="1200" dirty="0"/>
              <a:t>镇</a:t>
            </a:r>
          </a:p>
        </p:txBody>
      </p:sp>
      <p:sp>
        <p:nvSpPr>
          <p:cNvPr id="111" name="流程图: 接点 110">
            <a:extLst>
              <a:ext uri="{FF2B5EF4-FFF2-40B4-BE49-F238E27FC236}">
                <a16:creationId xmlns:a16="http://schemas.microsoft.com/office/drawing/2014/main" xmlns="" id="{A58338E7-525F-4BA8-82A5-5EAD24407D17}"/>
              </a:ext>
            </a:extLst>
          </p:cNvPr>
          <p:cNvSpPr/>
          <p:nvPr/>
        </p:nvSpPr>
        <p:spPr>
          <a:xfrm>
            <a:off x="8295758" y="3033558"/>
            <a:ext cx="60657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F</a:t>
            </a:r>
            <a:r>
              <a:rPr lang="zh-CN" altLang="en-US" sz="1200" dirty="0"/>
              <a:t>镇</a:t>
            </a:r>
          </a:p>
        </p:txBody>
      </p:sp>
      <p:sp>
        <p:nvSpPr>
          <p:cNvPr id="112" name="流程图: 接点 111">
            <a:extLst>
              <a:ext uri="{FF2B5EF4-FFF2-40B4-BE49-F238E27FC236}">
                <a16:creationId xmlns:a16="http://schemas.microsoft.com/office/drawing/2014/main" xmlns="" id="{51C56674-2918-42DF-9FDE-9DB7566EC8C3}"/>
              </a:ext>
            </a:extLst>
          </p:cNvPr>
          <p:cNvSpPr/>
          <p:nvPr/>
        </p:nvSpPr>
        <p:spPr>
          <a:xfrm>
            <a:off x="9450398" y="3977622"/>
            <a:ext cx="670143"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a:t>G</a:t>
            </a:r>
            <a:r>
              <a:rPr lang="zh-CN" altLang="en-US" sz="1200" dirty="0"/>
              <a:t>镇</a:t>
            </a:r>
          </a:p>
        </p:txBody>
      </p:sp>
      <p:sp>
        <p:nvSpPr>
          <p:cNvPr id="121" name="箭头: 右 120">
            <a:extLst>
              <a:ext uri="{FF2B5EF4-FFF2-40B4-BE49-F238E27FC236}">
                <a16:creationId xmlns:a16="http://schemas.microsoft.com/office/drawing/2014/main" xmlns="" id="{BC53E262-C4C3-4DC9-9055-0DB41411F30D}"/>
              </a:ext>
            </a:extLst>
          </p:cNvPr>
          <p:cNvSpPr/>
          <p:nvPr/>
        </p:nvSpPr>
        <p:spPr>
          <a:xfrm>
            <a:off x="5118879" y="24475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4F607D4A-36D5-46AC-AF5B-E06815F2B10B}"/>
              </a:ext>
            </a:extLst>
          </p:cNvPr>
          <p:cNvSpPr txBox="1"/>
          <p:nvPr/>
        </p:nvSpPr>
        <p:spPr>
          <a:xfrm>
            <a:off x="7348418" y="5017791"/>
            <a:ext cx="3909269" cy="369332"/>
          </a:xfrm>
          <a:prstGeom prst="rect">
            <a:avLst/>
          </a:prstGeom>
          <a:noFill/>
        </p:spPr>
        <p:txBody>
          <a:bodyPr wrap="square" rtlCol="0">
            <a:spAutoFit/>
          </a:bodyPr>
          <a:lstStyle/>
          <a:p>
            <a:r>
              <a:rPr lang="zh-CN" altLang="en-US" dirty="0"/>
              <a:t>选择总权值最小的修路成本自然最小</a:t>
            </a:r>
          </a:p>
        </p:txBody>
      </p:sp>
      <p:pic>
        <p:nvPicPr>
          <p:cNvPr id="125" name="图片 124">
            <a:extLst>
              <a:ext uri="{FF2B5EF4-FFF2-40B4-BE49-F238E27FC236}">
                <a16:creationId xmlns:a16="http://schemas.microsoft.com/office/drawing/2014/main" xmlns="" id="{BF42FD6B-6DDF-4089-80B7-548F52B72117}"/>
              </a:ext>
            </a:extLst>
          </p:cNvPr>
          <p:cNvPicPr>
            <a:picLocks noChangeAspect="1"/>
          </p:cNvPicPr>
          <p:nvPr/>
        </p:nvPicPr>
        <p:blipFill>
          <a:blip r:embed="rId2"/>
          <a:stretch>
            <a:fillRect/>
          </a:stretch>
        </p:blipFill>
        <p:spPr>
          <a:xfrm>
            <a:off x="954329" y="4464452"/>
            <a:ext cx="4624350" cy="2082900"/>
          </a:xfrm>
          <a:prstGeom prst="rect">
            <a:avLst/>
          </a:prstGeom>
        </p:spPr>
      </p:pic>
    </p:spTree>
    <p:extLst>
      <p:ext uri="{BB962C8B-B14F-4D97-AF65-F5344CB8AC3E}">
        <p14:creationId xmlns:p14="http://schemas.microsoft.com/office/powerpoint/2010/main" val="250606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500"/>
                                        <p:tgtEl>
                                          <p:spTgt spid="5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21"/>
                                        </p:tgtEl>
                                        <p:attrNameLst>
                                          <p:attrName>style.visibility</p:attrName>
                                        </p:attrNameLst>
                                      </p:cBhvr>
                                      <p:to>
                                        <p:strVal val="visible"/>
                                      </p:to>
                                    </p:set>
                                    <p:animEffect transition="in" filter="fade">
                                      <p:cBhvr>
                                        <p:cTn id="96" dur="500"/>
                                        <p:tgtEl>
                                          <p:spTgt spid="121"/>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nodeType="with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fade">
                                      <p:cBhvr>
                                        <p:cTn id="103" dur="500"/>
                                        <p:tgtEl>
                                          <p:spTgt spid="78"/>
                                        </p:tgtEl>
                                      </p:cBhvr>
                                    </p:animEffect>
                                  </p:childTnLst>
                                </p:cTn>
                              </p:par>
                              <p:par>
                                <p:cTn id="104" presetID="10" presetClass="entr" presetSubtype="0" fill="hold" nodeType="with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par>
                                <p:cTn id="107" presetID="10" presetClass="entr" presetSubtype="0" fill="hold" nodeType="withEffect">
                                  <p:stCondLst>
                                    <p:cond delay="0"/>
                                  </p:stCondLst>
                                  <p:childTnLst>
                                    <p:set>
                                      <p:cBhvr>
                                        <p:cTn id="108" dur="1" fill="hold">
                                          <p:stCondLst>
                                            <p:cond delay="0"/>
                                          </p:stCondLst>
                                        </p:cTn>
                                        <p:tgtEl>
                                          <p:spTgt spid="80"/>
                                        </p:tgtEl>
                                        <p:attrNameLst>
                                          <p:attrName>style.visibility</p:attrName>
                                        </p:attrNameLst>
                                      </p:cBhvr>
                                      <p:to>
                                        <p:strVal val="visible"/>
                                      </p:to>
                                    </p:set>
                                    <p:animEffect transition="in" filter="fade">
                                      <p:cBhvr>
                                        <p:cTn id="109" dur="500"/>
                                        <p:tgtEl>
                                          <p:spTgt spid="80"/>
                                        </p:tgtEl>
                                      </p:cBhvr>
                                    </p:animEffect>
                                  </p:childTnLst>
                                </p:cTn>
                              </p:par>
                              <p:par>
                                <p:cTn id="110" presetID="10" presetClass="entr" presetSubtype="0" fill="hold" nodeType="with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par>
                                <p:cTn id="113" presetID="10" presetClass="entr" presetSubtype="0" fill="hold" nodeType="withEffect">
                                  <p:stCondLst>
                                    <p:cond delay="0"/>
                                  </p:stCondLst>
                                  <p:childTnLst>
                                    <p:set>
                                      <p:cBhvr>
                                        <p:cTn id="114" dur="1" fill="hold">
                                          <p:stCondLst>
                                            <p:cond delay="0"/>
                                          </p:stCondLst>
                                        </p:cTn>
                                        <p:tgtEl>
                                          <p:spTgt spid="82"/>
                                        </p:tgtEl>
                                        <p:attrNameLst>
                                          <p:attrName>style.visibility</p:attrName>
                                        </p:attrNameLst>
                                      </p:cBhvr>
                                      <p:to>
                                        <p:strVal val="visible"/>
                                      </p:to>
                                    </p:set>
                                    <p:animEffect transition="in" filter="fade">
                                      <p:cBhvr>
                                        <p:cTn id="115" dur="500"/>
                                        <p:tgtEl>
                                          <p:spTgt spid="82"/>
                                        </p:tgtEl>
                                      </p:cBhvr>
                                    </p:animEffect>
                                  </p:childTnLst>
                                </p:cTn>
                              </p:par>
                              <p:par>
                                <p:cTn id="116" presetID="10" presetClass="entr" presetSubtype="0" fill="hold" nodeType="withEffect">
                                  <p:stCondLst>
                                    <p:cond delay="0"/>
                                  </p:stCondLst>
                                  <p:childTnLst>
                                    <p:set>
                                      <p:cBhvr>
                                        <p:cTn id="117" dur="1" fill="hold">
                                          <p:stCondLst>
                                            <p:cond delay="0"/>
                                          </p:stCondLst>
                                        </p:cTn>
                                        <p:tgtEl>
                                          <p:spTgt spid="83"/>
                                        </p:tgtEl>
                                        <p:attrNameLst>
                                          <p:attrName>style.visibility</p:attrName>
                                        </p:attrNameLst>
                                      </p:cBhvr>
                                      <p:to>
                                        <p:strVal val="visible"/>
                                      </p:to>
                                    </p:set>
                                    <p:animEffect transition="in" filter="fade">
                                      <p:cBhvr>
                                        <p:cTn id="118" dur="500"/>
                                        <p:tgtEl>
                                          <p:spTgt spid="83"/>
                                        </p:tgtEl>
                                      </p:cBhvr>
                                    </p:animEffect>
                                  </p:childTnLst>
                                </p:cTn>
                              </p:par>
                              <p:par>
                                <p:cTn id="119" presetID="10" presetClass="entr" presetSubtype="0" fill="hold" nodeType="withEffect">
                                  <p:stCondLst>
                                    <p:cond delay="0"/>
                                  </p:stCondLst>
                                  <p:childTnLst>
                                    <p:set>
                                      <p:cBhvr>
                                        <p:cTn id="120" dur="1" fill="hold">
                                          <p:stCondLst>
                                            <p:cond delay="0"/>
                                          </p:stCondLst>
                                        </p:cTn>
                                        <p:tgtEl>
                                          <p:spTgt spid="84"/>
                                        </p:tgtEl>
                                        <p:attrNameLst>
                                          <p:attrName>style.visibility</p:attrName>
                                        </p:attrNameLst>
                                      </p:cBhvr>
                                      <p:to>
                                        <p:strVal val="visible"/>
                                      </p:to>
                                    </p:set>
                                    <p:animEffect transition="in" filter="fade">
                                      <p:cBhvr>
                                        <p:cTn id="121" dur="500"/>
                                        <p:tgtEl>
                                          <p:spTgt spid="84"/>
                                        </p:tgtEl>
                                      </p:cBhvr>
                                    </p:animEffect>
                                  </p:childTnLst>
                                </p:cTn>
                              </p:par>
                              <p:par>
                                <p:cTn id="122" presetID="10" presetClass="entr" presetSubtype="0" fill="hold" nodeType="with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fade">
                                      <p:cBhvr>
                                        <p:cTn id="124" dur="500"/>
                                        <p:tgtEl>
                                          <p:spTgt spid="85"/>
                                        </p:tgtEl>
                                      </p:cBhvr>
                                    </p:animEffect>
                                  </p:childTnLst>
                                </p:cTn>
                              </p:par>
                              <p:par>
                                <p:cTn id="125" presetID="10"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500"/>
                                        <p:tgtEl>
                                          <p:spTgt spid="86"/>
                                        </p:tgtEl>
                                      </p:cBhvr>
                                    </p:animEffect>
                                  </p:childTnLst>
                                </p:cTn>
                              </p:par>
                              <p:par>
                                <p:cTn id="128" presetID="10" presetClass="entr" presetSubtype="0" fill="hold" nodeType="with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par>
                                <p:cTn id="131" presetID="10" presetClass="entr" presetSubtype="0" fill="hold" nodeType="withEffect">
                                  <p:stCondLst>
                                    <p:cond delay="0"/>
                                  </p:stCondLst>
                                  <p:childTnLst>
                                    <p:set>
                                      <p:cBhvr>
                                        <p:cTn id="132" dur="1" fill="hold">
                                          <p:stCondLst>
                                            <p:cond delay="0"/>
                                          </p:stCondLst>
                                        </p:cTn>
                                        <p:tgtEl>
                                          <p:spTgt spid="88"/>
                                        </p:tgtEl>
                                        <p:attrNameLst>
                                          <p:attrName>style.visibility</p:attrName>
                                        </p:attrNameLst>
                                      </p:cBhvr>
                                      <p:to>
                                        <p:strVal val="visible"/>
                                      </p:to>
                                    </p:set>
                                    <p:animEffect transition="in" filter="fade">
                                      <p:cBhvr>
                                        <p:cTn id="133" dur="500"/>
                                        <p:tgtEl>
                                          <p:spTgt spid="8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9"/>
                                        </p:tgtEl>
                                        <p:attrNameLst>
                                          <p:attrName>style.visibility</p:attrName>
                                        </p:attrNameLst>
                                      </p:cBhvr>
                                      <p:to>
                                        <p:strVal val="visible"/>
                                      </p:to>
                                    </p:set>
                                    <p:animEffect transition="in" filter="fade">
                                      <p:cBhvr>
                                        <p:cTn id="136" dur="500"/>
                                        <p:tgtEl>
                                          <p:spTgt spid="8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0"/>
                                        </p:tgtEl>
                                        <p:attrNameLst>
                                          <p:attrName>style.visibility</p:attrName>
                                        </p:attrNameLst>
                                      </p:cBhvr>
                                      <p:to>
                                        <p:strVal val="visible"/>
                                      </p:to>
                                    </p:set>
                                    <p:animEffect transition="in" filter="fade">
                                      <p:cBhvr>
                                        <p:cTn id="139" dur="500"/>
                                        <p:tgtEl>
                                          <p:spTgt spid="9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1"/>
                                        </p:tgtEl>
                                        <p:attrNameLst>
                                          <p:attrName>style.visibility</p:attrName>
                                        </p:attrNameLst>
                                      </p:cBhvr>
                                      <p:to>
                                        <p:strVal val="visible"/>
                                      </p:to>
                                    </p:set>
                                    <p:animEffect transition="in" filter="fade">
                                      <p:cBhvr>
                                        <p:cTn id="142" dur="500"/>
                                        <p:tgtEl>
                                          <p:spTgt spid="9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92"/>
                                        </p:tgtEl>
                                        <p:attrNameLst>
                                          <p:attrName>style.visibility</p:attrName>
                                        </p:attrNameLst>
                                      </p:cBhvr>
                                      <p:to>
                                        <p:strVal val="visible"/>
                                      </p:to>
                                    </p:set>
                                    <p:animEffect transition="in" filter="fade">
                                      <p:cBhvr>
                                        <p:cTn id="145" dur="500"/>
                                        <p:tgtEl>
                                          <p:spTgt spid="9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3"/>
                                        </p:tgtEl>
                                        <p:attrNameLst>
                                          <p:attrName>style.visibility</p:attrName>
                                        </p:attrNameLst>
                                      </p:cBhvr>
                                      <p:to>
                                        <p:strVal val="visible"/>
                                      </p:to>
                                    </p:set>
                                    <p:animEffect transition="in" filter="fade">
                                      <p:cBhvr>
                                        <p:cTn id="148" dur="500"/>
                                        <p:tgtEl>
                                          <p:spTgt spid="9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94"/>
                                        </p:tgtEl>
                                        <p:attrNameLst>
                                          <p:attrName>style.visibility</p:attrName>
                                        </p:attrNameLst>
                                      </p:cBhvr>
                                      <p:to>
                                        <p:strVal val="visible"/>
                                      </p:to>
                                    </p:set>
                                    <p:animEffect transition="in" filter="fade">
                                      <p:cBhvr>
                                        <p:cTn id="151" dur="500"/>
                                        <p:tgtEl>
                                          <p:spTgt spid="9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95"/>
                                        </p:tgtEl>
                                        <p:attrNameLst>
                                          <p:attrName>style.visibility</p:attrName>
                                        </p:attrNameLst>
                                      </p:cBhvr>
                                      <p:to>
                                        <p:strVal val="visible"/>
                                      </p:to>
                                    </p:set>
                                    <p:animEffect transition="in" filter="fade">
                                      <p:cBhvr>
                                        <p:cTn id="154" dur="500"/>
                                        <p:tgtEl>
                                          <p:spTgt spid="9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6"/>
                                        </p:tgtEl>
                                        <p:attrNameLst>
                                          <p:attrName>style.visibility</p:attrName>
                                        </p:attrNameLst>
                                      </p:cBhvr>
                                      <p:to>
                                        <p:strVal val="visible"/>
                                      </p:to>
                                    </p:set>
                                    <p:animEffect transition="in" filter="fade">
                                      <p:cBhvr>
                                        <p:cTn id="157" dur="500"/>
                                        <p:tgtEl>
                                          <p:spTgt spid="9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98"/>
                                        </p:tgtEl>
                                        <p:attrNameLst>
                                          <p:attrName>style.visibility</p:attrName>
                                        </p:attrNameLst>
                                      </p:cBhvr>
                                      <p:to>
                                        <p:strVal val="visible"/>
                                      </p:to>
                                    </p:set>
                                    <p:animEffect transition="in" filter="fade">
                                      <p:cBhvr>
                                        <p:cTn id="163" dur="500"/>
                                        <p:tgtEl>
                                          <p:spTgt spid="9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fade">
                                      <p:cBhvr>
                                        <p:cTn id="166" dur="500"/>
                                        <p:tgtEl>
                                          <p:spTgt spid="9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01"/>
                                        </p:tgtEl>
                                        <p:attrNameLst>
                                          <p:attrName>style.visibility</p:attrName>
                                        </p:attrNameLst>
                                      </p:cBhvr>
                                      <p:to>
                                        <p:strVal val="visible"/>
                                      </p:to>
                                    </p:set>
                                    <p:animEffect transition="in" filter="fade">
                                      <p:cBhvr>
                                        <p:cTn id="169" dur="500"/>
                                        <p:tgtEl>
                                          <p:spTgt spid="101"/>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2"/>
                                        </p:tgtEl>
                                        <p:attrNameLst>
                                          <p:attrName>style.visibility</p:attrName>
                                        </p:attrNameLst>
                                      </p:cBhvr>
                                      <p:to>
                                        <p:strVal val="visible"/>
                                      </p:to>
                                    </p:set>
                                    <p:animEffect transition="in" filter="fade">
                                      <p:cBhvr>
                                        <p:cTn id="172" dur="500"/>
                                        <p:tgtEl>
                                          <p:spTgt spid="102"/>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03"/>
                                        </p:tgtEl>
                                        <p:attrNameLst>
                                          <p:attrName>style.visibility</p:attrName>
                                        </p:attrNameLst>
                                      </p:cBhvr>
                                      <p:to>
                                        <p:strVal val="visible"/>
                                      </p:to>
                                    </p:set>
                                    <p:animEffect transition="in" filter="fade">
                                      <p:cBhvr>
                                        <p:cTn id="175" dur="500"/>
                                        <p:tgtEl>
                                          <p:spTgt spid="10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04"/>
                                        </p:tgtEl>
                                        <p:attrNameLst>
                                          <p:attrName>style.visibility</p:attrName>
                                        </p:attrNameLst>
                                      </p:cBhvr>
                                      <p:to>
                                        <p:strVal val="visible"/>
                                      </p:to>
                                    </p:set>
                                    <p:animEffect transition="in" filter="fade">
                                      <p:cBhvr>
                                        <p:cTn id="178" dur="500"/>
                                        <p:tgtEl>
                                          <p:spTgt spid="104"/>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11"/>
                                        </p:tgtEl>
                                        <p:attrNameLst>
                                          <p:attrName>style.visibility</p:attrName>
                                        </p:attrNameLst>
                                      </p:cBhvr>
                                      <p:to>
                                        <p:strVal val="visible"/>
                                      </p:to>
                                    </p:set>
                                    <p:animEffect transition="in" filter="fade">
                                      <p:cBhvr>
                                        <p:cTn id="181" dur="500"/>
                                        <p:tgtEl>
                                          <p:spTgt spid="11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12"/>
                                        </p:tgtEl>
                                        <p:attrNameLst>
                                          <p:attrName>style.visibility</p:attrName>
                                        </p:attrNameLst>
                                      </p:cBhvr>
                                      <p:to>
                                        <p:strVal val="visible"/>
                                      </p:to>
                                    </p:set>
                                    <p:animEffect transition="in" filter="fade">
                                      <p:cBhvr>
                                        <p:cTn id="184" dur="500"/>
                                        <p:tgtEl>
                                          <p:spTgt spid="112"/>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fad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nodeType="clickEffect">
                                  <p:stCondLst>
                                    <p:cond delay="0"/>
                                  </p:stCondLst>
                                  <p:childTnLst>
                                    <p:set>
                                      <p:cBhvr>
                                        <p:cTn id="193" dur="1" fill="hold">
                                          <p:stCondLst>
                                            <p:cond delay="0"/>
                                          </p:stCondLst>
                                        </p:cTn>
                                        <p:tgtEl>
                                          <p:spTgt spid="125"/>
                                        </p:tgtEl>
                                        <p:attrNameLst>
                                          <p:attrName>style.visibility</p:attrName>
                                        </p:attrNameLst>
                                      </p:cBhvr>
                                      <p:to>
                                        <p:strVal val="visible"/>
                                      </p:to>
                                    </p:set>
                                    <p:animEffect transition="in" filter="fade">
                                      <p:cBhvr>
                                        <p:cTn id="194"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1" grpId="0" animBg="1"/>
      <p:bldP spid="45" grpId="0"/>
      <p:bldP spid="46" grpId="0"/>
      <p:bldP spid="47" grpId="0"/>
      <p:bldP spid="48" grpId="0"/>
      <p:bldP spid="49" grpId="0"/>
      <p:bldP spid="50" grpId="0"/>
      <p:bldP spid="51" grpId="0"/>
      <p:bldP spid="52" grpId="0"/>
      <p:bldP spid="53" grpId="0"/>
      <p:bldP spid="54" grpId="0"/>
      <p:bldP spid="55" grpId="0"/>
      <p:bldP spid="71" grpId="0" animBg="1"/>
      <p:bldP spid="89" grpId="0"/>
      <p:bldP spid="90" grpId="0"/>
      <p:bldP spid="91" grpId="0"/>
      <p:bldP spid="92" grpId="0"/>
      <p:bldP spid="93" grpId="0"/>
      <p:bldP spid="94" grpId="0"/>
      <p:bldP spid="95" grpId="0"/>
      <p:bldP spid="96" grpId="0"/>
      <p:bldP spid="97" grpId="0"/>
      <p:bldP spid="98" grpId="0"/>
      <p:bldP spid="99" grpId="0"/>
      <p:bldP spid="101" grpId="0" animBg="1"/>
      <p:bldP spid="102" grpId="0" animBg="1"/>
      <p:bldP spid="103" grpId="0" animBg="1"/>
      <p:bldP spid="104" grpId="0" animBg="1"/>
      <p:bldP spid="111" grpId="0" animBg="1"/>
      <p:bldP spid="112" grpId="0" animBg="1"/>
      <p:bldP spid="121" grpId="0" animBg="1"/>
      <p:bldP spid="1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889233" y="985428"/>
            <a:ext cx="10989578" cy="2585323"/>
          </a:xfrm>
          <a:prstGeom prst="rect">
            <a:avLst/>
          </a:prstGeom>
          <a:noFill/>
        </p:spPr>
        <p:txBody>
          <a:bodyPr wrap="square" rtlCol="0">
            <a:spAutoFit/>
          </a:bodyPr>
          <a:lstStyle/>
          <a:p>
            <a:r>
              <a:rPr lang="zh-CN" altLang="en-US" dirty="0"/>
              <a:t>普利姆</a:t>
            </a:r>
            <a:r>
              <a:rPr lang="en-US" altLang="zh-CN" dirty="0"/>
              <a:t>(Prim)</a:t>
            </a:r>
            <a:r>
              <a:rPr lang="zh-CN" altLang="en-US" dirty="0"/>
              <a:t>算法</a:t>
            </a:r>
            <a:r>
              <a:rPr lang="en-US" altLang="zh-CN" dirty="0"/>
              <a:t>:</a:t>
            </a:r>
          </a:p>
          <a:p>
            <a:endParaRPr lang="en-US" altLang="zh-CN" dirty="0"/>
          </a:p>
          <a:p>
            <a:r>
              <a:rPr lang="zh-CN" altLang="en-US" dirty="0"/>
              <a:t>①从图中找第一个起始顶点</a:t>
            </a:r>
            <a:r>
              <a:rPr lang="en-US" altLang="zh-CN" dirty="0"/>
              <a:t>v0</a:t>
            </a:r>
            <a:r>
              <a:rPr lang="zh-CN" altLang="en-US" dirty="0"/>
              <a:t>，作为生成树的第一个顶点，然后从这个顶点到其他顶点的所有边中选一条</a:t>
            </a:r>
            <a:r>
              <a:rPr lang="zh-CN" altLang="en-US" dirty="0">
                <a:solidFill>
                  <a:schemeClr val="accent1"/>
                </a:solidFill>
              </a:rPr>
              <a:t>权值最小</a:t>
            </a:r>
            <a:r>
              <a:rPr lang="zh-CN" altLang="en-US" dirty="0"/>
              <a:t>的边。然后把这条边的另一个</a:t>
            </a:r>
            <a:r>
              <a:rPr lang="zh-CN" altLang="en-US" dirty="0">
                <a:solidFill>
                  <a:schemeClr val="accent1"/>
                </a:solidFill>
              </a:rPr>
              <a:t>顶点</a:t>
            </a:r>
            <a:r>
              <a:rPr lang="en-US" altLang="zh-CN" dirty="0">
                <a:solidFill>
                  <a:schemeClr val="accent1"/>
                </a:solidFill>
              </a:rPr>
              <a:t>v</a:t>
            </a:r>
            <a:r>
              <a:rPr lang="zh-CN" altLang="en-US" dirty="0"/>
              <a:t>和这条边加入到生成树中。</a:t>
            </a:r>
            <a:endParaRPr lang="en-US" altLang="zh-CN" dirty="0"/>
          </a:p>
          <a:p>
            <a:r>
              <a:rPr lang="zh-CN" altLang="en-US" dirty="0"/>
              <a:t>②对剩下的其他所有顶点，分别检查这些顶点与</a:t>
            </a:r>
            <a:r>
              <a:rPr lang="zh-CN" altLang="en-US" dirty="0">
                <a:solidFill>
                  <a:schemeClr val="accent1"/>
                </a:solidFill>
              </a:rPr>
              <a:t>顶点</a:t>
            </a:r>
            <a:r>
              <a:rPr lang="en-US" altLang="zh-CN" dirty="0">
                <a:solidFill>
                  <a:schemeClr val="accent1"/>
                </a:solidFill>
              </a:rPr>
              <a:t>v</a:t>
            </a:r>
            <a:r>
              <a:rPr lang="zh-CN" altLang="en-US" dirty="0"/>
              <a:t>的权值是否比这些顶点在</a:t>
            </a:r>
            <a:r>
              <a:rPr lang="en-US" altLang="zh-CN" dirty="0" err="1"/>
              <a:t>lowcost</a:t>
            </a:r>
            <a:r>
              <a:rPr lang="zh-CN" altLang="en-US" dirty="0"/>
              <a:t>数组中对应的权值小，如果更小，则用较小的权值更新</a:t>
            </a:r>
            <a:r>
              <a:rPr lang="en-US" altLang="zh-CN" dirty="0" err="1"/>
              <a:t>lowcost</a:t>
            </a:r>
            <a:r>
              <a:rPr lang="zh-CN" altLang="en-US" dirty="0"/>
              <a:t>数组。</a:t>
            </a:r>
            <a:endParaRPr lang="en-US" altLang="zh-CN" dirty="0"/>
          </a:p>
          <a:p>
            <a:r>
              <a:rPr lang="zh-CN" altLang="en-US" dirty="0"/>
              <a:t>③从更新后的</a:t>
            </a:r>
            <a:r>
              <a:rPr lang="en-US" altLang="zh-CN" dirty="0" err="1"/>
              <a:t>lowcost</a:t>
            </a:r>
            <a:r>
              <a:rPr lang="zh-CN" altLang="en-US" dirty="0"/>
              <a:t>数组中继续挑选权值最小</a:t>
            </a:r>
            <a:r>
              <a:rPr lang="zh-CN" altLang="en-US" dirty="0">
                <a:solidFill>
                  <a:schemeClr val="accent1"/>
                </a:solidFill>
              </a:rPr>
              <a:t>而且不在生成树中</a:t>
            </a:r>
            <a:r>
              <a:rPr lang="zh-CN" altLang="en-US" dirty="0"/>
              <a:t>的边，然后加入到生成树。</a:t>
            </a:r>
            <a:endParaRPr lang="en-US" altLang="zh-CN" dirty="0"/>
          </a:p>
          <a:p>
            <a:r>
              <a:rPr lang="zh-CN" altLang="en-US" dirty="0"/>
              <a:t>④反复执行②③直到所有</a:t>
            </a:r>
            <a:r>
              <a:rPr lang="zh-CN" altLang="en-US" dirty="0">
                <a:solidFill>
                  <a:schemeClr val="accent1"/>
                </a:solidFill>
              </a:rPr>
              <a:t>所有顶点</a:t>
            </a:r>
            <a:r>
              <a:rPr lang="zh-CN" altLang="en-US" dirty="0"/>
              <a:t>都加入到生成树中。</a:t>
            </a:r>
            <a:endParaRPr lang="en-US" altLang="zh-CN" dirty="0"/>
          </a:p>
          <a:p>
            <a:endParaRPr lang="zh-CN" altLang="en-US" dirty="0"/>
          </a:p>
        </p:txBody>
      </p:sp>
      <p:sp>
        <p:nvSpPr>
          <p:cNvPr id="5" name="矩形 4">
            <a:extLst>
              <a:ext uri="{FF2B5EF4-FFF2-40B4-BE49-F238E27FC236}">
                <a16:creationId xmlns:a16="http://schemas.microsoft.com/office/drawing/2014/main" xmlns="" id="{C042BF93-753A-41ED-91CB-A223F6BB826F}"/>
              </a:ext>
            </a:extLst>
          </p:cNvPr>
          <p:cNvSpPr/>
          <p:nvPr/>
        </p:nvSpPr>
        <p:spPr>
          <a:xfrm>
            <a:off x="889233" y="4380743"/>
            <a:ext cx="6429965" cy="369332"/>
          </a:xfrm>
          <a:prstGeom prst="rect">
            <a:avLst/>
          </a:prstGeom>
        </p:spPr>
        <p:txBody>
          <a:bodyPr wrap="none">
            <a:spAutoFit/>
          </a:bodyPr>
          <a:lstStyle/>
          <a:p>
            <a:r>
              <a:rPr lang="zh-CN" altLang="en-US" dirty="0"/>
              <a:t>需要维护两个数组：</a:t>
            </a:r>
            <a:r>
              <a:rPr lang="en-US" altLang="zh-CN" dirty="0" err="1">
                <a:solidFill>
                  <a:schemeClr val="accent2"/>
                </a:solidFill>
              </a:rPr>
              <a:t>lowcost</a:t>
            </a:r>
            <a:r>
              <a:rPr lang="en-US" altLang="zh-CN" dirty="0">
                <a:solidFill>
                  <a:schemeClr val="accent2"/>
                </a:solidFill>
              </a:rPr>
              <a:t>[n] </a:t>
            </a:r>
            <a:r>
              <a:rPr lang="en-US" altLang="zh-CN" dirty="0" err="1">
                <a:solidFill>
                  <a:schemeClr val="accent2"/>
                </a:solidFill>
              </a:rPr>
              <a:t>adjvex</a:t>
            </a:r>
            <a:r>
              <a:rPr lang="en-US" altLang="zh-CN" dirty="0">
                <a:solidFill>
                  <a:schemeClr val="accent2"/>
                </a:solidFill>
              </a:rPr>
              <a:t>[n]</a:t>
            </a:r>
            <a:r>
              <a:rPr lang="zh-CN" altLang="en-US" dirty="0"/>
              <a:t>（</a:t>
            </a:r>
            <a:r>
              <a:rPr lang="en-US" altLang="zh-CN" dirty="0"/>
              <a:t>n</a:t>
            </a:r>
            <a:r>
              <a:rPr lang="zh-CN" altLang="en-US" dirty="0"/>
              <a:t>是图中的顶点数）</a:t>
            </a:r>
            <a:endParaRPr lang="en-US" altLang="zh-CN" dirty="0"/>
          </a:p>
        </p:txBody>
      </p:sp>
    </p:spTree>
    <p:extLst>
      <p:ext uri="{BB962C8B-B14F-4D97-AF65-F5344CB8AC3E}">
        <p14:creationId xmlns:p14="http://schemas.microsoft.com/office/powerpoint/2010/main" val="3408720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5823229" cy="2400657"/>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solidFill>
                <a:schemeClr val="accent1"/>
              </a:solidFill>
            </a:endParaRPr>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solidFill>
                  <a:srgbClr val="FF0000"/>
                </a:solidFill>
              </a:rPr>
              <a:t>lowcost</a:t>
            </a:r>
            <a:r>
              <a:rPr lang="en-US" altLang="zh-CN" sz="1200" dirty="0">
                <a:solidFill>
                  <a:srgbClr val="FF0000"/>
                </a:solidFill>
              </a:rPr>
              <a:t>[0]=0</a:t>
            </a:r>
            <a:r>
              <a:rPr lang="en-US" altLang="zh-CN" sz="1200" dirty="0"/>
              <a:t>;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p>
          <a:p>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217952" y="877429"/>
            <a:ext cx="565237" cy="1803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862986" y="615819"/>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1826812671"/>
              </p:ext>
            </p:extLst>
          </p:nvPr>
        </p:nvGraphicFramePr>
        <p:xfrm>
          <a:off x="5776408" y="3720721"/>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11</a:t>
                      </a:r>
                      <a:endParaRPr lang="zh-CN" altLang="en-US" dirty="0"/>
                    </a:p>
                  </a:txBody>
                  <a:tcPr/>
                </a:tc>
                <a:tc>
                  <a:txBody>
                    <a:bodyPr/>
                    <a:lstStyle/>
                    <a:p>
                      <a:r>
                        <a:rPr lang="zh-CN" altLang="en-US" dirty="0"/>
                        <a:t>∞</a:t>
                      </a:r>
                    </a:p>
                  </a:txBody>
                  <a:tcPr/>
                </a:tc>
                <a:tc>
                  <a:txBody>
                    <a:bodyPr/>
                    <a:lstStyle/>
                    <a:p>
                      <a:r>
                        <a:rPr lang="zh-CN" altLang="en-US" dirty="0"/>
                        <a:t>∞</a:t>
                      </a:r>
                    </a:p>
                  </a:txBody>
                  <a:tcPr/>
                </a:tc>
                <a:tc>
                  <a:txBody>
                    <a:bodyPr/>
                    <a:lstStyle/>
                    <a:p>
                      <a:r>
                        <a:rPr lang="zh-CN" altLang="en-US" dirty="0"/>
                        <a:t>∞</a:t>
                      </a:r>
                    </a:p>
                  </a:txBody>
                  <a:tcPr/>
                </a:tc>
                <a:tc>
                  <a:txBody>
                    <a:bodyPr/>
                    <a:lstStyle/>
                    <a:p>
                      <a:r>
                        <a:rPr lang="zh-CN" altLang="en-US" dirty="0"/>
                        <a:t>∞</a:t>
                      </a: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279158577"/>
                  </a:ext>
                </a:extLst>
              </a:tr>
            </a:tbl>
          </a:graphicData>
        </a:graphic>
      </p:graphicFrame>
      <p:sp>
        <p:nvSpPr>
          <p:cNvPr id="78" name="文本框 77">
            <a:extLst>
              <a:ext uri="{FF2B5EF4-FFF2-40B4-BE49-F238E27FC236}">
                <a16:creationId xmlns:a16="http://schemas.microsoft.com/office/drawing/2014/main" xmlns="" id="{BC2C06AF-E211-4AC1-8CF1-62E97131BC26}"/>
              </a:ext>
            </a:extLst>
          </p:cNvPr>
          <p:cNvSpPr txBox="1"/>
          <p:nvPr/>
        </p:nvSpPr>
        <p:spPr>
          <a:xfrm>
            <a:off x="6979435" y="3186573"/>
            <a:ext cx="1022643" cy="369332"/>
          </a:xfrm>
          <a:prstGeom prst="rect">
            <a:avLst/>
          </a:prstGeom>
          <a:noFill/>
        </p:spPr>
        <p:txBody>
          <a:bodyPr wrap="square" rtlCol="0">
            <a:spAutoFit/>
          </a:bodyPr>
          <a:lstStyle/>
          <a:p>
            <a:r>
              <a:rPr lang="zh-CN" altLang="en-US" dirty="0">
                <a:solidFill>
                  <a:schemeClr val="accent1"/>
                </a:solidFill>
              </a:rPr>
              <a:t>初始化</a:t>
            </a:r>
          </a:p>
        </p:txBody>
      </p:sp>
      <p:sp>
        <p:nvSpPr>
          <p:cNvPr id="80" name="左大括号 79">
            <a:extLst>
              <a:ext uri="{FF2B5EF4-FFF2-40B4-BE49-F238E27FC236}">
                <a16:creationId xmlns:a16="http://schemas.microsoft.com/office/drawing/2014/main" xmlns="" id="{A045E9C4-3EE3-4459-99A9-9477782A9CFA}"/>
              </a:ext>
            </a:extLst>
          </p:cNvPr>
          <p:cNvSpPr/>
          <p:nvPr/>
        </p:nvSpPr>
        <p:spPr>
          <a:xfrm>
            <a:off x="513733" y="1365586"/>
            <a:ext cx="195196" cy="954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xmlns="" id="{62E742B4-8D48-4CE3-BA79-F6B36ED9E076}"/>
              </a:ext>
            </a:extLst>
          </p:cNvPr>
          <p:cNvSpPr txBox="1"/>
          <p:nvPr/>
        </p:nvSpPr>
        <p:spPr>
          <a:xfrm>
            <a:off x="113348" y="1398696"/>
            <a:ext cx="324757" cy="923330"/>
          </a:xfrm>
          <a:prstGeom prst="rect">
            <a:avLst/>
          </a:prstGeom>
          <a:noFill/>
        </p:spPr>
        <p:txBody>
          <a:bodyPr wrap="square" rtlCol="0">
            <a:spAutoFit/>
          </a:bodyPr>
          <a:lstStyle/>
          <a:p>
            <a:r>
              <a:rPr lang="zh-CN" altLang="en-US" dirty="0">
                <a:solidFill>
                  <a:srgbClr val="FF0000"/>
                </a:solidFill>
              </a:rPr>
              <a:t>初始化</a:t>
            </a:r>
          </a:p>
        </p:txBody>
      </p:sp>
    </p:spTree>
    <p:extLst>
      <p:ext uri="{BB962C8B-B14F-4D97-AF65-F5344CB8AC3E}">
        <p14:creationId xmlns:p14="http://schemas.microsoft.com/office/powerpoint/2010/main" val="33936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animBg="1"/>
      <p:bldP spid="8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solidFill>
                <a:schemeClr val="accent1"/>
              </a:solidFill>
            </a:endParaRPr>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520301857"/>
              </p:ext>
            </p:extLst>
          </p:nvPr>
        </p:nvGraphicFramePr>
        <p:xfrm>
          <a:off x="7764605" y="4326687"/>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accent2"/>
                          </a:solidFill>
                        </a:rPr>
                        <a:t>5</a:t>
                      </a:r>
                      <a:endParaRPr lang="zh-CN" altLang="en-US" dirty="0">
                        <a:solidFill>
                          <a:schemeClr val="accent2"/>
                        </a:solidFill>
                      </a:endParaRPr>
                    </a:p>
                  </a:txBody>
                  <a:tcPr/>
                </a:tc>
                <a:tc>
                  <a:txBody>
                    <a:bodyPr/>
                    <a:lstStyle/>
                    <a:p>
                      <a:r>
                        <a:rPr lang="en-US" altLang="zh-CN" dirty="0"/>
                        <a:t>11</a:t>
                      </a:r>
                      <a:endParaRPr lang="zh-CN" altLang="en-US" dirty="0"/>
                    </a:p>
                  </a:txBody>
                  <a:tcPr/>
                </a:tc>
                <a:tc>
                  <a:txBody>
                    <a:bodyPr/>
                    <a:lstStyle/>
                    <a:p>
                      <a:r>
                        <a:rPr lang="zh-CN" altLang="en-US" dirty="0"/>
                        <a:t>∞</a:t>
                      </a:r>
                    </a:p>
                  </a:txBody>
                  <a:tcPr/>
                </a:tc>
                <a:tc>
                  <a:txBody>
                    <a:bodyPr/>
                    <a:lstStyle/>
                    <a:p>
                      <a:r>
                        <a:rPr lang="zh-CN" altLang="en-US" dirty="0"/>
                        <a:t>∞</a:t>
                      </a:r>
                    </a:p>
                  </a:txBody>
                  <a:tcPr/>
                </a:tc>
                <a:tc>
                  <a:txBody>
                    <a:bodyPr/>
                    <a:lstStyle/>
                    <a:p>
                      <a:r>
                        <a:rPr lang="zh-CN" altLang="en-US" dirty="0"/>
                        <a:t>∞</a:t>
                      </a:r>
                    </a:p>
                  </a:txBody>
                  <a:tcPr/>
                </a:tc>
                <a:tc>
                  <a:txBody>
                    <a:bodyPr/>
                    <a:lstStyle/>
                    <a:p>
                      <a:r>
                        <a:rPr lang="zh-CN" altLang="en-US" dirty="0"/>
                        <a:t>∞</a:t>
                      </a: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accent2"/>
                          </a:solidFill>
                        </a:rPr>
                        <a:t>0</a:t>
                      </a:r>
                      <a:endParaRPr lang="zh-CN" altLang="en-US" dirty="0">
                        <a:solidFill>
                          <a:schemeClr val="accent2"/>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 name="文本框 4">
            <a:extLst>
              <a:ext uri="{FF2B5EF4-FFF2-40B4-BE49-F238E27FC236}">
                <a16:creationId xmlns:a16="http://schemas.microsoft.com/office/drawing/2014/main" xmlns="" id="{745EC94C-2238-4667-8CFC-8CB061917906}"/>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=1</a:t>
            </a:r>
            <a:endParaRPr lang="zh-CN" altLang="en-US" dirty="0">
              <a:solidFill>
                <a:schemeClr val="accent1"/>
              </a:solidFill>
            </a:endParaRPr>
          </a:p>
        </p:txBody>
      </p:sp>
    </p:spTree>
    <p:extLst>
      <p:ext uri="{BB962C8B-B14F-4D97-AF65-F5344CB8AC3E}">
        <p14:creationId xmlns:p14="http://schemas.microsoft.com/office/powerpoint/2010/main" val="341181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8" grpId="0" animBg="1"/>
      <p:bldP spid="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520662679"/>
              </p:ext>
            </p:extLst>
          </p:nvPr>
        </p:nvGraphicFramePr>
        <p:xfrm>
          <a:off x="7764605" y="4332663"/>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11</a:t>
                      </a:r>
                      <a:endParaRPr lang="zh-CN" altLang="en-US" dirty="0"/>
                    </a:p>
                  </a:txBody>
                  <a:tcPr/>
                </a:tc>
                <a:tc>
                  <a:txBody>
                    <a:bodyPr/>
                    <a:lstStyle/>
                    <a:p>
                      <a:r>
                        <a:rPr lang="zh-CN" altLang="en-US" dirty="0"/>
                        <a:t>∞</a:t>
                      </a:r>
                    </a:p>
                  </a:txBody>
                  <a:tcPr/>
                </a:tc>
                <a:tc>
                  <a:txBody>
                    <a:bodyPr/>
                    <a:lstStyle/>
                    <a:p>
                      <a:r>
                        <a:rPr lang="zh-CN" altLang="en-US" dirty="0"/>
                        <a:t>∞</a:t>
                      </a:r>
                    </a:p>
                  </a:txBody>
                  <a:tcPr/>
                </a:tc>
                <a:tc>
                  <a:txBody>
                    <a:bodyPr/>
                    <a:lstStyle/>
                    <a:p>
                      <a:r>
                        <a:rPr lang="zh-CN" altLang="en-US" dirty="0"/>
                        <a:t>∞</a:t>
                      </a:r>
                    </a:p>
                  </a:txBody>
                  <a:tcPr/>
                </a:tc>
                <a:tc>
                  <a:txBody>
                    <a:bodyPr/>
                    <a:lstStyle/>
                    <a:p>
                      <a:r>
                        <a:rPr lang="zh-CN" altLang="en-US" dirty="0"/>
                        <a:t>∞</a:t>
                      </a: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accent2"/>
                          </a:solidFill>
                        </a:rPr>
                        <a:t>0</a:t>
                      </a:r>
                      <a:endParaRPr lang="zh-CN" altLang="en-US" dirty="0">
                        <a:solidFill>
                          <a:schemeClr val="accent2"/>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7" name="文本框 56">
            <a:extLst>
              <a:ext uri="{FF2B5EF4-FFF2-40B4-BE49-F238E27FC236}">
                <a16:creationId xmlns:a16="http://schemas.microsoft.com/office/drawing/2014/main" xmlns="" id="{2C50E035-E74C-4226-86C0-BEC03377C5B5}"/>
              </a:ext>
            </a:extLst>
          </p:cNvPr>
          <p:cNvSpPr txBox="1"/>
          <p:nvPr/>
        </p:nvSpPr>
        <p:spPr>
          <a:xfrm>
            <a:off x="8832459" y="5813743"/>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0-&gt;1</a:t>
            </a:r>
            <a:r>
              <a:rPr lang="zh-CN" altLang="en-US" dirty="0">
                <a:solidFill>
                  <a:schemeClr val="accent1"/>
                </a:solidFill>
              </a:rPr>
              <a:t>）</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60" name="文本框 59">
            <a:extLst>
              <a:ext uri="{FF2B5EF4-FFF2-40B4-BE49-F238E27FC236}">
                <a16:creationId xmlns:a16="http://schemas.microsoft.com/office/drawing/2014/main" xmlns="" id="{BDC85956-5D37-4FD8-87A9-C3E8497CF5D1}"/>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=1</a:t>
            </a:r>
            <a:endParaRPr lang="zh-CN" altLang="en-US" dirty="0">
              <a:solidFill>
                <a:schemeClr val="accent1"/>
              </a:solidFill>
            </a:endParaRPr>
          </a:p>
        </p:txBody>
      </p:sp>
    </p:spTree>
    <p:extLst>
      <p:ext uri="{BB962C8B-B14F-4D97-AF65-F5344CB8AC3E}">
        <p14:creationId xmlns:p14="http://schemas.microsoft.com/office/powerpoint/2010/main" val="494620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1736339823"/>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rgbClr val="FF0000"/>
                          </a:solidFill>
                        </a:rPr>
                        <a:t>12</a:t>
                      </a:r>
                      <a:endParaRPr lang="zh-CN" altLang="en-US" dirty="0">
                        <a:solidFill>
                          <a:srgbClr val="FF0000"/>
                        </a:solidFill>
                      </a:endParaRPr>
                    </a:p>
                  </a:txBody>
                  <a:tcPr/>
                </a:tc>
                <a:tc>
                  <a:txBody>
                    <a:bodyPr/>
                    <a:lstStyle/>
                    <a:p>
                      <a:r>
                        <a:rPr lang="en-US" altLang="zh-CN" dirty="0">
                          <a:solidFill>
                            <a:srgbClr val="FF0000"/>
                          </a:solidFill>
                        </a:rPr>
                        <a:t>2</a:t>
                      </a:r>
                      <a:endParaRPr lang="zh-CN" altLang="en-US" dirty="0">
                        <a:solidFill>
                          <a:srgbClr val="FF0000"/>
                        </a:solidFill>
                      </a:endParaRPr>
                    </a:p>
                  </a:txBody>
                  <a:tcPr/>
                </a:tc>
                <a:tc>
                  <a:txBody>
                    <a:bodyPr/>
                    <a:lstStyle/>
                    <a:p>
                      <a:r>
                        <a:rPr lang="en-US" altLang="zh-CN" dirty="0">
                          <a:solidFill>
                            <a:srgbClr val="FF0000"/>
                          </a:solidFill>
                        </a:rPr>
                        <a:t>8</a:t>
                      </a:r>
                      <a:endParaRPr lang="zh-CN" altLang="en-US" dirty="0">
                        <a:solidFill>
                          <a:srgbClr val="FF0000"/>
                        </a:solidFill>
                      </a:endParaRPr>
                    </a:p>
                  </a:txBody>
                  <a:tcPr/>
                </a:tc>
                <a:tc>
                  <a:txBody>
                    <a:bodyPr/>
                    <a:lstStyle/>
                    <a:p>
                      <a:r>
                        <a:rPr lang="zh-CN" altLang="en-US" dirty="0"/>
                        <a:t>∞</a:t>
                      </a: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1" name="文本框 50">
            <a:extLst>
              <a:ext uri="{FF2B5EF4-FFF2-40B4-BE49-F238E27FC236}">
                <a16:creationId xmlns:a16="http://schemas.microsoft.com/office/drawing/2014/main" xmlns="" id="{B5A0C199-188D-49B6-A60F-FB02DD5FA494}"/>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=1</a:t>
            </a:r>
            <a:endParaRPr lang="zh-CN" altLang="en-US" dirty="0">
              <a:solidFill>
                <a:schemeClr val="accent1"/>
              </a:solidFill>
            </a:endParaRPr>
          </a:p>
        </p:txBody>
      </p:sp>
    </p:spTree>
    <p:extLst>
      <p:ext uri="{BB962C8B-B14F-4D97-AF65-F5344CB8AC3E}">
        <p14:creationId xmlns:p14="http://schemas.microsoft.com/office/powerpoint/2010/main" val="54579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pic>
        <p:nvPicPr>
          <p:cNvPr id="3" name="图片 2">
            <a:extLst>
              <a:ext uri="{FF2B5EF4-FFF2-40B4-BE49-F238E27FC236}">
                <a16:creationId xmlns:a16="http://schemas.microsoft.com/office/drawing/2014/main" xmlns="" id="{BCAE93D7-A473-43A8-9D92-9D908AB03175}"/>
              </a:ext>
            </a:extLst>
          </p:cNvPr>
          <p:cNvPicPr>
            <a:picLocks noChangeAspect="1"/>
          </p:cNvPicPr>
          <p:nvPr/>
        </p:nvPicPr>
        <p:blipFill>
          <a:blip r:embed="rId2"/>
          <a:stretch>
            <a:fillRect/>
          </a:stretch>
        </p:blipFill>
        <p:spPr>
          <a:xfrm>
            <a:off x="2766957" y="844333"/>
            <a:ext cx="6715125" cy="1314450"/>
          </a:xfrm>
          <a:prstGeom prst="rect">
            <a:avLst/>
          </a:prstGeom>
        </p:spPr>
      </p:pic>
      <p:sp>
        <p:nvSpPr>
          <p:cNvPr id="31" name="流程图: 接点 30">
            <a:extLst>
              <a:ext uri="{FF2B5EF4-FFF2-40B4-BE49-F238E27FC236}">
                <a16:creationId xmlns:a16="http://schemas.microsoft.com/office/drawing/2014/main" xmlns="" id="{E456D06B-CB49-41FF-8C85-9F56DEAA1B70}"/>
              </a:ext>
            </a:extLst>
          </p:cNvPr>
          <p:cNvSpPr/>
          <p:nvPr/>
        </p:nvSpPr>
        <p:spPr>
          <a:xfrm>
            <a:off x="2157838" y="274926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2" name="流程图: 接点 31">
            <a:extLst>
              <a:ext uri="{FF2B5EF4-FFF2-40B4-BE49-F238E27FC236}">
                <a16:creationId xmlns:a16="http://schemas.microsoft.com/office/drawing/2014/main" xmlns="" id="{A115B6B1-3B68-4EAB-9E5E-D6D0FA679478}"/>
              </a:ext>
            </a:extLst>
          </p:cNvPr>
          <p:cNvSpPr/>
          <p:nvPr/>
        </p:nvSpPr>
        <p:spPr>
          <a:xfrm>
            <a:off x="1117109" y="371287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3" name="流程图: 接点 32">
            <a:extLst>
              <a:ext uri="{FF2B5EF4-FFF2-40B4-BE49-F238E27FC236}">
                <a16:creationId xmlns:a16="http://schemas.microsoft.com/office/drawing/2014/main" xmlns="" id="{5BF4AE50-1925-4F28-B1C7-752A6236F3AF}"/>
              </a:ext>
            </a:extLst>
          </p:cNvPr>
          <p:cNvSpPr/>
          <p:nvPr/>
        </p:nvSpPr>
        <p:spPr>
          <a:xfrm>
            <a:off x="3227262" y="371287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37" name="直接连接符 36">
            <a:extLst>
              <a:ext uri="{FF2B5EF4-FFF2-40B4-BE49-F238E27FC236}">
                <a16:creationId xmlns:a16="http://schemas.microsoft.com/office/drawing/2014/main" xmlns="" id="{47D5EC76-B5D1-46F1-81FE-327D68E84C42}"/>
              </a:ext>
            </a:extLst>
          </p:cNvPr>
          <p:cNvCxnSpPr>
            <a:stCxn id="32" idx="6"/>
            <a:endCxn id="33" idx="2"/>
          </p:cNvCxnSpPr>
          <p:nvPr/>
        </p:nvCxnSpPr>
        <p:spPr>
          <a:xfrm>
            <a:off x="1872118" y="4077792"/>
            <a:ext cx="1355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C047D71A-5011-4B22-BB9D-AA5DCC168CFF}"/>
              </a:ext>
            </a:extLst>
          </p:cNvPr>
          <p:cNvCxnSpPr>
            <a:stCxn id="31" idx="6"/>
            <a:endCxn id="33" idx="0"/>
          </p:cNvCxnSpPr>
          <p:nvPr/>
        </p:nvCxnSpPr>
        <p:spPr>
          <a:xfrm>
            <a:off x="2912847" y="3114182"/>
            <a:ext cx="691920" cy="59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2627CD37-1389-48B4-9D22-2CC269851FDA}"/>
              </a:ext>
            </a:extLst>
          </p:cNvPr>
          <p:cNvCxnSpPr>
            <a:stCxn id="31" idx="2"/>
            <a:endCxn id="32" idx="0"/>
          </p:cNvCxnSpPr>
          <p:nvPr/>
        </p:nvCxnSpPr>
        <p:spPr>
          <a:xfrm flipH="1">
            <a:off x="1494614" y="3114182"/>
            <a:ext cx="663224" cy="598689"/>
          </a:xfrm>
          <a:prstGeom prst="line">
            <a:avLst/>
          </a:prstGeom>
        </p:spPr>
        <p:style>
          <a:lnRef idx="1">
            <a:schemeClr val="accent1"/>
          </a:lnRef>
          <a:fillRef idx="0">
            <a:schemeClr val="accent1"/>
          </a:fillRef>
          <a:effectRef idx="0">
            <a:schemeClr val="accent1"/>
          </a:effectRef>
          <a:fontRef idx="minor">
            <a:schemeClr val="tx1"/>
          </a:fontRef>
        </p:style>
      </p:cxnSp>
      <p:sp>
        <p:nvSpPr>
          <p:cNvPr id="45" name="流程图: 接点 44">
            <a:extLst>
              <a:ext uri="{FF2B5EF4-FFF2-40B4-BE49-F238E27FC236}">
                <a16:creationId xmlns:a16="http://schemas.microsoft.com/office/drawing/2014/main" xmlns="" id="{1CAFBC6C-6652-4234-AB8D-EDD16DC2E78D}"/>
              </a:ext>
            </a:extLst>
          </p:cNvPr>
          <p:cNvSpPr/>
          <p:nvPr/>
        </p:nvSpPr>
        <p:spPr>
          <a:xfrm>
            <a:off x="9396348" y="274926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6" name="流程图: 接点 45">
            <a:extLst>
              <a:ext uri="{FF2B5EF4-FFF2-40B4-BE49-F238E27FC236}">
                <a16:creationId xmlns:a16="http://schemas.microsoft.com/office/drawing/2014/main" xmlns="" id="{4CADF660-271F-4599-BA3F-C90D954B312E}"/>
              </a:ext>
            </a:extLst>
          </p:cNvPr>
          <p:cNvSpPr/>
          <p:nvPr/>
        </p:nvSpPr>
        <p:spPr>
          <a:xfrm>
            <a:off x="8355619" y="371287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流程图: 接点 47">
            <a:extLst>
              <a:ext uri="{FF2B5EF4-FFF2-40B4-BE49-F238E27FC236}">
                <a16:creationId xmlns:a16="http://schemas.microsoft.com/office/drawing/2014/main" xmlns="" id="{84411490-3ED5-4101-9057-002855E309C0}"/>
              </a:ext>
            </a:extLst>
          </p:cNvPr>
          <p:cNvSpPr/>
          <p:nvPr/>
        </p:nvSpPr>
        <p:spPr>
          <a:xfrm>
            <a:off x="10465772" y="371287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28" name="直接箭头连接符 27">
            <a:extLst>
              <a:ext uri="{FF2B5EF4-FFF2-40B4-BE49-F238E27FC236}">
                <a16:creationId xmlns:a16="http://schemas.microsoft.com/office/drawing/2014/main" xmlns="" id="{B0A7424E-622D-4F8E-AFDC-26611AF393DB}"/>
              </a:ext>
            </a:extLst>
          </p:cNvPr>
          <p:cNvCxnSpPr>
            <a:cxnSpLocks/>
            <a:stCxn id="45" idx="2"/>
            <a:endCxn id="46" idx="0"/>
          </p:cNvCxnSpPr>
          <p:nvPr/>
        </p:nvCxnSpPr>
        <p:spPr>
          <a:xfrm flipH="1">
            <a:off x="8733124" y="3114182"/>
            <a:ext cx="663224"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79BB8035-204B-4D2C-8349-FD4C358FECE6}"/>
              </a:ext>
            </a:extLst>
          </p:cNvPr>
          <p:cNvCxnSpPr>
            <a:stCxn id="46" idx="7"/>
            <a:endCxn id="45" idx="3"/>
          </p:cNvCxnSpPr>
          <p:nvPr/>
        </p:nvCxnSpPr>
        <p:spPr>
          <a:xfrm flipV="1">
            <a:off x="9000059" y="3372220"/>
            <a:ext cx="506858"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4E31144A-D9A3-47F1-8B35-F4E98599880D}"/>
              </a:ext>
            </a:extLst>
          </p:cNvPr>
          <p:cNvCxnSpPr>
            <a:cxnSpLocks/>
            <a:stCxn id="45" idx="6"/>
            <a:endCxn id="48" idx="0"/>
          </p:cNvCxnSpPr>
          <p:nvPr/>
        </p:nvCxnSpPr>
        <p:spPr>
          <a:xfrm>
            <a:off x="10151357" y="3114182"/>
            <a:ext cx="691920"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xmlns="" id="{2BC0E9C8-CAF4-49FA-99F9-D0188CB4A628}"/>
              </a:ext>
            </a:extLst>
          </p:cNvPr>
          <p:cNvCxnSpPr>
            <a:stCxn id="48" idx="1"/>
            <a:endCxn id="45" idx="5"/>
          </p:cNvCxnSpPr>
          <p:nvPr/>
        </p:nvCxnSpPr>
        <p:spPr>
          <a:xfrm flipH="1" flipV="1">
            <a:off x="10040788" y="3372220"/>
            <a:ext cx="535553"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4788E3D4-387A-4458-B9A4-6388E6DC3BFA}"/>
              </a:ext>
            </a:extLst>
          </p:cNvPr>
          <p:cNvCxnSpPr>
            <a:stCxn id="46" idx="6"/>
            <a:endCxn id="48" idx="2"/>
          </p:cNvCxnSpPr>
          <p:nvPr/>
        </p:nvCxnSpPr>
        <p:spPr>
          <a:xfrm>
            <a:off x="9110628" y="4077792"/>
            <a:ext cx="1355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1F3CA668-0CDB-4F7B-A9C0-1AB19A30705D}"/>
              </a:ext>
            </a:extLst>
          </p:cNvPr>
          <p:cNvCxnSpPr>
            <a:stCxn id="48" idx="3"/>
            <a:endCxn id="46" idx="5"/>
          </p:cNvCxnSpPr>
          <p:nvPr/>
        </p:nvCxnSpPr>
        <p:spPr>
          <a:xfrm flipH="1">
            <a:off x="9000059" y="4335830"/>
            <a:ext cx="1576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xmlns="" id="{287CEF41-8C41-434B-937F-6CB11F027B01}"/>
              </a:ext>
            </a:extLst>
          </p:cNvPr>
          <p:cNvSpPr/>
          <p:nvPr/>
        </p:nvSpPr>
        <p:spPr>
          <a:xfrm>
            <a:off x="4870853" y="3114182"/>
            <a:ext cx="2455826" cy="96361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对于</a:t>
            </a:r>
            <a:r>
              <a:rPr lang="en-US" altLang="zh-CN" dirty="0"/>
              <a:t>n</a:t>
            </a:r>
            <a:r>
              <a:rPr lang="zh-CN" altLang="en-US" dirty="0"/>
              <a:t>个顶点</a:t>
            </a:r>
          </a:p>
        </p:txBody>
      </p:sp>
      <p:cxnSp>
        <p:nvCxnSpPr>
          <p:cNvPr id="69" name="直接箭头连接符 68">
            <a:extLst>
              <a:ext uri="{FF2B5EF4-FFF2-40B4-BE49-F238E27FC236}">
                <a16:creationId xmlns:a16="http://schemas.microsoft.com/office/drawing/2014/main" xmlns="" id="{FDECFB9B-5582-4689-A62E-2BE0D20ED106}"/>
              </a:ext>
            </a:extLst>
          </p:cNvPr>
          <p:cNvCxnSpPr>
            <a:cxnSpLocks/>
            <a:stCxn id="66" idx="3"/>
            <a:endCxn id="71" idx="0"/>
          </p:cNvCxnSpPr>
          <p:nvPr/>
        </p:nvCxnSpPr>
        <p:spPr>
          <a:xfrm flipH="1">
            <a:off x="3884103" y="3936675"/>
            <a:ext cx="1346397" cy="96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xmlns="" id="{98066BED-6911-4B43-BDFC-0FE48B4601F7}"/>
              </a:ext>
            </a:extLst>
          </p:cNvPr>
          <p:cNvSpPr/>
          <p:nvPr/>
        </p:nvSpPr>
        <p:spPr>
          <a:xfrm>
            <a:off x="2478947" y="4900285"/>
            <a:ext cx="2810312" cy="1057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每个顶点都与其他</a:t>
            </a:r>
            <a:r>
              <a:rPr lang="en-US" altLang="zh-CN" dirty="0"/>
              <a:t>n-1</a:t>
            </a:r>
            <a:r>
              <a:rPr lang="zh-CN" altLang="en-US" dirty="0"/>
              <a:t>个顶点有一条边，由于重复，所以一共有</a:t>
            </a:r>
            <a:r>
              <a:rPr lang="en-US" altLang="zh-CN" dirty="0">
                <a:solidFill>
                  <a:srgbClr val="FF0000"/>
                </a:solidFill>
              </a:rPr>
              <a:t>n*(n-1)/2</a:t>
            </a:r>
            <a:r>
              <a:rPr lang="zh-CN" altLang="en-US" dirty="0"/>
              <a:t>条边</a:t>
            </a:r>
          </a:p>
        </p:txBody>
      </p:sp>
      <p:sp>
        <p:nvSpPr>
          <p:cNvPr id="72" name="矩形 71">
            <a:extLst>
              <a:ext uri="{FF2B5EF4-FFF2-40B4-BE49-F238E27FC236}">
                <a16:creationId xmlns:a16="http://schemas.microsoft.com/office/drawing/2014/main" xmlns="" id="{0027BB20-A5F7-44BE-8020-07513D0BB517}"/>
              </a:ext>
            </a:extLst>
          </p:cNvPr>
          <p:cNvSpPr/>
          <p:nvPr/>
        </p:nvSpPr>
        <p:spPr>
          <a:xfrm>
            <a:off x="6950463" y="4939292"/>
            <a:ext cx="3200894" cy="1057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每个顶点都与其他</a:t>
            </a:r>
            <a:r>
              <a:rPr lang="en-US" altLang="zh-CN" dirty="0"/>
              <a:t>n-1</a:t>
            </a:r>
            <a:r>
              <a:rPr lang="zh-CN" altLang="en-US" dirty="0"/>
              <a:t>个顶点有一条边，由于有方向不重复，所以一共有</a:t>
            </a:r>
            <a:r>
              <a:rPr lang="en-US" altLang="zh-CN" dirty="0">
                <a:solidFill>
                  <a:srgbClr val="FF0000"/>
                </a:solidFill>
              </a:rPr>
              <a:t>n*(n-1) </a:t>
            </a:r>
            <a:r>
              <a:rPr lang="zh-CN" altLang="en-US" dirty="0"/>
              <a:t>条边</a:t>
            </a:r>
          </a:p>
        </p:txBody>
      </p:sp>
      <p:cxnSp>
        <p:nvCxnSpPr>
          <p:cNvPr id="74" name="直接箭头连接符 73">
            <a:extLst>
              <a:ext uri="{FF2B5EF4-FFF2-40B4-BE49-F238E27FC236}">
                <a16:creationId xmlns:a16="http://schemas.microsoft.com/office/drawing/2014/main" xmlns="" id="{F919FE20-1E29-40B8-A101-50682E2A3942}"/>
              </a:ext>
            </a:extLst>
          </p:cNvPr>
          <p:cNvCxnSpPr>
            <a:cxnSpLocks/>
            <a:stCxn id="66" idx="5"/>
            <a:endCxn id="72" idx="0"/>
          </p:cNvCxnSpPr>
          <p:nvPr/>
        </p:nvCxnSpPr>
        <p:spPr>
          <a:xfrm>
            <a:off x="6967032" y="3936675"/>
            <a:ext cx="1583878" cy="100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8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par>
                                <p:cTn id="51" presetID="10"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par>
                                <p:cTn id="54" presetID="10" presetClass="entr" presetSubtype="0"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fade">
                                      <p:cBhvr>
                                        <p:cTn id="66" dur="500"/>
                                        <p:tgtEl>
                                          <p:spTgt spid="69"/>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500"/>
                                        <p:tgtEl>
                                          <p:spTgt spid="7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500"/>
                                        <p:tgtEl>
                                          <p:spTgt spid="74"/>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45" grpId="0" animBg="1"/>
      <p:bldP spid="46" grpId="0" animBg="1"/>
      <p:bldP spid="48" grpId="0" animBg="1"/>
      <p:bldP spid="66" grpId="0" animBg="1"/>
      <p:bldP spid="71" grpId="0" animBg="1"/>
      <p:bldP spid="7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1018197635"/>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accent2"/>
                          </a:solidFill>
                        </a:rPr>
                        <a:t>2</a:t>
                      </a:r>
                      <a:endParaRPr lang="zh-CN" altLang="en-US" dirty="0">
                        <a:solidFill>
                          <a:schemeClr val="accent2"/>
                        </a:solidFill>
                      </a:endParaRPr>
                    </a:p>
                  </a:txBody>
                  <a:tcPr/>
                </a:tc>
                <a:tc>
                  <a:txBody>
                    <a:bodyPr/>
                    <a:lstStyle/>
                    <a:p>
                      <a:r>
                        <a:rPr lang="en-US" altLang="zh-CN" dirty="0">
                          <a:solidFill>
                            <a:schemeClr val="tx1"/>
                          </a:solidFill>
                        </a:rPr>
                        <a:t>8</a:t>
                      </a:r>
                      <a:endParaRPr lang="zh-CN" altLang="en-US" dirty="0">
                        <a:solidFill>
                          <a:schemeClr val="tx1"/>
                        </a:solidFill>
                      </a:endParaRPr>
                    </a:p>
                  </a:txBody>
                  <a:tcPr/>
                </a:tc>
                <a:tc>
                  <a:txBody>
                    <a:bodyPr/>
                    <a:lstStyle/>
                    <a:p>
                      <a:r>
                        <a:rPr lang="zh-CN" altLang="en-US" dirty="0"/>
                        <a:t>∞</a:t>
                      </a: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C5AFC97A-FB1E-4125-9ADD-6391B3399B6B}"/>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=2</a:t>
            </a:r>
            <a:endParaRPr lang="zh-CN" altLang="en-US" dirty="0">
              <a:solidFill>
                <a:schemeClr val="accent1"/>
              </a:solidFill>
            </a:endParaRPr>
          </a:p>
        </p:txBody>
      </p:sp>
    </p:spTree>
    <p:extLst>
      <p:ext uri="{BB962C8B-B14F-4D97-AF65-F5344CB8AC3E}">
        <p14:creationId xmlns:p14="http://schemas.microsoft.com/office/powerpoint/2010/main" val="860399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662667007"/>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solidFill>
                            <a:schemeClr val="tx1"/>
                          </a:solidFill>
                        </a:rPr>
                        <a:t>8</a:t>
                      </a:r>
                      <a:endParaRPr lang="zh-CN" altLang="en-US" dirty="0">
                        <a:solidFill>
                          <a:schemeClr val="tx1"/>
                        </a:solidFill>
                      </a:endParaRPr>
                    </a:p>
                  </a:txBody>
                  <a:tcPr/>
                </a:tc>
                <a:tc>
                  <a:txBody>
                    <a:bodyPr/>
                    <a:lstStyle/>
                    <a:p>
                      <a:r>
                        <a:rPr lang="zh-CN" altLang="en-US" dirty="0"/>
                        <a:t>∞</a:t>
                      </a: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t>0</a:t>
                      </a:r>
                      <a:endParaRPr lang="zh-CN" altLang="en-US" dirty="0"/>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8294D501-AA9D-4A0E-B87C-95FD5D9CB249}"/>
              </a:ext>
            </a:extLst>
          </p:cNvPr>
          <p:cNvSpPr txBox="1"/>
          <p:nvPr/>
        </p:nvSpPr>
        <p:spPr>
          <a:xfrm>
            <a:off x="8832459" y="5813743"/>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1-&gt;4</a:t>
            </a:r>
            <a:r>
              <a:rPr lang="zh-CN" altLang="en-US" dirty="0">
                <a:solidFill>
                  <a:schemeClr val="accent1"/>
                </a:solidFill>
              </a:rPr>
              <a:t>）</a:t>
            </a:r>
          </a:p>
        </p:txBody>
      </p:sp>
      <p:sp>
        <p:nvSpPr>
          <p:cNvPr id="51" name="文本框 50">
            <a:extLst>
              <a:ext uri="{FF2B5EF4-FFF2-40B4-BE49-F238E27FC236}">
                <a16:creationId xmlns:a16="http://schemas.microsoft.com/office/drawing/2014/main" xmlns="" id="{BDD70EFD-0192-4817-89D7-F6F8B58A3D3C}"/>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=2</a:t>
            </a:r>
            <a:endParaRPr lang="zh-CN" altLang="en-US" dirty="0">
              <a:solidFill>
                <a:schemeClr val="accent1"/>
              </a:solidFill>
            </a:endParaRPr>
          </a:p>
        </p:txBody>
      </p:sp>
    </p:spTree>
    <p:extLst>
      <p:ext uri="{BB962C8B-B14F-4D97-AF65-F5344CB8AC3E}">
        <p14:creationId xmlns:p14="http://schemas.microsoft.com/office/powerpoint/2010/main" val="458044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792093215"/>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solidFill>
                            <a:srgbClr val="FF0000"/>
                          </a:solidFill>
                        </a:rPr>
                        <a:t>15</a:t>
                      </a:r>
                      <a:endParaRPr lang="zh-CN" altLang="en-US" dirty="0">
                        <a:solidFill>
                          <a:srgbClr val="FF0000"/>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solidFill>
                            <a:srgbClr val="FF0000"/>
                          </a:solidFill>
                        </a:rPr>
                        <a:t>4</a:t>
                      </a:r>
                      <a:endParaRPr lang="zh-CN" altLang="en-US" dirty="0">
                        <a:solidFill>
                          <a:srgbClr val="FF0000"/>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6FC50E43-DE56-4A2C-B4BE-DB70D5B2BD70}"/>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=2</a:t>
            </a:r>
            <a:endParaRPr lang="zh-CN" altLang="en-US" dirty="0">
              <a:solidFill>
                <a:schemeClr val="accent1"/>
              </a:solidFill>
            </a:endParaRPr>
          </a:p>
        </p:txBody>
      </p:sp>
    </p:spTree>
    <p:extLst>
      <p:ext uri="{BB962C8B-B14F-4D97-AF65-F5344CB8AC3E}">
        <p14:creationId xmlns:p14="http://schemas.microsoft.com/office/powerpoint/2010/main" val="178700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3940856981"/>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accent2"/>
                          </a:solidFill>
                        </a:rPr>
                        <a:t>5</a:t>
                      </a:r>
                      <a:endParaRPr lang="zh-CN" altLang="en-US" dirty="0">
                        <a:solidFill>
                          <a:schemeClr val="accent2"/>
                        </a:solidFill>
                      </a:endParaRPr>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chemeClr val="tx1"/>
                          </a:solidFill>
                        </a:rPr>
                        <a:t>15</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5EF6542C-BA05-4433-A032-780690AC8533}"/>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=3</a:t>
            </a:r>
            <a:endParaRPr lang="zh-CN" altLang="en-US" dirty="0">
              <a:solidFill>
                <a:schemeClr val="accent1"/>
              </a:solidFill>
            </a:endParaRPr>
          </a:p>
        </p:txBody>
      </p:sp>
    </p:spTree>
    <p:extLst>
      <p:ext uri="{BB962C8B-B14F-4D97-AF65-F5344CB8AC3E}">
        <p14:creationId xmlns:p14="http://schemas.microsoft.com/office/powerpoint/2010/main" val="1353284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770228748"/>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accent2"/>
                          </a:solidFill>
                        </a:rPr>
                        <a:t>5</a:t>
                      </a:r>
                      <a:endParaRPr lang="zh-CN" altLang="en-US" dirty="0">
                        <a:solidFill>
                          <a:schemeClr val="accent2"/>
                        </a:solidFill>
                      </a:endParaRPr>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solidFill>
                            <a:schemeClr val="tx1"/>
                          </a:solidFill>
                        </a:rPr>
                        <a:t>15</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22666EDD-2376-490A-9724-DEF9C9CECB42}"/>
              </a:ext>
            </a:extLst>
          </p:cNvPr>
          <p:cNvSpPr txBox="1"/>
          <p:nvPr/>
        </p:nvSpPr>
        <p:spPr>
          <a:xfrm>
            <a:off x="8832459" y="5813743"/>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4-&gt;5</a:t>
            </a:r>
            <a:r>
              <a:rPr lang="zh-CN" altLang="en-US" dirty="0">
                <a:solidFill>
                  <a:schemeClr val="accent1"/>
                </a:solidFill>
              </a:rPr>
              <a:t>）</a:t>
            </a:r>
          </a:p>
        </p:txBody>
      </p:sp>
      <p:sp>
        <p:nvSpPr>
          <p:cNvPr id="51" name="文本框 50">
            <a:extLst>
              <a:ext uri="{FF2B5EF4-FFF2-40B4-BE49-F238E27FC236}">
                <a16:creationId xmlns:a16="http://schemas.microsoft.com/office/drawing/2014/main" xmlns="" id="{FDDFACD7-E0F3-4804-8A94-8955C0D95277}"/>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=3</a:t>
            </a:r>
            <a:endParaRPr lang="zh-CN" altLang="en-US" dirty="0">
              <a:solidFill>
                <a:schemeClr val="accent1"/>
              </a:solidFill>
            </a:endParaRPr>
          </a:p>
        </p:txBody>
      </p:sp>
    </p:spTree>
    <p:extLst>
      <p:ext uri="{BB962C8B-B14F-4D97-AF65-F5344CB8AC3E}">
        <p14:creationId xmlns:p14="http://schemas.microsoft.com/office/powerpoint/2010/main" val="5247861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4228788937"/>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rgbClr val="FF0000"/>
                          </a:solidFill>
                        </a:rPr>
                        <a:t>3</a:t>
                      </a:r>
                      <a:endParaRPr lang="zh-CN" altLang="en-US" dirty="0">
                        <a:solidFill>
                          <a:srgbClr val="FF0000"/>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rgbClr val="FF0000"/>
                          </a:solidFill>
                        </a:rPr>
                        <a:t>5</a:t>
                      </a:r>
                      <a:endParaRPr lang="zh-CN" altLang="en-US" dirty="0">
                        <a:solidFill>
                          <a:srgbClr val="FF0000"/>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1" name="文本框 50">
            <a:extLst>
              <a:ext uri="{FF2B5EF4-FFF2-40B4-BE49-F238E27FC236}">
                <a16:creationId xmlns:a16="http://schemas.microsoft.com/office/drawing/2014/main" xmlns="" id="{485881D6-ED16-407E-97F0-276799D02C4A}"/>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=3</a:t>
            </a:r>
            <a:endParaRPr lang="zh-CN" altLang="en-US" dirty="0">
              <a:solidFill>
                <a:schemeClr val="accent1"/>
              </a:solidFill>
            </a:endParaRPr>
          </a:p>
        </p:txBody>
      </p:sp>
    </p:spTree>
    <p:extLst>
      <p:ext uri="{BB962C8B-B14F-4D97-AF65-F5344CB8AC3E}">
        <p14:creationId xmlns:p14="http://schemas.microsoft.com/office/powerpoint/2010/main" val="4051287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520559859"/>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accent2"/>
                          </a:solidFill>
                        </a:rPr>
                        <a:t>6</a:t>
                      </a:r>
                      <a:endParaRPr lang="zh-CN" altLang="en-US" dirty="0">
                        <a:solidFill>
                          <a:schemeClr val="accent2"/>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3</a:t>
                      </a:r>
                      <a:endParaRPr lang="zh-CN" altLang="en-US" dirty="0">
                        <a:solidFill>
                          <a:schemeClr val="accent2"/>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accent2"/>
                          </a:solidFill>
                        </a:rPr>
                        <a:t>5</a:t>
                      </a:r>
                      <a:endParaRPr lang="zh-CN" altLang="en-US" dirty="0">
                        <a:solidFill>
                          <a:schemeClr val="accent2"/>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28ADC9AC-52AC-4BC2-BE27-AE2C4723A43D}"/>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=4</a:t>
            </a:r>
            <a:endParaRPr lang="zh-CN" altLang="en-US" dirty="0">
              <a:solidFill>
                <a:schemeClr val="accent1"/>
              </a:solidFill>
            </a:endParaRPr>
          </a:p>
        </p:txBody>
      </p:sp>
    </p:spTree>
    <p:extLst>
      <p:ext uri="{BB962C8B-B14F-4D97-AF65-F5344CB8AC3E}">
        <p14:creationId xmlns:p14="http://schemas.microsoft.com/office/powerpoint/2010/main" val="2635621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982737964"/>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accent2"/>
                          </a:solidFill>
                        </a:rPr>
                        <a:t>6</a:t>
                      </a:r>
                      <a:endParaRPr lang="zh-CN" altLang="en-US" dirty="0">
                        <a:solidFill>
                          <a:schemeClr val="accent2"/>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rgbClr val="FF0000"/>
                          </a:solidFill>
                        </a:rPr>
                        <a:t>0</a:t>
                      </a:r>
                      <a:endParaRPr lang="zh-CN" altLang="en-US" dirty="0">
                        <a:solidFill>
                          <a:srgbClr val="FF0000"/>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accent2"/>
                          </a:solidFill>
                        </a:rPr>
                        <a:t>5</a:t>
                      </a:r>
                      <a:endParaRPr lang="zh-CN" altLang="en-US" dirty="0">
                        <a:solidFill>
                          <a:schemeClr val="accent2"/>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40E10CDE-2854-4942-9286-5E0C69E08047}"/>
              </a:ext>
            </a:extLst>
          </p:cNvPr>
          <p:cNvSpPr txBox="1"/>
          <p:nvPr/>
        </p:nvSpPr>
        <p:spPr>
          <a:xfrm>
            <a:off x="8832459" y="5813743"/>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5-&gt;6</a:t>
            </a:r>
            <a:r>
              <a:rPr lang="zh-CN" altLang="en-US" dirty="0">
                <a:solidFill>
                  <a:schemeClr val="accent1"/>
                </a:solidFill>
              </a:rPr>
              <a:t>）</a:t>
            </a:r>
          </a:p>
        </p:txBody>
      </p:sp>
      <p:sp>
        <p:nvSpPr>
          <p:cNvPr id="51" name="文本框 50">
            <a:extLst>
              <a:ext uri="{FF2B5EF4-FFF2-40B4-BE49-F238E27FC236}">
                <a16:creationId xmlns:a16="http://schemas.microsoft.com/office/drawing/2014/main" xmlns="" id="{44AD48A5-3598-42DE-9AD6-1AD4A6C89D08}"/>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=4</a:t>
            </a:r>
            <a:endParaRPr lang="zh-CN" altLang="en-US" dirty="0">
              <a:solidFill>
                <a:schemeClr val="accent1"/>
              </a:solidFill>
            </a:endParaRPr>
          </a:p>
        </p:txBody>
      </p:sp>
    </p:spTree>
    <p:extLst>
      <p:ext uri="{BB962C8B-B14F-4D97-AF65-F5344CB8AC3E}">
        <p14:creationId xmlns:p14="http://schemas.microsoft.com/office/powerpoint/2010/main" val="2692235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23732988"/>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bg1"/>
                          </a:solidFill>
                        </a:rPr>
                        <a:t>6</a:t>
                      </a:r>
                      <a:endParaRPr lang="zh-CN" altLang="en-US" dirty="0">
                        <a:solidFill>
                          <a:schemeClr val="bg1"/>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11</a:t>
                      </a:r>
                      <a:endParaRPr lang="zh-CN" altLang="en-US" dirty="0"/>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t>0</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tx1"/>
                          </a:solidFill>
                        </a:rPr>
                        <a:t>5</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07E96597-4883-457A-9F32-E4F17025ED39}"/>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=4</a:t>
            </a:r>
            <a:endParaRPr lang="zh-CN" altLang="en-US" dirty="0">
              <a:solidFill>
                <a:schemeClr val="accent1"/>
              </a:solidFill>
            </a:endParaRPr>
          </a:p>
        </p:txBody>
      </p:sp>
    </p:spTree>
    <p:extLst>
      <p:ext uri="{BB962C8B-B14F-4D97-AF65-F5344CB8AC3E}">
        <p14:creationId xmlns:p14="http://schemas.microsoft.com/office/powerpoint/2010/main" val="1985174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3345661805"/>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accent2"/>
                          </a:solidFill>
                        </a:rPr>
                        <a:t>2</a:t>
                      </a:r>
                      <a:endParaRPr lang="zh-CN" altLang="en-US" dirty="0">
                        <a:solidFill>
                          <a:schemeClr val="accent2"/>
                        </a:solidFill>
                      </a:endParaRPr>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bg1"/>
                          </a:solidFill>
                        </a:rPr>
                        <a:t>6</a:t>
                      </a:r>
                      <a:endParaRPr lang="zh-CN" altLang="en-US" dirty="0">
                        <a:solidFill>
                          <a:schemeClr val="bg1"/>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11</a:t>
                      </a:r>
                      <a:endParaRPr lang="zh-CN" altLang="en-US" dirty="0">
                        <a:solidFill>
                          <a:schemeClr val="accent2"/>
                        </a:solidFill>
                      </a:endParaRPr>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0</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tx1"/>
                          </a:solidFill>
                        </a:rPr>
                        <a:t>5</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4F74F3F8-51CF-4BA5-974D-FD87FD0D65C6}"/>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=5</a:t>
            </a:r>
            <a:endParaRPr lang="zh-CN" altLang="en-US" dirty="0">
              <a:solidFill>
                <a:schemeClr val="accent1"/>
              </a:solidFill>
            </a:endParaRPr>
          </a:p>
        </p:txBody>
      </p:sp>
    </p:spTree>
    <p:extLst>
      <p:ext uri="{BB962C8B-B14F-4D97-AF65-F5344CB8AC3E}">
        <p14:creationId xmlns:p14="http://schemas.microsoft.com/office/powerpoint/2010/main" val="226686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pic>
        <p:nvPicPr>
          <p:cNvPr id="4" name="图片 3">
            <a:extLst>
              <a:ext uri="{FF2B5EF4-FFF2-40B4-BE49-F238E27FC236}">
                <a16:creationId xmlns:a16="http://schemas.microsoft.com/office/drawing/2014/main" xmlns="" id="{9C072A01-CB6F-4E03-9F8A-826933EB049E}"/>
              </a:ext>
            </a:extLst>
          </p:cNvPr>
          <p:cNvPicPr>
            <a:picLocks noChangeAspect="1"/>
          </p:cNvPicPr>
          <p:nvPr/>
        </p:nvPicPr>
        <p:blipFill>
          <a:blip r:embed="rId2"/>
          <a:stretch>
            <a:fillRect/>
          </a:stretch>
        </p:blipFill>
        <p:spPr>
          <a:xfrm>
            <a:off x="1820680" y="844333"/>
            <a:ext cx="8477250" cy="552450"/>
          </a:xfrm>
          <a:prstGeom prst="rect">
            <a:avLst/>
          </a:prstGeom>
        </p:spPr>
      </p:pic>
      <p:sp>
        <p:nvSpPr>
          <p:cNvPr id="5" name="矩形 4">
            <a:extLst>
              <a:ext uri="{FF2B5EF4-FFF2-40B4-BE49-F238E27FC236}">
                <a16:creationId xmlns:a16="http://schemas.microsoft.com/office/drawing/2014/main" xmlns="" id="{D3479D20-88D1-41F2-829F-CCC047929147}"/>
              </a:ext>
            </a:extLst>
          </p:cNvPr>
          <p:cNvSpPr/>
          <p:nvPr/>
        </p:nvSpPr>
        <p:spPr>
          <a:xfrm>
            <a:off x="3168223" y="1683982"/>
            <a:ext cx="5077031" cy="369332"/>
          </a:xfrm>
          <a:prstGeom prst="rect">
            <a:avLst/>
          </a:prstGeom>
        </p:spPr>
        <p:txBody>
          <a:bodyPr wrap="none">
            <a:spAutoFit/>
          </a:bodyPr>
          <a:lstStyle/>
          <a:p>
            <a:r>
              <a:rPr lang="zh-CN" altLang="en-US" dirty="0"/>
              <a:t>若有满足</a:t>
            </a:r>
            <a:r>
              <a:rPr lang="en-US" altLang="zh-CN" dirty="0"/>
              <a:t>V(G’)=V(G)</a:t>
            </a:r>
            <a:r>
              <a:rPr lang="zh-CN" altLang="en-US" dirty="0"/>
              <a:t>的子图</a:t>
            </a:r>
            <a:r>
              <a:rPr lang="en-US" altLang="zh-CN" dirty="0"/>
              <a:t>G’</a:t>
            </a:r>
            <a:r>
              <a:rPr lang="zh-CN" altLang="en-US" dirty="0"/>
              <a:t>，则为</a:t>
            </a:r>
            <a:r>
              <a:rPr lang="en-US" altLang="zh-CN" dirty="0"/>
              <a:t>G</a:t>
            </a:r>
            <a:r>
              <a:rPr lang="zh-CN" altLang="en-US" dirty="0"/>
              <a:t>的生成子图</a:t>
            </a:r>
          </a:p>
        </p:txBody>
      </p:sp>
      <p:sp>
        <p:nvSpPr>
          <p:cNvPr id="44" name="流程图: 接点 43">
            <a:extLst>
              <a:ext uri="{FF2B5EF4-FFF2-40B4-BE49-F238E27FC236}">
                <a16:creationId xmlns:a16="http://schemas.microsoft.com/office/drawing/2014/main" xmlns="" id="{4EA69328-68A0-4A52-8AB2-0F77BE183454}"/>
              </a:ext>
            </a:extLst>
          </p:cNvPr>
          <p:cNvSpPr/>
          <p:nvPr/>
        </p:nvSpPr>
        <p:spPr>
          <a:xfrm>
            <a:off x="9920425" y="233957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流程图: 接点 46">
            <a:extLst>
              <a:ext uri="{FF2B5EF4-FFF2-40B4-BE49-F238E27FC236}">
                <a16:creationId xmlns:a16="http://schemas.microsoft.com/office/drawing/2014/main" xmlns="" id="{F62495FF-7746-44EB-9E3E-66E6F3334863}"/>
              </a:ext>
            </a:extLst>
          </p:cNvPr>
          <p:cNvSpPr/>
          <p:nvPr/>
        </p:nvSpPr>
        <p:spPr>
          <a:xfrm>
            <a:off x="10801616" y="315973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51" name="流程图: 接点 50">
            <a:extLst>
              <a:ext uri="{FF2B5EF4-FFF2-40B4-BE49-F238E27FC236}">
                <a16:creationId xmlns:a16="http://schemas.microsoft.com/office/drawing/2014/main" xmlns="" id="{5073A5A4-A437-489D-8712-D6F3CC14641F}"/>
              </a:ext>
            </a:extLst>
          </p:cNvPr>
          <p:cNvSpPr/>
          <p:nvPr/>
        </p:nvSpPr>
        <p:spPr>
          <a:xfrm>
            <a:off x="7490245" y="233957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1" name="矩形 10">
            <a:extLst>
              <a:ext uri="{FF2B5EF4-FFF2-40B4-BE49-F238E27FC236}">
                <a16:creationId xmlns:a16="http://schemas.microsoft.com/office/drawing/2014/main" xmlns="" id="{39219F41-6721-433D-B0A7-EF0217636D1E}"/>
              </a:ext>
            </a:extLst>
          </p:cNvPr>
          <p:cNvSpPr/>
          <p:nvPr/>
        </p:nvSpPr>
        <p:spPr>
          <a:xfrm>
            <a:off x="640516" y="5197627"/>
            <a:ext cx="6096000" cy="923330"/>
          </a:xfrm>
          <a:prstGeom prst="rect">
            <a:avLst/>
          </a:prstGeom>
        </p:spPr>
        <p:txBody>
          <a:bodyPr>
            <a:spAutoFit/>
          </a:bodyPr>
          <a:lstStyle/>
          <a:p>
            <a:r>
              <a:rPr lang="zh-CN" altLang="en-US" dirty="0"/>
              <a:t>并非</a:t>
            </a:r>
            <a:r>
              <a:rPr lang="en-US" altLang="zh-CN" dirty="0"/>
              <a:t>V</a:t>
            </a:r>
            <a:r>
              <a:rPr lang="zh-CN" altLang="en-US" dirty="0"/>
              <a:t>和</a:t>
            </a:r>
            <a:r>
              <a:rPr lang="en-US" altLang="zh-CN" dirty="0"/>
              <a:t>E</a:t>
            </a:r>
            <a:r>
              <a:rPr lang="zh-CN" altLang="en-US" dirty="0"/>
              <a:t>的任何子集都能构成</a:t>
            </a:r>
            <a:r>
              <a:rPr lang="en-US" altLang="zh-CN" dirty="0"/>
              <a:t>G</a:t>
            </a:r>
            <a:r>
              <a:rPr lang="zh-CN" altLang="en-US" dirty="0"/>
              <a:t>的子图，因为这样的子集可能不是图，也就是说，</a:t>
            </a:r>
            <a:r>
              <a:rPr lang="en-US" altLang="zh-CN" dirty="0"/>
              <a:t>E</a:t>
            </a:r>
            <a:r>
              <a:rPr lang="zh-CN" altLang="en-US" dirty="0"/>
              <a:t>的子集中的某些边关联的顶点可能不在这个</a:t>
            </a:r>
            <a:r>
              <a:rPr lang="en-US" altLang="zh-CN" dirty="0"/>
              <a:t>V</a:t>
            </a:r>
            <a:r>
              <a:rPr lang="zh-CN" altLang="en-US" dirty="0"/>
              <a:t>的子集中。</a:t>
            </a:r>
          </a:p>
        </p:txBody>
      </p:sp>
      <p:sp>
        <p:nvSpPr>
          <p:cNvPr id="52" name="矩形 51">
            <a:extLst>
              <a:ext uri="{FF2B5EF4-FFF2-40B4-BE49-F238E27FC236}">
                <a16:creationId xmlns:a16="http://schemas.microsoft.com/office/drawing/2014/main" xmlns="" id="{E15DF1C8-FBD9-4E68-8182-A072262C5EB4}"/>
              </a:ext>
            </a:extLst>
          </p:cNvPr>
          <p:cNvSpPr/>
          <p:nvPr/>
        </p:nvSpPr>
        <p:spPr>
          <a:xfrm>
            <a:off x="3377323" y="2340513"/>
            <a:ext cx="4111264" cy="923330"/>
          </a:xfrm>
          <a:prstGeom prst="rect">
            <a:avLst/>
          </a:prstGeom>
        </p:spPr>
        <p:txBody>
          <a:bodyPr wrap="square">
            <a:spAutoFit/>
          </a:bodyPr>
          <a:lstStyle/>
          <a:p>
            <a:r>
              <a:rPr lang="en-US" altLang="zh-CN" dirty="0"/>
              <a:t>G=(V</a:t>
            </a:r>
            <a:r>
              <a:rPr lang="zh-CN" altLang="en-US" dirty="0"/>
              <a:t>，</a:t>
            </a:r>
            <a:r>
              <a:rPr lang="en-US" altLang="zh-CN" dirty="0"/>
              <a:t>E)</a:t>
            </a:r>
          </a:p>
          <a:p>
            <a:r>
              <a:rPr lang="en-US" altLang="zh-CN" dirty="0"/>
              <a:t>V={A</a:t>
            </a:r>
            <a:r>
              <a:rPr lang="zh-CN" altLang="en-US" dirty="0"/>
              <a:t>，</a:t>
            </a:r>
            <a:r>
              <a:rPr lang="en-US" altLang="zh-CN" dirty="0"/>
              <a:t>B</a:t>
            </a:r>
            <a:r>
              <a:rPr lang="zh-CN" altLang="en-US" dirty="0"/>
              <a:t>，</a:t>
            </a:r>
            <a:r>
              <a:rPr lang="en-US" altLang="zh-CN" dirty="0"/>
              <a:t>C}</a:t>
            </a:r>
          </a:p>
          <a:p>
            <a:r>
              <a:rPr lang="en-US" altLang="zh-CN" dirty="0"/>
              <a:t>E={&lt;A</a:t>
            </a:r>
            <a:r>
              <a:rPr lang="zh-CN" altLang="en-US" dirty="0"/>
              <a:t>，</a:t>
            </a:r>
            <a:r>
              <a:rPr lang="en-US" altLang="zh-CN" dirty="0"/>
              <a:t>B&gt;</a:t>
            </a:r>
            <a:r>
              <a:rPr lang="zh-CN" altLang="en-US" dirty="0"/>
              <a:t>，</a:t>
            </a:r>
            <a:r>
              <a:rPr lang="en-US" altLang="zh-CN" dirty="0"/>
              <a:t>&lt;B</a:t>
            </a:r>
            <a:r>
              <a:rPr lang="zh-CN" altLang="en-US" dirty="0"/>
              <a:t>，</a:t>
            </a:r>
            <a:r>
              <a:rPr lang="en-US" altLang="zh-CN" dirty="0"/>
              <a:t>A&gt;</a:t>
            </a:r>
            <a:r>
              <a:rPr lang="zh-CN" altLang="en-US" dirty="0"/>
              <a:t>，</a:t>
            </a:r>
            <a:r>
              <a:rPr lang="en-US" altLang="zh-CN" dirty="0"/>
              <a:t>&lt;A</a:t>
            </a:r>
            <a:r>
              <a:rPr lang="zh-CN" altLang="en-US" dirty="0"/>
              <a:t>，</a:t>
            </a:r>
            <a:r>
              <a:rPr lang="en-US" altLang="zh-CN" dirty="0"/>
              <a:t>C&gt;}</a:t>
            </a:r>
          </a:p>
        </p:txBody>
      </p:sp>
      <p:sp>
        <p:nvSpPr>
          <p:cNvPr id="54" name="流程图: 接点 53">
            <a:extLst>
              <a:ext uri="{FF2B5EF4-FFF2-40B4-BE49-F238E27FC236}">
                <a16:creationId xmlns:a16="http://schemas.microsoft.com/office/drawing/2014/main" xmlns="" id="{F58D15B1-9294-4522-B57D-86B1FFE4DFFB}"/>
              </a:ext>
            </a:extLst>
          </p:cNvPr>
          <p:cNvSpPr/>
          <p:nvPr/>
        </p:nvSpPr>
        <p:spPr>
          <a:xfrm>
            <a:off x="1327911" y="234051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55" name="流程图: 接点 54">
            <a:extLst>
              <a:ext uri="{FF2B5EF4-FFF2-40B4-BE49-F238E27FC236}">
                <a16:creationId xmlns:a16="http://schemas.microsoft.com/office/drawing/2014/main" xmlns="" id="{3E13AF1A-5546-46A7-A0E6-26F23C75E9F9}"/>
              </a:ext>
            </a:extLst>
          </p:cNvPr>
          <p:cNvSpPr/>
          <p:nvPr/>
        </p:nvSpPr>
        <p:spPr>
          <a:xfrm>
            <a:off x="572902" y="370931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57" name="流程图: 接点 56">
            <a:extLst>
              <a:ext uri="{FF2B5EF4-FFF2-40B4-BE49-F238E27FC236}">
                <a16:creationId xmlns:a16="http://schemas.microsoft.com/office/drawing/2014/main" xmlns="" id="{9CBF2C6F-1C52-42EF-A76C-86F50BC0F2C8}"/>
              </a:ext>
            </a:extLst>
          </p:cNvPr>
          <p:cNvSpPr/>
          <p:nvPr/>
        </p:nvSpPr>
        <p:spPr>
          <a:xfrm>
            <a:off x="2082920" y="3709318"/>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58" name="直接箭头连接符 57">
            <a:extLst>
              <a:ext uri="{FF2B5EF4-FFF2-40B4-BE49-F238E27FC236}">
                <a16:creationId xmlns:a16="http://schemas.microsoft.com/office/drawing/2014/main" xmlns="" id="{AFA74EA9-4996-492D-AC8A-07B3E1B1E1FF}"/>
              </a:ext>
            </a:extLst>
          </p:cNvPr>
          <p:cNvCxnSpPr>
            <a:cxnSpLocks/>
            <a:stCxn id="54" idx="3"/>
            <a:endCxn id="55" idx="0"/>
          </p:cNvCxnSpPr>
          <p:nvPr/>
        </p:nvCxnSpPr>
        <p:spPr>
          <a:xfrm flipH="1">
            <a:off x="950407" y="2963472"/>
            <a:ext cx="488073" cy="74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xmlns="" id="{F62F1A86-B236-4522-8687-AC94951701CC}"/>
              </a:ext>
            </a:extLst>
          </p:cNvPr>
          <p:cNvCxnSpPr>
            <a:cxnSpLocks/>
            <a:stCxn id="54" idx="5"/>
            <a:endCxn id="57" idx="0"/>
          </p:cNvCxnSpPr>
          <p:nvPr/>
        </p:nvCxnSpPr>
        <p:spPr>
          <a:xfrm>
            <a:off x="1972351" y="2963472"/>
            <a:ext cx="488074" cy="74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xmlns="" id="{899ECF27-2E85-4EF4-8607-5A4F89AC12BD}"/>
              </a:ext>
            </a:extLst>
          </p:cNvPr>
          <p:cNvCxnSpPr>
            <a:cxnSpLocks/>
            <a:stCxn id="55" idx="7"/>
            <a:endCxn id="54" idx="4"/>
          </p:cNvCxnSpPr>
          <p:nvPr/>
        </p:nvCxnSpPr>
        <p:spPr>
          <a:xfrm flipV="1">
            <a:off x="1217342" y="3070355"/>
            <a:ext cx="488074" cy="745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A6A20639-2663-44AD-903C-75C4BF53638F}"/>
              </a:ext>
            </a:extLst>
          </p:cNvPr>
          <p:cNvCxnSpPr>
            <a:stCxn id="44" idx="5"/>
            <a:endCxn id="47" idx="0"/>
          </p:cNvCxnSpPr>
          <p:nvPr/>
        </p:nvCxnSpPr>
        <p:spPr>
          <a:xfrm>
            <a:off x="10564865" y="2962529"/>
            <a:ext cx="614256" cy="19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图片 61">
            <a:extLst>
              <a:ext uri="{FF2B5EF4-FFF2-40B4-BE49-F238E27FC236}">
                <a16:creationId xmlns:a16="http://schemas.microsoft.com/office/drawing/2014/main" xmlns="" id="{4EF473CA-6B5A-41C4-8C51-26F78C17D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478" y="5028297"/>
            <a:ext cx="899877" cy="651918"/>
          </a:xfrm>
          <a:prstGeom prst="rect">
            <a:avLst/>
          </a:prstGeom>
        </p:spPr>
      </p:pic>
      <p:sp>
        <p:nvSpPr>
          <p:cNvPr id="64" name="矩形 63">
            <a:extLst>
              <a:ext uri="{FF2B5EF4-FFF2-40B4-BE49-F238E27FC236}">
                <a16:creationId xmlns:a16="http://schemas.microsoft.com/office/drawing/2014/main" xmlns="" id="{ED3E1600-21B8-4136-929C-24ABCF5FCC48}"/>
              </a:ext>
            </a:extLst>
          </p:cNvPr>
          <p:cNvSpPr/>
          <p:nvPr/>
        </p:nvSpPr>
        <p:spPr>
          <a:xfrm>
            <a:off x="7938524" y="5077587"/>
            <a:ext cx="2632566" cy="923330"/>
          </a:xfrm>
          <a:prstGeom prst="rect">
            <a:avLst/>
          </a:prstGeom>
        </p:spPr>
        <p:txBody>
          <a:bodyPr wrap="square">
            <a:spAutoFit/>
          </a:bodyPr>
          <a:lstStyle/>
          <a:p>
            <a:r>
              <a:rPr lang="en-US" altLang="zh-CN" dirty="0">
                <a:solidFill>
                  <a:schemeClr val="accent1"/>
                </a:solidFill>
              </a:rPr>
              <a:t>G’=(V’</a:t>
            </a:r>
            <a:r>
              <a:rPr lang="zh-CN" altLang="en-US" dirty="0">
                <a:solidFill>
                  <a:schemeClr val="accent1"/>
                </a:solidFill>
              </a:rPr>
              <a:t>，</a:t>
            </a:r>
            <a:r>
              <a:rPr lang="en-US" altLang="zh-CN" dirty="0">
                <a:solidFill>
                  <a:schemeClr val="accent1"/>
                </a:solidFill>
              </a:rPr>
              <a:t>E’)</a:t>
            </a:r>
          </a:p>
          <a:p>
            <a:r>
              <a:rPr lang="en-US" altLang="zh-CN" dirty="0">
                <a:solidFill>
                  <a:schemeClr val="accent1"/>
                </a:solidFill>
              </a:rPr>
              <a:t>V’={C}</a:t>
            </a:r>
          </a:p>
          <a:p>
            <a:r>
              <a:rPr lang="en-US" altLang="zh-CN" dirty="0">
                <a:solidFill>
                  <a:schemeClr val="accent1"/>
                </a:solidFill>
              </a:rPr>
              <a:t>E’={&lt;A</a:t>
            </a:r>
            <a:r>
              <a:rPr lang="zh-CN" altLang="en-US" dirty="0">
                <a:solidFill>
                  <a:schemeClr val="accent1"/>
                </a:solidFill>
              </a:rPr>
              <a:t>，</a:t>
            </a:r>
            <a:r>
              <a:rPr lang="en-US" altLang="zh-CN" dirty="0">
                <a:solidFill>
                  <a:schemeClr val="accent1"/>
                </a:solidFill>
              </a:rPr>
              <a:t>B&gt;</a:t>
            </a:r>
            <a:r>
              <a:rPr lang="zh-CN" altLang="en-US" dirty="0">
                <a:solidFill>
                  <a:schemeClr val="accent1"/>
                </a:solidFill>
              </a:rPr>
              <a:t>，</a:t>
            </a:r>
            <a:r>
              <a:rPr lang="en-US" altLang="zh-CN" dirty="0">
                <a:solidFill>
                  <a:schemeClr val="accent1"/>
                </a:solidFill>
              </a:rPr>
              <a:t>&lt;B</a:t>
            </a:r>
            <a:r>
              <a:rPr lang="zh-CN" altLang="en-US" dirty="0">
                <a:solidFill>
                  <a:schemeClr val="accent1"/>
                </a:solidFill>
              </a:rPr>
              <a:t>，</a:t>
            </a:r>
            <a:r>
              <a:rPr lang="en-US" altLang="zh-CN" dirty="0">
                <a:solidFill>
                  <a:schemeClr val="accent1"/>
                </a:solidFill>
              </a:rPr>
              <a:t>A&gt;}</a:t>
            </a:r>
          </a:p>
        </p:txBody>
      </p:sp>
      <p:sp>
        <p:nvSpPr>
          <p:cNvPr id="14" name="文本框 13">
            <a:extLst>
              <a:ext uri="{FF2B5EF4-FFF2-40B4-BE49-F238E27FC236}">
                <a16:creationId xmlns:a16="http://schemas.microsoft.com/office/drawing/2014/main" xmlns="" id="{BF96E155-609C-462C-B0F7-D5EB65D99CF6}"/>
              </a:ext>
            </a:extLst>
          </p:cNvPr>
          <p:cNvSpPr txBox="1"/>
          <p:nvPr/>
        </p:nvSpPr>
        <p:spPr>
          <a:xfrm>
            <a:off x="7492481" y="4012199"/>
            <a:ext cx="892087" cy="369332"/>
          </a:xfrm>
          <a:prstGeom prst="rect">
            <a:avLst/>
          </a:prstGeom>
          <a:noFill/>
        </p:spPr>
        <p:txBody>
          <a:bodyPr wrap="square" rtlCol="0">
            <a:spAutoFit/>
          </a:bodyPr>
          <a:lstStyle/>
          <a:p>
            <a:r>
              <a:rPr lang="zh-CN" altLang="en-US" dirty="0"/>
              <a:t>子图</a:t>
            </a:r>
            <a:r>
              <a:rPr lang="en-US" altLang="zh-CN" dirty="0"/>
              <a:t>(a)</a:t>
            </a:r>
            <a:endParaRPr lang="zh-CN" altLang="en-US" dirty="0"/>
          </a:p>
        </p:txBody>
      </p:sp>
      <p:sp>
        <p:nvSpPr>
          <p:cNvPr id="67" name="文本框 66">
            <a:extLst>
              <a:ext uri="{FF2B5EF4-FFF2-40B4-BE49-F238E27FC236}">
                <a16:creationId xmlns:a16="http://schemas.microsoft.com/office/drawing/2014/main" xmlns="" id="{999C1C90-A28A-44DA-9BB4-F649FF02AB0F}"/>
              </a:ext>
            </a:extLst>
          </p:cNvPr>
          <p:cNvSpPr txBox="1"/>
          <p:nvPr/>
        </p:nvSpPr>
        <p:spPr>
          <a:xfrm>
            <a:off x="10287033" y="4012199"/>
            <a:ext cx="892087" cy="369332"/>
          </a:xfrm>
          <a:prstGeom prst="rect">
            <a:avLst/>
          </a:prstGeom>
          <a:noFill/>
        </p:spPr>
        <p:txBody>
          <a:bodyPr wrap="square" rtlCol="0">
            <a:spAutoFit/>
          </a:bodyPr>
          <a:lstStyle/>
          <a:p>
            <a:r>
              <a:rPr lang="zh-CN" altLang="en-US" dirty="0"/>
              <a:t>子图</a:t>
            </a:r>
            <a:r>
              <a:rPr lang="en-US" altLang="zh-CN" dirty="0"/>
              <a:t>(b)</a:t>
            </a:r>
            <a:endParaRPr lang="zh-CN" altLang="en-US" dirty="0"/>
          </a:p>
        </p:txBody>
      </p:sp>
      <p:sp>
        <p:nvSpPr>
          <p:cNvPr id="68" name="流程图: 接点 67">
            <a:extLst>
              <a:ext uri="{FF2B5EF4-FFF2-40B4-BE49-F238E27FC236}">
                <a16:creationId xmlns:a16="http://schemas.microsoft.com/office/drawing/2014/main" xmlns="" id="{6858F06E-3FF6-4C7D-8965-1F4B484C5542}"/>
              </a:ext>
            </a:extLst>
          </p:cNvPr>
          <p:cNvSpPr/>
          <p:nvPr/>
        </p:nvSpPr>
        <p:spPr>
          <a:xfrm>
            <a:off x="9157460" y="315973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cxnSp>
        <p:nvCxnSpPr>
          <p:cNvPr id="70" name="直接箭头连接符 69">
            <a:extLst>
              <a:ext uri="{FF2B5EF4-FFF2-40B4-BE49-F238E27FC236}">
                <a16:creationId xmlns:a16="http://schemas.microsoft.com/office/drawing/2014/main" xmlns="" id="{95EF125B-3F0A-404A-AD85-F1FB75ECEE99}"/>
              </a:ext>
            </a:extLst>
          </p:cNvPr>
          <p:cNvCxnSpPr>
            <a:cxnSpLocks/>
            <a:stCxn id="44" idx="3"/>
            <a:endCxn id="68" idx="0"/>
          </p:cNvCxnSpPr>
          <p:nvPr/>
        </p:nvCxnSpPr>
        <p:spPr>
          <a:xfrm flipH="1">
            <a:off x="9534965" y="2962529"/>
            <a:ext cx="496029" cy="19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61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par>
                                <p:cTn id="30" presetID="10" presetClass="entr" presetSubtype="0"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par>
                                <p:cTn id="53" presetID="10"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4" grpId="0" animBg="1"/>
      <p:bldP spid="47" grpId="0" animBg="1"/>
      <p:bldP spid="51" grpId="0" animBg="1"/>
      <p:bldP spid="11" grpId="0"/>
      <p:bldP spid="52" grpId="0"/>
      <p:bldP spid="54" grpId="0" animBg="1"/>
      <p:bldP spid="55" grpId="0" animBg="1"/>
      <p:bldP spid="57" grpId="0" animBg="1"/>
      <p:bldP spid="64" grpId="0"/>
      <p:bldP spid="14" grpId="0"/>
      <p:bldP spid="67" grpId="0"/>
      <p:bldP spid="6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1811382511"/>
              </p:ext>
            </p:extLst>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accent2"/>
                          </a:solidFill>
                        </a:rPr>
                        <a:t>2</a:t>
                      </a:r>
                      <a:endParaRPr lang="zh-CN" altLang="en-US" dirty="0">
                        <a:solidFill>
                          <a:schemeClr val="accent2"/>
                        </a:solidFill>
                      </a:endParaRPr>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bg1"/>
                          </a:solidFill>
                        </a:rPr>
                        <a:t>6</a:t>
                      </a:r>
                      <a:endParaRPr lang="zh-CN" altLang="en-US" dirty="0">
                        <a:solidFill>
                          <a:schemeClr val="bg1"/>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0</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tx1"/>
                          </a:solidFill>
                        </a:rPr>
                        <a:t>5</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CEC3372D-4107-44D1-9444-A6A45F0E8393}"/>
              </a:ext>
            </a:extLst>
          </p:cNvPr>
          <p:cNvSpPr txBox="1"/>
          <p:nvPr/>
        </p:nvSpPr>
        <p:spPr>
          <a:xfrm>
            <a:off x="8832459" y="5813743"/>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0-2</a:t>
            </a:r>
            <a:r>
              <a:rPr lang="zh-CN" altLang="en-US" dirty="0">
                <a:solidFill>
                  <a:schemeClr val="accent1"/>
                </a:solidFill>
              </a:rPr>
              <a:t>）</a:t>
            </a:r>
          </a:p>
        </p:txBody>
      </p:sp>
      <p:sp>
        <p:nvSpPr>
          <p:cNvPr id="51" name="文本框 50">
            <a:extLst>
              <a:ext uri="{FF2B5EF4-FFF2-40B4-BE49-F238E27FC236}">
                <a16:creationId xmlns:a16="http://schemas.microsoft.com/office/drawing/2014/main" xmlns="" id="{64A4B0E6-3A19-4B52-B19E-F1F87770041E}"/>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=5</a:t>
            </a:r>
            <a:endParaRPr lang="zh-CN" altLang="en-US" dirty="0">
              <a:solidFill>
                <a:schemeClr val="accent1"/>
              </a:solidFill>
            </a:endParaRPr>
          </a:p>
        </p:txBody>
      </p:sp>
    </p:spTree>
    <p:extLst>
      <p:ext uri="{BB962C8B-B14F-4D97-AF65-F5344CB8AC3E}">
        <p14:creationId xmlns:p14="http://schemas.microsoft.com/office/powerpoint/2010/main" val="754773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nvGraphicFramePr>
        <p:xfrm>
          <a:off x="7766456" y="4331956"/>
          <a:ext cx="39096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733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t>3</a:t>
                      </a:r>
                      <a:endParaRPr lang="zh-CN" altLang="en-US" dirty="0"/>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bg1"/>
                          </a:solidFill>
                        </a:rPr>
                        <a:t>6</a:t>
                      </a:r>
                      <a:endParaRPr lang="zh-CN" altLang="en-US" dirty="0">
                        <a:solidFill>
                          <a:schemeClr val="bg1"/>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12</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tx1"/>
                          </a:solidFill>
                        </a:rPr>
                        <a:t>5</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F04C317C-1059-4F8D-8594-F3934F1839CA}"/>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=5</a:t>
            </a:r>
            <a:endParaRPr lang="zh-CN" altLang="en-US" dirty="0">
              <a:solidFill>
                <a:schemeClr val="accent1"/>
              </a:solidFill>
            </a:endParaRPr>
          </a:p>
        </p:txBody>
      </p:sp>
    </p:spTree>
    <p:extLst>
      <p:ext uri="{BB962C8B-B14F-4D97-AF65-F5344CB8AC3E}">
        <p14:creationId xmlns:p14="http://schemas.microsoft.com/office/powerpoint/2010/main" val="1042360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55860544"/>
              </p:ext>
            </p:extLst>
          </p:nvPr>
        </p:nvGraphicFramePr>
        <p:xfrm>
          <a:off x="7766456" y="4331956"/>
          <a:ext cx="3922390"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486093">
                  <a:extLst>
                    <a:ext uri="{9D8B030D-6E8A-4147-A177-3AD203B41FA5}">
                      <a16:colId xmlns:a16="http://schemas.microsoft.com/office/drawing/2014/main" xmlns="" val="4035320557"/>
                    </a:ext>
                  </a:extLst>
                </a:gridCol>
                <a:gridCol w="486093">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chemeClr val="accent2"/>
                          </a:solidFill>
                        </a:rPr>
                        <a:t>3</a:t>
                      </a:r>
                      <a:endParaRPr lang="zh-CN" altLang="en-US" dirty="0">
                        <a:solidFill>
                          <a:schemeClr val="accent2"/>
                        </a:solidFill>
                      </a:endParaRPr>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bg1"/>
                          </a:solidFill>
                        </a:rPr>
                        <a:t>6</a:t>
                      </a:r>
                      <a:endParaRPr lang="zh-CN" altLang="en-US" dirty="0">
                        <a:solidFill>
                          <a:schemeClr val="bg1"/>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12</a:t>
                      </a:r>
                      <a:endParaRPr lang="zh-CN" altLang="en-US" dirty="0">
                        <a:solidFill>
                          <a:schemeClr val="accent2"/>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tx1"/>
                          </a:solidFill>
                        </a:rPr>
                        <a:t>5</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1" name="文本框 50">
            <a:extLst>
              <a:ext uri="{FF2B5EF4-FFF2-40B4-BE49-F238E27FC236}">
                <a16:creationId xmlns:a16="http://schemas.microsoft.com/office/drawing/2014/main" xmlns="" id="{D37C4A66-D05D-4975-A9B7-B18CA855D910}"/>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=6</a:t>
            </a:r>
            <a:endParaRPr lang="zh-CN" altLang="en-US" dirty="0">
              <a:solidFill>
                <a:schemeClr val="accent1"/>
              </a:solidFill>
            </a:endParaRPr>
          </a:p>
        </p:txBody>
      </p:sp>
    </p:spTree>
    <p:extLst>
      <p:ext uri="{BB962C8B-B14F-4D97-AF65-F5344CB8AC3E}">
        <p14:creationId xmlns:p14="http://schemas.microsoft.com/office/powerpoint/2010/main" val="33374182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14" name="流程图: 接点 13">
            <a:extLst>
              <a:ext uri="{FF2B5EF4-FFF2-40B4-BE49-F238E27FC236}">
                <a16:creationId xmlns:a16="http://schemas.microsoft.com/office/drawing/2014/main" xmlns="" id="{AA804E63-2A18-4E83-BC81-E10CE49E54F7}"/>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7A6E190A-FEBA-46A2-8987-115118BA62DE}"/>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AA332443-4F0C-4F3F-A902-643F74D8B554}"/>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893A299E-734F-4BE4-82F4-9A039E9484ED}"/>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18" name="流程图: 接点 17">
            <a:extLst>
              <a:ext uri="{FF2B5EF4-FFF2-40B4-BE49-F238E27FC236}">
                <a16:creationId xmlns:a16="http://schemas.microsoft.com/office/drawing/2014/main" xmlns="" id="{872EBF59-81E8-48C5-A766-FBC090DE9C95}"/>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19" name="流程图: 接点 18">
            <a:extLst>
              <a:ext uri="{FF2B5EF4-FFF2-40B4-BE49-F238E27FC236}">
                <a16:creationId xmlns:a16="http://schemas.microsoft.com/office/drawing/2014/main" xmlns="" id="{29156492-A0AF-493B-83F2-F8AEA34D2367}"/>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1" name="流程图: 接点 20">
            <a:extLst>
              <a:ext uri="{FF2B5EF4-FFF2-40B4-BE49-F238E27FC236}">
                <a16:creationId xmlns:a16="http://schemas.microsoft.com/office/drawing/2014/main" xmlns="" id="{AB7E5313-5E1A-4546-B533-913A07D230E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xmlns="" id="{F3D36DCE-2E47-4E4F-800C-15BB4C05DEEB}"/>
              </a:ext>
            </a:extLst>
          </p:cNvPr>
          <p:cNvCxnSpPr>
            <a:cxnSpLocks/>
            <a:stCxn id="14" idx="2"/>
            <a:endCxn id="15"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32F9E4E4-66DA-47DA-9692-A80EAE047190}"/>
              </a:ext>
            </a:extLst>
          </p:cNvPr>
          <p:cNvCxnSpPr>
            <a:stCxn id="14" idx="6"/>
            <a:endCxn id="16"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2CD2430B-B4DC-4C11-8B7F-78639A5D32C1}"/>
              </a:ext>
            </a:extLst>
          </p:cNvPr>
          <p:cNvCxnSpPr>
            <a:stCxn id="16" idx="2"/>
            <a:endCxn id="17"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E1DFDE45-DE10-4DC2-AD74-217209E3A107}"/>
              </a:ext>
            </a:extLst>
          </p:cNvPr>
          <p:cNvCxnSpPr>
            <a:stCxn id="15" idx="6"/>
            <a:endCxn id="17"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AB70BA5E-CE45-4CAF-8560-C16EEED2C5B7}"/>
              </a:ext>
            </a:extLst>
          </p:cNvPr>
          <p:cNvCxnSpPr>
            <a:stCxn id="15" idx="3"/>
            <a:endCxn id="1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62B61448-A4BD-49B7-8C5D-0D06D188E65B}"/>
              </a:ext>
            </a:extLst>
          </p:cNvPr>
          <p:cNvCxnSpPr>
            <a:stCxn id="18" idx="6"/>
            <a:endCxn id="1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310165F-72C5-4818-AE03-5AE4C47D36D3}"/>
              </a:ext>
            </a:extLst>
          </p:cNvPr>
          <p:cNvCxnSpPr>
            <a:stCxn id="15" idx="4"/>
            <a:endCxn id="1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EE8807-6880-449A-8207-FB005D835B56}"/>
              </a:ext>
            </a:extLst>
          </p:cNvPr>
          <p:cNvCxnSpPr>
            <a:stCxn id="17" idx="4"/>
            <a:endCxn id="21"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F781564F-6E6B-45A1-ADEB-C3BA0D397160}"/>
              </a:ext>
            </a:extLst>
          </p:cNvPr>
          <p:cNvCxnSpPr>
            <a:stCxn id="16" idx="4"/>
            <a:endCxn id="21"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90E8F29E-676A-4494-A41A-3DFBB36B7A54}"/>
              </a:ext>
            </a:extLst>
          </p:cNvPr>
          <p:cNvCxnSpPr>
            <a:stCxn id="18" idx="5"/>
            <a:endCxn id="21"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CB02D57-3697-42BB-B40D-20DBF95006F7}"/>
              </a:ext>
            </a:extLst>
          </p:cNvPr>
          <p:cNvCxnSpPr>
            <a:stCxn id="19" idx="6"/>
            <a:endCxn id="21"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A429F1B4-7DFC-4996-81D6-F5E14D1F67BA}"/>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0" name="文本框 39">
            <a:extLst>
              <a:ext uri="{FF2B5EF4-FFF2-40B4-BE49-F238E27FC236}">
                <a16:creationId xmlns:a16="http://schemas.microsoft.com/office/drawing/2014/main" xmlns="" id="{1460BBFB-548B-4763-8806-F96739115B5B}"/>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1" name="文本框 40">
            <a:extLst>
              <a:ext uri="{FF2B5EF4-FFF2-40B4-BE49-F238E27FC236}">
                <a16:creationId xmlns:a16="http://schemas.microsoft.com/office/drawing/2014/main" xmlns="" id="{3AB06BEB-8BB2-41A3-BB4C-EE8953E15F57}"/>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2" name="文本框 41">
            <a:extLst>
              <a:ext uri="{FF2B5EF4-FFF2-40B4-BE49-F238E27FC236}">
                <a16:creationId xmlns:a16="http://schemas.microsoft.com/office/drawing/2014/main" xmlns="" id="{4426C601-CB83-48D8-9811-CAD338BA5132}"/>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3" name="文本框 42">
            <a:extLst>
              <a:ext uri="{FF2B5EF4-FFF2-40B4-BE49-F238E27FC236}">
                <a16:creationId xmlns:a16="http://schemas.microsoft.com/office/drawing/2014/main" xmlns="" id="{6099AE8B-EEF4-44AA-AFE3-919F104204B1}"/>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4" name="文本框 43">
            <a:extLst>
              <a:ext uri="{FF2B5EF4-FFF2-40B4-BE49-F238E27FC236}">
                <a16:creationId xmlns:a16="http://schemas.microsoft.com/office/drawing/2014/main" xmlns="" id="{0659A00F-26EB-4F54-9BDB-7D0FA51972E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5" name="文本框 44">
            <a:extLst>
              <a:ext uri="{FF2B5EF4-FFF2-40B4-BE49-F238E27FC236}">
                <a16:creationId xmlns:a16="http://schemas.microsoft.com/office/drawing/2014/main" xmlns="" id="{80524B8D-3936-440C-8F80-1596D11D91CB}"/>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6" name="文本框 45">
            <a:extLst>
              <a:ext uri="{FF2B5EF4-FFF2-40B4-BE49-F238E27FC236}">
                <a16:creationId xmlns:a16="http://schemas.microsoft.com/office/drawing/2014/main" xmlns="" id="{6B0C3F24-9882-44D9-A17D-B7BF4466D407}"/>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47" name="文本框 46">
            <a:extLst>
              <a:ext uri="{FF2B5EF4-FFF2-40B4-BE49-F238E27FC236}">
                <a16:creationId xmlns:a16="http://schemas.microsoft.com/office/drawing/2014/main" xmlns="" id="{AF1325C2-0DA2-4373-A610-43DC58458548}"/>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xmlns="" id="{E387329F-15BB-4BC7-8126-085F1B39BC15}"/>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49" name="文本框 48">
            <a:extLst>
              <a:ext uri="{FF2B5EF4-FFF2-40B4-BE49-F238E27FC236}">
                <a16:creationId xmlns:a16="http://schemas.microsoft.com/office/drawing/2014/main" xmlns="" id="{CBA65AE7-2FB5-4DBD-BA47-DCC4887C4B4A}"/>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graphicFrame>
        <p:nvGraphicFramePr>
          <p:cNvPr id="10" name="表格 9">
            <a:extLst>
              <a:ext uri="{FF2B5EF4-FFF2-40B4-BE49-F238E27FC236}">
                <a16:creationId xmlns:a16="http://schemas.microsoft.com/office/drawing/2014/main" xmlns="" id="{4985DD49-266E-41EA-BA37-8D6CD0576FB6}"/>
              </a:ext>
            </a:extLst>
          </p:cNvPr>
          <p:cNvGraphicFramePr>
            <a:graphicFrameLocks noGrp="1"/>
          </p:cNvGraphicFramePr>
          <p:nvPr>
            <p:extLst>
              <p:ext uri="{D42A27DB-BD31-4B8C-83A1-F6EECF244321}">
                <p14:modId xmlns:p14="http://schemas.microsoft.com/office/powerpoint/2010/main" val="4169012802"/>
              </p:ext>
            </p:extLst>
          </p:nvPr>
        </p:nvGraphicFramePr>
        <p:xfrm>
          <a:off x="7766456" y="4331956"/>
          <a:ext cx="3696964" cy="1112520"/>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xmlns="" val="218878215"/>
                    </a:ext>
                  </a:extLst>
                </a:gridCol>
                <a:gridCol w="373380">
                  <a:extLst>
                    <a:ext uri="{9D8B030D-6E8A-4147-A177-3AD203B41FA5}">
                      <a16:colId xmlns:a16="http://schemas.microsoft.com/office/drawing/2014/main" xmlns="" val="3679869473"/>
                    </a:ext>
                  </a:extLst>
                </a:gridCol>
                <a:gridCol w="373380">
                  <a:extLst>
                    <a:ext uri="{9D8B030D-6E8A-4147-A177-3AD203B41FA5}">
                      <a16:colId xmlns:a16="http://schemas.microsoft.com/office/drawing/2014/main" xmlns="" val="3626182375"/>
                    </a:ext>
                  </a:extLst>
                </a:gridCol>
                <a:gridCol w="373380">
                  <a:extLst>
                    <a:ext uri="{9D8B030D-6E8A-4147-A177-3AD203B41FA5}">
                      <a16:colId xmlns:a16="http://schemas.microsoft.com/office/drawing/2014/main" xmlns="" val="4035320557"/>
                    </a:ext>
                  </a:extLst>
                </a:gridCol>
                <a:gridCol w="373380">
                  <a:extLst>
                    <a:ext uri="{9D8B030D-6E8A-4147-A177-3AD203B41FA5}">
                      <a16:colId xmlns:a16="http://schemas.microsoft.com/office/drawing/2014/main" xmlns="" val="3838754689"/>
                    </a:ext>
                  </a:extLst>
                </a:gridCol>
                <a:gridCol w="473393">
                  <a:extLst>
                    <a:ext uri="{9D8B030D-6E8A-4147-A177-3AD203B41FA5}">
                      <a16:colId xmlns:a16="http://schemas.microsoft.com/office/drawing/2014/main" xmlns="" val="3608471672"/>
                    </a:ext>
                  </a:extLst>
                </a:gridCol>
                <a:gridCol w="473393">
                  <a:extLst>
                    <a:ext uri="{9D8B030D-6E8A-4147-A177-3AD203B41FA5}">
                      <a16:colId xmlns:a16="http://schemas.microsoft.com/office/drawing/2014/main" xmlns="" val="3608434183"/>
                    </a:ext>
                  </a:extLst>
                </a:gridCol>
                <a:gridCol w="473393">
                  <a:extLst>
                    <a:ext uri="{9D8B030D-6E8A-4147-A177-3AD203B41FA5}">
                      <a16:colId xmlns:a16="http://schemas.microsoft.com/office/drawing/2014/main" xmlns="" val="2058682851"/>
                    </a:ext>
                  </a:extLst>
                </a:gridCol>
              </a:tblGrid>
              <a:tr h="370840">
                <a:tc>
                  <a:txBody>
                    <a:bodyPr/>
                    <a:lstStyle/>
                    <a:p>
                      <a:r>
                        <a:rPr lang="zh-CN" altLang="en-US" dirty="0"/>
                        <a:t>下标</a:t>
                      </a:r>
                    </a:p>
                  </a:txBody>
                  <a:tcPr/>
                </a:tc>
                <a:tc>
                  <a:txBody>
                    <a:bodyPr/>
                    <a:lstStyle/>
                    <a:p>
                      <a:r>
                        <a:rPr lang="en-US" altLang="zh-CN" dirty="0"/>
                        <a:t>0</a:t>
                      </a:r>
                      <a:endParaRPr lang="zh-CN" altLang="en-US" dirty="0"/>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chemeClr val="accent2"/>
                          </a:solidFill>
                        </a:rPr>
                        <a:t>3</a:t>
                      </a:r>
                      <a:endParaRPr lang="zh-CN" altLang="en-US" dirty="0">
                        <a:solidFill>
                          <a:schemeClr val="accent2"/>
                        </a:solidFill>
                      </a:endParaRPr>
                    </a:p>
                  </a:txBody>
                  <a:tcPr/>
                </a:tc>
                <a:tc>
                  <a:txBody>
                    <a:bodyPr/>
                    <a:lstStyle/>
                    <a:p>
                      <a:r>
                        <a:rPr lang="en-US" altLang="zh-CN" dirty="0">
                          <a:solidFill>
                            <a:schemeClr val="bg1"/>
                          </a:solidFill>
                        </a:rPr>
                        <a:t>4</a:t>
                      </a:r>
                      <a:endParaRPr lang="zh-CN" altLang="en-US" dirty="0">
                        <a:solidFill>
                          <a:schemeClr val="bg1"/>
                        </a:solidFill>
                      </a:endParaRPr>
                    </a:p>
                  </a:txBody>
                  <a:tcPr/>
                </a:tc>
                <a:tc>
                  <a:txBody>
                    <a:bodyPr/>
                    <a:lstStyle/>
                    <a:p>
                      <a:r>
                        <a:rPr lang="en-US" altLang="zh-CN" dirty="0">
                          <a:solidFill>
                            <a:schemeClr val="bg1"/>
                          </a:solidFill>
                        </a:rPr>
                        <a:t>5</a:t>
                      </a:r>
                      <a:endParaRPr lang="zh-CN" altLang="en-US" dirty="0">
                        <a:solidFill>
                          <a:schemeClr val="bg1"/>
                        </a:solidFill>
                      </a:endParaRPr>
                    </a:p>
                  </a:txBody>
                  <a:tcPr/>
                </a:tc>
                <a:tc>
                  <a:txBody>
                    <a:bodyPr/>
                    <a:lstStyle/>
                    <a:p>
                      <a:r>
                        <a:rPr lang="en-US" altLang="zh-CN" dirty="0">
                          <a:solidFill>
                            <a:schemeClr val="bg1"/>
                          </a:solidFill>
                        </a:rPr>
                        <a:t>6</a:t>
                      </a:r>
                      <a:endParaRPr lang="zh-CN" altLang="en-US" dirty="0">
                        <a:solidFill>
                          <a:schemeClr val="bg1"/>
                        </a:solidFill>
                      </a:endParaRPr>
                    </a:p>
                  </a:txBody>
                  <a:tcPr/>
                </a:tc>
                <a:extLst>
                  <a:ext uri="{0D108BD9-81ED-4DB2-BD59-A6C34878D82A}">
                    <a16:rowId xmlns:a16="http://schemas.microsoft.com/office/drawing/2014/main" xmlns="" val="3064090146"/>
                  </a:ext>
                </a:extLst>
              </a:tr>
              <a:tr h="370840">
                <a:tc>
                  <a:txBody>
                    <a:bodyPr/>
                    <a:lstStyle/>
                    <a:p>
                      <a:r>
                        <a:rPr lang="en-US" altLang="zh-CN" sz="1400" dirty="0" err="1"/>
                        <a:t>lowcost</a:t>
                      </a:r>
                      <a:endParaRPr lang="zh-CN" altLang="en-US" sz="14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extLst>
                  <a:ext uri="{0D108BD9-81ED-4DB2-BD59-A6C34878D82A}">
                    <a16:rowId xmlns:a16="http://schemas.microsoft.com/office/drawing/2014/main" xmlns="" val="3232200778"/>
                  </a:ext>
                </a:extLst>
              </a:tr>
              <a:tr h="370840">
                <a:tc>
                  <a:txBody>
                    <a:bodyPr/>
                    <a:lstStyle/>
                    <a:p>
                      <a:r>
                        <a:rPr lang="en-US" altLang="zh-CN" sz="1600" dirty="0" err="1"/>
                        <a:t>adjvex</a:t>
                      </a:r>
                      <a:endParaRPr lang="zh-CN" altLang="en-US" sz="1600" dirty="0"/>
                    </a:p>
                  </a:txBody>
                  <a:tcPr/>
                </a:tc>
                <a:tc>
                  <a:txBody>
                    <a:bodyPr/>
                    <a:lstStyle/>
                    <a:p>
                      <a:r>
                        <a:rPr lang="en-US" altLang="zh-CN" dirty="0"/>
                        <a:t>0</a:t>
                      </a:r>
                      <a:endParaRPr lang="zh-CN" altLang="en-US" dirty="0"/>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tx1"/>
                          </a:solidFill>
                        </a:rPr>
                        <a:t>0</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tx1"/>
                          </a:solidFill>
                        </a:rPr>
                        <a:t>5</a:t>
                      </a:r>
                      <a:endParaRPr lang="zh-CN" altLang="en-US" dirty="0">
                        <a:solidFill>
                          <a:schemeClr val="tx1"/>
                        </a:solidFill>
                      </a:endParaRPr>
                    </a:p>
                  </a:txBody>
                  <a:tcPr/>
                </a:tc>
                <a:extLst>
                  <a:ext uri="{0D108BD9-81ED-4DB2-BD59-A6C34878D82A}">
                    <a16:rowId xmlns:a16="http://schemas.microsoft.com/office/drawing/2014/main" xmlns="" val="3279158577"/>
                  </a:ext>
                </a:extLst>
              </a:tr>
            </a:tbl>
          </a:graphicData>
        </a:graphic>
      </p:graphicFrame>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sp>
        <p:nvSpPr>
          <p:cNvPr id="50" name="文本框 49">
            <a:extLst>
              <a:ext uri="{FF2B5EF4-FFF2-40B4-BE49-F238E27FC236}">
                <a16:creationId xmlns:a16="http://schemas.microsoft.com/office/drawing/2014/main" xmlns="" id="{A9E30D4F-82BD-4B1C-B60A-59B4B8A7816D}"/>
              </a:ext>
            </a:extLst>
          </p:cNvPr>
          <p:cNvSpPr txBox="1"/>
          <p:nvPr/>
        </p:nvSpPr>
        <p:spPr>
          <a:xfrm>
            <a:off x="8832459" y="5813743"/>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1-3</a:t>
            </a:r>
            <a:r>
              <a:rPr lang="zh-CN" altLang="en-US" dirty="0">
                <a:solidFill>
                  <a:schemeClr val="accent1"/>
                </a:solidFill>
              </a:rPr>
              <a:t>）</a:t>
            </a:r>
          </a:p>
        </p:txBody>
      </p:sp>
      <p:sp>
        <p:nvSpPr>
          <p:cNvPr id="51" name="文本框 50">
            <a:extLst>
              <a:ext uri="{FF2B5EF4-FFF2-40B4-BE49-F238E27FC236}">
                <a16:creationId xmlns:a16="http://schemas.microsoft.com/office/drawing/2014/main" xmlns="" id="{7CC5910F-9441-4533-8C90-FE90D3233299}"/>
              </a:ext>
            </a:extLst>
          </p:cNvPr>
          <p:cNvSpPr txBox="1"/>
          <p:nvPr/>
        </p:nvSpPr>
        <p:spPr>
          <a:xfrm>
            <a:off x="7764605" y="3875714"/>
            <a:ext cx="801150" cy="369332"/>
          </a:xfrm>
          <a:prstGeom prst="rect">
            <a:avLst/>
          </a:prstGeom>
          <a:noFill/>
        </p:spPr>
        <p:txBody>
          <a:bodyPr wrap="square" rtlCol="0">
            <a:spAutoFit/>
          </a:bodyPr>
          <a:lstStyle/>
          <a:p>
            <a:r>
              <a:rPr lang="en-US" altLang="zh-CN" dirty="0" err="1">
                <a:solidFill>
                  <a:schemeClr val="accent1"/>
                </a:solidFill>
              </a:rPr>
              <a:t>i</a:t>
            </a:r>
            <a:r>
              <a:rPr lang="en-US" altLang="zh-CN" dirty="0">
                <a:solidFill>
                  <a:schemeClr val="accent1"/>
                </a:solidFill>
              </a:rPr>
              <a:t>=6</a:t>
            </a:r>
            <a:endParaRPr lang="zh-CN" altLang="en-US" dirty="0">
              <a:solidFill>
                <a:schemeClr val="accent1"/>
              </a:solidFill>
            </a:endParaRPr>
          </a:p>
        </p:txBody>
      </p:sp>
    </p:spTree>
    <p:extLst>
      <p:ext uri="{BB962C8B-B14F-4D97-AF65-F5344CB8AC3E}">
        <p14:creationId xmlns:p14="http://schemas.microsoft.com/office/powerpoint/2010/main" val="28782750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普利姆算法分析</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948D5FE0-F8FC-4355-8FED-755510E42FDF}"/>
              </a:ext>
            </a:extLst>
          </p:cNvPr>
          <p:cNvSpPr txBox="1"/>
          <p:nvPr/>
        </p:nvSpPr>
        <p:spPr>
          <a:xfrm>
            <a:off x="403319" y="163307"/>
            <a:ext cx="2116154" cy="369332"/>
          </a:xfrm>
          <a:prstGeom prst="rect">
            <a:avLst/>
          </a:prstGeom>
          <a:noFill/>
        </p:spPr>
        <p:txBody>
          <a:bodyPr wrap="square" rtlCol="0">
            <a:spAutoFit/>
          </a:bodyPr>
          <a:lstStyle/>
          <a:p>
            <a:r>
              <a:rPr lang="zh-CN" altLang="en-US" dirty="0"/>
              <a:t>普利姆</a:t>
            </a:r>
            <a:r>
              <a:rPr lang="en-US" altLang="zh-CN" dirty="0"/>
              <a:t>(Prim)</a:t>
            </a:r>
            <a:r>
              <a:rPr lang="zh-CN" altLang="en-US" dirty="0"/>
              <a:t>算法</a:t>
            </a:r>
          </a:p>
        </p:txBody>
      </p:sp>
      <p:sp>
        <p:nvSpPr>
          <p:cNvPr id="4" name="文本框 3">
            <a:extLst>
              <a:ext uri="{FF2B5EF4-FFF2-40B4-BE49-F238E27FC236}">
                <a16:creationId xmlns:a16="http://schemas.microsoft.com/office/drawing/2014/main" xmlns="" id="{09037369-558A-4146-AD60-214CF10BD69A}"/>
              </a:ext>
            </a:extLst>
          </p:cNvPr>
          <p:cNvSpPr txBox="1"/>
          <p:nvPr/>
        </p:nvSpPr>
        <p:spPr>
          <a:xfrm>
            <a:off x="395668" y="489128"/>
            <a:ext cx="6662624" cy="6555641"/>
          </a:xfrm>
          <a:prstGeom prst="rect">
            <a:avLst/>
          </a:prstGeom>
          <a:noFill/>
        </p:spPr>
        <p:txBody>
          <a:bodyPr wrap="square" rtlCol="0">
            <a:spAutoFit/>
          </a:bodyPr>
          <a:lstStyle/>
          <a:p>
            <a:r>
              <a:rPr lang="en-US" altLang="zh-CN" sz="1200" dirty="0"/>
              <a:t>Void </a:t>
            </a:r>
            <a:r>
              <a:rPr lang="en-US" altLang="zh-CN" sz="1200" dirty="0" err="1"/>
              <a:t>MiniSpanTree_Prim</a:t>
            </a:r>
            <a:r>
              <a:rPr lang="en-US" altLang="zh-CN" sz="1200" dirty="0"/>
              <a:t>(</a:t>
            </a:r>
            <a:r>
              <a:rPr lang="en-US" altLang="zh-CN" sz="1200" dirty="0" err="1"/>
              <a:t>MGraph</a:t>
            </a:r>
            <a:r>
              <a:rPr lang="en-US" altLang="zh-CN" sz="1200" dirty="0"/>
              <a:t> G){</a:t>
            </a:r>
          </a:p>
          <a:p>
            <a:r>
              <a:rPr lang="en-US" altLang="zh-CN" sz="1200" dirty="0"/>
              <a:t>       int </a:t>
            </a:r>
            <a:r>
              <a:rPr lang="en-US" altLang="zh-CN" sz="1200" dirty="0" err="1"/>
              <a:t>min,i,j,k</a:t>
            </a:r>
            <a:r>
              <a:rPr lang="en-US" altLang="zh-CN" sz="1200" dirty="0"/>
              <a:t>;</a:t>
            </a:r>
          </a:p>
          <a:p>
            <a:r>
              <a:rPr lang="en-US" altLang="zh-CN" sz="1200" dirty="0"/>
              <a:t>       int </a:t>
            </a:r>
            <a:r>
              <a:rPr lang="en-US" altLang="zh-CN" sz="1200" dirty="0" err="1"/>
              <a:t>adjvex</a:t>
            </a:r>
            <a:r>
              <a:rPr lang="en-US" altLang="zh-CN" sz="1200" dirty="0"/>
              <a:t>[MAXVEX];   </a:t>
            </a:r>
            <a:r>
              <a:rPr lang="en-US" altLang="zh-CN" sz="1200" dirty="0">
                <a:solidFill>
                  <a:schemeClr val="accent1"/>
                </a:solidFill>
              </a:rPr>
              <a:t>//</a:t>
            </a:r>
            <a:r>
              <a:rPr lang="zh-CN" altLang="en-US" sz="1200" dirty="0">
                <a:solidFill>
                  <a:schemeClr val="accent1"/>
                </a:solidFill>
              </a:rPr>
              <a:t>保存</a:t>
            </a:r>
            <a:r>
              <a:rPr lang="zh-CN" altLang="en-US" sz="1200" dirty="0">
                <a:solidFill>
                  <a:schemeClr val="accent2"/>
                </a:solidFill>
              </a:rPr>
              <a:t>邻接顶点</a:t>
            </a:r>
            <a:r>
              <a:rPr lang="zh-CN" altLang="en-US" sz="1200" dirty="0">
                <a:solidFill>
                  <a:schemeClr val="accent1"/>
                </a:solidFill>
              </a:rPr>
              <a:t>下标的数组</a:t>
            </a:r>
            <a:endParaRPr lang="en-US" altLang="zh-CN" sz="1200" dirty="0"/>
          </a:p>
          <a:p>
            <a:r>
              <a:rPr lang="en-US" altLang="zh-CN" sz="1200" dirty="0"/>
              <a:t>       int </a:t>
            </a:r>
            <a:r>
              <a:rPr lang="en-US" altLang="zh-CN" sz="1200" dirty="0" err="1"/>
              <a:t>lowcost</a:t>
            </a:r>
            <a:r>
              <a:rPr lang="en-US" altLang="zh-CN" sz="1200" dirty="0"/>
              <a:t>[MAXVEX]; </a:t>
            </a:r>
            <a:r>
              <a:rPr lang="en-US" altLang="zh-CN" sz="1200" dirty="0">
                <a:solidFill>
                  <a:schemeClr val="accent1"/>
                </a:solidFill>
              </a:rPr>
              <a:t>//</a:t>
            </a:r>
            <a:r>
              <a:rPr lang="zh-CN" altLang="en-US" sz="1200" dirty="0">
                <a:solidFill>
                  <a:schemeClr val="accent1"/>
                </a:solidFill>
              </a:rPr>
              <a:t>记录当前生成树到剩余顶点的最小权值</a:t>
            </a:r>
            <a:endParaRPr lang="en-US" altLang="zh-CN" sz="1200" dirty="0">
              <a:solidFill>
                <a:schemeClr val="accent2"/>
              </a:solidFill>
            </a:endParaRPr>
          </a:p>
          <a:p>
            <a:r>
              <a:rPr lang="en-US" altLang="zh-CN" sz="1200" dirty="0"/>
              <a:t>       </a:t>
            </a:r>
            <a:r>
              <a:rPr lang="en-US" altLang="zh-CN" sz="1200" dirty="0" err="1"/>
              <a:t>lowcost</a:t>
            </a:r>
            <a:r>
              <a:rPr lang="en-US" altLang="zh-CN" sz="1200" dirty="0"/>
              <a:t>[0]=0;             </a:t>
            </a:r>
            <a:r>
              <a:rPr lang="en-US" altLang="zh-CN" sz="1200" dirty="0">
                <a:solidFill>
                  <a:schemeClr val="accent1"/>
                </a:solidFill>
              </a:rPr>
              <a:t>//</a:t>
            </a:r>
            <a:r>
              <a:rPr lang="zh-CN" altLang="en-US" sz="1200" dirty="0">
                <a:solidFill>
                  <a:schemeClr val="accent1"/>
                </a:solidFill>
              </a:rPr>
              <a:t>将</a:t>
            </a:r>
            <a:r>
              <a:rPr lang="en-US" altLang="zh-CN" sz="1200" dirty="0">
                <a:solidFill>
                  <a:schemeClr val="accent1"/>
                </a:solidFill>
              </a:rPr>
              <a:t>0</a:t>
            </a:r>
            <a:r>
              <a:rPr lang="zh-CN" altLang="en-US" sz="1200" dirty="0">
                <a:solidFill>
                  <a:schemeClr val="accent1"/>
                </a:solidFill>
              </a:rPr>
              <a:t>号顶点</a:t>
            </a:r>
            <a:r>
              <a:rPr lang="en-US" altLang="zh-CN" sz="1200" dirty="0">
                <a:solidFill>
                  <a:schemeClr val="accent1"/>
                </a:solidFill>
              </a:rPr>
              <a:t>(</a:t>
            </a:r>
            <a:r>
              <a:rPr lang="zh-CN" altLang="en-US" sz="1200" dirty="0">
                <a:solidFill>
                  <a:schemeClr val="accent1"/>
                </a:solidFill>
              </a:rPr>
              <a:t>以</a:t>
            </a:r>
            <a:r>
              <a:rPr lang="en-US" altLang="zh-CN" sz="1200" dirty="0">
                <a:solidFill>
                  <a:schemeClr val="accent1"/>
                </a:solidFill>
              </a:rPr>
              <a:t>0</a:t>
            </a:r>
            <a:r>
              <a:rPr lang="zh-CN" altLang="en-US" sz="1200" dirty="0">
                <a:solidFill>
                  <a:schemeClr val="accent1"/>
                </a:solidFill>
              </a:rPr>
              <a:t>号顶点作为第一个顶点</a:t>
            </a:r>
            <a:r>
              <a:rPr lang="en-US" altLang="zh-CN" sz="1200" dirty="0">
                <a:solidFill>
                  <a:schemeClr val="accent1"/>
                </a:solidFill>
              </a:rPr>
              <a:t>)</a:t>
            </a:r>
            <a:r>
              <a:rPr lang="zh-CN" altLang="en-US" sz="1200" dirty="0">
                <a:solidFill>
                  <a:schemeClr val="accent1"/>
                </a:solidFill>
              </a:rPr>
              <a:t>加入生成树</a:t>
            </a:r>
            <a:endParaRPr lang="en-US" altLang="zh-CN" sz="1200" dirty="0">
              <a:solidFill>
                <a:schemeClr val="accent1"/>
              </a:solidFill>
            </a:endParaRPr>
          </a:p>
          <a:p>
            <a:r>
              <a:rPr lang="en-US" altLang="zh-CN" sz="1200" dirty="0"/>
              <a:t>       </a:t>
            </a:r>
            <a:r>
              <a:rPr lang="en-US" altLang="zh-CN" sz="1200" dirty="0" err="1"/>
              <a:t>adjvex</a:t>
            </a:r>
            <a:r>
              <a:rPr lang="en-US" altLang="zh-CN" sz="1200" dirty="0"/>
              <a:t>[0]=0;               </a:t>
            </a:r>
            <a:r>
              <a:rPr lang="en-US" altLang="zh-CN" sz="1200" dirty="0">
                <a:solidFill>
                  <a:schemeClr val="accent2"/>
                </a:solidFill>
              </a:rPr>
              <a:t>//</a:t>
            </a:r>
            <a:r>
              <a:rPr lang="zh-CN" altLang="en-US" sz="1200" dirty="0">
                <a:solidFill>
                  <a:schemeClr val="accent2"/>
                </a:solidFill>
              </a:rPr>
              <a:t>由于刚开始生成树只有一个顶点 不存在边 干脆都设为</a:t>
            </a:r>
            <a:r>
              <a:rPr lang="en-US" altLang="zh-CN" sz="1200" dirty="0">
                <a:solidFill>
                  <a:schemeClr val="accent2"/>
                </a:solidFill>
              </a:rPr>
              <a:t>0</a:t>
            </a: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 </a:t>
            </a:r>
            <a:r>
              <a:rPr lang="en-US" altLang="zh-CN" sz="1200" dirty="0">
                <a:solidFill>
                  <a:schemeClr val="accent1"/>
                </a:solidFill>
              </a:rPr>
              <a:t>//</a:t>
            </a:r>
            <a:r>
              <a:rPr lang="zh-CN" altLang="en-US" sz="1200" dirty="0">
                <a:solidFill>
                  <a:schemeClr val="accent1"/>
                </a:solidFill>
              </a:rPr>
              <a:t>除下标为</a:t>
            </a:r>
            <a:r>
              <a:rPr lang="en-US" altLang="zh-CN" sz="1200" dirty="0">
                <a:solidFill>
                  <a:schemeClr val="accent1"/>
                </a:solidFill>
              </a:rPr>
              <a:t>0</a:t>
            </a:r>
            <a:r>
              <a:rPr lang="zh-CN" altLang="en-US" sz="1200" dirty="0">
                <a:solidFill>
                  <a:schemeClr val="accent1"/>
                </a:solidFill>
              </a:rPr>
              <a:t>以外的所有顶点</a:t>
            </a:r>
            <a:endParaRPr lang="en-US" altLang="zh-CN" sz="1200" dirty="0">
              <a:solidFill>
                <a:schemeClr val="accent1"/>
              </a:solidFill>
            </a:endParaRPr>
          </a:p>
          <a:p>
            <a:r>
              <a:rPr lang="en-US" altLang="zh-CN" sz="1200" dirty="0"/>
              <a:t>                 </a:t>
            </a:r>
            <a:r>
              <a:rPr lang="en-US" altLang="zh-CN" sz="1200" dirty="0" err="1"/>
              <a:t>lowcost</a:t>
            </a:r>
            <a:r>
              <a:rPr lang="en-US" altLang="zh-CN" sz="1200" dirty="0"/>
              <a:t>[</a:t>
            </a:r>
            <a:r>
              <a:rPr lang="en-US" altLang="zh-CN" sz="1200" dirty="0" err="1"/>
              <a:t>i</a:t>
            </a:r>
            <a:r>
              <a:rPr lang="en-US" altLang="zh-CN" sz="1200" dirty="0"/>
              <a:t>]=G.arc[0][</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将与下标为</a:t>
            </a:r>
            <a:r>
              <a:rPr lang="en-US" altLang="zh-CN" sz="1200" dirty="0">
                <a:solidFill>
                  <a:schemeClr val="accent1"/>
                </a:solidFill>
              </a:rPr>
              <a:t>0</a:t>
            </a:r>
            <a:r>
              <a:rPr lang="zh-CN" altLang="en-US" sz="1200" dirty="0">
                <a:solidFill>
                  <a:schemeClr val="accent1"/>
                </a:solidFill>
              </a:rPr>
              <a:t>的顶点有边的权值存入</a:t>
            </a:r>
            <a:r>
              <a:rPr lang="en-US" altLang="zh-CN" sz="1200" dirty="0" err="1">
                <a:solidFill>
                  <a:schemeClr val="accent1"/>
                </a:solidFill>
              </a:rPr>
              <a:t>Lowcost</a:t>
            </a:r>
            <a:r>
              <a:rPr lang="zh-CN" altLang="en-US" sz="1200" dirty="0">
                <a:solidFill>
                  <a:schemeClr val="accent1"/>
                </a:solidFill>
              </a:rPr>
              <a:t>数组</a:t>
            </a:r>
            <a:endParaRPr lang="en-US" altLang="zh-CN" sz="1200" dirty="0">
              <a:solidFill>
                <a:schemeClr val="accent1"/>
              </a:solidFill>
            </a:endParaRPr>
          </a:p>
          <a:p>
            <a:r>
              <a:rPr lang="en-US" altLang="zh-CN" sz="1200" dirty="0"/>
              <a:t>                 </a:t>
            </a:r>
            <a:r>
              <a:rPr lang="en-US" altLang="zh-CN" sz="1200" dirty="0" err="1"/>
              <a:t>adjvex</a:t>
            </a:r>
            <a:r>
              <a:rPr lang="en-US" altLang="zh-CN" sz="1200" dirty="0"/>
              <a:t>[</a:t>
            </a:r>
            <a:r>
              <a:rPr lang="en-US" altLang="zh-CN" sz="1200" dirty="0" err="1"/>
              <a:t>i</a:t>
            </a:r>
            <a:r>
              <a:rPr lang="en-US" altLang="zh-CN" sz="1200" dirty="0"/>
              <a:t>]=0;                 </a:t>
            </a:r>
            <a:r>
              <a:rPr lang="en-US" altLang="zh-CN" sz="1200" dirty="0">
                <a:solidFill>
                  <a:schemeClr val="accent1"/>
                </a:solidFill>
              </a:rPr>
              <a:t>//</a:t>
            </a:r>
            <a:r>
              <a:rPr lang="zh-CN" altLang="en-US" sz="1200" dirty="0">
                <a:solidFill>
                  <a:schemeClr val="accent1"/>
                </a:solidFill>
              </a:rPr>
              <a:t>这些顶点的</a:t>
            </a:r>
            <a:r>
              <a:rPr lang="en-US" altLang="zh-CN" sz="1200" dirty="0" err="1">
                <a:solidFill>
                  <a:schemeClr val="accent1"/>
                </a:solidFill>
              </a:rPr>
              <a:t>adjvex</a:t>
            </a:r>
            <a:r>
              <a:rPr lang="zh-CN" altLang="en-US" sz="1200" dirty="0">
                <a:solidFill>
                  <a:schemeClr val="accent1"/>
                </a:solidFill>
              </a:rPr>
              <a:t>数组全部初始化为</a:t>
            </a:r>
            <a:r>
              <a:rPr lang="en-US" altLang="zh-CN" sz="1200" dirty="0">
                <a:solidFill>
                  <a:schemeClr val="accent1"/>
                </a:solidFill>
              </a:rPr>
              <a:t>0</a:t>
            </a:r>
          </a:p>
          <a:p>
            <a:r>
              <a:rPr lang="en-US" altLang="zh-CN" sz="1200" dirty="0"/>
              <a:t>       }</a:t>
            </a:r>
          </a:p>
          <a:p>
            <a:r>
              <a:rPr lang="en-US" altLang="zh-CN" sz="1200" dirty="0"/>
              <a:t>       </a:t>
            </a:r>
            <a:r>
              <a:rPr lang="en-US" altLang="zh-CN" sz="1200" dirty="0">
                <a:solidFill>
                  <a:srgbClr val="FF0000"/>
                </a:solidFill>
              </a:rPr>
              <a:t>//</a:t>
            </a:r>
            <a:r>
              <a:rPr lang="zh-CN" altLang="en-US" sz="1200" dirty="0">
                <a:solidFill>
                  <a:srgbClr val="FF0000"/>
                </a:solidFill>
              </a:rPr>
              <a:t>算法核心</a:t>
            </a:r>
            <a:endParaRPr lang="en-US" altLang="zh-CN" sz="1200" dirty="0">
              <a:solidFill>
                <a:srgbClr val="FF0000"/>
              </a:solidFill>
            </a:endParaRPr>
          </a:p>
          <a:p>
            <a:r>
              <a:rPr lang="en-US" altLang="zh-CN" sz="1200" dirty="0"/>
              <a:t>       for(</a:t>
            </a:r>
            <a:r>
              <a:rPr lang="en-US" altLang="zh-CN" sz="1200" dirty="0" err="1"/>
              <a:t>i</a:t>
            </a:r>
            <a:r>
              <a:rPr lang="en-US" altLang="zh-CN" sz="1200" dirty="0"/>
              <a:t>=1;i&lt;</a:t>
            </a:r>
            <a:r>
              <a:rPr lang="en-US" altLang="zh-CN" sz="1200" dirty="0" err="1"/>
              <a:t>G.vexnum;i</a:t>
            </a:r>
            <a:r>
              <a:rPr lang="en-US" altLang="zh-CN" sz="1200" dirty="0"/>
              <a:t>++){</a:t>
            </a:r>
            <a:r>
              <a:rPr lang="en-US" altLang="zh-CN" sz="1200" dirty="0">
                <a:solidFill>
                  <a:schemeClr val="accent1"/>
                </a:solidFill>
              </a:rPr>
              <a:t>//</a:t>
            </a:r>
            <a:r>
              <a:rPr lang="zh-CN" altLang="en-US" sz="1200" dirty="0">
                <a:solidFill>
                  <a:schemeClr val="accent1"/>
                </a:solidFill>
              </a:rPr>
              <a:t>只需要循环</a:t>
            </a:r>
            <a:r>
              <a:rPr lang="en-US" altLang="zh-CN" sz="1200" dirty="0">
                <a:solidFill>
                  <a:schemeClr val="accent1"/>
                </a:solidFill>
              </a:rPr>
              <a:t>N-1</a:t>
            </a:r>
            <a:r>
              <a:rPr lang="zh-CN" altLang="en-US" sz="1200" dirty="0">
                <a:solidFill>
                  <a:schemeClr val="accent1"/>
                </a:solidFill>
              </a:rPr>
              <a:t>次，</a:t>
            </a:r>
            <a:r>
              <a:rPr lang="en-US" altLang="zh-CN" sz="1200" dirty="0">
                <a:solidFill>
                  <a:schemeClr val="accent1"/>
                </a:solidFill>
              </a:rPr>
              <a:t>N</a:t>
            </a:r>
            <a:r>
              <a:rPr lang="zh-CN" altLang="en-US" sz="1200" dirty="0">
                <a:solidFill>
                  <a:schemeClr val="accent1"/>
                </a:solidFill>
              </a:rPr>
              <a:t>为顶点数</a:t>
            </a:r>
            <a:endParaRPr lang="en-US" altLang="zh-CN" sz="1200" dirty="0"/>
          </a:p>
          <a:p>
            <a:r>
              <a:rPr lang="en-US" altLang="zh-CN" sz="1200" dirty="0"/>
              <a:t>                  min=65535; </a:t>
            </a:r>
            <a:r>
              <a:rPr lang="en-US" altLang="zh-CN" sz="1200" dirty="0">
                <a:solidFill>
                  <a:schemeClr val="accent1"/>
                </a:solidFill>
              </a:rPr>
              <a:t>//tip</a:t>
            </a:r>
            <a:r>
              <a:rPr lang="zh-CN" altLang="en-US" sz="1200" dirty="0">
                <a:solidFill>
                  <a:schemeClr val="accent1"/>
                </a:solidFill>
              </a:rPr>
              <a:t>：因为要找最小值，不妨先设取一个最大的值来比较</a:t>
            </a:r>
            <a:endParaRPr lang="en-US" altLang="zh-CN" sz="1200" dirty="0">
              <a:solidFill>
                <a:schemeClr val="accent1"/>
              </a:solidFill>
            </a:endParaRPr>
          </a:p>
          <a:p>
            <a:r>
              <a:rPr lang="en-US" altLang="zh-CN" sz="1200" dirty="0"/>
              <a:t>                  j=0;k=0;</a:t>
            </a:r>
          </a:p>
          <a:p>
            <a:r>
              <a:rPr lang="en-US" altLang="zh-CN" sz="1200" dirty="0">
                <a:solidFill>
                  <a:srgbClr val="FF0000"/>
                </a:solidFill>
              </a:rPr>
              <a:t>                  //</a:t>
            </a:r>
            <a:r>
              <a:rPr lang="zh-CN" altLang="en-US" sz="1200" dirty="0">
                <a:solidFill>
                  <a:srgbClr val="FF0000"/>
                </a:solidFill>
              </a:rPr>
              <a:t>找出</a:t>
            </a:r>
            <a:r>
              <a:rPr lang="en-US" altLang="zh-CN" sz="1200" dirty="0" err="1">
                <a:solidFill>
                  <a:srgbClr val="FF0000"/>
                </a:solidFill>
              </a:rPr>
              <a:t>lowcost</a:t>
            </a:r>
            <a:r>
              <a:rPr lang="zh-CN" altLang="en-US" sz="1200" dirty="0">
                <a:solidFill>
                  <a:srgbClr val="FF0000"/>
                </a:solidFill>
              </a:rPr>
              <a:t>最小的 最小权值给</a:t>
            </a:r>
            <a:r>
              <a:rPr lang="en-US" altLang="zh-CN" sz="1200" dirty="0">
                <a:solidFill>
                  <a:srgbClr val="FF0000"/>
                </a:solidFill>
              </a:rPr>
              <a:t>min</a:t>
            </a:r>
            <a:r>
              <a:rPr lang="zh-CN" altLang="en-US" sz="1200" dirty="0">
                <a:solidFill>
                  <a:srgbClr val="FF0000"/>
                </a:solidFill>
              </a:rPr>
              <a:t>，下标给</a:t>
            </a:r>
            <a:r>
              <a:rPr lang="en-US" altLang="zh-CN" sz="1200" dirty="0">
                <a:solidFill>
                  <a:srgbClr val="FF0000"/>
                </a:solidFill>
              </a:rPr>
              <a:t>k</a:t>
            </a:r>
          </a:p>
          <a:p>
            <a:r>
              <a:rPr lang="en-US" altLang="zh-CN" sz="1200" dirty="0"/>
              <a:t>                  while(j&lt;</a:t>
            </a:r>
            <a:r>
              <a:rPr lang="en-US" altLang="zh-CN" sz="1200" dirty="0" err="1"/>
              <a:t>G.vexnum</a:t>
            </a:r>
            <a:r>
              <a:rPr lang="en-US" altLang="zh-CN" sz="1200" dirty="0"/>
              <a:t>){ //</a:t>
            </a:r>
            <a:r>
              <a:rPr lang="zh-CN" altLang="en-US" sz="1200" dirty="0"/>
              <a:t>从</a:t>
            </a:r>
            <a:r>
              <a:rPr lang="en-US" altLang="zh-CN" sz="1200" dirty="0"/>
              <a:t>1</a:t>
            </a:r>
            <a:r>
              <a:rPr lang="zh-CN" altLang="en-US" sz="1200" dirty="0"/>
              <a:t>号顶点开始找</a:t>
            </a:r>
            <a:endParaRPr lang="en-US" altLang="zh-CN" sz="1200" dirty="0"/>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err="1"/>
              <a:t>lowcost</a:t>
            </a:r>
            <a:r>
              <a:rPr lang="en-US" altLang="zh-CN" sz="1200" dirty="0"/>
              <a:t>[j]&lt;min){ </a:t>
            </a:r>
            <a:r>
              <a:rPr lang="en-US" altLang="zh-CN" sz="1200" dirty="0">
                <a:solidFill>
                  <a:schemeClr val="accent1"/>
                </a:solidFill>
              </a:rPr>
              <a:t>//</a:t>
            </a:r>
            <a:r>
              <a:rPr lang="zh-CN" altLang="en-US" sz="1200" dirty="0">
                <a:solidFill>
                  <a:schemeClr val="accent1"/>
                </a:solidFill>
              </a:rPr>
              <a:t>不在生成树中的顶点而且权值更小的</a:t>
            </a:r>
            <a:endParaRPr lang="en-US" altLang="zh-CN" sz="1200" dirty="0">
              <a:solidFill>
                <a:schemeClr val="accent1"/>
              </a:solidFill>
            </a:endParaRPr>
          </a:p>
          <a:p>
            <a:r>
              <a:rPr lang="en-US" altLang="zh-CN" sz="1200" dirty="0"/>
              <a:t>                                     min=</a:t>
            </a:r>
            <a:r>
              <a:rPr lang="en-US" altLang="zh-CN" sz="1200" dirty="0" err="1"/>
              <a:t>lowcost</a:t>
            </a:r>
            <a:r>
              <a:rPr lang="en-US" altLang="zh-CN" sz="1200" dirty="0"/>
              <a:t>[j]; </a:t>
            </a:r>
            <a:r>
              <a:rPr lang="en-US" altLang="zh-CN" sz="1200" dirty="0">
                <a:solidFill>
                  <a:schemeClr val="accent1"/>
                </a:solidFill>
              </a:rPr>
              <a:t>//</a:t>
            </a:r>
            <a:r>
              <a:rPr lang="zh-CN" altLang="en-US" sz="1200" dirty="0">
                <a:solidFill>
                  <a:schemeClr val="accent1"/>
                </a:solidFill>
              </a:rPr>
              <a:t>更新更小的值</a:t>
            </a:r>
            <a:endParaRPr lang="en-US" altLang="zh-CN" sz="1200" dirty="0">
              <a:solidFill>
                <a:schemeClr val="accent1"/>
              </a:solidFill>
            </a:endParaRPr>
          </a:p>
          <a:p>
            <a:r>
              <a:rPr lang="en-US" altLang="zh-CN" sz="1200" dirty="0"/>
              <a:t>                                     k=j;  </a:t>
            </a:r>
            <a:r>
              <a:rPr lang="en-US" altLang="zh-CN" sz="1200" dirty="0">
                <a:solidFill>
                  <a:schemeClr val="accent1"/>
                </a:solidFill>
              </a:rPr>
              <a:t>//</a:t>
            </a:r>
            <a:r>
              <a:rPr lang="zh-CN" altLang="en-US" sz="1200" dirty="0">
                <a:solidFill>
                  <a:schemeClr val="accent1"/>
                </a:solidFill>
              </a:rPr>
              <a:t>找到了新的点下标给</a:t>
            </a:r>
            <a:r>
              <a:rPr lang="en-US" altLang="zh-CN" sz="1200" dirty="0">
                <a:solidFill>
                  <a:schemeClr val="accent1"/>
                </a:solidFill>
              </a:rPr>
              <a:t>k</a:t>
            </a:r>
          </a:p>
          <a:p>
            <a:r>
              <a:rPr lang="en-US" altLang="zh-CN" sz="1200" dirty="0"/>
              <a:t>                             }</a:t>
            </a:r>
          </a:p>
          <a:p>
            <a:r>
              <a:rPr lang="en-US" altLang="zh-CN" sz="1200" dirty="0"/>
              <a:t>                             </a:t>
            </a:r>
            <a:r>
              <a:rPr lang="en-US" altLang="zh-CN" sz="1200" dirty="0" err="1"/>
              <a:t>j++</a:t>
            </a:r>
            <a:r>
              <a:rPr lang="en-US" altLang="zh-CN" sz="1200" dirty="0"/>
              <a:t>; </a:t>
            </a:r>
            <a:r>
              <a:rPr lang="en-US" altLang="zh-CN" sz="1200" dirty="0">
                <a:solidFill>
                  <a:schemeClr val="accent1"/>
                </a:solidFill>
              </a:rPr>
              <a:t>//</a:t>
            </a:r>
            <a:r>
              <a:rPr lang="zh-CN" altLang="en-US" sz="1200" dirty="0">
                <a:solidFill>
                  <a:schemeClr val="accent1"/>
                </a:solidFill>
              </a:rPr>
              <a:t>再看下一个顶点</a:t>
            </a:r>
            <a:endParaRPr lang="en-US" altLang="zh-CN" sz="1200" dirty="0">
              <a:solidFill>
                <a:schemeClr val="accent1"/>
              </a:solidFill>
            </a:endParaRPr>
          </a:p>
          <a:p>
            <a:r>
              <a:rPr lang="en-US" altLang="zh-CN" sz="1200" dirty="0"/>
              <a:t>                  }</a:t>
            </a:r>
          </a:p>
          <a:p>
            <a:r>
              <a:rPr lang="en-US" altLang="zh-CN" sz="1200" dirty="0"/>
              <a:t>                  </a:t>
            </a:r>
            <a:r>
              <a:rPr lang="en-US" altLang="zh-CN" sz="1200" dirty="0" err="1"/>
              <a:t>printf</a:t>
            </a:r>
            <a:r>
              <a:rPr lang="en-US" altLang="zh-CN" sz="1200" dirty="0"/>
              <a:t>(“(%d-&gt;%d)”,</a:t>
            </a:r>
            <a:r>
              <a:rPr lang="en-US" altLang="zh-CN" sz="1200" dirty="0" err="1"/>
              <a:t>adjvex</a:t>
            </a:r>
            <a:r>
              <a:rPr lang="en-US" altLang="zh-CN" sz="1200" dirty="0"/>
              <a:t>[k],k); </a:t>
            </a:r>
            <a:r>
              <a:rPr lang="en-US" altLang="zh-CN" sz="1200" dirty="0">
                <a:solidFill>
                  <a:schemeClr val="accent1"/>
                </a:solidFill>
              </a:rPr>
              <a:t>//</a:t>
            </a:r>
            <a:r>
              <a:rPr lang="zh-CN" altLang="en-US" sz="1200" dirty="0">
                <a:solidFill>
                  <a:schemeClr val="accent1"/>
                </a:solidFill>
              </a:rPr>
              <a:t>打印权值最小的边</a:t>
            </a:r>
            <a:endParaRPr lang="en-US" altLang="zh-CN" sz="1200" dirty="0">
              <a:solidFill>
                <a:schemeClr val="accent1"/>
              </a:solidFill>
            </a:endParaRPr>
          </a:p>
          <a:p>
            <a:r>
              <a:rPr lang="en-US" altLang="zh-CN" sz="1200" dirty="0"/>
              <a:t>                  </a:t>
            </a:r>
            <a:r>
              <a:rPr lang="en-US" altLang="zh-CN" sz="1200" dirty="0" err="1"/>
              <a:t>lowcost</a:t>
            </a:r>
            <a:r>
              <a:rPr lang="en-US" altLang="zh-CN" sz="1200" dirty="0"/>
              <a:t>[k]=0;  </a:t>
            </a:r>
            <a:r>
              <a:rPr lang="en-US" altLang="zh-CN" sz="1200" dirty="0">
                <a:solidFill>
                  <a:schemeClr val="accent1"/>
                </a:solidFill>
              </a:rPr>
              <a:t>//</a:t>
            </a:r>
            <a:r>
              <a:rPr lang="zh-CN" altLang="en-US" sz="1200" dirty="0">
                <a:solidFill>
                  <a:schemeClr val="accent1"/>
                </a:solidFill>
              </a:rPr>
              <a:t>将这个顶点加入生成树</a:t>
            </a:r>
            <a:endParaRPr lang="en-US" altLang="zh-CN" sz="1200" dirty="0">
              <a:solidFill>
                <a:schemeClr val="accent1"/>
              </a:solidFill>
            </a:endParaRPr>
          </a:p>
          <a:p>
            <a:r>
              <a:rPr lang="en-US" altLang="zh-CN" sz="1200" dirty="0">
                <a:solidFill>
                  <a:srgbClr val="FF0000"/>
                </a:solidFill>
              </a:rPr>
              <a:t>                   //</a:t>
            </a:r>
            <a:r>
              <a:rPr lang="zh-CN" altLang="en-US" sz="1200" dirty="0">
                <a:solidFill>
                  <a:srgbClr val="FF0000"/>
                </a:solidFill>
              </a:rPr>
              <a:t>生成树加入了新的顶点 从下标为</a:t>
            </a:r>
            <a:r>
              <a:rPr lang="en-US" altLang="zh-CN" sz="1200" dirty="0">
                <a:solidFill>
                  <a:srgbClr val="FF0000"/>
                </a:solidFill>
              </a:rPr>
              <a:t>1</a:t>
            </a:r>
            <a:r>
              <a:rPr lang="zh-CN" altLang="en-US" sz="1200" dirty="0">
                <a:solidFill>
                  <a:srgbClr val="FF0000"/>
                </a:solidFill>
              </a:rPr>
              <a:t>的顶点开始更新</a:t>
            </a:r>
            <a:r>
              <a:rPr lang="en-US" altLang="zh-CN" sz="1200" dirty="0" err="1">
                <a:solidFill>
                  <a:srgbClr val="FF0000"/>
                </a:solidFill>
              </a:rPr>
              <a:t>lowcost</a:t>
            </a:r>
            <a:r>
              <a:rPr lang="zh-CN" altLang="en-US" sz="1200" dirty="0">
                <a:solidFill>
                  <a:srgbClr val="FF0000"/>
                </a:solidFill>
              </a:rPr>
              <a:t>数组值</a:t>
            </a:r>
            <a:endParaRPr lang="en-US" altLang="zh-CN" sz="1200" dirty="0">
              <a:solidFill>
                <a:srgbClr val="FF0000"/>
              </a:solidFill>
            </a:endParaRPr>
          </a:p>
          <a:p>
            <a:r>
              <a:rPr lang="en-US" altLang="zh-CN" sz="1200" dirty="0"/>
              <a:t>                  for(j=0;j&lt;</a:t>
            </a:r>
            <a:r>
              <a:rPr lang="en-US" altLang="zh-CN" sz="1200" dirty="0" err="1"/>
              <a:t>G.vexnum;j</a:t>
            </a:r>
            <a:r>
              <a:rPr lang="en-US" altLang="zh-CN" sz="1200" dirty="0"/>
              <a:t>++){ </a:t>
            </a:r>
          </a:p>
          <a:p>
            <a:r>
              <a:rPr lang="en-US" altLang="zh-CN" sz="1200" dirty="0"/>
              <a:t>                         if(</a:t>
            </a:r>
            <a:r>
              <a:rPr lang="en-US" altLang="zh-CN" sz="1200" dirty="0" err="1">
                <a:solidFill>
                  <a:schemeClr val="accent1"/>
                </a:solidFill>
              </a:rPr>
              <a:t>lowcost</a:t>
            </a:r>
            <a:r>
              <a:rPr lang="en-US" altLang="zh-CN" sz="1200" dirty="0">
                <a:solidFill>
                  <a:schemeClr val="accent1"/>
                </a:solidFill>
              </a:rPr>
              <a:t>[j]!=0 </a:t>
            </a:r>
            <a:r>
              <a:rPr lang="en-US" altLang="zh-CN" sz="1200" dirty="0"/>
              <a:t>&amp;&amp; </a:t>
            </a:r>
            <a:r>
              <a:rPr lang="en-US" altLang="zh-CN" sz="1200" dirty="0">
                <a:solidFill>
                  <a:schemeClr val="accent2"/>
                </a:solidFill>
              </a:rPr>
              <a:t>G.arc[k][j]&lt;</a:t>
            </a:r>
            <a:r>
              <a:rPr lang="en-US" altLang="zh-CN" sz="1200" dirty="0" err="1">
                <a:solidFill>
                  <a:schemeClr val="accent2"/>
                </a:solidFill>
              </a:rPr>
              <a:t>lowcost</a:t>
            </a:r>
            <a:r>
              <a:rPr lang="en-US" altLang="zh-CN" sz="1200" dirty="0">
                <a:solidFill>
                  <a:schemeClr val="accent2"/>
                </a:solidFill>
              </a:rPr>
              <a:t>[j])</a:t>
            </a:r>
            <a:r>
              <a:rPr lang="en-US" altLang="zh-CN" sz="1200" dirty="0"/>
              <a:t>{</a:t>
            </a:r>
            <a:r>
              <a:rPr lang="en-US" altLang="zh-CN" sz="1200" dirty="0">
                <a:solidFill>
                  <a:schemeClr val="accent2"/>
                </a:solidFill>
              </a:rPr>
              <a:t>  </a:t>
            </a:r>
            <a:r>
              <a:rPr lang="en-US" altLang="zh-CN" sz="1200" dirty="0">
                <a:solidFill>
                  <a:schemeClr val="accent1"/>
                </a:solidFill>
              </a:rPr>
              <a:t>//</a:t>
            </a:r>
            <a:r>
              <a:rPr lang="zh-CN" altLang="en-US" sz="1200" dirty="0">
                <a:solidFill>
                  <a:schemeClr val="accent1"/>
                </a:solidFill>
              </a:rPr>
              <a:t>如果新加入树的顶点</a:t>
            </a:r>
            <a:r>
              <a:rPr lang="en-US" altLang="zh-CN" sz="1200" dirty="0">
                <a:solidFill>
                  <a:schemeClr val="accent1"/>
                </a:solidFill>
              </a:rPr>
              <a:t>k</a:t>
            </a:r>
            <a:r>
              <a:rPr lang="zh-CN" altLang="en-US" sz="1200" dirty="0">
                <a:solidFill>
                  <a:schemeClr val="accent1"/>
                </a:solidFill>
              </a:rPr>
              <a:t>使得权值变小</a:t>
            </a:r>
            <a:endParaRPr lang="en-US" altLang="zh-CN" sz="1200" dirty="0">
              <a:solidFill>
                <a:schemeClr val="accent1"/>
              </a:solidFill>
            </a:endParaRPr>
          </a:p>
          <a:p>
            <a:r>
              <a:rPr lang="en-US" altLang="zh-CN" sz="1200" dirty="0"/>
              <a:t>                                   </a:t>
            </a:r>
            <a:r>
              <a:rPr lang="en-US" altLang="zh-CN" sz="1200" dirty="0" err="1"/>
              <a:t>lowcost</a:t>
            </a:r>
            <a:r>
              <a:rPr lang="en-US" altLang="zh-CN" sz="1200" dirty="0"/>
              <a:t>[j]=G.arc[k][j]; </a:t>
            </a:r>
            <a:r>
              <a:rPr lang="en-US" altLang="zh-CN" sz="1200" dirty="0">
                <a:solidFill>
                  <a:schemeClr val="accent1"/>
                </a:solidFill>
              </a:rPr>
              <a:t>//</a:t>
            </a:r>
            <a:r>
              <a:rPr lang="zh-CN" altLang="en-US" sz="1200" dirty="0">
                <a:solidFill>
                  <a:schemeClr val="accent1"/>
                </a:solidFill>
              </a:rPr>
              <a:t>更新更小的权值</a:t>
            </a:r>
            <a:endParaRPr lang="en-US" altLang="zh-CN" sz="1200" dirty="0">
              <a:solidFill>
                <a:schemeClr val="accent1"/>
              </a:solidFill>
            </a:endParaRPr>
          </a:p>
          <a:p>
            <a:r>
              <a:rPr lang="en-US" altLang="zh-CN" sz="1200" dirty="0"/>
              <a:t>                                   </a:t>
            </a:r>
            <a:r>
              <a:rPr lang="en-US" altLang="zh-CN" sz="1200" dirty="0" err="1">
                <a:solidFill>
                  <a:schemeClr val="accent1"/>
                </a:solidFill>
              </a:rPr>
              <a:t>adjvex</a:t>
            </a:r>
            <a:r>
              <a:rPr lang="en-US" altLang="zh-CN" sz="1200" dirty="0">
                <a:solidFill>
                  <a:schemeClr val="accent1"/>
                </a:solidFill>
              </a:rPr>
              <a:t>[j]=k; //</a:t>
            </a:r>
            <a:r>
              <a:rPr lang="zh-CN" altLang="en-US" sz="1200" dirty="0">
                <a:solidFill>
                  <a:schemeClr val="accent1"/>
                </a:solidFill>
              </a:rPr>
              <a:t>修改这条边邻接的顶点 也就是表示这条边是</a:t>
            </a:r>
            <a:endParaRPr lang="en-US" altLang="zh-CN" sz="1200" dirty="0">
              <a:solidFill>
                <a:schemeClr val="accent1"/>
              </a:solidFill>
            </a:endParaRPr>
          </a:p>
          <a:p>
            <a:r>
              <a:rPr lang="en-US" altLang="zh-CN" sz="1200" dirty="0">
                <a:solidFill>
                  <a:schemeClr val="accent1"/>
                </a:solidFill>
              </a:rPr>
              <a:t>                                                         </a:t>
            </a:r>
            <a:r>
              <a:rPr lang="zh-CN" altLang="en-US" sz="1200" dirty="0">
                <a:solidFill>
                  <a:schemeClr val="accent1"/>
                </a:solidFill>
              </a:rPr>
              <a:t>从选出的顶点</a:t>
            </a:r>
            <a:r>
              <a:rPr lang="en-US" altLang="zh-CN" sz="1200" dirty="0">
                <a:solidFill>
                  <a:schemeClr val="accent1"/>
                </a:solidFill>
              </a:rPr>
              <a:t>k</a:t>
            </a:r>
            <a:r>
              <a:rPr lang="zh-CN" altLang="en-US" sz="1200" dirty="0">
                <a:solidFill>
                  <a:schemeClr val="accent1"/>
                </a:solidFill>
              </a:rPr>
              <a:t>指过来的  方便打印     </a:t>
            </a:r>
            <a:endParaRPr lang="en-US" altLang="zh-CN" sz="1200" dirty="0">
              <a:solidFill>
                <a:schemeClr val="accent1"/>
              </a:solidFill>
            </a:endParaRPr>
          </a:p>
          <a:p>
            <a:r>
              <a:rPr lang="en-US" altLang="zh-CN" sz="1200" dirty="0"/>
              <a:t>                         }</a:t>
            </a:r>
          </a:p>
          <a:p>
            <a:r>
              <a:rPr lang="en-US" altLang="zh-CN" sz="1200" dirty="0"/>
              <a:t>                  }</a:t>
            </a:r>
          </a:p>
          <a:p>
            <a:r>
              <a:rPr lang="en-US" altLang="zh-CN" sz="1200" dirty="0"/>
              <a:t>        }</a:t>
            </a:r>
          </a:p>
          <a:p>
            <a:r>
              <a:rPr lang="en-US" altLang="zh-CN" sz="1200" dirty="0"/>
              <a:t>}</a:t>
            </a:r>
            <a:endParaRPr lang="en-US" altLang="zh-CN" dirty="0"/>
          </a:p>
        </p:txBody>
      </p:sp>
      <p:cxnSp>
        <p:nvCxnSpPr>
          <p:cNvPr id="8" name="直接箭头连接符 7">
            <a:extLst>
              <a:ext uri="{FF2B5EF4-FFF2-40B4-BE49-F238E27FC236}">
                <a16:creationId xmlns:a16="http://schemas.microsoft.com/office/drawing/2014/main" xmlns="" id="{B846E25B-98C2-421E-8875-C8C55752D28B}"/>
              </a:ext>
            </a:extLst>
          </p:cNvPr>
          <p:cNvCxnSpPr>
            <a:cxnSpLocks/>
          </p:cNvCxnSpPr>
          <p:nvPr/>
        </p:nvCxnSpPr>
        <p:spPr>
          <a:xfrm flipH="1">
            <a:off x="5083728" y="864462"/>
            <a:ext cx="382106" cy="193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xmlns="" id="{F0B694F2-E616-4239-ABF4-7B6AD138D53B}"/>
              </a:ext>
            </a:extLst>
          </p:cNvPr>
          <p:cNvSpPr txBox="1"/>
          <p:nvPr/>
        </p:nvSpPr>
        <p:spPr>
          <a:xfrm>
            <a:off x="5586080" y="631197"/>
            <a:ext cx="2405611" cy="523220"/>
          </a:xfrm>
          <a:prstGeom prst="rect">
            <a:avLst/>
          </a:prstGeom>
          <a:noFill/>
        </p:spPr>
        <p:txBody>
          <a:bodyPr wrap="square" rtlCol="0">
            <a:spAutoFit/>
          </a:bodyPr>
          <a:lstStyle/>
          <a:p>
            <a:r>
              <a:rPr lang="en-US" altLang="zh-CN" sz="1400" dirty="0" err="1">
                <a:solidFill>
                  <a:schemeClr val="accent2"/>
                </a:solidFill>
              </a:rPr>
              <a:t>Lowcost</a:t>
            </a:r>
            <a:r>
              <a:rPr lang="en-US" altLang="zh-CN" sz="1400" dirty="0">
                <a:solidFill>
                  <a:schemeClr val="accent2"/>
                </a:solidFill>
              </a:rPr>
              <a:t>[</a:t>
            </a:r>
            <a:r>
              <a:rPr lang="en-US" altLang="zh-CN" sz="1400" dirty="0" err="1">
                <a:solidFill>
                  <a:schemeClr val="accent2"/>
                </a:solidFill>
              </a:rPr>
              <a:t>i</a:t>
            </a:r>
            <a:r>
              <a:rPr lang="en-US" altLang="zh-CN" sz="1400" dirty="0">
                <a:solidFill>
                  <a:schemeClr val="accent2"/>
                </a:solidFill>
              </a:rPr>
              <a:t>]=0</a:t>
            </a:r>
            <a:r>
              <a:rPr lang="zh-CN" altLang="en-US" sz="1400" dirty="0">
                <a:solidFill>
                  <a:schemeClr val="accent2"/>
                </a:solidFill>
              </a:rPr>
              <a:t>表示</a:t>
            </a:r>
            <a:r>
              <a:rPr lang="en-US" altLang="zh-CN" sz="1400" dirty="0" err="1">
                <a:solidFill>
                  <a:schemeClr val="accent2"/>
                </a:solidFill>
              </a:rPr>
              <a:t>i</a:t>
            </a:r>
            <a:r>
              <a:rPr lang="zh-CN" altLang="en-US" sz="1400" dirty="0">
                <a:solidFill>
                  <a:schemeClr val="accent2"/>
                </a:solidFill>
              </a:rPr>
              <a:t>号顶点在生成树中</a:t>
            </a:r>
          </a:p>
        </p:txBody>
      </p:sp>
      <p:sp>
        <p:nvSpPr>
          <p:cNvPr id="54" name="左大括号 53">
            <a:extLst>
              <a:ext uri="{FF2B5EF4-FFF2-40B4-BE49-F238E27FC236}">
                <a16:creationId xmlns:a16="http://schemas.microsoft.com/office/drawing/2014/main" xmlns="" id="{89F84D90-9F2D-45D9-90CA-53216E9C93E5}"/>
              </a:ext>
            </a:extLst>
          </p:cNvPr>
          <p:cNvSpPr/>
          <p:nvPr/>
        </p:nvSpPr>
        <p:spPr>
          <a:xfrm>
            <a:off x="889233" y="3315336"/>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xmlns="" id="{BB23D203-E27B-4D33-8DA4-BBE7EE81695D}"/>
              </a:ext>
            </a:extLst>
          </p:cNvPr>
          <p:cNvSpPr txBox="1"/>
          <p:nvPr/>
        </p:nvSpPr>
        <p:spPr>
          <a:xfrm>
            <a:off x="261403" y="3440045"/>
            <a:ext cx="614296" cy="923330"/>
          </a:xfrm>
          <a:prstGeom prst="rect">
            <a:avLst/>
          </a:prstGeom>
          <a:noFill/>
        </p:spPr>
        <p:txBody>
          <a:bodyPr wrap="square" rtlCol="0">
            <a:spAutoFit/>
          </a:bodyPr>
          <a:lstStyle/>
          <a:p>
            <a:r>
              <a:rPr lang="zh-CN" altLang="en-US" dirty="0">
                <a:solidFill>
                  <a:srgbClr val="FF0000"/>
                </a:solidFill>
              </a:rPr>
              <a:t>找顶点</a:t>
            </a:r>
          </a:p>
        </p:txBody>
      </p:sp>
      <p:sp>
        <p:nvSpPr>
          <p:cNvPr id="58" name="左大括号 57">
            <a:extLst>
              <a:ext uri="{FF2B5EF4-FFF2-40B4-BE49-F238E27FC236}">
                <a16:creationId xmlns:a16="http://schemas.microsoft.com/office/drawing/2014/main" xmlns="" id="{B6F2ECC5-65A7-4688-967E-0F7457238C84}"/>
              </a:ext>
            </a:extLst>
          </p:cNvPr>
          <p:cNvSpPr/>
          <p:nvPr/>
        </p:nvSpPr>
        <p:spPr>
          <a:xfrm>
            <a:off x="875699" y="5170931"/>
            <a:ext cx="218114" cy="119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732F07BE-F43C-4748-9E4E-DC9EEFE9A956}"/>
              </a:ext>
            </a:extLst>
          </p:cNvPr>
          <p:cNvSpPr txBox="1"/>
          <p:nvPr/>
        </p:nvSpPr>
        <p:spPr>
          <a:xfrm>
            <a:off x="274937" y="5122898"/>
            <a:ext cx="614296" cy="1200329"/>
          </a:xfrm>
          <a:prstGeom prst="rect">
            <a:avLst/>
          </a:prstGeom>
          <a:noFill/>
        </p:spPr>
        <p:txBody>
          <a:bodyPr wrap="square" rtlCol="0">
            <a:spAutoFit/>
          </a:bodyPr>
          <a:lstStyle/>
          <a:p>
            <a:r>
              <a:rPr lang="zh-CN" altLang="en-US" dirty="0">
                <a:solidFill>
                  <a:srgbClr val="FF0000"/>
                </a:solidFill>
              </a:rPr>
              <a:t>更新数组</a:t>
            </a:r>
          </a:p>
        </p:txBody>
      </p:sp>
      <p:cxnSp>
        <p:nvCxnSpPr>
          <p:cNvPr id="12" name="直接箭头连接符 11">
            <a:extLst>
              <a:ext uri="{FF2B5EF4-FFF2-40B4-BE49-F238E27FC236}">
                <a16:creationId xmlns:a16="http://schemas.microsoft.com/office/drawing/2014/main" xmlns="" id="{1D708663-7B89-49FE-A067-7758457EA203}"/>
              </a:ext>
            </a:extLst>
          </p:cNvPr>
          <p:cNvCxnSpPr>
            <a:cxnSpLocks/>
            <a:stCxn id="60" idx="1"/>
          </p:cNvCxnSpPr>
          <p:nvPr/>
        </p:nvCxnSpPr>
        <p:spPr>
          <a:xfrm flipH="1">
            <a:off x="1862357" y="1941372"/>
            <a:ext cx="6693200" cy="6172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2" name="直接箭头连接符 51">
            <a:extLst>
              <a:ext uri="{FF2B5EF4-FFF2-40B4-BE49-F238E27FC236}">
                <a16:creationId xmlns:a16="http://schemas.microsoft.com/office/drawing/2014/main" xmlns="" id="{E4FBF77E-8514-4B3F-B187-9302576BE5F2}"/>
              </a:ext>
            </a:extLst>
          </p:cNvPr>
          <p:cNvCxnSpPr>
            <a:cxnSpLocks/>
            <a:stCxn id="60" idx="1"/>
          </p:cNvCxnSpPr>
          <p:nvPr/>
        </p:nvCxnSpPr>
        <p:spPr>
          <a:xfrm flipH="1">
            <a:off x="3070373" y="1941372"/>
            <a:ext cx="5485184" cy="32295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6" name="直接箭头连接符 55">
            <a:extLst>
              <a:ext uri="{FF2B5EF4-FFF2-40B4-BE49-F238E27FC236}">
                <a16:creationId xmlns:a16="http://schemas.microsoft.com/office/drawing/2014/main" xmlns="" id="{7DA78DCD-3034-4D98-B7D2-A580E96AD069}"/>
              </a:ext>
            </a:extLst>
          </p:cNvPr>
          <p:cNvCxnSpPr>
            <a:cxnSpLocks/>
            <a:stCxn id="60" idx="1"/>
          </p:cNvCxnSpPr>
          <p:nvPr/>
        </p:nvCxnSpPr>
        <p:spPr>
          <a:xfrm flipH="1">
            <a:off x="3900883" y="1941372"/>
            <a:ext cx="4654674" cy="13739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椭圆 59">
            <a:extLst>
              <a:ext uri="{FF2B5EF4-FFF2-40B4-BE49-F238E27FC236}">
                <a16:creationId xmlns:a16="http://schemas.microsoft.com/office/drawing/2014/main" xmlns="" id="{BFA80BEC-92A8-463D-B2CC-C72239243D0D}"/>
              </a:ext>
            </a:extLst>
          </p:cNvPr>
          <p:cNvSpPr/>
          <p:nvPr/>
        </p:nvSpPr>
        <p:spPr>
          <a:xfrm>
            <a:off x="7991691" y="1602296"/>
            <a:ext cx="3850321" cy="2315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双重循环，外层循环次数为</a:t>
            </a:r>
            <a:r>
              <a:rPr lang="en-US" altLang="zh-CN" dirty="0">
                <a:solidFill>
                  <a:schemeClr val="accent2"/>
                </a:solidFill>
              </a:rPr>
              <a:t>n-1</a:t>
            </a:r>
            <a:r>
              <a:rPr lang="zh-CN" altLang="en-US" dirty="0">
                <a:solidFill>
                  <a:schemeClr val="accent1"/>
                </a:solidFill>
              </a:rPr>
              <a:t>，内层并列的两个循环次数都是</a:t>
            </a:r>
            <a:r>
              <a:rPr lang="en-US" altLang="zh-CN" dirty="0">
                <a:solidFill>
                  <a:schemeClr val="accent2"/>
                </a:solidFill>
              </a:rPr>
              <a:t>n</a:t>
            </a:r>
            <a:r>
              <a:rPr lang="zh-CN" altLang="en-US" dirty="0">
                <a:solidFill>
                  <a:schemeClr val="accent1"/>
                </a:solidFill>
              </a:rPr>
              <a:t>。故普利姆算法时间复杂度为</a:t>
            </a:r>
            <a:r>
              <a:rPr lang="en-US" altLang="zh-CN" dirty="0">
                <a:solidFill>
                  <a:schemeClr val="accent2"/>
                </a:solidFill>
              </a:rPr>
              <a:t>O(n</a:t>
            </a:r>
            <a:r>
              <a:rPr lang="en-US" altLang="zh-CN" baseline="30000" dirty="0">
                <a:solidFill>
                  <a:schemeClr val="accent2"/>
                </a:solidFill>
              </a:rPr>
              <a:t>2</a:t>
            </a:r>
            <a:r>
              <a:rPr lang="en-US" altLang="zh-CN" dirty="0">
                <a:solidFill>
                  <a:schemeClr val="accent2"/>
                </a:solidFill>
              </a:rPr>
              <a:t>)</a:t>
            </a:r>
          </a:p>
          <a:p>
            <a:pPr algn="ctr"/>
            <a:r>
              <a:rPr lang="zh-CN" altLang="en-US" dirty="0">
                <a:solidFill>
                  <a:schemeClr val="accent1"/>
                </a:solidFill>
              </a:rPr>
              <a:t>而且时间复杂度只和</a:t>
            </a:r>
            <a:r>
              <a:rPr lang="en-US" altLang="zh-CN" dirty="0">
                <a:solidFill>
                  <a:schemeClr val="accent1"/>
                </a:solidFill>
              </a:rPr>
              <a:t>n</a:t>
            </a:r>
            <a:r>
              <a:rPr lang="zh-CN" altLang="en-US" dirty="0">
                <a:solidFill>
                  <a:schemeClr val="accent1"/>
                </a:solidFill>
              </a:rPr>
              <a:t>有关，所以适合</a:t>
            </a:r>
            <a:r>
              <a:rPr lang="zh-CN" altLang="en-US" dirty="0">
                <a:solidFill>
                  <a:schemeClr val="accent2"/>
                </a:solidFill>
              </a:rPr>
              <a:t>稠密图</a:t>
            </a:r>
          </a:p>
        </p:txBody>
      </p:sp>
    </p:spTree>
    <p:extLst>
      <p:ext uri="{BB962C8B-B14F-4D97-AF65-F5344CB8AC3E}">
        <p14:creationId xmlns:p14="http://schemas.microsoft.com/office/powerpoint/2010/main" val="39737662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xmlns="" id="{7F9212B4-5FA4-4229-9479-A8E8AE5F260B}"/>
              </a:ext>
            </a:extLst>
          </p:cNvPr>
          <p:cNvSpPr txBox="1"/>
          <p:nvPr/>
        </p:nvSpPr>
        <p:spPr>
          <a:xfrm>
            <a:off x="3723314" y="684524"/>
            <a:ext cx="4745371" cy="369332"/>
          </a:xfrm>
          <a:prstGeom prst="rect">
            <a:avLst/>
          </a:prstGeom>
          <a:noFill/>
        </p:spPr>
        <p:txBody>
          <a:bodyPr wrap="square" rtlCol="0">
            <a:spAutoFit/>
          </a:bodyPr>
          <a:lstStyle/>
          <a:p>
            <a:pPr algn="ctr"/>
            <a:r>
              <a:rPr lang="zh-CN" altLang="en-US" dirty="0"/>
              <a:t>我们知道生成树是包含</a:t>
            </a:r>
            <a:r>
              <a:rPr lang="en-US" altLang="zh-CN" dirty="0"/>
              <a:t>n</a:t>
            </a:r>
            <a:r>
              <a:rPr lang="zh-CN" altLang="en-US" dirty="0"/>
              <a:t>个顶点，</a:t>
            </a:r>
            <a:r>
              <a:rPr lang="en-US" altLang="zh-CN" dirty="0"/>
              <a:t>n-1</a:t>
            </a:r>
            <a:r>
              <a:rPr lang="zh-CN" altLang="en-US" dirty="0"/>
              <a:t>条边的</a:t>
            </a:r>
          </a:p>
        </p:txBody>
      </p:sp>
      <p:sp>
        <p:nvSpPr>
          <p:cNvPr id="50" name="文本框 49">
            <a:extLst>
              <a:ext uri="{FF2B5EF4-FFF2-40B4-BE49-F238E27FC236}">
                <a16:creationId xmlns:a16="http://schemas.microsoft.com/office/drawing/2014/main" xmlns="" id="{F97FA43E-D0DD-4981-98DE-6163168CA67A}"/>
              </a:ext>
            </a:extLst>
          </p:cNvPr>
          <p:cNvSpPr txBox="1"/>
          <p:nvPr/>
        </p:nvSpPr>
        <p:spPr>
          <a:xfrm>
            <a:off x="1922475" y="1353758"/>
            <a:ext cx="8347045" cy="646331"/>
          </a:xfrm>
          <a:prstGeom prst="rect">
            <a:avLst/>
          </a:prstGeom>
          <a:noFill/>
        </p:spPr>
        <p:txBody>
          <a:bodyPr wrap="square" rtlCol="0">
            <a:spAutoFit/>
          </a:bodyPr>
          <a:lstStyle/>
          <a:p>
            <a:r>
              <a:rPr lang="zh-CN" altLang="en-US" dirty="0"/>
              <a:t>换一种思路，我们可以从网中的边这个角度，找最小权值的边，直到找到</a:t>
            </a:r>
            <a:r>
              <a:rPr lang="en-US" altLang="zh-CN" dirty="0">
                <a:solidFill>
                  <a:srgbClr val="FF0000"/>
                </a:solidFill>
              </a:rPr>
              <a:t>n-1</a:t>
            </a:r>
            <a:r>
              <a:rPr lang="zh-CN" altLang="en-US" dirty="0">
                <a:solidFill>
                  <a:srgbClr val="FF0000"/>
                </a:solidFill>
              </a:rPr>
              <a:t>条边</a:t>
            </a:r>
            <a:r>
              <a:rPr lang="zh-CN" altLang="en-US" dirty="0"/>
              <a:t>。</a:t>
            </a:r>
            <a:endParaRPr lang="en-US" altLang="zh-CN" dirty="0"/>
          </a:p>
          <a:p>
            <a:endParaRPr lang="en-US" altLang="zh-CN" dirty="0"/>
          </a:p>
        </p:txBody>
      </p:sp>
      <p:sp>
        <p:nvSpPr>
          <p:cNvPr id="10" name="文本框 9">
            <a:extLst>
              <a:ext uri="{FF2B5EF4-FFF2-40B4-BE49-F238E27FC236}">
                <a16:creationId xmlns:a16="http://schemas.microsoft.com/office/drawing/2014/main" xmlns="" id="{F826FECA-2F22-41E2-ABF8-6096B862D46B}"/>
              </a:ext>
            </a:extLst>
          </p:cNvPr>
          <p:cNvSpPr txBox="1"/>
          <p:nvPr/>
        </p:nvSpPr>
        <p:spPr>
          <a:xfrm>
            <a:off x="1729528" y="2407613"/>
            <a:ext cx="8732940" cy="1200329"/>
          </a:xfrm>
          <a:prstGeom prst="rect">
            <a:avLst/>
          </a:prstGeom>
          <a:noFill/>
        </p:spPr>
        <p:txBody>
          <a:bodyPr wrap="square" rtlCol="0">
            <a:spAutoFit/>
          </a:bodyPr>
          <a:lstStyle/>
          <a:p>
            <a:r>
              <a:rPr lang="zh-CN" altLang="en-US" dirty="0">
                <a:solidFill>
                  <a:schemeClr val="accent1"/>
                </a:solidFill>
              </a:rPr>
              <a:t>克鲁斯卡尔算法思路：</a:t>
            </a:r>
            <a:endParaRPr lang="en-US" altLang="zh-CN" dirty="0">
              <a:solidFill>
                <a:schemeClr val="accent1"/>
              </a:solidFill>
            </a:endParaRPr>
          </a:p>
          <a:p>
            <a:r>
              <a:rPr lang="zh-CN" altLang="en-US" dirty="0">
                <a:solidFill>
                  <a:schemeClr val="accent1"/>
                </a:solidFill>
              </a:rPr>
              <a:t>将图中边按照权值从小到大</a:t>
            </a:r>
            <a:r>
              <a:rPr lang="zh-CN" altLang="en-US" dirty="0">
                <a:solidFill>
                  <a:schemeClr val="accent2"/>
                </a:solidFill>
              </a:rPr>
              <a:t>排列</a:t>
            </a:r>
            <a:r>
              <a:rPr lang="zh-CN" altLang="en-US" dirty="0">
                <a:solidFill>
                  <a:schemeClr val="accent1"/>
                </a:solidFill>
              </a:rPr>
              <a:t>，然后从最小的边开始扫描，设置一个边的集合来记录，如果该边并入</a:t>
            </a:r>
            <a:r>
              <a:rPr lang="zh-CN" altLang="en-US" dirty="0">
                <a:solidFill>
                  <a:schemeClr val="accent2"/>
                </a:solidFill>
              </a:rPr>
              <a:t>不构成回路</a:t>
            </a:r>
            <a:r>
              <a:rPr lang="zh-CN" altLang="en-US" dirty="0">
                <a:solidFill>
                  <a:schemeClr val="accent1"/>
                </a:solidFill>
              </a:rPr>
              <a:t>的话，则将该边并入当前生成树。直到所有的边都检测完为止。</a:t>
            </a:r>
          </a:p>
        </p:txBody>
      </p:sp>
      <p:cxnSp>
        <p:nvCxnSpPr>
          <p:cNvPr id="54" name="直接箭头连接符 53">
            <a:extLst>
              <a:ext uri="{FF2B5EF4-FFF2-40B4-BE49-F238E27FC236}">
                <a16:creationId xmlns:a16="http://schemas.microsoft.com/office/drawing/2014/main" xmlns="" id="{D9BF04A2-5F1F-4F7B-A61B-01053B79B2F4}"/>
              </a:ext>
            </a:extLst>
          </p:cNvPr>
          <p:cNvCxnSpPr/>
          <p:nvPr/>
        </p:nvCxnSpPr>
        <p:spPr>
          <a:xfrm flipH="1">
            <a:off x="2357306" y="3045528"/>
            <a:ext cx="2105637" cy="113218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6" name="直接箭头连接符 55">
            <a:extLst>
              <a:ext uri="{FF2B5EF4-FFF2-40B4-BE49-F238E27FC236}">
                <a16:creationId xmlns:a16="http://schemas.microsoft.com/office/drawing/2014/main" xmlns="" id="{CBDDE591-F792-4D6C-87ED-1566CB46A3A9}"/>
              </a:ext>
            </a:extLst>
          </p:cNvPr>
          <p:cNvCxnSpPr>
            <a:cxnSpLocks/>
          </p:cNvCxnSpPr>
          <p:nvPr/>
        </p:nvCxnSpPr>
        <p:spPr>
          <a:xfrm>
            <a:off x="4265125" y="3396844"/>
            <a:ext cx="4887264" cy="8490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7" name="文本框 56">
            <a:extLst>
              <a:ext uri="{FF2B5EF4-FFF2-40B4-BE49-F238E27FC236}">
                <a16:creationId xmlns:a16="http://schemas.microsoft.com/office/drawing/2014/main" xmlns="" id="{A21770AE-9302-46F4-8DF6-14B8FE042633}"/>
              </a:ext>
            </a:extLst>
          </p:cNvPr>
          <p:cNvSpPr txBox="1"/>
          <p:nvPr/>
        </p:nvSpPr>
        <p:spPr>
          <a:xfrm>
            <a:off x="998290" y="4253218"/>
            <a:ext cx="2306972" cy="369332"/>
          </a:xfrm>
          <a:prstGeom prst="rect">
            <a:avLst/>
          </a:prstGeom>
          <a:noFill/>
        </p:spPr>
        <p:txBody>
          <a:bodyPr wrap="square" rtlCol="0">
            <a:spAutoFit/>
          </a:bodyPr>
          <a:lstStyle/>
          <a:p>
            <a:r>
              <a:rPr lang="zh-CN" altLang="en-US" dirty="0"/>
              <a:t>排序</a:t>
            </a:r>
            <a:r>
              <a:rPr lang="en-US" altLang="zh-CN" dirty="0"/>
              <a:t>(</a:t>
            </a:r>
            <a:r>
              <a:rPr lang="zh-CN" altLang="en-US" dirty="0"/>
              <a:t>用到</a:t>
            </a:r>
            <a:r>
              <a:rPr lang="zh-CN" altLang="en-US" dirty="0">
                <a:solidFill>
                  <a:schemeClr val="accent1"/>
                </a:solidFill>
              </a:rPr>
              <a:t>堆排序</a:t>
            </a:r>
            <a:r>
              <a:rPr lang="en-US" altLang="zh-CN" dirty="0"/>
              <a:t>)</a:t>
            </a:r>
            <a:endParaRPr lang="zh-CN" altLang="en-US" dirty="0"/>
          </a:p>
        </p:txBody>
      </p:sp>
      <p:sp>
        <p:nvSpPr>
          <p:cNvPr id="58" name="文本框 57">
            <a:extLst>
              <a:ext uri="{FF2B5EF4-FFF2-40B4-BE49-F238E27FC236}">
                <a16:creationId xmlns:a16="http://schemas.microsoft.com/office/drawing/2014/main" xmlns="" id="{E302C43E-3104-4445-82B7-834A85B19E11}"/>
              </a:ext>
            </a:extLst>
          </p:cNvPr>
          <p:cNvSpPr txBox="1"/>
          <p:nvPr/>
        </p:nvSpPr>
        <p:spPr>
          <a:xfrm>
            <a:off x="9003412" y="4253218"/>
            <a:ext cx="949722" cy="369332"/>
          </a:xfrm>
          <a:prstGeom prst="rect">
            <a:avLst/>
          </a:prstGeom>
          <a:noFill/>
        </p:spPr>
        <p:txBody>
          <a:bodyPr wrap="square" rtlCol="0">
            <a:spAutoFit/>
          </a:bodyPr>
          <a:lstStyle/>
          <a:p>
            <a:r>
              <a:rPr lang="zh-CN" altLang="en-US" dirty="0">
                <a:solidFill>
                  <a:schemeClr val="accent1"/>
                </a:solidFill>
              </a:rPr>
              <a:t>并查集</a:t>
            </a:r>
          </a:p>
        </p:txBody>
      </p:sp>
    </p:spTree>
    <p:extLst>
      <p:ext uri="{BB962C8B-B14F-4D97-AF65-F5344CB8AC3E}">
        <p14:creationId xmlns:p14="http://schemas.microsoft.com/office/powerpoint/2010/main" val="181089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0" grpId="0"/>
      <p:bldP spid="10" grpId="0"/>
      <p:bldP spid="57" grpId="0"/>
      <p:bldP spid="5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并查集</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0" name="流程图: 接点 49">
            <a:extLst>
              <a:ext uri="{FF2B5EF4-FFF2-40B4-BE49-F238E27FC236}">
                <a16:creationId xmlns:a16="http://schemas.microsoft.com/office/drawing/2014/main" xmlns="" id="{5E452056-7551-41CD-BA1F-0EADAA96FEE6}"/>
              </a:ext>
            </a:extLst>
          </p:cNvPr>
          <p:cNvSpPr/>
          <p:nvPr/>
        </p:nvSpPr>
        <p:spPr>
          <a:xfrm>
            <a:off x="1694515" y="92987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52" name="流程图: 接点 51">
            <a:extLst>
              <a:ext uri="{FF2B5EF4-FFF2-40B4-BE49-F238E27FC236}">
                <a16:creationId xmlns:a16="http://schemas.microsoft.com/office/drawing/2014/main" xmlns="" id="{AEE60361-6E8F-4026-A582-F4DD6CC8A12E}"/>
              </a:ext>
            </a:extLst>
          </p:cNvPr>
          <p:cNvSpPr/>
          <p:nvPr/>
        </p:nvSpPr>
        <p:spPr>
          <a:xfrm>
            <a:off x="1209822" y="159663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53" name="流程图: 接点 52">
            <a:extLst>
              <a:ext uri="{FF2B5EF4-FFF2-40B4-BE49-F238E27FC236}">
                <a16:creationId xmlns:a16="http://schemas.microsoft.com/office/drawing/2014/main" xmlns="" id="{39A7E9E7-18A5-4385-83B8-59FE296E65A2}"/>
              </a:ext>
            </a:extLst>
          </p:cNvPr>
          <p:cNvSpPr/>
          <p:nvPr/>
        </p:nvSpPr>
        <p:spPr>
          <a:xfrm>
            <a:off x="819430" y="222983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56" name="流程图: 接点 55">
            <a:extLst>
              <a:ext uri="{FF2B5EF4-FFF2-40B4-BE49-F238E27FC236}">
                <a16:creationId xmlns:a16="http://schemas.microsoft.com/office/drawing/2014/main" xmlns="" id="{E9241283-2919-4B5B-A53E-EB73F76E1D42}"/>
              </a:ext>
            </a:extLst>
          </p:cNvPr>
          <p:cNvSpPr/>
          <p:nvPr/>
        </p:nvSpPr>
        <p:spPr>
          <a:xfrm>
            <a:off x="1671931" y="222983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58" name="流程图: 接点 57">
            <a:extLst>
              <a:ext uri="{FF2B5EF4-FFF2-40B4-BE49-F238E27FC236}">
                <a16:creationId xmlns:a16="http://schemas.microsoft.com/office/drawing/2014/main" xmlns="" id="{03A11EA8-6E13-42D7-88D3-0B70ED8B2C32}"/>
              </a:ext>
            </a:extLst>
          </p:cNvPr>
          <p:cNvSpPr/>
          <p:nvPr/>
        </p:nvSpPr>
        <p:spPr>
          <a:xfrm>
            <a:off x="3215913" y="13780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59" name="流程图: 接点 58">
            <a:extLst>
              <a:ext uri="{FF2B5EF4-FFF2-40B4-BE49-F238E27FC236}">
                <a16:creationId xmlns:a16="http://schemas.microsoft.com/office/drawing/2014/main" xmlns="" id="{F610405F-1B7C-46A5-A54F-1F6472C8617B}"/>
              </a:ext>
            </a:extLst>
          </p:cNvPr>
          <p:cNvSpPr/>
          <p:nvPr/>
        </p:nvSpPr>
        <p:spPr>
          <a:xfrm>
            <a:off x="2513304" y="215213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60" name="流程图: 接点 59">
            <a:extLst>
              <a:ext uri="{FF2B5EF4-FFF2-40B4-BE49-F238E27FC236}">
                <a16:creationId xmlns:a16="http://schemas.microsoft.com/office/drawing/2014/main" xmlns="" id="{9CF444AB-33DB-444A-B2A2-307E5312C0C0}"/>
              </a:ext>
            </a:extLst>
          </p:cNvPr>
          <p:cNvSpPr/>
          <p:nvPr/>
        </p:nvSpPr>
        <p:spPr>
          <a:xfrm>
            <a:off x="3265682" y="214609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sp>
        <p:nvSpPr>
          <p:cNvPr id="61" name="流程图: 接点 60">
            <a:extLst>
              <a:ext uri="{FF2B5EF4-FFF2-40B4-BE49-F238E27FC236}">
                <a16:creationId xmlns:a16="http://schemas.microsoft.com/office/drawing/2014/main" xmlns="" id="{070AC2C5-21DB-4719-A916-556A1A791C25}"/>
              </a:ext>
            </a:extLst>
          </p:cNvPr>
          <p:cNvSpPr/>
          <p:nvPr/>
        </p:nvSpPr>
        <p:spPr>
          <a:xfrm>
            <a:off x="4018060" y="214609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12" name="文本框 11">
            <a:extLst>
              <a:ext uri="{FF2B5EF4-FFF2-40B4-BE49-F238E27FC236}">
                <a16:creationId xmlns:a16="http://schemas.microsoft.com/office/drawing/2014/main" xmlns="" id="{E043E91F-6DA3-4046-BA48-5A99603DEA88}"/>
              </a:ext>
            </a:extLst>
          </p:cNvPr>
          <p:cNvSpPr txBox="1"/>
          <p:nvPr/>
        </p:nvSpPr>
        <p:spPr>
          <a:xfrm>
            <a:off x="1180687" y="2830735"/>
            <a:ext cx="795329" cy="369332"/>
          </a:xfrm>
          <a:prstGeom prst="rect">
            <a:avLst/>
          </a:prstGeom>
          <a:noFill/>
        </p:spPr>
        <p:txBody>
          <a:bodyPr wrap="square" rtlCol="0">
            <a:spAutoFit/>
          </a:bodyPr>
          <a:lstStyle/>
          <a:p>
            <a:r>
              <a:rPr lang="zh-CN" altLang="en-US" dirty="0"/>
              <a:t>集合</a:t>
            </a:r>
            <a:r>
              <a:rPr lang="en-US" altLang="zh-CN" dirty="0"/>
              <a:t>A</a:t>
            </a:r>
            <a:endParaRPr lang="zh-CN" altLang="en-US" dirty="0"/>
          </a:p>
        </p:txBody>
      </p:sp>
      <p:sp>
        <p:nvSpPr>
          <p:cNvPr id="63" name="文本框 62">
            <a:extLst>
              <a:ext uri="{FF2B5EF4-FFF2-40B4-BE49-F238E27FC236}">
                <a16:creationId xmlns:a16="http://schemas.microsoft.com/office/drawing/2014/main" xmlns="" id="{178FD080-8F80-47AD-951D-E12460846EFC}"/>
              </a:ext>
            </a:extLst>
          </p:cNvPr>
          <p:cNvSpPr txBox="1"/>
          <p:nvPr/>
        </p:nvSpPr>
        <p:spPr>
          <a:xfrm>
            <a:off x="2905977" y="2830735"/>
            <a:ext cx="795329" cy="369332"/>
          </a:xfrm>
          <a:prstGeom prst="rect">
            <a:avLst/>
          </a:prstGeom>
          <a:noFill/>
        </p:spPr>
        <p:txBody>
          <a:bodyPr wrap="square" rtlCol="0">
            <a:spAutoFit/>
          </a:bodyPr>
          <a:lstStyle/>
          <a:p>
            <a:r>
              <a:rPr lang="zh-CN" altLang="en-US" dirty="0"/>
              <a:t>集合</a:t>
            </a:r>
            <a:r>
              <a:rPr lang="en-US" altLang="zh-CN" dirty="0"/>
              <a:t>B</a:t>
            </a:r>
            <a:endParaRPr lang="zh-CN" altLang="en-US" dirty="0"/>
          </a:p>
        </p:txBody>
      </p:sp>
      <p:sp>
        <p:nvSpPr>
          <p:cNvPr id="64" name="矩形 63">
            <a:extLst>
              <a:ext uri="{FF2B5EF4-FFF2-40B4-BE49-F238E27FC236}">
                <a16:creationId xmlns:a16="http://schemas.microsoft.com/office/drawing/2014/main" xmlns="" id="{3CB6F269-8A7A-43AB-989C-28C41D2E9B3F}"/>
              </a:ext>
            </a:extLst>
          </p:cNvPr>
          <p:cNvSpPr/>
          <p:nvPr/>
        </p:nvSpPr>
        <p:spPr>
          <a:xfrm>
            <a:off x="5668165" y="1053932"/>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xmlns="" id="{05F978B8-F795-40AE-8DE4-8FAE9D6556F6}"/>
              </a:ext>
            </a:extLst>
          </p:cNvPr>
          <p:cNvSpPr txBox="1"/>
          <p:nvPr/>
        </p:nvSpPr>
        <p:spPr>
          <a:xfrm>
            <a:off x="5692138" y="1052685"/>
            <a:ext cx="577590" cy="369332"/>
          </a:xfrm>
          <a:prstGeom prst="rect">
            <a:avLst/>
          </a:prstGeom>
          <a:noFill/>
        </p:spPr>
        <p:txBody>
          <a:bodyPr wrap="square" rtlCol="0">
            <a:spAutoFit/>
          </a:bodyPr>
          <a:lstStyle/>
          <a:p>
            <a:r>
              <a:rPr lang="en-US" altLang="zh-CN" dirty="0">
                <a:solidFill>
                  <a:schemeClr val="accent1"/>
                </a:solidFill>
              </a:rPr>
              <a:t>-4</a:t>
            </a:r>
            <a:endParaRPr lang="zh-CN" altLang="en-US" dirty="0">
              <a:solidFill>
                <a:schemeClr val="accent1"/>
              </a:solidFill>
            </a:endParaRPr>
          </a:p>
        </p:txBody>
      </p:sp>
      <p:sp>
        <p:nvSpPr>
          <p:cNvPr id="72" name="矩形 71">
            <a:extLst>
              <a:ext uri="{FF2B5EF4-FFF2-40B4-BE49-F238E27FC236}">
                <a16:creationId xmlns:a16="http://schemas.microsoft.com/office/drawing/2014/main" xmlns="" id="{612D615D-1F7B-4883-B8A9-E43DB9118BDB}"/>
              </a:ext>
            </a:extLst>
          </p:cNvPr>
          <p:cNvSpPr/>
          <p:nvPr/>
        </p:nvSpPr>
        <p:spPr>
          <a:xfrm>
            <a:off x="5668165" y="1424093"/>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xmlns="" id="{3E429C1D-CCCF-445A-9404-78368DEBD04A}"/>
              </a:ext>
            </a:extLst>
          </p:cNvPr>
          <p:cNvSpPr txBox="1"/>
          <p:nvPr/>
        </p:nvSpPr>
        <p:spPr>
          <a:xfrm>
            <a:off x="5783911" y="1424923"/>
            <a:ext cx="346099" cy="369332"/>
          </a:xfrm>
          <a:prstGeom prst="rect">
            <a:avLst/>
          </a:prstGeom>
          <a:noFill/>
        </p:spPr>
        <p:txBody>
          <a:bodyPr wrap="square" rtlCol="0">
            <a:spAutoFit/>
          </a:bodyPr>
          <a:lstStyle/>
          <a:p>
            <a:r>
              <a:rPr lang="en-US" altLang="zh-CN" dirty="0"/>
              <a:t>0</a:t>
            </a:r>
            <a:endParaRPr lang="zh-CN" altLang="en-US" dirty="0"/>
          </a:p>
        </p:txBody>
      </p:sp>
      <p:sp>
        <p:nvSpPr>
          <p:cNvPr id="74" name="矩形 73">
            <a:extLst>
              <a:ext uri="{FF2B5EF4-FFF2-40B4-BE49-F238E27FC236}">
                <a16:creationId xmlns:a16="http://schemas.microsoft.com/office/drawing/2014/main" xmlns="" id="{137799C4-D9BB-40BA-9399-048C2BECAFC9}"/>
              </a:ext>
            </a:extLst>
          </p:cNvPr>
          <p:cNvSpPr/>
          <p:nvPr/>
        </p:nvSpPr>
        <p:spPr>
          <a:xfrm>
            <a:off x="5668165" y="179840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xmlns="" id="{F321A760-05F2-4BA1-906E-0A4582A9FB0A}"/>
              </a:ext>
            </a:extLst>
          </p:cNvPr>
          <p:cNvSpPr txBox="1"/>
          <p:nvPr/>
        </p:nvSpPr>
        <p:spPr>
          <a:xfrm>
            <a:off x="5783911" y="1799236"/>
            <a:ext cx="346099" cy="369332"/>
          </a:xfrm>
          <a:prstGeom prst="rect">
            <a:avLst/>
          </a:prstGeom>
          <a:noFill/>
        </p:spPr>
        <p:txBody>
          <a:bodyPr wrap="square" rtlCol="0">
            <a:spAutoFit/>
          </a:bodyPr>
          <a:lstStyle/>
          <a:p>
            <a:r>
              <a:rPr lang="en-US" altLang="zh-CN" dirty="0"/>
              <a:t>1</a:t>
            </a:r>
            <a:endParaRPr lang="zh-CN" altLang="en-US" dirty="0"/>
          </a:p>
        </p:txBody>
      </p:sp>
      <p:sp>
        <p:nvSpPr>
          <p:cNvPr id="76" name="矩形 75">
            <a:extLst>
              <a:ext uri="{FF2B5EF4-FFF2-40B4-BE49-F238E27FC236}">
                <a16:creationId xmlns:a16="http://schemas.microsoft.com/office/drawing/2014/main" xmlns="" id="{22AE48DA-04C7-4D5A-9F51-A08801EDCD8C}"/>
              </a:ext>
            </a:extLst>
          </p:cNvPr>
          <p:cNvSpPr/>
          <p:nvPr/>
        </p:nvSpPr>
        <p:spPr>
          <a:xfrm>
            <a:off x="5668165" y="2172718"/>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xmlns="" id="{48FCB252-D6F3-4FC8-B20E-2C6776E3BAFB}"/>
              </a:ext>
            </a:extLst>
          </p:cNvPr>
          <p:cNvSpPr txBox="1"/>
          <p:nvPr/>
        </p:nvSpPr>
        <p:spPr>
          <a:xfrm>
            <a:off x="5783911" y="2165159"/>
            <a:ext cx="346099" cy="369332"/>
          </a:xfrm>
          <a:prstGeom prst="rect">
            <a:avLst/>
          </a:prstGeom>
          <a:noFill/>
        </p:spPr>
        <p:txBody>
          <a:bodyPr wrap="square" rtlCol="0">
            <a:spAutoFit/>
          </a:bodyPr>
          <a:lstStyle/>
          <a:p>
            <a:r>
              <a:rPr lang="en-US" altLang="zh-CN" dirty="0"/>
              <a:t>1</a:t>
            </a:r>
            <a:endParaRPr lang="zh-CN" altLang="en-US" dirty="0"/>
          </a:p>
        </p:txBody>
      </p:sp>
      <p:sp>
        <p:nvSpPr>
          <p:cNvPr id="78" name="文本框 77">
            <a:extLst>
              <a:ext uri="{FF2B5EF4-FFF2-40B4-BE49-F238E27FC236}">
                <a16:creationId xmlns:a16="http://schemas.microsoft.com/office/drawing/2014/main" xmlns="" id="{D9867B7B-055B-4600-8034-7336C869D5B3}"/>
              </a:ext>
            </a:extLst>
          </p:cNvPr>
          <p:cNvSpPr txBox="1"/>
          <p:nvPr/>
        </p:nvSpPr>
        <p:spPr>
          <a:xfrm>
            <a:off x="5322066" y="1056466"/>
            <a:ext cx="346099" cy="369332"/>
          </a:xfrm>
          <a:prstGeom prst="rect">
            <a:avLst/>
          </a:prstGeom>
          <a:noFill/>
        </p:spPr>
        <p:txBody>
          <a:bodyPr wrap="square" rtlCol="0">
            <a:spAutoFit/>
          </a:bodyPr>
          <a:lstStyle/>
          <a:p>
            <a:r>
              <a:rPr lang="en-US" altLang="zh-CN" dirty="0"/>
              <a:t>0</a:t>
            </a:r>
            <a:endParaRPr lang="zh-CN" altLang="en-US" dirty="0"/>
          </a:p>
        </p:txBody>
      </p:sp>
      <p:sp>
        <p:nvSpPr>
          <p:cNvPr id="79" name="文本框 78">
            <a:extLst>
              <a:ext uri="{FF2B5EF4-FFF2-40B4-BE49-F238E27FC236}">
                <a16:creationId xmlns:a16="http://schemas.microsoft.com/office/drawing/2014/main" xmlns="" id="{7A1014BA-41B1-40BD-BCA1-F62E5736A4D2}"/>
              </a:ext>
            </a:extLst>
          </p:cNvPr>
          <p:cNvSpPr txBox="1"/>
          <p:nvPr/>
        </p:nvSpPr>
        <p:spPr>
          <a:xfrm>
            <a:off x="5321542" y="1414329"/>
            <a:ext cx="346099" cy="369332"/>
          </a:xfrm>
          <a:prstGeom prst="rect">
            <a:avLst/>
          </a:prstGeom>
          <a:noFill/>
        </p:spPr>
        <p:txBody>
          <a:bodyPr wrap="square" rtlCol="0">
            <a:spAutoFit/>
          </a:bodyPr>
          <a:lstStyle/>
          <a:p>
            <a:r>
              <a:rPr lang="en-US" altLang="zh-CN" dirty="0"/>
              <a:t>1</a:t>
            </a:r>
            <a:endParaRPr lang="zh-CN" altLang="en-US" dirty="0"/>
          </a:p>
        </p:txBody>
      </p:sp>
      <p:sp>
        <p:nvSpPr>
          <p:cNvPr id="80" name="文本框 79">
            <a:extLst>
              <a:ext uri="{FF2B5EF4-FFF2-40B4-BE49-F238E27FC236}">
                <a16:creationId xmlns:a16="http://schemas.microsoft.com/office/drawing/2014/main" xmlns="" id="{41983DDB-DD5C-4CEA-9299-ED787664A3C8}"/>
              </a:ext>
            </a:extLst>
          </p:cNvPr>
          <p:cNvSpPr txBox="1"/>
          <p:nvPr/>
        </p:nvSpPr>
        <p:spPr>
          <a:xfrm>
            <a:off x="5321542" y="1772192"/>
            <a:ext cx="346099" cy="369332"/>
          </a:xfrm>
          <a:prstGeom prst="rect">
            <a:avLst/>
          </a:prstGeom>
          <a:noFill/>
        </p:spPr>
        <p:txBody>
          <a:bodyPr wrap="square" rtlCol="0">
            <a:spAutoFit/>
          </a:bodyPr>
          <a:lstStyle/>
          <a:p>
            <a:r>
              <a:rPr lang="en-US" altLang="zh-CN" dirty="0"/>
              <a:t>2</a:t>
            </a:r>
            <a:endParaRPr lang="zh-CN" altLang="en-US" dirty="0"/>
          </a:p>
        </p:txBody>
      </p:sp>
      <p:sp>
        <p:nvSpPr>
          <p:cNvPr id="81" name="文本框 80">
            <a:extLst>
              <a:ext uri="{FF2B5EF4-FFF2-40B4-BE49-F238E27FC236}">
                <a16:creationId xmlns:a16="http://schemas.microsoft.com/office/drawing/2014/main" xmlns="" id="{70CC28E0-CBFC-4BCB-AC46-E460A7D5C2A4}"/>
              </a:ext>
            </a:extLst>
          </p:cNvPr>
          <p:cNvSpPr txBox="1"/>
          <p:nvPr/>
        </p:nvSpPr>
        <p:spPr>
          <a:xfrm>
            <a:off x="5321542" y="2164743"/>
            <a:ext cx="346099" cy="369332"/>
          </a:xfrm>
          <a:prstGeom prst="rect">
            <a:avLst/>
          </a:prstGeom>
          <a:noFill/>
        </p:spPr>
        <p:txBody>
          <a:bodyPr wrap="square" rtlCol="0">
            <a:spAutoFit/>
          </a:bodyPr>
          <a:lstStyle/>
          <a:p>
            <a:r>
              <a:rPr lang="en-US" altLang="zh-CN" dirty="0"/>
              <a:t>3</a:t>
            </a:r>
            <a:endParaRPr lang="zh-CN" altLang="en-US" dirty="0"/>
          </a:p>
        </p:txBody>
      </p:sp>
      <p:sp>
        <p:nvSpPr>
          <p:cNvPr id="118" name="矩形 117">
            <a:extLst>
              <a:ext uri="{FF2B5EF4-FFF2-40B4-BE49-F238E27FC236}">
                <a16:creationId xmlns:a16="http://schemas.microsoft.com/office/drawing/2014/main" xmlns="" id="{D74FD1B8-7831-4AE8-9CAE-3B1A06685788}"/>
              </a:ext>
            </a:extLst>
          </p:cNvPr>
          <p:cNvSpPr/>
          <p:nvPr/>
        </p:nvSpPr>
        <p:spPr>
          <a:xfrm>
            <a:off x="7203558" y="1044168"/>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xmlns="" id="{D86C47DF-0B41-4B12-838B-1F8984AC8CCC}"/>
              </a:ext>
            </a:extLst>
          </p:cNvPr>
          <p:cNvSpPr txBox="1"/>
          <p:nvPr/>
        </p:nvSpPr>
        <p:spPr>
          <a:xfrm>
            <a:off x="7245186" y="1036355"/>
            <a:ext cx="440093" cy="369332"/>
          </a:xfrm>
          <a:prstGeom prst="rect">
            <a:avLst/>
          </a:prstGeom>
          <a:noFill/>
        </p:spPr>
        <p:txBody>
          <a:bodyPr wrap="square" rtlCol="0">
            <a:spAutoFit/>
          </a:bodyPr>
          <a:lstStyle/>
          <a:p>
            <a:r>
              <a:rPr lang="en-US" altLang="zh-CN" dirty="0">
                <a:solidFill>
                  <a:schemeClr val="accent1"/>
                </a:solidFill>
              </a:rPr>
              <a:t>-4</a:t>
            </a:r>
            <a:endParaRPr lang="zh-CN" altLang="en-US" dirty="0">
              <a:solidFill>
                <a:schemeClr val="accent1"/>
              </a:solidFill>
            </a:endParaRPr>
          </a:p>
        </p:txBody>
      </p:sp>
      <p:sp>
        <p:nvSpPr>
          <p:cNvPr id="120" name="矩形 119">
            <a:extLst>
              <a:ext uri="{FF2B5EF4-FFF2-40B4-BE49-F238E27FC236}">
                <a16:creationId xmlns:a16="http://schemas.microsoft.com/office/drawing/2014/main" xmlns="" id="{AEBB2EE7-47AA-4E34-BFDD-AB035C5B5590}"/>
              </a:ext>
            </a:extLst>
          </p:cNvPr>
          <p:cNvSpPr/>
          <p:nvPr/>
        </p:nvSpPr>
        <p:spPr>
          <a:xfrm>
            <a:off x="7203558" y="1414329"/>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xmlns="" id="{D4CDED12-2A70-4DB3-A76B-43A7FDD664C5}"/>
              </a:ext>
            </a:extLst>
          </p:cNvPr>
          <p:cNvSpPr txBox="1"/>
          <p:nvPr/>
        </p:nvSpPr>
        <p:spPr>
          <a:xfrm>
            <a:off x="7319304" y="1415159"/>
            <a:ext cx="346099" cy="369332"/>
          </a:xfrm>
          <a:prstGeom prst="rect">
            <a:avLst/>
          </a:prstGeom>
          <a:noFill/>
        </p:spPr>
        <p:txBody>
          <a:bodyPr wrap="square" rtlCol="0">
            <a:spAutoFit/>
          </a:bodyPr>
          <a:lstStyle/>
          <a:p>
            <a:r>
              <a:rPr lang="en-US" altLang="zh-CN" dirty="0"/>
              <a:t>4</a:t>
            </a:r>
            <a:endParaRPr lang="zh-CN" altLang="en-US" dirty="0"/>
          </a:p>
        </p:txBody>
      </p:sp>
      <p:sp>
        <p:nvSpPr>
          <p:cNvPr id="122" name="矩形 121">
            <a:extLst>
              <a:ext uri="{FF2B5EF4-FFF2-40B4-BE49-F238E27FC236}">
                <a16:creationId xmlns:a16="http://schemas.microsoft.com/office/drawing/2014/main" xmlns="" id="{BB3C6BD9-83C8-4A15-B493-C47DA95D03CD}"/>
              </a:ext>
            </a:extLst>
          </p:cNvPr>
          <p:cNvSpPr/>
          <p:nvPr/>
        </p:nvSpPr>
        <p:spPr>
          <a:xfrm>
            <a:off x="7203558" y="1788642"/>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a:extLst>
              <a:ext uri="{FF2B5EF4-FFF2-40B4-BE49-F238E27FC236}">
                <a16:creationId xmlns:a16="http://schemas.microsoft.com/office/drawing/2014/main" xmlns="" id="{BC5C338C-4A90-491E-82C2-4887CEDED755}"/>
              </a:ext>
            </a:extLst>
          </p:cNvPr>
          <p:cNvSpPr txBox="1"/>
          <p:nvPr/>
        </p:nvSpPr>
        <p:spPr>
          <a:xfrm>
            <a:off x="7319304" y="1789472"/>
            <a:ext cx="346099" cy="369332"/>
          </a:xfrm>
          <a:prstGeom prst="rect">
            <a:avLst/>
          </a:prstGeom>
          <a:noFill/>
        </p:spPr>
        <p:txBody>
          <a:bodyPr wrap="square" rtlCol="0">
            <a:spAutoFit/>
          </a:bodyPr>
          <a:lstStyle/>
          <a:p>
            <a:r>
              <a:rPr lang="en-US" altLang="zh-CN" dirty="0"/>
              <a:t>4</a:t>
            </a:r>
            <a:endParaRPr lang="zh-CN" altLang="en-US" dirty="0"/>
          </a:p>
        </p:txBody>
      </p:sp>
      <p:sp>
        <p:nvSpPr>
          <p:cNvPr id="124" name="矩形 123">
            <a:extLst>
              <a:ext uri="{FF2B5EF4-FFF2-40B4-BE49-F238E27FC236}">
                <a16:creationId xmlns:a16="http://schemas.microsoft.com/office/drawing/2014/main" xmlns="" id="{2B70CAE1-2226-4478-A364-F02E0F72B0EB}"/>
              </a:ext>
            </a:extLst>
          </p:cNvPr>
          <p:cNvSpPr/>
          <p:nvPr/>
        </p:nvSpPr>
        <p:spPr>
          <a:xfrm>
            <a:off x="7203558" y="215456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xmlns="" id="{1518E278-11A7-4923-B560-0CF39B0C3D09}"/>
              </a:ext>
            </a:extLst>
          </p:cNvPr>
          <p:cNvSpPr txBox="1"/>
          <p:nvPr/>
        </p:nvSpPr>
        <p:spPr>
          <a:xfrm>
            <a:off x="7319304" y="2172173"/>
            <a:ext cx="346099" cy="369332"/>
          </a:xfrm>
          <a:prstGeom prst="rect">
            <a:avLst/>
          </a:prstGeom>
          <a:noFill/>
        </p:spPr>
        <p:txBody>
          <a:bodyPr wrap="square" rtlCol="0">
            <a:spAutoFit/>
          </a:bodyPr>
          <a:lstStyle/>
          <a:p>
            <a:r>
              <a:rPr lang="en-US" altLang="zh-CN" dirty="0"/>
              <a:t>4</a:t>
            </a:r>
            <a:endParaRPr lang="zh-CN" altLang="en-US" dirty="0"/>
          </a:p>
        </p:txBody>
      </p:sp>
      <p:sp>
        <p:nvSpPr>
          <p:cNvPr id="126" name="文本框 125">
            <a:extLst>
              <a:ext uri="{FF2B5EF4-FFF2-40B4-BE49-F238E27FC236}">
                <a16:creationId xmlns:a16="http://schemas.microsoft.com/office/drawing/2014/main" xmlns="" id="{204882E5-0AD5-4CF4-829F-4A57D0A2C8CB}"/>
              </a:ext>
            </a:extLst>
          </p:cNvPr>
          <p:cNvSpPr txBox="1"/>
          <p:nvPr/>
        </p:nvSpPr>
        <p:spPr>
          <a:xfrm>
            <a:off x="6857459" y="1046702"/>
            <a:ext cx="346099" cy="369332"/>
          </a:xfrm>
          <a:prstGeom prst="rect">
            <a:avLst/>
          </a:prstGeom>
          <a:noFill/>
        </p:spPr>
        <p:txBody>
          <a:bodyPr wrap="square" rtlCol="0">
            <a:spAutoFit/>
          </a:bodyPr>
          <a:lstStyle/>
          <a:p>
            <a:r>
              <a:rPr lang="en-US" altLang="zh-CN" dirty="0"/>
              <a:t>4</a:t>
            </a:r>
            <a:endParaRPr lang="zh-CN" altLang="en-US" dirty="0"/>
          </a:p>
        </p:txBody>
      </p:sp>
      <p:sp>
        <p:nvSpPr>
          <p:cNvPr id="127" name="文本框 126">
            <a:extLst>
              <a:ext uri="{FF2B5EF4-FFF2-40B4-BE49-F238E27FC236}">
                <a16:creationId xmlns:a16="http://schemas.microsoft.com/office/drawing/2014/main" xmlns="" id="{CB92CE60-C64D-4E76-A853-BEA09DBF9335}"/>
              </a:ext>
            </a:extLst>
          </p:cNvPr>
          <p:cNvSpPr txBox="1"/>
          <p:nvPr/>
        </p:nvSpPr>
        <p:spPr>
          <a:xfrm>
            <a:off x="6856935" y="1404565"/>
            <a:ext cx="346099" cy="369332"/>
          </a:xfrm>
          <a:prstGeom prst="rect">
            <a:avLst/>
          </a:prstGeom>
          <a:noFill/>
        </p:spPr>
        <p:txBody>
          <a:bodyPr wrap="square" rtlCol="0">
            <a:spAutoFit/>
          </a:bodyPr>
          <a:lstStyle/>
          <a:p>
            <a:r>
              <a:rPr lang="en-US" altLang="zh-CN" dirty="0"/>
              <a:t>5</a:t>
            </a:r>
            <a:endParaRPr lang="zh-CN" altLang="en-US" dirty="0"/>
          </a:p>
        </p:txBody>
      </p:sp>
      <p:sp>
        <p:nvSpPr>
          <p:cNvPr id="128" name="文本框 127">
            <a:extLst>
              <a:ext uri="{FF2B5EF4-FFF2-40B4-BE49-F238E27FC236}">
                <a16:creationId xmlns:a16="http://schemas.microsoft.com/office/drawing/2014/main" xmlns="" id="{350E8236-169D-4EDE-B183-85FD0396DE32}"/>
              </a:ext>
            </a:extLst>
          </p:cNvPr>
          <p:cNvSpPr txBox="1"/>
          <p:nvPr/>
        </p:nvSpPr>
        <p:spPr>
          <a:xfrm>
            <a:off x="6856935" y="1762428"/>
            <a:ext cx="346099" cy="369332"/>
          </a:xfrm>
          <a:prstGeom prst="rect">
            <a:avLst/>
          </a:prstGeom>
          <a:noFill/>
        </p:spPr>
        <p:txBody>
          <a:bodyPr wrap="square" rtlCol="0">
            <a:spAutoFit/>
          </a:bodyPr>
          <a:lstStyle/>
          <a:p>
            <a:r>
              <a:rPr lang="en-US" altLang="zh-CN" dirty="0"/>
              <a:t>6</a:t>
            </a:r>
            <a:endParaRPr lang="zh-CN" altLang="en-US" dirty="0"/>
          </a:p>
        </p:txBody>
      </p:sp>
      <p:sp>
        <p:nvSpPr>
          <p:cNvPr id="129" name="文本框 128">
            <a:extLst>
              <a:ext uri="{FF2B5EF4-FFF2-40B4-BE49-F238E27FC236}">
                <a16:creationId xmlns:a16="http://schemas.microsoft.com/office/drawing/2014/main" xmlns="" id="{97AB8D0A-1F3B-41AA-AB0C-30C9BECC8EA8}"/>
              </a:ext>
            </a:extLst>
          </p:cNvPr>
          <p:cNvSpPr txBox="1"/>
          <p:nvPr/>
        </p:nvSpPr>
        <p:spPr>
          <a:xfrm>
            <a:off x="6856935" y="2154979"/>
            <a:ext cx="346099" cy="369332"/>
          </a:xfrm>
          <a:prstGeom prst="rect">
            <a:avLst/>
          </a:prstGeom>
          <a:noFill/>
        </p:spPr>
        <p:txBody>
          <a:bodyPr wrap="square" rtlCol="0">
            <a:spAutoFit/>
          </a:bodyPr>
          <a:lstStyle/>
          <a:p>
            <a:r>
              <a:rPr lang="en-US" altLang="zh-CN" dirty="0"/>
              <a:t>7</a:t>
            </a:r>
            <a:endParaRPr lang="zh-CN" altLang="en-US" dirty="0"/>
          </a:p>
        </p:txBody>
      </p:sp>
      <p:cxnSp>
        <p:nvCxnSpPr>
          <p:cNvPr id="131" name="连接符: 曲线 130">
            <a:extLst>
              <a:ext uri="{FF2B5EF4-FFF2-40B4-BE49-F238E27FC236}">
                <a16:creationId xmlns:a16="http://schemas.microsoft.com/office/drawing/2014/main" xmlns="" id="{9817D7B2-B9C3-40D4-A32D-D1F9EA36A595}"/>
              </a:ext>
            </a:extLst>
          </p:cNvPr>
          <p:cNvCxnSpPr>
            <a:stCxn id="58" idx="0"/>
            <a:endCxn id="50" idx="6"/>
          </p:cNvCxnSpPr>
          <p:nvPr/>
        </p:nvCxnSpPr>
        <p:spPr>
          <a:xfrm rot="16200000" flipV="1">
            <a:off x="2615190" y="582157"/>
            <a:ext cx="265636" cy="1326202"/>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32" name="箭头: 右 131">
            <a:extLst>
              <a:ext uri="{FF2B5EF4-FFF2-40B4-BE49-F238E27FC236}">
                <a16:creationId xmlns:a16="http://schemas.microsoft.com/office/drawing/2014/main" xmlns="" id="{E0E7BAB8-E098-438F-8411-B4215E18F2A1}"/>
              </a:ext>
            </a:extLst>
          </p:cNvPr>
          <p:cNvSpPr/>
          <p:nvPr/>
        </p:nvSpPr>
        <p:spPr>
          <a:xfrm>
            <a:off x="8378721" y="14600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xmlns="" id="{F4A3506F-DB60-41F6-B584-063A33534073}"/>
              </a:ext>
            </a:extLst>
          </p:cNvPr>
          <p:cNvSpPr/>
          <p:nvPr/>
        </p:nvSpPr>
        <p:spPr>
          <a:xfrm>
            <a:off x="10093238" y="924840"/>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a:extLst>
              <a:ext uri="{FF2B5EF4-FFF2-40B4-BE49-F238E27FC236}">
                <a16:creationId xmlns:a16="http://schemas.microsoft.com/office/drawing/2014/main" xmlns="" id="{007E194F-F088-49EB-8C86-58F0FEA9EDCF}"/>
              </a:ext>
            </a:extLst>
          </p:cNvPr>
          <p:cNvSpPr txBox="1"/>
          <p:nvPr/>
        </p:nvSpPr>
        <p:spPr>
          <a:xfrm>
            <a:off x="10115514" y="914267"/>
            <a:ext cx="577308" cy="369332"/>
          </a:xfrm>
          <a:prstGeom prst="rect">
            <a:avLst/>
          </a:prstGeom>
          <a:noFill/>
        </p:spPr>
        <p:txBody>
          <a:bodyPr wrap="square" rtlCol="0">
            <a:spAutoFit/>
          </a:bodyPr>
          <a:lstStyle/>
          <a:p>
            <a:r>
              <a:rPr lang="en-US" altLang="zh-CN" dirty="0">
                <a:solidFill>
                  <a:schemeClr val="accent1"/>
                </a:solidFill>
              </a:rPr>
              <a:t>-8</a:t>
            </a:r>
            <a:endParaRPr lang="zh-CN" altLang="en-US" dirty="0">
              <a:solidFill>
                <a:schemeClr val="accent1"/>
              </a:solidFill>
            </a:endParaRPr>
          </a:p>
        </p:txBody>
      </p:sp>
      <p:sp>
        <p:nvSpPr>
          <p:cNvPr id="143" name="矩形 142">
            <a:extLst>
              <a:ext uri="{FF2B5EF4-FFF2-40B4-BE49-F238E27FC236}">
                <a16:creationId xmlns:a16="http://schemas.microsoft.com/office/drawing/2014/main" xmlns="" id="{7005F83C-A27F-46C3-8F1B-E9E600A0E6CC}"/>
              </a:ext>
            </a:extLst>
          </p:cNvPr>
          <p:cNvSpPr/>
          <p:nvPr/>
        </p:nvSpPr>
        <p:spPr>
          <a:xfrm>
            <a:off x="10093238" y="1295001"/>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a:extLst>
              <a:ext uri="{FF2B5EF4-FFF2-40B4-BE49-F238E27FC236}">
                <a16:creationId xmlns:a16="http://schemas.microsoft.com/office/drawing/2014/main" xmlns="" id="{3E942153-C636-45E8-8B0E-A6EA51C33CDE}"/>
              </a:ext>
            </a:extLst>
          </p:cNvPr>
          <p:cNvSpPr txBox="1"/>
          <p:nvPr/>
        </p:nvSpPr>
        <p:spPr>
          <a:xfrm>
            <a:off x="10208984" y="1295831"/>
            <a:ext cx="346099" cy="369332"/>
          </a:xfrm>
          <a:prstGeom prst="rect">
            <a:avLst/>
          </a:prstGeom>
          <a:noFill/>
        </p:spPr>
        <p:txBody>
          <a:bodyPr wrap="square" rtlCol="0">
            <a:spAutoFit/>
          </a:bodyPr>
          <a:lstStyle/>
          <a:p>
            <a:r>
              <a:rPr lang="en-US" altLang="zh-CN" dirty="0"/>
              <a:t>0</a:t>
            </a:r>
            <a:endParaRPr lang="zh-CN" altLang="en-US" dirty="0"/>
          </a:p>
        </p:txBody>
      </p:sp>
      <p:sp>
        <p:nvSpPr>
          <p:cNvPr id="145" name="矩形 144">
            <a:extLst>
              <a:ext uri="{FF2B5EF4-FFF2-40B4-BE49-F238E27FC236}">
                <a16:creationId xmlns:a16="http://schemas.microsoft.com/office/drawing/2014/main" xmlns="" id="{1B08265B-FC01-4500-9B52-00F20D1474F9}"/>
              </a:ext>
            </a:extLst>
          </p:cNvPr>
          <p:cNvSpPr/>
          <p:nvPr/>
        </p:nvSpPr>
        <p:spPr>
          <a:xfrm>
            <a:off x="10093238" y="166092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145">
            <a:extLst>
              <a:ext uri="{FF2B5EF4-FFF2-40B4-BE49-F238E27FC236}">
                <a16:creationId xmlns:a16="http://schemas.microsoft.com/office/drawing/2014/main" xmlns="" id="{D754ACF6-6CE4-48C8-8A1E-F09558DDF640}"/>
              </a:ext>
            </a:extLst>
          </p:cNvPr>
          <p:cNvSpPr txBox="1"/>
          <p:nvPr/>
        </p:nvSpPr>
        <p:spPr>
          <a:xfrm>
            <a:off x="10208984" y="1670144"/>
            <a:ext cx="346099" cy="369332"/>
          </a:xfrm>
          <a:prstGeom prst="rect">
            <a:avLst/>
          </a:prstGeom>
          <a:noFill/>
        </p:spPr>
        <p:txBody>
          <a:bodyPr wrap="square" rtlCol="0">
            <a:spAutoFit/>
          </a:bodyPr>
          <a:lstStyle/>
          <a:p>
            <a:r>
              <a:rPr lang="en-US" altLang="zh-CN" dirty="0"/>
              <a:t>1</a:t>
            </a:r>
            <a:endParaRPr lang="zh-CN" altLang="en-US" dirty="0"/>
          </a:p>
        </p:txBody>
      </p:sp>
      <p:sp>
        <p:nvSpPr>
          <p:cNvPr id="147" name="矩形 146">
            <a:extLst>
              <a:ext uri="{FF2B5EF4-FFF2-40B4-BE49-F238E27FC236}">
                <a16:creationId xmlns:a16="http://schemas.microsoft.com/office/drawing/2014/main" xmlns="" id="{8EE6A3D9-E8E5-44A6-BF55-21F5E5CE3C05}"/>
              </a:ext>
            </a:extLst>
          </p:cNvPr>
          <p:cNvSpPr/>
          <p:nvPr/>
        </p:nvSpPr>
        <p:spPr>
          <a:xfrm>
            <a:off x="10093238" y="2026848"/>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a:extLst>
              <a:ext uri="{FF2B5EF4-FFF2-40B4-BE49-F238E27FC236}">
                <a16:creationId xmlns:a16="http://schemas.microsoft.com/office/drawing/2014/main" xmlns="" id="{57EB7975-39F2-4397-99D9-FD583D6D586D}"/>
              </a:ext>
            </a:extLst>
          </p:cNvPr>
          <p:cNvSpPr txBox="1"/>
          <p:nvPr/>
        </p:nvSpPr>
        <p:spPr>
          <a:xfrm>
            <a:off x="10208984" y="2027678"/>
            <a:ext cx="346099" cy="369332"/>
          </a:xfrm>
          <a:prstGeom prst="rect">
            <a:avLst/>
          </a:prstGeom>
          <a:noFill/>
        </p:spPr>
        <p:txBody>
          <a:bodyPr wrap="square" rtlCol="0">
            <a:spAutoFit/>
          </a:bodyPr>
          <a:lstStyle/>
          <a:p>
            <a:r>
              <a:rPr lang="en-US" altLang="zh-CN" dirty="0"/>
              <a:t>1</a:t>
            </a:r>
            <a:endParaRPr lang="zh-CN" altLang="en-US" dirty="0"/>
          </a:p>
        </p:txBody>
      </p:sp>
      <p:sp>
        <p:nvSpPr>
          <p:cNvPr id="149" name="文本框 148">
            <a:extLst>
              <a:ext uri="{FF2B5EF4-FFF2-40B4-BE49-F238E27FC236}">
                <a16:creationId xmlns:a16="http://schemas.microsoft.com/office/drawing/2014/main" xmlns="" id="{D1EBA58C-7702-4EF9-9CBD-20C9007E9267}"/>
              </a:ext>
            </a:extLst>
          </p:cNvPr>
          <p:cNvSpPr txBox="1"/>
          <p:nvPr/>
        </p:nvSpPr>
        <p:spPr>
          <a:xfrm>
            <a:off x="9747139" y="927374"/>
            <a:ext cx="346099" cy="369332"/>
          </a:xfrm>
          <a:prstGeom prst="rect">
            <a:avLst/>
          </a:prstGeom>
          <a:noFill/>
        </p:spPr>
        <p:txBody>
          <a:bodyPr wrap="square" rtlCol="0">
            <a:spAutoFit/>
          </a:bodyPr>
          <a:lstStyle/>
          <a:p>
            <a:r>
              <a:rPr lang="en-US" altLang="zh-CN" dirty="0"/>
              <a:t>0</a:t>
            </a:r>
            <a:endParaRPr lang="zh-CN" altLang="en-US" dirty="0"/>
          </a:p>
        </p:txBody>
      </p:sp>
      <p:sp>
        <p:nvSpPr>
          <p:cNvPr id="150" name="文本框 149">
            <a:extLst>
              <a:ext uri="{FF2B5EF4-FFF2-40B4-BE49-F238E27FC236}">
                <a16:creationId xmlns:a16="http://schemas.microsoft.com/office/drawing/2014/main" xmlns="" id="{FE92E95D-3804-40AA-8350-D0D51E9C57E1}"/>
              </a:ext>
            </a:extLst>
          </p:cNvPr>
          <p:cNvSpPr txBox="1"/>
          <p:nvPr/>
        </p:nvSpPr>
        <p:spPr>
          <a:xfrm>
            <a:off x="9746615" y="1285237"/>
            <a:ext cx="346099" cy="369332"/>
          </a:xfrm>
          <a:prstGeom prst="rect">
            <a:avLst/>
          </a:prstGeom>
          <a:noFill/>
        </p:spPr>
        <p:txBody>
          <a:bodyPr wrap="square" rtlCol="0">
            <a:spAutoFit/>
          </a:bodyPr>
          <a:lstStyle/>
          <a:p>
            <a:r>
              <a:rPr lang="en-US" altLang="zh-CN" dirty="0"/>
              <a:t>1</a:t>
            </a:r>
            <a:endParaRPr lang="zh-CN" altLang="en-US" dirty="0"/>
          </a:p>
        </p:txBody>
      </p:sp>
      <p:sp>
        <p:nvSpPr>
          <p:cNvPr id="151" name="文本框 150">
            <a:extLst>
              <a:ext uri="{FF2B5EF4-FFF2-40B4-BE49-F238E27FC236}">
                <a16:creationId xmlns:a16="http://schemas.microsoft.com/office/drawing/2014/main" xmlns="" id="{89316B34-4F51-4BF7-94C9-B1804588C181}"/>
              </a:ext>
            </a:extLst>
          </p:cNvPr>
          <p:cNvSpPr txBox="1"/>
          <p:nvPr/>
        </p:nvSpPr>
        <p:spPr>
          <a:xfrm>
            <a:off x="9746615" y="1643100"/>
            <a:ext cx="346099" cy="369332"/>
          </a:xfrm>
          <a:prstGeom prst="rect">
            <a:avLst/>
          </a:prstGeom>
          <a:noFill/>
        </p:spPr>
        <p:txBody>
          <a:bodyPr wrap="square" rtlCol="0">
            <a:spAutoFit/>
          </a:bodyPr>
          <a:lstStyle/>
          <a:p>
            <a:r>
              <a:rPr lang="en-US" altLang="zh-CN" dirty="0"/>
              <a:t>2</a:t>
            </a:r>
            <a:endParaRPr lang="zh-CN" altLang="en-US" dirty="0"/>
          </a:p>
        </p:txBody>
      </p:sp>
      <p:sp>
        <p:nvSpPr>
          <p:cNvPr id="152" name="文本框 151">
            <a:extLst>
              <a:ext uri="{FF2B5EF4-FFF2-40B4-BE49-F238E27FC236}">
                <a16:creationId xmlns:a16="http://schemas.microsoft.com/office/drawing/2014/main" xmlns="" id="{668A2B2D-FEDA-498C-A6B0-19716F7FC3AA}"/>
              </a:ext>
            </a:extLst>
          </p:cNvPr>
          <p:cNvSpPr txBox="1"/>
          <p:nvPr/>
        </p:nvSpPr>
        <p:spPr>
          <a:xfrm>
            <a:off x="9746615" y="2035651"/>
            <a:ext cx="346099" cy="369332"/>
          </a:xfrm>
          <a:prstGeom prst="rect">
            <a:avLst/>
          </a:prstGeom>
          <a:noFill/>
        </p:spPr>
        <p:txBody>
          <a:bodyPr wrap="square" rtlCol="0">
            <a:spAutoFit/>
          </a:bodyPr>
          <a:lstStyle/>
          <a:p>
            <a:r>
              <a:rPr lang="en-US" altLang="zh-CN" dirty="0"/>
              <a:t>3</a:t>
            </a:r>
            <a:endParaRPr lang="zh-CN" altLang="en-US" dirty="0"/>
          </a:p>
        </p:txBody>
      </p:sp>
      <p:sp>
        <p:nvSpPr>
          <p:cNvPr id="153" name="矩形 152">
            <a:extLst>
              <a:ext uri="{FF2B5EF4-FFF2-40B4-BE49-F238E27FC236}">
                <a16:creationId xmlns:a16="http://schemas.microsoft.com/office/drawing/2014/main" xmlns="" id="{22195443-384C-41E2-8F07-98B8FAC3BB51}"/>
              </a:ext>
            </a:extLst>
          </p:cNvPr>
          <p:cNvSpPr/>
          <p:nvPr/>
        </p:nvSpPr>
        <p:spPr>
          <a:xfrm>
            <a:off x="10093238" y="2402885"/>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文本框 153">
            <a:extLst>
              <a:ext uri="{FF2B5EF4-FFF2-40B4-BE49-F238E27FC236}">
                <a16:creationId xmlns:a16="http://schemas.microsoft.com/office/drawing/2014/main" xmlns="" id="{29A0AC0B-24B4-48C6-8038-E07BD7240001}"/>
              </a:ext>
            </a:extLst>
          </p:cNvPr>
          <p:cNvSpPr txBox="1"/>
          <p:nvPr/>
        </p:nvSpPr>
        <p:spPr>
          <a:xfrm>
            <a:off x="10208984" y="2412104"/>
            <a:ext cx="346099" cy="369332"/>
          </a:xfrm>
          <a:prstGeom prst="rect">
            <a:avLst/>
          </a:prstGeom>
          <a:noFill/>
        </p:spPr>
        <p:txBody>
          <a:bodyPr wrap="square" rtlCol="0">
            <a:spAutoFit/>
          </a:bodyPr>
          <a:lstStyle/>
          <a:p>
            <a:r>
              <a:rPr lang="en-US" altLang="zh-CN" dirty="0">
                <a:solidFill>
                  <a:schemeClr val="accent2"/>
                </a:solidFill>
              </a:rPr>
              <a:t>0</a:t>
            </a:r>
            <a:endParaRPr lang="zh-CN" altLang="en-US" dirty="0">
              <a:solidFill>
                <a:schemeClr val="accent2"/>
              </a:solidFill>
            </a:endParaRPr>
          </a:p>
        </p:txBody>
      </p:sp>
      <p:sp>
        <p:nvSpPr>
          <p:cNvPr id="155" name="矩形 154">
            <a:extLst>
              <a:ext uri="{FF2B5EF4-FFF2-40B4-BE49-F238E27FC236}">
                <a16:creationId xmlns:a16="http://schemas.microsoft.com/office/drawing/2014/main" xmlns="" id="{D06FF75F-C7E6-4FBA-BF53-0A8AD135C301}"/>
              </a:ext>
            </a:extLst>
          </p:cNvPr>
          <p:cNvSpPr/>
          <p:nvPr/>
        </p:nvSpPr>
        <p:spPr>
          <a:xfrm>
            <a:off x="10093238" y="2773046"/>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a:extLst>
              <a:ext uri="{FF2B5EF4-FFF2-40B4-BE49-F238E27FC236}">
                <a16:creationId xmlns:a16="http://schemas.microsoft.com/office/drawing/2014/main" xmlns="" id="{C0464558-E304-4145-AAF8-41D05AFE9B80}"/>
              </a:ext>
            </a:extLst>
          </p:cNvPr>
          <p:cNvSpPr txBox="1"/>
          <p:nvPr/>
        </p:nvSpPr>
        <p:spPr>
          <a:xfrm>
            <a:off x="10208984" y="2782265"/>
            <a:ext cx="346099" cy="369332"/>
          </a:xfrm>
          <a:prstGeom prst="rect">
            <a:avLst/>
          </a:prstGeom>
          <a:noFill/>
        </p:spPr>
        <p:txBody>
          <a:bodyPr wrap="square" rtlCol="0">
            <a:spAutoFit/>
          </a:bodyPr>
          <a:lstStyle/>
          <a:p>
            <a:r>
              <a:rPr lang="en-US" altLang="zh-CN" dirty="0"/>
              <a:t>4</a:t>
            </a:r>
            <a:endParaRPr lang="zh-CN" altLang="en-US" dirty="0"/>
          </a:p>
        </p:txBody>
      </p:sp>
      <p:sp>
        <p:nvSpPr>
          <p:cNvPr id="157" name="矩形 156">
            <a:extLst>
              <a:ext uri="{FF2B5EF4-FFF2-40B4-BE49-F238E27FC236}">
                <a16:creationId xmlns:a16="http://schemas.microsoft.com/office/drawing/2014/main" xmlns="" id="{CA5DE2AB-D198-4CE3-8D6B-9191005CE259}"/>
              </a:ext>
            </a:extLst>
          </p:cNvPr>
          <p:cNvSpPr/>
          <p:nvPr/>
        </p:nvSpPr>
        <p:spPr>
          <a:xfrm>
            <a:off x="10093238" y="3147359"/>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a:extLst>
              <a:ext uri="{FF2B5EF4-FFF2-40B4-BE49-F238E27FC236}">
                <a16:creationId xmlns:a16="http://schemas.microsoft.com/office/drawing/2014/main" xmlns="" id="{DE4139AB-A60D-46BE-9738-F0D020489DA7}"/>
              </a:ext>
            </a:extLst>
          </p:cNvPr>
          <p:cNvSpPr txBox="1"/>
          <p:nvPr/>
        </p:nvSpPr>
        <p:spPr>
          <a:xfrm>
            <a:off x="10208984" y="3156578"/>
            <a:ext cx="346099" cy="369332"/>
          </a:xfrm>
          <a:prstGeom prst="rect">
            <a:avLst/>
          </a:prstGeom>
          <a:noFill/>
        </p:spPr>
        <p:txBody>
          <a:bodyPr wrap="square" rtlCol="0">
            <a:spAutoFit/>
          </a:bodyPr>
          <a:lstStyle/>
          <a:p>
            <a:r>
              <a:rPr lang="en-US" altLang="zh-CN" dirty="0"/>
              <a:t>4</a:t>
            </a:r>
            <a:endParaRPr lang="zh-CN" altLang="en-US" dirty="0"/>
          </a:p>
        </p:txBody>
      </p:sp>
      <p:sp>
        <p:nvSpPr>
          <p:cNvPr id="159" name="矩形 158">
            <a:extLst>
              <a:ext uri="{FF2B5EF4-FFF2-40B4-BE49-F238E27FC236}">
                <a16:creationId xmlns:a16="http://schemas.microsoft.com/office/drawing/2014/main" xmlns="" id="{3DFB00B4-554F-4725-963D-0898B6D182A3}"/>
              </a:ext>
            </a:extLst>
          </p:cNvPr>
          <p:cNvSpPr/>
          <p:nvPr/>
        </p:nvSpPr>
        <p:spPr>
          <a:xfrm>
            <a:off x="10093238" y="3513282"/>
            <a:ext cx="577590" cy="37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文本框 159">
            <a:extLst>
              <a:ext uri="{FF2B5EF4-FFF2-40B4-BE49-F238E27FC236}">
                <a16:creationId xmlns:a16="http://schemas.microsoft.com/office/drawing/2014/main" xmlns="" id="{E2215F08-4F8D-4146-9ACE-40CF7408E359}"/>
              </a:ext>
            </a:extLst>
          </p:cNvPr>
          <p:cNvSpPr txBox="1"/>
          <p:nvPr/>
        </p:nvSpPr>
        <p:spPr>
          <a:xfrm>
            <a:off x="10208984" y="3539279"/>
            <a:ext cx="346099" cy="369332"/>
          </a:xfrm>
          <a:prstGeom prst="rect">
            <a:avLst/>
          </a:prstGeom>
          <a:noFill/>
        </p:spPr>
        <p:txBody>
          <a:bodyPr wrap="square" rtlCol="0">
            <a:spAutoFit/>
          </a:bodyPr>
          <a:lstStyle/>
          <a:p>
            <a:r>
              <a:rPr lang="en-US" altLang="zh-CN" dirty="0"/>
              <a:t>4</a:t>
            </a:r>
            <a:endParaRPr lang="zh-CN" altLang="en-US" dirty="0"/>
          </a:p>
        </p:txBody>
      </p:sp>
      <p:sp>
        <p:nvSpPr>
          <p:cNvPr id="161" name="文本框 160">
            <a:extLst>
              <a:ext uri="{FF2B5EF4-FFF2-40B4-BE49-F238E27FC236}">
                <a16:creationId xmlns:a16="http://schemas.microsoft.com/office/drawing/2014/main" xmlns="" id="{2E54B8CA-4FFE-4BC2-8094-9D223123069F}"/>
              </a:ext>
            </a:extLst>
          </p:cNvPr>
          <p:cNvSpPr txBox="1"/>
          <p:nvPr/>
        </p:nvSpPr>
        <p:spPr>
          <a:xfrm>
            <a:off x="9747139" y="2413808"/>
            <a:ext cx="346099" cy="369332"/>
          </a:xfrm>
          <a:prstGeom prst="rect">
            <a:avLst/>
          </a:prstGeom>
          <a:noFill/>
        </p:spPr>
        <p:txBody>
          <a:bodyPr wrap="square" rtlCol="0">
            <a:spAutoFit/>
          </a:bodyPr>
          <a:lstStyle/>
          <a:p>
            <a:r>
              <a:rPr lang="en-US" altLang="zh-CN" dirty="0"/>
              <a:t>4</a:t>
            </a:r>
            <a:endParaRPr lang="zh-CN" altLang="en-US" dirty="0"/>
          </a:p>
        </p:txBody>
      </p:sp>
      <p:sp>
        <p:nvSpPr>
          <p:cNvPr id="162" name="文本框 161">
            <a:extLst>
              <a:ext uri="{FF2B5EF4-FFF2-40B4-BE49-F238E27FC236}">
                <a16:creationId xmlns:a16="http://schemas.microsoft.com/office/drawing/2014/main" xmlns="" id="{03CC942F-4A6A-4C48-9CEB-18303E5190CE}"/>
              </a:ext>
            </a:extLst>
          </p:cNvPr>
          <p:cNvSpPr txBox="1"/>
          <p:nvPr/>
        </p:nvSpPr>
        <p:spPr>
          <a:xfrm>
            <a:off x="9746615" y="2771671"/>
            <a:ext cx="346099" cy="369332"/>
          </a:xfrm>
          <a:prstGeom prst="rect">
            <a:avLst/>
          </a:prstGeom>
          <a:noFill/>
        </p:spPr>
        <p:txBody>
          <a:bodyPr wrap="square" rtlCol="0">
            <a:spAutoFit/>
          </a:bodyPr>
          <a:lstStyle/>
          <a:p>
            <a:r>
              <a:rPr lang="en-US" altLang="zh-CN" dirty="0"/>
              <a:t>5</a:t>
            </a:r>
            <a:endParaRPr lang="zh-CN" altLang="en-US" dirty="0"/>
          </a:p>
        </p:txBody>
      </p:sp>
      <p:sp>
        <p:nvSpPr>
          <p:cNvPr id="163" name="文本框 162">
            <a:extLst>
              <a:ext uri="{FF2B5EF4-FFF2-40B4-BE49-F238E27FC236}">
                <a16:creationId xmlns:a16="http://schemas.microsoft.com/office/drawing/2014/main" xmlns="" id="{DA393EE7-5B64-4268-8EE4-D8C537BCD48F}"/>
              </a:ext>
            </a:extLst>
          </p:cNvPr>
          <p:cNvSpPr txBox="1"/>
          <p:nvPr/>
        </p:nvSpPr>
        <p:spPr>
          <a:xfrm>
            <a:off x="9746615" y="3129534"/>
            <a:ext cx="346099" cy="369332"/>
          </a:xfrm>
          <a:prstGeom prst="rect">
            <a:avLst/>
          </a:prstGeom>
          <a:noFill/>
        </p:spPr>
        <p:txBody>
          <a:bodyPr wrap="square" rtlCol="0">
            <a:spAutoFit/>
          </a:bodyPr>
          <a:lstStyle/>
          <a:p>
            <a:r>
              <a:rPr lang="en-US" altLang="zh-CN" dirty="0"/>
              <a:t>6</a:t>
            </a:r>
            <a:endParaRPr lang="zh-CN" altLang="en-US" dirty="0"/>
          </a:p>
        </p:txBody>
      </p:sp>
      <p:sp>
        <p:nvSpPr>
          <p:cNvPr id="164" name="文本框 163">
            <a:extLst>
              <a:ext uri="{FF2B5EF4-FFF2-40B4-BE49-F238E27FC236}">
                <a16:creationId xmlns:a16="http://schemas.microsoft.com/office/drawing/2014/main" xmlns="" id="{022F41A1-B842-423C-A430-087318A25CA6}"/>
              </a:ext>
            </a:extLst>
          </p:cNvPr>
          <p:cNvSpPr txBox="1"/>
          <p:nvPr/>
        </p:nvSpPr>
        <p:spPr>
          <a:xfrm>
            <a:off x="9746615" y="3514731"/>
            <a:ext cx="346099" cy="369332"/>
          </a:xfrm>
          <a:prstGeom prst="rect">
            <a:avLst/>
          </a:prstGeom>
          <a:noFill/>
        </p:spPr>
        <p:txBody>
          <a:bodyPr wrap="square" rtlCol="0">
            <a:spAutoFit/>
          </a:bodyPr>
          <a:lstStyle/>
          <a:p>
            <a:r>
              <a:rPr lang="en-US" altLang="zh-CN" dirty="0"/>
              <a:t>7</a:t>
            </a:r>
            <a:endParaRPr lang="zh-CN" altLang="en-US" dirty="0"/>
          </a:p>
        </p:txBody>
      </p:sp>
      <p:sp>
        <p:nvSpPr>
          <p:cNvPr id="165" name="文本框 164">
            <a:extLst>
              <a:ext uri="{FF2B5EF4-FFF2-40B4-BE49-F238E27FC236}">
                <a16:creationId xmlns:a16="http://schemas.microsoft.com/office/drawing/2014/main" xmlns="" id="{F7BE698C-C578-4C4B-B9EE-D8173929C7EF}"/>
              </a:ext>
            </a:extLst>
          </p:cNvPr>
          <p:cNvSpPr txBox="1"/>
          <p:nvPr/>
        </p:nvSpPr>
        <p:spPr>
          <a:xfrm>
            <a:off x="8514755" y="1055944"/>
            <a:ext cx="705874" cy="369332"/>
          </a:xfrm>
          <a:prstGeom prst="rect">
            <a:avLst/>
          </a:prstGeom>
          <a:noFill/>
        </p:spPr>
        <p:txBody>
          <a:bodyPr wrap="square" rtlCol="0">
            <a:spAutoFit/>
          </a:bodyPr>
          <a:lstStyle/>
          <a:p>
            <a:r>
              <a:rPr lang="zh-CN" altLang="en-US" dirty="0"/>
              <a:t>合并</a:t>
            </a:r>
          </a:p>
        </p:txBody>
      </p:sp>
      <p:sp>
        <p:nvSpPr>
          <p:cNvPr id="166" name="文本框 165">
            <a:extLst>
              <a:ext uri="{FF2B5EF4-FFF2-40B4-BE49-F238E27FC236}">
                <a16:creationId xmlns:a16="http://schemas.microsoft.com/office/drawing/2014/main" xmlns="" id="{B19839A2-8B52-4DA7-9B41-7D28E0784E35}"/>
              </a:ext>
            </a:extLst>
          </p:cNvPr>
          <p:cNvSpPr txBox="1"/>
          <p:nvPr/>
        </p:nvSpPr>
        <p:spPr>
          <a:xfrm>
            <a:off x="5530967" y="2830735"/>
            <a:ext cx="795329" cy="369332"/>
          </a:xfrm>
          <a:prstGeom prst="rect">
            <a:avLst/>
          </a:prstGeom>
          <a:noFill/>
        </p:spPr>
        <p:txBody>
          <a:bodyPr wrap="square" rtlCol="0">
            <a:spAutoFit/>
          </a:bodyPr>
          <a:lstStyle/>
          <a:p>
            <a:r>
              <a:rPr lang="zh-CN" altLang="en-US" dirty="0"/>
              <a:t>集合</a:t>
            </a:r>
            <a:r>
              <a:rPr lang="en-US" altLang="zh-CN" dirty="0"/>
              <a:t>A</a:t>
            </a:r>
            <a:endParaRPr lang="zh-CN" altLang="en-US" dirty="0"/>
          </a:p>
        </p:txBody>
      </p:sp>
      <p:sp>
        <p:nvSpPr>
          <p:cNvPr id="167" name="文本框 166">
            <a:extLst>
              <a:ext uri="{FF2B5EF4-FFF2-40B4-BE49-F238E27FC236}">
                <a16:creationId xmlns:a16="http://schemas.microsoft.com/office/drawing/2014/main" xmlns="" id="{CB7C0962-A85B-4E13-BD66-47A794D70F18}"/>
              </a:ext>
            </a:extLst>
          </p:cNvPr>
          <p:cNvSpPr txBox="1"/>
          <p:nvPr/>
        </p:nvSpPr>
        <p:spPr>
          <a:xfrm>
            <a:off x="7093269" y="2830735"/>
            <a:ext cx="795329" cy="369332"/>
          </a:xfrm>
          <a:prstGeom prst="rect">
            <a:avLst/>
          </a:prstGeom>
          <a:noFill/>
        </p:spPr>
        <p:txBody>
          <a:bodyPr wrap="square" rtlCol="0">
            <a:spAutoFit/>
          </a:bodyPr>
          <a:lstStyle/>
          <a:p>
            <a:r>
              <a:rPr lang="zh-CN" altLang="en-US" dirty="0"/>
              <a:t>集合</a:t>
            </a:r>
            <a:r>
              <a:rPr lang="en-US" altLang="zh-CN" dirty="0"/>
              <a:t>B</a:t>
            </a:r>
            <a:endParaRPr lang="zh-CN" altLang="en-US" dirty="0"/>
          </a:p>
        </p:txBody>
      </p:sp>
      <p:sp>
        <p:nvSpPr>
          <p:cNvPr id="168" name="文本框 167">
            <a:extLst>
              <a:ext uri="{FF2B5EF4-FFF2-40B4-BE49-F238E27FC236}">
                <a16:creationId xmlns:a16="http://schemas.microsoft.com/office/drawing/2014/main" xmlns="" id="{D787C095-0B89-4672-B1D5-A1380B7E6C43}"/>
              </a:ext>
            </a:extLst>
          </p:cNvPr>
          <p:cNvSpPr txBox="1"/>
          <p:nvPr/>
        </p:nvSpPr>
        <p:spPr>
          <a:xfrm>
            <a:off x="9796700" y="3921980"/>
            <a:ext cx="1214935" cy="369332"/>
          </a:xfrm>
          <a:prstGeom prst="rect">
            <a:avLst/>
          </a:prstGeom>
          <a:noFill/>
        </p:spPr>
        <p:txBody>
          <a:bodyPr wrap="square" rtlCol="0">
            <a:spAutoFit/>
          </a:bodyPr>
          <a:lstStyle/>
          <a:p>
            <a:r>
              <a:rPr lang="en-US" altLang="zh-CN" dirty="0"/>
              <a:t>A</a:t>
            </a:r>
            <a:r>
              <a:rPr lang="zh-CN" altLang="en-US" dirty="0"/>
              <a:t>和</a:t>
            </a:r>
            <a:r>
              <a:rPr lang="en-US" altLang="zh-CN" dirty="0"/>
              <a:t>B</a:t>
            </a:r>
            <a:r>
              <a:rPr lang="zh-CN" altLang="en-US" dirty="0"/>
              <a:t>合并</a:t>
            </a:r>
          </a:p>
        </p:txBody>
      </p:sp>
      <p:sp>
        <p:nvSpPr>
          <p:cNvPr id="170" name="矩形 169">
            <a:extLst>
              <a:ext uri="{FF2B5EF4-FFF2-40B4-BE49-F238E27FC236}">
                <a16:creationId xmlns:a16="http://schemas.microsoft.com/office/drawing/2014/main" xmlns="" id="{953D84A1-C78F-49F2-A9D7-F5886F669CFF}"/>
              </a:ext>
            </a:extLst>
          </p:cNvPr>
          <p:cNvSpPr/>
          <p:nvPr/>
        </p:nvSpPr>
        <p:spPr>
          <a:xfrm>
            <a:off x="819430" y="3718752"/>
            <a:ext cx="7069168" cy="1477328"/>
          </a:xfrm>
          <a:prstGeom prst="rect">
            <a:avLst/>
          </a:prstGeom>
        </p:spPr>
        <p:txBody>
          <a:bodyPr wrap="square">
            <a:spAutoFit/>
          </a:bodyPr>
          <a:lstStyle/>
          <a:p>
            <a:r>
              <a:rPr lang="zh-CN" altLang="en-US" dirty="0"/>
              <a:t>查找某个集合的根结点：</a:t>
            </a:r>
            <a:endParaRPr lang="en-US" altLang="zh-CN" dirty="0"/>
          </a:p>
          <a:p>
            <a:r>
              <a:rPr lang="en-US" altLang="zh-CN" dirty="0"/>
              <a:t>int Find(int *</a:t>
            </a:r>
            <a:r>
              <a:rPr lang="en-US" altLang="zh-CN" dirty="0" err="1"/>
              <a:t>parent,int</a:t>
            </a:r>
            <a:r>
              <a:rPr lang="en-US" altLang="zh-CN" dirty="0"/>
              <a:t> x){</a:t>
            </a:r>
          </a:p>
          <a:p>
            <a:r>
              <a:rPr lang="en-US" altLang="zh-CN" dirty="0"/>
              <a:t>	while(parent[x]&gt;=0) x=parent[x]; 	//</a:t>
            </a:r>
            <a:r>
              <a:rPr lang="zh-CN" altLang="en-US" dirty="0"/>
              <a:t>循环寻找</a:t>
            </a:r>
            <a:r>
              <a:rPr lang="en-US" altLang="zh-CN" dirty="0"/>
              <a:t>x</a:t>
            </a:r>
            <a:r>
              <a:rPr lang="zh-CN" altLang="en-US" dirty="0"/>
              <a:t>的根</a:t>
            </a:r>
            <a:endParaRPr lang="en-US" altLang="zh-CN" dirty="0"/>
          </a:p>
          <a:p>
            <a:r>
              <a:rPr lang="en-US" altLang="zh-CN" dirty="0"/>
              <a:t>	return  x;			              //</a:t>
            </a:r>
            <a:r>
              <a:rPr lang="zh-CN" altLang="en-US" dirty="0"/>
              <a:t>根的</a:t>
            </a:r>
            <a:r>
              <a:rPr lang="en-US" altLang="zh-CN" dirty="0"/>
              <a:t>parent</a:t>
            </a:r>
            <a:r>
              <a:rPr lang="zh-CN" altLang="en-US" dirty="0"/>
              <a:t>小于</a:t>
            </a:r>
            <a:r>
              <a:rPr lang="en-US" altLang="zh-CN" dirty="0"/>
              <a:t>0</a:t>
            </a:r>
          </a:p>
          <a:p>
            <a:r>
              <a:rPr lang="en-US" altLang="zh-CN" dirty="0"/>
              <a:t>}</a:t>
            </a:r>
          </a:p>
        </p:txBody>
      </p:sp>
      <p:sp>
        <p:nvSpPr>
          <p:cNvPr id="172" name="矩形 171">
            <a:extLst>
              <a:ext uri="{FF2B5EF4-FFF2-40B4-BE49-F238E27FC236}">
                <a16:creationId xmlns:a16="http://schemas.microsoft.com/office/drawing/2014/main" xmlns="" id="{9DA0B20E-941A-4750-9FCD-F6D980F5B696}"/>
              </a:ext>
            </a:extLst>
          </p:cNvPr>
          <p:cNvSpPr/>
          <p:nvPr/>
        </p:nvSpPr>
        <p:spPr>
          <a:xfrm>
            <a:off x="819430" y="5168270"/>
            <a:ext cx="7069168" cy="1200329"/>
          </a:xfrm>
          <a:prstGeom prst="rect">
            <a:avLst/>
          </a:prstGeom>
        </p:spPr>
        <p:txBody>
          <a:bodyPr wrap="square">
            <a:spAutoFit/>
          </a:bodyPr>
          <a:lstStyle/>
          <a:p>
            <a:r>
              <a:rPr lang="zh-CN" altLang="en-US" dirty="0"/>
              <a:t>合并两个集合：</a:t>
            </a:r>
            <a:endParaRPr lang="en-US" altLang="zh-CN" dirty="0"/>
          </a:p>
          <a:p>
            <a:r>
              <a:rPr lang="en-US" altLang="zh-CN" dirty="0"/>
              <a:t>Void Union(int *</a:t>
            </a:r>
            <a:r>
              <a:rPr lang="en-US" altLang="zh-CN" dirty="0" err="1"/>
              <a:t>parent,int</a:t>
            </a:r>
            <a:r>
              <a:rPr lang="en-US" altLang="zh-CN" dirty="0"/>
              <a:t> root1,int root2){</a:t>
            </a:r>
          </a:p>
          <a:p>
            <a:r>
              <a:rPr lang="en-US" altLang="zh-CN" dirty="0"/>
              <a:t>             parent[root2]=root1;</a:t>
            </a:r>
          </a:p>
          <a:p>
            <a:r>
              <a:rPr lang="en-US" altLang="zh-CN" dirty="0"/>
              <a:t>}</a:t>
            </a:r>
          </a:p>
        </p:txBody>
      </p:sp>
      <p:cxnSp>
        <p:nvCxnSpPr>
          <p:cNvPr id="174" name="直接箭头连接符 173">
            <a:extLst>
              <a:ext uri="{FF2B5EF4-FFF2-40B4-BE49-F238E27FC236}">
                <a16:creationId xmlns:a16="http://schemas.microsoft.com/office/drawing/2014/main" xmlns="" id="{D5F6C1A9-DCE7-4FCD-BA4F-DD2DAA7D1BFC}"/>
              </a:ext>
            </a:extLst>
          </p:cNvPr>
          <p:cNvCxnSpPr>
            <a:stCxn id="52" idx="0"/>
            <a:endCxn id="50" idx="3"/>
          </p:cNvCxnSpPr>
          <p:nvPr/>
        </p:nvCxnSpPr>
        <p:spPr>
          <a:xfrm flipV="1">
            <a:off x="1405018" y="1241531"/>
            <a:ext cx="346669" cy="35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xmlns="" id="{AA340CCD-D30C-4C8C-B7F7-DCAB6F856FD4}"/>
              </a:ext>
            </a:extLst>
          </p:cNvPr>
          <p:cNvCxnSpPr>
            <a:stCxn id="53" idx="0"/>
            <a:endCxn id="52" idx="3"/>
          </p:cNvCxnSpPr>
          <p:nvPr/>
        </p:nvCxnSpPr>
        <p:spPr>
          <a:xfrm flipV="1">
            <a:off x="1014626" y="1908286"/>
            <a:ext cx="252368" cy="32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xmlns="" id="{45A2CF9B-3AF8-43D0-8E7E-373AE85F42EB}"/>
              </a:ext>
            </a:extLst>
          </p:cNvPr>
          <p:cNvCxnSpPr>
            <a:stCxn id="56" idx="0"/>
            <a:endCxn id="52" idx="5"/>
          </p:cNvCxnSpPr>
          <p:nvPr/>
        </p:nvCxnSpPr>
        <p:spPr>
          <a:xfrm flipH="1" flipV="1">
            <a:off x="1543042" y="1908286"/>
            <a:ext cx="324085" cy="32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xmlns="" id="{88FBF0AA-6AF6-47CC-ABB2-7A1C9C697A49}"/>
              </a:ext>
            </a:extLst>
          </p:cNvPr>
          <p:cNvCxnSpPr>
            <a:stCxn id="59" idx="0"/>
            <a:endCxn id="58" idx="3"/>
          </p:cNvCxnSpPr>
          <p:nvPr/>
        </p:nvCxnSpPr>
        <p:spPr>
          <a:xfrm flipV="1">
            <a:off x="2708500" y="1689730"/>
            <a:ext cx="564585" cy="46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xmlns="" id="{D2A1818E-6743-4680-B7BF-CA611A80A7DA}"/>
              </a:ext>
            </a:extLst>
          </p:cNvPr>
          <p:cNvCxnSpPr>
            <a:stCxn id="60" idx="0"/>
            <a:endCxn id="58" idx="4"/>
          </p:cNvCxnSpPr>
          <p:nvPr/>
        </p:nvCxnSpPr>
        <p:spPr>
          <a:xfrm flipH="1" flipV="1">
            <a:off x="3411109" y="1743201"/>
            <a:ext cx="49769" cy="40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a:extLst>
              <a:ext uri="{FF2B5EF4-FFF2-40B4-BE49-F238E27FC236}">
                <a16:creationId xmlns:a16="http://schemas.microsoft.com/office/drawing/2014/main" xmlns="" id="{50ECDB2A-3B0A-4FD7-99D7-769EC1E3583F}"/>
              </a:ext>
            </a:extLst>
          </p:cNvPr>
          <p:cNvCxnSpPr>
            <a:stCxn id="61" idx="0"/>
            <a:endCxn id="58" idx="5"/>
          </p:cNvCxnSpPr>
          <p:nvPr/>
        </p:nvCxnSpPr>
        <p:spPr>
          <a:xfrm flipH="1" flipV="1">
            <a:off x="3549133" y="1689730"/>
            <a:ext cx="664123" cy="45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xmlns="" id="{6D2DF271-E5B3-4BEF-81D1-F993E99084CD}"/>
              </a:ext>
            </a:extLst>
          </p:cNvPr>
          <p:cNvCxnSpPr>
            <a:stCxn id="53" idx="6"/>
            <a:endCxn id="56" idx="2"/>
          </p:cNvCxnSpPr>
          <p:nvPr/>
        </p:nvCxnSpPr>
        <p:spPr>
          <a:xfrm>
            <a:off x="1209822" y="2412394"/>
            <a:ext cx="462109"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5194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174"/>
                                        </p:tgtEl>
                                        <p:attrNameLst>
                                          <p:attrName>style.visibility</p:attrName>
                                        </p:attrNameLst>
                                      </p:cBhvr>
                                      <p:to>
                                        <p:strVal val="visible"/>
                                      </p:to>
                                    </p:set>
                                    <p:animEffect transition="in" filter="fade">
                                      <p:cBhvr>
                                        <p:cTn id="19" dur="500"/>
                                        <p:tgtEl>
                                          <p:spTgt spid="174"/>
                                        </p:tgtEl>
                                      </p:cBhvr>
                                    </p:animEffect>
                                  </p:childTnLst>
                                </p:cTn>
                              </p:par>
                              <p:par>
                                <p:cTn id="20" presetID="10" presetClass="entr" presetSubtype="0" fill="hold" nodeType="with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fade">
                                      <p:cBhvr>
                                        <p:cTn id="22" dur="500"/>
                                        <p:tgtEl>
                                          <p:spTgt spid="176"/>
                                        </p:tgtEl>
                                      </p:cBhvr>
                                    </p:animEffect>
                                  </p:childTnLst>
                                </p:cTn>
                              </p:par>
                              <p:par>
                                <p:cTn id="23" presetID="10" presetClass="entr" presetSubtype="0" fill="hold" nodeType="withEffect">
                                  <p:stCondLst>
                                    <p:cond delay="0"/>
                                  </p:stCondLst>
                                  <p:childTnLst>
                                    <p:set>
                                      <p:cBhvr>
                                        <p:cTn id="24" dur="1" fill="hold">
                                          <p:stCondLst>
                                            <p:cond delay="0"/>
                                          </p:stCondLst>
                                        </p:cTn>
                                        <p:tgtEl>
                                          <p:spTgt spid="178"/>
                                        </p:tgtEl>
                                        <p:attrNameLst>
                                          <p:attrName>style.visibility</p:attrName>
                                        </p:attrNameLst>
                                      </p:cBhvr>
                                      <p:to>
                                        <p:strVal val="visible"/>
                                      </p:to>
                                    </p:set>
                                    <p:animEffect transition="in" filter="fade">
                                      <p:cBhvr>
                                        <p:cTn id="25" dur="500"/>
                                        <p:tgtEl>
                                          <p:spTgt spid="1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nodeType="withEffect">
                                  <p:stCondLst>
                                    <p:cond delay="0"/>
                                  </p:stCondLst>
                                  <p:childTnLst>
                                    <p:set>
                                      <p:cBhvr>
                                        <p:cTn id="45" dur="1" fill="hold">
                                          <p:stCondLst>
                                            <p:cond delay="0"/>
                                          </p:stCondLst>
                                        </p:cTn>
                                        <p:tgtEl>
                                          <p:spTgt spid="180"/>
                                        </p:tgtEl>
                                        <p:attrNameLst>
                                          <p:attrName>style.visibility</p:attrName>
                                        </p:attrNameLst>
                                      </p:cBhvr>
                                      <p:to>
                                        <p:strVal val="visible"/>
                                      </p:to>
                                    </p:set>
                                    <p:animEffect transition="in" filter="fade">
                                      <p:cBhvr>
                                        <p:cTn id="46" dur="500"/>
                                        <p:tgtEl>
                                          <p:spTgt spid="180"/>
                                        </p:tgtEl>
                                      </p:cBhvr>
                                    </p:animEffect>
                                  </p:childTnLst>
                                </p:cTn>
                              </p:par>
                              <p:par>
                                <p:cTn id="47" presetID="10" presetClass="entr" presetSubtype="0" fill="hold" nodeType="withEffect">
                                  <p:stCondLst>
                                    <p:cond delay="0"/>
                                  </p:stCondLst>
                                  <p:childTnLst>
                                    <p:set>
                                      <p:cBhvr>
                                        <p:cTn id="48" dur="1" fill="hold">
                                          <p:stCondLst>
                                            <p:cond delay="0"/>
                                          </p:stCondLst>
                                        </p:cTn>
                                        <p:tgtEl>
                                          <p:spTgt spid="182"/>
                                        </p:tgtEl>
                                        <p:attrNameLst>
                                          <p:attrName>style.visibility</p:attrName>
                                        </p:attrNameLst>
                                      </p:cBhvr>
                                      <p:to>
                                        <p:strVal val="visible"/>
                                      </p:to>
                                    </p:set>
                                    <p:animEffect transition="in" filter="fade">
                                      <p:cBhvr>
                                        <p:cTn id="49" dur="500"/>
                                        <p:tgtEl>
                                          <p:spTgt spid="182"/>
                                        </p:tgtEl>
                                      </p:cBhvr>
                                    </p:animEffect>
                                  </p:childTnLst>
                                </p:cTn>
                              </p:par>
                              <p:par>
                                <p:cTn id="50" presetID="10" presetClass="entr" presetSubtype="0" fill="hold" nodeType="withEffect">
                                  <p:stCondLst>
                                    <p:cond delay="0"/>
                                  </p:stCondLst>
                                  <p:childTnLst>
                                    <p:set>
                                      <p:cBhvr>
                                        <p:cTn id="51" dur="1" fill="hold">
                                          <p:stCondLst>
                                            <p:cond delay="0"/>
                                          </p:stCondLst>
                                        </p:cTn>
                                        <p:tgtEl>
                                          <p:spTgt spid="184"/>
                                        </p:tgtEl>
                                        <p:attrNameLst>
                                          <p:attrName>style.visibility</p:attrName>
                                        </p:attrNameLst>
                                      </p:cBhvr>
                                      <p:to>
                                        <p:strVal val="visible"/>
                                      </p:to>
                                    </p:set>
                                    <p:animEffect transition="in" filter="fade">
                                      <p:cBhvr>
                                        <p:cTn id="52" dur="500"/>
                                        <p:tgtEl>
                                          <p:spTgt spid="18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4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4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4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5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5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5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5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5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5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6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6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6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6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6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6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6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7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6" grpId="0" animBg="1"/>
      <p:bldP spid="58" grpId="0" animBg="1"/>
      <p:bldP spid="59" grpId="0" animBg="1"/>
      <p:bldP spid="60" grpId="0" animBg="1"/>
      <p:bldP spid="61" grpId="0" animBg="1"/>
      <p:bldP spid="12" grpId="0"/>
      <p:bldP spid="63" grpId="0"/>
      <p:bldP spid="64" grpId="0" animBg="1"/>
      <p:bldP spid="65" grpId="0"/>
      <p:bldP spid="72" grpId="0" animBg="1"/>
      <p:bldP spid="73" grpId="0"/>
      <p:bldP spid="74" grpId="0" animBg="1"/>
      <p:bldP spid="75" grpId="0"/>
      <p:bldP spid="76" grpId="0" animBg="1"/>
      <p:bldP spid="77" grpId="0"/>
      <p:bldP spid="78" grpId="0"/>
      <p:bldP spid="79" grpId="0"/>
      <p:bldP spid="80" grpId="0"/>
      <p:bldP spid="81" grpId="0"/>
      <p:bldP spid="118" grpId="0" animBg="1"/>
      <p:bldP spid="119" grpId="0"/>
      <p:bldP spid="120" grpId="0" animBg="1"/>
      <p:bldP spid="121" grpId="0"/>
      <p:bldP spid="122" grpId="0" animBg="1"/>
      <p:bldP spid="123" grpId="0"/>
      <p:bldP spid="124" grpId="0" animBg="1"/>
      <p:bldP spid="125" grpId="0"/>
      <p:bldP spid="126" grpId="0"/>
      <p:bldP spid="127" grpId="0"/>
      <p:bldP spid="128" grpId="0"/>
      <p:bldP spid="129" grpId="0"/>
      <p:bldP spid="132" grpId="0" animBg="1"/>
      <p:bldP spid="141" grpId="0" animBg="1"/>
      <p:bldP spid="142" grpId="0"/>
      <p:bldP spid="143" grpId="0" animBg="1"/>
      <p:bldP spid="144" grpId="0"/>
      <p:bldP spid="145" grpId="0" animBg="1"/>
      <p:bldP spid="146" grpId="0"/>
      <p:bldP spid="147" grpId="0" animBg="1"/>
      <p:bldP spid="148" grpId="0"/>
      <p:bldP spid="149" grpId="0"/>
      <p:bldP spid="150" grpId="0"/>
      <p:bldP spid="151" grpId="0"/>
      <p:bldP spid="152" grpId="0"/>
      <p:bldP spid="153" grpId="0" animBg="1"/>
      <p:bldP spid="154" grpId="0"/>
      <p:bldP spid="155" grpId="0" animBg="1"/>
      <p:bldP spid="156" grpId="0"/>
      <p:bldP spid="157" grpId="0" animBg="1"/>
      <p:bldP spid="158" grpId="0"/>
      <p:bldP spid="159" grpId="0" animBg="1"/>
      <p:bldP spid="160" grpId="0"/>
      <p:bldP spid="161" grpId="0"/>
      <p:bldP spid="162" grpId="0"/>
      <p:bldP spid="163" grpId="0"/>
      <p:bldP spid="164" grpId="0"/>
      <p:bldP spid="165" grpId="0"/>
      <p:bldP spid="166" grpId="0"/>
      <p:bldP spid="167" grpId="0"/>
      <p:bldP spid="168" grpId="0"/>
      <p:bldP spid="170" grpId="0"/>
      <p:bldP spid="17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
        <p:nvSpPr>
          <p:cNvPr id="17" name="流程图: 接点 16">
            <a:extLst>
              <a:ext uri="{FF2B5EF4-FFF2-40B4-BE49-F238E27FC236}">
                <a16:creationId xmlns:a16="http://schemas.microsoft.com/office/drawing/2014/main" xmlns="" id="{D2579C87-FD75-424D-B836-60FD99CACE31}"/>
              </a:ext>
            </a:extLst>
          </p:cNvPr>
          <p:cNvSpPr/>
          <p:nvPr/>
        </p:nvSpPr>
        <p:spPr>
          <a:xfrm>
            <a:off x="9362976" y="5786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8" name="流程图: 接点 17">
            <a:extLst>
              <a:ext uri="{FF2B5EF4-FFF2-40B4-BE49-F238E27FC236}">
                <a16:creationId xmlns:a16="http://schemas.microsoft.com/office/drawing/2014/main" xmlns="" id="{3D8C3E11-07D9-4AF7-9BF7-B887A348BA97}"/>
              </a:ext>
            </a:extLst>
          </p:cNvPr>
          <p:cNvSpPr/>
          <p:nvPr/>
        </p:nvSpPr>
        <p:spPr>
          <a:xfrm>
            <a:off x="8508583" y="9936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9" name="流程图: 接点 18">
            <a:extLst>
              <a:ext uri="{FF2B5EF4-FFF2-40B4-BE49-F238E27FC236}">
                <a16:creationId xmlns:a16="http://schemas.microsoft.com/office/drawing/2014/main" xmlns="" id="{01BD235B-A3AA-4EA9-A2D0-EEC57B35DD05}"/>
              </a:ext>
            </a:extLst>
          </p:cNvPr>
          <p:cNvSpPr/>
          <p:nvPr/>
        </p:nvSpPr>
        <p:spPr>
          <a:xfrm>
            <a:off x="10950984" y="9947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21" name="流程图: 接点 20">
            <a:extLst>
              <a:ext uri="{FF2B5EF4-FFF2-40B4-BE49-F238E27FC236}">
                <a16:creationId xmlns:a16="http://schemas.microsoft.com/office/drawing/2014/main" xmlns="" id="{F120D198-B264-42C7-9875-3B3BB05BD125}"/>
              </a:ext>
            </a:extLst>
          </p:cNvPr>
          <p:cNvSpPr/>
          <p:nvPr/>
        </p:nvSpPr>
        <p:spPr>
          <a:xfrm>
            <a:off x="9780208" y="155688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8" name="流程图: 接点 27">
            <a:extLst>
              <a:ext uri="{FF2B5EF4-FFF2-40B4-BE49-F238E27FC236}">
                <a16:creationId xmlns:a16="http://schemas.microsoft.com/office/drawing/2014/main" xmlns="" id="{9360E118-3277-4C08-812F-E78C00857E4D}"/>
              </a:ext>
            </a:extLst>
          </p:cNvPr>
          <p:cNvSpPr/>
          <p:nvPr/>
        </p:nvSpPr>
        <p:spPr>
          <a:xfrm>
            <a:off x="7766456" y="22727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9" name="流程图: 接点 28">
            <a:extLst>
              <a:ext uri="{FF2B5EF4-FFF2-40B4-BE49-F238E27FC236}">
                <a16:creationId xmlns:a16="http://schemas.microsoft.com/office/drawing/2014/main" xmlns="" id="{065548AE-4702-45FC-AFD9-40FAE18FDA02}"/>
              </a:ext>
            </a:extLst>
          </p:cNvPr>
          <p:cNvSpPr/>
          <p:nvPr/>
        </p:nvSpPr>
        <p:spPr>
          <a:xfrm>
            <a:off x="8927123" y="21185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0" name="流程图: 接点 29">
            <a:extLst>
              <a:ext uri="{FF2B5EF4-FFF2-40B4-BE49-F238E27FC236}">
                <a16:creationId xmlns:a16="http://schemas.microsoft.com/office/drawing/2014/main" xmlns="" id="{5A8E332C-1876-4F33-A482-33D26F1BC354}"/>
              </a:ext>
            </a:extLst>
          </p:cNvPr>
          <p:cNvSpPr/>
          <p:nvPr/>
        </p:nvSpPr>
        <p:spPr>
          <a:xfrm>
            <a:off x="10048518" y="3074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31" name="直接连接符 30">
            <a:extLst>
              <a:ext uri="{FF2B5EF4-FFF2-40B4-BE49-F238E27FC236}">
                <a16:creationId xmlns:a16="http://schemas.microsoft.com/office/drawing/2014/main" xmlns="" id="{49257538-2277-44E0-A73D-A6BD73487AD7}"/>
              </a:ext>
            </a:extLst>
          </p:cNvPr>
          <p:cNvCxnSpPr>
            <a:cxnSpLocks/>
            <a:stCxn id="17" idx="2"/>
            <a:endCxn id="18" idx="0"/>
          </p:cNvCxnSpPr>
          <p:nvPr/>
        </p:nvCxnSpPr>
        <p:spPr>
          <a:xfrm flipH="1">
            <a:off x="8703779" y="7611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244F900E-0419-4F34-9186-13859B7594E9}"/>
              </a:ext>
            </a:extLst>
          </p:cNvPr>
          <p:cNvCxnSpPr>
            <a:stCxn id="17" idx="6"/>
            <a:endCxn id="19" idx="2"/>
          </p:cNvCxnSpPr>
          <p:nvPr/>
        </p:nvCxnSpPr>
        <p:spPr>
          <a:xfrm>
            <a:off x="9753368" y="761183"/>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F1528738-B533-46D1-9A51-367F9E439816}"/>
              </a:ext>
            </a:extLst>
          </p:cNvPr>
          <p:cNvCxnSpPr>
            <a:stCxn id="19" idx="2"/>
            <a:endCxn id="21" idx="6"/>
          </p:cNvCxnSpPr>
          <p:nvPr/>
        </p:nvCxnSpPr>
        <p:spPr>
          <a:xfrm flipH="1">
            <a:off x="10170600" y="1177317"/>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20A476C2-849B-4622-B7EE-C9AA5A3CBB2A}"/>
              </a:ext>
            </a:extLst>
          </p:cNvPr>
          <p:cNvCxnSpPr>
            <a:stCxn id="18" idx="6"/>
            <a:endCxn id="21" idx="2"/>
          </p:cNvCxnSpPr>
          <p:nvPr/>
        </p:nvCxnSpPr>
        <p:spPr>
          <a:xfrm>
            <a:off x="8898975" y="1176239"/>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1A5F7B29-826E-44A3-A4FD-84F3FB17BB8B}"/>
              </a:ext>
            </a:extLst>
          </p:cNvPr>
          <p:cNvCxnSpPr>
            <a:stCxn id="18" idx="3"/>
            <a:endCxn id="28" idx="0"/>
          </p:cNvCxnSpPr>
          <p:nvPr/>
        </p:nvCxnSpPr>
        <p:spPr>
          <a:xfrm flipH="1">
            <a:off x="7961652" y="13053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9D0D4DE1-57AC-4AC2-B03E-5F09BE922DA0}"/>
              </a:ext>
            </a:extLst>
          </p:cNvPr>
          <p:cNvCxnSpPr>
            <a:stCxn id="28" idx="6"/>
            <a:endCxn id="29" idx="2"/>
          </p:cNvCxnSpPr>
          <p:nvPr/>
        </p:nvCxnSpPr>
        <p:spPr>
          <a:xfrm flipV="1">
            <a:off x="8156848" y="23011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740D8502-8D7C-4DFB-8131-1E7FC0438067}"/>
              </a:ext>
            </a:extLst>
          </p:cNvPr>
          <p:cNvCxnSpPr>
            <a:stCxn id="18" idx="4"/>
            <a:endCxn id="29" idx="0"/>
          </p:cNvCxnSpPr>
          <p:nvPr/>
        </p:nvCxnSpPr>
        <p:spPr>
          <a:xfrm>
            <a:off x="8703779" y="1358801"/>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55ACB32F-6B77-4BE9-A9DC-E34803D9B522}"/>
              </a:ext>
            </a:extLst>
          </p:cNvPr>
          <p:cNvCxnSpPr>
            <a:stCxn id="21" idx="4"/>
            <a:endCxn id="30" idx="0"/>
          </p:cNvCxnSpPr>
          <p:nvPr/>
        </p:nvCxnSpPr>
        <p:spPr>
          <a:xfrm>
            <a:off x="9975404" y="1922013"/>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72F3AB14-B1AC-4F95-BD80-5645D21E1FCC}"/>
              </a:ext>
            </a:extLst>
          </p:cNvPr>
          <p:cNvCxnSpPr>
            <a:stCxn id="19" idx="4"/>
            <a:endCxn id="30" idx="6"/>
          </p:cNvCxnSpPr>
          <p:nvPr/>
        </p:nvCxnSpPr>
        <p:spPr>
          <a:xfrm flipH="1">
            <a:off x="10438910" y="1359879"/>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04294E5D-F67C-47A6-94B6-EAEC7D22CCE5}"/>
              </a:ext>
            </a:extLst>
          </p:cNvPr>
          <p:cNvCxnSpPr>
            <a:stCxn id="28" idx="5"/>
            <a:endCxn id="30" idx="2"/>
          </p:cNvCxnSpPr>
          <p:nvPr/>
        </p:nvCxnSpPr>
        <p:spPr>
          <a:xfrm>
            <a:off x="8099676" y="2584435"/>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499E9037-726D-4713-8E69-A9497426D595}"/>
              </a:ext>
            </a:extLst>
          </p:cNvPr>
          <p:cNvCxnSpPr>
            <a:stCxn id="29" idx="6"/>
            <a:endCxn id="30" idx="0"/>
          </p:cNvCxnSpPr>
          <p:nvPr/>
        </p:nvCxnSpPr>
        <p:spPr>
          <a:xfrm>
            <a:off x="9317515" y="23011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xmlns="" id="{957F1E47-AE27-4772-AAF1-BCE7A3D9DE48}"/>
              </a:ext>
            </a:extLst>
          </p:cNvPr>
          <p:cNvSpPr txBox="1"/>
          <p:nvPr/>
        </p:nvSpPr>
        <p:spPr>
          <a:xfrm>
            <a:off x="8898975" y="501435"/>
            <a:ext cx="223344" cy="369332"/>
          </a:xfrm>
          <a:prstGeom prst="rect">
            <a:avLst/>
          </a:prstGeom>
          <a:noFill/>
        </p:spPr>
        <p:txBody>
          <a:bodyPr wrap="square" rtlCol="0">
            <a:spAutoFit/>
          </a:bodyPr>
          <a:lstStyle/>
          <a:p>
            <a:r>
              <a:rPr lang="en-US" altLang="zh-CN" dirty="0"/>
              <a:t>5</a:t>
            </a:r>
            <a:endParaRPr lang="zh-CN" altLang="en-US" dirty="0"/>
          </a:p>
        </p:txBody>
      </p:sp>
      <p:sp>
        <p:nvSpPr>
          <p:cNvPr id="43" name="文本框 42">
            <a:extLst>
              <a:ext uri="{FF2B5EF4-FFF2-40B4-BE49-F238E27FC236}">
                <a16:creationId xmlns:a16="http://schemas.microsoft.com/office/drawing/2014/main" xmlns="" id="{9D74143A-FF6C-41EA-B300-7665016B28AF}"/>
              </a:ext>
            </a:extLst>
          </p:cNvPr>
          <p:cNvSpPr txBox="1"/>
          <p:nvPr/>
        </p:nvSpPr>
        <p:spPr>
          <a:xfrm>
            <a:off x="10344411" y="688407"/>
            <a:ext cx="606573" cy="369332"/>
          </a:xfrm>
          <a:prstGeom prst="rect">
            <a:avLst/>
          </a:prstGeom>
          <a:noFill/>
        </p:spPr>
        <p:txBody>
          <a:bodyPr wrap="square" rtlCol="0">
            <a:spAutoFit/>
          </a:bodyPr>
          <a:lstStyle/>
          <a:p>
            <a:r>
              <a:rPr lang="en-US" altLang="zh-CN" dirty="0"/>
              <a:t>11</a:t>
            </a:r>
            <a:endParaRPr lang="zh-CN" altLang="en-US" dirty="0"/>
          </a:p>
        </p:txBody>
      </p:sp>
      <p:sp>
        <p:nvSpPr>
          <p:cNvPr id="44" name="文本框 43">
            <a:extLst>
              <a:ext uri="{FF2B5EF4-FFF2-40B4-BE49-F238E27FC236}">
                <a16:creationId xmlns:a16="http://schemas.microsoft.com/office/drawing/2014/main" xmlns="" id="{F57F7428-A509-4D2B-8944-91357AA2822F}"/>
              </a:ext>
            </a:extLst>
          </p:cNvPr>
          <p:cNvSpPr txBox="1"/>
          <p:nvPr/>
        </p:nvSpPr>
        <p:spPr>
          <a:xfrm>
            <a:off x="7912685" y="1616302"/>
            <a:ext cx="390393" cy="369332"/>
          </a:xfrm>
          <a:prstGeom prst="rect">
            <a:avLst/>
          </a:prstGeom>
          <a:noFill/>
        </p:spPr>
        <p:txBody>
          <a:bodyPr wrap="square" rtlCol="0">
            <a:spAutoFit/>
          </a:bodyPr>
          <a:lstStyle/>
          <a:p>
            <a:r>
              <a:rPr lang="en-US" altLang="zh-CN" dirty="0"/>
              <a:t>2</a:t>
            </a:r>
            <a:endParaRPr lang="zh-CN" altLang="en-US" dirty="0"/>
          </a:p>
        </p:txBody>
      </p:sp>
      <p:sp>
        <p:nvSpPr>
          <p:cNvPr id="45" name="文本框 44">
            <a:extLst>
              <a:ext uri="{FF2B5EF4-FFF2-40B4-BE49-F238E27FC236}">
                <a16:creationId xmlns:a16="http://schemas.microsoft.com/office/drawing/2014/main" xmlns="" id="{F4E7F5E4-EF45-4796-9DC9-726C4419415C}"/>
              </a:ext>
            </a:extLst>
          </p:cNvPr>
          <p:cNvSpPr txBox="1"/>
          <p:nvPr/>
        </p:nvSpPr>
        <p:spPr>
          <a:xfrm>
            <a:off x="10862651" y="2118587"/>
            <a:ext cx="606573" cy="369332"/>
          </a:xfrm>
          <a:prstGeom prst="rect">
            <a:avLst/>
          </a:prstGeom>
          <a:noFill/>
        </p:spPr>
        <p:txBody>
          <a:bodyPr wrap="square" rtlCol="0">
            <a:spAutoFit/>
          </a:bodyPr>
          <a:lstStyle/>
          <a:p>
            <a:r>
              <a:rPr lang="en-US" altLang="zh-CN" dirty="0"/>
              <a:t>20</a:t>
            </a:r>
            <a:endParaRPr lang="zh-CN" altLang="en-US" dirty="0"/>
          </a:p>
        </p:txBody>
      </p:sp>
      <p:sp>
        <p:nvSpPr>
          <p:cNvPr id="46" name="文本框 45">
            <a:extLst>
              <a:ext uri="{FF2B5EF4-FFF2-40B4-BE49-F238E27FC236}">
                <a16:creationId xmlns:a16="http://schemas.microsoft.com/office/drawing/2014/main" xmlns="" id="{8A2B7AE0-A7C8-40BE-9169-E3D2A8321166}"/>
              </a:ext>
            </a:extLst>
          </p:cNvPr>
          <p:cNvSpPr txBox="1"/>
          <p:nvPr/>
        </p:nvSpPr>
        <p:spPr>
          <a:xfrm>
            <a:off x="8661561" y="2946004"/>
            <a:ext cx="606573" cy="369332"/>
          </a:xfrm>
          <a:prstGeom prst="rect">
            <a:avLst/>
          </a:prstGeom>
          <a:noFill/>
        </p:spPr>
        <p:txBody>
          <a:bodyPr wrap="square" rtlCol="0">
            <a:spAutoFit/>
          </a:bodyPr>
          <a:lstStyle/>
          <a:p>
            <a:r>
              <a:rPr lang="en-US" altLang="zh-CN" dirty="0"/>
              <a:t>15</a:t>
            </a:r>
            <a:endParaRPr lang="zh-CN" altLang="en-US" dirty="0"/>
          </a:p>
        </p:txBody>
      </p:sp>
      <p:sp>
        <p:nvSpPr>
          <p:cNvPr id="47" name="文本框 46">
            <a:extLst>
              <a:ext uri="{FF2B5EF4-FFF2-40B4-BE49-F238E27FC236}">
                <a16:creationId xmlns:a16="http://schemas.microsoft.com/office/drawing/2014/main" xmlns="" id="{B900BFBB-0DC3-46C8-90BC-FF03E7946276}"/>
              </a:ext>
            </a:extLst>
          </p:cNvPr>
          <p:cNvSpPr txBox="1"/>
          <p:nvPr/>
        </p:nvSpPr>
        <p:spPr>
          <a:xfrm>
            <a:off x="8794911" y="1473308"/>
            <a:ext cx="606573" cy="369332"/>
          </a:xfrm>
          <a:prstGeom prst="rect">
            <a:avLst/>
          </a:prstGeom>
          <a:noFill/>
        </p:spPr>
        <p:txBody>
          <a:bodyPr wrap="square" rtlCol="0">
            <a:spAutoFit/>
          </a:bodyPr>
          <a:lstStyle/>
          <a:p>
            <a:r>
              <a:rPr lang="en-US" altLang="zh-CN" dirty="0"/>
              <a:t>8</a:t>
            </a:r>
            <a:endParaRPr lang="zh-CN" altLang="en-US" dirty="0"/>
          </a:p>
        </p:txBody>
      </p:sp>
      <p:sp>
        <p:nvSpPr>
          <p:cNvPr id="48" name="文本框 47">
            <a:extLst>
              <a:ext uri="{FF2B5EF4-FFF2-40B4-BE49-F238E27FC236}">
                <a16:creationId xmlns:a16="http://schemas.microsoft.com/office/drawing/2014/main" xmlns="" id="{F39FCF92-38C5-4F1D-BBF7-42DB14EBB933}"/>
              </a:ext>
            </a:extLst>
          </p:cNvPr>
          <p:cNvSpPr txBox="1"/>
          <p:nvPr/>
        </p:nvSpPr>
        <p:spPr>
          <a:xfrm>
            <a:off x="8302895" y="2084866"/>
            <a:ext cx="606573" cy="369332"/>
          </a:xfrm>
          <a:prstGeom prst="rect">
            <a:avLst/>
          </a:prstGeom>
          <a:noFill/>
        </p:spPr>
        <p:txBody>
          <a:bodyPr wrap="square" rtlCol="0">
            <a:spAutoFit/>
          </a:bodyPr>
          <a:lstStyle/>
          <a:p>
            <a:r>
              <a:rPr lang="en-US" altLang="zh-CN" dirty="0"/>
              <a:t>4</a:t>
            </a:r>
            <a:endParaRPr lang="zh-CN" altLang="en-US" dirty="0"/>
          </a:p>
        </p:txBody>
      </p:sp>
      <p:sp>
        <p:nvSpPr>
          <p:cNvPr id="49" name="文本框 48">
            <a:extLst>
              <a:ext uri="{FF2B5EF4-FFF2-40B4-BE49-F238E27FC236}">
                <a16:creationId xmlns:a16="http://schemas.microsoft.com/office/drawing/2014/main" xmlns="" id="{4D8E05C3-EC4C-4F77-8963-1C6B95E84C3D}"/>
              </a:ext>
            </a:extLst>
          </p:cNvPr>
          <p:cNvSpPr txBox="1"/>
          <p:nvPr/>
        </p:nvSpPr>
        <p:spPr>
          <a:xfrm>
            <a:off x="10035090" y="2084866"/>
            <a:ext cx="606573" cy="369332"/>
          </a:xfrm>
          <a:prstGeom prst="rect">
            <a:avLst/>
          </a:prstGeom>
          <a:noFill/>
        </p:spPr>
        <p:txBody>
          <a:bodyPr wrap="square" rtlCol="0">
            <a:spAutoFit/>
          </a:bodyPr>
          <a:lstStyle/>
          <a:p>
            <a:r>
              <a:rPr lang="en-US" altLang="zh-CN" dirty="0"/>
              <a:t>18</a:t>
            </a:r>
            <a:endParaRPr lang="zh-CN" altLang="en-US" dirty="0"/>
          </a:p>
        </p:txBody>
      </p:sp>
      <p:sp>
        <p:nvSpPr>
          <p:cNvPr id="50" name="文本框 49">
            <a:extLst>
              <a:ext uri="{FF2B5EF4-FFF2-40B4-BE49-F238E27FC236}">
                <a16:creationId xmlns:a16="http://schemas.microsoft.com/office/drawing/2014/main" xmlns="" id="{0D32FC6F-9FAC-4B5F-B241-188A4BFDD3EC}"/>
              </a:ext>
            </a:extLst>
          </p:cNvPr>
          <p:cNvSpPr txBox="1"/>
          <p:nvPr/>
        </p:nvSpPr>
        <p:spPr>
          <a:xfrm>
            <a:off x="9416164" y="2511202"/>
            <a:ext cx="606573" cy="369332"/>
          </a:xfrm>
          <a:prstGeom prst="rect">
            <a:avLst/>
          </a:prstGeom>
          <a:noFill/>
        </p:spPr>
        <p:txBody>
          <a:bodyPr wrap="square" rtlCol="0">
            <a:spAutoFit/>
          </a:bodyPr>
          <a:lstStyle/>
          <a:p>
            <a:r>
              <a:rPr lang="en-US" altLang="zh-CN" dirty="0"/>
              <a:t>3</a:t>
            </a:r>
            <a:endParaRPr lang="zh-CN" altLang="en-US" dirty="0"/>
          </a:p>
        </p:txBody>
      </p:sp>
      <p:sp>
        <p:nvSpPr>
          <p:cNvPr id="51" name="文本框 50">
            <a:extLst>
              <a:ext uri="{FF2B5EF4-FFF2-40B4-BE49-F238E27FC236}">
                <a16:creationId xmlns:a16="http://schemas.microsoft.com/office/drawing/2014/main" xmlns="" id="{F7CBEBDD-3C32-4DA6-B5D3-CB12475D5F4A}"/>
              </a:ext>
            </a:extLst>
          </p:cNvPr>
          <p:cNvSpPr txBox="1"/>
          <p:nvPr/>
        </p:nvSpPr>
        <p:spPr>
          <a:xfrm>
            <a:off x="9138859" y="1089844"/>
            <a:ext cx="606573" cy="369332"/>
          </a:xfrm>
          <a:prstGeom prst="rect">
            <a:avLst/>
          </a:prstGeom>
          <a:noFill/>
        </p:spPr>
        <p:txBody>
          <a:bodyPr wrap="square" rtlCol="0">
            <a:spAutoFit/>
          </a:bodyPr>
          <a:lstStyle/>
          <a:p>
            <a:r>
              <a:rPr lang="en-US" altLang="zh-CN" dirty="0"/>
              <a:t>12</a:t>
            </a:r>
            <a:endParaRPr lang="zh-CN" altLang="en-US" dirty="0"/>
          </a:p>
        </p:txBody>
      </p:sp>
      <p:sp>
        <p:nvSpPr>
          <p:cNvPr id="52" name="文本框 51">
            <a:extLst>
              <a:ext uri="{FF2B5EF4-FFF2-40B4-BE49-F238E27FC236}">
                <a16:creationId xmlns:a16="http://schemas.microsoft.com/office/drawing/2014/main" xmlns="" id="{D5574E6A-7D30-4C5B-B621-603D0FF7FBFB}"/>
              </a:ext>
            </a:extLst>
          </p:cNvPr>
          <p:cNvSpPr txBox="1"/>
          <p:nvPr/>
        </p:nvSpPr>
        <p:spPr>
          <a:xfrm>
            <a:off x="10395887" y="1443446"/>
            <a:ext cx="606573" cy="369332"/>
          </a:xfrm>
          <a:prstGeom prst="rect">
            <a:avLst/>
          </a:prstGeom>
          <a:noFill/>
        </p:spPr>
        <p:txBody>
          <a:bodyPr wrap="square" rtlCol="0">
            <a:spAutoFit/>
          </a:bodyPr>
          <a:lstStyle/>
          <a:p>
            <a:r>
              <a:rPr lang="en-US" altLang="zh-CN" dirty="0"/>
              <a:t>24</a:t>
            </a:r>
            <a:endParaRPr lang="zh-CN" altLang="en-US" dirty="0"/>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758681874"/>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t>1-4</a:t>
                      </a:r>
                      <a:endParaRPr lang="zh-CN" altLang="en-US" dirty="0"/>
                    </a:p>
                  </a:txBody>
                  <a:tcPr/>
                </a:tc>
                <a:tc>
                  <a:txBody>
                    <a:bodyPr/>
                    <a:lstStyle/>
                    <a:p>
                      <a:r>
                        <a:rPr lang="en-US" altLang="zh-CN" dirty="0"/>
                        <a:t>5-6</a:t>
                      </a:r>
                      <a:endParaRPr lang="zh-CN" altLang="en-US" dirty="0"/>
                    </a:p>
                  </a:txBody>
                  <a:tcPr/>
                </a:tc>
                <a:tc>
                  <a:txBody>
                    <a:bodyPr/>
                    <a:lstStyle/>
                    <a:p>
                      <a:r>
                        <a:rPr lang="en-US" altLang="zh-CN" dirty="0"/>
                        <a:t>4-5</a:t>
                      </a:r>
                      <a:endParaRPr lang="zh-CN" altLang="en-US" dirty="0"/>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spTree>
    <p:extLst>
      <p:ext uri="{BB962C8B-B14F-4D97-AF65-F5344CB8AC3E}">
        <p14:creationId xmlns:p14="http://schemas.microsoft.com/office/powerpoint/2010/main" val="14610123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t>1-4</a:t>
                      </a:r>
                      <a:endParaRPr lang="zh-CN" altLang="en-US" dirty="0"/>
                    </a:p>
                  </a:txBody>
                  <a:tcPr/>
                </a:tc>
                <a:tc>
                  <a:txBody>
                    <a:bodyPr/>
                    <a:lstStyle/>
                    <a:p>
                      <a:r>
                        <a:rPr lang="en-US" altLang="zh-CN" dirty="0"/>
                        <a:t>5-6</a:t>
                      </a:r>
                      <a:endParaRPr lang="zh-CN" altLang="en-US" dirty="0"/>
                    </a:p>
                  </a:txBody>
                  <a:tcPr/>
                </a:tc>
                <a:tc>
                  <a:txBody>
                    <a:bodyPr/>
                    <a:lstStyle/>
                    <a:p>
                      <a:r>
                        <a:rPr lang="en-US" altLang="zh-CN" dirty="0"/>
                        <a:t>4-5</a:t>
                      </a:r>
                      <a:endParaRPr lang="zh-CN" altLang="en-US" dirty="0"/>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851398067"/>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xmlns="" val="813413970"/>
                  </a:ext>
                </a:extLst>
              </a:tr>
            </a:tbl>
          </a:graphicData>
        </a:graphic>
      </p:graphicFrame>
      <p:sp>
        <p:nvSpPr>
          <p:cNvPr id="7" name="文本框 6">
            <a:extLst>
              <a:ext uri="{FF2B5EF4-FFF2-40B4-BE49-F238E27FC236}">
                <a16:creationId xmlns:a16="http://schemas.microsoft.com/office/drawing/2014/main" xmlns="" id="{3A088EFB-8F88-462C-BAD6-5C6D087FE16D}"/>
              </a:ext>
            </a:extLst>
          </p:cNvPr>
          <p:cNvSpPr txBox="1"/>
          <p:nvPr/>
        </p:nvSpPr>
        <p:spPr>
          <a:xfrm>
            <a:off x="8302008" y="1499698"/>
            <a:ext cx="1317072" cy="369332"/>
          </a:xfrm>
          <a:prstGeom prst="rect">
            <a:avLst/>
          </a:prstGeom>
          <a:noFill/>
        </p:spPr>
        <p:txBody>
          <a:bodyPr wrap="square" rtlCol="0">
            <a:spAutoFit/>
          </a:bodyPr>
          <a:lstStyle/>
          <a:p>
            <a:r>
              <a:rPr lang="zh-CN" altLang="en-US" dirty="0"/>
              <a:t>初始状态</a:t>
            </a:r>
          </a:p>
        </p:txBody>
      </p:sp>
      <p:sp>
        <p:nvSpPr>
          <p:cNvPr id="16" name="文本框 15">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7235539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3980505491"/>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accent2"/>
                          </a:solidFill>
                        </a:rPr>
                        <a:t>1-4</a:t>
                      </a:r>
                      <a:endParaRPr lang="zh-CN" altLang="en-US" dirty="0">
                        <a:solidFill>
                          <a:schemeClr val="accent2"/>
                        </a:solidFill>
                      </a:endParaRPr>
                    </a:p>
                  </a:txBody>
                  <a:tcPr/>
                </a:tc>
                <a:tc>
                  <a:txBody>
                    <a:bodyPr/>
                    <a:lstStyle/>
                    <a:p>
                      <a:r>
                        <a:rPr lang="en-US" altLang="zh-CN" dirty="0"/>
                        <a:t>5-6</a:t>
                      </a:r>
                      <a:endParaRPr lang="zh-CN" altLang="en-US" dirty="0"/>
                    </a:p>
                  </a:txBody>
                  <a:tcPr/>
                </a:tc>
                <a:tc>
                  <a:txBody>
                    <a:bodyPr/>
                    <a:lstStyle/>
                    <a:p>
                      <a:r>
                        <a:rPr lang="en-US" altLang="zh-CN" dirty="0"/>
                        <a:t>4-5</a:t>
                      </a:r>
                      <a:endParaRPr lang="zh-CN" altLang="en-US" dirty="0"/>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905260995"/>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xmlns="" val="813413970"/>
                  </a:ext>
                </a:extLst>
              </a:tr>
            </a:tbl>
          </a:graphicData>
        </a:graphic>
      </p:graphicFrame>
      <p:sp>
        <p:nvSpPr>
          <p:cNvPr id="16" name="文本框 15">
            <a:extLst>
              <a:ext uri="{FF2B5EF4-FFF2-40B4-BE49-F238E27FC236}">
                <a16:creationId xmlns:a16="http://schemas.microsoft.com/office/drawing/2014/main" xmlns="" id="{3120B0BE-E675-4FD8-B5F7-0ABFD56A68E9}"/>
              </a:ext>
            </a:extLst>
          </p:cNvPr>
          <p:cNvSpPr txBox="1"/>
          <p:nvPr/>
        </p:nvSpPr>
        <p:spPr>
          <a:xfrm>
            <a:off x="8302008" y="1499698"/>
            <a:ext cx="1317072" cy="369332"/>
          </a:xfrm>
          <a:prstGeom prst="rect">
            <a:avLst/>
          </a:prstGeom>
          <a:noFill/>
        </p:spPr>
        <p:txBody>
          <a:bodyPr wrap="square" rtlCol="0">
            <a:spAutoFit/>
          </a:bodyPr>
          <a:lstStyle/>
          <a:p>
            <a:r>
              <a:rPr lang="zh-CN" altLang="en-US" dirty="0"/>
              <a:t>第一次</a:t>
            </a:r>
          </a:p>
        </p:txBody>
      </p:sp>
      <p:sp>
        <p:nvSpPr>
          <p:cNvPr id="7" name="文本框 6">
            <a:extLst>
              <a:ext uri="{FF2B5EF4-FFF2-40B4-BE49-F238E27FC236}">
                <a16:creationId xmlns:a16="http://schemas.microsoft.com/office/drawing/2014/main" xmlns="" id="{0F525444-B9B2-4775-81BA-AC2508A41971}"/>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n=1 m=4</a:t>
            </a:r>
            <a:endParaRPr lang="zh-CN" altLang="en-US" dirty="0">
              <a:solidFill>
                <a:schemeClr val="accent1"/>
              </a:solidFill>
            </a:endParaRPr>
          </a:p>
        </p:txBody>
      </p:sp>
      <p:sp>
        <p:nvSpPr>
          <p:cNvPr id="17" name="文本框 16">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408695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30" name="流程图: 接点 29">
            <a:extLst>
              <a:ext uri="{FF2B5EF4-FFF2-40B4-BE49-F238E27FC236}">
                <a16:creationId xmlns:a16="http://schemas.microsoft.com/office/drawing/2014/main" xmlns="" id="{5A650414-1C38-4A20-B36B-7F5BE3A3A584}"/>
              </a:ext>
            </a:extLst>
          </p:cNvPr>
          <p:cNvSpPr/>
          <p:nvPr/>
        </p:nvSpPr>
        <p:spPr>
          <a:xfrm>
            <a:off x="9692846" y="64425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1" name="流程图: 接点 30">
            <a:extLst>
              <a:ext uri="{FF2B5EF4-FFF2-40B4-BE49-F238E27FC236}">
                <a16:creationId xmlns:a16="http://schemas.microsoft.com/office/drawing/2014/main" xmlns="" id="{97BCF634-7910-47FC-9E0B-2F03E2F8A64A}"/>
              </a:ext>
            </a:extLst>
          </p:cNvPr>
          <p:cNvSpPr/>
          <p:nvPr/>
        </p:nvSpPr>
        <p:spPr>
          <a:xfrm>
            <a:off x="8122778" y="152533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2" name="流程图: 接点 31">
            <a:extLst>
              <a:ext uri="{FF2B5EF4-FFF2-40B4-BE49-F238E27FC236}">
                <a16:creationId xmlns:a16="http://schemas.microsoft.com/office/drawing/2014/main" xmlns="" id="{9DBF81BA-A47D-44FF-8B2E-6C6E74E48EFE}"/>
              </a:ext>
            </a:extLst>
          </p:cNvPr>
          <p:cNvSpPr/>
          <p:nvPr/>
        </p:nvSpPr>
        <p:spPr>
          <a:xfrm>
            <a:off x="11164105" y="167719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34" name="直接连接符 33">
            <a:extLst>
              <a:ext uri="{FF2B5EF4-FFF2-40B4-BE49-F238E27FC236}">
                <a16:creationId xmlns:a16="http://schemas.microsoft.com/office/drawing/2014/main" xmlns="" id="{81C00EF6-DF74-4777-8D9F-1976AD210487}"/>
              </a:ext>
            </a:extLst>
          </p:cNvPr>
          <p:cNvCxnSpPr>
            <a:stCxn id="30" idx="6"/>
            <a:endCxn id="32" idx="0"/>
          </p:cNvCxnSpPr>
          <p:nvPr/>
        </p:nvCxnSpPr>
        <p:spPr>
          <a:xfrm>
            <a:off x="10447855" y="1009176"/>
            <a:ext cx="1093755" cy="668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A98922A1-B205-4B3B-A5E3-9FCB47A6D5FE}"/>
              </a:ext>
            </a:extLst>
          </p:cNvPr>
          <p:cNvCxnSpPr>
            <a:stCxn id="30" idx="2"/>
            <a:endCxn id="31" idx="0"/>
          </p:cNvCxnSpPr>
          <p:nvPr/>
        </p:nvCxnSpPr>
        <p:spPr>
          <a:xfrm flipH="1">
            <a:off x="8500283" y="1009176"/>
            <a:ext cx="1192563" cy="516156"/>
          </a:xfrm>
          <a:prstGeom prst="line">
            <a:avLst/>
          </a:prstGeom>
        </p:spPr>
        <p:style>
          <a:lnRef idx="1">
            <a:schemeClr val="accent1"/>
          </a:lnRef>
          <a:fillRef idx="0">
            <a:schemeClr val="accent1"/>
          </a:fillRef>
          <a:effectRef idx="0">
            <a:schemeClr val="accent1"/>
          </a:effectRef>
          <a:fontRef idx="minor">
            <a:schemeClr val="tx1"/>
          </a:fontRef>
        </p:style>
      </p:cxnSp>
      <p:sp>
        <p:nvSpPr>
          <p:cNvPr id="36" name="流程图: 接点 35">
            <a:extLst>
              <a:ext uri="{FF2B5EF4-FFF2-40B4-BE49-F238E27FC236}">
                <a16:creationId xmlns:a16="http://schemas.microsoft.com/office/drawing/2014/main" xmlns="" id="{18A05740-5DF6-4AB5-A2E9-74725A5FCEE5}"/>
              </a:ext>
            </a:extLst>
          </p:cNvPr>
          <p:cNvSpPr/>
          <p:nvPr/>
        </p:nvSpPr>
        <p:spPr>
          <a:xfrm>
            <a:off x="9893735" y="326878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37" name="流程图: 接点 36">
            <a:extLst>
              <a:ext uri="{FF2B5EF4-FFF2-40B4-BE49-F238E27FC236}">
                <a16:creationId xmlns:a16="http://schemas.microsoft.com/office/drawing/2014/main" xmlns="" id="{0D92E432-6762-4873-9749-FF85712461CC}"/>
              </a:ext>
            </a:extLst>
          </p:cNvPr>
          <p:cNvSpPr/>
          <p:nvPr/>
        </p:nvSpPr>
        <p:spPr>
          <a:xfrm>
            <a:off x="9216532" y="1637093"/>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8" name="流程图: 接点 37">
            <a:extLst>
              <a:ext uri="{FF2B5EF4-FFF2-40B4-BE49-F238E27FC236}">
                <a16:creationId xmlns:a16="http://schemas.microsoft.com/office/drawing/2014/main" xmlns="" id="{BBC947A8-F0C0-4767-9E1F-959CF05A463D}"/>
              </a:ext>
            </a:extLst>
          </p:cNvPr>
          <p:cNvSpPr/>
          <p:nvPr/>
        </p:nvSpPr>
        <p:spPr>
          <a:xfrm>
            <a:off x="10331290" y="216355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cxnSp>
        <p:nvCxnSpPr>
          <p:cNvPr id="16" name="直接连接符 15">
            <a:extLst>
              <a:ext uri="{FF2B5EF4-FFF2-40B4-BE49-F238E27FC236}">
                <a16:creationId xmlns:a16="http://schemas.microsoft.com/office/drawing/2014/main" xmlns="" id="{BC37A33C-50B7-4820-8863-E9337182D8D1}"/>
              </a:ext>
            </a:extLst>
          </p:cNvPr>
          <p:cNvCxnSpPr>
            <a:stCxn id="31" idx="4"/>
            <a:endCxn id="36" idx="2"/>
          </p:cNvCxnSpPr>
          <p:nvPr/>
        </p:nvCxnSpPr>
        <p:spPr>
          <a:xfrm>
            <a:off x="8500283" y="2255174"/>
            <a:ext cx="1393452" cy="1378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6A611454-EE57-4CD9-A762-B3D7E416A549}"/>
              </a:ext>
            </a:extLst>
          </p:cNvPr>
          <p:cNvCxnSpPr>
            <a:stCxn id="36" idx="6"/>
            <a:endCxn id="32" idx="4"/>
          </p:cNvCxnSpPr>
          <p:nvPr/>
        </p:nvCxnSpPr>
        <p:spPr>
          <a:xfrm flipV="1">
            <a:off x="10648744" y="2407035"/>
            <a:ext cx="892866" cy="1226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593598F7-EC21-4147-BE65-46D661D9D969}"/>
              </a:ext>
            </a:extLst>
          </p:cNvPr>
          <p:cNvCxnSpPr>
            <a:stCxn id="37" idx="5"/>
            <a:endCxn id="38" idx="2"/>
          </p:cNvCxnSpPr>
          <p:nvPr/>
        </p:nvCxnSpPr>
        <p:spPr>
          <a:xfrm>
            <a:off x="9860972" y="2260052"/>
            <a:ext cx="470318" cy="26842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图片 39">
            <a:extLst>
              <a:ext uri="{FF2B5EF4-FFF2-40B4-BE49-F238E27FC236}">
                <a16:creationId xmlns:a16="http://schemas.microsoft.com/office/drawing/2014/main" xmlns="" id="{2701C97F-5A70-45FA-9DBE-1249FE7C9812}"/>
              </a:ext>
            </a:extLst>
          </p:cNvPr>
          <p:cNvPicPr>
            <a:picLocks noChangeAspect="1"/>
          </p:cNvPicPr>
          <p:nvPr/>
        </p:nvPicPr>
        <p:blipFill>
          <a:blip r:embed="rId2"/>
          <a:stretch>
            <a:fillRect/>
          </a:stretch>
        </p:blipFill>
        <p:spPr>
          <a:xfrm>
            <a:off x="221466" y="610346"/>
            <a:ext cx="2828925" cy="552450"/>
          </a:xfrm>
          <a:prstGeom prst="rect">
            <a:avLst/>
          </a:prstGeom>
        </p:spPr>
      </p:pic>
      <p:sp>
        <p:nvSpPr>
          <p:cNvPr id="41" name="箭头: 下 40">
            <a:extLst>
              <a:ext uri="{FF2B5EF4-FFF2-40B4-BE49-F238E27FC236}">
                <a16:creationId xmlns:a16="http://schemas.microsoft.com/office/drawing/2014/main" xmlns="" id="{67D1423A-DAAC-4383-8F71-3E52BAF7543C}"/>
              </a:ext>
            </a:extLst>
          </p:cNvPr>
          <p:cNvSpPr/>
          <p:nvPr/>
        </p:nvSpPr>
        <p:spPr>
          <a:xfrm rot="16200000">
            <a:off x="3375034" y="521650"/>
            <a:ext cx="484632" cy="729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xmlns="" id="{042FAD3B-6A8B-45E5-8861-09711110F900}"/>
              </a:ext>
            </a:extLst>
          </p:cNvPr>
          <p:cNvPicPr>
            <a:picLocks noChangeAspect="1"/>
          </p:cNvPicPr>
          <p:nvPr/>
        </p:nvPicPr>
        <p:blipFill>
          <a:blip r:embed="rId3"/>
          <a:stretch>
            <a:fillRect/>
          </a:stretch>
        </p:blipFill>
        <p:spPr>
          <a:xfrm>
            <a:off x="4209437" y="610346"/>
            <a:ext cx="3686175" cy="552450"/>
          </a:xfrm>
          <a:prstGeom prst="rect">
            <a:avLst/>
          </a:prstGeom>
        </p:spPr>
      </p:pic>
      <p:sp>
        <p:nvSpPr>
          <p:cNvPr id="56" name="矩形 55">
            <a:extLst>
              <a:ext uri="{FF2B5EF4-FFF2-40B4-BE49-F238E27FC236}">
                <a16:creationId xmlns:a16="http://schemas.microsoft.com/office/drawing/2014/main" xmlns="" id="{61BA2E99-3700-469B-9DDF-40CC1F9F2DCB}"/>
              </a:ext>
            </a:extLst>
          </p:cNvPr>
          <p:cNvSpPr/>
          <p:nvPr/>
        </p:nvSpPr>
        <p:spPr>
          <a:xfrm>
            <a:off x="591798" y="1831497"/>
            <a:ext cx="5752340" cy="923330"/>
          </a:xfrm>
          <a:prstGeom prst="rect">
            <a:avLst/>
          </a:prstGeom>
        </p:spPr>
        <p:txBody>
          <a:bodyPr wrap="square">
            <a:spAutoFit/>
          </a:bodyPr>
          <a:lstStyle/>
          <a:p>
            <a:r>
              <a:rPr lang="en-US" altLang="zh-CN" dirty="0"/>
              <a:t>G=(V</a:t>
            </a:r>
            <a:r>
              <a:rPr lang="zh-CN" altLang="en-US" dirty="0"/>
              <a:t>，</a:t>
            </a:r>
            <a:r>
              <a:rPr lang="en-US" altLang="zh-CN" dirty="0"/>
              <a:t>E)</a:t>
            </a:r>
          </a:p>
          <a:p>
            <a:r>
              <a:rPr lang="en-US" altLang="zh-CN" dirty="0"/>
              <a:t>V={A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p>
          <a:p>
            <a:r>
              <a:rPr lang="en-US" altLang="zh-CN" dirty="0"/>
              <a:t>E={(A</a:t>
            </a:r>
            <a:r>
              <a:rPr lang="zh-CN" altLang="en-US" dirty="0"/>
              <a:t>，</a:t>
            </a:r>
            <a:r>
              <a:rPr lang="en-US" altLang="zh-CN" dirty="0"/>
              <a:t>B)</a:t>
            </a:r>
            <a:r>
              <a:rPr lang="zh-CN" altLang="en-US" dirty="0"/>
              <a:t>，</a:t>
            </a:r>
            <a:r>
              <a:rPr lang="en-US" altLang="zh-CN" dirty="0"/>
              <a:t>(B</a:t>
            </a:r>
            <a:r>
              <a:rPr lang="zh-CN" altLang="en-US" dirty="0"/>
              <a:t>，</a:t>
            </a:r>
            <a:r>
              <a:rPr lang="en-US" altLang="zh-CN" dirty="0"/>
              <a:t>C)</a:t>
            </a:r>
            <a:r>
              <a:rPr lang="zh-CN" altLang="en-US" dirty="0"/>
              <a:t>，</a:t>
            </a:r>
            <a:r>
              <a:rPr lang="en-US" altLang="zh-CN" dirty="0"/>
              <a:t>(C</a:t>
            </a:r>
            <a:r>
              <a:rPr lang="zh-CN" altLang="en-US" dirty="0"/>
              <a:t>，</a:t>
            </a:r>
            <a:r>
              <a:rPr lang="en-US" altLang="zh-CN" dirty="0"/>
              <a:t>D)</a:t>
            </a:r>
            <a:r>
              <a:rPr lang="zh-CN" altLang="en-US" dirty="0"/>
              <a:t>，</a:t>
            </a:r>
            <a:r>
              <a:rPr lang="en-US" altLang="zh-CN" dirty="0"/>
              <a:t> (D</a:t>
            </a:r>
            <a:r>
              <a:rPr lang="zh-CN" altLang="en-US" dirty="0"/>
              <a:t>，</a:t>
            </a:r>
            <a:r>
              <a:rPr lang="en-US" altLang="zh-CN" dirty="0"/>
              <a:t>A)</a:t>
            </a:r>
            <a:r>
              <a:rPr lang="zh-CN" altLang="en-US" dirty="0"/>
              <a:t>，</a:t>
            </a:r>
            <a:r>
              <a:rPr lang="en-US" altLang="zh-CN" dirty="0"/>
              <a:t> (E</a:t>
            </a:r>
            <a:r>
              <a:rPr lang="zh-CN" altLang="en-US" dirty="0"/>
              <a:t>，</a:t>
            </a:r>
            <a:r>
              <a:rPr lang="en-US" altLang="zh-CN" dirty="0"/>
              <a:t>F)}</a:t>
            </a:r>
          </a:p>
        </p:txBody>
      </p:sp>
      <p:sp>
        <p:nvSpPr>
          <p:cNvPr id="43" name="文本框 42">
            <a:extLst>
              <a:ext uri="{FF2B5EF4-FFF2-40B4-BE49-F238E27FC236}">
                <a16:creationId xmlns:a16="http://schemas.microsoft.com/office/drawing/2014/main" xmlns="" id="{CA328D09-F277-4CF8-BED2-CA11ACC9EFD1}"/>
              </a:ext>
            </a:extLst>
          </p:cNvPr>
          <p:cNvSpPr txBox="1"/>
          <p:nvPr/>
        </p:nvSpPr>
        <p:spPr>
          <a:xfrm>
            <a:off x="591799" y="1393671"/>
            <a:ext cx="3116136" cy="369332"/>
          </a:xfrm>
          <a:prstGeom prst="rect">
            <a:avLst/>
          </a:prstGeom>
          <a:noFill/>
        </p:spPr>
        <p:txBody>
          <a:bodyPr wrap="square" rtlCol="0">
            <a:spAutoFit/>
          </a:bodyPr>
          <a:lstStyle/>
          <a:p>
            <a:r>
              <a:rPr lang="zh-CN" altLang="en-US" dirty="0"/>
              <a:t>如果右图看成一个图</a:t>
            </a:r>
          </a:p>
        </p:txBody>
      </p:sp>
      <p:sp>
        <p:nvSpPr>
          <p:cNvPr id="45" name="矩形 44">
            <a:extLst>
              <a:ext uri="{FF2B5EF4-FFF2-40B4-BE49-F238E27FC236}">
                <a16:creationId xmlns:a16="http://schemas.microsoft.com/office/drawing/2014/main" xmlns="" id="{ECD566F7-64E8-4FDF-90AB-D856FD101BEA}"/>
              </a:ext>
            </a:extLst>
          </p:cNvPr>
          <p:cNvSpPr/>
          <p:nvPr/>
        </p:nvSpPr>
        <p:spPr>
          <a:xfrm>
            <a:off x="591798" y="2823321"/>
            <a:ext cx="1569660" cy="369332"/>
          </a:xfrm>
          <a:prstGeom prst="rect">
            <a:avLst/>
          </a:prstGeom>
        </p:spPr>
        <p:txBody>
          <a:bodyPr wrap="none">
            <a:spAutoFit/>
          </a:bodyPr>
          <a:lstStyle/>
          <a:p>
            <a:r>
              <a:rPr lang="zh-CN" altLang="en-US" dirty="0"/>
              <a:t>则是不连通的</a:t>
            </a:r>
          </a:p>
        </p:txBody>
      </p:sp>
      <p:pic>
        <p:nvPicPr>
          <p:cNvPr id="46" name="图片 45">
            <a:extLst>
              <a:ext uri="{FF2B5EF4-FFF2-40B4-BE49-F238E27FC236}">
                <a16:creationId xmlns:a16="http://schemas.microsoft.com/office/drawing/2014/main" xmlns="" id="{4ACC1918-205D-46CF-B4D2-C14FFC5758B9}"/>
              </a:ext>
            </a:extLst>
          </p:cNvPr>
          <p:cNvPicPr>
            <a:picLocks noChangeAspect="1"/>
          </p:cNvPicPr>
          <p:nvPr/>
        </p:nvPicPr>
        <p:blipFill rotWithShape="1">
          <a:blip r:embed="rId4"/>
          <a:srcRect/>
          <a:stretch/>
        </p:blipFill>
        <p:spPr>
          <a:xfrm>
            <a:off x="221466" y="3722404"/>
            <a:ext cx="3676650" cy="552450"/>
          </a:xfrm>
          <a:prstGeom prst="rect">
            <a:avLst/>
          </a:prstGeom>
        </p:spPr>
      </p:pic>
      <p:pic>
        <p:nvPicPr>
          <p:cNvPr id="48" name="图片 47">
            <a:extLst>
              <a:ext uri="{FF2B5EF4-FFF2-40B4-BE49-F238E27FC236}">
                <a16:creationId xmlns:a16="http://schemas.microsoft.com/office/drawing/2014/main" xmlns="" id="{E76545A1-9D28-4AE4-9204-1C44A2FD66E7}"/>
              </a:ext>
            </a:extLst>
          </p:cNvPr>
          <p:cNvPicPr>
            <a:picLocks noChangeAspect="1"/>
          </p:cNvPicPr>
          <p:nvPr/>
        </p:nvPicPr>
        <p:blipFill rotWithShape="1">
          <a:blip r:embed="rId5"/>
          <a:srcRect t="4460" r="4659"/>
          <a:stretch/>
        </p:blipFill>
        <p:spPr>
          <a:xfrm>
            <a:off x="3868742" y="3135596"/>
            <a:ext cx="5176937" cy="2056632"/>
          </a:xfrm>
          <a:prstGeom prst="rect">
            <a:avLst/>
          </a:prstGeom>
        </p:spPr>
      </p:pic>
      <p:sp>
        <p:nvSpPr>
          <p:cNvPr id="49" name="对话气泡: 椭圆形 48">
            <a:extLst>
              <a:ext uri="{FF2B5EF4-FFF2-40B4-BE49-F238E27FC236}">
                <a16:creationId xmlns:a16="http://schemas.microsoft.com/office/drawing/2014/main" xmlns="" id="{2AF1EF53-E457-44CD-BA67-4C0F73E5D609}"/>
              </a:ext>
            </a:extLst>
          </p:cNvPr>
          <p:cNvSpPr/>
          <p:nvPr/>
        </p:nvSpPr>
        <p:spPr>
          <a:xfrm>
            <a:off x="377505" y="4861662"/>
            <a:ext cx="4966282" cy="1782419"/>
          </a:xfrm>
          <a:prstGeom prst="wedgeEllipseCallout">
            <a:avLst>
              <a:gd name="adj1" fmla="val -38176"/>
              <a:gd name="adj2" fmla="val -8261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找连通分量的方法</a:t>
            </a:r>
            <a:r>
              <a:rPr lang="zh-CN" altLang="en-US" dirty="0">
                <a:solidFill>
                  <a:schemeClr val="accent1"/>
                </a:solidFill>
              </a:rPr>
              <a:t>：</a:t>
            </a:r>
            <a:endParaRPr lang="en-US" altLang="zh-CN" dirty="0">
              <a:solidFill>
                <a:schemeClr val="accent1"/>
              </a:solidFill>
            </a:endParaRPr>
          </a:p>
          <a:p>
            <a:pPr algn="ctr"/>
            <a:r>
              <a:rPr lang="zh-CN" altLang="en-US" dirty="0">
                <a:solidFill>
                  <a:schemeClr val="accent1"/>
                </a:solidFill>
              </a:rPr>
              <a:t>从选取一个顶点开始，以这个顶点作为一个子图，然后逐个添加与这个子图相连的顶点和边直到所有相连的顶点都加入该子图</a:t>
            </a:r>
          </a:p>
        </p:txBody>
      </p:sp>
      <p:sp>
        <p:nvSpPr>
          <p:cNvPr id="77" name="椭圆 76">
            <a:extLst>
              <a:ext uri="{FF2B5EF4-FFF2-40B4-BE49-F238E27FC236}">
                <a16:creationId xmlns:a16="http://schemas.microsoft.com/office/drawing/2014/main" xmlns="" id="{92724BCD-B472-4A1B-8135-743F6034B12E}"/>
              </a:ext>
            </a:extLst>
          </p:cNvPr>
          <p:cNvSpPr/>
          <p:nvPr/>
        </p:nvSpPr>
        <p:spPr>
          <a:xfrm>
            <a:off x="8720919" y="4501272"/>
            <a:ext cx="3325672" cy="1875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结论</a:t>
            </a:r>
            <a:r>
              <a:rPr lang="en-US" altLang="zh-CN" dirty="0">
                <a:solidFill>
                  <a:srgbClr val="FF0000"/>
                </a:solidFill>
              </a:rPr>
              <a:t>1</a:t>
            </a:r>
            <a:r>
              <a:rPr lang="en-US" altLang="zh-CN" dirty="0"/>
              <a:t>:</a:t>
            </a:r>
            <a:r>
              <a:rPr lang="zh-CN" altLang="en-US" dirty="0"/>
              <a:t>如果一个图有</a:t>
            </a:r>
            <a:r>
              <a:rPr lang="en-US" altLang="zh-CN" dirty="0"/>
              <a:t>n</a:t>
            </a:r>
            <a:r>
              <a:rPr lang="zh-CN" altLang="en-US" dirty="0"/>
              <a:t>个顶点，并且有小于</a:t>
            </a:r>
            <a:r>
              <a:rPr lang="en-US" altLang="zh-CN" dirty="0"/>
              <a:t>n-1</a:t>
            </a:r>
            <a:r>
              <a:rPr lang="zh-CN" altLang="en-US" dirty="0"/>
              <a:t>条边，则此图必是</a:t>
            </a:r>
            <a:r>
              <a:rPr lang="zh-CN" altLang="en-US" dirty="0">
                <a:solidFill>
                  <a:schemeClr val="accent4"/>
                </a:solidFill>
              </a:rPr>
              <a:t>非连通图</a:t>
            </a:r>
            <a:r>
              <a:rPr lang="zh-CN" altLang="en-US" dirty="0"/>
              <a:t>。</a:t>
            </a:r>
          </a:p>
        </p:txBody>
      </p:sp>
    </p:spTree>
    <p:extLst>
      <p:ext uri="{BB962C8B-B14F-4D97-AF65-F5344CB8AC3E}">
        <p14:creationId xmlns:p14="http://schemas.microsoft.com/office/powerpoint/2010/main" val="1985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fade">
                                      <p:cBhvr>
                                        <p:cTn id="8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6" grpId="0" animBg="1"/>
      <p:bldP spid="37" grpId="0" animBg="1"/>
      <p:bldP spid="38" grpId="0" animBg="1"/>
      <p:bldP spid="41" grpId="0" animBg="1"/>
      <p:bldP spid="56" grpId="0"/>
      <p:bldP spid="43" grpId="0"/>
      <p:bldP spid="45" grpId="0"/>
      <p:bldP spid="49" grpId="0" animBg="1"/>
      <p:bldP spid="7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accent2"/>
                          </a:solidFill>
                        </a:rPr>
                        <a:t>1-4</a:t>
                      </a:r>
                      <a:endParaRPr lang="zh-CN" altLang="en-US" dirty="0">
                        <a:solidFill>
                          <a:schemeClr val="accent2"/>
                        </a:solidFill>
                      </a:endParaRPr>
                    </a:p>
                  </a:txBody>
                  <a:tcPr/>
                </a:tc>
                <a:tc>
                  <a:txBody>
                    <a:bodyPr/>
                    <a:lstStyle/>
                    <a:p>
                      <a:r>
                        <a:rPr lang="en-US" altLang="zh-CN" dirty="0"/>
                        <a:t>5-6</a:t>
                      </a:r>
                      <a:endParaRPr lang="zh-CN" altLang="en-US" dirty="0"/>
                    </a:p>
                  </a:txBody>
                  <a:tcPr/>
                </a:tc>
                <a:tc>
                  <a:txBody>
                    <a:bodyPr/>
                    <a:lstStyle/>
                    <a:p>
                      <a:r>
                        <a:rPr lang="en-US" altLang="zh-CN" dirty="0"/>
                        <a:t>4-5</a:t>
                      </a:r>
                      <a:endParaRPr lang="zh-CN" altLang="en-US" dirty="0"/>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3799867699"/>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xmlns="" val="813413970"/>
                  </a:ext>
                </a:extLst>
              </a:tr>
            </a:tbl>
          </a:graphicData>
        </a:graphic>
      </p:graphicFrame>
      <p:sp>
        <p:nvSpPr>
          <p:cNvPr id="15" name="文本框 14">
            <a:extLst>
              <a:ext uri="{FF2B5EF4-FFF2-40B4-BE49-F238E27FC236}">
                <a16:creationId xmlns:a16="http://schemas.microsoft.com/office/drawing/2014/main" xmlns="" id="{5AB88C78-DB76-4972-BBD0-9CF7375471BA}"/>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1-4</a:t>
            </a:r>
            <a:r>
              <a:rPr lang="zh-CN" altLang="en-US" dirty="0">
                <a:solidFill>
                  <a:schemeClr val="accent1"/>
                </a:solidFill>
              </a:rPr>
              <a:t>）</a:t>
            </a:r>
          </a:p>
        </p:txBody>
      </p:sp>
      <p:sp>
        <p:nvSpPr>
          <p:cNvPr id="17" name="文本框 16">
            <a:extLst>
              <a:ext uri="{FF2B5EF4-FFF2-40B4-BE49-F238E27FC236}">
                <a16:creationId xmlns:a16="http://schemas.microsoft.com/office/drawing/2014/main" xmlns="" id="{1BF6FE8E-7852-4D26-A356-B6152CBDE81D}"/>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n=1 m=4</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DF7083C5-B60D-45A7-8D06-21392E716D87}"/>
              </a:ext>
            </a:extLst>
          </p:cNvPr>
          <p:cNvSpPr txBox="1"/>
          <p:nvPr/>
        </p:nvSpPr>
        <p:spPr>
          <a:xfrm>
            <a:off x="8302008" y="1499698"/>
            <a:ext cx="1317072" cy="369332"/>
          </a:xfrm>
          <a:prstGeom prst="rect">
            <a:avLst/>
          </a:prstGeom>
          <a:noFill/>
        </p:spPr>
        <p:txBody>
          <a:bodyPr wrap="square" rtlCol="0">
            <a:spAutoFit/>
          </a:bodyPr>
          <a:lstStyle/>
          <a:p>
            <a:r>
              <a:rPr lang="zh-CN" altLang="en-US" dirty="0"/>
              <a:t>第一次</a:t>
            </a:r>
          </a:p>
        </p:txBody>
      </p:sp>
      <p:sp>
        <p:nvSpPr>
          <p:cNvPr id="19" name="文本框 18">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32946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1585756800"/>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accent2"/>
                          </a:solidFill>
                        </a:rPr>
                        <a:t>5-6</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916700610"/>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extLst>
                  <a:ext uri="{0D108BD9-81ED-4DB2-BD59-A6C34878D82A}">
                    <a16:rowId xmlns:a16="http://schemas.microsoft.com/office/drawing/2014/main" xmlns="" val="813413970"/>
                  </a:ext>
                </a:extLst>
              </a:tr>
            </a:tbl>
          </a:graphicData>
        </a:graphic>
      </p:graphicFrame>
      <p:sp>
        <p:nvSpPr>
          <p:cNvPr id="16" name="文本框 15">
            <a:extLst>
              <a:ext uri="{FF2B5EF4-FFF2-40B4-BE49-F238E27FC236}">
                <a16:creationId xmlns:a16="http://schemas.microsoft.com/office/drawing/2014/main" xmlns="" id="{A6ECDF21-531F-4BDE-9C54-6419329A3C54}"/>
              </a:ext>
            </a:extLst>
          </p:cNvPr>
          <p:cNvSpPr txBox="1"/>
          <p:nvPr/>
        </p:nvSpPr>
        <p:spPr>
          <a:xfrm>
            <a:off x="8302008" y="1499698"/>
            <a:ext cx="1317072" cy="369332"/>
          </a:xfrm>
          <a:prstGeom prst="rect">
            <a:avLst/>
          </a:prstGeom>
          <a:noFill/>
        </p:spPr>
        <p:txBody>
          <a:bodyPr wrap="square" rtlCol="0">
            <a:spAutoFit/>
          </a:bodyPr>
          <a:lstStyle/>
          <a:p>
            <a:r>
              <a:rPr lang="zh-CN" altLang="en-US" dirty="0"/>
              <a:t>第二次</a:t>
            </a:r>
          </a:p>
        </p:txBody>
      </p:sp>
      <p:sp>
        <p:nvSpPr>
          <p:cNvPr id="17" name="文本框 16">
            <a:extLst>
              <a:ext uri="{FF2B5EF4-FFF2-40B4-BE49-F238E27FC236}">
                <a16:creationId xmlns:a16="http://schemas.microsoft.com/office/drawing/2014/main" xmlns="" id="{BA7497F2-0997-473C-8EAB-E12DD8AFF145}"/>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n=5 m=6</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23499917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accent2"/>
                          </a:solidFill>
                        </a:rPr>
                        <a:t>5-6</a:t>
                      </a:r>
                      <a:endParaRPr lang="zh-CN" altLang="en-US" dirty="0">
                        <a:solidFill>
                          <a:schemeClr val="accent2"/>
                        </a:solidFill>
                      </a:endParaRPr>
                    </a:p>
                  </a:txBody>
                  <a:tcPr/>
                </a:tc>
                <a:tc>
                  <a:txBody>
                    <a:bodyPr/>
                    <a:lstStyle/>
                    <a:p>
                      <a:r>
                        <a:rPr lang="en-US" altLang="zh-CN" dirty="0"/>
                        <a:t>4-5</a:t>
                      </a:r>
                      <a:endParaRPr lang="zh-CN" altLang="en-US" dirty="0"/>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515222005"/>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rgbClr val="FF0000"/>
                          </a:solidFill>
                        </a:rPr>
                        <a:t>6</a:t>
                      </a:r>
                      <a:endParaRPr lang="zh-CN" altLang="en-US" dirty="0">
                        <a:solidFill>
                          <a:srgbClr val="FF0000"/>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extLst>
                  <a:ext uri="{0D108BD9-81ED-4DB2-BD59-A6C34878D82A}">
                    <a16:rowId xmlns:a16="http://schemas.microsoft.com/office/drawing/2014/main" xmlns="" val="813413970"/>
                  </a:ext>
                </a:extLst>
              </a:tr>
            </a:tbl>
          </a:graphicData>
        </a:graphic>
      </p:graphicFrame>
      <p:sp>
        <p:nvSpPr>
          <p:cNvPr id="15" name="文本框 14">
            <a:extLst>
              <a:ext uri="{FF2B5EF4-FFF2-40B4-BE49-F238E27FC236}">
                <a16:creationId xmlns:a16="http://schemas.microsoft.com/office/drawing/2014/main" xmlns="" id="{4264969D-31C5-4B29-832A-5A49005252D2}"/>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5-6</a:t>
            </a:r>
            <a:r>
              <a:rPr lang="zh-CN" altLang="en-US" dirty="0">
                <a:solidFill>
                  <a:schemeClr val="accent1"/>
                </a:solidFill>
              </a:rPr>
              <a:t>）</a:t>
            </a:r>
          </a:p>
        </p:txBody>
      </p:sp>
      <p:sp>
        <p:nvSpPr>
          <p:cNvPr id="16" name="文本框 15">
            <a:extLst>
              <a:ext uri="{FF2B5EF4-FFF2-40B4-BE49-F238E27FC236}">
                <a16:creationId xmlns:a16="http://schemas.microsoft.com/office/drawing/2014/main" xmlns="" id="{55BAFC25-31A1-43B8-B890-F384044AF6D3}"/>
              </a:ext>
            </a:extLst>
          </p:cNvPr>
          <p:cNvSpPr txBox="1"/>
          <p:nvPr/>
        </p:nvSpPr>
        <p:spPr>
          <a:xfrm>
            <a:off x="8302008" y="1499698"/>
            <a:ext cx="1317072" cy="369332"/>
          </a:xfrm>
          <a:prstGeom prst="rect">
            <a:avLst/>
          </a:prstGeom>
          <a:noFill/>
        </p:spPr>
        <p:txBody>
          <a:bodyPr wrap="square" rtlCol="0">
            <a:spAutoFit/>
          </a:bodyPr>
          <a:lstStyle/>
          <a:p>
            <a:r>
              <a:rPr lang="zh-CN" altLang="en-US" dirty="0"/>
              <a:t>第二次</a:t>
            </a:r>
          </a:p>
        </p:txBody>
      </p:sp>
      <p:sp>
        <p:nvSpPr>
          <p:cNvPr id="17" name="文本框 16">
            <a:extLst>
              <a:ext uri="{FF2B5EF4-FFF2-40B4-BE49-F238E27FC236}">
                <a16:creationId xmlns:a16="http://schemas.microsoft.com/office/drawing/2014/main" xmlns="" id="{0DD7BACD-8F74-4437-9611-1C5809223DE6}"/>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n=5 m=6</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09885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1331345303"/>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accent2"/>
                          </a:solidFill>
                          <a:latin typeface="+mn-lt"/>
                          <a:ea typeface="+mn-ea"/>
                          <a:cs typeface="+mn-cs"/>
                        </a:rPr>
                        <a:t>4-5</a:t>
                      </a:r>
                      <a:endParaRPr lang="zh-CN" altLang="en-US" sz="1800" b="1" kern="1200" dirty="0">
                        <a:solidFill>
                          <a:schemeClr val="accent2"/>
                        </a:solidFill>
                        <a:latin typeface="+mn-lt"/>
                        <a:ea typeface="+mn-ea"/>
                        <a:cs typeface="+mn-cs"/>
                      </a:endParaRPr>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750493420"/>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accent2"/>
                          </a:solidFill>
                        </a:rPr>
                        <a:t>6</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6" name="文本框 15">
            <a:extLst>
              <a:ext uri="{FF2B5EF4-FFF2-40B4-BE49-F238E27FC236}">
                <a16:creationId xmlns:a16="http://schemas.microsoft.com/office/drawing/2014/main" xmlns="" id="{87C14281-8A52-4137-BE46-9688716B7633}"/>
              </a:ext>
            </a:extLst>
          </p:cNvPr>
          <p:cNvSpPr txBox="1"/>
          <p:nvPr/>
        </p:nvSpPr>
        <p:spPr>
          <a:xfrm>
            <a:off x="8302008" y="1499698"/>
            <a:ext cx="1317072" cy="369332"/>
          </a:xfrm>
          <a:prstGeom prst="rect">
            <a:avLst/>
          </a:prstGeom>
          <a:noFill/>
        </p:spPr>
        <p:txBody>
          <a:bodyPr wrap="square" rtlCol="0">
            <a:spAutoFit/>
          </a:bodyPr>
          <a:lstStyle/>
          <a:p>
            <a:r>
              <a:rPr lang="zh-CN" altLang="en-US" dirty="0"/>
              <a:t>第三次</a:t>
            </a:r>
          </a:p>
        </p:txBody>
      </p:sp>
      <p:sp>
        <p:nvSpPr>
          <p:cNvPr id="17" name="文本框 16">
            <a:extLst>
              <a:ext uri="{FF2B5EF4-FFF2-40B4-BE49-F238E27FC236}">
                <a16:creationId xmlns:a16="http://schemas.microsoft.com/office/drawing/2014/main" xmlns="" id="{70AC33B5-98F6-4083-A3D5-FA5AED3D3B09}"/>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n=4 m=6</a:t>
            </a:r>
            <a:endParaRPr lang="zh-CN" altLang="en-US" dirty="0">
              <a:solidFill>
                <a:schemeClr val="accent1"/>
              </a:solidFill>
            </a:endParaRPr>
          </a:p>
        </p:txBody>
      </p:sp>
      <p:sp>
        <p:nvSpPr>
          <p:cNvPr id="18" name="文本框 17">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0254092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accent2"/>
                          </a:solidFill>
                          <a:latin typeface="+mn-lt"/>
                          <a:ea typeface="+mn-ea"/>
                          <a:cs typeface="+mn-cs"/>
                        </a:rPr>
                        <a:t>4-5</a:t>
                      </a:r>
                      <a:endParaRPr lang="zh-CN" altLang="en-US" sz="1800" b="1" kern="1200" dirty="0">
                        <a:solidFill>
                          <a:schemeClr val="accent2"/>
                        </a:solidFill>
                        <a:latin typeface="+mn-lt"/>
                        <a:ea typeface="+mn-ea"/>
                        <a:cs typeface="+mn-cs"/>
                      </a:endParaRPr>
                    </a:p>
                  </a:txBody>
                  <a:tcPr/>
                </a:tc>
                <a:tc>
                  <a:txBody>
                    <a:bodyPr/>
                    <a:lstStyle/>
                    <a:p>
                      <a:r>
                        <a:rPr lang="en-US" altLang="zh-CN" dirty="0"/>
                        <a:t>0-1</a:t>
                      </a:r>
                      <a:endParaRPr lang="zh-CN" altLang="en-US" dirty="0"/>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257721189"/>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6</a:t>
                      </a:r>
                      <a:endParaRPr lang="zh-CN" altLang="en-US" dirty="0">
                        <a:solidFill>
                          <a:srgbClr val="FF0000"/>
                        </a:solidFill>
                      </a:endParaRPr>
                    </a:p>
                  </a:txBody>
                  <a:tcPr/>
                </a:tc>
                <a:tc>
                  <a:txBody>
                    <a:bodyPr/>
                    <a:lstStyle/>
                    <a:p>
                      <a:r>
                        <a:rPr lang="en-US" altLang="zh-CN" dirty="0">
                          <a:solidFill>
                            <a:schemeClr val="accent2"/>
                          </a:solidFill>
                        </a:rPr>
                        <a:t>6</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6" name="文本框 15">
            <a:extLst>
              <a:ext uri="{FF2B5EF4-FFF2-40B4-BE49-F238E27FC236}">
                <a16:creationId xmlns:a16="http://schemas.microsoft.com/office/drawing/2014/main" xmlns="" id="{34BB4026-555A-436D-9E25-57D5030E42C8}"/>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4-5</a:t>
            </a:r>
            <a:r>
              <a:rPr lang="zh-CN" altLang="en-US" dirty="0">
                <a:solidFill>
                  <a:schemeClr val="accent1"/>
                </a:solidFill>
              </a:rPr>
              <a:t>）</a:t>
            </a:r>
          </a:p>
        </p:txBody>
      </p:sp>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第三次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n=4 m=6</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82468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1633866268"/>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accent2"/>
                          </a:solidFill>
                        </a:rPr>
                        <a:t>0-1</a:t>
                      </a:r>
                      <a:endParaRPr lang="zh-CN" altLang="en-US" dirty="0">
                        <a:solidFill>
                          <a:schemeClr val="accent2"/>
                        </a:solidFill>
                      </a:endParaRPr>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2646489243"/>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第四次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n=0 m=6</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5685198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accent2"/>
                          </a:solidFill>
                        </a:rPr>
                        <a:t>0-1</a:t>
                      </a:r>
                      <a:endParaRPr lang="zh-CN" altLang="en-US" dirty="0">
                        <a:solidFill>
                          <a:schemeClr val="accent2"/>
                        </a:solidFill>
                      </a:endParaRPr>
                    </a:p>
                  </a:txBody>
                  <a:tcPr/>
                </a:tc>
                <a:tc>
                  <a:txBody>
                    <a:bodyPr/>
                    <a:lstStyle/>
                    <a:p>
                      <a:r>
                        <a:rPr lang="en-US" altLang="zh-CN" dirty="0"/>
                        <a:t>1-5</a:t>
                      </a:r>
                      <a:endParaRPr lang="zh-CN" altLang="en-US" dirty="0"/>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1528765077"/>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rgbClr val="FF0000"/>
                          </a:solidFill>
                        </a:rPr>
                        <a:t>6</a:t>
                      </a:r>
                      <a:endParaRPr lang="zh-CN" altLang="en-US" dirty="0">
                        <a:solidFill>
                          <a:srgbClr val="FF0000"/>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第四次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n=0 m=6</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A5270BE3-2CA4-4E29-B681-32BA6631CDA3}"/>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0-1</a:t>
            </a:r>
            <a:r>
              <a:rPr lang="zh-CN" altLang="en-US" dirty="0">
                <a:solidFill>
                  <a:schemeClr val="accent1"/>
                </a:solidFill>
              </a:rPr>
              <a:t>）</a:t>
            </a:r>
          </a:p>
        </p:txBody>
      </p:sp>
      <p:sp>
        <p:nvSpPr>
          <p:cNvPr id="21" name="文本框 20">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205913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482425180"/>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bg1"/>
                          </a:solidFill>
                        </a:rPr>
                        <a:t>0-1</a:t>
                      </a:r>
                      <a:endParaRPr lang="zh-CN" altLang="en-US" dirty="0">
                        <a:solidFill>
                          <a:schemeClr val="bg1"/>
                        </a:solidFill>
                      </a:endParaRPr>
                    </a:p>
                  </a:txBody>
                  <a:tcPr/>
                </a:tc>
                <a:tc>
                  <a:txBody>
                    <a:bodyPr/>
                    <a:lstStyle/>
                    <a:p>
                      <a:r>
                        <a:rPr lang="en-US" altLang="zh-CN" dirty="0">
                          <a:solidFill>
                            <a:schemeClr val="accent2"/>
                          </a:solidFill>
                        </a:rPr>
                        <a:t>1-5</a:t>
                      </a:r>
                      <a:endParaRPr lang="zh-CN" altLang="en-US" dirty="0">
                        <a:solidFill>
                          <a:schemeClr val="accent2"/>
                        </a:solidFill>
                      </a:endParaRPr>
                    </a:p>
                  </a:txBody>
                  <a:tcPr/>
                </a:tc>
                <a:tc>
                  <a:txBody>
                    <a:bodyPr/>
                    <a:lstStyle/>
                    <a:p>
                      <a:r>
                        <a:rPr lang="en-US" altLang="zh-CN" dirty="0"/>
                        <a:t>0-2</a:t>
                      </a:r>
                      <a:endParaRPr lang="zh-CN" altLang="en-US" dirty="0"/>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110318667"/>
              </p:ext>
            </p:extLst>
          </p:nvPr>
        </p:nvGraphicFramePr>
        <p:xfrm>
          <a:off x="5673612" y="701801"/>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accent2"/>
                          </a:solidFill>
                        </a:rPr>
                        <a:t>6</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25934" y="290979"/>
            <a:ext cx="1317072" cy="369332"/>
          </a:xfrm>
          <a:prstGeom prst="rect">
            <a:avLst/>
          </a:prstGeom>
          <a:noFill/>
        </p:spPr>
        <p:txBody>
          <a:bodyPr wrap="square" rtlCol="0">
            <a:spAutoFit/>
          </a:bodyPr>
          <a:lstStyle/>
          <a:p>
            <a:r>
              <a:rPr lang="zh-CN" altLang="en-US" dirty="0"/>
              <a:t>第五次</a:t>
            </a:r>
          </a:p>
        </p:txBody>
      </p:sp>
      <p:sp>
        <p:nvSpPr>
          <p:cNvPr id="21" name="文本框 20">
            <a:extLst>
              <a:ext uri="{FF2B5EF4-FFF2-40B4-BE49-F238E27FC236}">
                <a16:creationId xmlns:a16="http://schemas.microsoft.com/office/drawing/2014/main" xmlns="" id="{FF8D6726-3828-42D7-AAC2-AD6247A4979A}"/>
              </a:ext>
            </a:extLst>
          </p:cNvPr>
          <p:cNvSpPr txBox="1"/>
          <p:nvPr/>
        </p:nvSpPr>
        <p:spPr>
          <a:xfrm>
            <a:off x="8453037" y="2535105"/>
            <a:ext cx="3471081" cy="646331"/>
          </a:xfrm>
          <a:prstGeom prst="rect">
            <a:avLst/>
          </a:prstGeom>
          <a:noFill/>
        </p:spPr>
        <p:txBody>
          <a:bodyPr wrap="square" rtlCol="0">
            <a:spAutoFit/>
          </a:bodyPr>
          <a:lstStyle/>
          <a:p>
            <a:r>
              <a:rPr lang="zh-CN" altLang="en-US" dirty="0">
                <a:solidFill>
                  <a:schemeClr val="accent1"/>
                </a:solidFill>
              </a:rPr>
              <a:t>由于</a:t>
            </a:r>
            <a:r>
              <a:rPr lang="en-US" altLang="zh-CN" dirty="0">
                <a:solidFill>
                  <a:schemeClr val="accent1"/>
                </a:solidFill>
              </a:rPr>
              <a:t>n=m </a:t>
            </a:r>
            <a:r>
              <a:rPr lang="zh-CN" altLang="en-US" dirty="0">
                <a:solidFill>
                  <a:schemeClr val="accent1"/>
                </a:solidFill>
              </a:rPr>
              <a:t>说明加入</a:t>
            </a:r>
            <a:r>
              <a:rPr lang="en-US" altLang="zh-CN" dirty="0">
                <a:solidFill>
                  <a:schemeClr val="accent1"/>
                </a:solidFill>
              </a:rPr>
              <a:t>1-5</a:t>
            </a:r>
            <a:r>
              <a:rPr lang="zh-CN" altLang="en-US" dirty="0">
                <a:solidFill>
                  <a:schemeClr val="accent1"/>
                </a:solidFill>
              </a:rPr>
              <a:t>会产生环 所以什么都不执行</a:t>
            </a:r>
          </a:p>
        </p:txBody>
      </p:sp>
      <p:sp>
        <p:nvSpPr>
          <p:cNvPr id="28" name="流程图: 接点 27">
            <a:extLst>
              <a:ext uri="{FF2B5EF4-FFF2-40B4-BE49-F238E27FC236}">
                <a16:creationId xmlns:a16="http://schemas.microsoft.com/office/drawing/2014/main" xmlns="" id="{18399AF9-E3DE-45D1-8763-9D3950AFD2AE}"/>
              </a:ext>
            </a:extLst>
          </p:cNvPr>
          <p:cNvSpPr/>
          <p:nvPr/>
        </p:nvSpPr>
        <p:spPr>
          <a:xfrm>
            <a:off x="7915900" y="16619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29" name="流程图: 接点 28">
            <a:extLst>
              <a:ext uri="{FF2B5EF4-FFF2-40B4-BE49-F238E27FC236}">
                <a16:creationId xmlns:a16="http://schemas.microsoft.com/office/drawing/2014/main" xmlns="" id="{A6CBD67E-A45D-4CB2-BC22-D1CD767F86F7}"/>
              </a:ext>
            </a:extLst>
          </p:cNvPr>
          <p:cNvSpPr/>
          <p:nvPr/>
        </p:nvSpPr>
        <p:spPr>
          <a:xfrm>
            <a:off x="7061507" y="20769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32" name="流程图: 接点 31">
            <a:extLst>
              <a:ext uri="{FF2B5EF4-FFF2-40B4-BE49-F238E27FC236}">
                <a16:creationId xmlns:a16="http://schemas.microsoft.com/office/drawing/2014/main" xmlns="" id="{B73736E9-8201-4F5A-BA59-4B7831C841F8}"/>
              </a:ext>
            </a:extLst>
          </p:cNvPr>
          <p:cNvSpPr/>
          <p:nvPr/>
        </p:nvSpPr>
        <p:spPr>
          <a:xfrm>
            <a:off x="6319380" y="335608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33" name="流程图: 接点 32">
            <a:extLst>
              <a:ext uri="{FF2B5EF4-FFF2-40B4-BE49-F238E27FC236}">
                <a16:creationId xmlns:a16="http://schemas.microsoft.com/office/drawing/2014/main" xmlns="" id="{233AE0CF-7DEA-49C4-89F5-89E0C184C676}"/>
              </a:ext>
            </a:extLst>
          </p:cNvPr>
          <p:cNvSpPr/>
          <p:nvPr/>
        </p:nvSpPr>
        <p:spPr>
          <a:xfrm>
            <a:off x="7480047" y="3201887"/>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4" name="流程图: 接点 33">
            <a:extLst>
              <a:ext uri="{FF2B5EF4-FFF2-40B4-BE49-F238E27FC236}">
                <a16:creationId xmlns:a16="http://schemas.microsoft.com/office/drawing/2014/main" xmlns="" id="{DE5DF361-6815-475E-B13F-0A20962B8170}"/>
              </a:ext>
            </a:extLst>
          </p:cNvPr>
          <p:cNvSpPr/>
          <p:nvPr/>
        </p:nvSpPr>
        <p:spPr>
          <a:xfrm>
            <a:off x="8601442" y="415822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35" name="直接连接符 34">
            <a:extLst>
              <a:ext uri="{FF2B5EF4-FFF2-40B4-BE49-F238E27FC236}">
                <a16:creationId xmlns:a16="http://schemas.microsoft.com/office/drawing/2014/main" xmlns="" id="{FC62F67D-2689-4CD4-96F5-82B5E6C373D4}"/>
              </a:ext>
            </a:extLst>
          </p:cNvPr>
          <p:cNvCxnSpPr>
            <a:cxnSpLocks/>
            <a:stCxn id="28" idx="2"/>
            <a:endCxn id="29" idx="0"/>
          </p:cNvCxnSpPr>
          <p:nvPr/>
        </p:nvCxnSpPr>
        <p:spPr>
          <a:xfrm flipH="1">
            <a:off x="7256703" y="1844483"/>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E3BDAF93-74C9-4990-B443-DF8B97F3A993}"/>
              </a:ext>
            </a:extLst>
          </p:cNvPr>
          <p:cNvCxnSpPr>
            <a:stCxn id="29" idx="3"/>
            <a:endCxn id="32" idx="0"/>
          </p:cNvCxnSpPr>
          <p:nvPr/>
        </p:nvCxnSpPr>
        <p:spPr>
          <a:xfrm flipH="1">
            <a:off x="6514576" y="2388630"/>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47C3753C-72BF-4634-B699-EDBF0A713EAB}"/>
              </a:ext>
            </a:extLst>
          </p:cNvPr>
          <p:cNvCxnSpPr>
            <a:stCxn id="32" idx="6"/>
            <a:endCxn id="33" idx="2"/>
          </p:cNvCxnSpPr>
          <p:nvPr/>
        </p:nvCxnSpPr>
        <p:spPr>
          <a:xfrm flipV="1">
            <a:off x="6709772" y="3384450"/>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E07B3B8B-DA13-4966-8CB7-6039CAE7FF16}"/>
              </a:ext>
            </a:extLst>
          </p:cNvPr>
          <p:cNvCxnSpPr>
            <a:stCxn id="33" idx="6"/>
            <a:endCxn id="34" idx="0"/>
          </p:cNvCxnSpPr>
          <p:nvPr/>
        </p:nvCxnSpPr>
        <p:spPr>
          <a:xfrm>
            <a:off x="7870439" y="3384450"/>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xmlns="" id="{2C739FA4-35AC-4BEF-B2B5-7F057A333B5E}"/>
              </a:ext>
            </a:extLst>
          </p:cNvPr>
          <p:cNvSpPr txBox="1"/>
          <p:nvPr/>
        </p:nvSpPr>
        <p:spPr>
          <a:xfrm>
            <a:off x="7451899" y="1584735"/>
            <a:ext cx="223344" cy="369332"/>
          </a:xfrm>
          <a:prstGeom prst="rect">
            <a:avLst/>
          </a:prstGeom>
          <a:noFill/>
        </p:spPr>
        <p:txBody>
          <a:bodyPr wrap="square" rtlCol="0">
            <a:spAutoFit/>
          </a:bodyPr>
          <a:lstStyle/>
          <a:p>
            <a:r>
              <a:rPr lang="en-US" altLang="zh-CN" dirty="0"/>
              <a:t>5</a:t>
            </a:r>
            <a:endParaRPr lang="zh-CN" altLang="en-US" dirty="0"/>
          </a:p>
        </p:txBody>
      </p:sp>
      <p:sp>
        <p:nvSpPr>
          <p:cNvPr id="48" name="文本框 47">
            <a:extLst>
              <a:ext uri="{FF2B5EF4-FFF2-40B4-BE49-F238E27FC236}">
                <a16:creationId xmlns:a16="http://schemas.microsoft.com/office/drawing/2014/main" xmlns="" id="{7B6A57CE-2517-4959-AF1F-097E8FE2D640}"/>
              </a:ext>
            </a:extLst>
          </p:cNvPr>
          <p:cNvSpPr txBox="1"/>
          <p:nvPr/>
        </p:nvSpPr>
        <p:spPr>
          <a:xfrm>
            <a:off x="6465609" y="2699602"/>
            <a:ext cx="390393" cy="369332"/>
          </a:xfrm>
          <a:prstGeom prst="rect">
            <a:avLst/>
          </a:prstGeom>
          <a:noFill/>
        </p:spPr>
        <p:txBody>
          <a:bodyPr wrap="square" rtlCol="0">
            <a:spAutoFit/>
          </a:bodyPr>
          <a:lstStyle/>
          <a:p>
            <a:r>
              <a:rPr lang="en-US" altLang="zh-CN" dirty="0"/>
              <a:t>2</a:t>
            </a:r>
            <a:endParaRPr lang="zh-CN" altLang="en-US" dirty="0"/>
          </a:p>
        </p:txBody>
      </p:sp>
      <p:sp>
        <p:nvSpPr>
          <p:cNvPr id="52" name="文本框 51">
            <a:extLst>
              <a:ext uri="{FF2B5EF4-FFF2-40B4-BE49-F238E27FC236}">
                <a16:creationId xmlns:a16="http://schemas.microsoft.com/office/drawing/2014/main" xmlns="" id="{23F52192-7CE8-4A65-93F0-E61411DFCE6B}"/>
              </a:ext>
            </a:extLst>
          </p:cNvPr>
          <p:cNvSpPr txBox="1"/>
          <p:nvPr/>
        </p:nvSpPr>
        <p:spPr>
          <a:xfrm>
            <a:off x="6855819" y="3168166"/>
            <a:ext cx="606573" cy="369332"/>
          </a:xfrm>
          <a:prstGeom prst="rect">
            <a:avLst/>
          </a:prstGeom>
          <a:noFill/>
        </p:spPr>
        <p:txBody>
          <a:bodyPr wrap="square" rtlCol="0">
            <a:spAutoFit/>
          </a:bodyPr>
          <a:lstStyle/>
          <a:p>
            <a:r>
              <a:rPr lang="en-US" altLang="zh-CN" dirty="0"/>
              <a:t>4</a:t>
            </a:r>
            <a:endParaRPr lang="zh-CN" altLang="en-US" dirty="0"/>
          </a:p>
        </p:txBody>
      </p:sp>
      <p:sp>
        <p:nvSpPr>
          <p:cNvPr id="54" name="文本框 53">
            <a:extLst>
              <a:ext uri="{FF2B5EF4-FFF2-40B4-BE49-F238E27FC236}">
                <a16:creationId xmlns:a16="http://schemas.microsoft.com/office/drawing/2014/main" xmlns="" id="{9E13998E-09A7-4DAC-9765-559E42C9D1A4}"/>
              </a:ext>
            </a:extLst>
          </p:cNvPr>
          <p:cNvSpPr txBox="1"/>
          <p:nvPr/>
        </p:nvSpPr>
        <p:spPr>
          <a:xfrm>
            <a:off x="7969088" y="3594502"/>
            <a:ext cx="606573" cy="369332"/>
          </a:xfrm>
          <a:prstGeom prst="rect">
            <a:avLst/>
          </a:prstGeom>
          <a:noFill/>
        </p:spPr>
        <p:txBody>
          <a:bodyPr wrap="square" rtlCol="0">
            <a:spAutoFit/>
          </a:bodyPr>
          <a:lstStyle/>
          <a:p>
            <a:r>
              <a:rPr lang="en-US" altLang="zh-CN" dirty="0"/>
              <a:t>3</a:t>
            </a:r>
            <a:endParaRPr lang="zh-CN" altLang="en-US" dirty="0"/>
          </a:p>
        </p:txBody>
      </p:sp>
      <p:sp>
        <p:nvSpPr>
          <p:cNvPr id="57" name="文本框 56">
            <a:extLst>
              <a:ext uri="{FF2B5EF4-FFF2-40B4-BE49-F238E27FC236}">
                <a16:creationId xmlns:a16="http://schemas.microsoft.com/office/drawing/2014/main" xmlns="" id="{B87BE29B-F745-48F4-B725-5A41A2676DDC}"/>
              </a:ext>
            </a:extLst>
          </p:cNvPr>
          <p:cNvSpPr txBox="1"/>
          <p:nvPr/>
        </p:nvSpPr>
        <p:spPr>
          <a:xfrm>
            <a:off x="9405902" y="267768"/>
            <a:ext cx="1256583" cy="369332"/>
          </a:xfrm>
          <a:prstGeom prst="rect">
            <a:avLst/>
          </a:prstGeom>
          <a:noFill/>
        </p:spPr>
        <p:txBody>
          <a:bodyPr wrap="square" rtlCol="0">
            <a:spAutoFit/>
          </a:bodyPr>
          <a:lstStyle/>
          <a:p>
            <a:r>
              <a:rPr lang="en-US" altLang="zh-CN" dirty="0">
                <a:solidFill>
                  <a:schemeClr val="accent1"/>
                </a:solidFill>
              </a:rPr>
              <a:t>n=6 m=6</a:t>
            </a:r>
            <a:endParaRPr lang="zh-CN" altLang="en-US" dirty="0">
              <a:solidFill>
                <a:schemeClr val="accent1"/>
              </a:solidFill>
            </a:endParaRPr>
          </a:p>
        </p:txBody>
      </p:sp>
      <p:sp>
        <p:nvSpPr>
          <p:cNvPr id="31" name="文本框 30">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329417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animBg="1"/>
      <p:bldP spid="29" grpId="0" animBg="1"/>
      <p:bldP spid="32" grpId="0" animBg="1"/>
      <p:bldP spid="33" grpId="0" animBg="1"/>
      <p:bldP spid="34" grpId="0" animBg="1"/>
      <p:bldP spid="46" grpId="0"/>
      <p:bldP spid="48" grpId="0"/>
      <p:bldP spid="52" grpId="0"/>
      <p:bldP spid="5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2887030726"/>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bg1"/>
                          </a:solidFill>
                        </a:rPr>
                        <a:t>0-1</a:t>
                      </a:r>
                      <a:endParaRPr lang="zh-CN" altLang="en-US" dirty="0">
                        <a:solidFill>
                          <a:schemeClr val="bg1"/>
                        </a:solidFill>
                      </a:endParaRPr>
                    </a:p>
                  </a:txBody>
                  <a:tcPr/>
                </a:tc>
                <a:tc>
                  <a:txBody>
                    <a:bodyPr/>
                    <a:lstStyle/>
                    <a:p>
                      <a:r>
                        <a:rPr lang="en-US" altLang="zh-CN" dirty="0"/>
                        <a:t>1-5</a:t>
                      </a:r>
                      <a:endParaRPr lang="zh-CN" altLang="en-US" dirty="0"/>
                    </a:p>
                  </a:txBody>
                  <a:tcPr/>
                </a:tc>
                <a:tc>
                  <a:txBody>
                    <a:bodyPr/>
                    <a:lstStyle/>
                    <a:p>
                      <a:r>
                        <a:rPr lang="en-US" altLang="zh-CN" dirty="0">
                          <a:solidFill>
                            <a:schemeClr val="accent2"/>
                          </a:solidFill>
                        </a:rPr>
                        <a:t>0-2</a:t>
                      </a:r>
                      <a:endParaRPr lang="zh-CN" altLang="en-US" dirty="0">
                        <a:solidFill>
                          <a:schemeClr val="accent2"/>
                        </a:solidFill>
                      </a:endParaRPr>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751363906"/>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accent2"/>
                          </a:solidFill>
                        </a:rPr>
                        <a:t>6</a:t>
                      </a:r>
                      <a:endParaRPr lang="zh-CN" altLang="en-US" dirty="0">
                        <a:solidFill>
                          <a:schemeClr val="accent2"/>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第六次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n=6 m=2</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24466065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bg1"/>
                          </a:solidFill>
                        </a:rPr>
                        <a:t>0-1</a:t>
                      </a:r>
                      <a:endParaRPr lang="zh-CN" altLang="en-US" dirty="0">
                        <a:solidFill>
                          <a:schemeClr val="bg1"/>
                        </a:solidFill>
                      </a:endParaRPr>
                    </a:p>
                  </a:txBody>
                  <a:tcPr/>
                </a:tc>
                <a:tc>
                  <a:txBody>
                    <a:bodyPr/>
                    <a:lstStyle/>
                    <a:p>
                      <a:r>
                        <a:rPr lang="en-US" altLang="zh-CN" dirty="0"/>
                        <a:t>1-5</a:t>
                      </a:r>
                      <a:endParaRPr lang="zh-CN" altLang="en-US" dirty="0"/>
                    </a:p>
                  </a:txBody>
                  <a:tcPr/>
                </a:tc>
                <a:tc>
                  <a:txBody>
                    <a:bodyPr/>
                    <a:lstStyle/>
                    <a:p>
                      <a:r>
                        <a:rPr lang="en-US" altLang="zh-CN" dirty="0">
                          <a:solidFill>
                            <a:schemeClr val="accent2"/>
                          </a:solidFill>
                        </a:rPr>
                        <a:t>0-2</a:t>
                      </a:r>
                      <a:endParaRPr lang="zh-CN" altLang="en-US" dirty="0">
                        <a:solidFill>
                          <a:schemeClr val="accent2"/>
                        </a:solidFill>
                      </a:endParaRPr>
                    </a:p>
                  </a:txBody>
                  <a:tcPr/>
                </a:tc>
                <a:tc>
                  <a:txBody>
                    <a:bodyPr/>
                    <a:lstStyle/>
                    <a:p>
                      <a:r>
                        <a:rPr lang="en-US" altLang="zh-CN" dirty="0"/>
                        <a:t>1-3</a:t>
                      </a:r>
                      <a:endParaRPr lang="zh-CN" altLang="en-US" dirty="0"/>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3812144578"/>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accent2"/>
                          </a:solidFill>
                        </a:rPr>
                        <a:t>6</a:t>
                      </a:r>
                      <a:endParaRPr lang="zh-CN" altLang="en-US" dirty="0">
                        <a:solidFill>
                          <a:schemeClr val="accent2"/>
                        </a:solidFill>
                      </a:endParaRPr>
                    </a:p>
                  </a:txBody>
                  <a:tcPr/>
                </a:tc>
                <a:tc>
                  <a:txBody>
                    <a:bodyPr/>
                    <a:lstStyle/>
                    <a:p>
                      <a:r>
                        <a:rPr lang="en-US" altLang="zh-CN" dirty="0">
                          <a:solidFill>
                            <a:schemeClr val="tx1"/>
                          </a:solidFill>
                        </a:rPr>
                        <a:t>4</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t>-1</a:t>
                      </a:r>
                      <a:endParaRPr lang="zh-CN" altLang="en-US"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rgbClr val="FF0000"/>
                          </a:solidFill>
                        </a:rPr>
                        <a:t>2</a:t>
                      </a:r>
                      <a:endParaRPr lang="zh-CN" altLang="en-US" dirty="0">
                        <a:solidFill>
                          <a:srgbClr val="FF0000"/>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第六次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n=6 m=2</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60A981C1-C252-49EE-9875-8040D4506571}"/>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0-2</a:t>
            </a:r>
            <a:r>
              <a:rPr lang="zh-CN" altLang="en-US" dirty="0">
                <a:solidFill>
                  <a:schemeClr val="accent1"/>
                </a:solidFill>
              </a:rPr>
              <a:t>）</a:t>
            </a:r>
          </a:p>
        </p:txBody>
      </p:sp>
      <p:sp>
        <p:nvSpPr>
          <p:cNvPr id="21" name="文本框 20">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4509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pic>
        <p:nvPicPr>
          <p:cNvPr id="5" name="图片 4">
            <a:extLst>
              <a:ext uri="{FF2B5EF4-FFF2-40B4-BE49-F238E27FC236}">
                <a16:creationId xmlns:a16="http://schemas.microsoft.com/office/drawing/2014/main" xmlns="" id="{771D631C-083C-4E26-A07C-BA4C5AC2DC8D}"/>
              </a:ext>
            </a:extLst>
          </p:cNvPr>
          <p:cNvPicPr>
            <a:picLocks noChangeAspect="1"/>
          </p:cNvPicPr>
          <p:nvPr/>
        </p:nvPicPr>
        <p:blipFill>
          <a:blip r:embed="rId2"/>
          <a:stretch>
            <a:fillRect/>
          </a:stretch>
        </p:blipFill>
        <p:spPr>
          <a:xfrm>
            <a:off x="346824" y="661245"/>
            <a:ext cx="4533900" cy="552450"/>
          </a:xfrm>
          <a:prstGeom prst="rect">
            <a:avLst/>
          </a:prstGeom>
        </p:spPr>
      </p:pic>
      <p:sp>
        <p:nvSpPr>
          <p:cNvPr id="39" name="箭头: 下 38">
            <a:extLst>
              <a:ext uri="{FF2B5EF4-FFF2-40B4-BE49-F238E27FC236}">
                <a16:creationId xmlns:a16="http://schemas.microsoft.com/office/drawing/2014/main" xmlns="" id="{A95724F6-BF68-49FA-AFF8-3FC516AE3E9C}"/>
              </a:ext>
            </a:extLst>
          </p:cNvPr>
          <p:cNvSpPr/>
          <p:nvPr/>
        </p:nvSpPr>
        <p:spPr>
          <a:xfrm rot="16200000">
            <a:off x="5264758" y="572549"/>
            <a:ext cx="484632" cy="729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xmlns="" id="{0CF750D5-A241-477A-ABD4-1B07A6E5343A}"/>
              </a:ext>
            </a:extLst>
          </p:cNvPr>
          <p:cNvPicPr>
            <a:picLocks noChangeAspect="1"/>
          </p:cNvPicPr>
          <p:nvPr/>
        </p:nvPicPr>
        <p:blipFill>
          <a:blip r:embed="rId3"/>
          <a:stretch>
            <a:fillRect/>
          </a:stretch>
        </p:blipFill>
        <p:spPr>
          <a:xfrm>
            <a:off x="5977562" y="661245"/>
            <a:ext cx="3876675" cy="552450"/>
          </a:xfrm>
          <a:prstGeom prst="rect">
            <a:avLst/>
          </a:prstGeom>
        </p:spPr>
      </p:pic>
      <p:sp>
        <p:nvSpPr>
          <p:cNvPr id="44" name="流程图: 接点 43">
            <a:extLst>
              <a:ext uri="{FF2B5EF4-FFF2-40B4-BE49-F238E27FC236}">
                <a16:creationId xmlns:a16="http://schemas.microsoft.com/office/drawing/2014/main" xmlns="" id="{DE28F2FD-F94F-4059-A45F-EB3D0444E055}"/>
              </a:ext>
            </a:extLst>
          </p:cNvPr>
          <p:cNvSpPr/>
          <p:nvPr/>
        </p:nvSpPr>
        <p:spPr>
          <a:xfrm>
            <a:off x="2022425" y="182647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47" name="流程图: 接点 46">
            <a:extLst>
              <a:ext uri="{FF2B5EF4-FFF2-40B4-BE49-F238E27FC236}">
                <a16:creationId xmlns:a16="http://schemas.microsoft.com/office/drawing/2014/main" xmlns="" id="{A340E72D-6283-40DA-B93A-D1666F031D76}"/>
              </a:ext>
            </a:extLst>
          </p:cNvPr>
          <p:cNvSpPr/>
          <p:nvPr/>
        </p:nvSpPr>
        <p:spPr>
          <a:xfrm>
            <a:off x="981696" y="279008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50" name="流程图: 接点 49">
            <a:extLst>
              <a:ext uri="{FF2B5EF4-FFF2-40B4-BE49-F238E27FC236}">
                <a16:creationId xmlns:a16="http://schemas.microsoft.com/office/drawing/2014/main" xmlns="" id="{C56C9EDB-2CC0-4243-A155-56905313C40A}"/>
              </a:ext>
            </a:extLst>
          </p:cNvPr>
          <p:cNvSpPr/>
          <p:nvPr/>
        </p:nvSpPr>
        <p:spPr>
          <a:xfrm>
            <a:off x="3091849" y="2790082"/>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51" name="直接箭头连接符 50">
            <a:extLst>
              <a:ext uri="{FF2B5EF4-FFF2-40B4-BE49-F238E27FC236}">
                <a16:creationId xmlns:a16="http://schemas.microsoft.com/office/drawing/2014/main" xmlns="" id="{01776840-CA70-460D-85D8-299E0353AD36}"/>
              </a:ext>
            </a:extLst>
          </p:cNvPr>
          <p:cNvCxnSpPr>
            <a:cxnSpLocks/>
            <a:stCxn id="44" idx="2"/>
            <a:endCxn id="47" idx="0"/>
          </p:cNvCxnSpPr>
          <p:nvPr/>
        </p:nvCxnSpPr>
        <p:spPr>
          <a:xfrm flipH="1">
            <a:off x="1359201" y="2191393"/>
            <a:ext cx="663224"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xmlns="" id="{CB3A5DFE-2E39-48AA-A048-EB9A4759F866}"/>
              </a:ext>
            </a:extLst>
          </p:cNvPr>
          <p:cNvCxnSpPr>
            <a:stCxn id="50" idx="1"/>
            <a:endCxn id="44" idx="5"/>
          </p:cNvCxnSpPr>
          <p:nvPr/>
        </p:nvCxnSpPr>
        <p:spPr>
          <a:xfrm flipH="1" flipV="1">
            <a:off x="2666865" y="2449431"/>
            <a:ext cx="535553"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D594C1A3-51A1-4A46-B21B-C40370356A98}"/>
              </a:ext>
            </a:extLst>
          </p:cNvPr>
          <p:cNvCxnSpPr>
            <a:stCxn id="47" idx="6"/>
            <a:endCxn id="50" idx="2"/>
          </p:cNvCxnSpPr>
          <p:nvPr/>
        </p:nvCxnSpPr>
        <p:spPr>
          <a:xfrm>
            <a:off x="1736705" y="3155003"/>
            <a:ext cx="1355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xmlns="" id="{9CF23121-C72F-40CE-9FE8-CF262E211AA2}"/>
              </a:ext>
            </a:extLst>
          </p:cNvPr>
          <p:cNvCxnSpPr>
            <a:cxnSpLocks/>
            <a:stCxn id="50" idx="4"/>
            <a:endCxn id="59" idx="0"/>
          </p:cNvCxnSpPr>
          <p:nvPr/>
        </p:nvCxnSpPr>
        <p:spPr>
          <a:xfrm flipH="1">
            <a:off x="2666865" y="3519924"/>
            <a:ext cx="802489" cy="588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流程图: 接点 58">
            <a:extLst>
              <a:ext uri="{FF2B5EF4-FFF2-40B4-BE49-F238E27FC236}">
                <a16:creationId xmlns:a16="http://schemas.microsoft.com/office/drawing/2014/main" xmlns="" id="{FCE410C5-A4C3-4B55-AEEF-BE2D1D4FD769}"/>
              </a:ext>
            </a:extLst>
          </p:cNvPr>
          <p:cNvSpPr/>
          <p:nvPr/>
        </p:nvSpPr>
        <p:spPr>
          <a:xfrm>
            <a:off x="2289360" y="410843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60" name="矩形 59">
            <a:extLst>
              <a:ext uri="{FF2B5EF4-FFF2-40B4-BE49-F238E27FC236}">
                <a16:creationId xmlns:a16="http://schemas.microsoft.com/office/drawing/2014/main" xmlns="" id="{BE7A12FC-7725-441E-8F51-EF5AC31A8C01}"/>
              </a:ext>
            </a:extLst>
          </p:cNvPr>
          <p:cNvSpPr/>
          <p:nvPr/>
        </p:nvSpPr>
        <p:spPr>
          <a:xfrm>
            <a:off x="4880724" y="1826472"/>
            <a:ext cx="5752340" cy="923330"/>
          </a:xfrm>
          <a:prstGeom prst="rect">
            <a:avLst/>
          </a:prstGeom>
        </p:spPr>
        <p:txBody>
          <a:bodyPr wrap="square">
            <a:spAutoFit/>
          </a:bodyPr>
          <a:lstStyle/>
          <a:p>
            <a:r>
              <a:rPr lang="en-US" altLang="zh-CN" dirty="0"/>
              <a:t>G=(V</a:t>
            </a:r>
            <a:r>
              <a:rPr lang="zh-CN" altLang="en-US" dirty="0"/>
              <a:t>，</a:t>
            </a:r>
            <a:r>
              <a:rPr lang="en-US" altLang="zh-CN" dirty="0"/>
              <a:t>E)</a:t>
            </a:r>
          </a:p>
          <a:p>
            <a:r>
              <a:rPr lang="en-US" altLang="zh-CN" dirty="0"/>
              <a:t>V={A</a:t>
            </a:r>
            <a:r>
              <a:rPr lang="zh-CN" altLang="en-US" dirty="0"/>
              <a:t>，</a:t>
            </a:r>
            <a:r>
              <a:rPr lang="en-US" altLang="zh-CN" dirty="0"/>
              <a:t>B</a:t>
            </a:r>
            <a:r>
              <a:rPr lang="zh-CN" altLang="en-US" dirty="0"/>
              <a:t>，</a:t>
            </a:r>
            <a:r>
              <a:rPr lang="en-US" altLang="zh-CN" dirty="0"/>
              <a:t>C</a:t>
            </a:r>
            <a:r>
              <a:rPr lang="zh-CN" altLang="en-US" dirty="0"/>
              <a:t>，</a:t>
            </a:r>
            <a:r>
              <a:rPr lang="en-US" altLang="zh-CN" dirty="0"/>
              <a:t>D}</a:t>
            </a:r>
          </a:p>
          <a:p>
            <a:r>
              <a:rPr lang="en-US" altLang="zh-CN" dirty="0"/>
              <a:t>E={&lt;A</a:t>
            </a:r>
            <a:r>
              <a:rPr lang="zh-CN" altLang="en-US" dirty="0"/>
              <a:t>，</a:t>
            </a:r>
            <a:r>
              <a:rPr lang="en-US" altLang="zh-CN" dirty="0"/>
              <a:t>B&gt;</a:t>
            </a:r>
            <a:r>
              <a:rPr lang="zh-CN" altLang="en-US" dirty="0"/>
              <a:t>，</a:t>
            </a:r>
            <a:r>
              <a:rPr lang="en-US" altLang="zh-CN" dirty="0"/>
              <a:t>&lt;B</a:t>
            </a:r>
            <a:r>
              <a:rPr lang="zh-CN" altLang="en-US" dirty="0"/>
              <a:t>，</a:t>
            </a:r>
            <a:r>
              <a:rPr lang="en-US" altLang="zh-CN" dirty="0"/>
              <a:t>C&gt;</a:t>
            </a:r>
            <a:r>
              <a:rPr lang="zh-CN" altLang="en-US" dirty="0"/>
              <a:t>，</a:t>
            </a:r>
            <a:r>
              <a:rPr lang="en-US" altLang="zh-CN" dirty="0"/>
              <a:t>&lt;C</a:t>
            </a:r>
            <a:r>
              <a:rPr lang="zh-CN" altLang="en-US" dirty="0"/>
              <a:t>，</a:t>
            </a:r>
            <a:r>
              <a:rPr lang="en-US" altLang="zh-CN" dirty="0"/>
              <a:t>A&gt;</a:t>
            </a:r>
            <a:r>
              <a:rPr lang="zh-CN" altLang="en-US" dirty="0"/>
              <a:t>，</a:t>
            </a:r>
            <a:r>
              <a:rPr lang="en-US" altLang="zh-CN" dirty="0"/>
              <a:t> &lt;C</a:t>
            </a:r>
            <a:r>
              <a:rPr lang="zh-CN" altLang="en-US" dirty="0"/>
              <a:t>，</a:t>
            </a:r>
            <a:r>
              <a:rPr lang="en-US" altLang="zh-CN" dirty="0"/>
              <a:t>D&gt;}</a:t>
            </a:r>
          </a:p>
        </p:txBody>
      </p:sp>
      <p:sp>
        <p:nvSpPr>
          <p:cNvPr id="61" name="矩形 60">
            <a:extLst>
              <a:ext uri="{FF2B5EF4-FFF2-40B4-BE49-F238E27FC236}">
                <a16:creationId xmlns:a16="http://schemas.microsoft.com/office/drawing/2014/main" xmlns="" id="{D120094D-B4A6-422E-884F-BAE89F0452FE}"/>
              </a:ext>
            </a:extLst>
          </p:cNvPr>
          <p:cNvSpPr/>
          <p:nvPr/>
        </p:nvSpPr>
        <p:spPr>
          <a:xfrm>
            <a:off x="4828332" y="2970337"/>
            <a:ext cx="877163" cy="369332"/>
          </a:xfrm>
          <a:prstGeom prst="rect">
            <a:avLst/>
          </a:prstGeom>
        </p:spPr>
        <p:txBody>
          <a:bodyPr wrap="none">
            <a:spAutoFit/>
          </a:bodyPr>
          <a:lstStyle/>
          <a:p>
            <a:r>
              <a:rPr lang="zh-CN" altLang="en-US" dirty="0"/>
              <a:t>不连通</a:t>
            </a:r>
          </a:p>
        </p:txBody>
      </p:sp>
      <p:pic>
        <p:nvPicPr>
          <p:cNvPr id="13" name="图片 12">
            <a:extLst>
              <a:ext uri="{FF2B5EF4-FFF2-40B4-BE49-F238E27FC236}">
                <a16:creationId xmlns:a16="http://schemas.microsoft.com/office/drawing/2014/main" xmlns="" id="{B2338390-CFE9-4E1A-8D2A-98B1EB26A40A}"/>
              </a:ext>
            </a:extLst>
          </p:cNvPr>
          <p:cNvPicPr>
            <a:picLocks noChangeAspect="1"/>
          </p:cNvPicPr>
          <p:nvPr/>
        </p:nvPicPr>
        <p:blipFill>
          <a:blip r:embed="rId4"/>
          <a:stretch>
            <a:fillRect/>
          </a:stretch>
        </p:blipFill>
        <p:spPr>
          <a:xfrm>
            <a:off x="346824" y="4864794"/>
            <a:ext cx="7418896" cy="1406641"/>
          </a:xfrm>
          <a:prstGeom prst="rect">
            <a:avLst/>
          </a:prstGeom>
        </p:spPr>
      </p:pic>
      <p:sp>
        <p:nvSpPr>
          <p:cNvPr id="62" name="流程图: 接点 61">
            <a:extLst>
              <a:ext uri="{FF2B5EF4-FFF2-40B4-BE49-F238E27FC236}">
                <a16:creationId xmlns:a16="http://schemas.microsoft.com/office/drawing/2014/main" xmlns="" id="{B2C21F8D-74D7-47BD-80E3-6B7C563BB545}"/>
              </a:ext>
            </a:extLst>
          </p:cNvPr>
          <p:cNvSpPr/>
          <p:nvPr/>
        </p:nvSpPr>
        <p:spPr>
          <a:xfrm>
            <a:off x="7519841" y="372975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3" name="流程图: 接点 62">
            <a:extLst>
              <a:ext uri="{FF2B5EF4-FFF2-40B4-BE49-F238E27FC236}">
                <a16:creationId xmlns:a16="http://schemas.microsoft.com/office/drawing/2014/main" xmlns="" id="{55D94B44-E12F-4189-AF23-A4DCF354ECC1}"/>
              </a:ext>
            </a:extLst>
          </p:cNvPr>
          <p:cNvSpPr/>
          <p:nvPr/>
        </p:nvSpPr>
        <p:spPr>
          <a:xfrm>
            <a:off x="6479112" y="469336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64" name="流程图: 接点 63">
            <a:extLst>
              <a:ext uri="{FF2B5EF4-FFF2-40B4-BE49-F238E27FC236}">
                <a16:creationId xmlns:a16="http://schemas.microsoft.com/office/drawing/2014/main" xmlns="" id="{798DCD18-9B32-4C9F-BA69-185720062156}"/>
              </a:ext>
            </a:extLst>
          </p:cNvPr>
          <p:cNvSpPr/>
          <p:nvPr/>
        </p:nvSpPr>
        <p:spPr>
          <a:xfrm>
            <a:off x="8589265" y="4693360"/>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cxnSp>
        <p:nvCxnSpPr>
          <p:cNvPr id="65" name="直接箭头连接符 64">
            <a:extLst>
              <a:ext uri="{FF2B5EF4-FFF2-40B4-BE49-F238E27FC236}">
                <a16:creationId xmlns:a16="http://schemas.microsoft.com/office/drawing/2014/main" xmlns="" id="{247C69F4-0CFA-451C-B1FC-59EA0B90D2FC}"/>
              </a:ext>
            </a:extLst>
          </p:cNvPr>
          <p:cNvCxnSpPr>
            <a:cxnSpLocks/>
            <a:stCxn id="62" idx="2"/>
            <a:endCxn id="63" idx="0"/>
          </p:cNvCxnSpPr>
          <p:nvPr/>
        </p:nvCxnSpPr>
        <p:spPr>
          <a:xfrm flipH="1">
            <a:off x="6856617" y="4094671"/>
            <a:ext cx="663224" cy="59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xmlns="" id="{A77542E5-DF61-4BC6-A429-8A7112E6AF42}"/>
              </a:ext>
            </a:extLst>
          </p:cNvPr>
          <p:cNvCxnSpPr>
            <a:stCxn id="64" idx="1"/>
            <a:endCxn id="62" idx="5"/>
          </p:cNvCxnSpPr>
          <p:nvPr/>
        </p:nvCxnSpPr>
        <p:spPr>
          <a:xfrm flipH="1" flipV="1">
            <a:off x="8164281" y="4352709"/>
            <a:ext cx="535553" cy="44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6BCAC174-7327-4CC0-8935-DAC42E5E34E0}"/>
              </a:ext>
            </a:extLst>
          </p:cNvPr>
          <p:cNvCxnSpPr>
            <a:stCxn id="63" idx="6"/>
            <a:endCxn id="64" idx="2"/>
          </p:cNvCxnSpPr>
          <p:nvPr/>
        </p:nvCxnSpPr>
        <p:spPr>
          <a:xfrm>
            <a:off x="7234121" y="5058281"/>
            <a:ext cx="1355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流程图: 接点 67">
            <a:extLst>
              <a:ext uri="{FF2B5EF4-FFF2-40B4-BE49-F238E27FC236}">
                <a16:creationId xmlns:a16="http://schemas.microsoft.com/office/drawing/2014/main" xmlns="" id="{D7F9C07A-0A12-42BD-904B-1C7E87D5CA27}"/>
              </a:ext>
            </a:extLst>
          </p:cNvPr>
          <p:cNvSpPr/>
          <p:nvPr/>
        </p:nvSpPr>
        <p:spPr>
          <a:xfrm>
            <a:off x="10644303" y="456089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14" name="文本框 13">
            <a:extLst>
              <a:ext uri="{FF2B5EF4-FFF2-40B4-BE49-F238E27FC236}">
                <a16:creationId xmlns:a16="http://schemas.microsoft.com/office/drawing/2014/main" xmlns="" id="{870DDB77-45FB-4664-B42C-B2F975BB441D}"/>
              </a:ext>
            </a:extLst>
          </p:cNvPr>
          <p:cNvSpPr txBox="1"/>
          <p:nvPr/>
        </p:nvSpPr>
        <p:spPr>
          <a:xfrm>
            <a:off x="8913608" y="5696125"/>
            <a:ext cx="2224144" cy="369332"/>
          </a:xfrm>
          <a:prstGeom prst="rect">
            <a:avLst/>
          </a:prstGeom>
          <a:noFill/>
        </p:spPr>
        <p:txBody>
          <a:bodyPr wrap="square" rtlCol="0">
            <a:spAutoFit/>
          </a:bodyPr>
          <a:lstStyle/>
          <a:p>
            <a:r>
              <a:rPr lang="zh-CN" altLang="en-US" dirty="0"/>
              <a:t>强连通分量</a:t>
            </a:r>
          </a:p>
        </p:txBody>
      </p:sp>
    </p:spTree>
    <p:extLst>
      <p:ext uri="{BB962C8B-B14F-4D97-AF65-F5344CB8AC3E}">
        <p14:creationId xmlns:p14="http://schemas.microsoft.com/office/powerpoint/2010/main" val="30549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500"/>
                                        <p:tgtEl>
                                          <p:spTgt spid="6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fade">
                                      <p:cBhvr>
                                        <p:cTn id="65" dur="500"/>
                                        <p:tgtEl>
                                          <p:spTgt spid="64"/>
                                        </p:tgtEl>
                                      </p:cBhvr>
                                    </p:animEffect>
                                  </p:childTnLst>
                                </p:cTn>
                              </p:par>
                              <p:par>
                                <p:cTn id="66" presetID="10" presetClass="entr" presetSubtype="0"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par>
                                <p:cTn id="72" presetID="10" presetClass="entr" presetSubtype="0" fill="hold" nodeType="with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47" grpId="0" animBg="1"/>
      <p:bldP spid="50" grpId="0" animBg="1"/>
      <p:bldP spid="59" grpId="0" animBg="1"/>
      <p:bldP spid="60" grpId="0"/>
      <p:bldP spid="61" grpId="0"/>
      <p:bldP spid="62" grpId="0" animBg="1"/>
      <p:bldP spid="63" grpId="0" animBg="1"/>
      <p:bldP spid="64" grpId="0" animBg="1"/>
      <p:bldP spid="68" grpId="0" animBg="1"/>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extLst>
              <p:ext uri="{D42A27DB-BD31-4B8C-83A1-F6EECF244321}">
                <p14:modId xmlns:p14="http://schemas.microsoft.com/office/powerpoint/2010/main" val="3125265017"/>
              </p:ext>
            </p:extLst>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bg1"/>
                          </a:solidFill>
                        </a:rPr>
                        <a:t>0-1</a:t>
                      </a:r>
                      <a:endParaRPr lang="zh-CN" altLang="en-US" dirty="0">
                        <a:solidFill>
                          <a:schemeClr val="bg1"/>
                        </a:solidFill>
                      </a:endParaRPr>
                    </a:p>
                  </a:txBody>
                  <a:tcPr/>
                </a:tc>
                <a:tc>
                  <a:txBody>
                    <a:bodyPr/>
                    <a:lstStyle/>
                    <a:p>
                      <a:r>
                        <a:rPr lang="en-US" altLang="zh-CN" dirty="0"/>
                        <a:t>1-5</a:t>
                      </a:r>
                      <a:endParaRPr lang="zh-CN" altLang="en-US" dirty="0"/>
                    </a:p>
                  </a:txBody>
                  <a:tcPr/>
                </a:tc>
                <a:tc>
                  <a:txBody>
                    <a:bodyPr/>
                    <a:lstStyle/>
                    <a:p>
                      <a:r>
                        <a:rPr lang="en-US" altLang="zh-CN" dirty="0">
                          <a:solidFill>
                            <a:schemeClr val="bg1"/>
                          </a:solidFill>
                        </a:rPr>
                        <a:t>0-2</a:t>
                      </a:r>
                      <a:endParaRPr lang="zh-CN" altLang="en-US" dirty="0">
                        <a:solidFill>
                          <a:schemeClr val="bg1"/>
                        </a:solidFill>
                      </a:endParaRPr>
                    </a:p>
                  </a:txBody>
                  <a:tcPr/>
                </a:tc>
                <a:tc>
                  <a:txBody>
                    <a:bodyPr/>
                    <a:lstStyle/>
                    <a:p>
                      <a:r>
                        <a:rPr lang="en-US" altLang="zh-CN" dirty="0">
                          <a:solidFill>
                            <a:schemeClr val="accent2"/>
                          </a:solidFill>
                        </a:rPr>
                        <a:t>1-3</a:t>
                      </a:r>
                      <a:endParaRPr lang="zh-CN" altLang="en-US" dirty="0">
                        <a:solidFill>
                          <a:schemeClr val="accent2"/>
                        </a:solidFill>
                      </a:endParaRPr>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3171923207"/>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2</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第七次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n=2 m=3</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749216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bg1"/>
                          </a:solidFill>
                        </a:rPr>
                        <a:t>0-1</a:t>
                      </a:r>
                      <a:endParaRPr lang="zh-CN" altLang="en-US" dirty="0">
                        <a:solidFill>
                          <a:schemeClr val="bg1"/>
                        </a:solidFill>
                      </a:endParaRPr>
                    </a:p>
                  </a:txBody>
                  <a:tcPr/>
                </a:tc>
                <a:tc>
                  <a:txBody>
                    <a:bodyPr/>
                    <a:lstStyle/>
                    <a:p>
                      <a:r>
                        <a:rPr lang="en-US" altLang="zh-CN" dirty="0"/>
                        <a:t>1-5</a:t>
                      </a:r>
                      <a:endParaRPr lang="zh-CN" altLang="en-US" dirty="0"/>
                    </a:p>
                  </a:txBody>
                  <a:tcPr/>
                </a:tc>
                <a:tc>
                  <a:txBody>
                    <a:bodyPr/>
                    <a:lstStyle/>
                    <a:p>
                      <a:r>
                        <a:rPr lang="en-US" altLang="zh-CN" dirty="0">
                          <a:solidFill>
                            <a:schemeClr val="bg1"/>
                          </a:solidFill>
                        </a:rPr>
                        <a:t>0-2</a:t>
                      </a:r>
                      <a:endParaRPr lang="zh-CN" altLang="en-US" dirty="0">
                        <a:solidFill>
                          <a:schemeClr val="bg1"/>
                        </a:solidFill>
                      </a:endParaRPr>
                    </a:p>
                  </a:txBody>
                  <a:tcPr/>
                </a:tc>
                <a:tc>
                  <a:txBody>
                    <a:bodyPr/>
                    <a:lstStyle/>
                    <a:p>
                      <a:r>
                        <a:rPr lang="en-US" altLang="zh-CN" dirty="0">
                          <a:solidFill>
                            <a:schemeClr val="accent2"/>
                          </a:solidFill>
                        </a:rPr>
                        <a:t>1-3</a:t>
                      </a:r>
                      <a:endParaRPr lang="zh-CN" altLang="en-US" dirty="0">
                        <a:solidFill>
                          <a:schemeClr val="accent2"/>
                        </a:solidFill>
                      </a:endParaRPr>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extLst>
              <p:ext uri="{D42A27DB-BD31-4B8C-83A1-F6EECF244321}">
                <p14:modId xmlns:p14="http://schemas.microsoft.com/office/powerpoint/2010/main" val="4244338823"/>
              </p:ext>
            </p:extLst>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2</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第七次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n=2 m=3</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523C5B6-A162-4617-AE87-512BA52BB0C6}"/>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1-3</a:t>
            </a:r>
            <a:r>
              <a:rPr lang="zh-CN" altLang="en-US" dirty="0">
                <a:solidFill>
                  <a:schemeClr val="accent1"/>
                </a:solidFill>
              </a:rPr>
              <a:t>）</a:t>
            </a:r>
          </a:p>
        </p:txBody>
      </p:sp>
      <p:sp>
        <p:nvSpPr>
          <p:cNvPr id="21" name="文本框 20">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227855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a:extLst>
              <a:ext uri="{FF2B5EF4-FFF2-40B4-BE49-F238E27FC236}">
                <a16:creationId xmlns:a16="http://schemas.microsoft.com/office/drawing/2014/main" xmlns="" id="{16B952E6-2D0E-4D0E-9184-0C83425A2822}"/>
              </a:ext>
            </a:extLst>
          </p:cNvPr>
          <p:cNvGraphicFramePr>
            <a:graphicFrameLocks noGrp="1"/>
          </p:cNvGraphicFramePr>
          <p:nvPr/>
        </p:nvGraphicFramePr>
        <p:xfrm>
          <a:off x="1761293" y="4968025"/>
          <a:ext cx="8937880" cy="1483360"/>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xmlns="" val="3671277696"/>
                    </a:ext>
                  </a:extLst>
                </a:gridCol>
                <a:gridCol w="748717">
                  <a:extLst>
                    <a:ext uri="{9D8B030D-6E8A-4147-A177-3AD203B41FA5}">
                      <a16:colId xmlns:a16="http://schemas.microsoft.com/office/drawing/2014/main" xmlns="" val="2713401491"/>
                    </a:ext>
                  </a:extLst>
                </a:gridCol>
                <a:gridCol w="748717">
                  <a:extLst>
                    <a:ext uri="{9D8B030D-6E8A-4147-A177-3AD203B41FA5}">
                      <a16:colId xmlns:a16="http://schemas.microsoft.com/office/drawing/2014/main" xmlns="" val="163854831"/>
                    </a:ext>
                  </a:extLst>
                </a:gridCol>
                <a:gridCol w="748717">
                  <a:extLst>
                    <a:ext uri="{9D8B030D-6E8A-4147-A177-3AD203B41FA5}">
                      <a16:colId xmlns:a16="http://schemas.microsoft.com/office/drawing/2014/main" xmlns="" val="3522611602"/>
                    </a:ext>
                  </a:extLst>
                </a:gridCol>
                <a:gridCol w="748717">
                  <a:extLst>
                    <a:ext uri="{9D8B030D-6E8A-4147-A177-3AD203B41FA5}">
                      <a16:colId xmlns:a16="http://schemas.microsoft.com/office/drawing/2014/main" xmlns="" val="689239658"/>
                    </a:ext>
                  </a:extLst>
                </a:gridCol>
                <a:gridCol w="748717">
                  <a:extLst>
                    <a:ext uri="{9D8B030D-6E8A-4147-A177-3AD203B41FA5}">
                      <a16:colId xmlns:a16="http://schemas.microsoft.com/office/drawing/2014/main" xmlns="" val="4231608959"/>
                    </a:ext>
                  </a:extLst>
                </a:gridCol>
                <a:gridCol w="748717">
                  <a:extLst>
                    <a:ext uri="{9D8B030D-6E8A-4147-A177-3AD203B41FA5}">
                      <a16:colId xmlns:a16="http://schemas.microsoft.com/office/drawing/2014/main" xmlns="" val="1555396246"/>
                    </a:ext>
                  </a:extLst>
                </a:gridCol>
                <a:gridCol w="748717">
                  <a:extLst>
                    <a:ext uri="{9D8B030D-6E8A-4147-A177-3AD203B41FA5}">
                      <a16:colId xmlns:a16="http://schemas.microsoft.com/office/drawing/2014/main" xmlns="" val="3282482786"/>
                    </a:ext>
                  </a:extLst>
                </a:gridCol>
                <a:gridCol w="748717">
                  <a:extLst>
                    <a:ext uri="{9D8B030D-6E8A-4147-A177-3AD203B41FA5}">
                      <a16:colId xmlns:a16="http://schemas.microsoft.com/office/drawing/2014/main" xmlns="" val="2777124156"/>
                    </a:ext>
                  </a:extLst>
                </a:gridCol>
                <a:gridCol w="748717">
                  <a:extLst>
                    <a:ext uri="{9D8B030D-6E8A-4147-A177-3AD203B41FA5}">
                      <a16:colId xmlns:a16="http://schemas.microsoft.com/office/drawing/2014/main" xmlns="" val="4294667569"/>
                    </a:ext>
                  </a:extLst>
                </a:gridCol>
                <a:gridCol w="748717">
                  <a:extLst>
                    <a:ext uri="{9D8B030D-6E8A-4147-A177-3AD203B41FA5}">
                      <a16:colId xmlns:a16="http://schemas.microsoft.com/office/drawing/2014/main" xmlns="" val="1534308136"/>
                    </a:ext>
                  </a:extLst>
                </a:gridCol>
                <a:gridCol w="748717">
                  <a:extLst>
                    <a:ext uri="{9D8B030D-6E8A-4147-A177-3AD203B41FA5}">
                      <a16:colId xmlns:a16="http://schemas.microsoft.com/office/drawing/2014/main" xmlns="" val="4151125212"/>
                    </a:ext>
                  </a:extLst>
                </a:gridCol>
              </a:tblGrid>
              <a:tr h="370840">
                <a:tc>
                  <a:txBody>
                    <a:bodyPr/>
                    <a:lstStyle/>
                    <a:p>
                      <a:r>
                        <a:rPr lang="zh-CN" altLang="en-US" sz="1800" dirty="0"/>
                        <a:t>边</a:t>
                      </a:r>
                    </a:p>
                  </a:txBody>
                  <a:tcPr/>
                </a:tc>
                <a:tc>
                  <a:txBody>
                    <a:bodyPr/>
                    <a:lstStyle/>
                    <a:p>
                      <a:r>
                        <a:rPr lang="en-US" altLang="zh-CN" dirty="0">
                          <a:solidFill>
                            <a:schemeClr val="bg1"/>
                          </a:solidFill>
                        </a:rPr>
                        <a:t>1-4</a:t>
                      </a:r>
                      <a:endParaRPr lang="zh-CN" altLang="en-US" dirty="0">
                        <a:solidFill>
                          <a:schemeClr val="bg1"/>
                        </a:solidFill>
                      </a:endParaRPr>
                    </a:p>
                  </a:txBody>
                  <a:tcPr/>
                </a:tc>
                <a:tc>
                  <a:txBody>
                    <a:bodyPr/>
                    <a:lstStyle/>
                    <a:p>
                      <a:r>
                        <a:rPr lang="en-US" altLang="zh-CN" dirty="0">
                          <a:solidFill>
                            <a:schemeClr val="bg1"/>
                          </a:solidFill>
                        </a:rPr>
                        <a:t>5-6</a:t>
                      </a:r>
                      <a:endParaRPr lang="zh-CN" altLang="en-US" dirty="0">
                        <a:solidFill>
                          <a:schemeClr val="bg1"/>
                        </a:solidFill>
                      </a:endParaRPr>
                    </a:p>
                  </a:txBody>
                  <a:tcPr/>
                </a:tc>
                <a:tc>
                  <a:txBody>
                    <a:bodyPr/>
                    <a:lstStyle/>
                    <a:p>
                      <a:r>
                        <a:rPr lang="en-US" altLang="zh-CN" sz="1800" b="1" kern="1200" dirty="0">
                          <a:solidFill>
                            <a:schemeClr val="bg1"/>
                          </a:solidFill>
                          <a:latin typeface="+mn-lt"/>
                          <a:ea typeface="+mn-ea"/>
                          <a:cs typeface="+mn-cs"/>
                        </a:rPr>
                        <a:t>4-5</a:t>
                      </a:r>
                      <a:endParaRPr lang="zh-CN" altLang="en-US" sz="1800" b="1" kern="1200" dirty="0">
                        <a:solidFill>
                          <a:schemeClr val="bg1"/>
                        </a:solidFill>
                        <a:latin typeface="+mn-lt"/>
                        <a:ea typeface="+mn-ea"/>
                        <a:cs typeface="+mn-cs"/>
                      </a:endParaRPr>
                    </a:p>
                  </a:txBody>
                  <a:tcPr/>
                </a:tc>
                <a:tc>
                  <a:txBody>
                    <a:bodyPr/>
                    <a:lstStyle/>
                    <a:p>
                      <a:r>
                        <a:rPr lang="en-US" altLang="zh-CN" dirty="0">
                          <a:solidFill>
                            <a:schemeClr val="bg1"/>
                          </a:solidFill>
                        </a:rPr>
                        <a:t>0-1</a:t>
                      </a:r>
                      <a:endParaRPr lang="zh-CN" altLang="en-US" dirty="0">
                        <a:solidFill>
                          <a:schemeClr val="bg1"/>
                        </a:solidFill>
                      </a:endParaRPr>
                    </a:p>
                  </a:txBody>
                  <a:tcPr/>
                </a:tc>
                <a:tc>
                  <a:txBody>
                    <a:bodyPr/>
                    <a:lstStyle/>
                    <a:p>
                      <a:r>
                        <a:rPr lang="en-US" altLang="zh-CN" dirty="0"/>
                        <a:t>1-5</a:t>
                      </a:r>
                      <a:endParaRPr lang="zh-CN" altLang="en-US" dirty="0"/>
                    </a:p>
                  </a:txBody>
                  <a:tcPr/>
                </a:tc>
                <a:tc>
                  <a:txBody>
                    <a:bodyPr/>
                    <a:lstStyle/>
                    <a:p>
                      <a:r>
                        <a:rPr lang="en-US" altLang="zh-CN" dirty="0">
                          <a:solidFill>
                            <a:schemeClr val="bg1"/>
                          </a:solidFill>
                        </a:rPr>
                        <a:t>0-2</a:t>
                      </a:r>
                      <a:endParaRPr lang="zh-CN" altLang="en-US" dirty="0">
                        <a:solidFill>
                          <a:schemeClr val="bg1"/>
                        </a:solidFill>
                      </a:endParaRPr>
                    </a:p>
                  </a:txBody>
                  <a:tcPr/>
                </a:tc>
                <a:tc>
                  <a:txBody>
                    <a:bodyPr/>
                    <a:lstStyle/>
                    <a:p>
                      <a:r>
                        <a:rPr lang="en-US" altLang="zh-CN" dirty="0">
                          <a:solidFill>
                            <a:schemeClr val="accent2"/>
                          </a:solidFill>
                        </a:rPr>
                        <a:t>1-3</a:t>
                      </a:r>
                      <a:endParaRPr lang="zh-CN" altLang="en-US" dirty="0">
                        <a:solidFill>
                          <a:schemeClr val="accent2"/>
                        </a:solidFill>
                      </a:endParaRPr>
                    </a:p>
                  </a:txBody>
                  <a:tcPr/>
                </a:tc>
                <a:tc>
                  <a:txBody>
                    <a:bodyPr/>
                    <a:lstStyle/>
                    <a:p>
                      <a:r>
                        <a:rPr lang="en-US" altLang="zh-CN" dirty="0"/>
                        <a:t>4-6</a:t>
                      </a:r>
                      <a:endParaRPr lang="zh-CN" altLang="en-US" dirty="0"/>
                    </a:p>
                  </a:txBody>
                  <a:tcPr/>
                </a:tc>
                <a:tc>
                  <a:txBody>
                    <a:bodyPr/>
                    <a:lstStyle/>
                    <a:p>
                      <a:r>
                        <a:rPr lang="en-US" altLang="zh-CN" dirty="0"/>
                        <a:t>3-6</a:t>
                      </a:r>
                      <a:endParaRPr lang="zh-CN" altLang="en-US" dirty="0"/>
                    </a:p>
                  </a:txBody>
                  <a:tcPr/>
                </a:tc>
                <a:tc>
                  <a:txBody>
                    <a:bodyPr/>
                    <a:lstStyle/>
                    <a:p>
                      <a:r>
                        <a:rPr lang="en-US" altLang="zh-CN" dirty="0"/>
                        <a:t>2-6</a:t>
                      </a:r>
                      <a:endParaRPr lang="zh-CN" altLang="en-US" dirty="0"/>
                    </a:p>
                  </a:txBody>
                  <a:tcPr/>
                </a:tc>
                <a:tc>
                  <a:txBody>
                    <a:bodyPr/>
                    <a:lstStyle/>
                    <a:p>
                      <a:r>
                        <a:rPr lang="en-US" altLang="zh-CN" dirty="0"/>
                        <a:t>2-3</a:t>
                      </a:r>
                      <a:endParaRPr lang="zh-CN" altLang="en-US" dirty="0"/>
                    </a:p>
                  </a:txBody>
                  <a:tcPr/>
                </a:tc>
                <a:extLst>
                  <a:ext uri="{0D108BD9-81ED-4DB2-BD59-A6C34878D82A}">
                    <a16:rowId xmlns:a16="http://schemas.microsoft.com/office/drawing/2014/main" xmlns="" val="3326403604"/>
                  </a:ext>
                </a:extLst>
              </a:tr>
              <a:tr h="370840">
                <a:tc>
                  <a:txBody>
                    <a:bodyPr/>
                    <a:lstStyle/>
                    <a:p>
                      <a:r>
                        <a:rPr lang="zh-CN" altLang="en-US" sz="1800" dirty="0"/>
                        <a:t>起点</a:t>
                      </a:r>
                      <a:endParaRPr lang="zh-CN" altLang="en-US" sz="1600"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xmlns="" val="284474928"/>
                  </a:ext>
                </a:extLst>
              </a:tr>
              <a:tr h="370840">
                <a:tc>
                  <a:txBody>
                    <a:bodyPr/>
                    <a:lstStyle/>
                    <a:p>
                      <a:r>
                        <a:rPr lang="zh-CN" altLang="en-US" sz="1800" dirty="0"/>
                        <a:t>终点</a:t>
                      </a:r>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xmlns="" val="395942870"/>
                  </a:ext>
                </a:extLst>
              </a:tr>
              <a:tr h="370840">
                <a:tc>
                  <a:txBody>
                    <a:bodyPr/>
                    <a:lstStyle/>
                    <a:p>
                      <a:r>
                        <a:rPr lang="zh-CN" altLang="en-US" dirty="0"/>
                        <a:t>权值</a:t>
                      </a:r>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8</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18</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xmlns="" val="2348405998"/>
                  </a:ext>
                </a:extLst>
              </a:tr>
            </a:tbl>
          </a:graphicData>
        </a:graphic>
      </p:graphicFrame>
      <p:graphicFrame>
        <p:nvGraphicFramePr>
          <p:cNvPr id="5" name="表格 4">
            <a:extLst>
              <a:ext uri="{FF2B5EF4-FFF2-40B4-BE49-F238E27FC236}">
                <a16:creationId xmlns:a16="http://schemas.microsoft.com/office/drawing/2014/main" xmlns="" id="{E83027C6-928D-42CD-A5AB-D04F115B5CD4}"/>
              </a:ext>
            </a:extLst>
          </p:cNvPr>
          <p:cNvGraphicFramePr>
            <a:graphicFrameLocks noGrp="1"/>
          </p:cNvGraphicFramePr>
          <p:nvPr/>
        </p:nvGraphicFramePr>
        <p:xfrm>
          <a:off x="5649686" y="1910520"/>
          <a:ext cx="6398424" cy="741680"/>
        </p:xfrm>
        <a:graphic>
          <a:graphicData uri="http://schemas.openxmlformats.org/drawingml/2006/table">
            <a:tbl>
              <a:tblPr firstRow="1" bandRow="1">
                <a:tableStyleId>{5C22544A-7EE6-4342-B048-85BDC9FD1C3A}</a:tableStyleId>
              </a:tblPr>
              <a:tblGrid>
                <a:gridCol w="799803">
                  <a:extLst>
                    <a:ext uri="{9D8B030D-6E8A-4147-A177-3AD203B41FA5}">
                      <a16:colId xmlns:a16="http://schemas.microsoft.com/office/drawing/2014/main" xmlns="" val="4214283795"/>
                    </a:ext>
                  </a:extLst>
                </a:gridCol>
                <a:gridCol w="799803">
                  <a:extLst>
                    <a:ext uri="{9D8B030D-6E8A-4147-A177-3AD203B41FA5}">
                      <a16:colId xmlns:a16="http://schemas.microsoft.com/office/drawing/2014/main" xmlns="" val="122134363"/>
                    </a:ext>
                  </a:extLst>
                </a:gridCol>
                <a:gridCol w="799803">
                  <a:extLst>
                    <a:ext uri="{9D8B030D-6E8A-4147-A177-3AD203B41FA5}">
                      <a16:colId xmlns:a16="http://schemas.microsoft.com/office/drawing/2014/main" xmlns="" val="3990558482"/>
                    </a:ext>
                  </a:extLst>
                </a:gridCol>
                <a:gridCol w="799803">
                  <a:extLst>
                    <a:ext uri="{9D8B030D-6E8A-4147-A177-3AD203B41FA5}">
                      <a16:colId xmlns:a16="http://schemas.microsoft.com/office/drawing/2014/main" xmlns="" val="2235658782"/>
                    </a:ext>
                  </a:extLst>
                </a:gridCol>
                <a:gridCol w="799803">
                  <a:extLst>
                    <a:ext uri="{9D8B030D-6E8A-4147-A177-3AD203B41FA5}">
                      <a16:colId xmlns:a16="http://schemas.microsoft.com/office/drawing/2014/main" xmlns="" val="1600267610"/>
                    </a:ext>
                  </a:extLst>
                </a:gridCol>
                <a:gridCol w="799803">
                  <a:extLst>
                    <a:ext uri="{9D8B030D-6E8A-4147-A177-3AD203B41FA5}">
                      <a16:colId xmlns:a16="http://schemas.microsoft.com/office/drawing/2014/main" xmlns="" val="1165633669"/>
                    </a:ext>
                  </a:extLst>
                </a:gridCol>
                <a:gridCol w="799803">
                  <a:extLst>
                    <a:ext uri="{9D8B030D-6E8A-4147-A177-3AD203B41FA5}">
                      <a16:colId xmlns:a16="http://schemas.microsoft.com/office/drawing/2014/main" xmlns="" val="2973890420"/>
                    </a:ext>
                  </a:extLst>
                </a:gridCol>
                <a:gridCol w="799803">
                  <a:extLst>
                    <a:ext uri="{9D8B030D-6E8A-4147-A177-3AD203B41FA5}">
                      <a16:colId xmlns:a16="http://schemas.microsoft.com/office/drawing/2014/main" xmlns="" val="3453288679"/>
                    </a:ext>
                  </a:extLst>
                </a:gridCol>
              </a:tblGrid>
              <a:tr h="370840">
                <a:tc>
                  <a:txBody>
                    <a:bodyPr/>
                    <a:lstStyle/>
                    <a:p>
                      <a:r>
                        <a:rPr lang="zh-CN" altLang="en-US" sz="1100" dirty="0"/>
                        <a:t>顶点下标</a:t>
                      </a:r>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xmlns="" val="2795709396"/>
                  </a:ext>
                </a:extLst>
              </a:tr>
              <a:tr h="370840">
                <a:tc>
                  <a:txBody>
                    <a:bodyPr/>
                    <a:lstStyle/>
                    <a:p>
                      <a:r>
                        <a:rPr lang="en-US" altLang="zh-CN" sz="1600" dirty="0"/>
                        <a:t>parent</a:t>
                      </a:r>
                      <a:endParaRPr lang="zh-CN" altLang="en-US" sz="1600" dirty="0"/>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accent2"/>
                          </a:solidFill>
                        </a:rPr>
                        <a:t>4</a:t>
                      </a:r>
                      <a:endParaRPr lang="zh-CN" altLang="en-US" dirty="0">
                        <a:solidFill>
                          <a:schemeClr val="accent2"/>
                        </a:solidFill>
                      </a:endParaRPr>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solidFill>
                            <a:schemeClr val="accent2"/>
                          </a:solidFill>
                        </a:rPr>
                        <a:t>-1</a:t>
                      </a:r>
                      <a:endParaRPr lang="zh-CN" altLang="en-US" dirty="0">
                        <a:solidFill>
                          <a:schemeClr val="accent2"/>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6</a:t>
                      </a:r>
                      <a:endParaRPr lang="zh-CN" altLang="en-US" dirty="0">
                        <a:solidFill>
                          <a:schemeClr val="tx1"/>
                        </a:solidFill>
                      </a:endParaRPr>
                    </a:p>
                  </a:txBody>
                  <a:tcPr/>
                </a:tc>
                <a:tc>
                  <a:txBody>
                    <a:bodyPr/>
                    <a:lstStyle/>
                    <a:p>
                      <a:r>
                        <a:rPr lang="en-US" altLang="zh-CN" dirty="0">
                          <a:solidFill>
                            <a:schemeClr val="tx1"/>
                          </a:solidFill>
                        </a:rPr>
                        <a:t>2</a:t>
                      </a:r>
                      <a:endParaRPr lang="zh-CN" altLang="en-US" dirty="0">
                        <a:solidFill>
                          <a:schemeClr val="tx1"/>
                        </a:solidFill>
                      </a:endParaRPr>
                    </a:p>
                  </a:txBody>
                  <a:tcPr/>
                </a:tc>
                <a:extLst>
                  <a:ext uri="{0D108BD9-81ED-4DB2-BD59-A6C34878D82A}">
                    <a16:rowId xmlns:a16="http://schemas.microsoft.com/office/drawing/2014/main" xmlns="" val="813413970"/>
                  </a:ext>
                </a:extLst>
              </a:tr>
            </a:tbl>
          </a:graphicData>
        </a:graphic>
      </p:graphicFrame>
      <p:sp>
        <p:nvSpPr>
          <p:cNvPr id="17" name="文本框 16">
            <a:extLst>
              <a:ext uri="{FF2B5EF4-FFF2-40B4-BE49-F238E27FC236}">
                <a16:creationId xmlns:a16="http://schemas.microsoft.com/office/drawing/2014/main" xmlns="" id="{14EE0512-50D7-4C19-ACA5-133A6CF92FB1}"/>
              </a:ext>
            </a:extLst>
          </p:cNvPr>
          <p:cNvSpPr txBox="1"/>
          <p:nvPr/>
        </p:nvSpPr>
        <p:spPr>
          <a:xfrm>
            <a:off x="8302008" y="1499698"/>
            <a:ext cx="1317072" cy="369332"/>
          </a:xfrm>
          <a:prstGeom prst="rect">
            <a:avLst/>
          </a:prstGeom>
          <a:noFill/>
        </p:spPr>
        <p:txBody>
          <a:bodyPr wrap="square" rtlCol="0">
            <a:spAutoFit/>
          </a:bodyPr>
          <a:lstStyle/>
          <a:p>
            <a:r>
              <a:rPr lang="zh-CN" altLang="en-US" dirty="0"/>
              <a:t>第七次</a:t>
            </a:r>
          </a:p>
        </p:txBody>
      </p:sp>
      <p:sp>
        <p:nvSpPr>
          <p:cNvPr id="18" name="文本框 17">
            <a:extLst>
              <a:ext uri="{FF2B5EF4-FFF2-40B4-BE49-F238E27FC236}">
                <a16:creationId xmlns:a16="http://schemas.microsoft.com/office/drawing/2014/main" xmlns="" id="{2AC23A85-D114-41A7-8579-2BD9328E111A}"/>
              </a:ext>
            </a:extLst>
          </p:cNvPr>
          <p:cNvSpPr txBox="1"/>
          <p:nvPr/>
        </p:nvSpPr>
        <p:spPr>
          <a:xfrm>
            <a:off x="9351859" y="1499698"/>
            <a:ext cx="1256583" cy="369332"/>
          </a:xfrm>
          <a:prstGeom prst="rect">
            <a:avLst/>
          </a:prstGeom>
          <a:noFill/>
        </p:spPr>
        <p:txBody>
          <a:bodyPr wrap="square" rtlCol="0">
            <a:spAutoFit/>
          </a:bodyPr>
          <a:lstStyle/>
          <a:p>
            <a:r>
              <a:rPr lang="en-US" altLang="zh-CN" dirty="0">
                <a:solidFill>
                  <a:schemeClr val="accent1"/>
                </a:solidFill>
              </a:rPr>
              <a:t>n=2 m=3</a:t>
            </a:r>
            <a:endParaRPr lang="zh-CN" altLang="en-US" dirty="0">
              <a:solidFill>
                <a:schemeClr val="accent1"/>
              </a:solidFill>
            </a:endParaRPr>
          </a:p>
        </p:txBody>
      </p:sp>
      <p:sp>
        <p:nvSpPr>
          <p:cNvPr id="19" name="文本框 18">
            <a:extLst>
              <a:ext uri="{FF2B5EF4-FFF2-40B4-BE49-F238E27FC236}">
                <a16:creationId xmlns:a16="http://schemas.microsoft.com/office/drawing/2014/main" xmlns="" id="{2523C5B6-A162-4617-AE87-512BA52BB0C6}"/>
              </a:ext>
            </a:extLst>
          </p:cNvPr>
          <p:cNvSpPr txBox="1"/>
          <p:nvPr/>
        </p:nvSpPr>
        <p:spPr>
          <a:xfrm>
            <a:off x="8209729" y="3256114"/>
            <a:ext cx="1723192" cy="369332"/>
          </a:xfrm>
          <a:prstGeom prst="rect">
            <a:avLst/>
          </a:prstGeom>
          <a:noFill/>
        </p:spPr>
        <p:txBody>
          <a:bodyPr wrap="square" rtlCol="0">
            <a:spAutoFit/>
          </a:bodyPr>
          <a:lstStyle/>
          <a:p>
            <a:r>
              <a:rPr lang="zh-CN" altLang="en-US" dirty="0"/>
              <a:t>打印</a:t>
            </a:r>
            <a:r>
              <a:rPr lang="zh-CN" altLang="en-US" dirty="0">
                <a:solidFill>
                  <a:schemeClr val="accent1"/>
                </a:solidFill>
              </a:rPr>
              <a:t>（</a:t>
            </a:r>
            <a:r>
              <a:rPr lang="en-US" altLang="zh-CN" dirty="0">
                <a:solidFill>
                  <a:schemeClr val="accent1"/>
                </a:solidFill>
              </a:rPr>
              <a:t>1-3</a:t>
            </a:r>
            <a:r>
              <a:rPr lang="zh-CN" altLang="en-US" dirty="0">
                <a:solidFill>
                  <a:schemeClr val="accent1"/>
                </a:solidFill>
              </a:rPr>
              <a:t>）</a:t>
            </a:r>
          </a:p>
        </p:txBody>
      </p:sp>
      <p:sp>
        <p:nvSpPr>
          <p:cNvPr id="21" name="文本框 20">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2960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克鲁斯卡尔算法</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椭圆 20">
            <a:extLst>
              <a:ext uri="{FF2B5EF4-FFF2-40B4-BE49-F238E27FC236}">
                <a16:creationId xmlns:a16="http://schemas.microsoft.com/office/drawing/2014/main" xmlns="" id="{0F0550CC-B353-4BD8-9979-A5CA10AE1EDD}"/>
              </a:ext>
            </a:extLst>
          </p:cNvPr>
          <p:cNvSpPr/>
          <p:nvPr/>
        </p:nvSpPr>
        <p:spPr>
          <a:xfrm>
            <a:off x="7991691" y="1602296"/>
            <a:ext cx="3850321" cy="40518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克鲁斯卡尔算法操作分为对边的权值</a:t>
            </a:r>
            <a:r>
              <a:rPr lang="zh-CN" altLang="en-US" dirty="0">
                <a:solidFill>
                  <a:schemeClr val="accent2"/>
                </a:solidFill>
              </a:rPr>
              <a:t>排序部分</a:t>
            </a:r>
            <a:r>
              <a:rPr lang="zh-CN" altLang="en-US" dirty="0">
                <a:solidFill>
                  <a:schemeClr val="accent1"/>
                </a:solidFill>
              </a:rPr>
              <a:t>和一个</a:t>
            </a:r>
            <a:r>
              <a:rPr lang="zh-CN" altLang="en-US" dirty="0">
                <a:solidFill>
                  <a:schemeClr val="accent2"/>
                </a:solidFill>
              </a:rPr>
              <a:t>单重</a:t>
            </a:r>
            <a:r>
              <a:rPr lang="en-US" altLang="zh-CN" dirty="0">
                <a:solidFill>
                  <a:schemeClr val="accent2"/>
                </a:solidFill>
              </a:rPr>
              <a:t>for</a:t>
            </a:r>
            <a:r>
              <a:rPr lang="zh-CN" altLang="en-US" dirty="0">
                <a:solidFill>
                  <a:schemeClr val="accent2"/>
                </a:solidFill>
              </a:rPr>
              <a:t>循环</a:t>
            </a:r>
            <a:r>
              <a:rPr lang="zh-CN" altLang="en-US" dirty="0">
                <a:solidFill>
                  <a:schemeClr val="accent1"/>
                </a:solidFill>
              </a:rPr>
              <a:t>，它们是并列关系，由于排序耗费时间大于单重循环，所以克鲁斯卡尔算法的</a:t>
            </a:r>
            <a:r>
              <a:rPr lang="zh-CN" altLang="en-US" dirty="0">
                <a:solidFill>
                  <a:schemeClr val="accent2"/>
                </a:solidFill>
              </a:rPr>
              <a:t>主要时间耗费在排序上</a:t>
            </a:r>
            <a:r>
              <a:rPr lang="zh-CN" altLang="en-US" dirty="0">
                <a:solidFill>
                  <a:schemeClr val="accent1"/>
                </a:solidFill>
              </a:rPr>
              <a:t>。排序和图中边的数量有关系，所以适合</a:t>
            </a:r>
            <a:r>
              <a:rPr lang="zh-CN" altLang="en-US" dirty="0">
                <a:solidFill>
                  <a:schemeClr val="accent2"/>
                </a:solidFill>
              </a:rPr>
              <a:t>稀疏图</a:t>
            </a:r>
            <a:r>
              <a:rPr lang="zh-CN" altLang="en-US" dirty="0">
                <a:solidFill>
                  <a:schemeClr val="accent1"/>
                </a:solidFill>
              </a:rPr>
              <a:t>。</a:t>
            </a:r>
          </a:p>
        </p:txBody>
      </p:sp>
      <p:cxnSp>
        <p:nvCxnSpPr>
          <p:cNvPr id="7" name="直接箭头连接符 6">
            <a:extLst>
              <a:ext uri="{FF2B5EF4-FFF2-40B4-BE49-F238E27FC236}">
                <a16:creationId xmlns:a16="http://schemas.microsoft.com/office/drawing/2014/main" xmlns="" id="{D9F47F23-663A-4F49-A3B4-DEAC6918C256}"/>
              </a:ext>
            </a:extLst>
          </p:cNvPr>
          <p:cNvCxnSpPr>
            <a:cxnSpLocks/>
            <a:stCxn id="21" idx="1"/>
          </p:cNvCxnSpPr>
          <p:nvPr/>
        </p:nvCxnSpPr>
        <p:spPr>
          <a:xfrm flipH="1">
            <a:off x="3741491" y="2195680"/>
            <a:ext cx="4814066" cy="12333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直接箭头连接符 8">
            <a:extLst>
              <a:ext uri="{FF2B5EF4-FFF2-40B4-BE49-F238E27FC236}">
                <a16:creationId xmlns:a16="http://schemas.microsoft.com/office/drawing/2014/main" xmlns="" id="{DA82D5D7-D384-4880-9DE8-DAA34679A43B}"/>
              </a:ext>
            </a:extLst>
          </p:cNvPr>
          <p:cNvCxnSpPr>
            <a:cxnSpLocks/>
            <a:stCxn id="21" idx="1"/>
          </p:cNvCxnSpPr>
          <p:nvPr/>
        </p:nvCxnSpPr>
        <p:spPr>
          <a:xfrm flipH="1">
            <a:off x="3405931" y="2195680"/>
            <a:ext cx="5149626" cy="8746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文本框 15">
            <a:extLst>
              <a:ext uri="{FF2B5EF4-FFF2-40B4-BE49-F238E27FC236}">
                <a16:creationId xmlns:a16="http://schemas.microsoft.com/office/drawing/2014/main" xmlns="" id="{ECAF3306-7EAC-4BC5-BC43-18FA598FFAA8}"/>
              </a:ext>
            </a:extLst>
          </p:cNvPr>
          <p:cNvSpPr txBox="1"/>
          <p:nvPr/>
        </p:nvSpPr>
        <p:spPr>
          <a:xfrm>
            <a:off x="286503" y="583565"/>
            <a:ext cx="6214966" cy="4893647"/>
          </a:xfrm>
          <a:prstGeom prst="rect">
            <a:avLst/>
          </a:prstGeom>
          <a:noFill/>
        </p:spPr>
        <p:txBody>
          <a:bodyPr wrap="square" rtlCol="0">
            <a:spAutoFit/>
          </a:bodyPr>
          <a:lstStyle/>
          <a:p>
            <a:r>
              <a:rPr lang="en-US" altLang="zh-CN" sz="1200" dirty="0">
                <a:solidFill>
                  <a:schemeClr val="accent1"/>
                </a:solidFill>
              </a:rPr>
              <a:t>#define </a:t>
            </a:r>
            <a:r>
              <a:rPr lang="en-US" altLang="zh-CN" sz="1200" dirty="0" err="1">
                <a:solidFill>
                  <a:schemeClr val="accent1"/>
                </a:solidFill>
              </a:rPr>
              <a:t>MaxSize</a:t>
            </a:r>
            <a:r>
              <a:rPr lang="en-US" altLang="zh-CN" sz="1200" dirty="0">
                <a:solidFill>
                  <a:schemeClr val="accent1"/>
                </a:solidFill>
              </a:rPr>
              <a:t> 100</a:t>
            </a:r>
          </a:p>
          <a:p>
            <a:r>
              <a:rPr lang="en-US" altLang="zh-CN" sz="1200" dirty="0">
                <a:solidFill>
                  <a:schemeClr val="accent1"/>
                </a:solidFill>
              </a:rPr>
              <a:t>typedef struct </a:t>
            </a:r>
            <a:r>
              <a:rPr lang="en-US" altLang="zh-CN" sz="1200" dirty="0"/>
              <a:t>{</a:t>
            </a:r>
          </a:p>
          <a:p>
            <a:r>
              <a:rPr lang="en-US" altLang="zh-CN" sz="1200" dirty="0"/>
              <a:t>        int </a:t>
            </a:r>
            <a:r>
              <a:rPr lang="en-US" altLang="zh-CN" sz="1200" dirty="0" err="1"/>
              <a:t>a,b</a:t>
            </a:r>
            <a:r>
              <a:rPr lang="en-US" altLang="zh-CN" sz="1200" dirty="0"/>
              <a:t>;  </a:t>
            </a:r>
            <a:r>
              <a:rPr lang="en-US" altLang="zh-CN" sz="1200" dirty="0">
                <a:solidFill>
                  <a:schemeClr val="accent1"/>
                </a:solidFill>
              </a:rPr>
              <a:t>//</a:t>
            </a:r>
            <a:r>
              <a:rPr lang="zh-CN" altLang="en-US" sz="1200" dirty="0">
                <a:solidFill>
                  <a:schemeClr val="accent1"/>
                </a:solidFill>
              </a:rPr>
              <a:t>边的两个顶点</a:t>
            </a:r>
            <a:endParaRPr lang="en-US" altLang="zh-CN" sz="1200" dirty="0">
              <a:solidFill>
                <a:schemeClr val="accent1"/>
              </a:solidFill>
            </a:endParaRPr>
          </a:p>
          <a:p>
            <a:r>
              <a:rPr lang="en-US" altLang="zh-CN" sz="1200" dirty="0"/>
              <a:t>        int weight; </a:t>
            </a:r>
            <a:r>
              <a:rPr lang="en-US" altLang="zh-CN" sz="1200" dirty="0">
                <a:solidFill>
                  <a:schemeClr val="accent1"/>
                </a:solidFill>
              </a:rPr>
              <a:t>//</a:t>
            </a:r>
            <a:r>
              <a:rPr lang="zh-CN" altLang="en-US" sz="1200" dirty="0">
                <a:solidFill>
                  <a:schemeClr val="accent1"/>
                </a:solidFill>
              </a:rPr>
              <a:t>边的权值</a:t>
            </a:r>
            <a:endParaRPr lang="en-US" altLang="zh-CN" sz="1200" dirty="0">
              <a:solidFill>
                <a:schemeClr val="accent1"/>
              </a:solidFill>
            </a:endParaRPr>
          </a:p>
          <a:p>
            <a:r>
              <a:rPr lang="en-US" altLang="zh-CN" sz="1200" dirty="0"/>
              <a:t>}Edge;  </a:t>
            </a:r>
            <a:r>
              <a:rPr lang="en-US" altLang="zh-CN" sz="1200" dirty="0">
                <a:solidFill>
                  <a:schemeClr val="accent1"/>
                </a:solidFill>
              </a:rPr>
              <a:t>//</a:t>
            </a:r>
            <a:r>
              <a:rPr lang="zh-CN" altLang="en-US" sz="1200" dirty="0">
                <a:solidFill>
                  <a:schemeClr val="accent1"/>
                </a:solidFill>
              </a:rPr>
              <a:t>边结构体</a:t>
            </a:r>
            <a:endParaRPr lang="en-US" altLang="zh-CN" sz="1200" dirty="0">
              <a:solidFill>
                <a:schemeClr val="accent1"/>
              </a:solidFill>
            </a:endParaRPr>
          </a:p>
          <a:p>
            <a:r>
              <a:rPr lang="en-US" altLang="zh-CN" sz="1200" dirty="0">
                <a:solidFill>
                  <a:schemeClr val="accent1"/>
                </a:solidFill>
              </a:rPr>
              <a:t>int</a:t>
            </a:r>
            <a:r>
              <a:rPr lang="en-US" altLang="zh-CN" sz="1200" dirty="0"/>
              <a:t> Find(</a:t>
            </a:r>
            <a:r>
              <a:rPr lang="en-US" altLang="zh-CN" sz="1200" dirty="0">
                <a:solidFill>
                  <a:schemeClr val="accent1"/>
                </a:solidFill>
              </a:rPr>
              <a:t>int</a:t>
            </a:r>
            <a:r>
              <a:rPr lang="en-US" altLang="zh-CN" sz="1200" dirty="0"/>
              <a:t> *</a:t>
            </a:r>
            <a:r>
              <a:rPr lang="en-US" altLang="zh-CN" sz="1200" dirty="0" err="1"/>
              <a:t>parent,</a:t>
            </a:r>
            <a:r>
              <a:rPr lang="en-US" altLang="zh-CN" sz="1200" dirty="0" err="1">
                <a:solidFill>
                  <a:schemeClr val="accent1"/>
                </a:solidFill>
              </a:rPr>
              <a:t>int</a:t>
            </a:r>
            <a:r>
              <a:rPr lang="en-US" altLang="zh-CN" sz="1200" dirty="0"/>
              <a:t> x){</a:t>
            </a:r>
          </a:p>
          <a:p>
            <a:r>
              <a:rPr lang="en-US" altLang="zh-CN" sz="1200" dirty="0">
                <a:solidFill>
                  <a:schemeClr val="accent1"/>
                </a:solidFill>
              </a:rPr>
              <a:t>     while</a:t>
            </a:r>
            <a:r>
              <a:rPr lang="en-US" altLang="zh-CN" sz="1200" dirty="0"/>
              <a:t>(parent[x]&gt;=0) x=parent[x];  </a:t>
            </a:r>
            <a:r>
              <a:rPr lang="en-US" altLang="zh-CN" sz="1200" dirty="0">
                <a:solidFill>
                  <a:schemeClr val="accent1"/>
                </a:solidFill>
              </a:rPr>
              <a:t>//</a:t>
            </a:r>
            <a:r>
              <a:rPr lang="zh-CN" altLang="en-US" sz="1200" dirty="0">
                <a:solidFill>
                  <a:schemeClr val="accent1"/>
                </a:solidFill>
              </a:rPr>
              <a:t>循环向上寻找下标为</a:t>
            </a:r>
            <a:r>
              <a:rPr lang="en-US" altLang="zh-CN" sz="1200" dirty="0">
                <a:solidFill>
                  <a:schemeClr val="accent1"/>
                </a:solidFill>
              </a:rPr>
              <a:t>x</a:t>
            </a:r>
            <a:r>
              <a:rPr lang="zh-CN" altLang="en-US" sz="1200" dirty="0">
                <a:solidFill>
                  <a:schemeClr val="accent1"/>
                </a:solidFill>
              </a:rPr>
              <a:t>顶点的根</a:t>
            </a:r>
            <a:endParaRPr lang="en-US" altLang="zh-CN" sz="1200" dirty="0">
              <a:solidFill>
                <a:schemeClr val="accent1"/>
              </a:solidFill>
            </a:endParaRPr>
          </a:p>
          <a:p>
            <a:r>
              <a:rPr lang="en-US" altLang="zh-CN" sz="1200" dirty="0">
                <a:solidFill>
                  <a:schemeClr val="accent1"/>
                </a:solidFill>
              </a:rPr>
              <a:t>     return </a:t>
            </a:r>
            <a:r>
              <a:rPr lang="en-US" altLang="zh-CN" sz="1200" dirty="0"/>
              <a:t> x;  </a:t>
            </a:r>
            <a:r>
              <a:rPr lang="en-US" altLang="zh-CN" sz="1200" dirty="0">
                <a:solidFill>
                  <a:schemeClr val="accent1"/>
                </a:solidFill>
              </a:rPr>
              <a:t>//while</a:t>
            </a:r>
            <a:r>
              <a:rPr lang="zh-CN" altLang="en-US" sz="1200" dirty="0">
                <a:solidFill>
                  <a:schemeClr val="accent1"/>
                </a:solidFill>
              </a:rPr>
              <a:t>循环结束时找到了根的下标</a:t>
            </a:r>
            <a:endParaRPr lang="en-US" altLang="zh-CN" sz="1200" dirty="0">
              <a:solidFill>
                <a:schemeClr val="accent1"/>
              </a:solidFill>
            </a:endParaRPr>
          </a:p>
          <a:p>
            <a:r>
              <a:rPr lang="en-US" altLang="zh-CN" sz="1200" dirty="0"/>
              <a:t>}</a:t>
            </a:r>
          </a:p>
          <a:p>
            <a:r>
              <a:rPr lang="en-US" altLang="zh-CN" sz="1200" dirty="0"/>
              <a:t>Edge edges[</a:t>
            </a:r>
            <a:r>
              <a:rPr lang="en-US" altLang="zh-CN" sz="1200" dirty="0" err="1"/>
              <a:t>MaxEdge</a:t>
            </a:r>
            <a:r>
              <a:rPr lang="en-US" altLang="zh-CN" sz="1200" dirty="0"/>
              <a:t>]; </a:t>
            </a:r>
            <a:r>
              <a:rPr lang="zh-CN" altLang="en-US" sz="1200" dirty="0"/>
              <a:t>   </a:t>
            </a:r>
            <a:r>
              <a:rPr lang="en-US" altLang="zh-CN" sz="1200" dirty="0">
                <a:solidFill>
                  <a:schemeClr val="accent1"/>
                </a:solidFill>
              </a:rPr>
              <a:t>//</a:t>
            </a:r>
            <a:r>
              <a:rPr lang="zh-CN" altLang="en-US" sz="1200" dirty="0">
                <a:solidFill>
                  <a:schemeClr val="accent1"/>
                </a:solidFill>
              </a:rPr>
              <a:t>边数组</a:t>
            </a:r>
            <a:endParaRPr lang="en-US" altLang="zh-CN" sz="1200" dirty="0">
              <a:solidFill>
                <a:schemeClr val="accent1"/>
              </a:solidFill>
            </a:endParaRPr>
          </a:p>
          <a:p>
            <a:r>
              <a:rPr lang="en-US" altLang="zh-CN" sz="1200" dirty="0">
                <a:solidFill>
                  <a:schemeClr val="accent1"/>
                </a:solidFill>
              </a:rPr>
              <a:t>int </a:t>
            </a:r>
            <a:r>
              <a:rPr lang="en-US" altLang="zh-CN" sz="1200" dirty="0"/>
              <a:t>parent[</a:t>
            </a:r>
            <a:r>
              <a:rPr lang="en-US" altLang="zh-CN" sz="1200" dirty="0" err="1"/>
              <a:t>MaxVex</a:t>
            </a:r>
            <a:r>
              <a:rPr lang="en-US" altLang="zh-CN" sz="1200" dirty="0"/>
              <a:t>];         </a:t>
            </a:r>
            <a:r>
              <a:rPr lang="en-US" altLang="zh-CN" sz="1200" dirty="0">
                <a:solidFill>
                  <a:schemeClr val="accent1"/>
                </a:solidFill>
              </a:rPr>
              <a:t>//</a:t>
            </a:r>
            <a:r>
              <a:rPr lang="zh-CN" altLang="en-US" sz="1200" dirty="0">
                <a:solidFill>
                  <a:schemeClr val="accent1"/>
                </a:solidFill>
              </a:rPr>
              <a:t>父亲顶点数组</a:t>
            </a:r>
            <a:r>
              <a:rPr lang="en-US" altLang="zh-CN" sz="1200" dirty="0">
                <a:solidFill>
                  <a:schemeClr val="accent1"/>
                </a:solidFill>
              </a:rPr>
              <a:t>(</a:t>
            </a:r>
            <a:r>
              <a:rPr lang="zh-CN" altLang="en-US" sz="1200" dirty="0">
                <a:solidFill>
                  <a:schemeClr val="accent1"/>
                </a:solidFill>
              </a:rPr>
              <a:t>并查集</a:t>
            </a:r>
            <a:r>
              <a:rPr lang="en-US" altLang="zh-CN" sz="1200" dirty="0">
                <a:solidFill>
                  <a:schemeClr val="accent1"/>
                </a:solidFill>
              </a:rPr>
              <a:t>)</a:t>
            </a:r>
            <a:endParaRPr lang="en-US" altLang="zh-CN" sz="1200" dirty="0"/>
          </a:p>
          <a:p>
            <a:r>
              <a:rPr lang="en-US" altLang="zh-CN" sz="1200" dirty="0">
                <a:solidFill>
                  <a:schemeClr val="accent1"/>
                </a:solidFill>
              </a:rPr>
              <a:t>Void</a:t>
            </a:r>
            <a:r>
              <a:rPr lang="en-US" altLang="zh-CN" sz="1200" dirty="0"/>
              <a:t> </a:t>
            </a:r>
            <a:r>
              <a:rPr lang="en-US" altLang="zh-CN" sz="1200" dirty="0" err="1"/>
              <a:t>MiniSpanTree_Kruskal</a:t>
            </a:r>
            <a:r>
              <a:rPr lang="en-US" altLang="zh-CN" sz="1200" dirty="0"/>
              <a:t>(</a:t>
            </a:r>
            <a:r>
              <a:rPr lang="en-US" altLang="zh-CN" sz="1200" dirty="0" err="1"/>
              <a:t>MGraph</a:t>
            </a:r>
            <a:r>
              <a:rPr lang="en-US" altLang="zh-CN" sz="1200" dirty="0"/>
              <a:t> G){</a:t>
            </a:r>
          </a:p>
          <a:p>
            <a:r>
              <a:rPr lang="en-US" altLang="zh-CN" sz="1200" dirty="0"/>
              <a:t>       </a:t>
            </a:r>
            <a:r>
              <a:rPr lang="en-US" altLang="zh-CN" sz="1200" dirty="0">
                <a:solidFill>
                  <a:schemeClr val="accent1"/>
                </a:solidFill>
              </a:rPr>
              <a:t>int</a:t>
            </a:r>
            <a:r>
              <a:rPr lang="en-US" altLang="zh-CN" sz="1200" dirty="0"/>
              <a:t>  </a:t>
            </a:r>
            <a:r>
              <a:rPr lang="en-US" altLang="zh-CN" sz="1200" dirty="0" err="1"/>
              <a:t>i</a:t>
            </a:r>
            <a:r>
              <a:rPr lang="en-US" altLang="zh-CN" sz="1200" dirty="0"/>
              <a:t> , n , m;</a:t>
            </a:r>
          </a:p>
          <a:p>
            <a:r>
              <a:rPr lang="en-US" altLang="zh-CN" sz="1200" dirty="0"/>
              <a:t>       sort(edges); </a:t>
            </a:r>
            <a:r>
              <a:rPr lang="en-US" altLang="zh-CN" sz="1200" dirty="0">
                <a:solidFill>
                  <a:schemeClr val="accent1"/>
                </a:solidFill>
              </a:rPr>
              <a:t>//</a:t>
            </a:r>
            <a:r>
              <a:rPr lang="zh-CN" altLang="en-US" sz="1200" dirty="0">
                <a:solidFill>
                  <a:schemeClr val="accent1"/>
                </a:solidFill>
              </a:rPr>
              <a:t>按权值由小到大对边排列</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G.vexnum</a:t>
            </a:r>
            <a:r>
              <a:rPr lang="en-US" altLang="zh-CN" sz="1200" dirty="0"/>
              <a:t> ; </a:t>
            </a:r>
            <a:r>
              <a:rPr lang="en-US" altLang="zh-CN" sz="1200" dirty="0" err="1"/>
              <a:t>i</a:t>
            </a:r>
            <a:r>
              <a:rPr lang="en-US" altLang="zh-CN" sz="1200" dirty="0"/>
              <a:t>++)parent[</a:t>
            </a:r>
            <a:r>
              <a:rPr lang="en-US" altLang="zh-CN" sz="1200" dirty="0" err="1"/>
              <a:t>i</a:t>
            </a:r>
            <a:r>
              <a:rPr lang="en-US" altLang="zh-CN" sz="1200" dirty="0"/>
              <a:t>]=-1;  </a:t>
            </a:r>
            <a:r>
              <a:rPr lang="en-US" altLang="zh-CN" sz="1200" dirty="0">
                <a:solidFill>
                  <a:schemeClr val="accent1"/>
                </a:solidFill>
              </a:rPr>
              <a:t>//</a:t>
            </a:r>
            <a:r>
              <a:rPr lang="zh-CN" altLang="en-US" sz="1200" dirty="0">
                <a:solidFill>
                  <a:schemeClr val="accent1"/>
                </a:solidFill>
              </a:rPr>
              <a:t>初始化：各个顶点单独形成一个集合</a:t>
            </a:r>
            <a:endParaRPr lang="en-US" altLang="zh-CN" sz="1200" dirty="0">
              <a:solidFill>
                <a:schemeClr val="accent1"/>
              </a:solidFill>
            </a:endParaRPr>
          </a:p>
          <a:p>
            <a:r>
              <a:rPr lang="en-US" altLang="zh-CN" sz="1200" dirty="0"/>
              <a:t>      </a:t>
            </a:r>
            <a:r>
              <a:rPr lang="en-US" altLang="zh-CN" sz="1200" dirty="0">
                <a:solidFill>
                  <a:schemeClr val="accent1"/>
                </a:solidFill>
              </a:rPr>
              <a:t> for</a:t>
            </a:r>
            <a:r>
              <a:rPr lang="en-US" altLang="zh-CN" sz="1200" dirty="0"/>
              <a:t>(</a:t>
            </a:r>
            <a:r>
              <a:rPr lang="en-US" altLang="zh-CN" sz="1200" dirty="0" err="1"/>
              <a:t>i</a:t>
            </a:r>
            <a:r>
              <a:rPr lang="en-US" altLang="zh-CN" sz="1200" dirty="0"/>
              <a:t>=0 ; </a:t>
            </a:r>
            <a:r>
              <a:rPr lang="en-US" altLang="zh-CN" sz="1200" dirty="0" err="1"/>
              <a:t>i</a:t>
            </a:r>
            <a:r>
              <a:rPr lang="en-US" altLang="zh-CN" sz="1200" dirty="0"/>
              <a:t>&lt;</a:t>
            </a:r>
            <a:r>
              <a:rPr lang="en-US" altLang="zh-CN" sz="1200" dirty="0" err="1"/>
              <a:t>G.arcnum</a:t>
            </a:r>
            <a:r>
              <a:rPr lang="en-US" altLang="zh-CN" sz="1200" dirty="0"/>
              <a:t> ; </a:t>
            </a:r>
            <a:r>
              <a:rPr lang="en-US" altLang="zh-CN" sz="1200" dirty="0" err="1"/>
              <a:t>i</a:t>
            </a:r>
            <a:r>
              <a:rPr lang="en-US" altLang="zh-CN" sz="1200" dirty="0"/>
              <a:t>++){    </a:t>
            </a:r>
            <a:r>
              <a:rPr lang="en-US" altLang="zh-CN" sz="1200" dirty="0">
                <a:solidFill>
                  <a:schemeClr val="accent1"/>
                </a:solidFill>
              </a:rPr>
              <a:t>//</a:t>
            </a:r>
            <a:r>
              <a:rPr lang="zh-CN" altLang="en-US" sz="1200" dirty="0">
                <a:solidFill>
                  <a:schemeClr val="accent1"/>
                </a:solidFill>
              </a:rPr>
              <a:t>扫描每条边</a:t>
            </a:r>
            <a:endParaRPr lang="en-US" altLang="zh-CN" sz="1200" dirty="0">
              <a:solidFill>
                <a:schemeClr val="accent1"/>
              </a:solidFill>
            </a:endParaRPr>
          </a:p>
          <a:p>
            <a:r>
              <a:rPr lang="en-US" altLang="zh-CN" sz="1200" dirty="0"/>
              <a:t>                  n=Find(</a:t>
            </a:r>
            <a:r>
              <a:rPr lang="en-US" altLang="zh-CN" sz="1200" dirty="0" err="1"/>
              <a:t>parent,edges</a:t>
            </a:r>
            <a:r>
              <a:rPr lang="en-US" altLang="zh-CN" sz="1200" dirty="0"/>
              <a:t>[</a:t>
            </a:r>
            <a:r>
              <a:rPr lang="en-US" altLang="zh-CN" sz="1200" dirty="0" err="1"/>
              <a:t>i</a:t>
            </a:r>
            <a:r>
              <a:rPr lang="en-US" altLang="zh-CN" sz="1200" dirty="0" smtClean="0"/>
              <a:t>].a);  </a:t>
            </a:r>
            <a:r>
              <a:rPr lang="en-US" altLang="zh-CN" sz="1200" dirty="0">
                <a:solidFill>
                  <a:schemeClr val="accent1"/>
                </a:solidFill>
              </a:rPr>
              <a:t>//n</a:t>
            </a:r>
            <a:r>
              <a:rPr lang="zh-CN" altLang="en-US" sz="1200" dirty="0">
                <a:solidFill>
                  <a:schemeClr val="accent1"/>
                </a:solidFill>
              </a:rPr>
              <a:t>是这条边的第一个顶点的根顶点所在下标</a:t>
            </a:r>
            <a:endParaRPr lang="en-US" altLang="zh-CN" sz="1200" dirty="0">
              <a:solidFill>
                <a:schemeClr val="accent1"/>
              </a:solidFill>
            </a:endParaRPr>
          </a:p>
          <a:p>
            <a:r>
              <a:rPr lang="en-US" altLang="zh-CN" sz="1200" dirty="0"/>
              <a:t>                 m=Find(</a:t>
            </a:r>
            <a:r>
              <a:rPr lang="en-US" altLang="zh-CN" sz="1200" dirty="0" err="1"/>
              <a:t>parent,edges</a:t>
            </a:r>
            <a:r>
              <a:rPr lang="en-US" altLang="zh-CN" sz="1200" dirty="0"/>
              <a:t>[</a:t>
            </a:r>
            <a:r>
              <a:rPr lang="en-US" altLang="zh-CN" sz="1200" dirty="0" err="1"/>
              <a:t>i</a:t>
            </a:r>
            <a:r>
              <a:rPr lang="en-US" altLang="zh-CN" sz="1200" dirty="0" smtClean="0"/>
              <a:t>].b);    </a:t>
            </a:r>
            <a:r>
              <a:rPr lang="en-US" altLang="zh-CN" sz="1200" dirty="0">
                <a:solidFill>
                  <a:schemeClr val="accent1"/>
                </a:solidFill>
              </a:rPr>
              <a:t>//m</a:t>
            </a:r>
            <a:r>
              <a:rPr lang="zh-CN" altLang="en-US" sz="1200" dirty="0">
                <a:solidFill>
                  <a:schemeClr val="accent1"/>
                </a:solidFill>
              </a:rPr>
              <a:t>是这条边第二个顶点的根顶点所在下标</a:t>
            </a:r>
            <a:endParaRPr lang="en-US" altLang="zh-CN" sz="1200" dirty="0">
              <a:solidFill>
                <a:schemeClr val="accent1"/>
              </a:solidFill>
            </a:endParaRPr>
          </a:p>
          <a:p>
            <a:r>
              <a:rPr lang="en-US" altLang="zh-CN" sz="1200" dirty="0"/>
              <a:t>                 </a:t>
            </a:r>
            <a:r>
              <a:rPr lang="en-US" altLang="zh-CN" sz="1200" dirty="0">
                <a:solidFill>
                  <a:schemeClr val="accent1"/>
                </a:solidFill>
              </a:rPr>
              <a:t> if</a:t>
            </a:r>
            <a:r>
              <a:rPr lang="en-US" altLang="zh-CN" sz="1200" dirty="0"/>
              <a:t>(n!=m){</a:t>
            </a:r>
            <a:r>
              <a:rPr lang="zh-CN" altLang="en-US" sz="1200" dirty="0"/>
              <a:t>                                   </a:t>
            </a:r>
            <a:r>
              <a:rPr lang="en-US" altLang="zh-CN" sz="1200" dirty="0">
                <a:solidFill>
                  <a:schemeClr val="accent1"/>
                </a:solidFill>
              </a:rPr>
              <a:t>//</a:t>
            </a:r>
            <a:r>
              <a:rPr lang="zh-CN" altLang="en-US" sz="1200" dirty="0">
                <a:solidFill>
                  <a:schemeClr val="accent1"/>
                </a:solidFill>
              </a:rPr>
              <a:t>根顶点不相同 这条边不会构成环</a:t>
            </a:r>
            <a:endParaRPr lang="en-US" altLang="zh-CN" sz="1200" dirty="0">
              <a:solidFill>
                <a:schemeClr val="accent1"/>
              </a:solidFill>
            </a:endParaRPr>
          </a:p>
          <a:p>
            <a:r>
              <a:rPr lang="en-US" altLang="zh-CN" sz="1200" dirty="0"/>
              <a:t>                              parent[n]=m;  </a:t>
            </a:r>
            <a:r>
              <a:rPr lang="en-US" altLang="zh-CN" sz="1200" dirty="0">
                <a:solidFill>
                  <a:schemeClr val="accent1"/>
                </a:solidFill>
              </a:rPr>
              <a:t>//</a:t>
            </a:r>
            <a:r>
              <a:rPr lang="zh-CN" altLang="en-US" sz="1200" dirty="0">
                <a:solidFill>
                  <a:schemeClr val="accent1"/>
                </a:solidFill>
              </a:rPr>
              <a:t>并操作</a:t>
            </a:r>
            <a:endParaRPr lang="en-US" altLang="zh-CN" sz="1200" dirty="0">
              <a:solidFill>
                <a:schemeClr val="accent1"/>
              </a:solidFill>
            </a:endParaRPr>
          </a:p>
          <a:p>
            <a:r>
              <a:rPr lang="en-US" altLang="zh-CN" sz="1200" dirty="0"/>
              <a:t>                              </a:t>
            </a:r>
            <a:r>
              <a:rPr lang="en-US" altLang="zh-CN" sz="1200" dirty="0">
                <a:solidFill>
                  <a:schemeClr val="accent1"/>
                </a:solidFill>
              </a:rPr>
              <a:t>//</a:t>
            </a:r>
            <a:r>
              <a:rPr lang="zh-CN" altLang="en-US" sz="1200" dirty="0">
                <a:solidFill>
                  <a:schemeClr val="accent1"/>
                </a:solidFill>
              </a:rPr>
              <a:t>作为生成树的一条边打印出来</a:t>
            </a:r>
            <a:endParaRPr lang="en-US" altLang="zh-CN" sz="1200" dirty="0">
              <a:solidFill>
                <a:schemeClr val="accent1"/>
              </a:solidFill>
            </a:endParaRPr>
          </a:p>
          <a:p>
            <a:r>
              <a:rPr lang="en-US" altLang="zh-CN" sz="1200" dirty="0"/>
              <a:t>                              </a:t>
            </a:r>
            <a:r>
              <a:rPr lang="en-US" altLang="zh-CN" sz="1200" dirty="0" err="1"/>
              <a:t>printf</a:t>
            </a:r>
            <a:r>
              <a:rPr lang="en-US" altLang="zh-CN" sz="1200" dirty="0"/>
              <a:t>(“(%d-&gt;%d) </a:t>
            </a:r>
            <a:r>
              <a:rPr lang="en-US" altLang="zh-CN" sz="1200" dirty="0" smtClean="0"/>
              <a:t>”,</a:t>
            </a:r>
            <a:r>
              <a:rPr lang="en-US" altLang="zh-CN" sz="1200" dirty="0"/>
              <a:t>edges[</a:t>
            </a:r>
            <a:r>
              <a:rPr lang="en-US" altLang="zh-CN" sz="1200" dirty="0" err="1"/>
              <a:t>i</a:t>
            </a:r>
            <a:r>
              <a:rPr lang="en-US" altLang="zh-CN" sz="1200" dirty="0" smtClean="0"/>
              <a:t>].</a:t>
            </a:r>
            <a:r>
              <a:rPr lang="en-US" altLang="zh-CN" sz="1200" dirty="0" err="1" smtClean="0"/>
              <a:t>a,edges</a:t>
            </a:r>
            <a:r>
              <a:rPr lang="en-US" altLang="zh-CN" sz="1200" dirty="0" smtClean="0"/>
              <a:t>[</a:t>
            </a:r>
            <a:r>
              <a:rPr lang="en-US" altLang="zh-CN" sz="1200" dirty="0" err="1" smtClean="0"/>
              <a:t>i</a:t>
            </a:r>
            <a:r>
              <a:rPr lang="en-US" altLang="zh-CN" sz="1200" dirty="0" smtClean="0"/>
              <a:t>].b); </a:t>
            </a:r>
            <a:endParaRPr lang="en-US" altLang="zh-CN" sz="1200" dirty="0"/>
          </a:p>
          <a:p>
            <a:r>
              <a:rPr lang="en-US" altLang="zh-CN" sz="1200" dirty="0"/>
              <a:t>                  }</a:t>
            </a:r>
          </a:p>
          <a:p>
            <a:r>
              <a:rPr lang="en-US" altLang="zh-CN" sz="1200" dirty="0"/>
              <a:t>       }</a:t>
            </a:r>
          </a:p>
          <a:p>
            <a:r>
              <a:rPr lang="en-US" altLang="zh-CN" sz="1200" dirty="0"/>
              <a:t>}</a:t>
            </a:r>
            <a:endParaRPr lang="en-US" altLang="zh-CN" sz="1600" dirty="0"/>
          </a:p>
        </p:txBody>
      </p:sp>
    </p:spTree>
    <p:extLst>
      <p:ext uri="{BB962C8B-B14F-4D97-AF65-F5344CB8AC3E}">
        <p14:creationId xmlns:p14="http://schemas.microsoft.com/office/powerpoint/2010/main" val="1159109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最小生成树</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流程图: 接点 20">
            <a:extLst>
              <a:ext uri="{FF2B5EF4-FFF2-40B4-BE49-F238E27FC236}">
                <a16:creationId xmlns:a16="http://schemas.microsoft.com/office/drawing/2014/main" xmlns="" id="{22363CE3-C997-4BE7-998E-CFAC565AB512}"/>
              </a:ext>
            </a:extLst>
          </p:cNvPr>
          <p:cNvSpPr/>
          <p:nvPr/>
        </p:nvSpPr>
        <p:spPr>
          <a:xfrm>
            <a:off x="2581912" y="141200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28" name="流程图: 接点 27">
            <a:extLst>
              <a:ext uri="{FF2B5EF4-FFF2-40B4-BE49-F238E27FC236}">
                <a16:creationId xmlns:a16="http://schemas.microsoft.com/office/drawing/2014/main" xmlns="" id="{9CDEF018-AFDC-443D-9AC1-E9D492883513}"/>
              </a:ext>
            </a:extLst>
          </p:cNvPr>
          <p:cNvSpPr/>
          <p:nvPr/>
        </p:nvSpPr>
        <p:spPr>
          <a:xfrm>
            <a:off x="1727519" y="18270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29" name="流程图: 接点 28">
            <a:extLst>
              <a:ext uri="{FF2B5EF4-FFF2-40B4-BE49-F238E27FC236}">
                <a16:creationId xmlns:a16="http://schemas.microsoft.com/office/drawing/2014/main" xmlns="" id="{21F7D1CB-0206-403B-8B27-D7806B7E2E35}"/>
              </a:ext>
            </a:extLst>
          </p:cNvPr>
          <p:cNvSpPr/>
          <p:nvPr/>
        </p:nvSpPr>
        <p:spPr>
          <a:xfrm>
            <a:off x="4169920" y="182814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30" name="流程图: 接点 29">
            <a:extLst>
              <a:ext uri="{FF2B5EF4-FFF2-40B4-BE49-F238E27FC236}">
                <a16:creationId xmlns:a16="http://schemas.microsoft.com/office/drawing/2014/main" xmlns="" id="{8D384FB5-0CF1-4379-9E5C-1A3B88BE0063}"/>
              </a:ext>
            </a:extLst>
          </p:cNvPr>
          <p:cNvSpPr/>
          <p:nvPr/>
        </p:nvSpPr>
        <p:spPr>
          <a:xfrm>
            <a:off x="2999144" y="239027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31" name="流程图: 接点 30">
            <a:extLst>
              <a:ext uri="{FF2B5EF4-FFF2-40B4-BE49-F238E27FC236}">
                <a16:creationId xmlns:a16="http://schemas.microsoft.com/office/drawing/2014/main" xmlns="" id="{9AACC531-90D3-431F-B1E4-EE040027B5FC}"/>
              </a:ext>
            </a:extLst>
          </p:cNvPr>
          <p:cNvSpPr/>
          <p:nvPr/>
        </p:nvSpPr>
        <p:spPr>
          <a:xfrm>
            <a:off x="985392" y="310616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32" name="流程图: 接点 31">
            <a:extLst>
              <a:ext uri="{FF2B5EF4-FFF2-40B4-BE49-F238E27FC236}">
                <a16:creationId xmlns:a16="http://schemas.microsoft.com/office/drawing/2014/main" xmlns="" id="{D50310DD-925B-4E0E-9601-EEA7C9853B3F}"/>
              </a:ext>
            </a:extLst>
          </p:cNvPr>
          <p:cNvSpPr/>
          <p:nvPr/>
        </p:nvSpPr>
        <p:spPr>
          <a:xfrm>
            <a:off x="2146059" y="295197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3" name="流程图: 接点 32">
            <a:extLst>
              <a:ext uri="{FF2B5EF4-FFF2-40B4-BE49-F238E27FC236}">
                <a16:creationId xmlns:a16="http://schemas.microsoft.com/office/drawing/2014/main" xmlns="" id="{47AC0BE5-59DA-407B-87AA-6EAB51EA4E1E}"/>
              </a:ext>
            </a:extLst>
          </p:cNvPr>
          <p:cNvSpPr/>
          <p:nvPr/>
        </p:nvSpPr>
        <p:spPr>
          <a:xfrm>
            <a:off x="3267454" y="390830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34" name="直接连接符 33">
            <a:extLst>
              <a:ext uri="{FF2B5EF4-FFF2-40B4-BE49-F238E27FC236}">
                <a16:creationId xmlns:a16="http://schemas.microsoft.com/office/drawing/2014/main" xmlns="" id="{5E3DEBA2-8C88-4564-B1B7-FA0D11ED73E4}"/>
              </a:ext>
            </a:extLst>
          </p:cNvPr>
          <p:cNvCxnSpPr>
            <a:cxnSpLocks/>
            <a:stCxn id="21" idx="2"/>
            <a:endCxn id="28" idx="0"/>
          </p:cNvCxnSpPr>
          <p:nvPr/>
        </p:nvCxnSpPr>
        <p:spPr>
          <a:xfrm flipH="1">
            <a:off x="1922715" y="1594571"/>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9A8B1EFF-F5D2-4F2F-951A-83827AA919D7}"/>
              </a:ext>
            </a:extLst>
          </p:cNvPr>
          <p:cNvCxnSpPr>
            <a:stCxn id="21" idx="6"/>
            <a:endCxn id="29" idx="2"/>
          </p:cNvCxnSpPr>
          <p:nvPr/>
        </p:nvCxnSpPr>
        <p:spPr>
          <a:xfrm>
            <a:off x="2972304" y="1594571"/>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0D7F41EA-AE6F-499A-BB57-BBA4DAC753E4}"/>
              </a:ext>
            </a:extLst>
          </p:cNvPr>
          <p:cNvCxnSpPr>
            <a:stCxn id="29" idx="2"/>
            <a:endCxn id="30" idx="6"/>
          </p:cNvCxnSpPr>
          <p:nvPr/>
        </p:nvCxnSpPr>
        <p:spPr>
          <a:xfrm flipH="1">
            <a:off x="3389536" y="2010705"/>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FD04ED11-69E3-499E-8A99-00057EC83B13}"/>
              </a:ext>
            </a:extLst>
          </p:cNvPr>
          <p:cNvCxnSpPr>
            <a:stCxn id="28" idx="6"/>
            <a:endCxn id="30" idx="2"/>
          </p:cNvCxnSpPr>
          <p:nvPr/>
        </p:nvCxnSpPr>
        <p:spPr>
          <a:xfrm>
            <a:off x="2117911" y="2009627"/>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24A0A55B-3BC3-4858-A913-3CB0754D1957}"/>
              </a:ext>
            </a:extLst>
          </p:cNvPr>
          <p:cNvCxnSpPr>
            <a:stCxn id="28" idx="3"/>
            <a:endCxn id="31" idx="0"/>
          </p:cNvCxnSpPr>
          <p:nvPr/>
        </p:nvCxnSpPr>
        <p:spPr>
          <a:xfrm flipH="1">
            <a:off x="1180588" y="2138718"/>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0328BE8C-3329-4716-91BC-24B2A6E4EC17}"/>
              </a:ext>
            </a:extLst>
          </p:cNvPr>
          <p:cNvCxnSpPr>
            <a:stCxn id="31" idx="6"/>
            <a:endCxn id="32" idx="2"/>
          </p:cNvCxnSpPr>
          <p:nvPr/>
        </p:nvCxnSpPr>
        <p:spPr>
          <a:xfrm flipV="1">
            <a:off x="1375784" y="3134538"/>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E5C15D37-494B-478F-A7B9-17141A31CD63}"/>
              </a:ext>
            </a:extLst>
          </p:cNvPr>
          <p:cNvCxnSpPr>
            <a:stCxn id="28" idx="4"/>
            <a:endCxn id="32" idx="0"/>
          </p:cNvCxnSpPr>
          <p:nvPr/>
        </p:nvCxnSpPr>
        <p:spPr>
          <a:xfrm>
            <a:off x="1922715" y="2192189"/>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3BEC3B1B-619B-4B66-ADB5-3C4B796F6946}"/>
              </a:ext>
            </a:extLst>
          </p:cNvPr>
          <p:cNvCxnSpPr>
            <a:stCxn id="30" idx="4"/>
            <a:endCxn id="33" idx="0"/>
          </p:cNvCxnSpPr>
          <p:nvPr/>
        </p:nvCxnSpPr>
        <p:spPr>
          <a:xfrm>
            <a:off x="3194340" y="2755401"/>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A51602E0-0497-4818-9CA4-24393423C68D}"/>
              </a:ext>
            </a:extLst>
          </p:cNvPr>
          <p:cNvCxnSpPr>
            <a:stCxn id="29" idx="4"/>
            <a:endCxn id="33" idx="6"/>
          </p:cNvCxnSpPr>
          <p:nvPr/>
        </p:nvCxnSpPr>
        <p:spPr>
          <a:xfrm flipH="1">
            <a:off x="3657846" y="2193267"/>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E6207EA6-DC83-496E-AAEB-6A4CF42064DD}"/>
              </a:ext>
            </a:extLst>
          </p:cNvPr>
          <p:cNvCxnSpPr>
            <a:stCxn id="31" idx="5"/>
            <a:endCxn id="33" idx="2"/>
          </p:cNvCxnSpPr>
          <p:nvPr/>
        </p:nvCxnSpPr>
        <p:spPr>
          <a:xfrm>
            <a:off x="1318612" y="3417823"/>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5B3AD066-B5DE-45B2-8955-C4738F7F7AF6}"/>
              </a:ext>
            </a:extLst>
          </p:cNvPr>
          <p:cNvCxnSpPr>
            <a:stCxn id="32" idx="6"/>
            <a:endCxn id="33" idx="0"/>
          </p:cNvCxnSpPr>
          <p:nvPr/>
        </p:nvCxnSpPr>
        <p:spPr>
          <a:xfrm>
            <a:off x="2536451" y="3134538"/>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08826429-2C29-44D9-9EF5-02338ABFC305}"/>
              </a:ext>
            </a:extLst>
          </p:cNvPr>
          <p:cNvSpPr txBox="1"/>
          <p:nvPr/>
        </p:nvSpPr>
        <p:spPr>
          <a:xfrm>
            <a:off x="2117911" y="1334823"/>
            <a:ext cx="223344"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1588CF46-B9A2-4BB2-B23A-747ABA281B3C}"/>
              </a:ext>
            </a:extLst>
          </p:cNvPr>
          <p:cNvSpPr txBox="1"/>
          <p:nvPr/>
        </p:nvSpPr>
        <p:spPr>
          <a:xfrm>
            <a:off x="3563347" y="1521795"/>
            <a:ext cx="606573" cy="369332"/>
          </a:xfrm>
          <a:prstGeom prst="rect">
            <a:avLst/>
          </a:prstGeom>
          <a:noFill/>
        </p:spPr>
        <p:txBody>
          <a:bodyPr wrap="square" rtlCol="0">
            <a:spAutoFit/>
          </a:bodyPr>
          <a:lstStyle/>
          <a:p>
            <a:r>
              <a:rPr lang="en-US" altLang="zh-CN" dirty="0"/>
              <a:t>11</a:t>
            </a:r>
            <a:endParaRPr lang="zh-CN" altLang="en-US" dirty="0"/>
          </a:p>
        </p:txBody>
      </p:sp>
      <p:sp>
        <p:nvSpPr>
          <p:cNvPr id="47" name="文本框 46">
            <a:extLst>
              <a:ext uri="{FF2B5EF4-FFF2-40B4-BE49-F238E27FC236}">
                <a16:creationId xmlns:a16="http://schemas.microsoft.com/office/drawing/2014/main" xmlns="" id="{689894E0-0A1C-447B-A64E-767B11D65995}"/>
              </a:ext>
            </a:extLst>
          </p:cNvPr>
          <p:cNvSpPr txBox="1"/>
          <p:nvPr/>
        </p:nvSpPr>
        <p:spPr>
          <a:xfrm>
            <a:off x="1131621" y="2449690"/>
            <a:ext cx="390393" cy="369332"/>
          </a:xfrm>
          <a:prstGeom prst="rect">
            <a:avLst/>
          </a:prstGeom>
          <a:noFill/>
        </p:spPr>
        <p:txBody>
          <a:bodyPr wrap="square" rtlCol="0">
            <a:spAutoFit/>
          </a:bodyPr>
          <a:lstStyle/>
          <a:p>
            <a:r>
              <a:rPr lang="en-US" altLang="zh-CN" dirty="0"/>
              <a:t>2</a:t>
            </a:r>
            <a:endParaRPr lang="zh-CN" altLang="en-US" dirty="0"/>
          </a:p>
        </p:txBody>
      </p:sp>
      <p:sp>
        <p:nvSpPr>
          <p:cNvPr id="48" name="文本框 47">
            <a:extLst>
              <a:ext uri="{FF2B5EF4-FFF2-40B4-BE49-F238E27FC236}">
                <a16:creationId xmlns:a16="http://schemas.microsoft.com/office/drawing/2014/main" xmlns="" id="{FE5B54D1-3933-4BD6-8A9E-8226C6933A82}"/>
              </a:ext>
            </a:extLst>
          </p:cNvPr>
          <p:cNvSpPr txBox="1"/>
          <p:nvPr/>
        </p:nvSpPr>
        <p:spPr>
          <a:xfrm>
            <a:off x="4081587" y="2951975"/>
            <a:ext cx="606573" cy="369332"/>
          </a:xfrm>
          <a:prstGeom prst="rect">
            <a:avLst/>
          </a:prstGeom>
          <a:noFill/>
        </p:spPr>
        <p:txBody>
          <a:bodyPr wrap="square" rtlCol="0">
            <a:spAutoFit/>
          </a:bodyPr>
          <a:lstStyle/>
          <a:p>
            <a:r>
              <a:rPr lang="en-US" altLang="zh-CN" dirty="0"/>
              <a:t>20</a:t>
            </a:r>
            <a:endParaRPr lang="zh-CN" altLang="en-US" dirty="0"/>
          </a:p>
        </p:txBody>
      </p:sp>
      <p:sp>
        <p:nvSpPr>
          <p:cNvPr id="49" name="文本框 48">
            <a:extLst>
              <a:ext uri="{FF2B5EF4-FFF2-40B4-BE49-F238E27FC236}">
                <a16:creationId xmlns:a16="http://schemas.microsoft.com/office/drawing/2014/main" xmlns="" id="{5B46028F-6B66-4415-BCB7-652B2BE539D4}"/>
              </a:ext>
            </a:extLst>
          </p:cNvPr>
          <p:cNvSpPr txBox="1"/>
          <p:nvPr/>
        </p:nvSpPr>
        <p:spPr>
          <a:xfrm>
            <a:off x="1880497" y="3779392"/>
            <a:ext cx="606573" cy="369332"/>
          </a:xfrm>
          <a:prstGeom prst="rect">
            <a:avLst/>
          </a:prstGeom>
          <a:noFill/>
        </p:spPr>
        <p:txBody>
          <a:bodyPr wrap="square" rtlCol="0">
            <a:spAutoFit/>
          </a:bodyPr>
          <a:lstStyle/>
          <a:p>
            <a:r>
              <a:rPr lang="en-US" altLang="zh-CN" dirty="0"/>
              <a:t>15</a:t>
            </a:r>
            <a:endParaRPr lang="zh-CN" altLang="en-US" dirty="0"/>
          </a:p>
        </p:txBody>
      </p:sp>
      <p:sp>
        <p:nvSpPr>
          <p:cNvPr id="50" name="文本框 49">
            <a:extLst>
              <a:ext uri="{FF2B5EF4-FFF2-40B4-BE49-F238E27FC236}">
                <a16:creationId xmlns:a16="http://schemas.microsoft.com/office/drawing/2014/main" xmlns="" id="{11E9CFBA-FFA3-4F63-9421-C4D13E0C9F40}"/>
              </a:ext>
            </a:extLst>
          </p:cNvPr>
          <p:cNvSpPr txBox="1"/>
          <p:nvPr/>
        </p:nvSpPr>
        <p:spPr>
          <a:xfrm>
            <a:off x="2013847" y="2306696"/>
            <a:ext cx="606573" cy="369332"/>
          </a:xfrm>
          <a:prstGeom prst="rect">
            <a:avLst/>
          </a:prstGeom>
          <a:noFill/>
        </p:spPr>
        <p:txBody>
          <a:bodyPr wrap="square" rtlCol="0">
            <a:spAutoFit/>
          </a:bodyPr>
          <a:lstStyle/>
          <a:p>
            <a:r>
              <a:rPr lang="en-US" altLang="zh-CN" dirty="0"/>
              <a:t>8</a:t>
            </a:r>
            <a:endParaRPr lang="zh-CN" altLang="en-US" dirty="0"/>
          </a:p>
        </p:txBody>
      </p:sp>
      <p:sp>
        <p:nvSpPr>
          <p:cNvPr id="51" name="文本框 50">
            <a:extLst>
              <a:ext uri="{FF2B5EF4-FFF2-40B4-BE49-F238E27FC236}">
                <a16:creationId xmlns:a16="http://schemas.microsoft.com/office/drawing/2014/main" xmlns="" id="{4947DD9A-653A-4324-8D6C-C9B5D1D29C20}"/>
              </a:ext>
            </a:extLst>
          </p:cNvPr>
          <p:cNvSpPr txBox="1"/>
          <p:nvPr/>
        </p:nvSpPr>
        <p:spPr>
          <a:xfrm>
            <a:off x="1521831" y="2918254"/>
            <a:ext cx="606573" cy="369332"/>
          </a:xfrm>
          <a:prstGeom prst="rect">
            <a:avLst/>
          </a:prstGeom>
          <a:noFill/>
        </p:spPr>
        <p:txBody>
          <a:bodyPr wrap="square" rtlCol="0">
            <a:spAutoFit/>
          </a:bodyPr>
          <a:lstStyle/>
          <a:p>
            <a:r>
              <a:rPr lang="en-US" altLang="zh-CN" dirty="0"/>
              <a:t>4</a:t>
            </a:r>
            <a:endParaRPr lang="zh-CN" altLang="en-US" dirty="0"/>
          </a:p>
        </p:txBody>
      </p:sp>
      <p:sp>
        <p:nvSpPr>
          <p:cNvPr id="52" name="文本框 51">
            <a:extLst>
              <a:ext uri="{FF2B5EF4-FFF2-40B4-BE49-F238E27FC236}">
                <a16:creationId xmlns:a16="http://schemas.microsoft.com/office/drawing/2014/main" xmlns="" id="{CB5F9129-CA09-46C8-BBCF-86E088DEF286}"/>
              </a:ext>
            </a:extLst>
          </p:cNvPr>
          <p:cNvSpPr txBox="1"/>
          <p:nvPr/>
        </p:nvSpPr>
        <p:spPr>
          <a:xfrm>
            <a:off x="3254026" y="2918254"/>
            <a:ext cx="606573" cy="369332"/>
          </a:xfrm>
          <a:prstGeom prst="rect">
            <a:avLst/>
          </a:prstGeom>
          <a:noFill/>
        </p:spPr>
        <p:txBody>
          <a:bodyPr wrap="square" rtlCol="0">
            <a:spAutoFit/>
          </a:bodyPr>
          <a:lstStyle/>
          <a:p>
            <a:r>
              <a:rPr lang="en-US" altLang="zh-CN" dirty="0"/>
              <a:t>18</a:t>
            </a:r>
            <a:endParaRPr lang="zh-CN" altLang="en-US" dirty="0"/>
          </a:p>
        </p:txBody>
      </p:sp>
      <p:sp>
        <p:nvSpPr>
          <p:cNvPr id="53" name="文本框 52">
            <a:extLst>
              <a:ext uri="{FF2B5EF4-FFF2-40B4-BE49-F238E27FC236}">
                <a16:creationId xmlns:a16="http://schemas.microsoft.com/office/drawing/2014/main" xmlns="" id="{0C4C0B39-7E48-4373-BEC5-2908DA77E1FA}"/>
              </a:ext>
            </a:extLst>
          </p:cNvPr>
          <p:cNvSpPr txBox="1"/>
          <p:nvPr/>
        </p:nvSpPr>
        <p:spPr>
          <a:xfrm>
            <a:off x="2635100" y="3344590"/>
            <a:ext cx="606573" cy="369332"/>
          </a:xfrm>
          <a:prstGeom prst="rect">
            <a:avLst/>
          </a:prstGeom>
          <a:noFill/>
        </p:spPr>
        <p:txBody>
          <a:bodyPr wrap="square" rtlCol="0">
            <a:spAutoFit/>
          </a:bodyPr>
          <a:lstStyle/>
          <a:p>
            <a:r>
              <a:rPr lang="en-US" altLang="zh-CN" dirty="0"/>
              <a:t>3</a:t>
            </a:r>
            <a:endParaRPr lang="zh-CN" altLang="en-US" dirty="0"/>
          </a:p>
        </p:txBody>
      </p:sp>
      <p:sp>
        <p:nvSpPr>
          <p:cNvPr id="54" name="文本框 53">
            <a:extLst>
              <a:ext uri="{FF2B5EF4-FFF2-40B4-BE49-F238E27FC236}">
                <a16:creationId xmlns:a16="http://schemas.microsoft.com/office/drawing/2014/main" xmlns="" id="{5602FC6E-9ED3-434F-9A59-81297CC3E2E4}"/>
              </a:ext>
            </a:extLst>
          </p:cNvPr>
          <p:cNvSpPr txBox="1"/>
          <p:nvPr/>
        </p:nvSpPr>
        <p:spPr>
          <a:xfrm>
            <a:off x="2357795" y="1923232"/>
            <a:ext cx="606573" cy="369332"/>
          </a:xfrm>
          <a:prstGeom prst="rect">
            <a:avLst/>
          </a:prstGeom>
          <a:noFill/>
        </p:spPr>
        <p:txBody>
          <a:bodyPr wrap="square" rtlCol="0">
            <a:spAutoFit/>
          </a:bodyPr>
          <a:lstStyle/>
          <a:p>
            <a:r>
              <a:rPr lang="en-US" altLang="zh-CN" dirty="0"/>
              <a:t>12</a:t>
            </a:r>
            <a:endParaRPr lang="zh-CN" altLang="en-US" dirty="0"/>
          </a:p>
        </p:txBody>
      </p:sp>
      <p:sp>
        <p:nvSpPr>
          <p:cNvPr id="55" name="文本框 54">
            <a:extLst>
              <a:ext uri="{FF2B5EF4-FFF2-40B4-BE49-F238E27FC236}">
                <a16:creationId xmlns:a16="http://schemas.microsoft.com/office/drawing/2014/main" xmlns="" id="{2E237903-D62A-46F1-A855-3C0A37122E2D}"/>
              </a:ext>
            </a:extLst>
          </p:cNvPr>
          <p:cNvSpPr txBox="1"/>
          <p:nvPr/>
        </p:nvSpPr>
        <p:spPr>
          <a:xfrm>
            <a:off x="3614823" y="2276834"/>
            <a:ext cx="606573" cy="369332"/>
          </a:xfrm>
          <a:prstGeom prst="rect">
            <a:avLst/>
          </a:prstGeom>
          <a:noFill/>
        </p:spPr>
        <p:txBody>
          <a:bodyPr wrap="square" rtlCol="0">
            <a:spAutoFit/>
          </a:bodyPr>
          <a:lstStyle/>
          <a:p>
            <a:r>
              <a:rPr lang="en-US" altLang="zh-CN" dirty="0"/>
              <a:t>24</a:t>
            </a:r>
            <a:endParaRPr lang="zh-CN" altLang="en-US" dirty="0"/>
          </a:p>
        </p:txBody>
      </p:sp>
      <p:sp>
        <p:nvSpPr>
          <p:cNvPr id="4" name="箭头: 右 3">
            <a:extLst>
              <a:ext uri="{FF2B5EF4-FFF2-40B4-BE49-F238E27FC236}">
                <a16:creationId xmlns:a16="http://schemas.microsoft.com/office/drawing/2014/main" xmlns="" id="{220FDDFE-1157-4EBC-8530-0E279D8149E1}"/>
              </a:ext>
            </a:extLst>
          </p:cNvPr>
          <p:cNvSpPr/>
          <p:nvPr/>
        </p:nvSpPr>
        <p:spPr>
          <a:xfrm>
            <a:off x="5507074" y="2461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a:extLst>
              <a:ext uri="{FF2B5EF4-FFF2-40B4-BE49-F238E27FC236}">
                <a16:creationId xmlns:a16="http://schemas.microsoft.com/office/drawing/2014/main" xmlns="" id="{0A89681F-82E9-44E4-91F9-C240EB4C45F6}"/>
              </a:ext>
            </a:extLst>
          </p:cNvPr>
          <p:cNvSpPr/>
          <p:nvPr/>
        </p:nvSpPr>
        <p:spPr>
          <a:xfrm>
            <a:off x="8967332" y="159349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57" name="流程图: 接点 56">
            <a:extLst>
              <a:ext uri="{FF2B5EF4-FFF2-40B4-BE49-F238E27FC236}">
                <a16:creationId xmlns:a16="http://schemas.microsoft.com/office/drawing/2014/main" xmlns="" id="{8CC6B492-EAD8-48DF-BB3F-A2F9D5BE3BF4}"/>
              </a:ext>
            </a:extLst>
          </p:cNvPr>
          <p:cNvSpPr/>
          <p:nvPr/>
        </p:nvSpPr>
        <p:spPr>
          <a:xfrm>
            <a:off x="8112939" y="200854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58" name="流程图: 接点 57">
            <a:extLst>
              <a:ext uri="{FF2B5EF4-FFF2-40B4-BE49-F238E27FC236}">
                <a16:creationId xmlns:a16="http://schemas.microsoft.com/office/drawing/2014/main" xmlns="" id="{5D1E8526-6F15-43D0-9697-78D74F6B55B3}"/>
              </a:ext>
            </a:extLst>
          </p:cNvPr>
          <p:cNvSpPr/>
          <p:nvPr/>
        </p:nvSpPr>
        <p:spPr>
          <a:xfrm>
            <a:off x="10555340" y="200962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59" name="流程图: 接点 58">
            <a:extLst>
              <a:ext uri="{FF2B5EF4-FFF2-40B4-BE49-F238E27FC236}">
                <a16:creationId xmlns:a16="http://schemas.microsoft.com/office/drawing/2014/main" xmlns="" id="{5C830D90-2CBC-4EF4-A048-6002A9E3D38F}"/>
              </a:ext>
            </a:extLst>
          </p:cNvPr>
          <p:cNvSpPr/>
          <p:nvPr/>
        </p:nvSpPr>
        <p:spPr>
          <a:xfrm>
            <a:off x="9384564" y="257176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60" name="流程图: 接点 59">
            <a:extLst>
              <a:ext uri="{FF2B5EF4-FFF2-40B4-BE49-F238E27FC236}">
                <a16:creationId xmlns:a16="http://schemas.microsoft.com/office/drawing/2014/main" xmlns="" id="{4E33D8FD-487E-49A2-85BB-3117989C6FED}"/>
              </a:ext>
            </a:extLst>
          </p:cNvPr>
          <p:cNvSpPr/>
          <p:nvPr/>
        </p:nvSpPr>
        <p:spPr>
          <a:xfrm>
            <a:off x="7370812" y="328765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61" name="流程图: 接点 60">
            <a:extLst>
              <a:ext uri="{FF2B5EF4-FFF2-40B4-BE49-F238E27FC236}">
                <a16:creationId xmlns:a16="http://schemas.microsoft.com/office/drawing/2014/main" xmlns="" id="{FAC3B06D-D2D3-4B42-AFDA-74DE4F2928AA}"/>
              </a:ext>
            </a:extLst>
          </p:cNvPr>
          <p:cNvSpPr/>
          <p:nvPr/>
        </p:nvSpPr>
        <p:spPr>
          <a:xfrm>
            <a:off x="8531479" y="3133459"/>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62" name="流程图: 接点 61">
            <a:extLst>
              <a:ext uri="{FF2B5EF4-FFF2-40B4-BE49-F238E27FC236}">
                <a16:creationId xmlns:a16="http://schemas.microsoft.com/office/drawing/2014/main" xmlns="" id="{0B6D555E-D908-4AB8-8500-002F7DC9F720}"/>
              </a:ext>
            </a:extLst>
          </p:cNvPr>
          <p:cNvSpPr/>
          <p:nvPr/>
        </p:nvSpPr>
        <p:spPr>
          <a:xfrm>
            <a:off x="9652874" y="408979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63" name="直接连接符 62">
            <a:extLst>
              <a:ext uri="{FF2B5EF4-FFF2-40B4-BE49-F238E27FC236}">
                <a16:creationId xmlns:a16="http://schemas.microsoft.com/office/drawing/2014/main" xmlns="" id="{98B16D9B-FE57-43EC-BEA9-EE5265C00E1A}"/>
              </a:ext>
            </a:extLst>
          </p:cNvPr>
          <p:cNvCxnSpPr>
            <a:cxnSpLocks/>
            <a:stCxn id="56" idx="2"/>
            <a:endCxn id="57" idx="0"/>
          </p:cNvCxnSpPr>
          <p:nvPr/>
        </p:nvCxnSpPr>
        <p:spPr>
          <a:xfrm flipH="1">
            <a:off x="8308135" y="1776055"/>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0C225FA0-96E2-4F53-832B-B6E4D1CD6FD5}"/>
              </a:ext>
            </a:extLst>
          </p:cNvPr>
          <p:cNvCxnSpPr>
            <a:stCxn id="56" idx="6"/>
            <a:endCxn id="58" idx="2"/>
          </p:cNvCxnSpPr>
          <p:nvPr/>
        </p:nvCxnSpPr>
        <p:spPr>
          <a:xfrm>
            <a:off x="9357724" y="1776055"/>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8C407AB0-F258-4EDB-9ECD-0D36584F4B9F}"/>
              </a:ext>
            </a:extLst>
          </p:cNvPr>
          <p:cNvCxnSpPr>
            <a:stCxn id="57" idx="6"/>
            <a:endCxn id="59" idx="2"/>
          </p:cNvCxnSpPr>
          <p:nvPr/>
        </p:nvCxnSpPr>
        <p:spPr>
          <a:xfrm>
            <a:off x="8503331" y="2191111"/>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A1380C6E-8007-43A5-9925-98B12C0706B7}"/>
              </a:ext>
            </a:extLst>
          </p:cNvPr>
          <p:cNvCxnSpPr>
            <a:stCxn id="57" idx="3"/>
            <a:endCxn id="60" idx="0"/>
          </p:cNvCxnSpPr>
          <p:nvPr/>
        </p:nvCxnSpPr>
        <p:spPr>
          <a:xfrm flipH="1">
            <a:off x="7566008" y="2320202"/>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5CD199D9-1C6A-4701-89B3-2F3455066ECD}"/>
              </a:ext>
            </a:extLst>
          </p:cNvPr>
          <p:cNvCxnSpPr>
            <a:stCxn id="60" idx="6"/>
            <a:endCxn id="61" idx="2"/>
          </p:cNvCxnSpPr>
          <p:nvPr/>
        </p:nvCxnSpPr>
        <p:spPr>
          <a:xfrm flipV="1">
            <a:off x="7761204" y="3316022"/>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xmlns="" id="{F30B10B5-CB5D-4482-848A-879F728938C4}"/>
              </a:ext>
            </a:extLst>
          </p:cNvPr>
          <p:cNvCxnSpPr>
            <a:stCxn id="61" idx="6"/>
            <a:endCxn id="62" idx="0"/>
          </p:cNvCxnSpPr>
          <p:nvPr/>
        </p:nvCxnSpPr>
        <p:spPr>
          <a:xfrm>
            <a:off x="8921871" y="3316022"/>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xmlns="" id="{7CF17655-A8A3-4B12-B998-E3A624032939}"/>
              </a:ext>
            </a:extLst>
          </p:cNvPr>
          <p:cNvSpPr txBox="1"/>
          <p:nvPr/>
        </p:nvSpPr>
        <p:spPr>
          <a:xfrm>
            <a:off x="8503331" y="1516307"/>
            <a:ext cx="223344" cy="369332"/>
          </a:xfrm>
          <a:prstGeom prst="rect">
            <a:avLst/>
          </a:prstGeom>
          <a:noFill/>
        </p:spPr>
        <p:txBody>
          <a:bodyPr wrap="square" rtlCol="0">
            <a:spAutoFit/>
          </a:bodyPr>
          <a:lstStyle/>
          <a:p>
            <a:r>
              <a:rPr lang="en-US" altLang="zh-CN" dirty="0"/>
              <a:t>5</a:t>
            </a:r>
            <a:endParaRPr lang="zh-CN" altLang="en-US" dirty="0"/>
          </a:p>
        </p:txBody>
      </p:sp>
      <p:sp>
        <p:nvSpPr>
          <p:cNvPr id="75" name="文本框 74">
            <a:extLst>
              <a:ext uri="{FF2B5EF4-FFF2-40B4-BE49-F238E27FC236}">
                <a16:creationId xmlns:a16="http://schemas.microsoft.com/office/drawing/2014/main" xmlns="" id="{8EFC835D-DF50-419E-A642-0402F7E4AA12}"/>
              </a:ext>
            </a:extLst>
          </p:cNvPr>
          <p:cNvSpPr txBox="1"/>
          <p:nvPr/>
        </p:nvSpPr>
        <p:spPr>
          <a:xfrm>
            <a:off x="9948767" y="1703279"/>
            <a:ext cx="606573" cy="369332"/>
          </a:xfrm>
          <a:prstGeom prst="rect">
            <a:avLst/>
          </a:prstGeom>
          <a:noFill/>
        </p:spPr>
        <p:txBody>
          <a:bodyPr wrap="square" rtlCol="0">
            <a:spAutoFit/>
          </a:bodyPr>
          <a:lstStyle/>
          <a:p>
            <a:r>
              <a:rPr lang="en-US" altLang="zh-CN" dirty="0"/>
              <a:t>11</a:t>
            </a:r>
            <a:endParaRPr lang="zh-CN" altLang="en-US" dirty="0"/>
          </a:p>
        </p:txBody>
      </p:sp>
      <p:sp>
        <p:nvSpPr>
          <p:cNvPr id="76" name="文本框 75">
            <a:extLst>
              <a:ext uri="{FF2B5EF4-FFF2-40B4-BE49-F238E27FC236}">
                <a16:creationId xmlns:a16="http://schemas.microsoft.com/office/drawing/2014/main" xmlns="" id="{3318078B-7108-4857-8C44-C7875A33A2BE}"/>
              </a:ext>
            </a:extLst>
          </p:cNvPr>
          <p:cNvSpPr txBox="1"/>
          <p:nvPr/>
        </p:nvSpPr>
        <p:spPr>
          <a:xfrm>
            <a:off x="7517041" y="2631174"/>
            <a:ext cx="390393" cy="369332"/>
          </a:xfrm>
          <a:prstGeom prst="rect">
            <a:avLst/>
          </a:prstGeom>
          <a:noFill/>
        </p:spPr>
        <p:txBody>
          <a:bodyPr wrap="square" rtlCol="0">
            <a:spAutoFit/>
          </a:bodyPr>
          <a:lstStyle/>
          <a:p>
            <a:r>
              <a:rPr lang="en-US" altLang="zh-CN" dirty="0"/>
              <a:t>2</a:t>
            </a:r>
            <a:endParaRPr lang="zh-CN" altLang="en-US" dirty="0"/>
          </a:p>
        </p:txBody>
      </p:sp>
      <p:sp>
        <p:nvSpPr>
          <p:cNvPr id="80" name="文本框 79">
            <a:extLst>
              <a:ext uri="{FF2B5EF4-FFF2-40B4-BE49-F238E27FC236}">
                <a16:creationId xmlns:a16="http://schemas.microsoft.com/office/drawing/2014/main" xmlns="" id="{3960BCCF-5A6F-4D7D-84B0-E857B19517B1}"/>
              </a:ext>
            </a:extLst>
          </p:cNvPr>
          <p:cNvSpPr txBox="1"/>
          <p:nvPr/>
        </p:nvSpPr>
        <p:spPr>
          <a:xfrm>
            <a:off x="7907251" y="3099738"/>
            <a:ext cx="606573" cy="369332"/>
          </a:xfrm>
          <a:prstGeom prst="rect">
            <a:avLst/>
          </a:prstGeom>
          <a:noFill/>
        </p:spPr>
        <p:txBody>
          <a:bodyPr wrap="square" rtlCol="0">
            <a:spAutoFit/>
          </a:bodyPr>
          <a:lstStyle/>
          <a:p>
            <a:r>
              <a:rPr lang="en-US" altLang="zh-CN" dirty="0"/>
              <a:t>4</a:t>
            </a:r>
            <a:endParaRPr lang="zh-CN" altLang="en-US" dirty="0"/>
          </a:p>
        </p:txBody>
      </p:sp>
      <p:sp>
        <p:nvSpPr>
          <p:cNvPr id="82" name="文本框 81">
            <a:extLst>
              <a:ext uri="{FF2B5EF4-FFF2-40B4-BE49-F238E27FC236}">
                <a16:creationId xmlns:a16="http://schemas.microsoft.com/office/drawing/2014/main" xmlns="" id="{213C1BBA-AF0E-4C98-A494-0A7E05B916E0}"/>
              </a:ext>
            </a:extLst>
          </p:cNvPr>
          <p:cNvSpPr txBox="1"/>
          <p:nvPr/>
        </p:nvSpPr>
        <p:spPr>
          <a:xfrm>
            <a:off x="9020520" y="3526074"/>
            <a:ext cx="606573" cy="369332"/>
          </a:xfrm>
          <a:prstGeom prst="rect">
            <a:avLst/>
          </a:prstGeom>
          <a:noFill/>
        </p:spPr>
        <p:txBody>
          <a:bodyPr wrap="square" rtlCol="0">
            <a:spAutoFit/>
          </a:bodyPr>
          <a:lstStyle/>
          <a:p>
            <a:r>
              <a:rPr lang="en-US" altLang="zh-CN" dirty="0"/>
              <a:t>3</a:t>
            </a:r>
            <a:endParaRPr lang="zh-CN" altLang="en-US" dirty="0"/>
          </a:p>
        </p:txBody>
      </p:sp>
      <p:sp>
        <p:nvSpPr>
          <p:cNvPr id="83" name="文本框 82">
            <a:extLst>
              <a:ext uri="{FF2B5EF4-FFF2-40B4-BE49-F238E27FC236}">
                <a16:creationId xmlns:a16="http://schemas.microsoft.com/office/drawing/2014/main" xmlns="" id="{CF9778EB-BCD5-47BA-B11F-0C797EFDFDF5}"/>
              </a:ext>
            </a:extLst>
          </p:cNvPr>
          <p:cNvSpPr txBox="1"/>
          <p:nvPr/>
        </p:nvSpPr>
        <p:spPr>
          <a:xfrm>
            <a:off x="8743215" y="2104716"/>
            <a:ext cx="606573" cy="369332"/>
          </a:xfrm>
          <a:prstGeom prst="rect">
            <a:avLst/>
          </a:prstGeom>
          <a:noFill/>
        </p:spPr>
        <p:txBody>
          <a:bodyPr wrap="square" rtlCol="0">
            <a:spAutoFit/>
          </a:bodyPr>
          <a:lstStyle/>
          <a:p>
            <a:r>
              <a:rPr lang="en-US" altLang="zh-CN" dirty="0"/>
              <a:t>12</a:t>
            </a:r>
            <a:endParaRPr lang="zh-CN" altLang="en-US" dirty="0"/>
          </a:p>
        </p:txBody>
      </p:sp>
      <p:sp>
        <p:nvSpPr>
          <p:cNvPr id="7" name="文本框 6">
            <a:extLst>
              <a:ext uri="{FF2B5EF4-FFF2-40B4-BE49-F238E27FC236}">
                <a16:creationId xmlns:a16="http://schemas.microsoft.com/office/drawing/2014/main" xmlns="" id="{FD80E5AE-735B-4EAA-B1ED-CEBC0C8CE1B6}"/>
              </a:ext>
            </a:extLst>
          </p:cNvPr>
          <p:cNvSpPr txBox="1"/>
          <p:nvPr/>
        </p:nvSpPr>
        <p:spPr>
          <a:xfrm>
            <a:off x="8637733" y="4773336"/>
            <a:ext cx="2198040" cy="369332"/>
          </a:xfrm>
          <a:prstGeom prst="rect">
            <a:avLst/>
          </a:prstGeom>
          <a:noFill/>
        </p:spPr>
        <p:txBody>
          <a:bodyPr wrap="square" rtlCol="0">
            <a:spAutoFit/>
          </a:bodyPr>
          <a:lstStyle/>
          <a:p>
            <a:r>
              <a:rPr lang="zh-CN" altLang="en-US" dirty="0"/>
              <a:t>最小生成树</a:t>
            </a:r>
          </a:p>
        </p:txBody>
      </p:sp>
    </p:spTree>
    <p:extLst>
      <p:ext uri="{BB962C8B-B14F-4D97-AF65-F5344CB8AC3E}">
        <p14:creationId xmlns:p14="http://schemas.microsoft.com/office/powerpoint/2010/main" val="139431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par>
                                <p:cTn id="44" presetID="10" presetClass="entr" presetSubtype="0" fill="hold"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500"/>
                                        <p:tgtEl>
                                          <p:spTgt spid="8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500"/>
                                        <p:tgtEl>
                                          <p:spTgt spid="8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6" grpId="0" animBg="1"/>
      <p:bldP spid="57" grpId="0" animBg="1"/>
      <p:bldP spid="58" grpId="0" animBg="1"/>
      <p:bldP spid="59" grpId="0" animBg="1"/>
      <p:bldP spid="60" grpId="0" animBg="1"/>
      <p:bldP spid="61" grpId="0" animBg="1"/>
      <p:bldP spid="62" grpId="0" animBg="1"/>
      <p:bldP spid="74" grpId="0"/>
      <p:bldP spid="75" grpId="0"/>
      <p:bldP spid="76" grpId="0"/>
      <p:bldP spid="80" grpId="0"/>
      <p:bldP spid="82" grpId="0"/>
      <p:bldP spid="83" grpId="0"/>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成组"/>
          <p:cNvGrpSpPr/>
          <p:nvPr/>
        </p:nvGrpSpPr>
        <p:grpSpPr>
          <a:xfrm>
            <a:off x="4219575" y="933858"/>
            <a:ext cx="3400425" cy="5232400"/>
            <a:chOff x="0" y="-1"/>
            <a:chExt cx="4889500" cy="8549642"/>
          </a:xfrm>
        </p:grpSpPr>
        <p:sp>
          <p:nvSpPr>
            <p:cNvPr id="11" name="矩形"/>
            <p:cNvSpPr/>
            <p:nvPr/>
          </p:nvSpPr>
          <p:spPr>
            <a:xfrm>
              <a:off x="0" y="-1"/>
              <a:ext cx="4889500" cy="8549642"/>
            </a:xfrm>
            <a:prstGeom prst="rect">
              <a:avLst/>
            </a:prstGeom>
            <a:noFill/>
            <a:ln w="317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5" name="成组"/>
            <p:cNvGrpSpPr/>
            <p:nvPr/>
          </p:nvGrpSpPr>
          <p:grpSpPr>
            <a:xfrm>
              <a:off x="0" y="-1"/>
              <a:ext cx="4889500" cy="862149"/>
              <a:chOff x="0" y="0"/>
              <a:chExt cx="4889500" cy="862147"/>
            </a:xfrm>
          </p:grpSpPr>
          <p:sp>
            <p:nvSpPr>
              <p:cNvPr id="13" name="矩形"/>
              <p:cNvSpPr/>
              <p:nvPr/>
            </p:nvSpPr>
            <p:spPr>
              <a:xfrm>
                <a:off x="0" y="0"/>
                <a:ext cx="4889500" cy="862147"/>
              </a:xfrm>
              <a:prstGeom prst="rect">
                <a:avLst/>
              </a:prstGeom>
              <a:solidFill>
                <a:schemeClr val="accent1"/>
              </a:solidFill>
              <a:ln w="9525" cap="flat">
                <a:solidFill>
                  <a:schemeClr val="accent1"/>
                </a:solidFill>
                <a:prstDash val="solid"/>
                <a:bevel/>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800">
                    <a:solidFill>
                      <a:srgbClr val="FFFFFF"/>
                    </a:solidFill>
                  </a:defRPr>
                </a:pPr>
                <a:endParaRPr/>
              </a:p>
            </p:txBody>
          </p:sp>
          <p:sp>
            <p:nvSpPr>
              <p:cNvPr id="14" name="教材或课程展示页"/>
              <p:cNvSpPr txBox="1"/>
              <p:nvPr/>
            </p:nvSpPr>
            <p:spPr>
              <a:xfrm>
                <a:off x="0" y="79045"/>
                <a:ext cx="4889500" cy="704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r>
                  <a:rPr lang="zh-CN" altLang="en-US" sz="2200" dirty="0"/>
                  <a:t>本节内容</a:t>
                </a:r>
                <a:endParaRPr sz="2200" dirty="0"/>
              </a:p>
            </p:txBody>
          </p:sp>
        </p:grpSp>
      </p:grpSp>
      <p:sp>
        <p:nvSpPr>
          <p:cNvPr id="24" name="课程或教材介绍页"/>
          <p:cNvSpPr txBox="1"/>
          <p:nvPr/>
        </p:nvSpPr>
        <p:spPr>
          <a:xfrm>
            <a:off x="4348162" y="1959973"/>
            <a:ext cx="3143250" cy="150810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6600"/>
            </a:lvl1pPr>
          </a:lstStyle>
          <a:p>
            <a:r>
              <a:rPr lang="zh-CN" altLang="en-US" sz="4600" dirty="0"/>
              <a:t>图的应用</a:t>
            </a:r>
            <a:r>
              <a:rPr lang="en-US" altLang="zh-CN" sz="4600" dirty="0"/>
              <a:t>(2)</a:t>
            </a:r>
            <a:r>
              <a:rPr lang="zh-CN" altLang="en-US" sz="4600" dirty="0"/>
              <a:t>最短路径</a:t>
            </a:r>
            <a:endParaRPr lang="en-US" altLang="zh-CN" sz="4600" dirty="0"/>
          </a:p>
        </p:txBody>
      </p:sp>
      <p:sp>
        <p:nvSpPr>
          <p:cNvPr id="32" name="页脚占位符 29"/>
          <p:cNvSpPr txBox="1">
            <a:spLocks/>
          </p:cNvSpPr>
          <p:nvPr/>
        </p:nvSpPr>
        <p:spPr>
          <a:xfrm>
            <a:off x="8720919" y="6492875"/>
            <a:ext cx="3471081"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kumimoji="0" lang="en-US" altLang="zh-CN"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kumimoji="0" lang="zh-CN" altLang="en-US" sz="1600" b="0" i="0" u="none" strike="noStrike" kern="1200" cap="none" spc="0" normalizeH="0" baseline="0" noProof="0" dirty="0">
              <a:ln>
                <a:noFill/>
              </a:ln>
              <a:solidFill>
                <a:srgbClr val="A73A09"/>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5356064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最短路径</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121B0AD9-1ED0-420B-B078-1F3C7ADC25DB}"/>
              </a:ext>
            </a:extLst>
          </p:cNvPr>
          <p:cNvSpPr/>
          <p:nvPr/>
        </p:nvSpPr>
        <p:spPr>
          <a:xfrm>
            <a:off x="8885267" y="131424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5" name="流程图: 接点 14">
            <a:extLst>
              <a:ext uri="{FF2B5EF4-FFF2-40B4-BE49-F238E27FC236}">
                <a16:creationId xmlns:a16="http://schemas.microsoft.com/office/drawing/2014/main" xmlns="" id="{93941FF6-586D-4913-9019-A1E8C868FB5D}"/>
              </a:ext>
            </a:extLst>
          </p:cNvPr>
          <p:cNvSpPr/>
          <p:nvPr/>
        </p:nvSpPr>
        <p:spPr>
          <a:xfrm>
            <a:off x="8030874" y="172930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6" name="流程图: 接点 15">
            <a:extLst>
              <a:ext uri="{FF2B5EF4-FFF2-40B4-BE49-F238E27FC236}">
                <a16:creationId xmlns:a16="http://schemas.microsoft.com/office/drawing/2014/main" xmlns="" id="{1B48E766-B222-486B-BC3C-AC092A8BF94B}"/>
              </a:ext>
            </a:extLst>
          </p:cNvPr>
          <p:cNvSpPr/>
          <p:nvPr/>
        </p:nvSpPr>
        <p:spPr>
          <a:xfrm>
            <a:off x="10473275" y="173037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7" name="流程图: 接点 16">
            <a:extLst>
              <a:ext uri="{FF2B5EF4-FFF2-40B4-BE49-F238E27FC236}">
                <a16:creationId xmlns:a16="http://schemas.microsoft.com/office/drawing/2014/main" xmlns="" id="{53D71E0C-AC8C-43D9-BFAF-AB6DDC5E246D}"/>
              </a:ext>
            </a:extLst>
          </p:cNvPr>
          <p:cNvSpPr/>
          <p:nvPr/>
        </p:nvSpPr>
        <p:spPr>
          <a:xfrm>
            <a:off x="9302499" y="229251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18" name="流程图: 接点 17">
            <a:extLst>
              <a:ext uri="{FF2B5EF4-FFF2-40B4-BE49-F238E27FC236}">
                <a16:creationId xmlns:a16="http://schemas.microsoft.com/office/drawing/2014/main" xmlns="" id="{1B28E224-C0A0-492C-807A-E08D78E53F07}"/>
              </a:ext>
            </a:extLst>
          </p:cNvPr>
          <p:cNvSpPr/>
          <p:nvPr/>
        </p:nvSpPr>
        <p:spPr>
          <a:xfrm>
            <a:off x="7288747" y="3008405"/>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19" name="流程图: 接点 18">
            <a:extLst>
              <a:ext uri="{FF2B5EF4-FFF2-40B4-BE49-F238E27FC236}">
                <a16:creationId xmlns:a16="http://schemas.microsoft.com/office/drawing/2014/main" xmlns="" id="{5BA5DD9A-5311-474F-A672-0A2F695BCB3B}"/>
              </a:ext>
            </a:extLst>
          </p:cNvPr>
          <p:cNvSpPr/>
          <p:nvPr/>
        </p:nvSpPr>
        <p:spPr>
          <a:xfrm>
            <a:off x="8449414" y="2854211"/>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21" name="流程图: 接点 20">
            <a:extLst>
              <a:ext uri="{FF2B5EF4-FFF2-40B4-BE49-F238E27FC236}">
                <a16:creationId xmlns:a16="http://schemas.microsoft.com/office/drawing/2014/main" xmlns="" id="{0B9D5078-74B7-4D23-8435-261EEB592406}"/>
              </a:ext>
            </a:extLst>
          </p:cNvPr>
          <p:cNvSpPr/>
          <p:nvPr/>
        </p:nvSpPr>
        <p:spPr>
          <a:xfrm>
            <a:off x="9570809" y="381054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G</a:t>
            </a:r>
            <a:endParaRPr lang="zh-CN" altLang="en-US" dirty="0"/>
          </a:p>
        </p:txBody>
      </p:sp>
      <p:cxnSp>
        <p:nvCxnSpPr>
          <p:cNvPr id="7" name="直接连接符 6">
            <a:extLst>
              <a:ext uri="{FF2B5EF4-FFF2-40B4-BE49-F238E27FC236}">
                <a16:creationId xmlns:a16="http://schemas.microsoft.com/office/drawing/2014/main" xmlns="" id="{C1D7E636-F8AF-49D3-AC81-33E4F715B5AF}"/>
              </a:ext>
            </a:extLst>
          </p:cNvPr>
          <p:cNvCxnSpPr>
            <a:cxnSpLocks/>
            <a:stCxn id="14" idx="2"/>
            <a:endCxn id="15" idx="0"/>
          </p:cNvCxnSpPr>
          <p:nvPr/>
        </p:nvCxnSpPr>
        <p:spPr>
          <a:xfrm flipH="1">
            <a:off x="8226070" y="1496807"/>
            <a:ext cx="659197" cy="232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7A8144B5-A19D-4C60-8AEC-6A1E7B5F4DF3}"/>
              </a:ext>
            </a:extLst>
          </p:cNvPr>
          <p:cNvCxnSpPr>
            <a:stCxn id="14" idx="6"/>
            <a:endCxn id="16" idx="2"/>
          </p:cNvCxnSpPr>
          <p:nvPr/>
        </p:nvCxnSpPr>
        <p:spPr>
          <a:xfrm>
            <a:off x="9275659" y="1496807"/>
            <a:ext cx="1197616" cy="416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5F7ED318-7941-45C3-B360-4B0A729FC079}"/>
              </a:ext>
            </a:extLst>
          </p:cNvPr>
          <p:cNvCxnSpPr>
            <a:stCxn id="16" idx="2"/>
            <a:endCxn id="17" idx="6"/>
          </p:cNvCxnSpPr>
          <p:nvPr/>
        </p:nvCxnSpPr>
        <p:spPr>
          <a:xfrm flipH="1">
            <a:off x="9692891" y="1912941"/>
            <a:ext cx="780384" cy="56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8725C21A-1622-4096-B650-C1EC567C9D8A}"/>
              </a:ext>
            </a:extLst>
          </p:cNvPr>
          <p:cNvCxnSpPr>
            <a:stCxn id="15" idx="6"/>
            <a:endCxn id="17" idx="2"/>
          </p:cNvCxnSpPr>
          <p:nvPr/>
        </p:nvCxnSpPr>
        <p:spPr>
          <a:xfrm>
            <a:off x="8421266" y="1911863"/>
            <a:ext cx="881233" cy="56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159570DE-6086-41F5-AD18-445FAB8A060A}"/>
              </a:ext>
            </a:extLst>
          </p:cNvPr>
          <p:cNvCxnSpPr>
            <a:stCxn id="15" idx="3"/>
            <a:endCxn id="18" idx="0"/>
          </p:cNvCxnSpPr>
          <p:nvPr/>
        </p:nvCxnSpPr>
        <p:spPr>
          <a:xfrm flipH="1">
            <a:off x="7483943" y="2040954"/>
            <a:ext cx="604103" cy="96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B48748F3-282A-42C7-AAF8-BBE5454640BE}"/>
              </a:ext>
            </a:extLst>
          </p:cNvPr>
          <p:cNvCxnSpPr>
            <a:stCxn id="18" idx="6"/>
            <a:endCxn id="19" idx="2"/>
          </p:cNvCxnSpPr>
          <p:nvPr/>
        </p:nvCxnSpPr>
        <p:spPr>
          <a:xfrm flipV="1">
            <a:off x="7679139" y="3036774"/>
            <a:ext cx="770275" cy="154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948E3FC3-D152-4AA2-AE8F-1F6EC2DEA1BF}"/>
              </a:ext>
            </a:extLst>
          </p:cNvPr>
          <p:cNvCxnSpPr>
            <a:stCxn id="15" idx="4"/>
            <a:endCxn id="19" idx="0"/>
          </p:cNvCxnSpPr>
          <p:nvPr/>
        </p:nvCxnSpPr>
        <p:spPr>
          <a:xfrm>
            <a:off x="8226070" y="2094425"/>
            <a:ext cx="418540" cy="7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4CE2BF12-3ED0-4B68-AF47-084892D6540F}"/>
              </a:ext>
            </a:extLst>
          </p:cNvPr>
          <p:cNvCxnSpPr>
            <a:stCxn id="17" idx="4"/>
            <a:endCxn id="21" idx="0"/>
          </p:cNvCxnSpPr>
          <p:nvPr/>
        </p:nvCxnSpPr>
        <p:spPr>
          <a:xfrm>
            <a:off x="9497695" y="2657637"/>
            <a:ext cx="268310" cy="115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8573B2C4-6440-4D15-8A9C-81A42A7260CC}"/>
              </a:ext>
            </a:extLst>
          </p:cNvPr>
          <p:cNvCxnSpPr>
            <a:stCxn id="16" idx="4"/>
            <a:endCxn id="21" idx="6"/>
          </p:cNvCxnSpPr>
          <p:nvPr/>
        </p:nvCxnSpPr>
        <p:spPr>
          <a:xfrm flipH="1">
            <a:off x="9961201" y="2095503"/>
            <a:ext cx="707270" cy="1897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D641B72A-057E-4589-B6F8-C2CCD0FBD613}"/>
              </a:ext>
            </a:extLst>
          </p:cNvPr>
          <p:cNvCxnSpPr>
            <a:stCxn id="18" idx="5"/>
            <a:endCxn id="21" idx="2"/>
          </p:cNvCxnSpPr>
          <p:nvPr/>
        </p:nvCxnSpPr>
        <p:spPr>
          <a:xfrm>
            <a:off x="7621967" y="3320059"/>
            <a:ext cx="1948842" cy="67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B5562110-4202-4ACB-A035-E1A815FEE3B0}"/>
              </a:ext>
            </a:extLst>
          </p:cNvPr>
          <p:cNvCxnSpPr>
            <a:stCxn id="19" idx="6"/>
            <a:endCxn id="21" idx="0"/>
          </p:cNvCxnSpPr>
          <p:nvPr/>
        </p:nvCxnSpPr>
        <p:spPr>
          <a:xfrm>
            <a:off x="8839806" y="3036774"/>
            <a:ext cx="926199" cy="77377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85E00E3F-0167-4A15-BE91-6807E63423CD}"/>
              </a:ext>
            </a:extLst>
          </p:cNvPr>
          <p:cNvSpPr txBox="1"/>
          <p:nvPr/>
        </p:nvSpPr>
        <p:spPr>
          <a:xfrm>
            <a:off x="8421266" y="1237059"/>
            <a:ext cx="223344"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407C3FAF-E891-44F1-9647-BB129A458684}"/>
              </a:ext>
            </a:extLst>
          </p:cNvPr>
          <p:cNvSpPr txBox="1"/>
          <p:nvPr/>
        </p:nvSpPr>
        <p:spPr>
          <a:xfrm>
            <a:off x="9866702" y="1424031"/>
            <a:ext cx="606573" cy="369332"/>
          </a:xfrm>
          <a:prstGeom prst="rect">
            <a:avLst/>
          </a:prstGeom>
          <a:noFill/>
        </p:spPr>
        <p:txBody>
          <a:bodyPr wrap="square" rtlCol="0">
            <a:spAutoFit/>
          </a:bodyPr>
          <a:lstStyle/>
          <a:p>
            <a:r>
              <a:rPr lang="en-US" altLang="zh-CN" dirty="0"/>
              <a:t>11</a:t>
            </a:r>
            <a:endParaRPr lang="zh-CN" altLang="en-US" dirty="0"/>
          </a:p>
        </p:txBody>
      </p:sp>
      <p:sp>
        <p:nvSpPr>
          <p:cNvPr id="47" name="文本框 46">
            <a:extLst>
              <a:ext uri="{FF2B5EF4-FFF2-40B4-BE49-F238E27FC236}">
                <a16:creationId xmlns:a16="http://schemas.microsoft.com/office/drawing/2014/main" xmlns="" id="{31521F08-F08C-4310-92D0-4093335A82B8}"/>
              </a:ext>
            </a:extLst>
          </p:cNvPr>
          <p:cNvSpPr txBox="1"/>
          <p:nvPr/>
        </p:nvSpPr>
        <p:spPr>
          <a:xfrm>
            <a:off x="7434976" y="2351926"/>
            <a:ext cx="390393" cy="369332"/>
          </a:xfrm>
          <a:prstGeom prst="rect">
            <a:avLst/>
          </a:prstGeom>
          <a:noFill/>
        </p:spPr>
        <p:txBody>
          <a:bodyPr wrap="square" rtlCol="0">
            <a:spAutoFit/>
          </a:bodyPr>
          <a:lstStyle/>
          <a:p>
            <a:r>
              <a:rPr lang="en-US" altLang="zh-CN" dirty="0"/>
              <a:t>2</a:t>
            </a:r>
            <a:endParaRPr lang="zh-CN" altLang="en-US" dirty="0"/>
          </a:p>
        </p:txBody>
      </p:sp>
      <p:sp>
        <p:nvSpPr>
          <p:cNvPr id="48" name="文本框 47">
            <a:extLst>
              <a:ext uri="{FF2B5EF4-FFF2-40B4-BE49-F238E27FC236}">
                <a16:creationId xmlns:a16="http://schemas.microsoft.com/office/drawing/2014/main" xmlns="" id="{D1446325-CE9D-454A-A50F-79975367FEAC}"/>
              </a:ext>
            </a:extLst>
          </p:cNvPr>
          <p:cNvSpPr txBox="1"/>
          <p:nvPr/>
        </p:nvSpPr>
        <p:spPr>
          <a:xfrm>
            <a:off x="10251059" y="3062160"/>
            <a:ext cx="606573" cy="369332"/>
          </a:xfrm>
          <a:prstGeom prst="rect">
            <a:avLst/>
          </a:prstGeom>
          <a:noFill/>
        </p:spPr>
        <p:txBody>
          <a:bodyPr wrap="square" rtlCol="0">
            <a:spAutoFit/>
          </a:bodyPr>
          <a:lstStyle/>
          <a:p>
            <a:r>
              <a:rPr lang="en-US" altLang="zh-CN" dirty="0"/>
              <a:t>20</a:t>
            </a:r>
            <a:endParaRPr lang="zh-CN" altLang="en-US" dirty="0"/>
          </a:p>
        </p:txBody>
      </p:sp>
      <p:sp>
        <p:nvSpPr>
          <p:cNvPr id="49" name="文本框 48">
            <a:extLst>
              <a:ext uri="{FF2B5EF4-FFF2-40B4-BE49-F238E27FC236}">
                <a16:creationId xmlns:a16="http://schemas.microsoft.com/office/drawing/2014/main" xmlns="" id="{8AB3BB02-DC65-4C95-8B6E-CEAE2338AF55}"/>
              </a:ext>
            </a:extLst>
          </p:cNvPr>
          <p:cNvSpPr txBox="1"/>
          <p:nvPr/>
        </p:nvSpPr>
        <p:spPr>
          <a:xfrm>
            <a:off x="8183852" y="3681628"/>
            <a:ext cx="606573" cy="369332"/>
          </a:xfrm>
          <a:prstGeom prst="rect">
            <a:avLst/>
          </a:prstGeom>
          <a:noFill/>
        </p:spPr>
        <p:txBody>
          <a:bodyPr wrap="square" rtlCol="0">
            <a:spAutoFit/>
          </a:bodyPr>
          <a:lstStyle/>
          <a:p>
            <a:r>
              <a:rPr lang="en-US" altLang="zh-CN" dirty="0"/>
              <a:t>15</a:t>
            </a:r>
            <a:endParaRPr lang="zh-CN" altLang="en-US" dirty="0"/>
          </a:p>
        </p:txBody>
      </p:sp>
      <p:sp>
        <p:nvSpPr>
          <p:cNvPr id="50" name="文本框 49">
            <a:extLst>
              <a:ext uri="{FF2B5EF4-FFF2-40B4-BE49-F238E27FC236}">
                <a16:creationId xmlns:a16="http://schemas.microsoft.com/office/drawing/2014/main" xmlns="" id="{E811C850-EE7A-4F9A-87C1-1C85017C34DE}"/>
              </a:ext>
            </a:extLst>
          </p:cNvPr>
          <p:cNvSpPr txBox="1"/>
          <p:nvPr/>
        </p:nvSpPr>
        <p:spPr>
          <a:xfrm>
            <a:off x="8317202" y="2208932"/>
            <a:ext cx="606573" cy="369332"/>
          </a:xfrm>
          <a:prstGeom prst="rect">
            <a:avLst/>
          </a:prstGeom>
          <a:noFill/>
        </p:spPr>
        <p:txBody>
          <a:bodyPr wrap="square" rtlCol="0">
            <a:spAutoFit/>
          </a:bodyPr>
          <a:lstStyle/>
          <a:p>
            <a:r>
              <a:rPr lang="en-US" altLang="zh-CN" dirty="0"/>
              <a:t>8</a:t>
            </a:r>
            <a:endParaRPr lang="zh-CN" altLang="en-US" dirty="0"/>
          </a:p>
        </p:txBody>
      </p:sp>
      <p:sp>
        <p:nvSpPr>
          <p:cNvPr id="51" name="文本框 50">
            <a:extLst>
              <a:ext uri="{FF2B5EF4-FFF2-40B4-BE49-F238E27FC236}">
                <a16:creationId xmlns:a16="http://schemas.microsoft.com/office/drawing/2014/main" xmlns="" id="{984C320D-7CD3-427F-9041-62499ACD4D9E}"/>
              </a:ext>
            </a:extLst>
          </p:cNvPr>
          <p:cNvSpPr txBox="1"/>
          <p:nvPr/>
        </p:nvSpPr>
        <p:spPr>
          <a:xfrm>
            <a:off x="7825186" y="2820490"/>
            <a:ext cx="606573" cy="369332"/>
          </a:xfrm>
          <a:prstGeom prst="rect">
            <a:avLst/>
          </a:prstGeom>
          <a:noFill/>
        </p:spPr>
        <p:txBody>
          <a:bodyPr wrap="square" rtlCol="0">
            <a:spAutoFit/>
          </a:bodyPr>
          <a:lstStyle/>
          <a:p>
            <a:r>
              <a:rPr lang="en-US" altLang="zh-CN" dirty="0"/>
              <a:t>4</a:t>
            </a:r>
            <a:endParaRPr lang="zh-CN" altLang="en-US" dirty="0"/>
          </a:p>
        </p:txBody>
      </p:sp>
      <p:sp>
        <p:nvSpPr>
          <p:cNvPr id="52" name="文本框 51">
            <a:extLst>
              <a:ext uri="{FF2B5EF4-FFF2-40B4-BE49-F238E27FC236}">
                <a16:creationId xmlns:a16="http://schemas.microsoft.com/office/drawing/2014/main" xmlns="" id="{79C86676-2AE3-475E-B57A-8B1B080DB9CF}"/>
              </a:ext>
            </a:extLst>
          </p:cNvPr>
          <p:cNvSpPr txBox="1"/>
          <p:nvPr/>
        </p:nvSpPr>
        <p:spPr>
          <a:xfrm>
            <a:off x="9557381" y="2820490"/>
            <a:ext cx="606573" cy="369332"/>
          </a:xfrm>
          <a:prstGeom prst="rect">
            <a:avLst/>
          </a:prstGeom>
          <a:noFill/>
        </p:spPr>
        <p:txBody>
          <a:bodyPr wrap="square" rtlCol="0">
            <a:spAutoFit/>
          </a:bodyPr>
          <a:lstStyle/>
          <a:p>
            <a:r>
              <a:rPr lang="en-US" altLang="zh-CN" dirty="0"/>
              <a:t>18</a:t>
            </a:r>
            <a:endParaRPr lang="zh-CN" altLang="en-US" dirty="0"/>
          </a:p>
        </p:txBody>
      </p:sp>
      <p:sp>
        <p:nvSpPr>
          <p:cNvPr id="53" name="文本框 52">
            <a:extLst>
              <a:ext uri="{FF2B5EF4-FFF2-40B4-BE49-F238E27FC236}">
                <a16:creationId xmlns:a16="http://schemas.microsoft.com/office/drawing/2014/main" xmlns="" id="{E9C6814C-2886-4829-A7F0-BB69D25C4759}"/>
              </a:ext>
            </a:extLst>
          </p:cNvPr>
          <p:cNvSpPr txBox="1"/>
          <p:nvPr/>
        </p:nvSpPr>
        <p:spPr>
          <a:xfrm>
            <a:off x="8938455" y="3246826"/>
            <a:ext cx="606573" cy="369332"/>
          </a:xfrm>
          <a:prstGeom prst="rect">
            <a:avLst/>
          </a:prstGeom>
          <a:noFill/>
        </p:spPr>
        <p:txBody>
          <a:bodyPr wrap="square" rtlCol="0">
            <a:spAutoFit/>
          </a:bodyPr>
          <a:lstStyle/>
          <a:p>
            <a:r>
              <a:rPr lang="en-US" altLang="zh-CN" dirty="0"/>
              <a:t>3</a:t>
            </a:r>
            <a:endParaRPr lang="zh-CN" altLang="en-US" dirty="0"/>
          </a:p>
        </p:txBody>
      </p:sp>
      <p:sp>
        <p:nvSpPr>
          <p:cNvPr id="54" name="文本框 53">
            <a:extLst>
              <a:ext uri="{FF2B5EF4-FFF2-40B4-BE49-F238E27FC236}">
                <a16:creationId xmlns:a16="http://schemas.microsoft.com/office/drawing/2014/main" xmlns="" id="{976CBE57-6C75-4586-A099-4A93D220A744}"/>
              </a:ext>
            </a:extLst>
          </p:cNvPr>
          <p:cNvSpPr txBox="1"/>
          <p:nvPr/>
        </p:nvSpPr>
        <p:spPr>
          <a:xfrm>
            <a:off x="8661150" y="1825468"/>
            <a:ext cx="606573" cy="369332"/>
          </a:xfrm>
          <a:prstGeom prst="rect">
            <a:avLst/>
          </a:prstGeom>
          <a:noFill/>
        </p:spPr>
        <p:txBody>
          <a:bodyPr wrap="square" rtlCol="0">
            <a:spAutoFit/>
          </a:bodyPr>
          <a:lstStyle/>
          <a:p>
            <a:r>
              <a:rPr lang="en-US" altLang="zh-CN" dirty="0"/>
              <a:t>12</a:t>
            </a:r>
            <a:endParaRPr lang="zh-CN" altLang="en-US" dirty="0"/>
          </a:p>
        </p:txBody>
      </p:sp>
      <p:sp>
        <p:nvSpPr>
          <p:cNvPr id="55" name="文本框 54">
            <a:extLst>
              <a:ext uri="{FF2B5EF4-FFF2-40B4-BE49-F238E27FC236}">
                <a16:creationId xmlns:a16="http://schemas.microsoft.com/office/drawing/2014/main" xmlns="" id="{ADB7A215-6D06-4737-8D51-FD10F7D03829}"/>
              </a:ext>
            </a:extLst>
          </p:cNvPr>
          <p:cNvSpPr txBox="1"/>
          <p:nvPr/>
        </p:nvSpPr>
        <p:spPr>
          <a:xfrm>
            <a:off x="9918178" y="2179070"/>
            <a:ext cx="606573" cy="369332"/>
          </a:xfrm>
          <a:prstGeom prst="rect">
            <a:avLst/>
          </a:prstGeom>
          <a:noFill/>
        </p:spPr>
        <p:txBody>
          <a:bodyPr wrap="square" rtlCol="0">
            <a:spAutoFit/>
          </a:bodyPr>
          <a:lstStyle/>
          <a:p>
            <a:r>
              <a:rPr lang="en-US" altLang="zh-CN" dirty="0"/>
              <a:t>24</a:t>
            </a:r>
            <a:endParaRPr lang="zh-CN" altLang="en-US" dirty="0"/>
          </a:p>
        </p:txBody>
      </p:sp>
      <p:sp>
        <p:nvSpPr>
          <p:cNvPr id="4" name="文本框 3">
            <a:extLst>
              <a:ext uri="{FF2B5EF4-FFF2-40B4-BE49-F238E27FC236}">
                <a16:creationId xmlns:a16="http://schemas.microsoft.com/office/drawing/2014/main" xmlns="" id="{BB70EAAF-D974-41BA-A6EE-E3F5B6A79491}"/>
              </a:ext>
            </a:extLst>
          </p:cNvPr>
          <p:cNvSpPr txBox="1"/>
          <p:nvPr/>
        </p:nvSpPr>
        <p:spPr>
          <a:xfrm>
            <a:off x="1219200" y="822396"/>
            <a:ext cx="3684741" cy="369332"/>
          </a:xfrm>
          <a:prstGeom prst="rect">
            <a:avLst/>
          </a:prstGeom>
          <a:noFill/>
        </p:spPr>
        <p:txBody>
          <a:bodyPr wrap="square" rtlCol="0">
            <a:spAutoFit/>
          </a:bodyPr>
          <a:lstStyle/>
          <a:p>
            <a:r>
              <a:rPr lang="zh-CN" altLang="en-US" dirty="0"/>
              <a:t>我们经常会面临路径决策问题</a:t>
            </a:r>
            <a:endParaRPr lang="en-US" altLang="zh-CN" dirty="0"/>
          </a:p>
        </p:txBody>
      </p:sp>
      <p:pic>
        <p:nvPicPr>
          <p:cNvPr id="8" name="图片 7">
            <a:extLst>
              <a:ext uri="{FF2B5EF4-FFF2-40B4-BE49-F238E27FC236}">
                <a16:creationId xmlns:a16="http://schemas.microsoft.com/office/drawing/2014/main" xmlns="" id="{A6A6EE14-2EF0-4032-B31D-2E8EE08B9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686" y="1554062"/>
            <a:ext cx="3066530" cy="1976738"/>
          </a:xfrm>
          <a:prstGeom prst="rect">
            <a:avLst/>
          </a:prstGeom>
        </p:spPr>
      </p:pic>
      <p:pic>
        <p:nvPicPr>
          <p:cNvPr id="10" name="图片 9">
            <a:extLst>
              <a:ext uri="{FF2B5EF4-FFF2-40B4-BE49-F238E27FC236}">
                <a16:creationId xmlns:a16="http://schemas.microsoft.com/office/drawing/2014/main" xmlns="" id="{32242273-7CDB-44B1-837B-B099EFBA37A4}"/>
              </a:ext>
            </a:extLst>
          </p:cNvPr>
          <p:cNvPicPr>
            <a:picLocks noChangeAspect="1"/>
          </p:cNvPicPr>
          <p:nvPr/>
        </p:nvPicPr>
        <p:blipFill>
          <a:blip r:embed="rId3"/>
          <a:stretch>
            <a:fillRect/>
          </a:stretch>
        </p:blipFill>
        <p:spPr>
          <a:xfrm>
            <a:off x="1219200" y="4668399"/>
            <a:ext cx="10173042" cy="1202088"/>
          </a:xfrm>
          <a:prstGeom prst="rect">
            <a:avLst/>
          </a:prstGeom>
        </p:spPr>
      </p:pic>
    </p:spTree>
    <p:extLst>
      <p:ext uri="{BB962C8B-B14F-4D97-AF65-F5344CB8AC3E}">
        <p14:creationId xmlns:p14="http://schemas.microsoft.com/office/powerpoint/2010/main" val="20093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1" grpId="0" animBg="1"/>
      <p:bldP spid="45" grpId="0"/>
      <p:bldP spid="46" grpId="0"/>
      <p:bldP spid="47" grpId="0"/>
      <p:bldP spid="48" grpId="0"/>
      <p:bldP spid="49" grpId="0"/>
      <p:bldP spid="50" grpId="0"/>
      <p:bldP spid="51" grpId="0"/>
      <p:bldP spid="52" grpId="0"/>
      <p:bldP spid="53" grpId="0"/>
      <p:bldP spid="54" grpId="0"/>
      <p:bldP spid="55" grpId="0"/>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a:extLst>
              <a:ext uri="{FF2B5EF4-FFF2-40B4-BE49-F238E27FC236}">
                <a16:creationId xmlns:a16="http://schemas.microsoft.com/office/drawing/2014/main" xmlns="" id="{D81E608C-0BD3-4669-839C-74D5CCB069B6}"/>
              </a:ext>
            </a:extLst>
          </p:cNvPr>
          <p:cNvSpPr/>
          <p:nvPr/>
        </p:nvSpPr>
        <p:spPr>
          <a:xfrm>
            <a:off x="1280718" y="1028891"/>
            <a:ext cx="9630563" cy="4524315"/>
          </a:xfrm>
          <a:prstGeom prst="rect">
            <a:avLst/>
          </a:prstGeom>
        </p:spPr>
        <p:txBody>
          <a:bodyPr wrap="square">
            <a:spAutoFit/>
          </a:bodyPr>
          <a:lstStyle/>
          <a:p>
            <a:r>
              <a:rPr lang="zh-CN" altLang="en-US" dirty="0"/>
              <a:t>该算法设置一个集合</a:t>
            </a:r>
            <a:r>
              <a:rPr lang="en-US" altLang="zh-CN" dirty="0"/>
              <a:t>S</a:t>
            </a:r>
            <a:r>
              <a:rPr lang="zh-CN" altLang="en-US" dirty="0"/>
              <a:t>记录已求得的最短路径的顶点，可用一个数组</a:t>
            </a:r>
            <a:r>
              <a:rPr lang="en-US" altLang="zh-CN" dirty="0"/>
              <a:t>s[]</a:t>
            </a:r>
            <a:r>
              <a:rPr lang="zh-CN" altLang="en-US" dirty="0"/>
              <a:t>来实现，初始化为</a:t>
            </a:r>
            <a:r>
              <a:rPr lang="en-US" altLang="zh-CN" dirty="0"/>
              <a:t>0</a:t>
            </a:r>
            <a:r>
              <a:rPr lang="zh-CN" altLang="en-US" dirty="0"/>
              <a:t>，当</a:t>
            </a:r>
            <a:r>
              <a:rPr lang="en-US" altLang="zh-CN" dirty="0"/>
              <a:t>s[vi]=1</a:t>
            </a:r>
            <a:r>
              <a:rPr lang="zh-CN" altLang="en-US" dirty="0"/>
              <a:t>时表示将顶点</a:t>
            </a:r>
            <a:r>
              <a:rPr lang="en-US" altLang="zh-CN" dirty="0"/>
              <a:t>vi</a:t>
            </a:r>
            <a:r>
              <a:rPr lang="zh-CN" altLang="en-US" dirty="0"/>
              <a:t>放入</a:t>
            </a:r>
            <a:r>
              <a:rPr lang="en-US" altLang="zh-CN" dirty="0"/>
              <a:t>S</a:t>
            </a:r>
            <a:r>
              <a:rPr lang="zh-CN" altLang="en-US" dirty="0"/>
              <a:t>中，初始时把源点</a:t>
            </a:r>
            <a:r>
              <a:rPr lang="en-US" altLang="zh-CN" dirty="0"/>
              <a:t>v0</a:t>
            </a:r>
            <a:r>
              <a:rPr lang="zh-CN" altLang="en-US" dirty="0"/>
              <a:t>放入</a:t>
            </a:r>
            <a:r>
              <a:rPr lang="en-US" altLang="zh-CN" dirty="0"/>
              <a:t>S</a:t>
            </a:r>
            <a:r>
              <a:rPr lang="zh-CN" altLang="en-US" dirty="0"/>
              <a:t>中。此外，在构造过程中还设置了两个辅助数组：</a:t>
            </a:r>
          </a:p>
          <a:p>
            <a:r>
              <a:rPr lang="en-US" altLang="zh-CN" dirty="0" err="1"/>
              <a:t>dist</a:t>
            </a:r>
            <a:r>
              <a:rPr lang="en-US" altLang="zh-CN" dirty="0"/>
              <a:t>[]</a:t>
            </a:r>
            <a:r>
              <a:rPr lang="zh-CN" altLang="en-US" dirty="0"/>
              <a:t>：记录了从源点</a:t>
            </a:r>
            <a:r>
              <a:rPr lang="en-US" altLang="zh-CN" dirty="0"/>
              <a:t>v0</a:t>
            </a:r>
            <a:r>
              <a:rPr lang="zh-CN" altLang="en-US" dirty="0"/>
              <a:t>到其他各顶点当前的最短路径长度，</a:t>
            </a:r>
            <a:r>
              <a:rPr lang="en-US" altLang="zh-CN" dirty="0" err="1"/>
              <a:t>dist</a:t>
            </a:r>
            <a:r>
              <a:rPr lang="en-US" altLang="zh-CN" dirty="0"/>
              <a:t>[</a:t>
            </a:r>
            <a:r>
              <a:rPr lang="en-US" altLang="zh-CN" dirty="0" err="1"/>
              <a:t>i</a:t>
            </a:r>
            <a:r>
              <a:rPr lang="en-US" altLang="zh-CN" dirty="0"/>
              <a:t>]</a:t>
            </a:r>
            <a:r>
              <a:rPr lang="zh-CN" altLang="en-US" dirty="0"/>
              <a:t>初值为</a:t>
            </a:r>
            <a:r>
              <a:rPr lang="en-US" altLang="zh-CN" dirty="0"/>
              <a:t>arcs[v0][</a:t>
            </a:r>
            <a:r>
              <a:rPr lang="en-US" altLang="zh-CN" dirty="0" err="1"/>
              <a:t>i</a:t>
            </a:r>
            <a:r>
              <a:rPr lang="en-US" altLang="zh-CN" dirty="0"/>
              <a:t>]</a:t>
            </a:r>
            <a:r>
              <a:rPr lang="zh-CN" altLang="en-US" dirty="0"/>
              <a:t>。</a:t>
            </a:r>
          </a:p>
          <a:p>
            <a:r>
              <a:rPr lang="en-US" altLang="zh-CN" dirty="0"/>
              <a:t>path[]</a:t>
            </a:r>
            <a:r>
              <a:rPr lang="zh-CN" altLang="en-US" dirty="0"/>
              <a:t>：</a:t>
            </a:r>
            <a:r>
              <a:rPr lang="en-US" altLang="zh-CN" dirty="0"/>
              <a:t>path[</a:t>
            </a:r>
            <a:r>
              <a:rPr lang="en-US" altLang="zh-CN" dirty="0" err="1"/>
              <a:t>i</a:t>
            </a:r>
            <a:r>
              <a:rPr lang="en-US" altLang="zh-CN" dirty="0"/>
              <a:t>]</a:t>
            </a:r>
            <a:r>
              <a:rPr lang="zh-CN" altLang="en-US" dirty="0"/>
              <a:t>表示从源点到顶点</a:t>
            </a:r>
            <a:r>
              <a:rPr lang="en-US" altLang="zh-CN" dirty="0" err="1"/>
              <a:t>i</a:t>
            </a:r>
            <a:r>
              <a:rPr lang="zh-CN" altLang="en-US" dirty="0"/>
              <a:t>之间的最短路径的</a:t>
            </a:r>
            <a:r>
              <a:rPr lang="zh-CN" altLang="en-US" dirty="0">
                <a:solidFill>
                  <a:schemeClr val="accent1"/>
                </a:solidFill>
              </a:rPr>
              <a:t>前驱结点</a:t>
            </a:r>
            <a:r>
              <a:rPr lang="zh-CN" altLang="en-US" dirty="0"/>
              <a:t>，在算法结束时，可根据其值追溯得到源点</a:t>
            </a:r>
            <a:r>
              <a:rPr lang="en-US" altLang="zh-CN" dirty="0"/>
              <a:t>v0</a:t>
            </a:r>
            <a:r>
              <a:rPr lang="zh-CN" altLang="en-US" dirty="0"/>
              <a:t>到顶点</a:t>
            </a:r>
            <a:r>
              <a:rPr lang="en-US" altLang="zh-CN" dirty="0"/>
              <a:t>vi</a:t>
            </a:r>
            <a:r>
              <a:rPr lang="zh-CN" altLang="en-US" dirty="0"/>
              <a:t>的最短路径。</a:t>
            </a:r>
            <a:endParaRPr lang="en-US" altLang="zh-CN" dirty="0"/>
          </a:p>
          <a:p>
            <a:endParaRPr lang="zh-CN" altLang="en-US" dirty="0"/>
          </a:p>
          <a:p>
            <a:r>
              <a:rPr lang="zh-CN" altLang="en-US" dirty="0"/>
              <a:t>假设从顶点</a:t>
            </a:r>
            <a:r>
              <a:rPr lang="en-US" altLang="zh-CN" dirty="0"/>
              <a:t>0</a:t>
            </a:r>
            <a:r>
              <a:rPr lang="zh-CN" altLang="en-US" dirty="0"/>
              <a:t>出发，也就是顶点</a:t>
            </a:r>
            <a:r>
              <a:rPr lang="en-US" altLang="zh-CN" dirty="0"/>
              <a:t>0</a:t>
            </a:r>
            <a:r>
              <a:rPr lang="zh-CN" altLang="en-US" dirty="0"/>
              <a:t>为源点，集合</a:t>
            </a:r>
            <a:r>
              <a:rPr lang="en-US" altLang="zh-CN" dirty="0"/>
              <a:t>S</a:t>
            </a:r>
            <a:r>
              <a:rPr lang="zh-CN" altLang="en-US" dirty="0"/>
              <a:t>最初只包含顶点</a:t>
            </a:r>
            <a:r>
              <a:rPr lang="en-US" altLang="zh-CN" dirty="0"/>
              <a:t>0</a:t>
            </a:r>
            <a:r>
              <a:rPr lang="zh-CN" altLang="en-US" dirty="0"/>
              <a:t>，邻接矩阵</a:t>
            </a:r>
            <a:r>
              <a:rPr lang="en-US" altLang="zh-CN" dirty="0"/>
              <a:t>arcs</a:t>
            </a:r>
            <a:r>
              <a:rPr lang="zh-CN" altLang="en-US" dirty="0"/>
              <a:t>表示带权有向图，</a:t>
            </a:r>
            <a:r>
              <a:rPr lang="en-US" altLang="zh-CN" dirty="0"/>
              <a:t>arcs[</a:t>
            </a:r>
            <a:r>
              <a:rPr lang="en-US" altLang="zh-CN" dirty="0" err="1"/>
              <a:t>i</a:t>
            </a:r>
            <a:r>
              <a:rPr lang="en-US" altLang="zh-CN" dirty="0"/>
              <a:t>][j]</a:t>
            </a:r>
            <a:r>
              <a:rPr lang="zh-CN" altLang="en-US" dirty="0"/>
              <a:t>表示有向边</a:t>
            </a:r>
            <a:r>
              <a:rPr lang="en-US" altLang="zh-CN" dirty="0"/>
              <a:t>&lt;</a:t>
            </a:r>
            <a:r>
              <a:rPr lang="en-US" altLang="zh-CN" dirty="0" err="1"/>
              <a:t>i</a:t>
            </a:r>
            <a:r>
              <a:rPr lang="zh-CN" altLang="en-US" dirty="0"/>
              <a:t>，</a:t>
            </a:r>
            <a:r>
              <a:rPr lang="en-US" altLang="zh-CN" dirty="0"/>
              <a:t>j&gt;</a:t>
            </a:r>
            <a:r>
              <a:rPr lang="zh-CN" altLang="en-US" dirty="0"/>
              <a:t>的权值，若不存在有向边</a:t>
            </a:r>
            <a:r>
              <a:rPr lang="en-US" altLang="zh-CN" dirty="0"/>
              <a:t>&lt;</a:t>
            </a:r>
            <a:r>
              <a:rPr lang="en-US" altLang="zh-CN" dirty="0" err="1"/>
              <a:t>i</a:t>
            </a:r>
            <a:r>
              <a:rPr lang="zh-CN" altLang="en-US" dirty="0"/>
              <a:t>，</a:t>
            </a:r>
            <a:r>
              <a:rPr lang="en-US" altLang="zh-CN" dirty="0"/>
              <a:t>j&gt;</a:t>
            </a:r>
            <a:r>
              <a:rPr lang="zh-CN" altLang="en-US" dirty="0"/>
              <a:t>，则</a:t>
            </a:r>
            <a:r>
              <a:rPr lang="en-US" altLang="zh-CN" dirty="0"/>
              <a:t>arcs[</a:t>
            </a:r>
            <a:r>
              <a:rPr lang="en-US" altLang="zh-CN" dirty="0" err="1"/>
              <a:t>i</a:t>
            </a:r>
            <a:r>
              <a:rPr lang="en-US" altLang="zh-CN" dirty="0"/>
              <a:t>][j]</a:t>
            </a:r>
            <a:r>
              <a:rPr lang="zh-CN" altLang="en-US" dirty="0"/>
              <a:t>为∞。</a:t>
            </a:r>
            <a:r>
              <a:rPr lang="en-US" altLang="zh-CN" dirty="0"/>
              <a:t>Dijkstra</a:t>
            </a:r>
            <a:r>
              <a:rPr lang="zh-CN" altLang="en-US" dirty="0"/>
              <a:t>算法的步骤如下：</a:t>
            </a:r>
          </a:p>
          <a:p>
            <a:r>
              <a:rPr lang="en-US" altLang="zh-CN" dirty="0"/>
              <a:t>1</a:t>
            </a:r>
            <a:r>
              <a:rPr lang="zh-CN" altLang="en-US" dirty="0"/>
              <a:t>）初始化：集合</a:t>
            </a:r>
            <a:r>
              <a:rPr lang="en-US" altLang="zh-CN" dirty="0"/>
              <a:t>S</a:t>
            </a:r>
            <a:r>
              <a:rPr lang="zh-CN" altLang="en-US" dirty="0"/>
              <a:t>初始为</a:t>
            </a:r>
            <a:r>
              <a:rPr lang="en-US" altLang="zh-CN" dirty="0"/>
              <a:t>{0}</a:t>
            </a:r>
            <a:r>
              <a:rPr lang="zh-CN" altLang="en-US" dirty="0"/>
              <a:t>，</a:t>
            </a:r>
            <a:r>
              <a:rPr lang="en-US" altLang="zh-CN" dirty="0" err="1"/>
              <a:t>dist</a:t>
            </a:r>
            <a:r>
              <a:rPr lang="en-US" altLang="zh-CN" dirty="0"/>
              <a:t>[]</a:t>
            </a:r>
            <a:r>
              <a:rPr lang="zh-CN" altLang="en-US" dirty="0"/>
              <a:t>的初始值</a:t>
            </a:r>
            <a:r>
              <a:rPr lang="en-US" altLang="zh-CN" dirty="0" err="1"/>
              <a:t>dist</a:t>
            </a:r>
            <a:r>
              <a:rPr lang="en-US" altLang="zh-CN" dirty="0"/>
              <a:t>[</a:t>
            </a:r>
            <a:r>
              <a:rPr lang="en-US" altLang="zh-CN" dirty="0" err="1"/>
              <a:t>i</a:t>
            </a:r>
            <a:r>
              <a:rPr lang="en-US" altLang="zh-CN" dirty="0"/>
              <a:t>]=arcs[0][</a:t>
            </a:r>
            <a:r>
              <a:rPr lang="en-US" altLang="zh-CN" dirty="0" err="1"/>
              <a:t>i</a:t>
            </a:r>
            <a:r>
              <a:rPr lang="en-US" altLang="zh-CN" dirty="0"/>
              <a:t>]</a:t>
            </a:r>
            <a:r>
              <a:rPr lang="zh-CN" altLang="en-US" dirty="0"/>
              <a:t>，</a:t>
            </a:r>
            <a:r>
              <a:rPr lang="en-US" altLang="zh-CN" dirty="0" err="1"/>
              <a:t>i</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n-1</a:t>
            </a:r>
            <a:r>
              <a:rPr lang="zh-CN" altLang="en-US" dirty="0"/>
              <a:t>。</a:t>
            </a:r>
          </a:p>
          <a:p>
            <a:r>
              <a:rPr lang="en-US" altLang="zh-CN" dirty="0"/>
              <a:t>2</a:t>
            </a:r>
            <a:r>
              <a:rPr lang="zh-CN" altLang="en-US" dirty="0"/>
              <a:t>）找出</a:t>
            </a:r>
            <a:r>
              <a:rPr lang="en-US" altLang="zh-CN" dirty="0" err="1"/>
              <a:t>dist</a:t>
            </a:r>
            <a:r>
              <a:rPr lang="en-US" altLang="zh-CN" dirty="0"/>
              <a:t>[]</a:t>
            </a:r>
            <a:r>
              <a:rPr lang="zh-CN" altLang="en-US" dirty="0"/>
              <a:t>中的最小值</a:t>
            </a:r>
            <a:r>
              <a:rPr lang="en-US" altLang="zh-CN" dirty="0" err="1"/>
              <a:t>dist</a:t>
            </a:r>
            <a:r>
              <a:rPr lang="en-US" altLang="zh-CN" dirty="0"/>
              <a:t>[j]</a:t>
            </a:r>
            <a:r>
              <a:rPr lang="zh-CN" altLang="en-US" dirty="0"/>
              <a:t>，将</a:t>
            </a:r>
            <a:r>
              <a:rPr lang="zh-CN" altLang="en-US" dirty="0">
                <a:solidFill>
                  <a:schemeClr val="accent1"/>
                </a:solidFill>
              </a:rPr>
              <a:t>顶点</a:t>
            </a:r>
            <a:r>
              <a:rPr lang="en-US" altLang="zh-CN" dirty="0">
                <a:solidFill>
                  <a:schemeClr val="accent1"/>
                </a:solidFill>
              </a:rPr>
              <a:t>j</a:t>
            </a:r>
            <a:r>
              <a:rPr lang="zh-CN" altLang="en-US" dirty="0"/>
              <a:t>加入集合</a:t>
            </a:r>
            <a:r>
              <a:rPr lang="en-US" altLang="zh-CN" dirty="0"/>
              <a:t>S</a:t>
            </a:r>
            <a:r>
              <a:rPr lang="zh-CN" altLang="en-US" dirty="0"/>
              <a:t>，即修改</a:t>
            </a:r>
            <a:r>
              <a:rPr lang="en-US" altLang="zh-CN" dirty="0"/>
              <a:t>s[</a:t>
            </a:r>
            <a:r>
              <a:rPr lang="en-US" altLang="zh-CN" dirty="0" err="1"/>
              <a:t>vj</a:t>
            </a:r>
            <a:r>
              <a:rPr lang="en-US" altLang="zh-CN" dirty="0"/>
              <a:t>]=1</a:t>
            </a:r>
            <a:r>
              <a:rPr lang="zh-CN" altLang="en-US" dirty="0"/>
              <a:t>。</a:t>
            </a:r>
            <a:endParaRPr lang="en-US" altLang="zh-CN" dirty="0"/>
          </a:p>
          <a:p>
            <a:r>
              <a:rPr lang="en-US" altLang="zh-CN" dirty="0"/>
              <a:t>3</a:t>
            </a:r>
            <a:r>
              <a:rPr lang="zh-CN" altLang="en-US" dirty="0"/>
              <a:t>）修改从</a:t>
            </a:r>
            <a:r>
              <a:rPr lang="en-US" altLang="zh-CN" dirty="0"/>
              <a:t>v0</a:t>
            </a:r>
            <a:r>
              <a:rPr lang="zh-CN" altLang="en-US" dirty="0"/>
              <a:t>出发到集合</a:t>
            </a:r>
            <a:r>
              <a:rPr lang="en-US" altLang="zh-CN" dirty="0"/>
              <a:t>V-S</a:t>
            </a:r>
            <a:r>
              <a:rPr lang="zh-CN" altLang="en-US" dirty="0"/>
              <a:t>上任一顶点</a:t>
            </a:r>
            <a:r>
              <a:rPr lang="en-US" altLang="zh-CN" dirty="0" err="1"/>
              <a:t>v</a:t>
            </a:r>
            <a:r>
              <a:rPr lang="en-US" altLang="zh-CN" baseline="-25000" dirty="0" err="1"/>
              <a:t>k</a:t>
            </a:r>
            <a:r>
              <a:rPr lang="zh-CN" altLang="en-US" dirty="0"/>
              <a:t>可达的最短路径长度：如果</a:t>
            </a:r>
            <a:r>
              <a:rPr lang="en-US" altLang="zh-CN" dirty="0" err="1"/>
              <a:t>dist</a:t>
            </a:r>
            <a:r>
              <a:rPr lang="en-US" altLang="zh-CN" dirty="0"/>
              <a:t>[</a:t>
            </a:r>
            <a:r>
              <a:rPr lang="en-US" altLang="zh-CN" dirty="0">
                <a:solidFill>
                  <a:schemeClr val="accent1"/>
                </a:solidFill>
              </a:rPr>
              <a:t>j</a:t>
            </a:r>
            <a:r>
              <a:rPr lang="en-US" altLang="zh-CN" dirty="0"/>
              <a:t>] + arcs[</a:t>
            </a:r>
            <a:r>
              <a:rPr lang="en-US" altLang="zh-CN" dirty="0">
                <a:solidFill>
                  <a:schemeClr val="accent1"/>
                </a:solidFill>
              </a:rPr>
              <a:t>j</a:t>
            </a:r>
            <a:r>
              <a:rPr lang="en-US" altLang="zh-CN" dirty="0"/>
              <a:t>][k]&lt; </a:t>
            </a:r>
            <a:r>
              <a:rPr lang="en-US" altLang="zh-CN" dirty="0" err="1"/>
              <a:t>dist</a:t>
            </a:r>
            <a:r>
              <a:rPr lang="en-US" altLang="zh-CN" dirty="0"/>
              <a:t>[k]</a:t>
            </a:r>
            <a:r>
              <a:rPr lang="zh-CN" altLang="en-US" dirty="0"/>
              <a:t>，则令</a:t>
            </a:r>
            <a:r>
              <a:rPr lang="en-US" altLang="zh-CN" dirty="0" err="1"/>
              <a:t>dist</a:t>
            </a:r>
            <a:r>
              <a:rPr lang="en-US" altLang="zh-CN" dirty="0"/>
              <a:t>[k]=</a:t>
            </a:r>
            <a:r>
              <a:rPr lang="en-US" altLang="zh-CN" dirty="0" err="1"/>
              <a:t>dist</a:t>
            </a:r>
            <a:r>
              <a:rPr lang="en-US" altLang="zh-CN" dirty="0"/>
              <a:t>[</a:t>
            </a:r>
            <a:r>
              <a:rPr lang="en-US" altLang="zh-CN" dirty="0">
                <a:solidFill>
                  <a:schemeClr val="accent1"/>
                </a:solidFill>
              </a:rPr>
              <a:t>j</a:t>
            </a:r>
            <a:r>
              <a:rPr lang="en-US" altLang="zh-CN" dirty="0"/>
              <a:t>] + arcs[</a:t>
            </a:r>
            <a:r>
              <a:rPr lang="en-US" altLang="zh-CN" dirty="0">
                <a:solidFill>
                  <a:schemeClr val="accent1"/>
                </a:solidFill>
              </a:rPr>
              <a:t>j</a:t>
            </a:r>
            <a:r>
              <a:rPr lang="en-US" altLang="zh-CN" dirty="0"/>
              <a:t>][k]</a:t>
            </a:r>
            <a:r>
              <a:rPr lang="zh-CN" altLang="en-US" dirty="0"/>
              <a:t>。另外更新</a:t>
            </a:r>
            <a:r>
              <a:rPr lang="en-US" altLang="zh-CN" dirty="0"/>
              <a:t>path[k]=j</a:t>
            </a:r>
            <a:r>
              <a:rPr lang="en-US" altLang="zh-CN" dirty="0">
                <a:solidFill>
                  <a:schemeClr val="accent2"/>
                </a:solidFill>
              </a:rPr>
              <a:t>(</a:t>
            </a:r>
            <a:r>
              <a:rPr lang="zh-CN" altLang="en-US" dirty="0">
                <a:solidFill>
                  <a:schemeClr val="accent2"/>
                </a:solidFill>
              </a:rPr>
              <a:t>也就是顶点</a:t>
            </a:r>
            <a:r>
              <a:rPr lang="en-US" altLang="zh-CN" dirty="0">
                <a:solidFill>
                  <a:schemeClr val="accent2"/>
                </a:solidFill>
              </a:rPr>
              <a:t>j</a:t>
            </a:r>
            <a:r>
              <a:rPr lang="zh-CN" altLang="en-US" dirty="0">
                <a:solidFill>
                  <a:schemeClr val="accent2"/>
                </a:solidFill>
              </a:rPr>
              <a:t>加入集合之后如果有新的路径使得到顶点</a:t>
            </a:r>
            <a:r>
              <a:rPr lang="en-US" altLang="zh-CN" dirty="0">
                <a:solidFill>
                  <a:schemeClr val="accent2"/>
                </a:solidFill>
              </a:rPr>
              <a:t>k</a:t>
            </a:r>
            <a:r>
              <a:rPr lang="zh-CN" altLang="en-US" dirty="0">
                <a:solidFill>
                  <a:schemeClr val="accent2"/>
                </a:solidFill>
              </a:rPr>
              <a:t>路径变短的话就将到顶点</a:t>
            </a:r>
            <a:r>
              <a:rPr lang="en-US" altLang="zh-CN" dirty="0">
                <a:solidFill>
                  <a:schemeClr val="accent2"/>
                </a:solidFill>
              </a:rPr>
              <a:t>k</a:t>
            </a:r>
            <a:r>
              <a:rPr lang="zh-CN" altLang="en-US" dirty="0">
                <a:solidFill>
                  <a:schemeClr val="accent2"/>
                </a:solidFill>
              </a:rPr>
              <a:t>的路径长度修改成较短的</a:t>
            </a:r>
            <a:r>
              <a:rPr lang="en-US" altLang="zh-CN" dirty="0">
                <a:solidFill>
                  <a:schemeClr val="accent2"/>
                </a:solidFill>
              </a:rPr>
              <a:t>)</a:t>
            </a:r>
            <a:endParaRPr lang="zh-CN" altLang="en-US" dirty="0">
              <a:solidFill>
                <a:schemeClr val="accent2"/>
              </a:solidFill>
            </a:endParaRPr>
          </a:p>
          <a:p>
            <a:r>
              <a:rPr lang="en-US" altLang="zh-CN" dirty="0"/>
              <a:t>4</a:t>
            </a:r>
            <a:r>
              <a:rPr lang="zh-CN" altLang="en-US" dirty="0"/>
              <a:t>）重复</a:t>
            </a:r>
            <a:r>
              <a:rPr lang="en-US" altLang="zh-CN" dirty="0"/>
              <a:t>2</a:t>
            </a:r>
            <a:r>
              <a:rPr lang="zh-CN" altLang="en-US" dirty="0"/>
              <a:t>）～</a:t>
            </a:r>
            <a:r>
              <a:rPr lang="en-US" altLang="zh-CN" dirty="0"/>
              <a:t>3</a:t>
            </a:r>
            <a:r>
              <a:rPr lang="zh-CN" altLang="en-US" dirty="0"/>
              <a:t>）操作共</a:t>
            </a:r>
            <a:r>
              <a:rPr lang="en-US" altLang="zh-CN" dirty="0"/>
              <a:t>n-1</a:t>
            </a:r>
            <a:r>
              <a:rPr lang="zh-CN" altLang="en-US" dirty="0"/>
              <a:t>次，直到所有的顶点都包含在</a:t>
            </a:r>
            <a:r>
              <a:rPr lang="en-US" altLang="zh-CN" dirty="0"/>
              <a:t>S</a:t>
            </a:r>
            <a:r>
              <a:rPr lang="zh-CN" altLang="en-US" dirty="0"/>
              <a:t>中。</a:t>
            </a:r>
          </a:p>
        </p:txBody>
      </p:sp>
      <p:cxnSp>
        <p:nvCxnSpPr>
          <p:cNvPr id="13" name="直接箭头连接符 12">
            <a:extLst>
              <a:ext uri="{FF2B5EF4-FFF2-40B4-BE49-F238E27FC236}">
                <a16:creationId xmlns:a16="http://schemas.microsoft.com/office/drawing/2014/main" xmlns="" id="{5AF12E31-67EC-46FE-BEBC-68832BC3AC52}"/>
              </a:ext>
            </a:extLst>
          </p:cNvPr>
          <p:cNvCxnSpPr>
            <a:cxnSpLocks/>
          </p:cNvCxnSpPr>
          <p:nvPr/>
        </p:nvCxnSpPr>
        <p:spPr>
          <a:xfrm flipH="1">
            <a:off x="7206144" y="679508"/>
            <a:ext cx="1297415" cy="145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xmlns="" id="{128D634E-2718-4160-A5B1-FB04D05326B1}"/>
              </a:ext>
            </a:extLst>
          </p:cNvPr>
          <p:cNvSpPr txBox="1"/>
          <p:nvPr/>
        </p:nvSpPr>
        <p:spPr>
          <a:xfrm>
            <a:off x="8720919" y="391900"/>
            <a:ext cx="2285437" cy="646331"/>
          </a:xfrm>
          <a:prstGeom prst="rect">
            <a:avLst/>
          </a:prstGeom>
          <a:noFill/>
        </p:spPr>
        <p:txBody>
          <a:bodyPr wrap="square" rtlCol="0">
            <a:spAutoFit/>
          </a:bodyPr>
          <a:lstStyle/>
          <a:p>
            <a:r>
              <a:rPr lang="zh-CN" altLang="en-US" dirty="0">
                <a:solidFill>
                  <a:schemeClr val="accent1"/>
                </a:solidFill>
              </a:rPr>
              <a:t>这条路径离顶点</a:t>
            </a:r>
            <a:r>
              <a:rPr lang="en-US" altLang="zh-CN" dirty="0" err="1">
                <a:solidFill>
                  <a:schemeClr val="accent1"/>
                </a:solidFill>
              </a:rPr>
              <a:t>i</a:t>
            </a:r>
            <a:r>
              <a:rPr lang="zh-CN" altLang="en-US" dirty="0">
                <a:solidFill>
                  <a:schemeClr val="accent1"/>
                </a:solidFill>
              </a:rPr>
              <a:t>最近的顶点</a:t>
            </a:r>
          </a:p>
        </p:txBody>
      </p:sp>
    </p:spTree>
    <p:extLst>
      <p:ext uri="{BB962C8B-B14F-4D97-AF65-F5344CB8AC3E}">
        <p14:creationId xmlns:p14="http://schemas.microsoft.com/office/powerpoint/2010/main" val="16800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a:extLst>
              <a:ext uri="{FF2B5EF4-FFF2-40B4-BE49-F238E27FC236}">
                <a16:creationId xmlns:a16="http://schemas.microsoft.com/office/drawing/2014/main" xmlns="" id="{72BC0BA1-8C0E-41EB-A19F-6C59D1D8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03" y="264074"/>
            <a:ext cx="899877" cy="651918"/>
          </a:xfrm>
          <a:prstGeom prst="rect">
            <a:avLst/>
          </a:prstGeom>
        </p:spPr>
      </p:pic>
      <p:sp>
        <p:nvSpPr>
          <p:cNvPr id="16" name="流程图: 接点 15">
            <a:extLst>
              <a:ext uri="{FF2B5EF4-FFF2-40B4-BE49-F238E27FC236}">
                <a16:creationId xmlns:a16="http://schemas.microsoft.com/office/drawing/2014/main" xmlns="" id="{7DF817FD-CF84-43B9-9681-1680BB955491}"/>
              </a:ext>
            </a:extLst>
          </p:cNvPr>
          <p:cNvSpPr/>
          <p:nvPr/>
        </p:nvSpPr>
        <p:spPr>
          <a:xfrm>
            <a:off x="1058090" y="95279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8" name="流程图: 接点 17">
            <a:extLst>
              <a:ext uri="{FF2B5EF4-FFF2-40B4-BE49-F238E27FC236}">
                <a16:creationId xmlns:a16="http://schemas.microsoft.com/office/drawing/2014/main" xmlns="" id="{06B97837-AD15-4490-B91A-99DC943C14E7}"/>
              </a:ext>
            </a:extLst>
          </p:cNvPr>
          <p:cNvSpPr/>
          <p:nvPr/>
        </p:nvSpPr>
        <p:spPr>
          <a:xfrm>
            <a:off x="1058090" y="190450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9" name="流程图: 接点 18">
            <a:extLst>
              <a:ext uri="{FF2B5EF4-FFF2-40B4-BE49-F238E27FC236}">
                <a16:creationId xmlns:a16="http://schemas.microsoft.com/office/drawing/2014/main" xmlns="" id="{8FDBC89B-2F41-40E5-8821-FEA7C27F4BC1}"/>
              </a:ext>
            </a:extLst>
          </p:cNvPr>
          <p:cNvSpPr/>
          <p:nvPr/>
        </p:nvSpPr>
        <p:spPr>
          <a:xfrm>
            <a:off x="2166835" y="95301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1" name="流程图: 接点 20">
            <a:extLst>
              <a:ext uri="{FF2B5EF4-FFF2-40B4-BE49-F238E27FC236}">
                <a16:creationId xmlns:a16="http://schemas.microsoft.com/office/drawing/2014/main" xmlns="" id="{23DAE3FF-4816-4523-903E-7477D4379958}"/>
              </a:ext>
            </a:extLst>
          </p:cNvPr>
          <p:cNvSpPr/>
          <p:nvPr/>
        </p:nvSpPr>
        <p:spPr>
          <a:xfrm>
            <a:off x="2166835" y="190450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8" name="流程图: 接点 27">
            <a:extLst>
              <a:ext uri="{FF2B5EF4-FFF2-40B4-BE49-F238E27FC236}">
                <a16:creationId xmlns:a16="http://schemas.microsoft.com/office/drawing/2014/main" xmlns="" id="{E8E87073-85A9-4E7F-ABDD-B5DC00751C28}"/>
              </a:ext>
            </a:extLst>
          </p:cNvPr>
          <p:cNvSpPr/>
          <p:nvPr/>
        </p:nvSpPr>
        <p:spPr>
          <a:xfrm>
            <a:off x="3349416" y="95279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9" name="流程图: 接点 28">
            <a:extLst>
              <a:ext uri="{FF2B5EF4-FFF2-40B4-BE49-F238E27FC236}">
                <a16:creationId xmlns:a16="http://schemas.microsoft.com/office/drawing/2014/main" xmlns="" id="{E2CE1F45-7562-439A-9139-7831BFF704EB}"/>
              </a:ext>
            </a:extLst>
          </p:cNvPr>
          <p:cNvSpPr/>
          <p:nvPr/>
        </p:nvSpPr>
        <p:spPr>
          <a:xfrm>
            <a:off x="3349416" y="190473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5" name="直接连接符 4">
            <a:extLst>
              <a:ext uri="{FF2B5EF4-FFF2-40B4-BE49-F238E27FC236}">
                <a16:creationId xmlns:a16="http://schemas.microsoft.com/office/drawing/2014/main" xmlns="" id="{0F395CF0-E5FC-462C-BD7D-B15BBB3ADC06}"/>
              </a:ext>
            </a:extLst>
          </p:cNvPr>
          <p:cNvCxnSpPr>
            <a:stCxn id="16" idx="6"/>
            <a:endCxn id="19" idx="2"/>
          </p:cNvCxnSpPr>
          <p:nvPr/>
        </p:nvCxnSpPr>
        <p:spPr>
          <a:xfrm>
            <a:off x="1448482" y="1135353"/>
            <a:ext cx="718353"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013CBCF-5DA7-439A-9BFF-E379A670573F}"/>
              </a:ext>
            </a:extLst>
          </p:cNvPr>
          <p:cNvCxnSpPr>
            <a:stCxn id="16" idx="4"/>
            <a:endCxn id="18" idx="0"/>
          </p:cNvCxnSpPr>
          <p:nvPr/>
        </p:nvCxnSpPr>
        <p:spPr>
          <a:xfrm>
            <a:off x="1253286" y="1317915"/>
            <a:ext cx="0" cy="58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E2134FAD-A823-4E28-BCD5-DDE2C030F5EB}"/>
              </a:ext>
            </a:extLst>
          </p:cNvPr>
          <p:cNvCxnSpPr>
            <a:stCxn id="18" idx="6"/>
            <a:endCxn id="21" idx="2"/>
          </p:cNvCxnSpPr>
          <p:nvPr/>
        </p:nvCxnSpPr>
        <p:spPr>
          <a:xfrm>
            <a:off x="1448482" y="2087067"/>
            <a:ext cx="718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1BD393C-6DE8-45B8-8950-8A67E7817BD1}"/>
              </a:ext>
            </a:extLst>
          </p:cNvPr>
          <p:cNvCxnSpPr>
            <a:cxnSpLocks/>
            <a:stCxn id="21" idx="0"/>
            <a:endCxn id="19" idx="4"/>
          </p:cNvCxnSpPr>
          <p:nvPr/>
        </p:nvCxnSpPr>
        <p:spPr>
          <a:xfrm flipV="1">
            <a:off x="2362031" y="1318143"/>
            <a:ext cx="0" cy="586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B33605B-3C64-4723-878D-66B9D5E5F5C8}"/>
              </a:ext>
            </a:extLst>
          </p:cNvPr>
          <p:cNvCxnSpPr>
            <a:stCxn id="19" idx="6"/>
            <a:endCxn id="28" idx="2"/>
          </p:cNvCxnSpPr>
          <p:nvPr/>
        </p:nvCxnSpPr>
        <p:spPr>
          <a:xfrm flipV="1">
            <a:off x="2557227" y="1135353"/>
            <a:ext cx="792189"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3F7167D-E82D-4323-B325-F1068F60D16A}"/>
              </a:ext>
            </a:extLst>
          </p:cNvPr>
          <p:cNvCxnSpPr>
            <a:stCxn id="28" idx="4"/>
            <a:endCxn id="29" idx="0"/>
          </p:cNvCxnSpPr>
          <p:nvPr/>
        </p:nvCxnSpPr>
        <p:spPr>
          <a:xfrm>
            <a:off x="3544612" y="1317915"/>
            <a:ext cx="0" cy="58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4BD6B702-FAF0-4775-B444-03B3F12B9E11}"/>
              </a:ext>
            </a:extLst>
          </p:cNvPr>
          <p:cNvCxnSpPr>
            <a:stCxn id="19" idx="5"/>
            <a:endCxn id="29" idx="1"/>
          </p:cNvCxnSpPr>
          <p:nvPr/>
        </p:nvCxnSpPr>
        <p:spPr>
          <a:xfrm>
            <a:off x="2500055" y="1264672"/>
            <a:ext cx="906533" cy="69353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F8BABE8E-0F99-4862-ACE6-437C6B6549EB}"/>
              </a:ext>
            </a:extLst>
          </p:cNvPr>
          <p:cNvSpPr txBox="1"/>
          <p:nvPr/>
        </p:nvSpPr>
        <p:spPr>
          <a:xfrm>
            <a:off x="1588423" y="766020"/>
            <a:ext cx="438469" cy="369332"/>
          </a:xfrm>
          <a:prstGeom prst="rect">
            <a:avLst/>
          </a:prstGeom>
          <a:noFill/>
        </p:spPr>
        <p:txBody>
          <a:bodyPr wrap="square" rtlCol="0">
            <a:spAutoFit/>
          </a:bodyPr>
          <a:lstStyle/>
          <a:p>
            <a:r>
              <a:rPr lang="en-US" altLang="zh-CN" dirty="0"/>
              <a:t>11</a:t>
            </a:r>
            <a:endParaRPr lang="zh-CN" altLang="en-US" dirty="0"/>
          </a:p>
        </p:txBody>
      </p:sp>
      <p:sp>
        <p:nvSpPr>
          <p:cNvPr id="39" name="文本框 38">
            <a:extLst>
              <a:ext uri="{FF2B5EF4-FFF2-40B4-BE49-F238E27FC236}">
                <a16:creationId xmlns:a16="http://schemas.microsoft.com/office/drawing/2014/main" xmlns="" id="{AF6945A8-0344-4EEB-9E30-124E63821A60}"/>
              </a:ext>
            </a:extLst>
          </p:cNvPr>
          <p:cNvSpPr txBox="1"/>
          <p:nvPr/>
        </p:nvSpPr>
        <p:spPr>
          <a:xfrm>
            <a:off x="2786981" y="766020"/>
            <a:ext cx="438469"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71B1A067-F85E-4566-8C1E-B6DAA03C5D8D}"/>
              </a:ext>
            </a:extLst>
          </p:cNvPr>
          <p:cNvSpPr txBox="1"/>
          <p:nvPr/>
        </p:nvSpPr>
        <p:spPr>
          <a:xfrm>
            <a:off x="984345" y="1426543"/>
            <a:ext cx="438469" cy="369332"/>
          </a:xfrm>
          <a:prstGeom prst="rect">
            <a:avLst/>
          </a:prstGeom>
          <a:noFill/>
        </p:spPr>
        <p:txBody>
          <a:bodyPr wrap="square" rtlCol="0">
            <a:spAutoFit/>
          </a:bodyPr>
          <a:lstStyle/>
          <a:p>
            <a:r>
              <a:rPr lang="en-US" altLang="zh-CN" dirty="0"/>
              <a:t>7</a:t>
            </a:r>
            <a:endParaRPr lang="zh-CN" altLang="en-US" dirty="0"/>
          </a:p>
        </p:txBody>
      </p:sp>
      <p:cxnSp>
        <p:nvCxnSpPr>
          <p:cNvPr id="41" name="直接连接符 40">
            <a:extLst>
              <a:ext uri="{FF2B5EF4-FFF2-40B4-BE49-F238E27FC236}">
                <a16:creationId xmlns:a16="http://schemas.microsoft.com/office/drawing/2014/main" xmlns="" id="{AB53318C-C639-4D4F-BECC-6DE6CDA85BB2}"/>
              </a:ext>
            </a:extLst>
          </p:cNvPr>
          <p:cNvCxnSpPr>
            <a:stCxn id="18" idx="7"/>
            <a:endCxn id="19" idx="3"/>
          </p:cNvCxnSpPr>
          <p:nvPr/>
        </p:nvCxnSpPr>
        <p:spPr>
          <a:xfrm flipV="1">
            <a:off x="1391310" y="1264672"/>
            <a:ext cx="832697" cy="69330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C6274863-B37A-47C9-B59D-CCA8DECADAAA}"/>
              </a:ext>
            </a:extLst>
          </p:cNvPr>
          <p:cNvSpPr txBox="1"/>
          <p:nvPr/>
        </p:nvSpPr>
        <p:spPr>
          <a:xfrm>
            <a:off x="1515591" y="1317687"/>
            <a:ext cx="438469" cy="369332"/>
          </a:xfrm>
          <a:prstGeom prst="rect">
            <a:avLst/>
          </a:prstGeom>
          <a:noFill/>
        </p:spPr>
        <p:txBody>
          <a:bodyPr wrap="square" rtlCol="0">
            <a:spAutoFit/>
          </a:bodyPr>
          <a:lstStyle/>
          <a:p>
            <a:r>
              <a:rPr lang="en-US" altLang="zh-CN" dirty="0"/>
              <a:t>10</a:t>
            </a:r>
            <a:endParaRPr lang="zh-CN" altLang="en-US" dirty="0"/>
          </a:p>
        </p:txBody>
      </p:sp>
      <p:sp>
        <p:nvSpPr>
          <p:cNvPr id="44" name="文本框 43">
            <a:extLst>
              <a:ext uri="{FF2B5EF4-FFF2-40B4-BE49-F238E27FC236}">
                <a16:creationId xmlns:a16="http://schemas.microsoft.com/office/drawing/2014/main" xmlns="" id="{EC72138B-8DA7-4201-8502-B91ADE78E603}"/>
              </a:ext>
            </a:extLst>
          </p:cNvPr>
          <p:cNvSpPr txBox="1"/>
          <p:nvPr/>
        </p:nvSpPr>
        <p:spPr>
          <a:xfrm>
            <a:off x="1625342" y="2104436"/>
            <a:ext cx="438469" cy="369332"/>
          </a:xfrm>
          <a:prstGeom prst="rect">
            <a:avLst/>
          </a:prstGeom>
          <a:noFill/>
        </p:spPr>
        <p:txBody>
          <a:bodyPr wrap="square" rtlCol="0">
            <a:spAutoFit/>
          </a:bodyPr>
          <a:lstStyle/>
          <a:p>
            <a:r>
              <a:rPr lang="en-US" altLang="zh-CN" dirty="0"/>
              <a:t>9</a:t>
            </a:r>
            <a:endParaRPr lang="zh-CN" altLang="en-US" dirty="0"/>
          </a:p>
        </p:txBody>
      </p:sp>
      <p:sp>
        <p:nvSpPr>
          <p:cNvPr id="45" name="文本框 44">
            <a:extLst>
              <a:ext uri="{FF2B5EF4-FFF2-40B4-BE49-F238E27FC236}">
                <a16:creationId xmlns:a16="http://schemas.microsoft.com/office/drawing/2014/main" xmlns="" id="{79B84A56-FBC5-4AD0-87FC-730F1CD79965}"/>
              </a:ext>
            </a:extLst>
          </p:cNvPr>
          <p:cNvSpPr txBox="1"/>
          <p:nvPr/>
        </p:nvSpPr>
        <p:spPr>
          <a:xfrm>
            <a:off x="2316784" y="1426543"/>
            <a:ext cx="438469"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EC7FCFF8-D0D6-48DF-9845-E0D793E651FD}"/>
              </a:ext>
            </a:extLst>
          </p:cNvPr>
          <p:cNvSpPr txBox="1"/>
          <p:nvPr/>
        </p:nvSpPr>
        <p:spPr>
          <a:xfrm>
            <a:off x="2893276" y="1352837"/>
            <a:ext cx="438469" cy="369332"/>
          </a:xfrm>
          <a:prstGeom prst="rect">
            <a:avLst/>
          </a:prstGeom>
          <a:noFill/>
        </p:spPr>
        <p:txBody>
          <a:bodyPr wrap="square" rtlCol="0">
            <a:spAutoFit/>
          </a:bodyPr>
          <a:lstStyle/>
          <a:p>
            <a:r>
              <a:rPr lang="en-US" altLang="zh-CN" dirty="0"/>
              <a:t>8</a:t>
            </a:r>
            <a:endParaRPr lang="zh-CN" altLang="en-US" dirty="0"/>
          </a:p>
        </p:txBody>
      </p:sp>
      <p:sp>
        <p:nvSpPr>
          <p:cNvPr id="47" name="文本框 46">
            <a:extLst>
              <a:ext uri="{FF2B5EF4-FFF2-40B4-BE49-F238E27FC236}">
                <a16:creationId xmlns:a16="http://schemas.microsoft.com/office/drawing/2014/main" xmlns="" id="{E581BC0E-80D3-4B76-B388-2C8DE342C02F}"/>
              </a:ext>
            </a:extLst>
          </p:cNvPr>
          <p:cNvSpPr txBox="1"/>
          <p:nvPr/>
        </p:nvSpPr>
        <p:spPr>
          <a:xfrm>
            <a:off x="3537956" y="1352837"/>
            <a:ext cx="438469" cy="369332"/>
          </a:xfrm>
          <a:prstGeom prst="rect">
            <a:avLst/>
          </a:prstGeom>
          <a:noFill/>
        </p:spPr>
        <p:txBody>
          <a:bodyPr wrap="square" rtlCol="0">
            <a:spAutoFit/>
          </a:bodyPr>
          <a:lstStyle/>
          <a:p>
            <a:r>
              <a:rPr lang="en-US" altLang="zh-CN" dirty="0"/>
              <a:t>6</a:t>
            </a:r>
            <a:endParaRPr lang="zh-CN" altLang="en-US" dirty="0"/>
          </a:p>
        </p:txBody>
      </p:sp>
      <p:sp>
        <p:nvSpPr>
          <p:cNvPr id="42" name="文本框 41">
            <a:extLst>
              <a:ext uri="{FF2B5EF4-FFF2-40B4-BE49-F238E27FC236}">
                <a16:creationId xmlns:a16="http://schemas.microsoft.com/office/drawing/2014/main" xmlns="" id="{AF8F7DC5-FA8F-44FA-9C9B-3B99D241A9CF}"/>
              </a:ext>
            </a:extLst>
          </p:cNvPr>
          <p:cNvSpPr txBox="1"/>
          <p:nvPr/>
        </p:nvSpPr>
        <p:spPr>
          <a:xfrm>
            <a:off x="4346165" y="629779"/>
            <a:ext cx="7572969" cy="1754326"/>
          </a:xfrm>
          <a:prstGeom prst="rect">
            <a:avLst/>
          </a:prstGeom>
          <a:noFill/>
        </p:spPr>
        <p:txBody>
          <a:bodyPr wrap="square" rtlCol="0">
            <a:spAutoFit/>
          </a:bodyPr>
          <a:lstStyle/>
          <a:p>
            <a:r>
              <a:rPr lang="zh-CN" altLang="en-US" dirty="0"/>
              <a:t>初始状态：</a:t>
            </a:r>
            <a:r>
              <a:rPr lang="zh-CN" altLang="en-US" dirty="0">
                <a:solidFill>
                  <a:schemeClr val="accent1"/>
                </a:solidFill>
              </a:rPr>
              <a:t>距离数组</a:t>
            </a:r>
            <a:r>
              <a:rPr lang="en-US" altLang="zh-CN" dirty="0" err="1"/>
              <a:t>dist</a:t>
            </a:r>
            <a:r>
              <a:rPr lang="en-US" altLang="zh-CN" dirty="0"/>
              <a:t>[1]=0 </a:t>
            </a:r>
            <a:r>
              <a:rPr lang="en-US" altLang="zh-CN" dirty="0" err="1"/>
              <a:t>dist</a:t>
            </a:r>
            <a:r>
              <a:rPr lang="en-US" altLang="zh-CN" dirty="0"/>
              <a:t>[2]=7 </a:t>
            </a:r>
            <a:r>
              <a:rPr lang="en-US" altLang="zh-CN" dirty="0" err="1"/>
              <a:t>dist</a:t>
            </a:r>
            <a:r>
              <a:rPr lang="en-US" altLang="zh-CN" dirty="0"/>
              <a:t>[3]=11 </a:t>
            </a:r>
          </a:p>
          <a:p>
            <a:r>
              <a:rPr lang="en-US" altLang="zh-CN" dirty="0"/>
              <a:t>                                 </a:t>
            </a:r>
            <a:r>
              <a:rPr lang="en-US" altLang="zh-CN" dirty="0" err="1"/>
              <a:t>dist</a:t>
            </a:r>
            <a:r>
              <a:rPr lang="en-US" altLang="zh-CN" dirty="0"/>
              <a:t>[4]=</a:t>
            </a:r>
            <a:r>
              <a:rPr lang="zh-CN" altLang="en-US" dirty="0"/>
              <a:t>∞ </a:t>
            </a:r>
            <a:r>
              <a:rPr lang="en-US" altLang="zh-CN" dirty="0" err="1"/>
              <a:t>dist</a:t>
            </a:r>
            <a:r>
              <a:rPr lang="en-US" altLang="zh-CN" dirty="0"/>
              <a:t>[5]=</a:t>
            </a:r>
            <a:r>
              <a:rPr lang="zh-CN" altLang="en-US" dirty="0"/>
              <a:t>∞ </a:t>
            </a:r>
            <a:r>
              <a:rPr lang="en-US" altLang="zh-CN" dirty="0" err="1"/>
              <a:t>dist</a:t>
            </a:r>
            <a:r>
              <a:rPr lang="en-US" altLang="zh-CN" dirty="0"/>
              <a:t>[6]=</a:t>
            </a:r>
            <a:r>
              <a:rPr lang="zh-CN" altLang="en-US" dirty="0"/>
              <a:t>∞</a:t>
            </a:r>
            <a:endParaRPr lang="en-US" altLang="zh-CN" dirty="0"/>
          </a:p>
          <a:p>
            <a:r>
              <a:rPr lang="en-US" altLang="zh-CN" dirty="0"/>
              <a:t>                   </a:t>
            </a:r>
            <a:r>
              <a:rPr lang="zh-CN" altLang="en-US" dirty="0">
                <a:solidFill>
                  <a:schemeClr val="accent1"/>
                </a:solidFill>
              </a:rPr>
              <a:t>路径数组</a:t>
            </a:r>
            <a:r>
              <a:rPr lang="en-US" altLang="zh-CN" dirty="0"/>
              <a:t>path[2]=1, path[3]=1, </a:t>
            </a:r>
          </a:p>
          <a:p>
            <a:r>
              <a:rPr lang="en-US" altLang="zh-CN" dirty="0"/>
              <a:t>                                  path[4]</a:t>
            </a:r>
            <a:r>
              <a:rPr lang="zh-CN" altLang="en-US" dirty="0"/>
              <a:t>、</a:t>
            </a:r>
            <a:r>
              <a:rPr lang="en-US" altLang="zh-CN" dirty="0"/>
              <a:t>path[5]</a:t>
            </a:r>
            <a:r>
              <a:rPr lang="zh-CN" altLang="en-US" dirty="0"/>
              <a:t>、</a:t>
            </a:r>
            <a:r>
              <a:rPr lang="en-US" altLang="zh-CN" dirty="0"/>
              <a:t>path[6]</a:t>
            </a:r>
            <a:r>
              <a:rPr lang="zh-CN" altLang="en-US" dirty="0"/>
              <a:t>都设为</a:t>
            </a:r>
            <a:r>
              <a:rPr lang="en-US" altLang="zh-CN" dirty="0"/>
              <a:t>-1</a:t>
            </a:r>
          </a:p>
          <a:p>
            <a:r>
              <a:rPr lang="en-US" altLang="zh-CN" dirty="0"/>
              <a:t>                  (-1</a:t>
            </a:r>
            <a:r>
              <a:rPr lang="zh-CN" altLang="en-US" dirty="0"/>
              <a:t>表示到该顶点的路径前驱顶点不存在，从而表示路径不存在</a:t>
            </a:r>
            <a:r>
              <a:rPr lang="en-US" altLang="zh-CN" dirty="0"/>
              <a:t>)</a:t>
            </a:r>
          </a:p>
          <a:p>
            <a:r>
              <a:rPr lang="en-US" altLang="zh-CN" dirty="0">
                <a:solidFill>
                  <a:schemeClr val="accent1"/>
                </a:solidFill>
              </a:rPr>
              <a:t>                  </a:t>
            </a:r>
            <a:r>
              <a:rPr lang="zh-CN" altLang="en-US" dirty="0">
                <a:solidFill>
                  <a:schemeClr val="accent1"/>
                </a:solidFill>
              </a:rPr>
              <a:t>顶点数组</a:t>
            </a:r>
            <a:r>
              <a:rPr lang="en-US" altLang="zh-CN" dirty="0" smtClean="0"/>
              <a:t>s[1]=</a:t>
            </a:r>
            <a:r>
              <a:rPr lang="en-US" altLang="zh-CN" dirty="0"/>
              <a:t>1 </a:t>
            </a:r>
            <a:r>
              <a:rPr lang="zh-CN" altLang="en-US" dirty="0"/>
              <a:t>其余数组元素值为</a:t>
            </a:r>
            <a:r>
              <a:rPr lang="en-US" altLang="zh-CN" dirty="0"/>
              <a:t>0</a:t>
            </a:r>
            <a:endParaRPr lang="zh-CN" altLang="en-US" dirty="0"/>
          </a:p>
        </p:txBody>
      </p:sp>
      <p:sp>
        <p:nvSpPr>
          <p:cNvPr id="1033" name="文本框 1032">
            <a:extLst>
              <a:ext uri="{FF2B5EF4-FFF2-40B4-BE49-F238E27FC236}">
                <a16:creationId xmlns:a16="http://schemas.microsoft.com/office/drawing/2014/main" xmlns="" id="{FDE1094B-20FF-43F7-ACB7-CBF32DD99BEE}"/>
              </a:ext>
            </a:extLst>
          </p:cNvPr>
          <p:cNvSpPr txBox="1"/>
          <p:nvPr/>
        </p:nvSpPr>
        <p:spPr>
          <a:xfrm>
            <a:off x="1253285" y="2708710"/>
            <a:ext cx="9515137" cy="369332"/>
          </a:xfrm>
          <a:prstGeom prst="rect">
            <a:avLst/>
          </a:prstGeom>
          <a:noFill/>
        </p:spPr>
        <p:txBody>
          <a:bodyPr wrap="square" rtlCol="0">
            <a:spAutoFit/>
          </a:bodyPr>
          <a:lstStyle/>
          <a:p>
            <a:r>
              <a:rPr lang="zh-CN" altLang="en-US" dirty="0">
                <a:solidFill>
                  <a:schemeClr val="accent1"/>
                </a:solidFill>
              </a:rPr>
              <a:t>第一步</a:t>
            </a:r>
            <a:r>
              <a:rPr lang="zh-CN" altLang="en-US" dirty="0"/>
              <a:t>：从除了顶点</a:t>
            </a:r>
            <a:r>
              <a:rPr lang="en-US" altLang="zh-CN" dirty="0">
                <a:solidFill>
                  <a:schemeClr val="accent1"/>
                </a:solidFill>
              </a:rPr>
              <a:t>1</a:t>
            </a:r>
            <a:r>
              <a:rPr lang="zh-CN" altLang="en-US" dirty="0"/>
              <a:t>外的顶点中选择</a:t>
            </a:r>
            <a:r>
              <a:rPr lang="en-US" altLang="zh-CN" dirty="0" err="1"/>
              <a:t>dist</a:t>
            </a:r>
            <a:r>
              <a:rPr lang="zh-CN" altLang="en-US" dirty="0"/>
              <a:t>数组值最小的顶点</a:t>
            </a:r>
            <a:r>
              <a:rPr lang="en-US" altLang="zh-CN" dirty="0"/>
              <a:t>2 </a:t>
            </a:r>
            <a:r>
              <a:rPr lang="zh-CN" altLang="en-US" dirty="0"/>
              <a:t>加入最短路径，所以</a:t>
            </a:r>
            <a:r>
              <a:rPr lang="en-US" altLang="zh-CN" dirty="0"/>
              <a:t>s[2]=1</a:t>
            </a:r>
            <a:endParaRPr lang="zh-CN" altLang="en-US" dirty="0"/>
          </a:p>
        </p:txBody>
      </p:sp>
      <p:sp>
        <p:nvSpPr>
          <p:cNvPr id="86" name="文本框 85">
            <a:extLst>
              <a:ext uri="{FF2B5EF4-FFF2-40B4-BE49-F238E27FC236}">
                <a16:creationId xmlns:a16="http://schemas.microsoft.com/office/drawing/2014/main" xmlns="" id="{8149DD8E-4F10-426D-89F4-4FE1876B1242}"/>
              </a:ext>
            </a:extLst>
          </p:cNvPr>
          <p:cNvSpPr txBox="1"/>
          <p:nvPr/>
        </p:nvSpPr>
        <p:spPr>
          <a:xfrm>
            <a:off x="1253286" y="3335948"/>
            <a:ext cx="9515137" cy="369332"/>
          </a:xfrm>
          <a:prstGeom prst="rect">
            <a:avLst/>
          </a:prstGeom>
          <a:noFill/>
        </p:spPr>
        <p:txBody>
          <a:bodyPr wrap="square" rtlCol="0">
            <a:spAutoFit/>
          </a:bodyPr>
          <a:lstStyle/>
          <a:p>
            <a:r>
              <a:rPr lang="zh-CN" altLang="en-US" dirty="0">
                <a:solidFill>
                  <a:schemeClr val="accent1"/>
                </a:solidFill>
              </a:rPr>
              <a:t>第二步</a:t>
            </a:r>
            <a:r>
              <a:rPr lang="zh-CN" altLang="en-US" dirty="0"/>
              <a:t>：以顶点</a:t>
            </a:r>
            <a:r>
              <a:rPr lang="en-US" altLang="zh-CN" dirty="0"/>
              <a:t>2</a:t>
            </a:r>
            <a:r>
              <a:rPr lang="zh-CN" altLang="en-US" dirty="0"/>
              <a:t>检测其他剩余顶点 </a:t>
            </a:r>
            <a:r>
              <a:rPr lang="en-US" altLang="zh-CN" dirty="0"/>
              <a:t>3 4 5 6      </a:t>
            </a:r>
            <a:r>
              <a:rPr lang="en-US" altLang="zh-CN" dirty="0" err="1"/>
              <a:t>dist</a:t>
            </a:r>
            <a:r>
              <a:rPr lang="en-US" altLang="zh-CN" dirty="0"/>
              <a:t>[</a:t>
            </a:r>
            <a:r>
              <a:rPr lang="en-US" altLang="zh-CN" dirty="0">
                <a:solidFill>
                  <a:schemeClr val="accent1"/>
                </a:solidFill>
              </a:rPr>
              <a:t>j</a:t>
            </a:r>
            <a:r>
              <a:rPr lang="en-US" altLang="zh-CN" dirty="0"/>
              <a:t>] + arcs[</a:t>
            </a:r>
            <a:r>
              <a:rPr lang="en-US" altLang="zh-CN" dirty="0">
                <a:solidFill>
                  <a:schemeClr val="accent1"/>
                </a:solidFill>
              </a:rPr>
              <a:t>j</a:t>
            </a:r>
            <a:r>
              <a:rPr lang="en-US" altLang="zh-CN" dirty="0"/>
              <a:t>][k]&lt; </a:t>
            </a:r>
            <a:r>
              <a:rPr lang="en-US" altLang="zh-CN" dirty="0" err="1"/>
              <a:t>dist</a:t>
            </a:r>
            <a:r>
              <a:rPr lang="en-US" altLang="zh-CN" dirty="0"/>
              <a:t>[k]</a:t>
            </a:r>
            <a:endParaRPr lang="zh-CN" altLang="en-US" dirty="0"/>
          </a:p>
        </p:txBody>
      </p:sp>
      <p:sp>
        <p:nvSpPr>
          <p:cNvPr id="87" name="文本框 86">
            <a:extLst>
              <a:ext uri="{FF2B5EF4-FFF2-40B4-BE49-F238E27FC236}">
                <a16:creationId xmlns:a16="http://schemas.microsoft.com/office/drawing/2014/main" xmlns="" id="{7545DDC4-19F4-4B5C-943E-5B05BF8BD12E}"/>
              </a:ext>
            </a:extLst>
          </p:cNvPr>
          <p:cNvSpPr txBox="1"/>
          <p:nvPr/>
        </p:nvSpPr>
        <p:spPr>
          <a:xfrm>
            <a:off x="1069520" y="4108771"/>
            <a:ext cx="10654418" cy="369332"/>
          </a:xfrm>
          <a:prstGeom prst="rect">
            <a:avLst/>
          </a:prstGeom>
          <a:noFill/>
        </p:spPr>
        <p:txBody>
          <a:bodyPr wrap="square" rtlCol="0">
            <a:spAutoFit/>
          </a:bodyPr>
          <a:lstStyle/>
          <a:p>
            <a:r>
              <a:rPr lang="zh-CN" altLang="en-US" dirty="0"/>
              <a:t>①</a:t>
            </a:r>
            <a:r>
              <a:rPr lang="en-US" altLang="zh-CN" dirty="0" err="1"/>
              <a:t>dist</a:t>
            </a:r>
            <a:r>
              <a:rPr lang="en-US" altLang="zh-CN" dirty="0"/>
              <a:t>[3]=11 &lt;</a:t>
            </a:r>
            <a:r>
              <a:rPr lang="en-US" altLang="zh-CN" dirty="0" err="1"/>
              <a:t>dist</a:t>
            </a:r>
            <a:r>
              <a:rPr lang="en-US" altLang="zh-CN" dirty="0"/>
              <a:t>[2]+arc[2][3]=7+10=17 </a:t>
            </a:r>
            <a:r>
              <a:rPr lang="en-US" altLang="zh-CN" dirty="0" err="1"/>
              <a:t>dist</a:t>
            </a:r>
            <a:r>
              <a:rPr lang="en-US" altLang="zh-CN" dirty="0"/>
              <a:t>[3]</a:t>
            </a:r>
            <a:r>
              <a:rPr lang="zh-CN" altLang="en-US" dirty="0"/>
              <a:t>和</a:t>
            </a:r>
            <a:r>
              <a:rPr lang="en-US" altLang="zh-CN" dirty="0"/>
              <a:t>path[3]</a:t>
            </a:r>
            <a:r>
              <a:rPr lang="zh-CN" altLang="en-US" dirty="0"/>
              <a:t>不变 </a:t>
            </a:r>
            <a:r>
              <a:rPr lang="en-US" altLang="zh-CN" dirty="0">
                <a:solidFill>
                  <a:schemeClr val="accent1"/>
                </a:solidFill>
              </a:rPr>
              <a:t>(</a:t>
            </a:r>
            <a:r>
              <a:rPr lang="zh-CN" altLang="en-US" dirty="0">
                <a:solidFill>
                  <a:schemeClr val="accent1"/>
                </a:solidFill>
              </a:rPr>
              <a:t>新加入的顶点</a:t>
            </a:r>
            <a:r>
              <a:rPr lang="en-US" altLang="zh-CN" dirty="0">
                <a:solidFill>
                  <a:schemeClr val="accent1"/>
                </a:solidFill>
              </a:rPr>
              <a:t>2</a:t>
            </a:r>
            <a:r>
              <a:rPr lang="zh-CN" altLang="en-US" dirty="0">
                <a:solidFill>
                  <a:schemeClr val="accent1"/>
                </a:solidFill>
              </a:rPr>
              <a:t>没有使到顶点</a:t>
            </a:r>
            <a:r>
              <a:rPr lang="en-US" altLang="zh-CN" dirty="0">
                <a:solidFill>
                  <a:schemeClr val="accent1"/>
                </a:solidFill>
              </a:rPr>
              <a:t>3</a:t>
            </a:r>
            <a:r>
              <a:rPr lang="zh-CN" altLang="en-US" dirty="0">
                <a:solidFill>
                  <a:schemeClr val="accent1"/>
                </a:solidFill>
              </a:rPr>
              <a:t>的路径变短</a:t>
            </a:r>
            <a:r>
              <a:rPr lang="en-US" altLang="zh-CN" dirty="0">
                <a:solidFill>
                  <a:schemeClr val="accent1"/>
                </a:solidFill>
              </a:rPr>
              <a:t>)</a:t>
            </a:r>
          </a:p>
        </p:txBody>
      </p:sp>
      <p:sp>
        <p:nvSpPr>
          <p:cNvPr id="1034" name="矩形 1033">
            <a:extLst>
              <a:ext uri="{FF2B5EF4-FFF2-40B4-BE49-F238E27FC236}">
                <a16:creationId xmlns:a16="http://schemas.microsoft.com/office/drawing/2014/main" xmlns="" id="{9C9666C5-7780-4786-8A05-653F1923B102}"/>
              </a:ext>
            </a:extLst>
          </p:cNvPr>
          <p:cNvSpPr/>
          <p:nvPr/>
        </p:nvSpPr>
        <p:spPr>
          <a:xfrm>
            <a:off x="1069520" y="4509764"/>
            <a:ext cx="9269478" cy="369332"/>
          </a:xfrm>
          <a:prstGeom prst="rect">
            <a:avLst/>
          </a:prstGeom>
        </p:spPr>
        <p:txBody>
          <a:bodyPr wrap="square">
            <a:spAutoFit/>
          </a:bodyPr>
          <a:lstStyle/>
          <a:p>
            <a:r>
              <a:rPr lang="en-US" altLang="zh-CN" dirty="0"/>
              <a:t>②</a:t>
            </a:r>
            <a:r>
              <a:rPr lang="en-US" altLang="zh-CN" dirty="0" err="1"/>
              <a:t>dist</a:t>
            </a:r>
            <a:r>
              <a:rPr lang="en-US" altLang="zh-CN" dirty="0"/>
              <a:t>[4]=∞ &gt;</a:t>
            </a:r>
            <a:r>
              <a:rPr lang="en-US" altLang="zh-CN" dirty="0" err="1"/>
              <a:t>dist</a:t>
            </a:r>
            <a:r>
              <a:rPr lang="en-US" altLang="zh-CN" dirty="0"/>
              <a:t>[2]+arc[2][4]=7+9=16   </a:t>
            </a:r>
            <a:r>
              <a:rPr lang="en-US" altLang="zh-CN" dirty="0" err="1"/>
              <a:t>dist</a:t>
            </a:r>
            <a:r>
              <a:rPr lang="en-US" altLang="zh-CN" dirty="0"/>
              <a:t>[4]</a:t>
            </a:r>
            <a:r>
              <a:rPr lang="zh-CN" altLang="en-US" dirty="0"/>
              <a:t>修改为</a:t>
            </a:r>
            <a:r>
              <a:rPr lang="en-US" altLang="zh-CN" dirty="0"/>
              <a:t>16,path[4]</a:t>
            </a:r>
            <a:r>
              <a:rPr lang="zh-CN" altLang="en-US" dirty="0"/>
              <a:t>修改为</a:t>
            </a:r>
            <a:r>
              <a:rPr lang="en-US" altLang="zh-CN" dirty="0"/>
              <a:t>2</a:t>
            </a:r>
          </a:p>
        </p:txBody>
      </p:sp>
      <p:sp>
        <p:nvSpPr>
          <p:cNvPr id="89" name="矩形 88">
            <a:extLst>
              <a:ext uri="{FF2B5EF4-FFF2-40B4-BE49-F238E27FC236}">
                <a16:creationId xmlns:a16="http://schemas.microsoft.com/office/drawing/2014/main" xmlns="" id="{E2CE978C-C2AE-4D2C-86DA-C1713F28A7F3}"/>
              </a:ext>
            </a:extLst>
          </p:cNvPr>
          <p:cNvSpPr/>
          <p:nvPr/>
        </p:nvSpPr>
        <p:spPr>
          <a:xfrm>
            <a:off x="1069520" y="4930236"/>
            <a:ext cx="9269478" cy="646331"/>
          </a:xfrm>
          <a:prstGeom prst="rect">
            <a:avLst/>
          </a:prstGeom>
        </p:spPr>
        <p:txBody>
          <a:bodyPr wrap="square">
            <a:spAutoFit/>
          </a:bodyPr>
          <a:lstStyle/>
          <a:p>
            <a:r>
              <a:rPr lang="zh-CN" altLang="en-US" dirty="0"/>
              <a:t>③</a:t>
            </a:r>
            <a:r>
              <a:rPr lang="en-US" altLang="zh-CN" dirty="0" err="1"/>
              <a:t>dist</a:t>
            </a:r>
            <a:r>
              <a:rPr lang="en-US" altLang="zh-CN" dirty="0"/>
              <a:t>[5]=∞ =</a:t>
            </a:r>
            <a:r>
              <a:rPr lang="en-US" altLang="zh-CN" dirty="0" err="1"/>
              <a:t>dist</a:t>
            </a:r>
            <a:r>
              <a:rPr lang="en-US" altLang="zh-CN" dirty="0"/>
              <a:t>[2]+arc[2][5]= ∞           </a:t>
            </a:r>
            <a:r>
              <a:rPr lang="en-US" altLang="zh-CN" dirty="0" err="1"/>
              <a:t>dist</a:t>
            </a:r>
            <a:r>
              <a:rPr lang="en-US" altLang="zh-CN" dirty="0"/>
              <a:t>[5]</a:t>
            </a:r>
            <a:r>
              <a:rPr lang="zh-CN" altLang="en-US" dirty="0"/>
              <a:t>和</a:t>
            </a:r>
            <a:r>
              <a:rPr lang="en-US" altLang="zh-CN" dirty="0"/>
              <a:t>path[5]</a:t>
            </a:r>
            <a:r>
              <a:rPr lang="zh-CN" altLang="en-US" dirty="0"/>
              <a:t>不变</a:t>
            </a:r>
            <a:endParaRPr lang="en-US" altLang="zh-CN" dirty="0"/>
          </a:p>
          <a:p>
            <a:r>
              <a:rPr lang="zh-CN" altLang="en-US" dirty="0"/>
              <a:t>   </a:t>
            </a:r>
            <a:r>
              <a:rPr lang="en-US" altLang="zh-CN" dirty="0" smtClean="0"/>
              <a:t> </a:t>
            </a:r>
            <a:r>
              <a:rPr lang="en-US" altLang="zh-CN" dirty="0" err="1" smtClean="0"/>
              <a:t>dist</a:t>
            </a:r>
            <a:r>
              <a:rPr lang="en-US" altLang="zh-CN" dirty="0" smtClean="0"/>
              <a:t>[6</a:t>
            </a:r>
            <a:r>
              <a:rPr lang="en-US" altLang="zh-CN" dirty="0"/>
              <a:t>]=∞ =</a:t>
            </a:r>
            <a:r>
              <a:rPr lang="en-US" altLang="zh-CN" dirty="0" err="1"/>
              <a:t>dist</a:t>
            </a:r>
            <a:r>
              <a:rPr lang="en-US" altLang="zh-CN" dirty="0"/>
              <a:t>[2]+arc[2][6]= ∞           </a:t>
            </a:r>
            <a:r>
              <a:rPr lang="en-US" altLang="zh-CN" dirty="0" err="1" smtClean="0"/>
              <a:t>dist</a:t>
            </a:r>
            <a:r>
              <a:rPr lang="en-US" altLang="zh-CN" dirty="0" smtClean="0"/>
              <a:t>[6</a:t>
            </a:r>
            <a:r>
              <a:rPr lang="en-US" altLang="zh-CN" dirty="0"/>
              <a:t>]</a:t>
            </a:r>
            <a:r>
              <a:rPr lang="zh-CN" altLang="en-US" dirty="0"/>
              <a:t>和</a:t>
            </a:r>
            <a:r>
              <a:rPr lang="en-US" altLang="zh-CN" dirty="0"/>
              <a:t>path[6]</a:t>
            </a:r>
            <a:r>
              <a:rPr lang="zh-CN" altLang="en-US" dirty="0"/>
              <a:t>不变</a:t>
            </a:r>
            <a:endParaRPr lang="en-US" altLang="zh-CN" dirty="0"/>
          </a:p>
        </p:txBody>
      </p:sp>
    </p:spTree>
    <p:extLst>
      <p:ext uri="{BB962C8B-B14F-4D97-AF65-F5344CB8AC3E}">
        <p14:creationId xmlns:p14="http://schemas.microsoft.com/office/powerpoint/2010/main" val="22406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1" grpId="0" animBg="1"/>
      <p:bldP spid="28" grpId="0" animBg="1"/>
      <p:bldP spid="29" grpId="0" animBg="1"/>
      <p:bldP spid="37" grpId="0"/>
      <p:bldP spid="39" grpId="0"/>
      <p:bldP spid="40" grpId="0"/>
      <p:bldP spid="43" grpId="0"/>
      <p:bldP spid="44" grpId="0"/>
      <p:bldP spid="45" grpId="0"/>
      <p:bldP spid="46" grpId="0"/>
      <p:bldP spid="47" grpId="0"/>
      <p:bldP spid="42" grpId="0"/>
      <p:bldP spid="1033" grpId="0"/>
      <p:bldP spid="86" grpId="0"/>
      <p:bldP spid="87" grpId="0"/>
      <p:bldP spid="1034" grpId="0"/>
      <p:bldP spid="8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7DF817FD-CF84-43B9-9681-1680BB955491}"/>
              </a:ext>
            </a:extLst>
          </p:cNvPr>
          <p:cNvSpPr/>
          <p:nvPr/>
        </p:nvSpPr>
        <p:spPr>
          <a:xfrm>
            <a:off x="763048" y="104795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8" name="流程图: 接点 17">
            <a:extLst>
              <a:ext uri="{FF2B5EF4-FFF2-40B4-BE49-F238E27FC236}">
                <a16:creationId xmlns:a16="http://schemas.microsoft.com/office/drawing/2014/main" xmlns="" id="{06B97837-AD15-4490-B91A-99DC943C14E7}"/>
              </a:ext>
            </a:extLst>
          </p:cNvPr>
          <p:cNvSpPr/>
          <p:nvPr/>
        </p:nvSpPr>
        <p:spPr>
          <a:xfrm>
            <a:off x="763048" y="19996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9" name="流程图: 接点 18">
            <a:extLst>
              <a:ext uri="{FF2B5EF4-FFF2-40B4-BE49-F238E27FC236}">
                <a16:creationId xmlns:a16="http://schemas.microsoft.com/office/drawing/2014/main" xmlns="" id="{8FDBC89B-2F41-40E5-8821-FEA7C27F4BC1}"/>
              </a:ext>
            </a:extLst>
          </p:cNvPr>
          <p:cNvSpPr/>
          <p:nvPr/>
        </p:nvSpPr>
        <p:spPr>
          <a:xfrm>
            <a:off x="1871793" y="104817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1" name="流程图: 接点 20">
            <a:extLst>
              <a:ext uri="{FF2B5EF4-FFF2-40B4-BE49-F238E27FC236}">
                <a16:creationId xmlns:a16="http://schemas.microsoft.com/office/drawing/2014/main" xmlns="" id="{23DAE3FF-4816-4523-903E-7477D4379958}"/>
              </a:ext>
            </a:extLst>
          </p:cNvPr>
          <p:cNvSpPr/>
          <p:nvPr/>
        </p:nvSpPr>
        <p:spPr>
          <a:xfrm>
            <a:off x="1871793" y="19996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8" name="流程图: 接点 27">
            <a:extLst>
              <a:ext uri="{FF2B5EF4-FFF2-40B4-BE49-F238E27FC236}">
                <a16:creationId xmlns:a16="http://schemas.microsoft.com/office/drawing/2014/main" xmlns="" id="{E8E87073-85A9-4E7F-ABDD-B5DC00751C28}"/>
              </a:ext>
            </a:extLst>
          </p:cNvPr>
          <p:cNvSpPr/>
          <p:nvPr/>
        </p:nvSpPr>
        <p:spPr>
          <a:xfrm>
            <a:off x="3054374" y="104795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9" name="流程图: 接点 28">
            <a:extLst>
              <a:ext uri="{FF2B5EF4-FFF2-40B4-BE49-F238E27FC236}">
                <a16:creationId xmlns:a16="http://schemas.microsoft.com/office/drawing/2014/main" xmlns="" id="{E2CE1F45-7562-439A-9139-7831BFF704EB}"/>
              </a:ext>
            </a:extLst>
          </p:cNvPr>
          <p:cNvSpPr/>
          <p:nvPr/>
        </p:nvSpPr>
        <p:spPr>
          <a:xfrm>
            <a:off x="3054374" y="199989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5" name="直接连接符 4">
            <a:extLst>
              <a:ext uri="{FF2B5EF4-FFF2-40B4-BE49-F238E27FC236}">
                <a16:creationId xmlns:a16="http://schemas.microsoft.com/office/drawing/2014/main" xmlns="" id="{0F395CF0-E5FC-462C-BD7D-B15BBB3ADC06}"/>
              </a:ext>
            </a:extLst>
          </p:cNvPr>
          <p:cNvCxnSpPr>
            <a:stCxn id="16" idx="6"/>
            <a:endCxn id="19" idx="2"/>
          </p:cNvCxnSpPr>
          <p:nvPr/>
        </p:nvCxnSpPr>
        <p:spPr>
          <a:xfrm>
            <a:off x="1153440" y="1230513"/>
            <a:ext cx="718353"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013CBCF-5DA7-439A-9BFF-E379A670573F}"/>
              </a:ext>
            </a:extLst>
          </p:cNvPr>
          <p:cNvCxnSpPr>
            <a:stCxn id="16" idx="4"/>
            <a:endCxn id="18" idx="0"/>
          </p:cNvCxnSpPr>
          <p:nvPr/>
        </p:nvCxnSpPr>
        <p:spPr>
          <a:xfrm>
            <a:off x="958244" y="1413075"/>
            <a:ext cx="0" cy="58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E2134FAD-A823-4E28-BCD5-DDE2C030F5EB}"/>
              </a:ext>
            </a:extLst>
          </p:cNvPr>
          <p:cNvCxnSpPr>
            <a:stCxn id="18" idx="6"/>
            <a:endCxn id="21" idx="2"/>
          </p:cNvCxnSpPr>
          <p:nvPr/>
        </p:nvCxnSpPr>
        <p:spPr>
          <a:xfrm>
            <a:off x="1153440" y="2182227"/>
            <a:ext cx="718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1BD393C-6DE8-45B8-8950-8A67E7817BD1}"/>
              </a:ext>
            </a:extLst>
          </p:cNvPr>
          <p:cNvCxnSpPr>
            <a:cxnSpLocks/>
            <a:stCxn id="21" idx="0"/>
            <a:endCxn id="19" idx="4"/>
          </p:cNvCxnSpPr>
          <p:nvPr/>
        </p:nvCxnSpPr>
        <p:spPr>
          <a:xfrm flipV="1">
            <a:off x="2066989" y="1413303"/>
            <a:ext cx="0" cy="586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B33605B-3C64-4723-878D-66B9D5E5F5C8}"/>
              </a:ext>
            </a:extLst>
          </p:cNvPr>
          <p:cNvCxnSpPr>
            <a:stCxn id="19" idx="6"/>
            <a:endCxn id="28" idx="2"/>
          </p:cNvCxnSpPr>
          <p:nvPr/>
        </p:nvCxnSpPr>
        <p:spPr>
          <a:xfrm flipV="1">
            <a:off x="2262185" y="1230513"/>
            <a:ext cx="792189"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3F7167D-E82D-4323-B325-F1068F60D16A}"/>
              </a:ext>
            </a:extLst>
          </p:cNvPr>
          <p:cNvCxnSpPr>
            <a:stCxn id="28" idx="4"/>
            <a:endCxn id="29" idx="0"/>
          </p:cNvCxnSpPr>
          <p:nvPr/>
        </p:nvCxnSpPr>
        <p:spPr>
          <a:xfrm>
            <a:off x="3249570" y="1413075"/>
            <a:ext cx="0" cy="58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4BD6B702-FAF0-4775-B444-03B3F12B9E11}"/>
              </a:ext>
            </a:extLst>
          </p:cNvPr>
          <p:cNvCxnSpPr>
            <a:stCxn id="19" idx="5"/>
            <a:endCxn id="29" idx="1"/>
          </p:cNvCxnSpPr>
          <p:nvPr/>
        </p:nvCxnSpPr>
        <p:spPr>
          <a:xfrm>
            <a:off x="2205013" y="1359832"/>
            <a:ext cx="906533" cy="69353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F8BABE8E-0F99-4862-ACE6-437C6B6549EB}"/>
              </a:ext>
            </a:extLst>
          </p:cNvPr>
          <p:cNvSpPr txBox="1"/>
          <p:nvPr/>
        </p:nvSpPr>
        <p:spPr>
          <a:xfrm>
            <a:off x="1293381" y="861180"/>
            <a:ext cx="438469" cy="369332"/>
          </a:xfrm>
          <a:prstGeom prst="rect">
            <a:avLst/>
          </a:prstGeom>
          <a:noFill/>
        </p:spPr>
        <p:txBody>
          <a:bodyPr wrap="square" rtlCol="0">
            <a:spAutoFit/>
          </a:bodyPr>
          <a:lstStyle/>
          <a:p>
            <a:r>
              <a:rPr lang="en-US" altLang="zh-CN" dirty="0"/>
              <a:t>11</a:t>
            </a:r>
            <a:endParaRPr lang="zh-CN" altLang="en-US" dirty="0"/>
          </a:p>
        </p:txBody>
      </p:sp>
      <p:sp>
        <p:nvSpPr>
          <p:cNvPr id="39" name="文本框 38">
            <a:extLst>
              <a:ext uri="{FF2B5EF4-FFF2-40B4-BE49-F238E27FC236}">
                <a16:creationId xmlns:a16="http://schemas.microsoft.com/office/drawing/2014/main" xmlns="" id="{AF6945A8-0344-4EEB-9E30-124E63821A60}"/>
              </a:ext>
            </a:extLst>
          </p:cNvPr>
          <p:cNvSpPr txBox="1"/>
          <p:nvPr/>
        </p:nvSpPr>
        <p:spPr>
          <a:xfrm>
            <a:off x="2491939" y="861180"/>
            <a:ext cx="438469"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71B1A067-F85E-4566-8C1E-B6DAA03C5D8D}"/>
              </a:ext>
            </a:extLst>
          </p:cNvPr>
          <p:cNvSpPr txBox="1"/>
          <p:nvPr/>
        </p:nvSpPr>
        <p:spPr>
          <a:xfrm>
            <a:off x="689303" y="1521703"/>
            <a:ext cx="438469" cy="369332"/>
          </a:xfrm>
          <a:prstGeom prst="rect">
            <a:avLst/>
          </a:prstGeom>
          <a:noFill/>
        </p:spPr>
        <p:txBody>
          <a:bodyPr wrap="square" rtlCol="0">
            <a:spAutoFit/>
          </a:bodyPr>
          <a:lstStyle/>
          <a:p>
            <a:r>
              <a:rPr lang="en-US" altLang="zh-CN" dirty="0"/>
              <a:t>7</a:t>
            </a:r>
            <a:endParaRPr lang="zh-CN" altLang="en-US" dirty="0"/>
          </a:p>
        </p:txBody>
      </p:sp>
      <p:cxnSp>
        <p:nvCxnSpPr>
          <p:cNvPr id="41" name="直接连接符 40">
            <a:extLst>
              <a:ext uri="{FF2B5EF4-FFF2-40B4-BE49-F238E27FC236}">
                <a16:creationId xmlns:a16="http://schemas.microsoft.com/office/drawing/2014/main" xmlns="" id="{AB53318C-C639-4D4F-BECC-6DE6CDA85BB2}"/>
              </a:ext>
            </a:extLst>
          </p:cNvPr>
          <p:cNvCxnSpPr>
            <a:stCxn id="18" idx="7"/>
            <a:endCxn id="19" idx="3"/>
          </p:cNvCxnSpPr>
          <p:nvPr/>
        </p:nvCxnSpPr>
        <p:spPr>
          <a:xfrm flipV="1">
            <a:off x="1096268" y="1359832"/>
            <a:ext cx="832697" cy="69330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C6274863-B37A-47C9-B59D-CCA8DECADAAA}"/>
              </a:ext>
            </a:extLst>
          </p:cNvPr>
          <p:cNvSpPr txBox="1"/>
          <p:nvPr/>
        </p:nvSpPr>
        <p:spPr>
          <a:xfrm>
            <a:off x="1220549" y="1412847"/>
            <a:ext cx="438469" cy="369332"/>
          </a:xfrm>
          <a:prstGeom prst="rect">
            <a:avLst/>
          </a:prstGeom>
          <a:noFill/>
        </p:spPr>
        <p:txBody>
          <a:bodyPr wrap="square" rtlCol="0">
            <a:spAutoFit/>
          </a:bodyPr>
          <a:lstStyle/>
          <a:p>
            <a:r>
              <a:rPr lang="en-US" altLang="zh-CN" dirty="0"/>
              <a:t>10</a:t>
            </a:r>
            <a:endParaRPr lang="zh-CN" altLang="en-US" dirty="0"/>
          </a:p>
        </p:txBody>
      </p:sp>
      <p:sp>
        <p:nvSpPr>
          <p:cNvPr id="44" name="文本框 43">
            <a:extLst>
              <a:ext uri="{FF2B5EF4-FFF2-40B4-BE49-F238E27FC236}">
                <a16:creationId xmlns:a16="http://schemas.microsoft.com/office/drawing/2014/main" xmlns="" id="{EC72138B-8DA7-4201-8502-B91ADE78E603}"/>
              </a:ext>
            </a:extLst>
          </p:cNvPr>
          <p:cNvSpPr txBox="1"/>
          <p:nvPr/>
        </p:nvSpPr>
        <p:spPr>
          <a:xfrm>
            <a:off x="1418059" y="2250521"/>
            <a:ext cx="438469" cy="369332"/>
          </a:xfrm>
          <a:prstGeom prst="rect">
            <a:avLst/>
          </a:prstGeom>
          <a:noFill/>
        </p:spPr>
        <p:txBody>
          <a:bodyPr wrap="square" rtlCol="0">
            <a:spAutoFit/>
          </a:bodyPr>
          <a:lstStyle/>
          <a:p>
            <a:r>
              <a:rPr lang="en-US" altLang="zh-CN" dirty="0"/>
              <a:t>9</a:t>
            </a:r>
            <a:endParaRPr lang="zh-CN" altLang="en-US" dirty="0"/>
          </a:p>
        </p:txBody>
      </p:sp>
      <p:sp>
        <p:nvSpPr>
          <p:cNvPr id="45" name="文本框 44">
            <a:extLst>
              <a:ext uri="{FF2B5EF4-FFF2-40B4-BE49-F238E27FC236}">
                <a16:creationId xmlns:a16="http://schemas.microsoft.com/office/drawing/2014/main" xmlns="" id="{79B84A56-FBC5-4AD0-87FC-730F1CD79965}"/>
              </a:ext>
            </a:extLst>
          </p:cNvPr>
          <p:cNvSpPr txBox="1"/>
          <p:nvPr/>
        </p:nvSpPr>
        <p:spPr>
          <a:xfrm>
            <a:off x="2021742" y="1521703"/>
            <a:ext cx="438469"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EC7FCFF8-D0D6-48DF-9845-E0D793E651FD}"/>
              </a:ext>
            </a:extLst>
          </p:cNvPr>
          <p:cNvSpPr txBox="1"/>
          <p:nvPr/>
        </p:nvSpPr>
        <p:spPr>
          <a:xfrm>
            <a:off x="2598234" y="1447997"/>
            <a:ext cx="438469" cy="369332"/>
          </a:xfrm>
          <a:prstGeom prst="rect">
            <a:avLst/>
          </a:prstGeom>
          <a:noFill/>
        </p:spPr>
        <p:txBody>
          <a:bodyPr wrap="square" rtlCol="0">
            <a:spAutoFit/>
          </a:bodyPr>
          <a:lstStyle/>
          <a:p>
            <a:r>
              <a:rPr lang="en-US" altLang="zh-CN" dirty="0"/>
              <a:t>8</a:t>
            </a:r>
            <a:endParaRPr lang="zh-CN" altLang="en-US" dirty="0"/>
          </a:p>
        </p:txBody>
      </p:sp>
      <p:sp>
        <p:nvSpPr>
          <p:cNvPr id="47" name="文本框 46">
            <a:extLst>
              <a:ext uri="{FF2B5EF4-FFF2-40B4-BE49-F238E27FC236}">
                <a16:creationId xmlns:a16="http://schemas.microsoft.com/office/drawing/2014/main" xmlns="" id="{E581BC0E-80D3-4B76-B388-2C8DE342C02F}"/>
              </a:ext>
            </a:extLst>
          </p:cNvPr>
          <p:cNvSpPr txBox="1"/>
          <p:nvPr/>
        </p:nvSpPr>
        <p:spPr>
          <a:xfrm>
            <a:off x="3242914" y="1447997"/>
            <a:ext cx="438469" cy="369332"/>
          </a:xfrm>
          <a:prstGeom prst="rect">
            <a:avLst/>
          </a:prstGeom>
          <a:noFill/>
        </p:spPr>
        <p:txBody>
          <a:bodyPr wrap="square" rtlCol="0">
            <a:spAutoFit/>
          </a:bodyPr>
          <a:lstStyle/>
          <a:p>
            <a:r>
              <a:rPr lang="en-US" altLang="zh-CN" dirty="0"/>
              <a:t>6</a:t>
            </a:r>
            <a:endParaRPr lang="zh-CN" altLang="en-US" dirty="0"/>
          </a:p>
        </p:txBody>
      </p:sp>
      <p:sp>
        <p:nvSpPr>
          <p:cNvPr id="48" name="矩形 47">
            <a:extLst>
              <a:ext uri="{FF2B5EF4-FFF2-40B4-BE49-F238E27FC236}">
                <a16:creationId xmlns:a16="http://schemas.microsoft.com/office/drawing/2014/main" xmlns="" id="{FEC03EB3-BD22-4C93-84B3-D31894031D6D}"/>
              </a:ext>
            </a:extLst>
          </p:cNvPr>
          <p:cNvSpPr/>
          <p:nvPr/>
        </p:nvSpPr>
        <p:spPr>
          <a:xfrm>
            <a:off x="789121" y="4022614"/>
            <a:ext cx="10670797" cy="207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xmlns="" id="{A58B963B-7301-4105-A99C-3B6EA3E9172E}"/>
              </a:ext>
            </a:extLst>
          </p:cNvPr>
          <p:cNvCxnSpPr>
            <a:cxnSpLocks/>
          </p:cNvCxnSpPr>
          <p:nvPr/>
        </p:nvCxnSpPr>
        <p:spPr>
          <a:xfrm>
            <a:off x="801356" y="4827958"/>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直接连接符 49">
            <a:extLst>
              <a:ext uri="{FF2B5EF4-FFF2-40B4-BE49-F238E27FC236}">
                <a16:creationId xmlns:a16="http://schemas.microsoft.com/office/drawing/2014/main" xmlns="" id="{70A4562C-E853-4E20-A07C-5EF4BAD60684}"/>
              </a:ext>
            </a:extLst>
          </p:cNvPr>
          <p:cNvCxnSpPr>
            <a:cxnSpLocks/>
          </p:cNvCxnSpPr>
          <p:nvPr/>
        </p:nvCxnSpPr>
        <p:spPr>
          <a:xfrm>
            <a:off x="801356" y="5232027"/>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直接连接符 50">
            <a:extLst>
              <a:ext uri="{FF2B5EF4-FFF2-40B4-BE49-F238E27FC236}">
                <a16:creationId xmlns:a16="http://schemas.microsoft.com/office/drawing/2014/main" xmlns="" id="{29BB12AD-1519-4D17-B241-C8F21B10EAA7}"/>
              </a:ext>
            </a:extLst>
          </p:cNvPr>
          <p:cNvCxnSpPr>
            <a:cxnSpLocks/>
          </p:cNvCxnSpPr>
          <p:nvPr/>
        </p:nvCxnSpPr>
        <p:spPr>
          <a:xfrm>
            <a:off x="801356" y="5669653"/>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直接连接符 51">
            <a:extLst>
              <a:ext uri="{FF2B5EF4-FFF2-40B4-BE49-F238E27FC236}">
                <a16:creationId xmlns:a16="http://schemas.microsoft.com/office/drawing/2014/main" xmlns="" id="{01A57CB4-1C0B-4A96-B12D-E94E87BB2B2E}"/>
              </a:ext>
            </a:extLst>
          </p:cNvPr>
          <p:cNvCxnSpPr/>
          <p:nvPr/>
        </p:nvCxnSpPr>
        <p:spPr>
          <a:xfrm>
            <a:off x="8616050" y="4022614"/>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xmlns="" id="{E96FACF5-9D8D-4C78-BF01-1CB470A3D290}"/>
              </a:ext>
            </a:extLst>
          </p:cNvPr>
          <p:cNvCxnSpPr/>
          <p:nvPr/>
        </p:nvCxnSpPr>
        <p:spPr>
          <a:xfrm>
            <a:off x="7216486" y="4022614"/>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xmlns="" id="{AE344F8C-AD4D-4542-8968-14F049D8C7D3}"/>
              </a:ext>
            </a:extLst>
          </p:cNvPr>
          <p:cNvCxnSpPr/>
          <p:nvPr/>
        </p:nvCxnSpPr>
        <p:spPr>
          <a:xfrm>
            <a:off x="10043576" y="4022614"/>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xmlns="" id="{5D3E0929-D81C-4AF3-ABB1-E4DBED553D3F}"/>
              </a:ext>
            </a:extLst>
          </p:cNvPr>
          <p:cNvCxnSpPr/>
          <p:nvPr/>
        </p:nvCxnSpPr>
        <p:spPr>
          <a:xfrm>
            <a:off x="5818023" y="4022614"/>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xmlns="" id="{F23ABFAC-E266-4626-AF88-D08372C6CCC5}"/>
              </a:ext>
            </a:extLst>
          </p:cNvPr>
          <p:cNvCxnSpPr/>
          <p:nvPr/>
        </p:nvCxnSpPr>
        <p:spPr>
          <a:xfrm>
            <a:off x="4462337" y="4022614"/>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xmlns="" id="{26EFEEF1-E253-4D4C-AEE7-541FAF114667}"/>
              </a:ext>
            </a:extLst>
          </p:cNvPr>
          <p:cNvCxnSpPr/>
          <p:nvPr/>
        </p:nvCxnSpPr>
        <p:spPr>
          <a:xfrm>
            <a:off x="3122636" y="4022614"/>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直接连接符 57">
            <a:extLst>
              <a:ext uri="{FF2B5EF4-FFF2-40B4-BE49-F238E27FC236}">
                <a16:creationId xmlns:a16="http://schemas.microsoft.com/office/drawing/2014/main" xmlns="" id="{55B0817A-CCF8-4DB4-AF07-2D27B8C781EE}"/>
              </a:ext>
            </a:extLst>
          </p:cNvPr>
          <p:cNvCxnSpPr/>
          <p:nvPr/>
        </p:nvCxnSpPr>
        <p:spPr>
          <a:xfrm>
            <a:off x="801356" y="4022386"/>
            <a:ext cx="2321280" cy="786245"/>
          </a:xfrm>
          <a:prstGeom prst="line">
            <a:avLst/>
          </a:prstGeom>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xmlns="" id="{B29BA922-A7C8-4933-9581-42DE8B979227}"/>
              </a:ext>
            </a:extLst>
          </p:cNvPr>
          <p:cNvSpPr txBox="1"/>
          <p:nvPr/>
        </p:nvSpPr>
        <p:spPr>
          <a:xfrm>
            <a:off x="2158237" y="4128522"/>
            <a:ext cx="822917" cy="369332"/>
          </a:xfrm>
          <a:prstGeom prst="rect">
            <a:avLst/>
          </a:prstGeom>
          <a:noFill/>
        </p:spPr>
        <p:txBody>
          <a:bodyPr wrap="square" rtlCol="0">
            <a:spAutoFit/>
          </a:bodyPr>
          <a:lstStyle/>
          <a:p>
            <a:r>
              <a:rPr lang="zh-CN" altLang="en-US" dirty="0"/>
              <a:t>下标</a:t>
            </a:r>
          </a:p>
        </p:txBody>
      </p:sp>
      <p:sp>
        <p:nvSpPr>
          <p:cNvPr id="60" name="文本框 59">
            <a:extLst>
              <a:ext uri="{FF2B5EF4-FFF2-40B4-BE49-F238E27FC236}">
                <a16:creationId xmlns:a16="http://schemas.microsoft.com/office/drawing/2014/main" xmlns="" id="{EA705547-6A35-4E7C-9FCF-02F7C1CBECA3}"/>
              </a:ext>
            </a:extLst>
          </p:cNvPr>
          <p:cNvSpPr txBox="1"/>
          <p:nvPr/>
        </p:nvSpPr>
        <p:spPr>
          <a:xfrm>
            <a:off x="936437" y="4390333"/>
            <a:ext cx="822917" cy="369332"/>
          </a:xfrm>
          <a:prstGeom prst="rect">
            <a:avLst/>
          </a:prstGeom>
          <a:noFill/>
        </p:spPr>
        <p:txBody>
          <a:bodyPr wrap="square" rtlCol="0">
            <a:spAutoFit/>
          </a:bodyPr>
          <a:lstStyle/>
          <a:p>
            <a:r>
              <a:rPr lang="zh-CN" altLang="en-US" dirty="0"/>
              <a:t>数组</a:t>
            </a:r>
          </a:p>
        </p:txBody>
      </p:sp>
      <p:sp>
        <p:nvSpPr>
          <p:cNvPr id="61" name="文本框 60">
            <a:extLst>
              <a:ext uri="{FF2B5EF4-FFF2-40B4-BE49-F238E27FC236}">
                <a16:creationId xmlns:a16="http://schemas.microsoft.com/office/drawing/2014/main" xmlns="" id="{00347E57-FB09-4F1F-A544-272AB945BF70}"/>
              </a:ext>
            </a:extLst>
          </p:cNvPr>
          <p:cNvSpPr txBox="1"/>
          <p:nvPr/>
        </p:nvSpPr>
        <p:spPr>
          <a:xfrm>
            <a:off x="3629628" y="4204019"/>
            <a:ext cx="330204" cy="369332"/>
          </a:xfrm>
          <a:prstGeom prst="rect">
            <a:avLst/>
          </a:prstGeom>
          <a:noFill/>
        </p:spPr>
        <p:txBody>
          <a:bodyPr wrap="square" rtlCol="0">
            <a:spAutoFit/>
          </a:bodyPr>
          <a:lstStyle/>
          <a:p>
            <a:r>
              <a:rPr lang="en-US" altLang="zh-CN" dirty="0"/>
              <a:t>1</a:t>
            </a:r>
            <a:endParaRPr lang="zh-CN" altLang="en-US" dirty="0"/>
          </a:p>
        </p:txBody>
      </p:sp>
      <p:sp>
        <p:nvSpPr>
          <p:cNvPr id="62" name="文本框 61">
            <a:extLst>
              <a:ext uri="{FF2B5EF4-FFF2-40B4-BE49-F238E27FC236}">
                <a16:creationId xmlns:a16="http://schemas.microsoft.com/office/drawing/2014/main" xmlns="" id="{80D725C4-9BBA-407F-B83D-1B34688D750F}"/>
              </a:ext>
            </a:extLst>
          </p:cNvPr>
          <p:cNvSpPr txBox="1"/>
          <p:nvPr/>
        </p:nvSpPr>
        <p:spPr>
          <a:xfrm>
            <a:off x="4964843" y="4202376"/>
            <a:ext cx="330204" cy="369332"/>
          </a:xfrm>
          <a:prstGeom prst="rect">
            <a:avLst/>
          </a:prstGeom>
          <a:noFill/>
        </p:spPr>
        <p:txBody>
          <a:bodyPr wrap="square" rtlCol="0">
            <a:spAutoFit/>
          </a:bodyPr>
          <a:lstStyle/>
          <a:p>
            <a:r>
              <a:rPr lang="en-US" altLang="zh-CN" dirty="0"/>
              <a:t>2</a:t>
            </a:r>
            <a:endParaRPr lang="zh-CN" altLang="en-US" dirty="0"/>
          </a:p>
        </p:txBody>
      </p:sp>
      <p:sp>
        <p:nvSpPr>
          <p:cNvPr id="63" name="文本框 62">
            <a:extLst>
              <a:ext uri="{FF2B5EF4-FFF2-40B4-BE49-F238E27FC236}">
                <a16:creationId xmlns:a16="http://schemas.microsoft.com/office/drawing/2014/main" xmlns="" id="{3B9C782C-480A-4BA0-9B66-8A175FD5A3C0}"/>
              </a:ext>
            </a:extLst>
          </p:cNvPr>
          <p:cNvSpPr txBox="1"/>
          <p:nvPr/>
        </p:nvSpPr>
        <p:spPr>
          <a:xfrm>
            <a:off x="6349346" y="4202376"/>
            <a:ext cx="330204" cy="369332"/>
          </a:xfrm>
          <a:prstGeom prst="rect">
            <a:avLst/>
          </a:prstGeom>
          <a:noFill/>
        </p:spPr>
        <p:txBody>
          <a:bodyPr wrap="square" rtlCol="0">
            <a:spAutoFit/>
          </a:bodyPr>
          <a:lstStyle/>
          <a:p>
            <a:r>
              <a:rPr lang="en-US" altLang="zh-CN" dirty="0"/>
              <a:t>3</a:t>
            </a:r>
            <a:endParaRPr lang="zh-CN" altLang="en-US" dirty="0"/>
          </a:p>
        </p:txBody>
      </p:sp>
      <p:sp>
        <p:nvSpPr>
          <p:cNvPr id="64" name="文本框 63">
            <a:extLst>
              <a:ext uri="{FF2B5EF4-FFF2-40B4-BE49-F238E27FC236}">
                <a16:creationId xmlns:a16="http://schemas.microsoft.com/office/drawing/2014/main" xmlns="" id="{B9FD6E91-AF0D-4581-9A87-0B8230362AAE}"/>
              </a:ext>
            </a:extLst>
          </p:cNvPr>
          <p:cNvSpPr txBox="1"/>
          <p:nvPr/>
        </p:nvSpPr>
        <p:spPr>
          <a:xfrm>
            <a:off x="7750798" y="4202376"/>
            <a:ext cx="330204" cy="369332"/>
          </a:xfrm>
          <a:prstGeom prst="rect">
            <a:avLst/>
          </a:prstGeom>
          <a:noFill/>
        </p:spPr>
        <p:txBody>
          <a:bodyPr wrap="square" rtlCol="0">
            <a:spAutoFit/>
          </a:bodyPr>
          <a:lstStyle/>
          <a:p>
            <a:r>
              <a:rPr lang="en-US" altLang="zh-CN" dirty="0"/>
              <a:t>4</a:t>
            </a:r>
            <a:endParaRPr lang="zh-CN" altLang="en-US" dirty="0"/>
          </a:p>
        </p:txBody>
      </p:sp>
      <p:sp>
        <p:nvSpPr>
          <p:cNvPr id="65" name="文本框 64">
            <a:extLst>
              <a:ext uri="{FF2B5EF4-FFF2-40B4-BE49-F238E27FC236}">
                <a16:creationId xmlns:a16="http://schemas.microsoft.com/office/drawing/2014/main" xmlns="" id="{C310F397-21BD-4542-974A-FF968D774A0F}"/>
              </a:ext>
            </a:extLst>
          </p:cNvPr>
          <p:cNvSpPr txBox="1"/>
          <p:nvPr/>
        </p:nvSpPr>
        <p:spPr>
          <a:xfrm>
            <a:off x="9162024" y="4202376"/>
            <a:ext cx="330204" cy="369332"/>
          </a:xfrm>
          <a:prstGeom prst="rect">
            <a:avLst/>
          </a:prstGeom>
          <a:noFill/>
        </p:spPr>
        <p:txBody>
          <a:bodyPr wrap="square" rtlCol="0">
            <a:spAutoFit/>
          </a:bodyPr>
          <a:lstStyle/>
          <a:p>
            <a:r>
              <a:rPr lang="en-US" altLang="zh-CN" dirty="0"/>
              <a:t>5</a:t>
            </a:r>
            <a:endParaRPr lang="zh-CN" altLang="en-US" dirty="0"/>
          </a:p>
        </p:txBody>
      </p:sp>
      <p:sp>
        <p:nvSpPr>
          <p:cNvPr id="66" name="文本框 65">
            <a:extLst>
              <a:ext uri="{FF2B5EF4-FFF2-40B4-BE49-F238E27FC236}">
                <a16:creationId xmlns:a16="http://schemas.microsoft.com/office/drawing/2014/main" xmlns="" id="{255298E2-97C4-4574-90FF-FC500458D492}"/>
              </a:ext>
            </a:extLst>
          </p:cNvPr>
          <p:cNvSpPr txBox="1"/>
          <p:nvPr/>
        </p:nvSpPr>
        <p:spPr>
          <a:xfrm>
            <a:off x="10584388" y="4202376"/>
            <a:ext cx="330204" cy="369332"/>
          </a:xfrm>
          <a:prstGeom prst="rect">
            <a:avLst/>
          </a:prstGeom>
          <a:noFill/>
        </p:spPr>
        <p:txBody>
          <a:bodyPr wrap="square" rtlCol="0">
            <a:spAutoFit/>
          </a:bodyPr>
          <a:lstStyle/>
          <a:p>
            <a:r>
              <a:rPr lang="en-US" altLang="zh-CN" dirty="0"/>
              <a:t>6</a:t>
            </a:r>
            <a:endParaRPr lang="zh-CN" altLang="en-US" dirty="0"/>
          </a:p>
        </p:txBody>
      </p:sp>
      <p:sp>
        <p:nvSpPr>
          <p:cNvPr id="67" name="矩形 66">
            <a:extLst>
              <a:ext uri="{FF2B5EF4-FFF2-40B4-BE49-F238E27FC236}">
                <a16:creationId xmlns:a16="http://schemas.microsoft.com/office/drawing/2014/main" xmlns="" id="{C085FE05-68BC-4B5D-8B9B-26FE16228238}"/>
              </a:ext>
            </a:extLst>
          </p:cNvPr>
          <p:cNvSpPr/>
          <p:nvPr/>
        </p:nvSpPr>
        <p:spPr>
          <a:xfrm>
            <a:off x="1571132" y="4825999"/>
            <a:ext cx="537327" cy="369332"/>
          </a:xfrm>
          <a:prstGeom prst="rect">
            <a:avLst/>
          </a:prstGeom>
        </p:spPr>
        <p:txBody>
          <a:bodyPr wrap="none">
            <a:spAutoFit/>
          </a:bodyPr>
          <a:lstStyle/>
          <a:p>
            <a:r>
              <a:rPr lang="en-US" altLang="zh-CN" dirty="0" err="1"/>
              <a:t>dist</a:t>
            </a:r>
            <a:endParaRPr lang="zh-CN" altLang="en-US" dirty="0"/>
          </a:p>
        </p:txBody>
      </p:sp>
      <p:sp>
        <p:nvSpPr>
          <p:cNvPr id="68" name="矩形 67">
            <a:extLst>
              <a:ext uri="{FF2B5EF4-FFF2-40B4-BE49-F238E27FC236}">
                <a16:creationId xmlns:a16="http://schemas.microsoft.com/office/drawing/2014/main" xmlns="" id="{E509B35D-87BD-40F7-A653-16B505C9E92D}"/>
              </a:ext>
            </a:extLst>
          </p:cNvPr>
          <p:cNvSpPr/>
          <p:nvPr/>
        </p:nvSpPr>
        <p:spPr>
          <a:xfrm>
            <a:off x="1503226" y="5258156"/>
            <a:ext cx="633507" cy="369332"/>
          </a:xfrm>
          <a:prstGeom prst="rect">
            <a:avLst/>
          </a:prstGeom>
        </p:spPr>
        <p:txBody>
          <a:bodyPr wrap="none">
            <a:spAutoFit/>
          </a:bodyPr>
          <a:lstStyle/>
          <a:p>
            <a:r>
              <a:rPr lang="en-US" altLang="zh-CN" dirty="0"/>
              <a:t>path</a:t>
            </a:r>
            <a:endParaRPr lang="zh-CN" altLang="en-US" dirty="0"/>
          </a:p>
        </p:txBody>
      </p:sp>
      <p:sp>
        <p:nvSpPr>
          <p:cNvPr id="69" name="矩形 68">
            <a:extLst>
              <a:ext uri="{FF2B5EF4-FFF2-40B4-BE49-F238E27FC236}">
                <a16:creationId xmlns:a16="http://schemas.microsoft.com/office/drawing/2014/main" xmlns="" id="{62DF461F-9D8A-4771-AE07-561040CC2361}"/>
              </a:ext>
            </a:extLst>
          </p:cNvPr>
          <p:cNvSpPr/>
          <p:nvPr/>
        </p:nvSpPr>
        <p:spPr>
          <a:xfrm>
            <a:off x="1696824" y="5688027"/>
            <a:ext cx="279244" cy="369332"/>
          </a:xfrm>
          <a:prstGeom prst="rect">
            <a:avLst/>
          </a:prstGeom>
        </p:spPr>
        <p:txBody>
          <a:bodyPr wrap="none">
            <a:spAutoFit/>
          </a:bodyPr>
          <a:lstStyle/>
          <a:p>
            <a:r>
              <a:rPr lang="en-US" altLang="zh-CN" dirty="0"/>
              <a:t>s</a:t>
            </a:r>
            <a:endParaRPr lang="zh-CN" altLang="en-US" dirty="0"/>
          </a:p>
        </p:txBody>
      </p:sp>
      <p:sp>
        <p:nvSpPr>
          <p:cNvPr id="70" name="文本框 69">
            <a:extLst>
              <a:ext uri="{FF2B5EF4-FFF2-40B4-BE49-F238E27FC236}">
                <a16:creationId xmlns:a16="http://schemas.microsoft.com/office/drawing/2014/main" xmlns="" id="{B51EA060-6800-41F5-8545-0A697226E665}"/>
              </a:ext>
            </a:extLst>
          </p:cNvPr>
          <p:cNvSpPr txBox="1"/>
          <p:nvPr/>
        </p:nvSpPr>
        <p:spPr>
          <a:xfrm>
            <a:off x="3629628" y="4851352"/>
            <a:ext cx="330204" cy="369332"/>
          </a:xfrm>
          <a:prstGeom prst="rect">
            <a:avLst/>
          </a:prstGeom>
          <a:noFill/>
        </p:spPr>
        <p:txBody>
          <a:bodyPr wrap="square" rtlCol="0">
            <a:spAutoFit/>
          </a:bodyPr>
          <a:lstStyle/>
          <a:p>
            <a:r>
              <a:rPr lang="en-US" altLang="zh-CN" dirty="0"/>
              <a:t>0</a:t>
            </a:r>
            <a:endParaRPr lang="zh-CN" altLang="en-US" dirty="0"/>
          </a:p>
        </p:txBody>
      </p:sp>
      <p:sp>
        <p:nvSpPr>
          <p:cNvPr id="71" name="文本框 70">
            <a:extLst>
              <a:ext uri="{FF2B5EF4-FFF2-40B4-BE49-F238E27FC236}">
                <a16:creationId xmlns:a16="http://schemas.microsoft.com/office/drawing/2014/main" xmlns="" id="{E7E578DA-2D48-440B-BE79-729A153E7FE8}"/>
              </a:ext>
            </a:extLst>
          </p:cNvPr>
          <p:cNvSpPr txBox="1"/>
          <p:nvPr/>
        </p:nvSpPr>
        <p:spPr>
          <a:xfrm>
            <a:off x="4964843" y="4851352"/>
            <a:ext cx="330204" cy="369332"/>
          </a:xfrm>
          <a:prstGeom prst="rect">
            <a:avLst/>
          </a:prstGeom>
          <a:noFill/>
        </p:spPr>
        <p:txBody>
          <a:bodyPr wrap="square" rtlCol="0">
            <a:spAutoFit/>
          </a:bodyPr>
          <a:lstStyle/>
          <a:p>
            <a:r>
              <a:rPr lang="en-US" altLang="zh-CN" dirty="0"/>
              <a:t>7</a:t>
            </a:r>
            <a:endParaRPr lang="zh-CN" altLang="en-US" dirty="0"/>
          </a:p>
        </p:txBody>
      </p:sp>
      <p:sp>
        <p:nvSpPr>
          <p:cNvPr id="72" name="文本框 71">
            <a:extLst>
              <a:ext uri="{FF2B5EF4-FFF2-40B4-BE49-F238E27FC236}">
                <a16:creationId xmlns:a16="http://schemas.microsoft.com/office/drawing/2014/main" xmlns="" id="{9B205ABD-7DF0-4A68-AB7C-B6F0A443613B}"/>
              </a:ext>
            </a:extLst>
          </p:cNvPr>
          <p:cNvSpPr txBox="1"/>
          <p:nvPr/>
        </p:nvSpPr>
        <p:spPr>
          <a:xfrm>
            <a:off x="6299134" y="4852908"/>
            <a:ext cx="454121" cy="369332"/>
          </a:xfrm>
          <a:prstGeom prst="rect">
            <a:avLst/>
          </a:prstGeom>
          <a:noFill/>
        </p:spPr>
        <p:txBody>
          <a:bodyPr wrap="square" rtlCol="0">
            <a:spAutoFit/>
          </a:bodyPr>
          <a:lstStyle/>
          <a:p>
            <a:r>
              <a:rPr lang="en-US" altLang="zh-CN" dirty="0"/>
              <a:t>11</a:t>
            </a:r>
            <a:endParaRPr lang="zh-CN" altLang="en-US" dirty="0"/>
          </a:p>
        </p:txBody>
      </p:sp>
      <p:sp>
        <p:nvSpPr>
          <p:cNvPr id="73" name="矩形 72">
            <a:extLst>
              <a:ext uri="{FF2B5EF4-FFF2-40B4-BE49-F238E27FC236}">
                <a16:creationId xmlns:a16="http://schemas.microsoft.com/office/drawing/2014/main" xmlns="" id="{082C9ABA-8192-4F92-87CB-061279A3C61D}"/>
              </a:ext>
            </a:extLst>
          </p:cNvPr>
          <p:cNvSpPr/>
          <p:nvPr/>
        </p:nvSpPr>
        <p:spPr>
          <a:xfrm>
            <a:off x="7692631" y="4873166"/>
            <a:ext cx="428322" cy="369332"/>
          </a:xfrm>
          <a:prstGeom prst="rect">
            <a:avLst/>
          </a:prstGeom>
        </p:spPr>
        <p:txBody>
          <a:bodyPr wrap="none">
            <a:spAutoFit/>
          </a:bodyPr>
          <a:lstStyle/>
          <a:p>
            <a:r>
              <a:rPr lang="en-US" altLang="zh-CN" dirty="0">
                <a:solidFill>
                  <a:srgbClr val="FF0000"/>
                </a:solidFill>
              </a:rPr>
              <a:t>16</a:t>
            </a:r>
            <a:endParaRPr lang="zh-CN" altLang="en-US" dirty="0">
              <a:solidFill>
                <a:srgbClr val="FF0000"/>
              </a:solidFill>
            </a:endParaRPr>
          </a:p>
        </p:txBody>
      </p:sp>
      <p:sp>
        <p:nvSpPr>
          <p:cNvPr id="74" name="矩形 73">
            <a:extLst>
              <a:ext uri="{FF2B5EF4-FFF2-40B4-BE49-F238E27FC236}">
                <a16:creationId xmlns:a16="http://schemas.microsoft.com/office/drawing/2014/main" xmlns="" id="{1219D486-6907-48DD-94CE-3625F8884BD1}"/>
              </a:ext>
            </a:extLst>
          </p:cNvPr>
          <p:cNvSpPr/>
          <p:nvPr/>
        </p:nvSpPr>
        <p:spPr>
          <a:xfrm>
            <a:off x="9123972" y="4867912"/>
            <a:ext cx="415498" cy="369332"/>
          </a:xfrm>
          <a:prstGeom prst="rect">
            <a:avLst/>
          </a:prstGeom>
        </p:spPr>
        <p:txBody>
          <a:bodyPr wrap="none">
            <a:spAutoFit/>
          </a:bodyPr>
          <a:lstStyle/>
          <a:p>
            <a:r>
              <a:rPr lang="zh-CN" altLang="en-US" dirty="0"/>
              <a:t>∞</a:t>
            </a:r>
          </a:p>
        </p:txBody>
      </p:sp>
      <p:sp>
        <p:nvSpPr>
          <p:cNvPr id="75" name="矩形 74">
            <a:extLst>
              <a:ext uri="{FF2B5EF4-FFF2-40B4-BE49-F238E27FC236}">
                <a16:creationId xmlns:a16="http://schemas.microsoft.com/office/drawing/2014/main" xmlns="" id="{F0CF597E-DA41-4943-9787-A0112BB8D3AC}"/>
              </a:ext>
            </a:extLst>
          </p:cNvPr>
          <p:cNvSpPr/>
          <p:nvPr/>
        </p:nvSpPr>
        <p:spPr>
          <a:xfrm>
            <a:off x="10543998" y="4873166"/>
            <a:ext cx="415498" cy="369332"/>
          </a:xfrm>
          <a:prstGeom prst="rect">
            <a:avLst/>
          </a:prstGeom>
        </p:spPr>
        <p:txBody>
          <a:bodyPr wrap="none">
            <a:spAutoFit/>
          </a:bodyPr>
          <a:lstStyle/>
          <a:p>
            <a:r>
              <a:rPr lang="zh-CN" altLang="en-US" dirty="0"/>
              <a:t>∞</a:t>
            </a:r>
          </a:p>
        </p:txBody>
      </p:sp>
      <p:sp>
        <p:nvSpPr>
          <p:cNvPr id="76" name="文本框 75">
            <a:extLst>
              <a:ext uri="{FF2B5EF4-FFF2-40B4-BE49-F238E27FC236}">
                <a16:creationId xmlns:a16="http://schemas.microsoft.com/office/drawing/2014/main" xmlns="" id="{1C669E3D-74E8-4A86-8E1B-CFF9A418F010}"/>
              </a:ext>
            </a:extLst>
          </p:cNvPr>
          <p:cNvSpPr txBox="1"/>
          <p:nvPr/>
        </p:nvSpPr>
        <p:spPr>
          <a:xfrm>
            <a:off x="3567530" y="5271410"/>
            <a:ext cx="454400" cy="369332"/>
          </a:xfrm>
          <a:prstGeom prst="rect">
            <a:avLst/>
          </a:prstGeom>
          <a:noFill/>
        </p:spPr>
        <p:txBody>
          <a:bodyPr wrap="square" rtlCol="0">
            <a:spAutoFit/>
          </a:bodyPr>
          <a:lstStyle/>
          <a:p>
            <a:r>
              <a:rPr lang="en-US" altLang="zh-CN" dirty="0"/>
              <a:t>-1</a:t>
            </a:r>
            <a:endParaRPr lang="zh-CN" altLang="en-US" dirty="0"/>
          </a:p>
        </p:txBody>
      </p:sp>
      <p:sp>
        <p:nvSpPr>
          <p:cNvPr id="77" name="文本框 76">
            <a:extLst>
              <a:ext uri="{FF2B5EF4-FFF2-40B4-BE49-F238E27FC236}">
                <a16:creationId xmlns:a16="http://schemas.microsoft.com/office/drawing/2014/main" xmlns="" id="{C0312B5B-BD2D-4F71-8BD9-1150A1483B46}"/>
              </a:ext>
            </a:extLst>
          </p:cNvPr>
          <p:cNvSpPr txBox="1"/>
          <p:nvPr/>
        </p:nvSpPr>
        <p:spPr>
          <a:xfrm>
            <a:off x="4961621" y="5271410"/>
            <a:ext cx="454400" cy="369332"/>
          </a:xfrm>
          <a:prstGeom prst="rect">
            <a:avLst/>
          </a:prstGeom>
          <a:noFill/>
        </p:spPr>
        <p:txBody>
          <a:bodyPr wrap="square" rtlCol="0">
            <a:spAutoFit/>
          </a:bodyPr>
          <a:lstStyle/>
          <a:p>
            <a:r>
              <a:rPr lang="en-US" altLang="zh-CN" dirty="0"/>
              <a:t>1</a:t>
            </a:r>
            <a:endParaRPr lang="zh-CN" altLang="en-US" dirty="0"/>
          </a:p>
        </p:txBody>
      </p:sp>
      <p:sp>
        <p:nvSpPr>
          <p:cNvPr id="78" name="文本框 77">
            <a:extLst>
              <a:ext uri="{FF2B5EF4-FFF2-40B4-BE49-F238E27FC236}">
                <a16:creationId xmlns:a16="http://schemas.microsoft.com/office/drawing/2014/main" xmlns="" id="{2D4E5ED3-A06E-4CF7-BF5C-ADA4168A4A9C}"/>
              </a:ext>
            </a:extLst>
          </p:cNvPr>
          <p:cNvSpPr txBox="1"/>
          <p:nvPr/>
        </p:nvSpPr>
        <p:spPr>
          <a:xfrm>
            <a:off x="6348583" y="5287188"/>
            <a:ext cx="454400" cy="369332"/>
          </a:xfrm>
          <a:prstGeom prst="rect">
            <a:avLst/>
          </a:prstGeom>
          <a:noFill/>
        </p:spPr>
        <p:txBody>
          <a:bodyPr wrap="square" rtlCol="0">
            <a:spAutoFit/>
          </a:bodyPr>
          <a:lstStyle/>
          <a:p>
            <a:r>
              <a:rPr lang="en-US" altLang="zh-CN" dirty="0"/>
              <a:t>1</a:t>
            </a:r>
            <a:endParaRPr lang="zh-CN" altLang="en-US" dirty="0"/>
          </a:p>
        </p:txBody>
      </p:sp>
      <p:sp>
        <p:nvSpPr>
          <p:cNvPr id="79" name="矩形 78">
            <a:extLst>
              <a:ext uri="{FF2B5EF4-FFF2-40B4-BE49-F238E27FC236}">
                <a16:creationId xmlns:a16="http://schemas.microsoft.com/office/drawing/2014/main" xmlns="" id="{8666461B-42F4-4171-9AD8-23F9A82A96C5}"/>
              </a:ext>
            </a:extLst>
          </p:cNvPr>
          <p:cNvSpPr/>
          <p:nvPr/>
        </p:nvSpPr>
        <p:spPr>
          <a:xfrm>
            <a:off x="7762653" y="5285866"/>
            <a:ext cx="306494" cy="369332"/>
          </a:xfrm>
          <a:prstGeom prst="rect">
            <a:avLst/>
          </a:prstGeom>
        </p:spPr>
        <p:txBody>
          <a:bodyPr wrap="none">
            <a:spAutoFit/>
          </a:bodyPr>
          <a:lstStyle/>
          <a:p>
            <a:r>
              <a:rPr lang="en-US" altLang="zh-CN" dirty="0">
                <a:solidFill>
                  <a:srgbClr val="FF0000"/>
                </a:solidFill>
              </a:rPr>
              <a:t>2</a:t>
            </a:r>
            <a:endParaRPr lang="zh-CN" altLang="en-US" dirty="0">
              <a:solidFill>
                <a:srgbClr val="FF0000"/>
              </a:solidFill>
            </a:endParaRPr>
          </a:p>
        </p:txBody>
      </p:sp>
      <p:sp>
        <p:nvSpPr>
          <p:cNvPr id="80" name="文本框 79">
            <a:extLst>
              <a:ext uri="{FF2B5EF4-FFF2-40B4-BE49-F238E27FC236}">
                <a16:creationId xmlns:a16="http://schemas.microsoft.com/office/drawing/2014/main" xmlns="" id="{36E33E8E-0E83-4673-BC64-082AC74A23DF}"/>
              </a:ext>
            </a:extLst>
          </p:cNvPr>
          <p:cNvSpPr txBox="1"/>
          <p:nvPr/>
        </p:nvSpPr>
        <p:spPr>
          <a:xfrm>
            <a:off x="9151099" y="5255114"/>
            <a:ext cx="454400" cy="369332"/>
          </a:xfrm>
          <a:prstGeom prst="rect">
            <a:avLst/>
          </a:prstGeom>
          <a:noFill/>
        </p:spPr>
        <p:txBody>
          <a:bodyPr wrap="square" rtlCol="0">
            <a:spAutoFit/>
          </a:bodyPr>
          <a:lstStyle/>
          <a:p>
            <a:r>
              <a:rPr lang="en-US" altLang="zh-CN" dirty="0"/>
              <a:t>-1</a:t>
            </a:r>
            <a:endParaRPr lang="zh-CN" altLang="en-US" dirty="0"/>
          </a:p>
        </p:txBody>
      </p:sp>
      <p:sp>
        <p:nvSpPr>
          <p:cNvPr id="81" name="文本框 80">
            <a:extLst>
              <a:ext uri="{FF2B5EF4-FFF2-40B4-BE49-F238E27FC236}">
                <a16:creationId xmlns:a16="http://schemas.microsoft.com/office/drawing/2014/main" xmlns="" id="{80ECFD3A-7B5D-43A1-AA6E-A49D36865943}"/>
              </a:ext>
            </a:extLst>
          </p:cNvPr>
          <p:cNvSpPr txBox="1"/>
          <p:nvPr/>
        </p:nvSpPr>
        <p:spPr>
          <a:xfrm>
            <a:off x="10578624" y="5255114"/>
            <a:ext cx="454400" cy="369332"/>
          </a:xfrm>
          <a:prstGeom prst="rect">
            <a:avLst/>
          </a:prstGeom>
          <a:noFill/>
        </p:spPr>
        <p:txBody>
          <a:bodyPr wrap="square" rtlCol="0">
            <a:spAutoFit/>
          </a:bodyPr>
          <a:lstStyle/>
          <a:p>
            <a:r>
              <a:rPr lang="en-US" altLang="zh-CN" dirty="0"/>
              <a:t>-1</a:t>
            </a:r>
            <a:endParaRPr lang="zh-CN" altLang="en-US" dirty="0"/>
          </a:p>
        </p:txBody>
      </p:sp>
      <p:sp>
        <p:nvSpPr>
          <p:cNvPr id="82" name="文本框 81">
            <a:extLst>
              <a:ext uri="{FF2B5EF4-FFF2-40B4-BE49-F238E27FC236}">
                <a16:creationId xmlns:a16="http://schemas.microsoft.com/office/drawing/2014/main" xmlns="" id="{8B9962DD-76F0-47ED-9F45-E1134E71B0F3}"/>
              </a:ext>
            </a:extLst>
          </p:cNvPr>
          <p:cNvSpPr txBox="1"/>
          <p:nvPr/>
        </p:nvSpPr>
        <p:spPr>
          <a:xfrm>
            <a:off x="3645613" y="5709035"/>
            <a:ext cx="289535" cy="369332"/>
          </a:xfrm>
          <a:prstGeom prst="rect">
            <a:avLst/>
          </a:prstGeom>
          <a:noFill/>
        </p:spPr>
        <p:txBody>
          <a:bodyPr wrap="square" rtlCol="0">
            <a:spAutoFit/>
          </a:bodyPr>
          <a:lstStyle/>
          <a:p>
            <a:r>
              <a:rPr lang="en-US" altLang="zh-CN" dirty="0"/>
              <a:t>1</a:t>
            </a:r>
            <a:endParaRPr lang="zh-CN" altLang="en-US" dirty="0"/>
          </a:p>
        </p:txBody>
      </p:sp>
      <p:sp>
        <p:nvSpPr>
          <p:cNvPr id="83" name="文本框 82">
            <a:extLst>
              <a:ext uri="{FF2B5EF4-FFF2-40B4-BE49-F238E27FC236}">
                <a16:creationId xmlns:a16="http://schemas.microsoft.com/office/drawing/2014/main" xmlns="" id="{E11F63B3-AB15-44A0-A918-76DEB7225127}"/>
              </a:ext>
            </a:extLst>
          </p:cNvPr>
          <p:cNvSpPr txBox="1"/>
          <p:nvPr/>
        </p:nvSpPr>
        <p:spPr>
          <a:xfrm>
            <a:off x="4975013" y="5684860"/>
            <a:ext cx="310909"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4" name="文本框 83">
            <a:extLst>
              <a:ext uri="{FF2B5EF4-FFF2-40B4-BE49-F238E27FC236}">
                <a16:creationId xmlns:a16="http://schemas.microsoft.com/office/drawing/2014/main" xmlns="" id="{477D1C9F-444B-48FD-BC8A-6A91AB209CBB}"/>
              </a:ext>
            </a:extLst>
          </p:cNvPr>
          <p:cNvSpPr txBox="1"/>
          <p:nvPr/>
        </p:nvSpPr>
        <p:spPr>
          <a:xfrm>
            <a:off x="6364927" y="5709035"/>
            <a:ext cx="289535" cy="369332"/>
          </a:xfrm>
          <a:prstGeom prst="rect">
            <a:avLst/>
          </a:prstGeom>
          <a:noFill/>
        </p:spPr>
        <p:txBody>
          <a:bodyPr wrap="square" rtlCol="0">
            <a:spAutoFit/>
          </a:bodyPr>
          <a:lstStyle/>
          <a:p>
            <a:r>
              <a:rPr lang="en-US" altLang="zh-CN" dirty="0"/>
              <a:t>0</a:t>
            </a:r>
            <a:endParaRPr lang="zh-CN" altLang="en-US" dirty="0"/>
          </a:p>
        </p:txBody>
      </p:sp>
      <p:sp>
        <p:nvSpPr>
          <p:cNvPr id="85" name="文本框 84">
            <a:extLst>
              <a:ext uri="{FF2B5EF4-FFF2-40B4-BE49-F238E27FC236}">
                <a16:creationId xmlns:a16="http://schemas.microsoft.com/office/drawing/2014/main" xmlns="" id="{6C434B29-340E-4AEA-9EE9-962AEB4AD7B4}"/>
              </a:ext>
            </a:extLst>
          </p:cNvPr>
          <p:cNvSpPr txBox="1"/>
          <p:nvPr/>
        </p:nvSpPr>
        <p:spPr>
          <a:xfrm>
            <a:off x="7757520" y="5709035"/>
            <a:ext cx="289535" cy="369332"/>
          </a:xfrm>
          <a:prstGeom prst="rect">
            <a:avLst/>
          </a:prstGeom>
          <a:noFill/>
        </p:spPr>
        <p:txBody>
          <a:bodyPr wrap="square" rtlCol="0">
            <a:spAutoFit/>
          </a:bodyPr>
          <a:lstStyle/>
          <a:p>
            <a:r>
              <a:rPr lang="en-US" altLang="zh-CN" dirty="0"/>
              <a:t>0</a:t>
            </a:r>
            <a:endParaRPr lang="zh-CN" altLang="en-US" dirty="0"/>
          </a:p>
        </p:txBody>
      </p:sp>
      <p:sp>
        <p:nvSpPr>
          <p:cNvPr id="86" name="文本框 85">
            <a:extLst>
              <a:ext uri="{FF2B5EF4-FFF2-40B4-BE49-F238E27FC236}">
                <a16:creationId xmlns:a16="http://schemas.microsoft.com/office/drawing/2014/main" xmlns="" id="{F26978FE-FA69-4A02-BC43-9D68B3CF511E}"/>
              </a:ext>
            </a:extLst>
          </p:cNvPr>
          <p:cNvSpPr txBox="1"/>
          <p:nvPr/>
        </p:nvSpPr>
        <p:spPr>
          <a:xfrm>
            <a:off x="9185045" y="5709035"/>
            <a:ext cx="289535" cy="369332"/>
          </a:xfrm>
          <a:prstGeom prst="rect">
            <a:avLst/>
          </a:prstGeom>
          <a:noFill/>
        </p:spPr>
        <p:txBody>
          <a:bodyPr wrap="square" rtlCol="0">
            <a:spAutoFit/>
          </a:bodyPr>
          <a:lstStyle/>
          <a:p>
            <a:r>
              <a:rPr lang="en-US" altLang="zh-CN" dirty="0"/>
              <a:t>0</a:t>
            </a:r>
            <a:endParaRPr lang="zh-CN" altLang="en-US" dirty="0"/>
          </a:p>
        </p:txBody>
      </p:sp>
      <p:sp>
        <p:nvSpPr>
          <p:cNvPr id="87" name="文本框 86">
            <a:extLst>
              <a:ext uri="{FF2B5EF4-FFF2-40B4-BE49-F238E27FC236}">
                <a16:creationId xmlns:a16="http://schemas.microsoft.com/office/drawing/2014/main" xmlns="" id="{04202D72-05A5-4DBD-8C62-5D6715BBA912}"/>
              </a:ext>
            </a:extLst>
          </p:cNvPr>
          <p:cNvSpPr txBox="1"/>
          <p:nvPr/>
        </p:nvSpPr>
        <p:spPr>
          <a:xfrm>
            <a:off x="10661056" y="5692739"/>
            <a:ext cx="289535" cy="369332"/>
          </a:xfrm>
          <a:prstGeom prst="rect">
            <a:avLst/>
          </a:prstGeom>
          <a:noFill/>
        </p:spPr>
        <p:txBody>
          <a:bodyPr wrap="square" rtlCol="0">
            <a:spAutoFit/>
          </a:bodyPr>
          <a:lstStyle/>
          <a:p>
            <a:r>
              <a:rPr lang="en-US" altLang="zh-CN" dirty="0"/>
              <a:t>0</a:t>
            </a:r>
            <a:endParaRPr lang="zh-CN" altLang="en-US" dirty="0"/>
          </a:p>
        </p:txBody>
      </p:sp>
      <p:sp>
        <p:nvSpPr>
          <p:cNvPr id="92" name="文本框 91">
            <a:extLst>
              <a:ext uri="{FF2B5EF4-FFF2-40B4-BE49-F238E27FC236}">
                <a16:creationId xmlns:a16="http://schemas.microsoft.com/office/drawing/2014/main" xmlns="" id="{6CB98F2B-BD38-4241-B98E-A4E2654641D3}"/>
              </a:ext>
            </a:extLst>
          </p:cNvPr>
          <p:cNvSpPr txBox="1"/>
          <p:nvPr/>
        </p:nvSpPr>
        <p:spPr>
          <a:xfrm>
            <a:off x="759677" y="3363738"/>
            <a:ext cx="2124129" cy="369332"/>
          </a:xfrm>
          <a:prstGeom prst="rect">
            <a:avLst/>
          </a:prstGeom>
          <a:noFill/>
        </p:spPr>
        <p:txBody>
          <a:bodyPr wrap="square" rtlCol="0">
            <a:spAutoFit/>
          </a:bodyPr>
          <a:lstStyle/>
          <a:p>
            <a:r>
              <a:rPr lang="zh-CN" altLang="en-US" dirty="0"/>
              <a:t>更新后的数组</a:t>
            </a:r>
          </a:p>
        </p:txBody>
      </p:sp>
    </p:spTree>
    <p:extLst>
      <p:ext uri="{BB962C8B-B14F-4D97-AF65-F5344CB8AC3E}">
        <p14:creationId xmlns:p14="http://schemas.microsoft.com/office/powerpoint/2010/main" val="219545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图的基本概念</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28" name="流程图: 接点 27">
            <a:extLst>
              <a:ext uri="{FF2B5EF4-FFF2-40B4-BE49-F238E27FC236}">
                <a16:creationId xmlns:a16="http://schemas.microsoft.com/office/drawing/2014/main" xmlns="" id="{54B8959A-D6B4-4698-AEBD-1C53EE0346B8}"/>
              </a:ext>
            </a:extLst>
          </p:cNvPr>
          <p:cNvSpPr/>
          <p:nvPr/>
        </p:nvSpPr>
        <p:spPr>
          <a:xfrm>
            <a:off x="2955378" y="157350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29" name="流程图: 接点 28">
            <a:extLst>
              <a:ext uri="{FF2B5EF4-FFF2-40B4-BE49-F238E27FC236}">
                <a16:creationId xmlns:a16="http://schemas.microsoft.com/office/drawing/2014/main" xmlns="" id="{983A8378-BFA2-4107-A2B0-FB56A5368B72}"/>
              </a:ext>
            </a:extLst>
          </p:cNvPr>
          <p:cNvSpPr/>
          <p:nvPr/>
        </p:nvSpPr>
        <p:spPr>
          <a:xfrm>
            <a:off x="805512" y="244736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0" name="流程图: 接点 29">
            <a:extLst>
              <a:ext uri="{FF2B5EF4-FFF2-40B4-BE49-F238E27FC236}">
                <a16:creationId xmlns:a16="http://schemas.microsoft.com/office/drawing/2014/main" xmlns="" id="{C15020F1-284B-4CE7-BE5B-223A85B571C5}"/>
              </a:ext>
            </a:extLst>
          </p:cNvPr>
          <p:cNvSpPr/>
          <p:nvPr/>
        </p:nvSpPr>
        <p:spPr>
          <a:xfrm>
            <a:off x="2780652" y="259719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31" name="流程图: 接点 30">
            <a:extLst>
              <a:ext uri="{FF2B5EF4-FFF2-40B4-BE49-F238E27FC236}">
                <a16:creationId xmlns:a16="http://schemas.microsoft.com/office/drawing/2014/main" xmlns="" id="{B831FE51-F2E8-4024-A823-569731A82F77}"/>
              </a:ext>
            </a:extLst>
          </p:cNvPr>
          <p:cNvSpPr/>
          <p:nvPr/>
        </p:nvSpPr>
        <p:spPr>
          <a:xfrm>
            <a:off x="4423628" y="255424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8" name="直接连接符 7">
            <a:extLst>
              <a:ext uri="{FF2B5EF4-FFF2-40B4-BE49-F238E27FC236}">
                <a16:creationId xmlns:a16="http://schemas.microsoft.com/office/drawing/2014/main" xmlns="" id="{39A52A1C-1DF6-4D16-8874-A2F3F0B36C45}"/>
              </a:ext>
            </a:extLst>
          </p:cNvPr>
          <p:cNvCxnSpPr>
            <a:cxnSpLocks/>
            <a:stCxn id="28" idx="2"/>
            <a:endCxn id="29" idx="7"/>
          </p:cNvCxnSpPr>
          <p:nvPr/>
        </p:nvCxnSpPr>
        <p:spPr>
          <a:xfrm flipH="1">
            <a:off x="1449952" y="1938428"/>
            <a:ext cx="1505426" cy="61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84D3446A-ADF2-4EC2-A9EB-8B68AFF63C0A}"/>
              </a:ext>
            </a:extLst>
          </p:cNvPr>
          <p:cNvCxnSpPr>
            <a:stCxn id="29" idx="4"/>
            <a:endCxn id="30" idx="2"/>
          </p:cNvCxnSpPr>
          <p:nvPr/>
        </p:nvCxnSpPr>
        <p:spPr>
          <a:xfrm flipV="1">
            <a:off x="1183017" y="2962116"/>
            <a:ext cx="1597635" cy="215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AC85698-EAAB-464C-A3FE-D438C401CD10}"/>
              </a:ext>
            </a:extLst>
          </p:cNvPr>
          <p:cNvCxnSpPr>
            <a:stCxn id="30" idx="6"/>
            <a:endCxn id="31" idx="4"/>
          </p:cNvCxnSpPr>
          <p:nvPr/>
        </p:nvCxnSpPr>
        <p:spPr>
          <a:xfrm>
            <a:off x="3535661" y="2962116"/>
            <a:ext cx="1265472" cy="32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B66764C4-EBB3-4BCB-9B1E-8CD9B4601732}"/>
              </a:ext>
            </a:extLst>
          </p:cNvPr>
          <p:cNvCxnSpPr>
            <a:cxnSpLocks/>
            <a:stCxn id="31" idx="0"/>
            <a:endCxn id="28" idx="6"/>
          </p:cNvCxnSpPr>
          <p:nvPr/>
        </p:nvCxnSpPr>
        <p:spPr>
          <a:xfrm flipH="1" flipV="1">
            <a:off x="3710387" y="1938428"/>
            <a:ext cx="1090746" cy="615816"/>
          </a:xfrm>
          <a:prstGeom prst="line">
            <a:avLst/>
          </a:prstGeom>
        </p:spPr>
        <p:style>
          <a:lnRef idx="1">
            <a:schemeClr val="accent1"/>
          </a:lnRef>
          <a:fillRef idx="0">
            <a:schemeClr val="accent1"/>
          </a:fillRef>
          <a:effectRef idx="0">
            <a:schemeClr val="accent1"/>
          </a:effectRef>
          <a:fontRef idx="minor">
            <a:schemeClr val="tx1"/>
          </a:fontRef>
        </p:style>
      </p:cxnSp>
      <p:sp>
        <p:nvSpPr>
          <p:cNvPr id="42" name="流程图: 接点 41">
            <a:extLst>
              <a:ext uri="{FF2B5EF4-FFF2-40B4-BE49-F238E27FC236}">
                <a16:creationId xmlns:a16="http://schemas.microsoft.com/office/drawing/2014/main" xmlns="" id="{927A878F-7F9E-4C77-8FAA-74024A62AEE5}"/>
              </a:ext>
            </a:extLst>
          </p:cNvPr>
          <p:cNvSpPr/>
          <p:nvPr/>
        </p:nvSpPr>
        <p:spPr>
          <a:xfrm>
            <a:off x="2154302" y="383278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43" name="流程图: 接点 42">
            <a:extLst>
              <a:ext uri="{FF2B5EF4-FFF2-40B4-BE49-F238E27FC236}">
                <a16:creationId xmlns:a16="http://schemas.microsoft.com/office/drawing/2014/main" xmlns="" id="{9543A265-7288-4724-9601-A86DF167AAA3}"/>
              </a:ext>
            </a:extLst>
          </p:cNvPr>
          <p:cNvSpPr/>
          <p:nvPr/>
        </p:nvSpPr>
        <p:spPr>
          <a:xfrm>
            <a:off x="4077092" y="383278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cxnSp>
        <p:nvCxnSpPr>
          <p:cNvPr id="32" name="直接连接符 31">
            <a:extLst>
              <a:ext uri="{FF2B5EF4-FFF2-40B4-BE49-F238E27FC236}">
                <a16:creationId xmlns:a16="http://schemas.microsoft.com/office/drawing/2014/main" xmlns="" id="{2B0A92A8-DC8E-49BA-A3C7-072BD57D7D68}"/>
              </a:ext>
            </a:extLst>
          </p:cNvPr>
          <p:cNvCxnSpPr>
            <a:cxnSpLocks/>
            <a:stCxn id="29" idx="4"/>
            <a:endCxn id="42" idx="2"/>
          </p:cNvCxnSpPr>
          <p:nvPr/>
        </p:nvCxnSpPr>
        <p:spPr>
          <a:xfrm>
            <a:off x="1183017" y="3177203"/>
            <a:ext cx="971285" cy="10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A6C1660E-3427-49CD-94EF-2354DA0CA826}"/>
              </a:ext>
            </a:extLst>
          </p:cNvPr>
          <p:cNvCxnSpPr>
            <a:stCxn id="42" idx="6"/>
            <a:endCxn id="43" idx="2"/>
          </p:cNvCxnSpPr>
          <p:nvPr/>
        </p:nvCxnSpPr>
        <p:spPr>
          <a:xfrm>
            <a:off x="2909311" y="4197706"/>
            <a:ext cx="11677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946B60A0-44E5-4328-BC0E-D40E42FD6A12}"/>
              </a:ext>
            </a:extLst>
          </p:cNvPr>
          <p:cNvCxnSpPr>
            <a:cxnSpLocks/>
            <a:stCxn id="31" idx="4"/>
            <a:endCxn id="43" idx="0"/>
          </p:cNvCxnSpPr>
          <p:nvPr/>
        </p:nvCxnSpPr>
        <p:spPr>
          <a:xfrm flipH="1">
            <a:off x="4454597" y="3284086"/>
            <a:ext cx="346536" cy="548699"/>
          </a:xfrm>
          <a:prstGeom prst="line">
            <a:avLst/>
          </a:prstGeom>
        </p:spPr>
        <p:style>
          <a:lnRef idx="1">
            <a:schemeClr val="accent1"/>
          </a:lnRef>
          <a:fillRef idx="0">
            <a:schemeClr val="accent1"/>
          </a:fillRef>
          <a:effectRef idx="0">
            <a:schemeClr val="accent1"/>
          </a:effectRef>
          <a:fontRef idx="minor">
            <a:schemeClr val="tx1"/>
          </a:fontRef>
        </p:style>
      </p:cxnSp>
      <p:sp>
        <p:nvSpPr>
          <p:cNvPr id="52" name="对话气泡: 圆角矩形 51">
            <a:extLst>
              <a:ext uri="{FF2B5EF4-FFF2-40B4-BE49-F238E27FC236}">
                <a16:creationId xmlns:a16="http://schemas.microsoft.com/office/drawing/2014/main" xmlns="" id="{2675AE3D-5E1D-47A5-B724-CB970C5A8B16}"/>
              </a:ext>
            </a:extLst>
          </p:cNvPr>
          <p:cNvSpPr/>
          <p:nvPr/>
        </p:nvSpPr>
        <p:spPr>
          <a:xfrm>
            <a:off x="4276101" y="1386917"/>
            <a:ext cx="1252461" cy="615816"/>
          </a:xfrm>
          <a:prstGeom prst="wedgeRoundRectCallout">
            <a:avLst>
              <a:gd name="adj1" fmla="val -37578"/>
              <a:gd name="adj2" fmla="val 6522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5"/>
                </a:solidFill>
              </a:rPr>
              <a:t>6</a:t>
            </a:r>
            <a:r>
              <a:rPr lang="zh-CN" altLang="en-US" dirty="0">
                <a:solidFill>
                  <a:schemeClr val="accent5"/>
                </a:solidFill>
              </a:rPr>
              <a:t>个顶点，</a:t>
            </a:r>
            <a:r>
              <a:rPr lang="en-US" altLang="zh-CN" dirty="0">
                <a:solidFill>
                  <a:schemeClr val="accent5"/>
                </a:solidFill>
              </a:rPr>
              <a:t>7</a:t>
            </a:r>
            <a:r>
              <a:rPr lang="zh-CN" altLang="en-US" dirty="0">
                <a:solidFill>
                  <a:schemeClr val="accent5"/>
                </a:solidFill>
              </a:rPr>
              <a:t>条边</a:t>
            </a:r>
          </a:p>
        </p:txBody>
      </p:sp>
      <p:sp>
        <p:nvSpPr>
          <p:cNvPr id="53" name="箭头: 右 52">
            <a:extLst>
              <a:ext uri="{FF2B5EF4-FFF2-40B4-BE49-F238E27FC236}">
                <a16:creationId xmlns:a16="http://schemas.microsoft.com/office/drawing/2014/main" xmlns="" id="{37A07E08-44A4-445D-B027-178E54D22F92}"/>
              </a:ext>
            </a:extLst>
          </p:cNvPr>
          <p:cNvSpPr/>
          <p:nvPr/>
        </p:nvSpPr>
        <p:spPr>
          <a:xfrm>
            <a:off x="5800784" y="2799454"/>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a:extLst>
              <a:ext uri="{FF2B5EF4-FFF2-40B4-BE49-F238E27FC236}">
                <a16:creationId xmlns:a16="http://schemas.microsoft.com/office/drawing/2014/main" xmlns="" id="{20836BE5-26D2-4084-9589-98C36CCAFC4C}"/>
              </a:ext>
            </a:extLst>
          </p:cNvPr>
          <p:cNvSpPr/>
          <p:nvPr/>
        </p:nvSpPr>
        <p:spPr>
          <a:xfrm>
            <a:off x="9411348" y="1573507"/>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3" name="流程图: 接点 62">
            <a:extLst>
              <a:ext uri="{FF2B5EF4-FFF2-40B4-BE49-F238E27FC236}">
                <a16:creationId xmlns:a16="http://schemas.microsoft.com/office/drawing/2014/main" xmlns="" id="{F307DC0F-A030-4541-A249-8C1329F094FF}"/>
              </a:ext>
            </a:extLst>
          </p:cNvPr>
          <p:cNvSpPr/>
          <p:nvPr/>
        </p:nvSpPr>
        <p:spPr>
          <a:xfrm>
            <a:off x="7261482" y="2447361"/>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64" name="流程图: 接点 63">
            <a:extLst>
              <a:ext uri="{FF2B5EF4-FFF2-40B4-BE49-F238E27FC236}">
                <a16:creationId xmlns:a16="http://schemas.microsoft.com/office/drawing/2014/main" xmlns="" id="{6C789F4B-6831-4E5F-9064-0733DB7867ED}"/>
              </a:ext>
            </a:extLst>
          </p:cNvPr>
          <p:cNvSpPr/>
          <p:nvPr/>
        </p:nvSpPr>
        <p:spPr>
          <a:xfrm>
            <a:off x="9236622" y="259719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65" name="流程图: 接点 64">
            <a:extLst>
              <a:ext uri="{FF2B5EF4-FFF2-40B4-BE49-F238E27FC236}">
                <a16:creationId xmlns:a16="http://schemas.microsoft.com/office/drawing/2014/main" xmlns="" id="{35476192-98B9-4DC5-9EBC-22EE3A929F71}"/>
              </a:ext>
            </a:extLst>
          </p:cNvPr>
          <p:cNvSpPr/>
          <p:nvPr/>
        </p:nvSpPr>
        <p:spPr>
          <a:xfrm>
            <a:off x="10879598" y="2554244"/>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66" name="直接连接符 65">
            <a:extLst>
              <a:ext uri="{FF2B5EF4-FFF2-40B4-BE49-F238E27FC236}">
                <a16:creationId xmlns:a16="http://schemas.microsoft.com/office/drawing/2014/main" xmlns="" id="{6D3BC9E7-4C97-479D-B964-5230700CAF73}"/>
              </a:ext>
            </a:extLst>
          </p:cNvPr>
          <p:cNvCxnSpPr>
            <a:stCxn id="62" idx="2"/>
            <a:endCxn id="63" idx="7"/>
          </p:cNvCxnSpPr>
          <p:nvPr/>
        </p:nvCxnSpPr>
        <p:spPr>
          <a:xfrm flipH="1">
            <a:off x="7905922" y="1938428"/>
            <a:ext cx="1505426" cy="61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C832C346-5CDE-4A0D-BB54-1468051503CF}"/>
              </a:ext>
            </a:extLst>
          </p:cNvPr>
          <p:cNvCxnSpPr>
            <a:stCxn id="64" idx="6"/>
            <a:endCxn id="65" idx="4"/>
          </p:cNvCxnSpPr>
          <p:nvPr/>
        </p:nvCxnSpPr>
        <p:spPr>
          <a:xfrm>
            <a:off x="9991631" y="2962116"/>
            <a:ext cx="1265472" cy="32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EF869F8E-B803-41F9-A80C-A718EA9D79B5}"/>
              </a:ext>
            </a:extLst>
          </p:cNvPr>
          <p:cNvCxnSpPr>
            <a:stCxn id="65" idx="0"/>
            <a:endCxn id="62" idx="6"/>
          </p:cNvCxnSpPr>
          <p:nvPr/>
        </p:nvCxnSpPr>
        <p:spPr>
          <a:xfrm flipH="1" flipV="1">
            <a:off x="10166357" y="1938428"/>
            <a:ext cx="1090746" cy="615816"/>
          </a:xfrm>
          <a:prstGeom prst="line">
            <a:avLst/>
          </a:prstGeom>
        </p:spPr>
        <p:style>
          <a:lnRef idx="1">
            <a:schemeClr val="accent1"/>
          </a:lnRef>
          <a:fillRef idx="0">
            <a:schemeClr val="accent1"/>
          </a:fillRef>
          <a:effectRef idx="0">
            <a:schemeClr val="accent1"/>
          </a:effectRef>
          <a:fontRef idx="minor">
            <a:schemeClr val="tx1"/>
          </a:fontRef>
        </p:style>
      </p:cxnSp>
      <p:sp>
        <p:nvSpPr>
          <p:cNvPr id="70" name="流程图: 接点 69">
            <a:extLst>
              <a:ext uri="{FF2B5EF4-FFF2-40B4-BE49-F238E27FC236}">
                <a16:creationId xmlns:a16="http://schemas.microsoft.com/office/drawing/2014/main" xmlns="" id="{BAF781DC-6E37-4AA6-A485-6BFACE256BD7}"/>
              </a:ext>
            </a:extLst>
          </p:cNvPr>
          <p:cNvSpPr/>
          <p:nvPr/>
        </p:nvSpPr>
        <p:spPr>
          <a:xfrm>
            <a:off x="8610272" y="383278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71" name="流程图: 接点 70">
            <a:extLst>
              <a:ext uri="{FF2B5EF4-FFF2-40B4-BE49-F238E27FC236}">
                <a16:creationId xmlns:a16="http://schemas.microsoft.com/office/drawing/2014/main" xmlns="" id="{B8462E0B-BB73-4871-991B-82395421D740}"/>
              </a:ext>
            </a:extLst>
          </p:cNvPr>
          <p:cNvSpPr/>
          <p:nvPr/>
        </p:nvSpPr>
        <p:spPr>
          <a:xfrm>
            <a:off x="10533062" y="3832785"/>
            <a:ext cx="755009" cy="72984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cxnSp>
        <p:nvCxnSpPr>
          <p:cNvPr id="72" name="直接连接符 71">
            <a:extLst>
              <a:ext uri="{FF2B5EF4-FFF2-40B4-BE49-F238E27FC236}">
                <a16:creationId xmlns:a16="http://schemas.microsoft.com/office/drawing/2014/main" xmlns="" id="{68FA3365-B4BC-4FCE-8157-12303C971798}"/>
              </a:ext>
            </a:extLst>
          </p:cNvPr>
          <p:cNvCxnSpPr>
            <a:cxnSpLocks/>
            <a:stCxn id="63" idx="4"/>
            <a:endCxn id="70" idx="2"/>
          </p:cNvCxnSpPr>
          <p:nvPr/>
        </p:nvCxnSpPr>
        <p:spPr>
          <a:xfrm>
            <a:off x="7638987" y="3177203"/>
            <a:ext cx="971285" cy="10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xmlns="" id="{D594BD03-D062-4C68-A93C-6E72C95AADFD}"/>
              </a:ext>
            </a:extLst>
          </p:cNvPr>
          <p:cNvCxnSpPr>
            <a:stCxn id="70" idx="6"/>
            <a:endCxn id="71" idx="2"/>
          </p:cNvCxnSpPr>
          <p:nvPr/>
        </p:nvCxnSpPr>
        <p:spPr>
          <a:xfrm>
            <a:off x="9365281" y="4197706"/>
            <a:ext cx="1167781" cy="0"/>
          </a:xfrm>
          <a:prstGeom prst="line">
            <a:avLst/>
          </a:prstGeom>
        </p:spPr>
        <p:style>
          <a:lnRef idx="1">
            <a:schemeClr val="accent1"/>
          </a:lnRef>
          <a:fillRef idx="0">
            <a:schemeClr val="accent1"/>
          </a:fillRef>
          <a:effectRef idx="0">
            <a:schemeClr val="accent1"/>
          </a:effectRef>
          <a:fontRef idx="minor">
            <a:schemeClr val="tx1"/>
          </a:fontRef>
        </p:style>
      </p:cxnSp>
      <p:pic>
        <p:nvPicPr>
          <p:cNvPr id="56" name="图片 55">
            <a:extLst>
              <a:ext uri="{FF2B5EF4-FFF2-40B4-BE49-F238E27FC236}">
                <a16:creationId xmlns:a16="http://schemas.microsoft.com/office/drawing/2014/main" xmlns="" id="{FDFB837E-1A87-4395-9223-C4812E74546A}"/>
              </a:ext>
            </a:extLst>
          </p:cNvPr>
          <p:cNvPicPr>
            <a:picLocks noChangeAspect="1"/>
          </p:cNvPicPr>
          <p:nvPr/>
        </p:nvPicPr>
        <p:blipFill>
          <a:blip r:embed="rId2"/>
          <a:stretch>
            <a:fillRect/>
          </a:stretch>
        </p:blipFill>
        <p:spPr>
          <a:xfrm>
            <a:off x="2753373" y="653562"/>
            <a:ext cx="6657975" cy="552450"/>
          </a:xfrm>
          <a:prstGeom prst="rect">
            <a:avLst/>
          </a:prstGeom>
        </p:spPr>
      </p:pic>
      <p:cxnSp>
        <p:nvCxnSpPr>
          <p:cNvPr id="75" name="直接箭头连接符 74">
            <a:extLst>
              <a:ext uri="{FF2B5EF4-FFF2-40B4-BE49-F238E27FC236}">
                <a16:creationId xmlns:a16="http://schemas.microsoft.com/office/drawing/2014/main" xmlns="" id="{5EE553CF-1FA8-474B-BEBF-86ED8582EFAB}"/>
              </a:ext>
            </a:extLst>
          </p:cNvPr>
          <p:cNvCxnSpPr>
            <a:cxnSpLocks/>
          </p:cNvCxnSpPr>
          <p:nvPr/>
        </p:nvCxnSpPr>
        <p:spPr>
          <a:xfrm>
            <a:off x="1981834" y="2554244"/>
            <a:ext cx="210766" cy="3812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直接箭头连接符 77">
            <a:extLst>
              <a:ext uri="{FF2B5EF4-FFF2-40B4-BE49-F238E27FC236}">
                <a16:creationId xmlns:a16="http://schemas.microsoft.com/office/drawing/2014/main" xmlns="" id="{181B4B2A-2A9C-4C1F-863E-4F0C50A70EBD}"/>
              </a:ext>
            </a:extLst>
          </p:cNvPr>
          <p:cNvCxnSpPr/>
          <p:nvPr/>
        </p:nvCxnSpPr>
        <p:spPr>
          <a:xfrm flipH="1" flipV="1">
            <a:off x="4801132" y="3687454"/>
            <a:ext cx="631823" cy="272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对话气泡: 圆角矩形 78">
            <a:extLst>
              <a:ext uri="{FF2B5EF4-FFF2-40B4-BE49-F238E27FC236}">
                <a16:creationId xmlns:a16="http://schemas.microsoft.com/office/drawing/2014/main" xmlns="" id="{B0BFB461-C35A-49BE-8072-3F00097C746C}"/>
              </a:ext>
            </a:extLst>
          </p:cNvPr>
          <p:cNvSpPr/>
          <p:nvPr/>
        </p:nvSpPr>
        <p:spPr>
          <a:xfrm>
            <a:off x="8959442" y="4857226"/>
            <a:ext cx="1803633" cy="654908"/>
          </a:xfrm>
          <a:prstGeom prst="wedgeRoundRectCallout">
            <a:avLst>
              <a:gd name="adj1" fmla="val 2096"/>
              <a:gd name="adj2" fmla="val -12323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5"/>
                </a:solidFill>
              </a:rPr>
              <a:t>6</a:t>
            </a:r>
            <a:r>
              <a:rPr lang="zh-CN" altLang="en-US" dirty="0">
                <a:solidFill>
                  <a:schemeClr val="accent5"/>
                </a:solidFill>
              </a:rPr>
              <a:t>个顶点，</a:t>
            </a:r>
            <a:r>
              <a:rPr lang="en-US" altLang="zh-CN" dirty="0">
                <a:solidFill>
                  <a:schemeClr val="accent5"/>
                </a:solidFill>
              </a:rPr>
              <a:t>5</a:t>
            </a:r>
            <a:r>
              <a:rPr lang="zh-CN" altLang="en-US" dirty="0">
                <a:solidFill>
                  <a:schemeClr val="accent5"/>
                </a:solidFill>
              </a:rPr>
              <a:t>条边</a:t>
            </a:r>
          </a:p>
        </p:txBody>
      </p:sp>
      <p:sp>
        <p:nvSpPr>
          <p:cNvPr id="81" name="椭圆 80">
            <a:extLst>
              <a:ext uri="{FF2B5EF4-FFF2-40B4-BE49-F238E27FC236}">
                <a16:creationId xmlns:a16="http://schemas.microsoft.com/office/drawing/2014/main" xmlns="" id="{BB2AD8C1-267B-4C35-9E77-E373AAC4B25E}"/>
              </a:ext>
            </a:extLst>
          </p:cNvPr>
          <p:cNvSpPr/>
          <p:nvPr/>
        </p:nvSpPr>
        <p:spPr>
          <a:xfrm>
            <a:off x="349404" y="4703454"/>
            <a:ext cx="3325672" cy="1875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结论</a:t>
            </a:r>
            <a:r>
              <a:rPr lang="en-US" altLang="zh-CN" dirty="0">
                <a:solidFill>
                  <a:srgbClr val="FF0000"/>
                </a:solidFill>
              </a:rPr>
              <a:t>2</a:t>
            </a:r>
            <a:r>
              <a:rPr lang="en-US" altLang="zh-CN" dirty="0"/>
              <a:t>:</a:t>
            </a:r>
            <a:r>
              <a:rPr lang="zh-CN" altLang="en-US" dirty="0"/>
              <a:t>生成树去掉一条边则变成非连通图，加上一条边就会形成回路。</a:t>
            </a:r>
          </a:p>
        </p:txBody>
      </p:sp>
      <p:pic>
        <p:nvPicPr>
          <p:cNvPr id="84" name="图片 83">
            <a:extLst>
              <a:ext uri="{FF2B5EF4-FFF2-40B4-BE49-F238E27FC236}">
                <a16:creationId xmlns:a16="http://schemas.microsoft.com/office/drawing/2014/main" xmlns="" id="{272654B2-6344-4270-B66A-E1D866FDB072}"/>
              </a:ext>
            </a:extLst>
          </p:cNvPr>
          <p:cNvPicPr>
            <a:picLocks noChangeAspect="1"/>
          </p:cNvPicPr>
          <p:nvPr/>
        </p:nvPicPr>
        <p:blipFill>
          <a:blip r:embed="rId3"/>
          <a:stretch>
            <a:fillRect/>
          </a:stretch>
        </p:blipFill>
        <p:spPr>
          <a:xfrm>
            <a:off x="4168397" y="5726279"/>
            <a:ext cx="5524500" cy="552450"/>
          </a:xfrm>
          <a:prstGeom prst="rect">
            <a:avLst/>
          </a:prstGeom>
        </p:spPr>
      </p:pic>
    </p:spTree>
    <p:extLst>
      <p:ext uri="{BB962C8B-B14F-4D97-AF65-F5344CB8AC3E}">
        <p14:creationId xmlns:p14="http://schemas.microsoft.com/office/powerpoint/2010/main" val="418253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500"/>
                                        <p:tgtEl>
                                          <p:spTgt spid="6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par>
                                <p:cTn id="83" presetID="10" presetClass="entr" presetSubtype="0"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fade">
                                      <p:cBhvr>
                                        <p:cTn id="91" dur="500"/>
                                        <p:tgtEl>
                                          <p:spTgt spid="7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fade">
                                      <p:cBhvr>
                                        <p:cTn id="94" dur="500"/>
                                        <p:tgtEl>
                                          <p:spTgt spid="71"/>
                                        </p:tgtEl>
                                      </p:cBhvr>
                                    </p:animEffect>
                                  </p:childTnLst>
                                </p:cTn>
                              </p:par>
                              <p:par>
                                <p:cTn id="95" presetID="10" presetClass="entr" presetSubtype="0"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par>
                                <p:cTn id="98" presetID="10" presetClass="entr" presetSubtype="0" fill="hold"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fade">
                                      <p:cBhvr>
                                        <p:cTn id="100" dur="500"/>
                                        <p:tgtEl>
                                          <p:spTgt spid="7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79"/>
                                        </p:tgtEl>
                                        <p:attrNameLst>
                                          <p:attrName>style.visibility</p:attrName>
                                        </p:attrNameLst>
                                      </p:cBhvr>
                                      <p:to>
                                        <p:strVal val="visible"/>
                                      </p:to>
                                    </p:set>
                                    <p:animEffect transition="in" filter="fade">
                                      <p:cBhvr>
                                        <p:cTn id="105" dur="500"/>
                                        <p:tgtEl>
                                          <p:spTgt spid="7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81"/>
                                        </p:tgtEl>
                                        <p:attrNameLst>
                                          <p:attrName>style.visibility</p:attrName>
                                        </p:attrNameLst>
                                      </p:cBhvr>
                                      <p:to>
                                        <p:strVal val="visible"/>
                                      </p:to>
                                    </p:set>
                                    <p:animEffect transition="in" filter="fade">
                                      <p:cBhvr>
                                        <p:cTn id="110" dur="500"/>
                                        <p:tgtEl>
                                          <p:spTgt spid="8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fade">
                                      <p:cBhvr>
                                        <p:cTn id="1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2" grpId="0" animBg="1"/>
      <p:bldP spid="43" grpId="0" animBg="1"/>
      <p:bldP spid="52" grpId="0" animBg="1"/>
      <p:bldP spid="53" grpId="0" animBg="1"/>
      <p:bldP spid="62" grpId="0" animBg="1"/>
      <p:bldP spid="63" grpId="0" animBg="1"/>
      <p:bldP spid="64" grpId="0" animBg="1"/>
      <p:bldP spid="65" grpId="0" animBg="1"/>
      <p:bldP spid="70" grpId="0" animBg="1"/>
      <p:bldP spid="71" grpId="0" animBg="1"/>
      <p:bldP spid="79" grpId="0" animBg="1"/>
      <p:bldP spid="81"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7DF817FD-CF84-43B9-9681-1680BB955491}"/>
              </a:ext>
            </a:extLst>
          </p:cNvPr>
          <p:cNvSpPr/>
          <p:nvPr/>
        </p:nvSpPr>
        <p:spPr>
          <a:xfrm>
            <a:off x="477998" y="6606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8" name="流程图: 接点 17">
            <a:extLst>
              <a:ext uri="{FF2B5EF4-FFF2-40B4-BE49-F238E27FC236}">
                <a16:creationId xmlns:a16="http://schemas.microsoft.com/office/drawing/2014/main" xmlns="" id="{06B97837-AD15-4490-B91A-99DC943C14E7}"/>
              </a:ext>
            </a:extLst>
          </p:cNvPr>
          <p:cNvSpPr/>
          <p:nvPr/>
        </p:nvSpPr>
        <p:spPr>
          <a:xfrm>
            <a:off x="477998" y="16123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9" name="流程图: 接点 18">
            <a:extLst>
              <a:ext uri="{FF2B5EF4-FFF2-40B4-BE49-F238E27FC236}">
                <a16:creationId xmlns:a16="http://schemas.microsoft.com/office/drawing/2014/main" xmlns="" id="{8FDBC89B-2F41-40E5-8821-FEA7C27F4BC1}"/>
              </a:ext>
            </a:extLst>
          </p:cNvPr>
          <p:cNvSpPr/>
          <p:nvPr/>
        </p:nvSpPr>
        <p:spPr>
          <a:xfrm>
            <a:off x="1586743" y="66088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1" name="流程图: 接点 20">
            <a:extLst>
              <a:ext uri="{FF2B5EF4-FFF2-40B4-BE49-F238E27FC236}">
                <a16:creationId xmlns:a16="http://schemas.microsoft.com/office/drawing/2014/main" xmlns="" id="{23DAE3FF-4816-4523-903E-7477D4379958}"/>
              </a:ext>
            </a:extLst>
          </p:cNvPr>
          <p:cNvSpPr/>
          <p:nvPr/>
        </p:nvSpPr>
        <p:spPr>
          <a:xfrm>
            <a:off x="1586743" y="16123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8" name="流程图: 接点 27">
            <a:extLst>
              <a:ext uri="{FF2B5EF4-FFF2-40B4-BE49-F238E27FC236}">
                <a16:creationId xmlns:a16="http://schemas.microsoft.com/office/drawing/2014/main" xmlns="" id="{E8E87073-85A9-4E7F-ABDD-B5DC00751C28}"/>
              </a:ext>
            </a:extLst>
          </p:cNvPr>
          <p:cNvSpPr/>
          <p:nvPr/>
        </p:nvSpPr>
        <p:spPr>
          <a:xfrm>
            <a:off x="2769324" y="6606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9" name="流程图: 接点 28">
            <a:extLst>
              <a:ext uri="{FF2B5EF4-FFF2-40B4-BE49-F238E27FC236}">
                <a16:creationId xmlns:a16="http://schemas.microsoft.com/office/drawing/2014/main" xmlns="" id="{E2CE1F45-7562-439A-9139-7831BFF704EB}"/>
              </a:ext>
            </a:extLst>
          </p:cNvPr>
          <p:cNvSpPr/>
          <p:nvPr/>
        </p:nvSpPr>
        <p:spPr>
          <a:xfrm>
            <a:off x="2769324" y="161259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5" name="直接连接符 4">
            <a:extLst>
              <a:ext uri="{FF2B5EF4-FFF2-40B4-BE49-F238E27FC236}">
                <a16:creationId xmlns:a16="http://schemas.microsoft.com/office/drawing/2014/main" xmlns="" id="{0F395CF0-E5FC-462C-BD7D-B15BBB3ADC06}"/>
              </a:ext>
            </a:extLst>
          </p:cNvPr>
          <p:cNvCxnSpPr>
            <a:stCxn id="16" idx="6"/>
            <a:endCxn id="19" idx="2"/>
          </p:cNvCxnSpPr>
          <p:nvPr/>
        </p:nvCxnSpPr>
        <p:spPr>
          <a:xfrm>
            <a:off x="868390" y="843217"/>
            <a:ext cx="718353"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013CBCF-5DA7-439A-9BFF-E379A670573F}"/>
              </a:ext>
            </a:extLst>
          </p:cNvPr>
          <p:cNvCxnSpPr>
            <a:stCxn id="16" idx="4"/>
            <a:endCxn id="18" idx="0"/>
          </p:cNvCxnSpPr>
          <p:nvPr/>
        </p:nvCxnSpPr>
        <p:spPr>
          <a:xfrm>
            <a:off x="673194" y="1025779"/>
            <a:ext cx="0" cy="58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E2134FAD-A823-4E28-BCD5-DDE2C030F5EB}"/>
              </a:ext>
            </a:extLst>
          </p:cNvPr>
          <p:cNvCxnSpPr>
            <a:stCxn id="18" idx="6"/>
            <a:endCxn id="21" idx="2"/>
          </p:cNvCxnSpPr>
          <p:nvPr/>
        </p:nvCxnSpPr>
        <p:spPr>
          <a:xfrm>
            <a:off x="868390" y="1794931"/>
            <a:ext cx="718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1BD393C-6DE8-45B8-8950-8A67E7817BD1}"/>
              </a:ext>
            </a:extLst>
          </p:cNvPr>
          <p:cNvCxnSpPr>
            <a:cxnSpLocks/>
            <a:stCxn id="21" idx="0"/>
            <a:endCxn id="19" idx="4"/>
          </p:cNvCxnSpPr>
          <p:nvPr/>
        </p:nvCxnSpPr>
        <p:spPr>
          <a:xfrm flipV="1">
            <a:off x="1781939" y="1026007"/>
            <a:ext cx="0" cy="586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B33605B-3C64-4723-878D-66B9D5E5F5C8}"/>
              </a:ext>
            </a:extLst>
          </p:cNvPr>
          <p:cNvCxnSpPr>
            <a:stCxn id="19" idx="6"/>
            <a:endCxn id="28" idx="2"/>
          </p:cNvCxnSpPr>
          <p:nvPr/>
        </p:nvCxnSpPr>
        <p:spPr>
          <a:xfrm flipV="1">
            <a:off x="1977135" y="843217"/>
            <a:ext cx="792189"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3F7167D-E82D-4323-B325-F1068F60D16A}"/>
              </a:ext>
            </a:extLst>
          </p:cNvPr>
          <p:cNvCxnSpPr>
            <a:stCxn id="28" idx="4"/>
            <a:endCxn id="29" idx="0"/>
          </p:cNvCxnSpPr>
          <p:nvPr/>
        </p:nvCxnSpPr>
        <p:spPr>
          <a:xfrm>
            <a:off x="2964520" y="1025779"/>
            <a:ext cx="0" cy="58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4BD6B702-FAF0-4775-B444-03B3F12B9E11}"/>
              </a:ext>
            </a:extLst>
          </p:cNvPr>
          <p:cNvCxnSpPr>
            <a:stCxn id="19" idx="5"/>
            <a:endCxn id="29" idx="1"/>
          </p:cNvCxnSpPr>
          <p:nvPr/>
        </p:nvCxnSpPr>
        <p:spPr>
          <a:xfrm>
            <a:off x="1919963" y="972536"/>
            <a:ext cx="906533" cy="69353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F8BABE8E-0F99-4862-ACE6-437C6B6549EB}"/>
              </a:ext>
            </a:extLst>
          </p:cNvPr>
          <p:cNvSpPr txBox="1"/>
          <p:nvPr/>
        </p:nvSpPr>
        <p:spPr>
          <a:xfrm>
            <a:off x="1008331" y="473884"/>
            <a:ext cx="438469" cy="369332"/>
          </a:xfrm>
          <a:prstGeom prst="rect">
            <a:avLst/>
          </a:prstGeom>
          <a:noFill/>
        </p:spPr>
        <p:txBody>
          <a:bodyPr wrap="square" rtlCol="0">
            <a:spAutoFit/>
          </a:bodyPr>
          <a:lstStyle/>
          <a:p>
            <a:r>
              <a:rPr lang="en-US" altLang="zh-CN" dirty="0"/>
              <a:t>11</a:t>
            </a:r>
            <a:endParaRPr lang="zh-CN" altLang="en-US" dirty="0"/>
          </a:p>
        </p:txBody>
      </p:sp>
      <p:sp>
        <p:nvSpPr>
          <p:cNvPr id="39" name="文本框 38">
            <a:extLst>
              <a:ext uri="{FF2B5EF4-FFF2-40B4-BE49-F238E27FC236}">
                <a16:creationId xmlns:a16="http://schemas.microsoft.com/office/drawing/2014/main" xmlns="" id="{AF6945A8-0344-4EEB-9E30-124E63821A60}"/>
              </a:ext>
            </a:extLst>
          </p:cNvPr>
          <p:cNvSpPr txBox="1"/>
          <p:nvPr/>
        </p:nvSpPr>
        <p:spPr>
          <a:xfrm>
            <a:off x="2206889" y="473884"/>
            <a:ext cx="438469"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71B1A067-F85E-4566-8C1E-B6DAA03C5D8D}"/>
              </a:ext>
            </a:extLst>
          </p:cNvPr>
          <p:cNvSpPr txBox="1"/>
          <p:nvPr/>
        </p:nvSpPr>
        <p:spPr>
          <a:xfrm>
            <a:off x="404253" y="1134407"/>
            <a:ext cx="438469" cy="369332"/>
          </a:xfrm>
          <a:prstGeom prst="rect">
            <a:avLst/>
          </a:prstGeom>
          <a:noFill/>
        </p:spPr>
        <p:txBody>
          <a:bodyPr wrap="square" rtlCol="0">
            <a:spAutoFit/>
          </a:bodyPr>
          <a:lstStyle/>
          <a:p>
            <a:r>
              <a:rPr lang="en-US" altLang="zh-CN" dirty="0"/>
              <a:t>7</a:t>
            </a:r>
            <a:endParaRPr lang="zh-CN" altLang="en-US" dirty="0"/>
          </a:p>
        </p:txBody>
      </p:sp>
      <p:cxnSp>
        <p:nvCxnSpPr>
          <p:cNvPr id="41" name="直接连接符 40">
            <a:extLst>
              <a:ext uri="{FF2B5EF4-FFF2-40B4-BE49-F238E27FC236}">
                <a16:creationId xmlns:a16="http://schemas.microsoft.com/office/drawing/2014/main" xmlns="" id="{AB53318C-C639-4D4F-BECC-6DE6CDA85BB2}"/>
              </a:ext>
            </a:extLst>
          </p:cNvPr>
          <p:cNvCxnSpPr>
            <a:stCxn id="18" idx="7"/>
            <a:endCxn id="19" idx="3"/>
          </p:cNvCxnSpPr>
          <p:nvPr/>
        </p:nvCxnSpPr>
        <p:spPr>
          <a:xfrm flipV="1">
            <a:off x="811218" y="972536"/>
            <a:ext cx="832697" cy="69330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C6274863-B37A-47C9-B59D-CCA8DECADAAA}"/>
              </a:ext>
            </a:extLst>
          </p:cNvPr>
          <p:cNvSpPr txBox="1"/>
          <p:nvPr/>
        </p:nvSpPr>
        <p:spPr>
          <a:xfrm>
            <a:off x="935499" y="1025551"/>
            <a:ext cx="438469" cy="369332"/>
          </a:xfrm>
          <a:prstGeom prst="rect">
            <a:avLst/>
          </a:prstGeom>
          <a:noFill/>
        </p:spPr>
        <p:txBody>
          <a:bodyPr wrap="square" rtlCol="0">
            <a:spAutoFit/>
          </a:bodyPr>
          <a:lstStyle/>
          <a:p>
            <a:r>
              <a:rPr lang="en-US" altLang="zh-CN" dirty="0"/>
              <a:t>10</a:t>
            </a:r>
            <a:endParaRPr lang="zh-CN" altLang="en-US" dirty="0"/>
          </a:p>
        </p:txBody>
      </p:sp>
      <p:sp>
        <p:nvSpPr>
          <p:cNvPr id="44" name="文本框 43">
            <a:extLst>
              <a:ext uri="{FF2B5EF4-FFF2-40B4-BE49-F238E27FC236}">
                <a16:creationId xmlns:a16="http://schemas.microsoft.com/office/drawing/2014/main" xmlns="" id="{EC72138B-8DA7-4201-8502-B91ADE78E603}"/>
              </a:ext>
            </a:extLst>
          </p:cNvPr>
          <p:cNvSpPr txBox="1"/>
          <p:nvPr/>
        </p:nvSpPr>
        <p:spPr>
          <a:xfrm>
            <a:off x="1059320" y="1822214"/>
            <a:ext cx="438469" cy="369332"/>
          </a:xfrm>
          <a:prstGeom prst="rect">
            <a:avLst/>
          </a:prstGeom>
          <a:noFill/>
        </p:spPr>
        <p:txBody>
          <a:bodyPr wrap="square" rtlCol="0">
            <a:spAutoFit/>
          </a:bodyPr>
          <a:lstStyle/>
          <a:p>
            <a:r>
              <a:rPr lang="en-US" altLang="zh-CN" dirty="0"/>
              <a:t>9</a:t>
            </a:r>
            <a:endParaRPr lang="zh-CN" altLang="en-US" dirty="0"/>
          </a:p>
        </p:txBody>
      </p:sp>
      <p:sp>
        <p:nvSpPr>
          <p:cNvPr id="45" name="文本框 44">
            <a:extLst>
              <a:ext uri="{FF2B5EF4-FFF2-40B4-BE49-F238E27FC236}">
                <a16:creationId xmlns:a16="http://schemas.microsoft.com/office/drawing/2014/main" xmlns="" id="{79B84A56-FBC5-4AD0-87FC-730F1CD79965}"/>
              </a:ext>
            </a:extLst>
          </p:cNvPr>
          <p:cNvSpPr txBox="1"/>
          <p:nvPr/>
        </p:nvSpPr>
        <p:spPr>
          <a:xfrm>
            <a:off x="1736692" y="1134407"/>
            <a:ext cx="438469"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EC7FCFF8-D0D6-48DF-9845-E0D793E651FD}"/>
              </a:ext>
            </a:extLst>
          </p:cNvPr>
          <p:cNvSpPr txBox="1"/>
          <p:nvPr/>
        </p:nvSpPr>
        <p:spPr>
          <a:xfrm>
            <a:off x="2313184" y="1060701"/>
            <a:ext cx="438469" cy="369332"/>
          </a:xfrm>
          <a:prstGeom prst="rect">
            <a:avLst/>
          </a:prstGeom>
          <a:noFill/>
        </p:spPr>
        <p:txBody>
          <a:bodyPr wrap="square" rtlCol="0">
            <a:spAutoFit/>
          </a:bodyPr>
          <a:lstStyle/>
          <a:p>
            <a:r>
              <a:rPr lang="en-US" altLang="zh-CN" dirty="0"/>
              <a:t>8</a:t>
            </a:r>
            <a:endParaRPr lang="zh-CN" altLang="en-US" dirty="0"/>
          </a:p>
        </p:txBody>
      </p:sp>
      <p:sp>
        <p:nvSpPr>
          <p:cNvPr id="47" name="文本框 46">
            <a:extLst>
              <a:ext uri="{FF2B5EF4-FFF2-40B4-BE49-F238E27FC236}">
                <a16:creationId xmlns:a16="http://schemas.microsoft.com/office/drawing/2014/main" xmlns="" id="{E581BC0E-80D3-4B76-B388-2C8DE342C02F}"/>
              </a:ext>
            </a:extLst>
          </p:cNvPr>
          <p:cNvSpPr txBox="1"/>
          <p:nvPr/>
        </p:nvSpPr>
        <p:spPr>
          <a:xfrm>
            <a:off x="2957864" y="1060701"/>
            <a:ext cx="438469" cy="369332"/>
          </a:xfrm>
          <a:prstGeom prst="rect">
            <a:avLst/>
          </a:prstGeom>
          <a:noFill/>
        </p:spPr>
        <p:txBody>
          <a:bodyPr wrap="square" rtlCol="0">
            <a:spAutoFit/>
          </a:bodyPr>
          <a:lstStyle/>
          <a:p>
            <a:r>
              <a:rPr lang="en-US" altLang="zh-CN" dirty="0"/>
              <a:t>6</a:t>
            </a:r>
            <a:endParaRPr lang="zh-CN" altLang="en-US" dirty="0"/>
          </a:p>
        </p:txBody>
      </p:sp>
      <p:sp>
        <p:nvSpPr>
          <p:cNvPr id="48" name="文本框 47">
            <a:extLst>
              <a:ext uri="{FF2B5EF4-FFF2-40B4-BE49-F238E27FC236}">
                <a16:creationId xmlns:a16="http://schemas.microsoft.com/office/drawing/2014/main" xmlns="" id="{B40108E8-03D2-4A91-A7B0-0B8931FB0070}"/>
              </a:ext>
            </a:extLst>
          </p:cNvPr>
          <p:cNvSpPr txBox="1"/>
          <p:nvPr/>
        </p:nvSpPr>
        <p:spPr>
          <a:xfrm>
            <a:off x="2280809" y="3173260"/>
            <a:ext cx="6777948" cy="369332"/>
          </a:xfrm>
          <a:prstGeom prst="rect">
            <a:avLst/>
          </a:prstGeom>
          <a:noFill/>
        </p:spPr>
        <p:txBody>
          <a:bodyPr wrap="square" rtlCol="0">
            <a:spAutoFit/>
          </a:bodyPr>
          <a:lstStyle/>
          <a:p>
            <a:r>
              <a:rPr lang="zh-CN" altLang="en-US" dirty="0"/>
              <a:t>①</a:t>
            </a:r>
            <a:r>
              <a:rPr lang="en-US" altLang="zh-CN" dirty="0" err="1"/>
              <a:t>dist</a:t>
            </a:r>
            <a:r>
              <a:rPr lang="en-US" altLang="zh-CN" dirty="0"/>
              <a:t>[4]=16 =</a:t>
            </a:r>
            <a:r>
              <a:rPr lang="en-US" altLang="zh-CN" dirty="0" err="1"/>
              <a:t>dist</a:t>
            </a:r>
            <a:r>
              <a:rPr lang="en-US" altLang="zh-CN" dirty="0"/>
              <a:t>[3]+arc[3][4]=11+5=16 </a:t>
            </a:r>
            <a:r>
              <a:rPr lang="en-US" altLang="zh-CN" dirty="0" err="1"/>
              <a:t>dist</a:t>
            </a:r>
            <a:r>
              <a:rPr lang="en-US" altLang="zh-CN" dirty="0"/>
              <a:t>[4]</a:t>
            </a:r>
            <a:r>
              <a:rPr lang="zh-CN" altLang="en-US" dirty="0"/>
              <a:t>和</a:t>
            </a:r>
            <a:r>
              <a:rPr lang="en-US" altLang="zh-CN" dirty="0"/>
              <a:t>path[4]</a:t>
            </a:r>
            <a:r>
              <a:rPr lang="zh-CN" altLang="en-US" dirty="0"/>
              <a:t>不变</a:t>
            </a:r>
            <a:endParaRPr lang="en-US" altLang="zh-CN" dirty="0">
              <a:solidFill>
                <a:schemeClr val="accent1"/>
              </a:solidFill>
            </a:endParaRPr>
          </a:p>
        </p:txBody>
      </p:sp>
      <p:sp>
        <p:nvSpPr>
          <p:cNvPr id="49" name="文本框 48">
            <a:extLst>
              <a:ext uri="{FF2B5EF4-FFF2-40B4-BE49-F238E27FC236}">
                <a16:creationId xmlns:a16="http://schemas.microsoft.com/office/drawing/2014/main" xmlns="" id="{DC114A72-25AB-474A-8ABA-327937059671}"/>
              </a:ext>
            </a:extLst>
          </p:cNvPr>
          <p:cNvSpPr txBox="1"/>
          <p:nvPr/>
        </p:nvSpPr>
        <p:spPr>
          <a:xfrm>
            <a:off x="2280810" y="3476426"/>
            <a:ext cx="7630382" cy="369332"/>
          </a:xfrm>
          <a:prstGeom prst="rect">
            <a:avLst/>
          </a:prstGeom>
          <a:noFill/>
        </p:spPr>
        <p:txBody>
          <a:bodyPr wrap="square" rtlCol="0">
            <a:spAutoFit/>
          </a:bodyPr>
          <a:lstStyle/>
          <a:p>
            <a:r>
              <a:rPr lang="en-US" altLang="zh-CN" dirty="0"/>
              <a:t>②</a:t>
            </a:r>
            <a:r>
              <a:rPr lang="en-US" altLang="zh-CN" dirty="0" err="1"/>
              <a:t>dist</a:t>
            </a:r>
            <a:r>
              <a:rPr lang="en-US" altLang="zh-CN" dirty="0"/>
              <a:t>[5]=∞ &gt;</a:t>
            </a:r>
            <a:r>
              <a:rPr lang="en-US" altLang="zh-CN" dirty="0" err="1"/>
              <a:t>dist</a:t>
            </a:r>
            <a:r>
              <a:rPr lang="en-US" altLang="zh-CN" dirty="0"/>
              <a:t>[3]+arc[3][5]=11+7=18 </a:t>
            </a:r>
            <a:r>
              <a:rPr lang="en-US" altLang="zh-CN" dirty="0" err="1"/>
              <a:t>dist</a:t>
            </a:r>
            <a:r>
              <a:rPr lang="en-US" altLang="zh-CN" dirty="0"/>
              <a:t>[5]</a:t>
            </a:r>
            <a:r>
              <a:rPr lang="zh-CN" altLang="en-US" dirty="0"/>
              <a:t>修改为</a:t>
            </a:r>
            <a:r>
              <a:rPr lang="en-US" altLang="zh-CN" dirty="0"/>
              <a:t>18,path[5]</a:t>
            </a:r>
            <a:r>
              <a:rPr lang="zh-CN" altLang="en-US" dirty="0"/>
              <a:t>修改为</a:t>
            </a:r>
            <a:r>
              <a:rPr lang="en-US" altLang="zh-CN" dirty="0"/>
              <a:t>3</a:t>
            </a:r>
          </a:p>
        </p:txBody>
      </p:sp>
      <p:sp>
        <p:nvSpPr>
          <p:cNvPr id="50" name="文本框 49">
            <a:extLst>
              <a:ext uri="{FF2B5EF4-FFF2-40B4-BE49-F238E27FC236}">
                <a16:creationId xmlns:a16="http://schemas.microsoft.com/office/drawing/2014/main" xmlns="" id="{3FC1DED0-0C9E-4091-9E18-52D829AFDDA9}"/>
              </a:ext>
            </a:extLst>
          </p:cNvPr>
          <p:cNvSpPr txBox="1"/>
          <p:nvPr/>
        </p:nvSpPr>
        <p:spPr>
          <a:xfrm>
            <a:off x="2280809" y="3822299"/>
            <a:ext cx="7630382" cy="369332"/>
          </a:xfrm>
          <a:prstGeom prst="rect">
            <a:avLst/>
          </a:prstGeom>
          <a:noFill/>
        </p:spPr>
        <p:txBody>
          <a:bodyPr wrap="square" rtlCol="0">
            <a:spAutoFit/>
          </a:bodyPr>
          <a:lstStyle/>
          <a:p>
            <a:r>
              <a:rPr lang="zh-CN" altLang="en-US" dirty="0"/>
              <a:t>③</a:t>
            </a:r>
            <a:r>
              <a:rPr lang="en-US" altLang="zh-CN" dirty="0" err="1"/>
              <a:t>dist</a:t>
            </a:r>
            <a:r>
              <a:rPr lang="en-US" altLang="zh-CN" dirty="0"/>
              <a:t>[6]=∞ &gt;</a:t>
            </a:r>
            <a:r>
              <a:rPr lang="en-US" altLang="zh-CN" dirty="0" err="1"/>
              <a:t>dist</a:t>
            </a:r>
            <a:r>
              <a:rPr lang="en-US" altLang="zh-CN" dirty="0"/>
              <a:t>[3]+arc[3][6]=11+8=19 </a:t>
            </a:r>
            <a:r>
              <a:rPr lang="en-US" altLang="zh-CN" dirty="0" err="1"/>
              <a:t>dist</a:t>
            </a:r>
            <a:r>
              <a:rPr lang="en-US" altLang="zh-CN" dirty="0"/>
              <a:t>[6]</a:t>
            </a:r>
            <a:r>
              <a:rPr lang="zh-CN" altLang="en-US" dirty="0"/>
              <a:t>修改为</a:t>
            </a:r>
            <a:r>
              <a:rPr lang="en-US" altLang="zh-CN" dirty="0"/>
              <a:t>19,path[6]</a:t>
            </a:r>
            <a:r>
              <a:rPr lang="zh-CN" altLang="en-US" dirty="0"/>
              <a:t>修改为</a:t>
            </a:r>
            <a:r>
              <a:rPr lang="en-US" altLang="zh-CN" dirty="0"/>
              <a:t>3</a:t>
            </a:r>
          </a:p>
        </p:txBody>
      </p:sp>
      <p:sp>
        <p:nvSpPr>
          <p:cNvPr id="51" name="矩形 50">
            <a:extLst>
              <a:ext uri="{FF2B5EF4-FFF2-40B4-BE49-F238E27FC236}">
                <a16:creationId xmlns:a16="http://schemas.microsoft.com/office/drawing/2014/main" xmlns="" id="{9007B982-4D68-4F45-B5AE-80252571CBE1}"/>
              </a:ext>
            </a:extLst>
          </p:cNvPr>
          <p:cNvSpPr/>
          <p:nvPr/>
        </p:nvSpPr>
        <p:spPr>
          <a:xfrm>
            <a:off x="723906" y="4352272"/>
            <a:ext cx="10670797" cy="207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a:extLst>
              <a:ext uri="{FF2B5EF4-FFF2-40B4-BE49-F238E27FC236}">
                <a16:creationId xmlns:a16="http://schemas.microsoft.com/office/drawing/2014/main" xmlns="" id="{CC902080-2329-4B41-BDB0-0BFE3CB94C0C}"/>
              </a:ext>
            </a:extLst>
          </p:cNvPr>
          <p:cNvCxnSpPr>
            <a:cxnSpLocks/>
          </p:cNvCxnSpPr>
          <p:nvPr/>
        </p:nvCxnSpPr>
        <p:spPr>
          <a:xfrm>
            <a:off x="736141" y="5157616"/>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直接连接符 52">
            <a:extLst>
              <a:ext uri="{FF2B5EF4-FFF2-40B4-BE49-F238E27FC236}">
                <a16:creationId xmlns:a16="http://schemas.microsoft.com/office/drawing/2014/main" xmlns="" id="{BDD39C8A-0EE2-4845-B817-EA9553EBE4DB}"/>
              </a:ext>
            </a:extLst>
          </p:cNvPr>
          <p:cNvCxnSpPr>
            <a:cxnSpLocks/>
          </p:cNvCxnSpPr>
          <p:nvPr/>
        </p:nvCxnSpPr>
        <p:spPr>
          <a:xfrm>
            <a:off x="736141" y="5561685"/>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直接连接符 53">
            <a:extLst>
              <a:ext uri="{FF2B5EF4-FFF2-40B4-BE49-F238E27FC236}">
                <a16:creationId xmlns:a16="http://schemas.microsoft.com/office/drawing/2014/main" xmlns="" id="{34C72235-C8FB-4C23-83B8-FF15BC1C1194}"/>
              </a:ext>
            </a:extLst>
          </p:cNvPr>
          <p:cNvCxnSpPr>
            <a:cxnSpLocks/>
          </p:cNvCxnSpPr>
          <p:nvPr/>
        </p:nvCxnSpPr>
        <p:spPr>
          <a:xfrm>
            <a:off x="736141" y="5999311"/>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直接连接符 54">
            <a:extLst>
              <a:ext uri="{FF2B5EF4-FFF2-40B4-BE49-F238E27FC236}">
                <a16:creationId xmlns:a16="http://schemas.microsoft.com/office/drawing/2014/main" xmlns="" id="{E6E265A8-8A37-416F-8660-9A34BC34ACA2}"/>
              </a:ext>
            </a:extLst>
          </p:cNvPr>
          <p:cNvCxnSpPr/>
          <p:nvPr/>
        </p:nvCxnSpPr>
        <p:spPr>
          <a:xfrm>
            <a:off x="8550835" y="435227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直接连接符 55">
            <a:extLst>
              <a:ext uri="{FF2B5EF4-FFF2-40B4-BE49-F238E27FC236}">
                <a16:creationId xmlns:a16="http://schemas.microsoft.com/office/drawing/2014/main" xmlns="" id="{94306140-E603-4E67-9EA1-EC2E03BA5B21}"/>
              </a:ext>
            </a:extLst>
          </p:cNvPr>
          <p:cNvCxnSpPr/>
          <p:nvPr/>
        </p:nvCxnSpPr>
        <p:spPr>
          <a:xfrm>
            <a:off x="7151271" y="435227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直接连接符 56">
            <a:extLst>
              <a:ext uri="{FF2B5EF4-FFF2-40B4-BE49-F238E27FC236}">
                <a16:creationId xmlns:a16="http://schemas.microsoft.com/office/drawing/2014/main" xmlns="" id="{5E957F75-B0F9-487D-8D9C-6CBB5221D52E}"/>
              </a:ext>
            </a:extLst>
          </p:cNvPr>
          <p:cNvCxnSpPr/>
          <p:nvPr/>
        </p:nvCxnSpPr>
        <p:spPr>
          <a:xfrm>
            <a:off x="9978361" y="435227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直接连接符 57">
            <a:extLst>
              <a:ext uri="{FF2B5EF4-FFF2-40B4-BE49-F238E27FC236}">
                <a16:creationId xmlns:a16="http://schemas.microsoft.com/office/drawing/2014/main" xmlns="" id="{3D1D75BC-B595-4777-AA77-BB9E66BC1F0C}"/>
              </a:ext>
            </a:extLst>
          </p:cNvPr>
          <p:cNvCxnSpPr/>
          <p:nvPr/>
        </p:nvCxnSpPr>
        <p:spPr>
          <a:xfrm>
            <a:off x="5752808" y="435227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直接连接符 58">
            <a:extLst>
              <a:ext uri="{FF2B5EF4-FFF2-40B4-BE49-F238E27FC236}">
                <a16:creationId xmlns:a16="http://schemas.microsoft.com/office/drawing/2014/main" xmlns="" id="{3EA46247-D2D5-4D7F-987A-83DA4D6E64EF}"/>
              </a:ext>
            </a:extLst>
          </p:cNvPr>
          <p:cNvCxnSpPr/>
          <p:nvPr/>
        </p:nvCxnSpPr>
        <p:spPr>
          <a:xfrm>
            <a:off x="4397122" y="435227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直接连接符 59">
            <a:extLst>
              <a:ext uri="{FF2B5EF4-FFF2-40B4-BE49-F238E27FC236}">
                <a16:creationId xmlns:a16="http://schemas.microsoft.com/office/drawing/2014/main" xmlns="" id="{C853565E-4068-4983-AF01-F759427E4E64}"/>
              </a:ext>
            </a:extLst>
          </p:cNvPr>
          <p:cNvCxnSpPr/>
          <p:nvPr/>
        </p:nvCxnSpPr>
        <p:spPr>
          <a:xfrm>
            <a:off x="3057421" y="435227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直接连接符 60">
            <a:extLst>
              <a:ext uri="{FF2B5EF4-FFF2-40B4-BE49-F238E27FC236}">
                <a16:creationId xmlns:a16="http://schemas.microsoft.com/office/drawing/2014/main" xmlns="" id="{9176C8EC-C0A3-4C23-A7D5-1CD795C5383F}"/>
              </a:ext>
            </a:extLst>
          </p:cNvPr>
          <p:cNvCxnSpPr/>
          <p:nvPr/>
        </p:nvCxnSpPr>
        <p:spPr>
          <a:xfrm>
            <a:off x="736141" y="4352044"/>
            <a:ext cx="2321280" cy="786245"/>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xmlns="" id="{9C54CA73-B209-48F0-ACF6-9CB636ED60C9}"/>
              </a:ext>
            </a:extLst>
          </p:cNvPr>
          <p:cNvSpPr txBox="1"/>
          <p:nvPr/>
        </p:nvSpPr>
        <p:spPr>
          <a:xfrm>
            <a:off x="2093022" y="4458180"/>
            <a:ext cx="822917" cy="369332"/>
          </a:xfrm>
          <a:prstGeom prst="rect">
            <a:avLst/>
          </a:prstGeom>
          <a:noFill/>
        </p:spPr>
        <p:txBody>
          <a:bodyPr wrap="square" rtlCol="0">
            <a:spAutoFit/>
          </a:bodyPr>
          <a:lstStyle/>
          <a:p>
            <a:r>
              <a:rPr lang="zh-CN" altLang="en-US" dirty="0"/>
              <a:t>下标</a:t>
            </a:r>
          </a:p>
        </p:txBody>
      </p:sp>
      <p:sp>
        <p:nvSpPr>
          <p:cNvPr id="63" name="文本框 62">
            <a:extLst>
              <a:ext uri="{FF2B5EF4-FFF2-40B4-BE49-F238E27FC236}">
                <a16:creationId xmlns:a16="http://schemas.microsoft.com/office/drawing/2014/main" xmlns="" id="{2727A27D-5BA4-4513-A6CF-EA72CECC3209}"/>
              </a:ext>
            </a:extLst>
          </p:cNvPr>
          <p:cNvSpPr txBox="1"/>
          <p:nvPr/>
        </p:nvSpPr>
        <p:spPr>
          <a:xfrm>
            <a:off x="871222" y="4719991"/>
            <a:ext cx="822917" cy="369332"/>
          </a:xfrm>
          <a:prstGeom prst="rect">
            <a:avLst/>
          </a:prstGeom>
          <a:noFill/>
        </p:spPr>
        <p:txBody>
          <a:bodyPr wrap="square" rtlCol="0">
            <a:spAutoFit/>
          </a:bodyPr>
          <a:lstStyle/>
          <a:p>
            <a:r>
              <a:rPr lang="zh-CN" altLang="en-US" dirty="0"/>
              <a:t>数</a:t>
            </a:r>
            <a:r>
              <a:rPr lang="zh-CN" altLang="en-US" dirty="0" smtClean="0"/>
              <a:t>组</a:t>
            </a:r>
            <a:r>
              <a:rPr lang="en-US" altLang="zh-CN" dirty="0" smtClean="0"/>
              <a:t>    </a:t>
            </a:r>
            <a:endParaRPr lang="zh-CN" altLang="en-US" dirty="0"/>
          </a:p>
        </p:txBody>
      </p:sp>
      <p:sp>
        <p:nvSpPr>
          <p:cNvPr id="64" name="文本框 63">
            <a:extLst>
              <a:ext uri="{FF2B5EF4-FFF2-40B4-BE49-F238E27FC236}">
                <a16:creationId xmlns:a16="http://schemas.microsoft.com/office/drawing/2014/main" xmlns="" id="{AB00B653-050D-42AD-BDA9-3C3B1A02A19B}"/>
              </a:ext>
            </a:extLst>
          </p:cNvPr>
          <p:cNvSpPr txBox="1"/>
          <p:nvPr/>
        </p:nvSpPr>
        <p:spPr>
          <a:xfrm>
            <a:off x="3564413" y="4533677"/>
            <a:ext cx="330204" cy="369332"/>
          </a:xfrm>
          <a:prstGeom prst="rect">
            <a:avLst/>
          </a:prstGeom>
          <a:noFill/>
        </p:spPr>
        <p:txBody>
          <a:bodyPr wrap="square" rtlCol="0">
            <a:spAutoFit/>
          </a:bodyPr>
          <a:lstStyle/>
          <a:p>
            <a:r>
              <a:rPr lang="en-US" altLang="zh-CN" dirty="0"/>
              <a:t>1</a:t>
            </a:r>
            <a:endParaRPr lang="zh-CN" altLang="en-US" dirty="0"/>
          </a:p>
        </p:txBody>
      </p:sp>
      <p:sp>
        <p:nvSpPr>
          <p:cNvPr id="65" name="文本框 64">
            <a:extLst>
              <a:ext uri="{FF2B5EF4-FFF2-40B4-BE49-F238E27FC236}">
                <a16:creationId xmlns:a16="http://schemas.microsoft.com/office/drawing/2014/main" xmlns="" id="{240D9AE0-4679-441A-B189-9010DABD4B36}"/>
              </a:ext>
            </a:extLst>
          </p:cNvPr>
          <p:cNvSpPr txBox="1"/>
          <p:nvPr/>
        </p:nvSpPr>
        <p:spPr>
          <a:xfrm>
            <a:off x="4899628" y="4532034"/>
            <a:ext cx="330204" cy="369332"/>
          </a:xfrm>
          <a:prstGeom prst="rect">
            <a:avLst/>
          </a:prstGeom>
          <a:noFill/>
        </p:spPr>
        <p:txBody>
          <a:bodyPr wrap="square" rtlCol="0">
            <a:spAutoFit/>
          </a:bodyPr>
          <a:lstStyle/>
          <a:p>
            <a:r>
              <a:rPr lang="en-US" altLang="zh-CN" dirty="0"/>
              <a:t>2</a:t>
            </a:r>
            <a:endParaRPr lang="zh-CN" altLang="en-US" dirty="0"/>
          </a:p>
        </p:txBody>
      </p:sp>
      <p:sp>
        <p:nvSpPr>
          <p:cNvPr id="66" name="文本框 65">
            <a:extLst>
              <a:ext uri="{FF2B5EF4-FFF2-40B4-BE49-F238E27FC236}">
                <a16:creationId xmlns:a16="http://schemas.microsoft.com/office/drawing/2014/main" xmlns="" id="{ACEDF79B-34A6-43D7-B4ED-C9E60BA1973B}"/>
              </a:ext>
            </a:extLst>
          </p:cNvPr>
          <p:cNvSpPr txBox="1"/>
          <p:nvPr/>
        </p:nvSpPr>
        <p:spPr>
          <a:xfrm>
            <a:off x="6284131" y="4532034"/>
            <a:ext cx="330204" cy="369332"/>
          </a:xfrm>
          <a:prstGeom prst="rect">
            <a:avLst/>
          </a:prstGeom>
          <a:noFill/>
        </p:spPr>
        <p:txBody>
          <a:bodyPr wrap="square" rtlCol="0">
            <a:spAutoFit/>
          </a:bodyPr>
          <a:lstStyle/>
          <a:p>
            <a:r>
              <a:rPr lang="en-US" altLang="zh-CN" dirty="0"/>
              <a:t>3</a:t>
            </a:r>
            <a:endParaRPr lang="zh-CN" altLang="en-US" dirty="0"/>
          </a:p>
        </p:txBody>
      </p:sp>
      <p:sp>
        <p:nvSpPr>
          <p:cNvPr id="67" name="文本框 66">
            <a:extLst>
              <a:ext uri="{FF2B5EF4-FFF2-40B4-BE49-F238E27FC236}">
                <a16:creationId xmlns:a16="http://schemas.microsoft.com/office/drawing/2014/main" xmlns="" id="{B85C525B-57EE-4F74-83C3-9946B8573F55}"/>
              </a:ext>
            </a:extLst>
          </p:cNvPr>
          <p:cNvSpPr txBox="1"/>
          <p:nvPr/>
        </p:nvSpPr>
        <p:spPr>
          <a:xfrm>
            <a:off x="7685583" y="4532034"/>
            <a:ext cx="330204" cy="369332"/>
          </a:xfrm>
          <a:prstGeom prst="rect">
            <a:avLst/>
          </a:prstGeom>
          <a:noFill/>
        </p:spPr>
        <p:txBody>
          <a:bodyPr wrap="square" rtlCol="0">
            <a:spAutoFit/>
          </a:bodyPr>
          <a:lstStyle/>
          <a:p>
            <a:r>
              <a:rPr lang="en-US" altLang="zh-CN" dirty="0"/>
              <a:t>4</a:t>
            </a:r>
            <a:endParaRPr lang="zh-CN" altLang="en-US" dirty="0"/>
          </a:p>
        </p:txBody>
      </p:sp>
      <p:sp>
        <p:nvSpPr>
          <p:cNvPr id="68" name="文本框 67">
            <a:extLst>
              <a:ext uri="{FF2B5EF4-FFF2-40B4-BE49-F238E27FC236}">
                <a16:creationId xmlns:a16="http://schemas.microsoft.com/office/drawing/2014/main" xmlns="" id="{35AFBEEE-3BA7-4B00-9E0B-0876DF3A56F2}"/>
              </a:ext>
            </a:extLst>
          </p:cNvPr>
          <p:cNvSpPr txBox="1"/>
          <p:nvPr/>
        </p:nvSpPr>
        <p:spPr>
          <a:xfrm>
            <a:off x="9096809" y="4532034"/>
            <a:ext cx="330204" cy="369332"/>
          </a:xfrm>
          <a:prstGeom prst="rect">
            <a:avLst/>
          </a:prstGeom>
          <a:noFill/>
        </p:spPr>
        <p:txBody>
          <a:bodyPr wrap="square" rtlCol="0">
            <a:spAutoFit/>
          </a:bodyPr>
          <a:lstStyle/>
          <a:p>
            <a:r>
              <a:rPr lang="en-US" altLang="zh-CN" dirty="0"/>
              <a:t>5</a:t>
            </a:r>
            <a:endParaRPr lang="zh-CN" altLang="en-US" dirty="0"/>
          </a:p>
        </p:txBody>
      </p:sp>
      <p:sp>
        <p:nvSpPr>
          <p:cNvPr id="69" name="文本框 68">
            <a:extLst>
              <a:ext uri="{FF2B5EF4-FFF2-40B4-BE49-F238E27FC236}">
                <a16:creationId xmlns:a16="http://schemas.microsoft.com/office/drawing/2014/main" xmlns="" id="{E470FDC0-E707-4DDC-8F3F-5B7A1A0A5E46}"/>
              </a:ext>
            </a:extLst>
          </p:cNvPr>
          <p:cNvSpPr txBox="1"/>
          <p:nvPr/>
        </p:nvSpPr>
        <p:spPr>
          <a:xfrm>
            <a:off x="10519173" y="4532034"/>
            <a:ext cx="330204" cy="369332"/>
          </a:xfrm>
          <a:prstGeom prst="rect">
            <a:avLst/>
          </a:prstGeom>
          <a:noFill/>
        </p:spPr>
        <p:txBody>
          <a:bodyPr wrap="square" rtlCol="0">
            <a:spAutoFit/>
          </a:bodyPr>
          <a:lstStyle/>
          <a:p>
            <a:r>
              <a:rPr lang="en-US" altLang="zh-CN" dirty="0"/>
              <a:t>6</a:t>
            </a:r>
            <a:endParaRPr lang="zh-CN" altLang="en-US" dirty="0"/>
          </a:p>
        </p:txBody>
      </p:sp>
      <p:sp>
        <p:nvSpPr>
          <p:cNvPr id="70" name="矩形 69">
            <a:extLst>
              <a:ext uri="{FF2B5EF4-FFF2-40B4-BE49-F238E27FC236}">
                <a16:creationId xmlns:a16="http://schemas.microsoft.com/office/drawing/2014/main" xmlns="" id="{F7D1CD3F-BB91-4E7E-990C-F9FAF21C1EC6}"/>
              </a:ext>
            </a:extLst>
          </p:cNvPr>
          <p:cNvSpPr/>
          <p:nvPr/>
        </p:nvSpPr>
        <p:spPr>
          <a:xfrm>
            <a:off x="1505917" y="5155657"/>
            <a:ext cx="537327" cy="369332"/>
          </a:xfrm>
          <a:prstGeom prst="rect">
            <a:avLst/>
          </a:prstGeom>
        </p:spPr>
        <p:txBody>
          <a:bodyPr wrap="none">
            <a:spAutoFit/>
          </a:bodyPr>
          <a:lstStyle/>
          <a:p>
            <a:r>
              <a:rPr lang="en-US" altLang="zh-CN" dirty="0" err="1"/>
              <a:t>dist</a:t>
            </a:r>
            <a:endParaRPr lang="zh-CN" altLang="en-US" dirty="0"/>
          </a:p>
        </p:txBody>
      </p:sp>
      <p:sp>
        <p:nvSpPr>
          <p:cNvPr id="71" name="矩形 70">
            <a:extLst>
              <a:ext uri="{FF2B5EF4-FFF2-40B4-BE49-F238E27FC236}">
                <a16:creationId xmlns:a16="http://schemas.microsoft.com/office/drawing/2014/main" xmlns="" id="{5CEA655B-CB33-44E4-B31F-BF57D4833CCC}"/>
              </a:ext>
            </a:extLst>
          </p:cNvPr>
          <p:cNvSpPr/>
          <p:nvPr/>
        </p:nvSpPr>
        <p:spPr>
          <a:xfrm>
            <a:off x="1438011" y="5587814"/>
            <a:ext cx="633507" cy="369332"/>
          </a:xfrm>
          <a:prstGeom prst="rect">
            <a:avLst/>
          </a:prstGeom>
        </p:spPr>
        <p:txBody>
          <a:bodyPr wrap="none">
            <a:spAutoFit/>
          </a:bodyPr>
          <a:lstStyle/>
          <a:p>
            <a:r>
              <a:rPr lang="en-US" altLang="zh-CN" dirty="0"/>
              <a:t>path</a:t>
            </a:r>
            <a:endParaRPr lang="zh-CN" altLang="en-US" dirty="0"/>
          </a:p>
        </p:txBody>
      </p:sp>
      <p:sp>
        <p:nvSpPr>
          <p:cNvPr id="72" name="矩形 71">
            <a:extLst>
              <a:ext uri="{FF2B5EF4-FFF2-40B4-BE49-F238E27FC236}">
                <a16:creationId xmlns:a16="http://schemas.microsoft.com/office/drawing/2014/main" xmlns="" id="{64AB5EB4-7397-4BDF-B9BA-81B49934A4DC}"/>
              </a:ext>
            </a:extLst>
          </p:cNvPr>
          <p:cNvSpPr/>
          <p:nvPr/>
        </p:nvSpPr>
        <p:spPr>
          <a:xfrm>
            <a:off x="1631609" y="6017685"/>
            <a:ext cx="279244" cy="369332"/>
          </a:xfrm>
          <a:prstGeom prst="rect">
            <a:avLst/>
          </a:prstGeom>
        </p:spPr>
        <p:txBody>
          <a:bodyPr wrap="none">
            <a:spAutoFit/>
          </a:bodyPr>
          <a:lstStyle/>
          <a:p>
            <a:r>
              <a:rPr lang="en-US" altLang="zh-CN" dirty="0"/>
              <a:t>s</a:t>
            </a:r>
            <a:endParaRPr lang="zh-CN" altLang="en-US" dirty="0"/>
          </a:p>
        </p:txBody>
      </p:sp>
      <p:sp>
        <p:nvSpPr>
          <p:cNvPr id="73" name="文本框 72">
            <a:extLst>
              <a:ext uri="{FF2B5EF4-FFF2-40B4-BE49-F238E27FC236}">
                <a16:creationId xmlns:a16="http://schemas.microsoft.com/office/drawing/2014/main" xmlns="" id="{276621A6-5348-43C3-8E60-59E0B91791C7}"/>
              </a:ext>
            </a:extLst>
          </p:cNvPr>
          <p:cNvSpPr txBox="1"/>
          <p:nvPr/>
        </p:nvSpPr>
        <p:spPr>
          <a:xfrm>
            <a:off x="3564413" y="5181010"/>
            <a:ext cx="330204" cy="369332"/>
          </a:xfrm>
          <a:prstGeom prst="rect">
            <a:avLst/>
          </a:prstGeom>
          <a:noFill/>
        </p:spPr>
        <p:txBody>
          <a:bodyPr wrap="square" rtlCol="0">
            <a:spAutoFit/>
          </a:bodyPr>
          <a:lstStyle/>
          <a:p>
            <a:r>
              <a:rPr lang="en-US" altLang="zh-CN" dirty="0"/>
              <a:t>0</a:t>
            </a:r>
            <a:endParaRPr lang="zh-CN" altLang="en-US" dirty="0"/>
          </a:p>
        </p:txBody>
      </p:sp>
      <p:sp>
        <p:nvSpPr>
          <p:cNvPr id="74" name="文本框 73">
            <a:extLst>
              <a:ext uri="{FF2B5EF4-FFF2-40B4-BE49-F238E27FC236}">
                <a16:creationId xmlns:a16="http://schemas.microsoft.com/office/drawing/2014/main" xmlns="" id="{F3907005-DD91-467B-9547-D2E595242671}"/>
              </a:ext>
            </a:extLst>
          </p:cNvPr>
          <p:cNvSpPr txBox="1"/>
          <p:nvPr/>
        </p:nvSpPr>
        <p:spPr>
          <a:xfrm>
            <a:off x="4899628" y="5181010"/>
            <a:ext cx="330204" cy="369332"/>
          </a:xfrm>
          <a:prstGeom prst="rect">
            <a:avLst/>
          </a:prstGeom>
          <a:noFill/>
        </p:spPr>
        <p:txBody>
          <a:bodyPr wrap="square" rtlCol="0">
            <a:spAutoFit/>
          </a:bodyPr>
          <a:lstStyle/>
          <a:p>
            <a:r>
              <a:rPr lang="en-US" altLang="zh-CN" dirty="0"/>
              <a:t>7</a:t>
            </a:r>
            <a:endParaRPr lang="zh-CN" altLang="en-US" dirty="0"/>
          </a:p>
        </p:txBody>
      </p:sp>
      <p:sp>
        <p:nvSpPr>
          <p:cNvPr id="75" name="文本框 74">
            <a:extLst>
              <a:ext uri="{FF2B5EF4-FFF2-40B4-BE49-F238E27FC236}">
                <a16:creationId xmlns:a16="http://schemas.microsoft.com/office/drawing/2014/main" xmlns="" id="{A9F2FF92-EAC4-43C4-9BC9-BCA62DFD0D80}"/>
              </a:ext>
            </a:extLst>
          </p:cNvPr>
          <p:cNvSpPr txBox="1"/>
          <p:nvPr/>
        </p:nvSpPr>
        <p:spPr>
          <a:xfrm>
            <a:off x="6233919" y="5182566"/>
            <a:ext cx="454121" cy="369332"/>
          </a:xfrm>
          <a:prstGeom prst="rect">
            <a:avLst/>
          </a:prstGeom>
          <a:noFill/>
        </p:spPr>
        <p:txBody>
          <a:bodyPr wrap="square" rtlCol="0">
            <a:spAutoFit/>
          </a:bodyPr>
          <a:lstStyle/>
          <a:p>
            <a:r>
              <a:rPr lang="en-US" altLang="zh-CN" dirty="0"/>
              <a:t>11</a:t>
            </a:r>
            <a:endParaRPr lang="zh-CN" altLang="en-US" dirty="0"/>
          </a:p>
        </p:txBody>
      </p:sp>
      <p:sp>
        <p:nvSpPr>
          <p:cNvPr id="76" name="矩形 75">
            <a:extLst>
              <a:ext uri="{FF2B5EF4-FFF2-40B4-BE49-F238E27FC236}">
                <a16:creationId xmlns:a16="http://schemas.microsoft.com/office/drawing/2014/main" xmlns="" id="{FF763B41-E567-4040-B98C-F29ACF6A68CF}"/>
              </a:ext>
            </a:extLst>
          </p:cNvPr>
          <p:cNvSpPr/>
          <p:nvPr/>
        </p:nvSpPr>
        <p:spPr>
          <a:xfrm>
            <a:off x="7627416" y="5202824"/>
            <a:ext cx="428322" cy="369332"/>
          </a:xfrm>
          <a:prstGeom prst="rect">
            <a:avLst/>
          </a:prstGeom>
        </p:spPr>
        <p:txBody>
          <a:bodyPr wrap="none">
            <a:spAutoFit/>
          </a:bodyPr>
          <a:lstStyle/>
          <a:p>
            <a:r>
              <a:rPr lang="en-US" altLang="zh-CN" dirty="0"/>
              <a:t>16</a:t>
            </a:r>
            <a:endParaRPr lang="zh-CN" altLang="en-US" dirty="0"/>
          </a:p>
        </p:txBody>
      </p:sp>
      <p:sp>
        <p:nvSpPr>
          <p:cNvPr id="77" name="矩形 76">
            <a:extLst>
              <a:ext uri="{FF2B5EF4-FFF2-40B4-BE49-F238E27FC236}">
                <a16:creationId xmlns:a16="http://schemas.microsoft.com/office/drawing/2014/main" xmlns="" id="{58BF1E80-B35D-40AD-B553-3F858C629AD9}"/>
              </a:ext>
            </a:extLst>
          </p:cNvPr>
          <p:cNvSpPr/>
          <p:nvPr/>
        </p:nvSpPr>
        <p:spPr>
          <a:xfrm>
            <a:off x="9058757" y="5197570"/>
            <a:ext cx="428322" cy="369332"/>
          </a:xfrm>
          <a:prstGeom prst="rect">
            <a:avLst/>
          </a:prstGeom>
        </p:spPr>
        <p:txBody>
          <a:bodyPr wrap="none">
            <a:spAutoFit/>
          </a:bodyPr>
          <a:lstStyle/>
          <a:p>
            <a:r>
              <a:rPr lang="en-US" altLang="zh-CN" dirty="0">
                <a:solidFill>
                  <a:srgbClr val="FF0000"/>
                </a:solidFill>
              </a:rPr>
              <a:t>18</a:t>
            </a:r>
            <a:endParaRPr lang="zh-CN" altLang="en-US" dirty="0">
              <a:solidFill>
                <a:srgbClr val="FF0000"/>
              </a:solidFill>
            </a:endParaRPr>
          </a:p>
        </p:txBody>
      </p:sp>
      <p:sp>
        <p:nvSpPr>
          <p:cNvPr id="78" name="矩形 77">
            <a:extLst>
              <a:ext uri="{FF2B5EF4-FFF2-40B4-BE49-F238E27FC236}">
                <a16:creationId xmlns:a16="http://schemas.microsoft.com/office/drawing/2014/main" xmlns="" id="{2445D872-3834-4805-A54A-9A7BA49101FF}"/>
              </a:ext>
            </a:extLst>
          </p:cNvPr>
          <p:cNvSpPr/>
          <p:nvPr/>
        </p:nvSpPr>
        <p:spPr>
          <a:xfrm>
            <a:off x="10478783" y="5202824"/>
            <a:ext cx="428322" cy="369332"/>
          </a:xfrm>
          <a:prstGeom prst="rect">
            <a:avLst/>
          </a:prstGeom>
        </p:spPr>
        <p:txBody>
          <a:bodyPr wrap="none">
            <a:spAutoFit/>
          </a:bodyPr>
          <a:lstStyle/>
          <a:p>
            <a:r>
              <a:rPr lang="en-US" altLang="zh-CN" dirty="0">
                <a:solidFill>
                  <a:srgbClr val="FF0000"/>
                </a:solidFill>
              </a:rPr>
              <a:t>19</a:t>
            </a:r>
            <a:endParaRPr lang="zh-CN" altLang="en-US" dirty="0">
              <a:solidFill>
                <a:srgbClr val="FF0000"/>
              </a:solidFill>
            </a:endParaRPr>
          </a:p>
        </p:txBody>
      </p:sp>
      <p:sp>
        <p:nvSpPr>
          <p:cNvPr id="79" name="文本框 78">
            <a:extLst>
              <a:ext uri="{FF2B5EF4-FFF2-40B4-BE49-F238E27FC236}">
                <a16:creationId xmlns:a16="http://schemas.microsoft.com/office/drawing/2014/main" xmlns="" id="{30FFA035-9E07-4F4F-9C7C-5448DE44EE9B}"/>
              </a:ext>
            </a:extLst>
          </p:cNvPr>
          <p:cNvSpPr txBox="1"/>
          <p:nvPr/>
        </p:nvSpPr>
        <p:spPr>
          <a:xfrm>
            <a:off x="3502315" y="5601068"/>
            <a:ext cx="454400" cy="369332"/>
          </a:xfrm>
          <a:prstGeom prst="rect">
            <a:avLst/>
          </a:prstGeom>
          <a:noFill/>
        </p:spPr>
        <p:txBody>
          <a:bodyPr wrap="square" rtlCol="0">
            <a:spAutoFit/>
          </a:bodyPr>
          <a:lstStyle/>
          <a:p>
            <a:r>
              <a:rPr lang="en-US" altLang="zh-CN" dirty="0"/>
              <a:t>-1</a:t>
            </a:r>
            <a:endParaRPr lang="zh-CN" altLang="en-US" dirty="0"/>
          </a:p>
        </p:txBody>
      </p:sp>
      <p:sp>
        <p:nvSpPr>
          <p:cNvPr id="80" name="文本框 79">
            <a:extLst>
              <a:ext uri="{FF2B5EF4-FFF2-40B4-BE49-F238E27FC236}">
                <a16:creationId xmlns:a16="http://schemas.microsoft.com/office/drawing/2014/main" xmlns="" id="{2268E80A-8CA4-4F22-8A27-6FC2DCE217E7}"/>
              </a:ext>
            </a:extLst>
          </p:cNvPr>
          <p:cNvSpPr txBox="1"/>
          <p:nvPr/>
        </p:nvSpPr>
        <p:spPr>
          <a:xfrm>
            <a:off x="4896406" y="5601068"/>
            <a:ext cx="454400" cy="369332"/>
          </a:xfrm>
          <a:prstGeom prst="rect">
            <a:avLst/>
          </a:prstGeom>
          <a:noFill/>
        </p:spPr>
        <p:txBody>
          <a:bodyPr wrap="square" rtlCol="0">
            <a:spAutoFit/>
          </a:bodyPr>
          <a:lstStyle/>
          <a:p>
            <a:r>
              <a:rPr lang="en-US" altLang="zh-CN" dirty="0"/>
              <a:t>1</a:t>
            </a:r>
            <a:endParaRPr lang="zh-CN" altLang="en-US" dirty="0"/>
          </a:p>
        </p:txBody>
      </p:sp>
      <p:sp>
        <p:nvSpPr>
          <p:cNvPr id="81" name="文本框 80">
            <a:extLst>
              <a:ext uri="{FF2B5EF4-FFF2-40B4-BE49-F238E27FC236}">
                <a16:creationId xmlns:a16="http://schemas.microsoft.com/office/drawing/2014/main" xmlns="" id="{8823D937-9206-4ECB-881B-EEEB4CA045E0}"/>
              </a:ext>
            </a:extLst>
          </p:cNvPr>
          <p:cNvSpPr txBox="1"/>
          <p:nvPr/>
        </p:nvSpPr>
        <p:spPr>
          <a:xfrm>
            <a:off x="6283368" y="5616846"/>
            <a:ext cx="454400" cy="369332"/>
          </a:xfrm>
          <a:prstGeom prst="rect">
            <a:avLst/>
          </a:prstGeom>
          <a:noFill/>
        </p:spPr>
        <p:txBody>
          <a:bodyPr wrap="square" rtlCol="0">
            <a:spAutoFit/>
          </a:bodyPr>
          <a:lstStyle/>
          <a:p>
            <a:r>
              <a:rPr lang="en-US" altLang="zh-CN" dirty="0"/>
              <a:t>1</a:t>
            </a:r>
            <a:endParaRPr lang="zh-CN" altLang="en-US" dirty="0"/>
          </a:p>
        </p:txBody>
      </p:sp>
      <p:sp>
        <p:nvSpPr>
          <p:cNvPr id="82" name="矩形 81">
            <a:extLst>
              <a:ext uri="{FF2B5EF4-FFF2-40B4-BE49-F238E27FC236}">
                <a16:creationId xmlns:a16="http://schemas.microsoft.com/office/drawing/2014/main" xmlns="" id="{A109218B-1D3C-4AF8-BFAA-20707B756361}"/>
              </a:ext>
            </a:extLst>
          </p:cNvPr>
          <p:cNvSpPr/>
          <p:nvPr/>
        </p:nvSpPr>
        <p:spPr>
          <a:xfrm>
            <a:off x="7697438" y="5615524"/>
            <a:ext cx="306494" cy="369332"/>
          </a:xfrm>
          <a:prstGeom prst="rect">
            <a:avLst/>
          </a:prstGeom>
        </p:spPr>
        <p:txBody>
          <a:bodyPr wrap="none">
            <a:spAutoFit/>
          </a:bodyPr>
          <a:lstStyle/>
          <a:p>
            <a:r>
              <a:rPr lang="en-US" altLang="zh-CN" dirty="0"/>
              <a:t>2</a:t>
            </a:r>
            <a:endParaRPr lang="zh-CN" altLang="en-US" dirty="0"/>
          </a:p>
        </p:txBody>
      </p:sp>
      <p:sp>
        <p:nvSpPr>
          <p:cNvPr id="83" name="文本框 82">
            <a:extLst>
              <a:ext uri="{FF2B5EF4-FFF2-40B4-BE49-F238E27FC236}">
                <a16:creationId xmlns:a16="http://schemas.microsoft.com/office/drawing/2014/main" xmlns="" id="{B6C76487-6D00-4E10-913A-52AE5B68F66F}"/>
              </a:ext>
            </a:extLst>
          </p:cNvPr>
          <p:cNvSpPr txBox="1"/>
          <p:nvPr/>
        </p:nvSpPr>
        <p:spPr>
          <a:xfrm>
            <a:off x="9085884" y="5584772"/>
            <a:ext cx="454400"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84" name="文本框 83">
            <a:extLst>
              <a:ext uri="{FF2B5EF4-FFF2-40B4-BE49-F238E27FC236}">
                <a16:creationId xmlns:a16="http://schemas.microsoft.com/office/drawing/2014/main" xmlns="" id="{DCF526FC-C7FE-4C74-BE7B-8EA44D8BF9BB}"/>
              </a:ext>
            </a:extLst>
          </p:cNvPr>
          <p:cNvSpPr txBox="1"/>
          <p:nvPr/>
        </p:nvSpPr>
        <p:spPr>
          <a:xfrm>
            <a:off x="10513409" y="5584772"/>
            <a:ext cx="454400"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85" name="文本框 84">
            <a:extLst>
              <a:ext uri="{FF2B5EF4-FFF2-40B4-BE49-F238E27FC236}">
                <a16:creationId xmlns:a16="http://schemas.microsoft.com/office/drawing/2014/main" xmlns="" id="{B84DE248-1C95-4B85-90FE-2D2990DF5866}"/>
              </a:ext>
            </a:extLst>
          </p:cNvPr>
          <p:cNvSpPr txBox="1"/>
          <p:nvPr/>
        </p:nvSpPr>
        <p:spPr>
          <a:xfrm>
            <a:off x="3580398" y="6038693"/>
            <a:ext cx="289535" cy="369332"/>
          </a:xfrm>
          <a:prstGeom prst="rect">
            <a:avLst/>
          </a:prstGeom>
          <a:noFill/>
        </p:spPr>
        <p:txBody>
          <a:bodyPr wrap="square" rtlCol="0">
            <a:spAutoFit/>
          </a:bodyPr>
          <a:lstStyle/>
          <a:p>
            <a:r>
              <a:rPr lang="en-US" altLang="zh-CN" dirty="0"/>
              <a:t>1</a:t>
            </a:r>
            <a:endParaRPr lang="zh-CN" altLang="en-US" dirty="0"/>
          </a:p>
        </p:txBody>
      </p:sp>
      <p:sp>
        <p:nvSpPr>
          <p:cNvPr id="86" name="文本框 85">
            <a:extLst>
              <a:ext uri="{FF2B5EF4-FFF2-40B4-BE49-F238E27FC236}">
                <a16:creationId xmlns:a16="http://schemas.microsoft.com/office/drawing/2014/main" xmlns="" id="{F9B3F4B7-8FB7-43B1-B435-A2695644E404}"/>
              </a:ext>
            </a:extLst>
          </p:cNvPr>
          <p:cNvSpPr txBox="1"/>
          <p:nvPr/>
        </p:nvSpPr>
        <p:spPr>
          <a:xfrm>
            <a:off x="4909798" y="6014518"/>
            <a:ext cx="310909" cy="369332"/>
          </a:xfrm>
          <a:prstGeom prst="rect">
            <a:avLst/>
          </a:prstGeom>
          <a:noFill/>
        </p:spPr>
        <p:txBody>
          <a:bodyPr wrap="square" rtlCol="0">
            <a:spAutoFit/>
          </a:bodyPr>
          <a:lstStyle/>
          <a:p>
            <a:r>
              <a:rPr lang="en-US" altLang="zh-CN" dirty="0"/>
              <a:t>1</a:t>
            </a:r>
            <a:endParaRPr lang="zh-CN" altLang="en-US" dirty="0"/>
          </a:p>
        </p:txBody>
      </p:sp>
      <p:sp>
        <p:nvSpPr>
          <p:cNvPr id="87" name="文本框 86">
            <a:extLst>
              <a:ext uri="{FF2B5EF4-FFF2-40B4-BE49-F238E27FC236}">
                <a16:creationId xmlns:a16="http://schemas.microsoft.com/office/drawing/2014/main" xmlns="" id="{79DB9A6F-FC81-42B0-BEB2-F4325404470A}"/>
              </a:ext>
            </a:extLst>
          </p:cNvPr>
          <p:cNvSpPr txBox="1"/>
          <p:nvPr/>
        </p:nvSpPr>
        <p:spPr>
          <a:xfrm>
            <a:off x="6299712" y="6038693"/>
            <a:ext cx="289535"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8" name="文本框 87">
            <a:extLst>
              <a:ext uri="{FF2B5EF4-FFF2-40B4-BE49-F238E27FC236}">
                <a16:creationId xmlns:a16="http://schemas.microsoft.com/office/drawing/2014/main" xmlns="" id="{EC5BDE06-79B7-4631-8464-8A42757697ED}"/>
              </a:ext>
            </a:extLst>
          </p:cNvPr>
          <p:cNvSpPr txBox="1"/>
          <p:nvPr/>
        </p:nvSpPr>
        <p:spPr>
          <a:xfrm>
            <a:off x="7692305" y="6038693"/>
            <a:ext cx="289535" cy="369332"/>
          </a:xfrm>
          <a:prstGeom prst="rect">
            <a:avLst/>
          </a:prstGeom>
          <a:noFill/>
        </p:spPr>
        <p:txBody>
          <a:bodyPr wrap="square" rtlCol="0">
            <a:spAutoFit/>
          </a:bodyPr>
          <a:lstStyle/>
          <a:p>
            <a:r>
              <a:rPr lang="en-US" altLang="zh-CN" dirty="0"/>
              <a:t>0</a:t>
            </a:r>
            <a:endParaRPr lang="zh-CN" altLang="en-US" dirty="0"/>
          </a:p>
        </p:txBody>
      </p:sp>
      <p:sp>
        <p:nvSpPr>
          <p:cNvPr id="89" name="文本框 88">
            <a:extLst>
              <a:ext uri="{FF2B5EF4-FFF2-40B4-BE49-F238E27FC236}">
                <a16:creationId xmlns:a16="http://schemas.microsoft.com/office/drawing/2014/main" xmlns="" id="{6D099A78-47A6-42A9-A59A-7C42F13115B1}"/>
              </a:ext>
            </a:extLst>
          </p:cNvPr>
          <p:cNvSpPr txBox="1"/>
          <p:nvPr/>
        </p:nvSpPr>
        <p:spPr>
          <a:xfrm>
            <a:off x="9119830" y="6038693"/>
            <a:ext cx="289535" cy="369332"/>
          </a:xfrm>
          <a:prstGeom prst="rect">
            <a:avLst/>
          </a:prstGeom>
          <a:noFill/>
        </p:spPr>
        <p:txBody>
          <a:bodyPr wrap="square" rtlCol="0">
            <a:spAutoFit/>
          </a:bodyPr>
          <a:lstStyle/>
          <a:p>
            <a:r>
              <a:rPr lang="en-US" altLang="zh-CN" dirty="0"/>
              <a:t>0</a:t>
            </a:r>
            <a:endParaRPr lang="zh-CN" altLang="en-US" dirty="0"/>
          </a:p>
        </p:txBody>
      </p:sp>
      <p:sp>
        <p:nvSpPr>
          <p:cNvPr id="90" name="文本框 89">
            <a:extLst>
              <a:ext uri="{FF2B5EF4-FFF2-40B4-BE49-F238E27FC236}">
                <a16:creationId xmlns:a16="http://schemas.microsoft.com/office/drawing/2014/main" xmlns="" id="{F89C1608-35BD-45C6-83D4-B4E3C4F396BE}"/>
              </a:ext>
            </a:extLst>
          </p:cNvPr>
          <p:cNvSpPr txBox="1"/>
          <p:nvPr/>
        </p:nvSpPr>
        <p:spPr>
          <a:xfrm>
            <a:off x="10595841" y="6022397"/>
            <a:ext cx="289535" cy="369332"/>
          </a:xfrm>
          <a:prstGeom prst="rect">
            <a:avLst/>
          </a:prstGeom>
          <a:noFill/>
        </p:spPr>
        <p:txBody>
          <a:bodyPr wrap="square" rtlCol="0">
            <a:spAutoFit/>
          </a:bodyPr>
          <a:lstStyle/>
          <a:p>
            <a:r>
              <a:rPr lang="en-US" altLang="zh-CN" dirty="0"/>
              <a:t>0</a:t>
            </a:r>
            <a:endParaRPr lang="zh-CN" altLang="en-US" dirty="0"/>
          </a:p>
        </p:txBody>
      </p:sp>
      <p:sp>
        <p:nvSpPr>
          <p:cNvPr id="156" name="文本框 155">
            <a:extLst>
              <a:ext uri="{FF2B5EF4-FFF2-40B4-BE49-F238E27FC236}">
                <a16:creationId xmlns:a16="http://schemas.microsoft.com/office/drawing/2014/main" xmlns="" id="{90222ED2-0425-49C0-98FE-3647AC671913}"/>
              </a:ext>
            </a:extLst>
          </p:cNvPr>
          <p:cNvSpPr txBox="1"/>
          <p:nvPr/>
        </p:nvSpPr>
        <p:spPr>
          <a:xfrm>
            <a:off x="664938" y="2367916"/>
            <a:ext cx="9515137" cy="369332"/>
          </a:xfrm>
          <a:prstGeom prst="rect">
            <a:avLst/>
          </a:prstGeom>
          <a:noFill/>
        </p:spPr>
        <p:txBody>
          <a:bodyPr wrap="square" rtlCol="0">
            <a:spAutoFit/>
          </a:bodyPr>
          <a:lstStyle/>
          <a:p>
            <a:r>
              <a:rPr lang="zh-CN" altLang="en-US" dirty="0">
                <a:solidFill>
                  <a:schemeClr val="accent1"/>
                </a:solidFill>
              </a:rPr>
              <a:t>第一步</a:t>
            </a:r>
            <a:r>
              <a:rPr lang="zh-CN" altLang="en-US" dirty="0"/>
              <a:t>：从除了顶点</a:t>
            </a:r>
            <a:r>
              <a:rPr lang="en-US" altLang="zh-CN" dirty="0">
                <a:solidFill>
                  <a:schemeClr val="accent1"/>
                </a:solidFill>
              </a:rPr>
              <a:t>1 2</a:t>
            </a:r>
            <a:r>
              <a:rPr lang="zh-CN" altLang="en-US" dirty="0"/>
              <a:t>外的顶点中选择</a:t>
            </a:r>
            <a:r>
              <a:rPr lang="en-US" altLang="zh-CN" dirty="0" err="1"/>
              <a:t>dist</a:t>
            </a:r>
            <a:r>
              <a:rPr lang="zh-CN" altLang="en-US" dirty="0"/>
              <a:t>数组值最小的顶点</a:t>
            </a:r>
            <a:r>
              <a:rPr lang="en-US" altLang="zh-CN" dirty="0">
                <a:solidFill>
                  <a:schemeClr val="accent1"/>
                </a:solidFill>
              </a:rPr>
              <a:t>3</a:t>
            </a:r>
            <a:r>
              <a:rPr lang="zh-CN" altLang="en-US" dirty="0"/>
              <a:t>加入最短路径，所以</a:t>
            </a:r>
            <a:r>
              <a:rPr lang="en-US" altLang="zh-CN" dirty="0"/>
              <a:t>s[3]=1</a:t>
            </a:r>
            <a:endParaRPr lang="zh-CN" altLang="en-US" dirty="0"/>
          </a:p>
        </p:txBody>
      </p:sp>
      <p:sp>
        <p:nvSpPr>
          <p:cNvPr id="157" name="文本框 156">
            <a:extLst>
              <a:ext uri="{FF2B5EF4-FFF2-40B4-BE49-F238E27FC236}">
                <a16:creationId xmlns:a16="http://schemas.microsoft.com/office/drawing/2014/main" xmlns="" id="{E11E6FE7-68BB-4DDD-99AC-6306E860D4A2}"/>
              </a:ext>
            </a:extLst>
          </p:cNvPr>
          <p:cNvSpPr txBox="1"/>
          <p:nvPr/>
        </p:nvSpPr>
        <p:spPr>
          <a:xfrm>
            <a:off x="673194" y="2777201"/>
            <a:ext cx="4759761" cy="369332"/>
          </a:xfrm>
          <a:prstGeom prst="rect">
            <a:avLst/>
          </a:prstGeom>
          <a:noFill/>
        </p:spPr>
        <p:txBody>
          <a:bodyPr wrap="square" rtlCol="0">
            <a:spAutoFit/>
          </a:bodyPr>
          <a:lstStyle/>
          <a:p>
            <a:r>
              <a:rPr lang="zh-CN" altLang="en-US" dirty="0">
                <a:solidFill>
                  <a:schemeClr val="accent1"/>
                </a:solidFill>
              </a:rPr>
              <a:t>第二步</a:t>
            </a:r>
            <a:r>
              <a:rPr lang="zh-CN" altLang="en-US" dirty="0"/>
              <a:t>：以顶点</a:t>
            </a:r>
            <a:r>
              <a:rPr lang="en-US" altLang="zh-CN" dirty="0">
                <a:solidFill>
                  <a:schemeClr val="accent1"/>
                </a:solidFill>
              </a:rPr>
              <a:t>3</a:t>
            </a:r>
            <a:r>
              <a:rPr lang="zh-CN" altLang="en-US" dirty="0"/>
              <a:t>检测其他剩余顶点 </a:t>
            </a:r>
            <a:r>
              <a:rPr lang="en-US" altLang="zh-CN" dirty="0"/>
              <a:t>4 5 6</a:t>
            </a:r>
            <a:endParaRPr lang="zh-CN" altLang="en-US" dirty="0"/>
          </a:p>
        </p:txBody>
      </p:sp>
      <p:sp>
        <p:nvSpPr>
          <p:cNvPr id="158" name="文本框 157">
            <a:extLst>
              <a:ext uri="{FF2B5EF4-FFF2-40B4-BE49-F238E27FC236}">
                <a16:creationId xmlns:a16="http://schemas.microsoft.com/office/drawing/2014/main" xmlns="" id="{F9220C23-25F1-4C10-A0FD-5EE8FE7FC831}"/>
              </a:ext>
            </a:extLst>
          </p:cNvPr>
          <p:cNvSpPr txBox="1"/>
          <p:nvPr/>
        </p:nvSpPr>
        <p:spPr>
          <a:xfrm>
            <a:off x="564221" y="3863126"/>
            <a:ext cx="2124129" cy="369332"/>
          </a:xfrm>
          <a:prstGeom prst="rect">
            <a:avLst/>
          </a:prstGeom>
          <a:noFill/>
        </p:spPr>
        <p:txBody>
          <a:bodyPr wrap="square" rtlCol="0">
            <a:spAutoFit/>
          </a:bodyPr>
          <a:lstStyle/>
          <a:p>
            <a:r>
              <a:rPr lang="zh-CN" altLang="en-US" dirty="0"/>
              <a:t>更新后</a:t>
            </a:r>
            <a:r>
              <a:rPr lang="zh-CN" altLang="en-US" dirty="0" smtClean="0"/>
              <a:t>的</a:t>
            </a:r>
            <a:r>
              <a:rPr lang="en-US" altLang="zh-CN" dirty="0" smtClean="0"/>
              <a:t> </a:t>
            </a:r>
            <a:r>
              <a:rPr lang="zh-CN" altLang="en-US" dirty="0" smtClean="0"/>
              <a:t>数</a:t>
            </a:r>
            <a:r>
              <a:rPr lang="zh-CN" altLang="en-US" dirty="0"/>
              <a:t>组</a:t>
            </a:r>
          </a:p>
        </p:txBody>
      </p:sp>
      <p:sp>
        <p:nvSpPr>
          <p:cNvPr id="159" name="矩形 158">
            <a:extLst>
              <a:ext uri="{FF2B5EF4-FFF2-40B4-BE49-F238E27FC236}">
                <a16:creationId xmlns:a16="http://schemas.microsoft.com/office/drawing/2014/main" xmlns="" id="{2692F3AF-58B8-457D-8180-4ED5E223E10B}"/>
              </a:ext>
            </a:extLst>
          </p:cNvPr>
          <p:cNvSpPr/>
          <p:nvPr/>
        </p:nvSpPr>
        <p:spPr>
          <a:xfrm>
            <a:off x="4538811" y="840233"/>
            <a:ext cx="5235439" cy="918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xmlns="" id="{EDA4232F-8085-4E1C-AC41-D2A9AF47DAAB}"/>
              </a:ext>
            </a:extLst>
          </p:cNvPr>
          <p:cNvCxnSpPr>
            <a:cxnSpLocks/>
            <a:endCxn id="159" idx="3"/>
          </p:cNvCxnSpPr>
          <p:nvPr/>
        </p:nvCxnSpPr>
        <p:spPr>
          <a:xfrm>
            <a:off x="4538811" y="1284628"/>
            <a:ext cx="5235439" cy="14909"/>
          </a:xfrm>
          <a:prstGeom prst="line">
            <a:avLst/>
          </a:prstGeom>
        </p:spPr>
        <p:style>
          <a:lnRef idx="3">
            <a:schemeClr val="accent1"/>
          </a:lnRef>
          <a:fillRef idx="0">
            <a:schemeClr val="accent1"/>
          </a:fillRef>
          <a:effectRef idx="2">
            <a:schemeClr val="accent1"/>
          </a:effectRef>
          <a:fontRef idx="minor">
            <a:schemeClr val="tx1"/>
          </a:fontRef>
        </p:style>
      </p:cxnSp>
      <p:cxnSp>
        <p:nvCxnSpPr>
          <p:cNvPr id="161" name="直接连接符 160">
            <a:extLst>
              <a:ext uri="{FF2B5EF4-FFF2-40B4-BE49-F238E27FC236}">
                <a16:creationId xmlns:a16="http://schemas.microsoft.com/office/drawing/2014/main" xmlns="" id="{C48D181B-15EC-4B06-ABEB-0C233F774A0C}"/>
              </a:ext>
            </a:extLst>
          </p:cNvPr>
          <p:cNvCxnSpPr>
            <a:cxnSpLocks/>
          </p:cNvCxnSpPr>
          <p:nvPr/>
        </p:nvCxnSpPr>
        <p:spPr>
          <a:xfrm>
            <a:off x="8425340" y="840233"/>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2" name="直接连接符 161">
            <a:extLst>
              <a:ext uri="{FF2B5EF4-FFF2-40B4-BE49-F238E27FC236}">
                <a16:creationId xmlns:a16="http://schemas.microsoft.com/office/drawing/2014/main" xmlns="" id="{6E66A336-A88F-4A3B-B931-830ECA34F5B9}"/>
              </a:ext>
            </a:extLst>
          </p:cNvPr>
          <p:cNvCxnSpPr>
            <a:cxnSpLocks/>
          </p:cNvCxnSpPr>
          <p:nvPr/>
        </p:nvCxnSpPr>
        <p:spPr>
          <a:xfrm>
            <a:off x="7753750" y="840233"/>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3" name="直接连接符 162">
            <a:extLst>
              <a:ext uri="{FF2B5EF4-FFF2-40B4-BE49-F238E27FC236}">
                <a16:creationId xmlns:a16="http://schemas.microsoft.com/office/drawing/2014/main" xmlns="" id="{1C5F1703-C72F-4479-BCE4-F0CD9CAF9B95}"/>
              </a:ext>
            </a:extLst>
          </p:cNvPr>
          <p:cNvCxnSpPr>
            <a:cxnSpLocks/>
          </p:cNvCxnSpPr>
          <p:nvPr/>
        </p:nvCxnSpPr>
        <p:spPr>
          <a:xfrm>
            <a:off x="9098263" y="858281"/>
            <a:ext cx="0" cy="900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4" name="直接连接符 163">
            <a:extLst>
              <a:ext uri="{FF2B5EF4-FFF2-40B4-BE49-F238E27FC236}">
                <a16:creationId xmlns:a16="http://schemas.microsoft.com/office/drawing/2014/main" xmlns="" id="{9F4F36B3-3978-4448-B0BB-A47F60B814C1}"/>
              </a:ext>
            </a:extLst>
          </p:cNvPr>
          <p:cNvCxnSpPr>
            <a:cxnSpLocks/>
          </p:cNvCxnSpPr>
          <p:nvPr/>
        </p:nvCxnSpPr>
        <p:spPr>
          <a:xfrm>
            <a:off x="6985604" y="840233"/>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5" name="直接连接符 164">
            <a:extLst>
              <a:ext uri="{FF2B5EF4-FFF2-40B4-BE49-F238E27FC236}">
                <a16:creationId xmlns:a16="http://schemas.microsoft.com/office/drawing/2014/main" xmlns="" id="{1D68DEA5-A483-47C5-B24C-65E0EC9E88BF}"/>
              </a:ext>
            </a:extLst>
          </p:cNvPr>
          <p:cNvCxnSpPr>
            <a:cxnSpLocks/>
          </p:cNvCxnSpPr>
          <p:nvPr/>
        </p:nvCxnSpPr>
        <p:spPr>
          <a:xfrm>
            <a:off x="6256427" y="840233"/>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6" name="直接连接符 165">
            <a:extLst>
              <a:ext uri="{FF2B5EF4-FFF2-40B4-BE49-F238E27FC236}">
                <a16:creationId xmlns:a16="http://schemas.microsoft.com/office/drawing/2014/main" xmlns="" id="{E49F4610-2EE7-430A-9F42-54780D5ABCA7}"/>
              </a:ext>
            </a:extLst>
          </p:cNvPr>
          <p:cNvCxnSpPr>
            <a:cxnSpLocks/>
          </p:cNvCxnSpPr>
          <p:nvPr/>
        </p:nvCxnSpPr>
        <p:spPr>
          <a:xfrm>
            <a:off x="5479824" y="840233"/>
            <a:ext cx="0" cy="918608"/>
          </a:xfrm>
          <a:prstGeom prst="line">
            <a:avLst/>
          </a:prstGeom>
        </p:spPr>
        <p:style>
          <a:lnRef idx="3">
            <a:schemeClr val="accent1"/>
          </a:lnRef>
          <a:fillRef idx="0">
            <a:schemeClr val="accent1"/>
          </a:fillRef>
          <a:effectRef idx="2">
            <a:schemeClr val="accent1"/>
          </a:effectRef>
          <a:fontRef idx="minor">
            <a:schemeClr val="tx1"/>
          </a:fontRef>
        </p:style>
      </p:cxnSp>
      <p:sp>
        <p:nvSpPr>
          <p:cNvPr id="167" name="文本框 166">
            <a:extLst>
              <a:ext uri="{FF2B5EF4-FFF2-40B4-BE49-F238E27FC236}">
                <a16:creationId xmlns:a16="http://schemas.microsoft.com/office/drawing/2014/main" xmlns="" id="{B1D94A6C-9C45-40FC-A31D-F81AF26E7115}"/>
              </a:ext>
            </a:extLst>
          </p:cNvPr>
          <p:cNvSpPr txBox="1"/>
          <p:nvPr/>
        </p:nvSpPr>
        <p:spPr>
          <a:xfrm>
            <a:off x="4610038" y="870088"/>
            <a:ext cx="822917" cy="369332"/>
          </a:xfrm>
          <a:prstGeom prst="rect">
            <a:avLst/>
          </a:prstGeom>
          <a:noFill/>
        </p:spPr>
        <p:txBody>
          <a:bodyPr wrap="square" rtlCol="0">
            <a:spAutoFit/>
          </a:bodyPr>
          <a:lstStyle/>
          <a:p>
            <a:r>
              <a:rPr lang="zh-CN" altLang="en-US" dirty="0"/>
              <a:t>下标</a:t>
            </a:r>
          </a:p>
        </p:txBody>
      </p:sp>
      <p:sp>
        <p:nvSpPr>
          <p:cNvPr id="168" name="文本框 167">
            <a:extLst>
              <a:ext uri="{FF2B5EF4-FFF2-40B4-BE49-F238E27FC236}">
                <a16:creationId xmlns:a16="http://schemas.microsoft.com/office/drawing/2014/main" xmlns="" id="{08DB21E6-A8AC-4F04-88F0-B3AEF92F482A}"/>
              </a:ext>
            </a:extLst>
          </p:cNvPr>
          <p:cNvSpPr txBox="1"/>
          <p:nvPr/>
        </p:nvSpPr>
        <p:spPr>
          <a:xfrm>
            <a:off x="5715531" y="858281"/>
            <a:ext cx="330204" cy="369332"/>
          </a:xfrm>
          <a:prstGeom prst="rect">
            <a:avLst/>
          </a:prstGeom>
          <a:noFill/>
        </p:spPr>
        <p:txBody>
          <a:bodyPr wrap="square" rtlCol="0">
            <a:spAutoFit/>
          </a:bodyPr>
          <a:lstStyle/>
          <a:p>
            <a:r>
              <a:rPr lang="en-US" altLang="zh-CN" dirty="0"/>
              <a:t>1</a:t>
            </a:r>
            <a:endParaRPr lang="zh-CN" altLang="en-US" dirty="0"/>
          </a:p>
        </p:txBody>
      </p:sp>
      <p:sp>
        <p:nvSpPr>
          <p:cNvPr id="169" name="文本框 168">
            <a:extLst>
              <a:ext uri="{FF2B5EF4-FFF2-40B4-BE49-F238E27FC236}">
                <a16:creationId xmlns:a16="http://schemas.microsoft.com/office/drawing/2014/main" xmlns="" id="{7FBEC865-1914-4F29-93A9-429C68DA87C8}"/>
              </a:ext>
            </a:extLst>
          </p:cNvPr>
          <p:cNvSpPr txBox="1"/>
          <p:nvPr/>
        </p:nvSpPr>
        <p:spPr>
          <a:xfrm>
            <a:off x="6435576" y="862402"/>
            <a:ext cx="330204" cy="369332"/>
          </a:xfrm>
          <a:prstGeom prst="rect">
            <a:avLst/>
          </a:prstGeom>
          <a:noFill/>
        </p:spPr>
        <p:txBody>
          <a:bodyPr wrap="square" rtlCol="0">
            <a:spAutoFit/>
          </a:bodyPr>
          <a:lstStyle/>
          <a:p>
            <a:r>
              <a:rPr lang="en-US" altLang="zh-CN" dirty="0"/>
              <a:t>2</a:t>
            </a:r>
            <a:endParaRPr lang="zh-CN" altLang="en-US" dirty="0"/>
          </a:p>
        </p:txBody>
      </p:sp>
      <p:sp>
        <p:nvSpPr>
          <p:cNvPr id="170" name="文本框 169">
            <a:extLst>
              <a:ext uri="{FF2B5EF4-FFF2-40B4-BE49-F238E27FC236}">
                <a16:creationId xmlns:a16="http://schemas.microsoft.com/office/drawing/2014/main" xmlns="" id="{0DE5CB29-FD40-47CD-8645-135733452965}"/>
              </a:ext>
            </a:extLst>
          </p:cNvPr>
          <p:cNvSpPr txBox="1"/>
          <p:nvPr/>
        </p:nvSpPr>
        <p:spPr>
          <a:xfrm>
            <a:off x="7197501" y="870088"/>
            <a:ext cx="330204" cy="369332"/>
          </a:xfrm>
          <a:prstGeom prst="rect">
            <a:avLst/>
          </a:prstGeom>
          <a:noFill/>
        </p:spPr>
        <p:txBody>
          <a:bodyPr wrap="square" rtlCol="0">
            <a:spAutoFit/>
          </a:bodyPr>
          <a:lstStyle/>
          <a:p>
            <a:r>
              <a:rPr lang="en-US" altLang="zh-CN" dirty="0">
                <a:solidFill>
                  <a:schemeClr val="accent4"/>
                </a:solidFill>
              </a:rPr>
              <a:t>3</a:t>
            </a:r>
            <a:endParaRPr lang="zh-CN" altLang="en-US" dirty="0">
              <a:solidFill>
                <a:schemeClr val="accent4"/>
              </a:solidFill>
            </a:endParaRPr>
          </a:p>
        </p:txBody>
      </p:sp>
      <p:sp>
        <p:nvSpPr>
          <p:cNvPr id="171" name="文本框 170">
            <a:extLst>
              <a:ext uri="{FF2B5EF4-FFF2-40B4-BE49-F238E27FC236}">
                <a16:creationId xmlns:a16="http://schemas.microsoft.com/office/drawing/2014/main" xmlns="" id="{0F6FE7D7-A4D1-4CEF-9668-C8D8997D9AC1}"/>
              </a:ext>
            </a:extLst>
          </p:cNvPr>
          <p:cNvSpPr txBox="1"/>
          <p:nvPr/>
        </p:nvSpPr>
        <p:spPr>
          <a:xfrm>
            <a:off x="7923777" y="875786"/>
            <a:ext cx="330204" cy="369332"/>
          </a:xfrm>
          <a:prstGeom prst="rect">
            <a:avLst/>
          </a:prstGeom>
          <a:noFill/>
        </p:spPr>
        <p:txBody>
          <a:bodyPr wrap="square" rtlCol="0">
            <a:spAutoFit/>
          </a:bodyPr>
          <a:lstStyle/>
          <a:p>
            <a:r>
              <a:rPr lang="en-US" altLang="zh-CN" dirty="0">
                <a:solidFill>
                  <a:schemeClr val="accent4"/>
                </a:solidFill>
              </a:rPr>
              <a:t>4</a:t>
            </a:r>
            <a:endParaRPr lang="zh-CN" altLang="en-US" dirty="0">
              <a:solidFill>
                <a:schemeClr val="accent4"/>
              </a:solidFill>
            </a:endParaRPr>
          </a:p>
        </p:txBody>
      </p:sp>
      <p:sp>
        <p:nvSpPr>
          <p:cNvPr id="172" name="文本框 171">
            <a:extLst>
              <a:ext uri="{FF2B5EF4-FFF2-40B4-BE49-F238E27FC236}">
                <a16:creationId xmlns:a16="http://schemas.microsoft.com/office/drawing/2014/main" xmlns="" id="{3C27B83A-C4DD-4FE9-90AE-763CF1273C30}"/>
              </a:ext>
            </a:extLst>
          </p:cNvPr>
          <p:cNvSpPr txBox="1"/>
          <p:nvPr/>
        </p:nvSpPr>
        <p:spPr>
          <a:xfrm>
            <a:off x="8604489" y="858281"/>
            <a:ext cx="330204" cy="369332"/>
          </a:xfrm>
          <a:prstGeom prst="rect">
            <a:avLst/>
          </a:prstGeom>
          <a:noFill/>
        </p:spPr>
        <p:txBody>
          <a:bodyPr wrap="square" rtlCol="0">
            <a:spAutoFit/>
          </a:bodyPr>
          <a:lstStyle/>
          <a:p>
            <a:r>
              <a:rPr lang="en-US" altLang="zh-CN" dirty="0">
                <a:solidFill>
                  <a:schemeClr val="accent4"/>
                </a:solidFill>
              </a:rPr>
              <a:t>5</a:t>
            </a:r>
            <a:endParaRPr lang="zh-CN" altLang="en-US" dirty="0">
              <a:solidFill>
                <a:schemeClr val="accent4"/>
              </a:solidFill>
            </a:endParaRPr>
          </a:p>
        </p:txBody>
      </p:sp>
      <p:sp>
        <p:nvSpPr>
          <p:cNvPr id="173" name="文本框 172">
            <a:extLst>
              <a:ext uri="{FF2B5EF4-FFF2-40B4-BE49-F238E27FC236}">
                <a16:creationId xmlns:a16="http://schemas.microsoft.com/office/drawing/2014/main" xmlns="" id="{7E613C9E-7CDF-4A92-A421-C0D95243DF10}"/>
              </a:ext>
            </a:extLst>
          </p:cNvPr>
          <p:cNvSpPr txBox="1"/>
          <p:nvPr/>
        </p:nvSpPr>
        <p:spPr>
          <a:xfrm>
            <a:off x="9271155" y="858281"/>
            <a:ext cx="330204" cy="369332"/>
          </a:xfrm>
          <a:prstGeom prst="rect">
            <a:avLst/>
          </a:prstGeom>
          <a:noFill/>
        </p:spPr>
        <p:txBody>
          <a:bodyPr wrap="square" rtlCol="0">
            <a:spAutoFit/>
          </a:bodyPr>
          <a:lstStyle/>
          <a:p>
            <a:r>
              <a:rPr lang="en-US" altLang="zh-CN" dirty="0">
                <a:solidFill>
                  <a:schemeClr val="accent4"/>
                </a:solidFill>
              </a:rPr>
              <a:t>6</a:t>
            </a:r>
            <a:endParaRPr lang="zh-CN" altLang="en-US" dirty="0">
              <a:solidFill>
                <a:schemeClr val="accent4"/>
              </a:solidFill>
            </a:endParaRPr>
          </a:p>
        </p:txBody>
      </p:sp>
      <p:sp>
        <p:nvSpPr>
          <p:cNvPr id="174" name="矩形 173">
            <a:extLst>
              <a:ext uri="{FF2B5EF4-FFF2-40B4-BE49-F238E27FC236}">
                <a16:creationId xmlns:a16="http://schemas.microsoft.com/office/drawing/2014/main" xmlns="" id="{0EB870B6-4DB0-4807-A8C3-CA6F76340BDF}"/>
              </a:ext>
            </a:extLst>
          </p:cNvPr>
          <p:cNvSpPr/>
          <p:nvPr/>
        </p:nvSpPr>
        <p:spPr>
          <a:xfrm>
            <a:off x="4637631" y="1314737"/>
            <a:ext cx="537327" cy="369332"/>
          </a:xfrm>
          <a:prstGeom prst="rect">
            <a:avLst/>
          </a:prstGeom>
        </p:spPr>
        <p:txBody>
          <a:bodyPr wrap="none">
            <a:spAutoFit/>
          </a:bodyPr>
          <a:lstStyle/>
          <a:p>
            <a:r>
              <a:rPr lang="en-US" altLang="zh-CN" dirty="0" err="1"/>
              <a:t>dist</a:t>
            </a:r>
            <a:endParaRPr lang="zh-CN" altLang="en-US" dirty="0"/>
          </a:p>
        </p:txBody>
      </p:sp>
      <p:sp>
        <p:nvSpPr>
          <p:cNvPr id="175" name="文本框 174">
            <a:extLst>
              <a:ext uri="{FF2B5EF4-FFF2-40B4-BE49-F238E27FC236}">
                <a16:creationId xmlns:a16="http://schemas.microsoft.com/office/drawing/2014/main" xmlns="" id="{A918AB70-CC60-442E-AD28-89395E7AD9AF}"/>
              </a:ext>
            </a:extLst>
          </p:cNvPr>
          <p:cNvSpPr txBox="1"/>
          <p:nvPr/>
        </p:nvSpPr>
        <p:spPr>
          <a:xfrm>
            <a:off x="5719501" y="1310745"/>
            <a:ext cx="330204" cy="369332"/>
          </a:xfrm>
          <a:prstGeom prst="rect">
            <a:avLst/>
          </a:prstGeom>
          <a:noFill/>
        </p:spPr>
        <p:txBody>
          <a:bodyPr wrap="square" rtlCol="0">
            <a:spAutoFit/>
          </a:bodyPr>
          <a:lstStyle/>
          <a:p>
            <a:r>
              <a:rPr lang="en-US" altLang="zh-CN" dirty="0"/>
              <a:t>0</a:t>
            </a:r>
            <a:endParaRPr lang="zh-CN" altLang="en-US" dirty="0"/>
          </a:p>
        </p:txBody>
      </p:sp>
      <p:sp>
        <p:nvSpPr>
          <p:cNvPr id="176" name="文本框 175">
            <a:extLst>
              <a:ext uri="{FF2B5EF4-FFF2-40B4-BE49-F238E27FC236}">
                <a16:creationId xmlns:a16="http://schemas.microsoft.com/office/drawing/2014/main" xmlns="" id="{0D983ADA-40DF-44BE-BCB8-98A86110F140}"/>
              </a:ext>
            </a:extLst>
          </p:cNvPr>
          <p:cNvSpPr txBox="1"/>
          <p:nvPr/>
        </p:nvSpPr>
        <p:spPr>
          <a:xfrm>
            <a:off x="6392689" y="1312239"/>
            <a:ext cx="330204" cy="369332"/>
          </a:xfrm>
          <a:prstGeom prst="rect">
            <a:avLst/>
          </a:prstGeom>
          <a:noFill/>
        </p:spPr>
        <p:txBody>
          <a:bodyPr wrap="square" rtlCol="0">
            <a:spAutoFit/>
          </a:bodyPr>
          <a:lstStyle/>
          <a:p>
            <a:r>
              <a:rPr lang="en-US" altLang="zh-CN" dirty="0"/>
              <a:t>7</a:t>
            </a:r>
            <a:endParaRPr lang="zh-CN" altLang="en-US" dirty="0"/>
          </a:p>
        </p:txBody>
      </p:sp>
      <p:sp>
        <p:nvSpPr>
          <p:cNvPr id="177" name="文本框 176">
            <a:extLst>
              <a:ext uri="{FF2B5EF4-FFF2-40B4-BE49-F238E27FC236}">
                <a16:creationId xmlns:a16="http://schemas.microsoft.com/office/drawing/2014/main" xmlns="" id="{5C134BC6-34D3-4733-99DD-2ACE5DBB5B9E}"/>
              </a:ext>
            </a:extLst>
          </p:cNvPr>
          <p:cNvSpPr txBox="1"/>
          <p:nvPr/>
        </p:nvSpPr>
        <p:spPr>
          <a:xfrm>
            <a:off x="7135543" y="1297471"/>
            <a:ext cx="454121" cy="369332"/>
          </a:xfrm>
          <a:prstGeom prst="rect">
            <a:avLst/>
          </a:prstGeom>
          <a:noFill/>
        </p:spPr>
        <p:txBody>
          <a:bodyPr wrap="square" rtlCol="0">
            <a:spAutoFit/>
          </a:bodyPr>
          <a:lstStyle/>
          <a:p>
            <a:r>
              <a:rPr lang="en-US" altLang="zh-CN" dirty="0">
                <a:solidFill>
                  <a:schemeClr val="accent4"/>
                </a:solidFill>
              </a:rPr>
              <a:t>11</a:t>
            </a:r>
            <a:endParaRPr lang="zh-CN" altLang="en-US" dirty="0">
              <a:solidFill>
                <a:schemeClr val="accent4"/>
              </a:solidFill>
            </a:endParaRPr>
          </a:p>
        </p:txBody>
      </p:sp>
      <p:sp>
        <p:nvSpPr>
          <p:cNvPr id="178" name="矩形 177">
            <a:extLst>
              <a:ext uri="{FF2B5EF4-FFF2-40B4-BE49-F238E27FC236}">
                <a16:creationId xmlns:a16="http://schemas.microsoft.com/office/drawing/2014/main" xmlns="" id="{F53D2F14-3E42-45B9-B2A0-311CB72EDED9}"/>
              </a:ext>
            </a:extLst>
          </p:cNvPr>
          <p:cNvSpPr/>
          <p:nvPr/>
        </p:nvSpPr>
        <p:spPr>
          <a:xfrm>
            <a:off x="7854767" y="1306442"/>
            <a:ext cx="428322" cy="369332"/>
          </a:xfrm>
          <a:prstGeom prst="rect">
            <a:avLst/>
          </a:prstGeom>
        </p:spPr>
        <p:txBody>
          <a:bodyPr wrap="none">
            <a:spAutoFit/>
          </a:bodyPr>
          <a:lstStyle/>
          <a:p>
            <a:r>
              <a:rPr lang="en-US" altLang="zh-CN" dirty="0">
                <a:solidFill>
                  <a:schemeClr val="accent4"/>
                </a:solidFill>
              </a:rPr>
              <a:t>16</a:t>
            </a:r>
            <a:endParaRPr lang="zh-CN" altLang="en-US" dirty="0">
              <a:solidFill>
                <a:schemeClr val="accent4"/>
              </a:solidFill>
            </a:endParaRPr>
          </a:p>
        </p:txBody>
      </p:sp>
      <p:sp>
        <p:nvSpPr>
          <p:cNvPr id="181" name="矩形 180">
            <a:extLst>
              <a:ext uri="{FF2B5EF4-FFF2-40B4-BE49-F238E27FC236}">
                <a16:creationId xmlns:a16="http://schemas.microsoft.com/office/drawing/2014/main" xmlns="" id="{44368EE2-93CB-4496-A317-60C1462C24D7}"/>
              </a:ext>
            </a:extLst>
          </p:cNvPr>
          <p:cNvSpPr/>
          <p:nvPr/>
        </p:nvSpPr>
        <p:spPr>
          <a:xfrm>
            <a:off x="8527959" y="1321817"/>
            <a:ext cx="415498" cy="369332"/>
          </a:xfrm>
          <a:prstGeom prst="rect">
            <a:avLst/>
          </a:prstGeom>
        </p:spPr>
        <p:txBody>
          <a:bodyPr wrap="none">
            <a:spAutoFit/>
          </a:bodyPr>
          <a:lstStyle/>
          <a:p>
            <a:r>
              <a:rPr lang="zh-CN" altLang="en-US" dirty="0">
                <a:solidFill>
                  <a:schemeClr val="accent4"/>
                </a:solidFill>
              </a:rPr>
              <a:t>∞</a:t>
            </a:r>
          </a:p>
        </p:txBody>
      </p:sp>
      <p:sp>
        <p:nvSpPr>
          <p:cNvPr id="183" name="矩形 182">
            <a:extLst>
              <a:ext uri="{FF2B5EF4-FFF2-40B4-BE49-F238E27FC236}">
                <a16:creationId xmlns:a16="http://schemas.microsoft.com/office/drawing/2014/main" xmlns="" id="{3121E8E9-282A-4231-BE2C-C6BE6F15AD61}"/>
              </a:ext>
            </a:extLst>
          </p:cNvPr>
          <p:cNvSpPr/>
          <p:nvPr/>
        </p:nvSpPr>
        <p:spPr>
          <a:xfrm>
            <a:off x="9240577" y="1323474"/>
            <a:ext cx="415498" cy="369332"/>
          </a:xfrm>
          <a:prstGeom prst="rect">
            <a:avLst/>
          </a:prstGeom>
        </p:spPr>
        <p:txBody>
          <a:bodyPr wrap="none">
            <a:spAutoFit/>
          </a:bodyPr>
          <a:lstStyle/>
          <a:p>
            <a:r>
              <a:rPr lang="zh-CN" altLang="en-US" dirty="0">
                <a:solidFill>
                  <a:schemeClr val="accent4"/>
                </a:solidFill>
              </a:rPr>
              <a:t>∞</a:t>
            </a:r>
          </a:p>
        </p:txBody>
      </p:sp>
    </p:spTree>
    <p:extLst>
      <p:ext uri="{BB962C8B-B14F-4D97-AF65-F5344CB8AC3E}">
        <p14:creationId xmlns:p14="http://schemas.microsoft.com/office/powerpoint/2010/main" val="569907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156" grpId="0"/>
      <p:bldP spid="157" grpId="0"/>
      <p:bldP spid="15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7DF817FD-CF84-43B9-9681-1680BB955491}"/>
              </a:ext>
            </a:extLst>
          </p:cNvPr>
          <p:cNvSpPr/>
          <p:nvPr/>
        </p:nvSpPr>
        <p:spPr>
          <a:xfrm>
            <a:off x="477998" y="6606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8" name="流程图: 接点 17">
            <a:extLst>
              <a:ext uri="{FF2B5EF4-FFF2-40B4-BE49-F238E27FC236}">
                <a16:creationId xmlns:a16="http://schemas.microsoft.com/office/drawing/2014/main" xmlns="" id="{06B97837-AD15-4490-B91A-99DC943C14E7}"/>
              </a:ext>
            </a:extLst>
          </p:cNvPr>
          <p:cNvSpPr/>
          <p:nvPr/>
        </p:nvSpPr>
        <p:spPr>
          <a:xfrm>
            <a:off x="477998" y="16123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9" name="流程图: 接点 18">
            <a:extLst>
              <a:ext uri="{FF2B5EF4-FFF2-40B4-BE49-F238E27FC236}">
                <a16:creationId xmlns:a16="http://schemas.microsoft.com/office/drawing/2014/main" xmlns="" id="{8FDBC89B-2F41-40E5-8821-FEA7C27F4BC1}"/>
              </a:ext>
            </a:extLst>
          </p:cNvPr>
          <p:cNvSpPr/>
          <p:nvPr/>
        </p:nvSpPr>
        <p:spPr>
          <a:xfrm>
            <a:off x="1586743" y="66088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1" name="流程图: 接点 20">
            <a:extLst>
              <a:ext uri="{FF2B5EF4-FFF2-40B4-BE49-F238E27FC236}">
                <a16:creationId xmlns:a16="http://schemas.microsoft.com/office/drawing/2014/main" xmlns="" id="{23DAE3FF-4816-4523-903E-7477D4379958}"/>
              </a:ext>
            </a:extLst>
          </p:cNvPr>
          <p:cNvSpPr/>
          <p:nvPr/>
        </p:nvSpPr>
        <p:spPr>
          <a:xfrm>
            <a:off x="1586743" y="16123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8" name="流程图: 接点 27">
            <a:extLst>
              <a:ext uri="{FF2B5EF4-FFF2-40B4-BE49-F238E27FC236}">
                <a16:creationId xmlns:a16="http://schemas.microsoft.com/office/drawing/2014/main" xmlns="" id="{E8E87073-85A9-4E7F-ABDD-B5DC00751C28}"/>
              </a:ext>
            </a:extLst>
          </p:cNvPr>
          <p:cNvSpPr/>
          <p:nvPr/>
        </p:nvSpPr>
        <p:spPr>
          <a:xfrm>
            <a:off x="2769324" y="6606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9" name="流程图: 接点 28">
            <a:extLst>
              <a:ext uri="{FF2B5EF4-FFF2-40B4-BE49-F238E27FC236}">
                <a16:creationId xmlns:a16="http://schemas.microsoft.com/office/drawing/2014/main" xmlns="" id="{E2CE1F45-7562-439A-9139-7831BFF704EB}"/>
              </a:ext>
            </a:extLst>
          </p:cNvPr>
          <p:cNvSpPr/>
          <p:nvPr/>
        </p:nvSpPr>
        <p:spPr>
          <a:xfrm>
            <a:off x="2769324" y="161259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5" name="直接连接符 4">
            <a:extLst>
              <a:ext uri="{FF2B5EF4-FFF2-40B4-BE49-F238E27FC236}">
                <a16:creationId xmlns:a16="http://schemas.microsoft.com/office/drawing/2014/main" xmlns="" id="{0F395CF0-E5FC-462C-BD7D-B15BBB3ADC06}"/>
              </a:ext>
            </a:extLst>
          </p:cNvPr>
          <p:cNvCxnSpPr>
            <a:stCxn id="16" idx="6"/>
            <a:endCxn id="19" idx="2"/>
          </p:cNvCxnSpPr>
          <p:nvPr/>
        </p:nvCxnSpPr>
        <p:spPr>
          <a:xfrm>
            <a:off x="868390" y="843217"/>
            <a:ext cx="718353"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013CBCF-5DA7-439A-9BFF-E379A670573F}"/>
              </a:ext>
            </a:extLst>
          </p:cNvPr>
          <p:cNvCxnSpPr>
            <a:stCxn id="16" idx="4"/>
            <a:endCxn id="18" idx="0"/>
          </p:cNvCxnSpPr>
          <p:nvPr/>
        </p:nvCxnSpPr>
        <p:spPr>
          <a:xfrm>
            <a:off x="673194" y="1025779"/>
            <a:ext cx="0" cy="58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E2134FAD-A823-4E28-BCD5-DDE2C030F5EB}"/>
              </a:ext>
            </a:extLst>
          </p:cNvPr>
          <p:cNvCxnSpPr>
            <a:stCxn id="18" idx="6"/>
            <a:endCxn id="21" idx="2"/>
          </p:cNvCxnSpPr>
          <p:nvPr/>
        </p:nvCxnSpPr>
        <p:spPr>
          <a:xfrm>
            <a:off x="868390" y="1794931"/>
            <a:ext cx="718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1BD393C-6DE8-45B8-8950-8A67E7817BD1}"/>
              </a:ext>
            </a:extLst>
          </p:cNvPr>
          <p:cNvCxnSpPr>
            <a:cxnSpLocks/>
            <a:stCxn id="21" idx="0"/>
            <a:endCxn id="19" idx="4"/>
          </p:cNvCxnSpPr>
          <p:nvPr/>
        </p:nvCxnSpPr>
        <p:spPr>
          <a:xfrm flipV="1">
            <a:off x="1781939" y="1026007"/>
            <a:ext cx="0" cy="586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B33605B-3C64-4723-878D-66B9D5E5F5C8}"/>
              </a:ext>
            </a:extLst>
          </p:cNvPr>
          <p:cNvCxnSpPr>
            <a:stCxn id="19" idx="6"/>
            <a:endCxn id="28" idx="2"/>
          </p:cNvCxnSpPr>
          <p:nvPr/>
        </p:nvCxnSpPr>
        <p:spPr>
          <a:xfrm flipV="1">
            <a:off x="1977135" y="843217"/>
            <a:ext cx="792189"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3F7167D-E82D-4323-B325-F1068F60D16A}"/>
              </a:ext>
            </a:extLst>
          </p:cNvPr>
          <p:cNvCxnSpPr>
            <a:stCxn id="28" idx="4"/>
            <a:endCxn id="29" idx="0"/>
          </p:cNvCxnSpPr>
          <p:nvPr/>
        </p:nvCxnSpPr>
        <p:spPr>
          <a:xfrm>
            <a:off x="2964520" y="1025779"/>
            <a:ext cx="0" cy="58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4BD6B702-FAF0-4775-B444-03B3F12B9E11}"/>
              </a:ext>
            </a:extLst>
          </p:cNvPr>
          <p:cNvCxnSpPr>
            <a:stCxn id="19" idx="5"/>
            <a:endCxn id="29" idx="1"/>
          </p:cNvCxnSpPr>
          <p:nvPr/>
        </p:nvCxnSpPr>
        <p:spPr>
          <a:xfrm>
            <a:off x="1919963" y="972536"/>
            <a:ext cx="906533" cy="69353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F8BABE8E-0F99-4862-ACE6-437C6B6549EB}"/>
              </a:ext>
            </a:extLst>
          </p:cNvPr>
          <p:cNvSpPr txBox="1"/>
          <p:nvPr/>
        </p:nvSpPr>
        <p:spPr>
          <a:xfrm>
            <a:off x="1008331" y="473884"/>
            <a:ext cx="438469" cy="369332"/>
          </a:xfrm>
          <a:prstGeom prst="rect">
            <a:avLst/>
          </a:prstGeom>
          <a:noFill/>
        </p:spPr>
        <p:txBody>
          <a:bodyPr wrap="square" rtlCol="0">
            <a:spAutoFit/>
          </a:bodyPr>
          <a:lstStyle/>
          <a:p>
            <a:r>
              <a:rPr lang="en-US" altLang="zh-CN" dirty="0"/>
              <a:t>11</a:t>
            </a:r>
            <a:endParaRPr lang="zh-CN" altLang="en-US" dirty="0"/>
          </a:p>
        </p:txBody>
      </p:sp>
      <p:sp>
        <p:nvSpPr>
          <p:cNvPr id="39" name="文本框 38">
            <a:extLst>
              <a:ext uri="{FF2B5EF4-FFF2-40B4-BE49-F238E27FC236}">
                <a16:creationId xmlns:a16="http://schemas.microsoft.com/office/drawing/2014/main" xmlns="" id="{AF6945A8-0344-4EEB-9E30-124E63821A60}"/>
              </a:ext>
            </a:extLst>
          </p:cNvPr>
          <p:cNvSpPr txBox="1"/>
          <p:nvPr/>
        </p:nvSpPr>
        <p:spPr>
          <a:xfrm>
            <a:off x="2206889" y="473884"/>
            <a:ext cx="438469"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71B1A067-F85E-4566-8C1E-B6DAA03C5D8D}"/>
              </a:ext>
            </a:extLst>
          </p:cNvPr>
          <p:cNvSpPr txBox="1"/>
          <p:nvPr/>
        </p:nvSpPr>
        <p:spPr>
          <a:xfrm>
            <a:off x="404253" y="1134407"/>
            <a:ext cx="438469" cy="369332"/>
          </a:xfrm>
          <a:prstGeom prst="rect">
            <a:avLst/>
          </a:prstGeom>
          <a:noFill/>
        </p:spPr>
        <p:txBody>
          <a:bodyPr wrap="square" rtlCol="0">
            <a:spAutoFit/>
          </a:bodyPr>
          <a:lstStyle/>
          <a:p>
            <a:r>
              <a:rPr lang="en-US" altLang="zh-CN" dirty="0"/>
              <a:t>7</a:t>
            </a:r>
            <a:endParaRPr lang="zh-CN" altLang="en-US" dirty="0"/>
          </a:p>
        </p:txBody>
      </p:sp>
      <p:cxnSp>
        <p:nvCxnSpPr>
          <p:cNvPr id="41" name="直接连接符 40">
            <a:extLst>
              <a:ext uri="{FF2B5EF4-FFF2-40B4-BE49-F238E27FC236}">
                <a16:creationId xmlns:a16="http://schemas.microsoft.com/office/drawing/2014/main" xmlns="" id="{AB53318C-C639-4D4F-BECC-6DE6CDA85BB2}"/>
              </a:ext>
            </a:extLst>
          </p:cNvPr>
          <p:cNvCxnSpPr>
            <a:stCxn id="18" idx="7"/>
            <a:endCxn id="19" idx="3"/>
          </p:cNvCxnSpPr>
          <p:nvPr/>
        </p:nvCxnSpPr>
        <p:spPr>
          <a:xfrm flipV="1">
            <a:off x="811218" y="972536"/>
            <a:ext cx="832697" cy="69330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C6274863-B37A-47C9-B59D-CCA8DECADAAA}"/>
              </a:ext>
            </a:extLst>
          </p:cNvPr>
          <p:cNvSpPr txBox="1"/>
          <p:nvPr/>
        </p:nvSpPr>
        <p:spPr>
          <a:xfrm>
            <a:off x="935499" y="1025551"/>
            <a:ext cx="438469" cy="369332"/>
          </a:xfrm>
          <a:prstGeom prst="rect">
            <a:avLst/>
          </a:prstGeom>
          <a:noFill/>
        </p:spPr>
        <p:txBody>
          <a:bodyPr wrap="square" rtlCol="0">
            <a:spAutoFit/>
          </a:bodyPr>
          <a:lstStyle/>
          <a:p>
            <a:r>
              <a:rPr lang="en-US" altLang="zh-CN" dirty="0"/>
              <a:t>10</a:t>
            </a:r>
            <a:endParaRPr lang="zh-CN" altLang="en-US" dirty="0"/>
          </a:p>
        </p:txBody>
      </p:sp>
      <p:sp>
        <p:nvSpPr>
          <p:cNvPr id="44" name="文本框 43">
            <a:extLst>
              <a:ext uri="{FF2B5EF4-FFF2-40B4-BE49-F238E27FC236}">
                <a16:creationId xmlns:a16="http://schemas.microsoft.com/office/drawing/2014/main" xmlns="" id="{EC72138B-8DA7-4201-8502-B91ADE78E603}"/>
              </a:ext>
            </a:extLst>
          </p:cNvPr>
          <p:cNvSpPr txBox="1"/>
          <p:nvPr/>
        </p:nvSpPr>
        <p:spPr>
          <a:xfrm>
            <a:off x="1059320" y="1822214"/>
            <a:ext cx="438469" cy="369332"/>
          </a:xfrm>
          <a:prstGeom prst="rect">
            <a:avLst/>
          </a:prstGeom>
          <a:noFill/>
        </p:spPr>
        <p:txBody>
          <a:bodyPr wrap="square" rtlCol="0">
            <a:spAutoFit/>
          </a:bodyPr>
          <a:lstStyle/>
          <a:p>
            <a:r>
              <a:rPr lang="en-US" altLang="zh-CN" dirty="0"/>
              <a:t>9</a:t>
            </a:r>
            <a:endParaRPr lang="zh-CN" altLang="en-US" dirty="0"/>
          </a:p>
        </p:txBody>
      </p:sp>
      <p:sp>
        <p:nvSpPr>
          <p:cNvPr id="45" name="文本框 44">
            <a:extLst>
              <a:ext uri="{FF2B5EF4-FFF2-40B4-BE49-F238E27FC236}">
                <a16:creationId xmlns:a16="http://schemas.microsoft.com/office/drawing/2014/main" xmlns="" id="{79B84A56-FBC5-4AD0-87FC-730F1CD79965}"/>
              </a:ext>
            </a:extLst>
          </p:cNvPr>
          <p:cNvSpPr txBox="1"/>
          <p:nvPr/>
        </p:nvSpPr>
        <p:spPr>
          <a:xfrm>
            <a:off x="1736692" y="1134407"/>
            <a:ext cx="438469"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EC7FCFF8-D0D6-48DF-9845-E0D793E651FD}"/>
              </a:ext>
            </a:extLst>
          </p:cNvPr>
          <p:cNvSpPr txBox="1"/>
          <p:nvPr/>
        </p:nvSpPr>
        <p:spPr>
          <a:xfrm>
            <a:off x="2313184" y="1060701"/>
            <a:ext cx="438469" cy="369332"/>
          </a:xfrm>
          <a:prstGeom prst="rect">
            <a:avLst/>
          </a:prstGeom>
          <a:noFill/>
        </p:spPr>
        <p:txBody>
          <a:bodyPr wrap="square" rtlCol="0">
            <a:spAutoFit/>
          </a:bodyPr>
          <a:lstStyle/>
          <a:p>
            <a:r>
              <a:rPr lang="en-US" altLang="zh-CN" dirty="0"/>
              <a:t>8</a:t>
            </a:r>
            <a:endParaRPr lang="zh-CN" altLang="en-US" dirty="0"/>
          </a:p>
        </p:txBody>
      </p:sp>
      <p:sp>
        <p:nvSpPr>
          <p:cNvPr id="47" name="文本框 46">
            <a:extLst>
              <a:ext uri="{FF2B5EF4-FFF2-40B4-BE49-F238E27FC236}">
                <a16:creationId xmlns:a16="http://schemas.microsoft.com/office/drawing/2014/main" xmlns="" id="{E581BC0E-80D3-4B76-B388-2C8DE342C02F}"/>
              </a:ext>
            </a:extLst>
          </p:cNvPr>
          <p:cNvSpPr txBox="1"/>
          <p:nvPr/>
        </p:nvSpPr>
        <p:spPr>
          <a:xfrm>
            <a:off x="2957864" y="1060701"/>
            <a:ext cx="438469" cy="369332"/>
          </a:xfrm>
          <a:prstGeom prst="rect">
            <a:avLst/>
          </a:prstGeom>
          <a:noFill/>
        </p:spPr>
        <p:txBody>
          <a:bodyPr wrap="square" rtlCol="0">
            <a:spAutoFit/>
          </a:bodyPr>
          <a:lstStyle/>
          <a:p>
            <a:r>
              <a:rPr lang="en-US" altLang="zh-CN" dirty="0"/>
              <a:t>6</a:t>
            </a:r>
            <a:endParaRPr lang="zh-CN" altLang="en-US" dirty="0"/>
          </a:p>
        </p:txBody>
      </p:sp>
      <p:sp>
        <p:nvSpPr>
          <p:cNvPr id="91" name="文本框 90">
            <a:extLst>
              <a:ext uri="{FF2B5EF4-FFF2-40B4-BE49-F238E27FC236}">
                <a16:creationId xmlns:a16="http://schemas.microsoft.com/office/drawing/2014/main" xmlns="" id="{EAE5BFE8-7583-4C97-8C3D-4C3801503C5C}"/>
              </a:ext>
            </a:extLst>
          </p:cNvPr>
          <p:cNvSpPr txBox="1"/>
          <p:nvPr/>
        </p:nvSpPr>
        <p:spPr>
          <a:xfrm>
            <a:off x="1290810" y="2355752"/>
            <a:ext cx="9515137" cy="369332"/>
          </a:xfrm>
          <a:prstGeom prst="rect">
            <a:avLst/>
          </a:prstGeom>
          <a:noFill/>
        </p:spPr>
        <p:txBody>
          <a:bodyPr wrap="square" rtlCol="0">
            <a:spAutoFit/>
          </a:bodyPr>
          <a:lstStyle/>
          <a:p>
            <a:r>
              <a:rPr lang="zh-CN" altLang="en-US" dirty="0">
                <a:solidFill>
                  <a:schemeClr val="accent1"/>
                </a:solidFill>
              </a:rPr>
              <a:t>第一步</a:t>
            </a:r>
            <a:r>
              <a:rPr lang="zh-CN" altLang="en-US" dirty="0"/>
              <a:t>：从除了顶点</a:t>
            </a:r>
            <a:r>
              <a:rPr lang="en-US" altLang="zh-CN" dirty="0">
                <a:solidFill>
                  <a:schemeClr val="accent1"/>
                </a:solidFill>
              </a:rPr>
              <a:t>1 2 3</a:t>
            </a:r>
            <a:r>
              <a:rPr lang="zh-CN" altLang="en-US" dirty="0"/>
              <a:t>外的顶点中选择</a:t>
            </a:r>
            <a:r>
              <a:rPr lang="en-US" altLang="zh-CN" dirty="0" err="1"/>
              <a:t>dist</a:t>
            </a:r>
            <a:r>
              <a:rPr lang="zh-CN" altLang="en-US" dirty="0"/>
              <a:t>数组值最小的顶点</a:t>
            </a:r>
            <a:r>
              <a:rPr lang="en-US" altLang="zh-CN" dirty="0">
                <a:solidFill>
                  <a:schemeClr val="accent1"/>
                </a:solidFill>
              </a:rPr>
              <a:t>4</a:t>
            </a:r>
            <a:r>
              <a:rPr lang="zh-CN" altLang="en-US" dirty="0"/>
              <a:t>加入最短路径，所以</a:t>
            </a:r>
            <a:r>
              <a:rPr lang="en-US" altLang="zh-CN" dirty="0"/>
              <a:t>s[4]=1</a:t>
            </a:r>
            <a:endParaRPr lang="zh-CN" altLang="en-US" dirty="0"/>
          </a:p>
        </p:txBody>
      </p:sp>
      <p:sp>
        <p:nvSpPr>
          <p:cNvPr id="92" name="文本框 91">
            <a:extLst>
              <a:ext uri="{FF2B5EF4-FFF2-40B4-BE49-F238E27FC236}">
                <a16:creationId xmlns:a16="http://schemas.microsoft.com/office/drawing/2014/main" xmlns="" id="{80E4EA20-5334-4F1C-988C-3CC3E2B1B1DC}"/>
              </a:ext>
            </a:extLst>
          </p:cNvPr>
          <p:cNvSpPr txBox="1"/>
          <p:nvPr/>
        </p:nvSpPr>
        <p:spPr>
          <a:xfrm>
            <a:off x="1290809" y="2949208"/>
            <a:ext cx="9515137" cy="369332"/>
          </a:xfrm>
          <a:prstGeom prst="rect">
            <a:avLst/>
          </a:prstGeom>
          <a:noFill/>
        </p:spPr>
        <p:txBody>
          <a:bodyPr wrap="square" rtlCol="0">
            <a:spAutoFit/>
          </a:bodyPr>
          <a:lstStyle/>
          <a:p>
            <a:r>
              <a:rPr lang="zh-CN" altLang="en-US" dirty="0">
                <a:solidFill>
                  <a:schemeClr val="accent1"/>
                </a:solidFill>
              </a:rPr>
              <a:t>第二步</a:t>
            </a:r>
            <a:r>
              <a:rPr lang="zh-CN" altLang="en-US" dirty="0"/>
              <a:t>：以顶点</a:t>
            </a:r>
            <a:r>
              <a:rPr lang="en-US" altLang="zh-CN" dirty="0">
                <a:solidFill>
                  <a:schemeClr val="accent1"/>
                </a:solidFill>
              </a:rPr>
              <a:t>4</a:t>
            </a:r>
            <a:r>
              <a:rPr lang="zh-CN" altLang="en-US" dirty="0"/>
              <a:t>检测其他剩余顶点 </a:t>
            </a:r>
            <a:r>
              <a:rPr lang="en-US" altLang="zh-CN" dirty="0">
                <a:solidFill>
                  <a:schemeClr val="accent1"/>
                </a:solidFill>
              </a:rPr>
              <a:t>5 6</a:t>
            </a:r>
            <a:endParaRPr lang="zh-CN" altLang="en-US" dirty="0"/>
          </a:p>
        </p:txBody>
      </p:sp>
      <p:sp>
        <p:nvSpPr>
          <p:cNvPr id="93" name="矩形 92">
            <a:extLst>
              <a:ext uri="{FF2B5EF4-FFF2-40B4-BE49-F238E27FC236}">
                <a16:creationId xmlns:a16="http://schemas.microsoft.com/office/drawing/2014/main" xmlns="" id="{D6050353-A333-428B-BC9B-ECAEB9B2353A}"/>
              </a:ext>
            </a:extLst>
          </p:cNvPr>
          <p:cNvSpPr/>
          <p:nvPr/>
        </p:nvSpPr>
        <p:spPr>
          <a:xfrm>
            <a:off x="4871659" y="871025"/>
            <a:ext cx="5235439" cy="918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xmlns="" id="{CF0C38CE-FE11-44AF-B3A4-6A68693FBC0E}"/>
              </a:ext>
            </a:extLst>
          </p:cNvPr>
          <p:cNvCxnSpPr>
            <a:cxnSpLocks/>
            <a:endCxn id="93" idx="3"/>
          </p:cNvCxnSpPr>
          <p:nvPr/>
        </p:nvCxnSpPr>
        <p:spPr>
          <a:xfrm>
            <a:off x="4871659" y="1315420"/>
            <a:ext cx="5235439" cy="14909"/>
          </a:xfrm>
          <a:prstGeom prst="line">
            <a:avLst/>
          </a:prstGeom>
        </p:spPr>
        <p:style>
          <a:lnRef idx="3">
            <a:schemeClr val="accent1"/>
          </a:lnRef>
          <a:fillRef idx="0">
            <a:schemeClr val="accent1"/>
          </a:fillRef>
          <a:effectRef idx="2">
            <a:schemeClr val="accent1"/>
          </a:effectRef>
          <a:fontRef idx="minor">
            <a:schemeClr val="tx1"/>
          </a:fontRef>
        </p:style>
      </p:cxnSp>
      <p:cxnSp>
        <p:nvCxnSpPr>
          <p:cNvPr id="95" name="直接连接符 94">
            <a:extLst>
              <a:ext uri="{FF2B5EF4-FFF2-40B4-BE49-F238E27FC236}">
                <a16:creationId xmlns:a16="http://schemas.microsoft.com/office/drawing/2014/main" xmlns="" id="{426E2FEF-B5E0-4984-AF44-826BCF7884AD}"/>
              </a:ext>
            </a:extLst>
          </p:cNvPr>
          <p:cNvCxnSpPr>
            <a:cxnSpLocks/>
          </p:cNvCxnSpPr>
          <p:nvPr/>
        </p:nvCxnSpPr>
        <p:spPr>
          <a:xfrm>
            <a:off x="8758188"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6" name="直接连接符 95">
            <a:extLst>
              <a:ext uri="{FF2B5EF4-FFF2-40B4-BE49-F238E27FC236}">
                <a16:creationId xmlns:a16="http://schemas.microsoft.com/office/drawing/2014/main" xmlns="" id="{61C34C3E-E417-4BC6-884B-67BEE1455F09}"/>
              </a:ext>
            </a:extLst>
          </p:cNvPr>
          <p:cNvCxnSpPr>
            <a:cxnSpLocks/>
          </p:cNvCxnSpPr>
          <p:nvPr/>
        </p:nvCxnSpPr>
        <p:spPr>
          <a:xfrm>
            <a:off x="8086598"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直接连接符 96">
            <a:extLst>
              <a:ext uri="{FF2B5EF4-FFF2-40B4-BE49-F238E27FC236}">
                <a16:creationId xmlns:a16="http://schemas.microsoft.com/office/drawing/2014/main" xmlns="" id="{900D6006-6E3E-4FD8-8C76-4E9D57E200D9}"/>
              </a:ext>
            </a:extLst>
          </p:cNvPr>
          <p:cNvCxnSpPr>
            <a:cxnSpLocks/>
          </p:cNvCxnSpPr>
          <p:nvPr/>
        </p:nvCxnSpPr>
        <p:spPr>
          <a:xfrm>
            <a:off x="9431111" y="889073"/>
            <a:ext cx="0" cy="900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98" name="直接连接符 97">
            <a:extLst>
              <a:ext uri="{FF2B5EF4-FFF2-40B4-BE49-F238E27FC236}">
                <a16:creationId xmlns:a16="http://schemas.microsoft.com/office/drawing/2014/main" xmlns="" id="{D5481C49-262A-41BB-A4A3-5E8B8C439DDE}"/>
              </a:ext>
            </a:extLst>
          </p:cNvPr>
          <p:cNvCxnSpPr>
            <a:cxnSpLocks/>
          </p:cNvCxnSpPr>
          <p:nvPr/>
        </p:nvCxnSpPr>
        <p:spPr>
          <a:xfrm>
            <a:off x="7318452"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9" name="直接连接符 98">
            <a:extLst>
              <a:ext uri="{FF2B5EF4-FFF2-40B4-BE49-F238E27FC236}">
                <a16:creationId xmlns:a16="http://schemas.microsoft.com/office/drawing/2014/main" xmlns="" id="{9287108D-7309-49B8-91EB-D8F3976F5534}"/>
              </a:ext>
            </a:extLst>
          </p:cNvPr>
          <p:cNvCxnSpPr>
            <a:cxnSpLocks/>
          </p:cNvCxnSpPr>
          <p:nvPr/>
        </p:nvCxnSpPr>
        <p:spPr>
          <a:xfrm>
            <a:off x="6589275"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直接连接符 99">
            <a:extLst>
              <a:ext uri="{FF2B5EF4-FFF2-40B4-BE49-F238E27FC236}">
                <a16:creationId xmlns:a16="http://schemas.microsoft.com/office/drawing/2014/main" xmlns="" id="{E4FC4941-5C1A-4479-9C4F-EBD09E85F9E2}"/>
              </a:ext>
            </a:extLst>
          </p:cNvPr>
          <p:cNvCxnSpPr>
            <a:cxnSpLocks/>
          </p:cNvCxnSpPr>
          <p:nvPr/>
        </p:nvCxnSpPr>
        <p:spPr>
          <a:xfrm>
            <a:off x="5812672" y="871025"/>
            <a:ext cx="0" cy="918608"/>
          </a:xfrm>
          <a:prstGeom prst="line">
            <a:avLst/>
          </a:prstGeom>
        </p:spPr>
        <p:style>
          <a:lnRef idx="3">
            <a:schemeClr val="accent1"/>
          </a:lnRef>
          <a:fillRef idx="0">
            <a:schemeClr val="accent1"/>
          </a:fillRef>
          <a:effectRef idx="2">
            <a:schemeClr val="accent1"/>
          </a:effectRef>
          <a:fontRef idx="minor">
            <a:schemeClr val="tx1"/>
          </a:fontRef>
        </p:style>
      </p:cxnSp>
      <p:sp>
        <p:nvSpPr>
          <p:cNvPr id="101" name="文本框 100">
            <a:extLst>
              <a:ext uri="{FF2B5EF4-FFF2-40B4-BE49-F238E27FC236}">
                <a16:creationId xmlns:a16="http://schemas.microsoft.com/office/drawing/2014/main" xmlns="" id="{C6A0281F-B15A-4D7A-9581-CF1000B3A128}"/>
              </a:ext>
            </a:extLst>
          </p:cNvPr>
          <p:cNvSpPr txBox="1"/>
          <p:nvPr/>
        </p:nvSpPr>
        <p:spPr>
          <a:xfrm>
            <a:off x="4942886" y="900880"/>
            <a:ext cx="822917" cy="369332"/>
          </a:xfrm>
          <a:prstGeom prst="rect">
            <a:avLst/>
          </a:prstGeom>
          <a:noFill/>
        </p:spPr>
        <p:txBody>
          <a:bodyPr wrap="square" rtlCol="0">
            <a:spAutoFit/>
          </a:bodyPr>
          <a:lstStyle/>
          <a:p>
            <a:r>
              <a:rPr lang="zh-CN" altLang="en-US" dirty="0"/>
              <a:t>下标</a:t>
            </a:r>
          </a:p>
        </p:txBody>
      </p:sp>
      <p:sp>
        <p:nvSpPr>
          <p:cNvPr id="102" name="文本框 101">
            <a:extLst>
              <a:ext uri="{FF2B5EF4-FFF2-40B4-BE49-F238E27FC236}">
                <a16:creationId xmlns:a16="http://schemas.microsoft.com/office/drawing/2014/main" xmlns="" id="{45B1B6AA-8518-4811-A0BA-08694667CDAE}"/>
              </a:ext>
            </a:extLst>
          </p:cNvPr>
          <p:cNvSpPr txBox="1"/>
          <p:nvPr/>
        </p:nvSpPr>
        <p:spPr>
          <a:xfrm>
            <a:off x="6048379" y="889073"/>
            <a:ext cx="330204" cy="369332"/>
          </a:xfrm>
          <a:prstGeom prst="rect">
            <a:avLst/>
          </a:prstGeom>
          <a:noFill/>
        </p:spPr>
        <p:txBody>
          <a:bodyPr wrap="square" rtlCol="0">
            <a:spAutoFit/>
          </a:bodyPr>
          <a:lstStyle/>
          <a:p>
            <a:r>
              <a:rPr lang="en-US" altLang="zh-CN" dirty="0"/>
              <a:t>1</a:t>
            </a:r>
            <a:endParaRPr lang="zh-CN" altLang="en-US" dirty="0"/>
          </a:p>
        </p:txBody>
      </p:sp>
      <p:sp>
        <p:nvSpPr>
          <p:cNvPr id="103" name="文本框 102">
            <a:extLst>
              <a:ext uri="{FF2B5EF4-FFF2-40B4-BE49-F238E27FC236}">
                <a16:creationId xmlns:a16="http://schemas.microsoft.com/office/drawing/2014/main" xmlns="" id="{4053DF25-1A24-41C7-A6FB-28C21A69D6F3}"/>
              </a:ext>
            </a:extLst>
          </p:cNvPr>
          <p:cNvSpPr txBox="1"/>
          <p:nvPr/>
        </p:nvSpPr>
        <p:spPr>
          <a:xfrm>
            <a:off x="6768424" y="893194"/>
            <a:ext cx="330204" cy="369332"/>
          </a:xfrm>
          <a:prstGeom prst="rect">
            <a:avLst/>
          </a:prstGeom>
          <a:noFill/>
        </p:spPr>
        <p:txBody>
          <a:bodyPr wrap="square" rtlCol="0">
            <a:spAutoFit/>
          </a:bodyPr>
          <a:lstStyle/>
          <a:p>
            <a:r>
              <a:rPr lang="en-US" altLang="zh-CN" dirty="0"/>
              <a:t>2</a:t>
            </a:r>
            <a:endParaRPr lang="zh-CN" altLang="en-US" dirty="0"/>
          </a:p>
        </p:txBody>
      </p:sp>
      <p:sp>
        <p:nvSpPr>
          <p:cNvPr id="104" name="文本框 103">
            <a:extLst>
              <a:ext uri="{FF2B5EF4-FFF2-40B4-BE49-F238E27FC236}">
                <a16:creationId xmlns:a16="http://schemas.microsoft.com/office/drawing/2014/main" xmlns="" id="{A4A9C086-8B4F-420A-A3EF-DB6B50636A74}"/>
              </a:ext>
            </a:extLst>
          </p:cNvPr>
          <p:cNvSpPr txBox="1"/>
          <p:nvPr/>
        </p:nvSpPr>
        <p:spPr>
          <a:xfrm>
            <a:off x="7530349" y="900880"/>
            <a:ext cx="330204" cy="369332"/>
          </a:xfrm>
          <a:prstGeom prst="rect">
            <a:avLst/>
          </a:prstGeom>
          <a:noFill/>
        </p:spPr>
        <p:txBody>
          <a:bodyPr wrap="square" rtlCol="0">
            <a:spAutoFit/>
          </a:bodyPr>
          <a:lstStyle/>
          <a:p>
            <a:r>
              <a:rPr lang="en-US" altLang="zh-CN" dirty="0"/>
              <a:t>3</a:t>
            </a:r>
            <a:endParaRPr lang="zh-CN" altLang="en-US" dirty="0"/>
          </a:p>
        </p:txBody>
      </p:sp>
      <p:sp>
        <p:nvSpPr>
          <p:cNvPr id="105" name="文本框 104">
            <a:extLst>
              <a:ext uri="{FF2B5EF4-FFF2-40B4-BE49-F238E27FC236}">
                <a16:creationId xmlns:a16="http://schemas.microsoft.com/office/drawing/2014/main" xmlns="" id="{C210D275-4913-47D0-BB21-3BCEAA5886BF}"/>
              </a:ext>
            </a:extLst>
          </p:cNvPr>
          <p:cNvSpPr txBox="1"/>
          <p:nvPr/>
        </p:nvSpPr>
        <p:spPr>
          <a:xfrm>
            <a:off x="8256625" y="906578"/>
            <a:ext cx="330204" cy="369332"/>
          </a:xfrm>
          <a:prstGeom prst="rect">
            <a:avLst/>
          </a:prstGeom>
          <a:noFill/>
        </p:spPr>
        <p:txBody>
          <a:bodyPr wrap="square" rtlCol="0">
            <a:spAutoFit/>
          </a:bodyPr>
          <a:lstStyle/>
          <a:p>
            <a:r>
              <a:rPr lang="en-US" altLang="zh-CN" dirty="0"/>
              <a:t>4</a:t>
            </a:r>
            <a:endParaRPr lang="zh-CN" altLang="en-US" dirty="0"/>
          </a:p>
        </p:txBody>
      </p:sp>
      <p:sp>
        <p:nvSpPr>
          <p:cNvPr id="106" name="文本框 105">
            <a:extLst>
              <a:ext uri="{FF2B5EF4-FFF2-40B4-BE49-F238E27FC236}">
                <a16:creationId xmlns:a16="http://schemas.microsoft.com/office/drawing/2014/main" xmlns="" id="{642C4D3E-DDBF-41A6-ADE2-67C3A72FB1D1}"/>
              </a:ext>
            </a:extLst>
          </p:cNvPr>
          <p:cNvSpPr txBox="1"/>
          <p:nvPr/>
        </p:nvSpPr>
        <p:spPr>
          <a:xfrm>
            <a:off x="8937337" y="889073"/>
            <a:ext cx="330204" cy="369332"/>
          </a:xfrm>
          <a:prstGeom prst="rect">
            <a:avLst/>
          </a:prstGeom>
          <a:noFill/>
        </p:spPr>
        <p:txBody>
          <a:bodyPr wrap="square" rtlCol="0">
            <a:spAutoFit/>
          </a:bodyPr>
          <a:lstStyle/>
          <a:p>
            <a:r>
              <a:rPr lang="en-US" altLang="zh-CN" dirty="0"/>
              <a:t>5</a:t>
            </a:r>
            <a:endParaRPr lang="zh-CN" altLang="en-US" dirty="0"/>
          </a:p>
        </p:txBody>
      </p:sp>
      <p:sp>
        <p:nvSpPr>
          <p:cNvPr id="107" name="文本框 106">
            <a:extLst>
              <a:ext uri="{FF2B5EF4-FFF2-40B4-BE49-F238E27FC236}">
                <a16:creationId xmlns:a16="http://schemas.microsoft.com/office/drawing/2014/main" xmlns="" id="{4411B268-8F4C-400A-ABD7-9DB7CB278C34}"/>
              </a:ext>
            </a:extLst>
          </p:cNvPr>
          <p:cNvSpPr txBox="1"/>
          <p:nvPr/>
        </p:nvSpPr>
        <p:spPr>
          <a:xfrm>
            <a:off x="9604003" y="889073"/>
            <a:ext cx="330204" cy="369332"/>
          </a:xfrm>
          <a:prstGeom prst="rect">
            <a:avLst/>
          </a:prstGeom>
          <a:noFill/>
        </p:spPr>
        <p:txBody>
          <a:bodyPr wrap="square" rtlCol="0">
            <a:spAutoFit/>
          </a:bodyPr>
          <a:lstStyle/>
          <a:p>
            <a:r>
              <a:rPr lang="en-US" altLang="zh-CN" dirty="0"/>
              <a:t>6</a:t>
            </a:r>
            <a:endParaRPr lang="zh-CN" altLang="en-US" dirty="0"/>
          </a:p>
        </p:txBody>
      </p:sp>
      <p:sp>
        <p:nvSpPr>
          <p:cNvPr id="108" name="矩形 107">
            <a:extLst>
              <a:ext uri="{FF2B5EF4-FFF2-40B4-BE49-F238E27FC236}">
                <a16:creationId xmlns:a16="http://schemas.microsoft.com/office/drawing/2014/main" xmlns="" id="{1D432F47-7779-4948-911E-4AC9654575DB}"/>
              </a:ext>
            </a:extLst>
          </p:cNvPr>
          <p:cNvSpPr/>
          <p:nvPr/>
        </p:nvSpPr>
        <p:spPr>
          <a:xfrm>
            <a:off x="4970479" y="1345529"/>
            <a:ext cx="537327" cy="369332"/>
          </a:xfrm>
          <a:prstGeom prst="rect">
            <a:avLst/>
          </a:prstGeom>
        </p:spPr>
        <p:txBody>
          <a:bodyPr wrap="none">
            <a:spAutoFit/>
          </a:bodyPr>
          <a:lstStyle/>
          <a:p>
            <a:r>
              <a:rPr lang="en-US" altLang="zh-CN" dirty="0" err="1"/>
              <a:t>dist</a:t>
            </a:r>
            <a:endParaRPr lang="zh-CN" altLang="en-US" dirty="0"/>
          </a:p>
        </p:txBody>
      </p:sp>
      <p:sp>
        <p:nvSpPr>
          <p:cNvPr id="109" name="文本框 108">
            <a:extLst>
              <a:ext uri="{FF2B5EF4-FFF2-40B4-BE49-F238E27FC236}">
                <a16:creationId xmlns:a16="http://schemas.microsoft.com/office/drawing/2014/main" xmlns="" id="{5500670A-23F6-4550-83DB-B4A52C6EC274}"/>
              </a:ext>
            </a:extLst>
          </p:cNvPr>
          <p:cNvSpPr txBox="1"/>
          <p:nvPr/>
        </p:nvSpPr>
        <p:spPr>
          <a:xfrm>
            <a:off x="6052349" y="1341537"/>
            <a:ext cx="330204" cy="369332"/>
          </a:xfrm>
          <a:prstGeom prst="rect">
            <a:avLst/>
          </a:prstGeom>
          <a:noFill/>
        </p:spPr>
        <p:txBody>
          <a:bodyPr wrap="square" rtlCol="0">
            <a:spAutoFit/>
          </a:bodyPr>
          <a:lstStyle/>
          <a:p>
            <a:r>
              <a:rPr lang="en-US" altLang="zh-CN" dirty="0"/>
              <a:t>0</a:t>
            </a:r>
            <a:endParaRPr lang="zh-CN" altLang="en-US" dirty="0"/>
          </a:p>
        </p:txBody>
      </p:sp>
      <p:sp>
        <p:nvSpPr>
          <p:cNvPr id="110" name="文本框 109">
            <a:extLst>
              <a:ext uri="{FF2B5EF4-FFF2-40B4-BE49-F238E27FC236}">
                <a16:creationId xmlns:a16="http://schemas.microsoft.com/office/drawing/2014/main" xmlns="" id="{D3DAC2C3-CF75-47F6-B6E3-A58B657D3451}"/>
              </a:ext>
            </a:extLst>
          </p:cNvPr>
          <p:cNvSpPr txBox="1"/>
          <p:nvPr/>
        </p:nvSpPr>
        <p:spPr>
          <a:xfrm>
            <a:off x="6725537" y="1343031"/>
            <a:ext cx="330204" cy="369332"/>
          </a:xfrm>
          <a:prstGeom prst="rect">
            <a:avLst/>
          </a:prstGeom>
          <a:noFill/>
        </p:spPr>
        <p:txBody>
          <a:bodyPr wrap="square" rtlCol="0">
            <a:spAutoFit/>
          </a:bodyPr>
          <a:lstStyle/>
          <a:p>
            <a:r>
              <a:rPr lang="en-US" altLang="zh-CN" dirty="0"/>
              <a:t>7</a:t>
            </a:r>
            <a:endParaRPr lang="zh-CN" altLang="en-US" dirty="0"/>
          </a:p>
        </p:txBody>
      </p:sp>
      <p:sp>
        <p:nvSpPr>
          <p:cNvPr id="111" name="文本框 110">
            <a:extLst>
              <a:ext uri="{FF2B5EF4-FFF2-40B4-BE49-F238E27FC236}">
                <a16:creationId xmlns:a16="http://schemas.microsoft.com/office/drawing/2014/main" xmlns="" id="{62F353F9-381D-4FF6-BC7B-C00F8B36CDF8}"/>
              </a:ext>
            </a:extLst>
          </p:cNvPr>
          <p:cNvSpPr txBox="1"/>
          <p:nvPr/>
        </p:nvSpPr>
        <p:spPr>
          <a:xfrm>
            <a:off x="7468391" y="1328263"/>
            <a:ext cx="454121" cy="369332"/>
          </a:xfrm>
          <a:prstGeom prst="rect">
            <a:avLst/>
          </a:prstGeom>
          <a:noFill/>
        </p:spPr>
        <p:txBody>
          <a:bodyPr wrap="square" rtlCol="0">
            <a:spAutoFit/>
          </a:bodyPr>
          <a:lstStyle/>
          <a:p>
            <a:r>
              <a:rPr lang="en-US" altLang="zh-CN" dirty="0"/>
              <a:t>11</a:t>
            </a:r>
            <a:endParaRPr lang="zh-CN" altLang="en-US" dirty="0"/>
          </a:p>
        </p:txBody>
      </p:sp>
      <p:sp>
        <p:nvSpPr>
          <p:cNvPr id="112" name="矩形 111">
            <a:extLst>
              <a:ext uri="{FF2B5EF4-FFF2-40B4-BE49-F238E27FC236}">
                <a16:creationId xmlns:a16="http://schemas.microsoft.com/office/drawing/2014/main" xmlns="" id="{499917A4-E218-430C-9159-739CC2DBBB69}"/>
              </a:ext>
            </a:extLst>
          </p:cNvPr>
          <p:cNvSpPr/>
          <p:nvPr/>
        </p:nvSpPr>
        <p:spPr>
          <a:xfrm>
            <a:off x="8187615" y="1337234"/>
            <a:ext cx="428322" cy="369332"/>
          </a:xfrm>
          <a:prstGeom prst="rect">
            <a:avLst/>
          </a:prstGeom>
        </p:spPr>
        <p:txBody>
          <a:bodyPr wrap="none">
            <a:spAutoFit/>
          </a:bodyPr>
          <a:lstStyle/>
          <a:p>
            <a:r>
              <a:rPr lang="en-US" altLang="zh-CN" dirty="0"/>
              <a:t>16</a:t>
            </a:r>
            <a:endParaRPr lang="zh-CN" altLang="en-US" dirty="0"/>
          </a:p>
        </p:txBody>
      </p:sp>
      <p:sp>
        <p:nvSpPr>
          <p:cNvPr id="113" name="矩形 112">
            <a:extLst>
              <a:ext uri="{FF2B5EF4-FFF2-40B4-BE49-F238E27FC236}">
                <a16:creationId xmlns:a16="http://schemas.microsoft.com/office/drawing/2014/main" xmlns="" id="{B032DADB-8CB2-448E-B1A4-63C67CACD7CB}"/>
              </a:ext>
            </a:extLst>
          </p:cNvPr>
          <p:cNvSpPr/>
          <p:nvPr/>
        </p:nvSpPr>
        <p:spPr>
          <a:xfrm>
            <a:off x="8862576" y="1337234"/>
            <a:ext cx="428322" cy="369332"/>
          </a:xfrm>
          <a:prstGeom prst="rect">
            <a:avLst/>
          </a:prstGeom>
        </p:spPr>
        <p:txBody>
          <a:bodyPr wrap="none">
            <a:spAutoFit/>
          </a:bodyPr>
          <a:lstStyle/>
          <a:p>
            <a:r>
              <a:rPr lang="en-US" altLang="zh-CN" dirty="0"/>
              <a:t>18</a:t>
            </a:r>
            <a:endParaRPr lang="zh-CN" altLang="en-US" dirty="0"/>
          </a:p>
        </p:txBody>
      </p:sp>
      <p:sp>
        <p:nvSpPr>
          <p:cNvPr id="114" name="矩形 113">
            <a:extLst>
              <a:ext uri="{FF2B5EF4-FFF2-40B4-BE49-F238E27FC236}">
                <a16:creationId xmlns:a16="http://schemas.microsoft.com/office/drawing/2014/main" xmlns="" id="{02233230-4B72-41A6-8CCD-B24EFF164833}"/>
              </a:ext>
            </a:extLst>
          </p:cNvPr>
          <p:cNvSpPr/>
          <p:nvPr/>
        </p:nvSpPr>
        <p:spPr>
          <a:xfrm>
            <a:off x="9579005" y="1337234"/>
            <a:ext cx="428322" cy="369332"/>
          </a:xfrm>
          <a:prstGeom prst="rect">
            <a:avLst/>
          </a:prstGeom>
        </p:spPr>
        <p:txBody>
          <a:bodyPr wrap="none">
            <a:spAutoFit/>
          </a:bodyPr>
          <a:lstStyle/>
          <a:p>
            <a:r>
              <a:rPr lang="en-US" altLang="zh-CN" dirty="0"/>
              <a:t>19</a:t>
            </a:r>
            <a:endParaRPr lang="zh-CN" altLang="en-US" dirty="0"/>
          </a:p>
        </p:txBody>
      </p:sp>
      <p:sp>
        <p:nvSpPr>
          <p:cNvPr id="115" name="文本框 114">
            <a:extLst>
              <a:ext uri="{FF2B5EF4-FFF2-40B4-BE49-F238E27FC236}">
                <a16:creationId xmlns:a16="http://schemas.microsoft.com/office/drawing/2014/main" xmlns="" id="{A2774250-D0A1-4720-A8DA-512FD343BCCB}"/>
              </a:ext>
            </a:extLst>
          </p:cNvPr>
          <p:cNvSpPr txBox="1"/>
          <p:nvPr/>
        </p:nvSpPr>
        <p:spPr>
          <a:xfrm>
            <a:off x="2187145" y="3362847"/>
            <a:ext cx="6317663" cy="369332"/>
          </a:xfrm>
          <a:prstGeom prst="rect">
            <a:avLst/>
          </a:prstGeom>
          <a:noFill/>
        </p:spPr>
        <p:txBody>
          <a:bodyPr wrap="square" rtlCol="0">
            <a:spAutoFit/>
          </a:bodyPr>
          <a:lstStyle/>
          <a:p>
            <a:r>
              <a:rPr lang="zh-CN" altLang="en-US" dirty="0"/>
              <a:t>①</a:t>
            </a:r>
            <a:r>
              <a:rPr lang="en-US" altLang="zh-CN" dirty="0" err="1"/>
              <a:t>dist</a:t>
            </a:r>
            <a:r>
              <a:rPr lang="en-US" altLang="zh-CN" dirty="0"/>
              <a:t>[5]=18 &lt;</a:t>
            </a:r>
            <a:r>
              <a:rPr lang="en-US" altLang="zh-CN" dirty="0" err="1"/>
              <a:t>dist</a:t>
            </a:r>
            <a:r>
              <a:rPr lang="en-US" altLang="zh-CN" dirty="0"/>
              <a:t>[4]+arc[4][5]=</a:t>
            </a:r>
            <a:r>
              <a:rPr lang="zh-CN" altLang="en-US" dirty="0"/>
              <a:t>∞ </a:t>
            </a:r>
            <a:r>
              <a:rPr lang="en-US" altLang="zh-CN" dirty="0" err="1"/>
              <a:t>dist</a:t>
            </a:r>
            <a:r>
              <a:rPr lang="en-US" altLang="zh-CN" dirty="0"/>
              <a:t>[5]</a:t>
            </a:r>
            <a:r>
              <a:rPr lang="zh-CN" altLang="en-US" dirty="0"/>
              <a:t>和</a:t>
            </a:r>
            <a:r>
              <a:rPr lang="en-US" altLang="zh-CN" dirty="0"/>
              <a:t>path[5]</a:t>
            </a:r>
            <a:r>
              <a:rPr lang="zh-CN" altLang="en-US" dirty="0"/>
              <a:t>不变</a:t>
            </a:r>
            <a:endParaRPr lang="en-US" altLang="zh-CN" dirty="0">
              <a:solidFill>
                <a:schemeClr val="accent1"/>
              </a:solidFill>
            </a:endParaRPr>
          </a:p>
        </p:txBody>
      </p:sp>
      <p:sp>
        <p:nvSpPr>
          <p:cNvPr id="116" name="文本框 115">
            <a:extLst>
              <a:ext uri="{FF2B5EF4-FFF2-40B4-BE49-F238E27FC236}">
                <a16:creationId xmlns:a16="http://schemas.microsoft.com/office/drawing/2014/main" xmlns="" id="{42758021-990F-41A7-ADF4-E0E3A16ABF89}"/>
              </a:ext>
            </a:extLst>
          </p:cNvPr>
          <p:cNvSpPr txBox="1"/>
          <p:nvPr/>
        </p:nvSpPr>
        <p:spPr>
          <a:xfrm>
            <a:off x="2175161" y="3859490"/>
            <a:ext cx="6317663" cy="369332"/>
          </a:xfrm>
          <a:prstGeom prst="rect">
            <a:avLst/>
          </a:prstGeom>
          <a:noFill/>
        </p:spPr>
        <p:txBody>
          <a:bodyPr wrap="square" rtlCol="0">
            <a:spAutoFit/>
          </a:bodyPr>
          <a:lstStyle/>
          <a:p>
            <a:r>
              <a:rPr lang="en-US" altLang="zh-CN" dirty="0"/>
              <a:t>②</a:t>
            </a:r>
            <a:r>
              <a:rPr lang="en-US" altLang="zh-CN" dirty="0" err="1"/>
              <a:t>dist</a:t>
            </a:r>
            <a:r>
              <a:rPr lang="en-US" altLang="zh-CN" dirty="0"/>
              <a:t>[6]=19 &lt;</a:t>
            </a:r>
            <a:r>
              <a:rPr lang="en-US" altLang="zh-CN" dirty="0" err="1"/>
              <a:t>dist</a:t>
            </a:r>
            <a:r>
              <a:rPr lang="en-US" altLang="zh-CN" dirty="0"/>
              <a:t>[4]+arc[4][6]=</a:t>
            </a:r>
            <a:r>
              <a:rPr lang="zh-CN" altLang="en-US" dirty="0"/>
              <a:t>∞</a:t>
            </a:r>
            <a:r>
              <a:rPr lang="en-US" altLang="zh-CN" dirty="0"/>
              <a:t> </a:t>
            </a:r>
            <a:r>
              <a:rPr lang="en-US" altLang="zh-CN" dirty="0" err="1"/>
              <a:t>dist</a:t>
            </a:r>
            <a:r>
              <a:rPr lang="en-US" altLang="zh-CN" dirty="0"/>
              <a:t>[6]</a:t>
            </a:r>
            <a:r>
              <a:rPr lang="zh-CN" altLang="en-US" dirty="0"/>
              <a:t>和</a:t>
            </a:r>
            <a:r>
              <a:rPr lang="en-US" altLang="zh-CN" dirty="0"/>
              <a:t>path[6]</a:t>
            </a:r>
            <a:r>
              <a:rPr lang="zh-CN" altLang="en-US" dirty="0"/>
              <a:t>不变</a:t>
            </a:r>
            <a:endParaRPr lang="en-US" altLang="zh-CN" dirty="0"/>
          </a:p>
        </p:txBody>
      </p:sp>
      <p:sp>
        <p:nvSpPr>
          <p:cNvPr id="117" name="矩形 116">
            <a:extLst>
              <a:ext uri="{FF2B5EF4-FFF2-40B4-BE49-F238E27FC236}">
                <a16:creationId xmlns:a16="http://schemas.microsoft.com/office/drawing/2014/main" xmlns="" id="{B8C1E7BE-12AB-4D32-BBB9-7ED9748CDB37}"/>
              </a:ext>
            </a:extLst>
          </p:cNvPr>
          <p:cNvSpPr/>
          <p:nvPr/>
        </p:nvSpPr>
        <p:spPr>
          <a:xfrm>
            <a:off x="631313" y="4426512"/>
            <a:ext cx="10670797" cy="207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连接符 117">
            <a:extLst>
              <a:ext uri="{FF2B5EF4-FFF2-40B4-BE49-F238E27FC236}">
                <a16:creationId xmlns:a16="http://schemas.microsoft.com/office/drawing/2014/main" xmlns="" id="{71BD4578-53B7-4C1E-B444-236C64E2D9FB}"/>
              </a:ext>
            </a:extLst>
          </p:cNvPr>
          <p:cNvCxnSpPr>
            <a:cxnSpLocks/>
          </p:cNvCxnSpPr>
          <p:nvPr/>
        </p:nvCxnSpPr>
        <p:spPr>
          <a:xfrm>
            <a:off x="643548" y="5231856"/>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9" name="直接连接符 118">
            <a:extLst>
              <a:ext uri="{FF2B5EF4-FFF2-40B4-BE49-F238E27FC236}">
                <a16:creationId xmlns:a16="http://schemas.microsoft.com/office/drawing/2014/main" xmlns="" id="{1119B0C5-2470-4BF7-98FE-F35E3FE1B3F2}"/>
              </a:ext>
            </a:extLst>
          </p:cNvPr>
          <p:cNvCxnSpPr>
            <a:cxnSpLocks/>
          </p:cNvCxnSpPr>
          <p:nvPr/>
        </p:nvCxnSpPr>
        <p:spPr>
          <a:xfrm>
            <a:off x="643548" y="5635925"/>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0" name="直接连接符 119">
            <a:extLst>
              <a:ext uri="{FF2B5EF4-FFF2-40B4-BE49-F238E27FC236}">
                <a16:creationId xmlns:a16="http://schemas.microsoft.com/office/drawing/2014/main" xmlns="" id="{65ED41B8-CBC6-4073-93E0-C0217D11B03B}"/>
              </a:ext>
            </a:extLst>
          </p:cNvPr>
          <p:cNvCxnSpPr>
            <a:cxnSpLocks/>
          </p:cNvCxnSpPr>
          <p:nvPr/>
        </p:nvCxnSpPr>
        <p:spPr>
          <a:xfrm>
            <a:off x="643548" y="6073551"/>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1" name="直接连接符 120">
            <a:extLst>
              <a:ext uri="{FF2B5EF4-FFF2-40B4-BE49-F238E27FC236}">
                <a16:creationId xmlns:a16="http://schemas.microsoft.com/office/drawing/2014/main" xmlns="" id="{2A51E5AD-8BB7-47D3-805F-26D473C039E3}"/>
              </a:ext>
            </a:extLst>
          </p:cNvPr>
          <p:cNvCxnSpPr/>
          <p:nvPr/>
        </p:nvCxnSpPr>
        <p:spPr>
          <a:xfrm>
            <a:off x="8458242" y="442651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22" name="直接连接符 121">
            <a:extLst>
              <a:ext uri="{FF2B5EF4-FFF2-40B4-BE49-F238E27FC236}">
                <a16:creationId xmlns:a16="http://schemas.microsoft.com/office/drawing/2014/main" xmlns="" id="{31FE8C46-0C95-4311-97F9-8C9CD0407EAF}"/>
              </a:ext>
            </a:extLst>
          </p:cNvPr>
          <p:cNvCxnSpPr/>
          <p:nvPr/>
        </p:nvCxnSpPr>
        <p:spPr>
          <a:xfrm>
            <a:off x="7058678" y="442651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23" name="直接连接符 122">
            <a:extLst>
              <a:ext uri="{FF2B5EF4-FFF2-40B4-BE49-F238E27FC236}">
                <a16:creationId xmlns:a16="http://schemas.microsoft.com/office/drawing/2014/main" xmlns="" id="{8F14F6CF-E7F3-4796-9212-C539DA1F2811}"/>
              </a:ext>
            </a:extLst>
          </p:cNvPr>
          <p:cNvCxnSpPr/>
          <p:nvPr/>
        </p:nvCxnSpPr>
        <p:spPr>
          <a:xfrm>
            <a:off x="9885768" y="442651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24" name="直接连接符 123">
            <a:extLst>
              <a:ext uri="{FF2B5EF4-FFF2-40B4-BE49-F238E27FC236}">
                <a16:creationId xmlns:a16="http://schemas.microsoft.com/office/drawing/2014/main" xmlns="" id="{62E784D9-C08E-42F9-A470-132DB404F431}"/>
              </a:ext>
            </a:extLst>
          </p:cNvPr>
          <p:cNvCxnSpPr/>
          <p:nvPr/>
        </p:nvCxnSpPr>
        <p:spPr>
          <a:xfrm>
            <a:off x="5660215" y="442651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25" name="直接连接符 124">
            <a:extLst>
              <a:ext uri="{FF2B5EF4-FFF2-40B4-BE49-F238E27FC236}">
                <a16:creationId xmlns:a16="http://schemas.microsoft.com/office/drawing/2014/main" xmlns="" id="{0052C2F3-2A38-452F-A4C0-EDB93CA66B87}"/>
              </a:ext>
            </a:extLst>
          </p:cNvPr>
          <p:cNvCxnSpPr/>
          <p:nvPr/>
        </p:nvCxnSpPr>
        <p:spPr>
          <a:xfrm>
            <a:off x="4304529" y="442651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直接连接符 125">
            <a:extLst>
              <a:ext uri="{FF2B5EF4-FFF2-40B4-BE49-F238E27FC236}">
                <a16:creationId xmlns:a16="http://schemas.microsoft.com/office/drawing/2014/main" xmlns="" id="{2D11E590-8D0A-4BB8-BCD5-E045EDBC5EFD}"/>
              </a:ext>
            </a:extLst>
          </p:cNvPr>
          <p:cNvCxnSpPr/>
          <p:nvPr/>
        </p:nvCxnSpPr>
        <p:spPr>
          <a:xfrm>
            <a:off x="2964828" y="4426512"/>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27" name="直接连接符 126">
            <a:extLst>
              <a:ext uri="{FF2B5EF4-FFF2-40B4-BE49-F238E27FC236}">
                <a16:creationId xmlns:a16="http://schemas.microsoft.com/office/drawing/2014/main" xmlns="" id="{B964C5DB-0C97-4BF2-91E8-F34ED141697A}"/>
              </a:ext>
            </a:extLst>
          </p:cNvPr>
          <p:cNvCxnSpPr/>
          <p:nvPr/>
        </p:nvCxnSpPr>
        <p:spPr>
          <a:xfrm>
            <a:off x="643548" y="4426284"/>
            <a:ext cx="2321280" cy="786245"/>
          </a:xfrm>
          <a:prstGeom prst="line">
            <a:avLst/>
          </a:prstGeom>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xmlns="" id="{05DB235A-BE88-4AD0-BD5B-1D0348651DD8}"/>
              </a:ext>
            </a:extLst>
          </p:cNvPr>
          <p:cNvSpPr txBox="1"/>
          <p:nvPr/>
        </p:nvSpPr>
        <p:spPr>
          <a:xfrm>
            <a:off x="2000429" y="4532420"/>
            <a:ext cx="822917" cy="369332"/>
          </a:xfrm>
          <a:prstGeom prst="rect">
            <a:avLst/>
          </a:prstGeom>
          <a:noFill/>
        </p:spPr>
        <p:txBody>
          <a:bodyPr wrap="square" rtlCol="0">
            <a:spAutoFit/>
          </a:bodyPr>
          <a:lstStyle/>
          <a:p>
            <a:r>
              <a:rPr lang="zh-CN" altLang="en-US" dirty="0"/>
              <a:t>下标</a:t>
            </a:r>
          </a:p>
        </p:txBody>
      </p:sp>
      <p:sp>
        <p:nvSpPr>
          <p:cNvPr id="129" name="文本框 128">
            <a:extLst>
              <a:ext uri="{FF2B5EF4-FFF2-40B4-BE49-F238E27FC236}">
                <a16:creationId xmlns:a16="http://schemas.microsoft.com/office/drawing/2014/main" xmlns="" id="{9B70C154-1AFD-4677-BBA3-E7DAABC57DE0}"/>
              </a:ext>
            </a:extLst>
          </p:cNvPr>
          <p:cNvSpPr txBox="1"/>
          <p:nvPr/>
        </p:nvSpPr>
        <p:spPr>
          <a:xfrm>
            <a:off x="778629" y="4794231"/>
            <a:ext cx="822917" cy="369332"/>
          </a:xfrm>
          <a:prstGeom prst="rect">
            <a:avLst/>
          </a:prstGeom>
          <a:noFill/>
        </p:spPr>
        <p:txBody>
          <a:bodyPr wrap="square" rtlCol="0">
            <a:spAutoFit/>
          </a:bodyPr>
          <a:lstStyle/>
          <a:p>
            <a:r>
              <a:rPr lang="zh-CN" altLang="en-US" dirty="0"/>
              <a:t>数组</a:t>
            </a:r>
          </a:p>
        </p:txBody>
      </p:sp>
      <p:sp>
        <p:nvSpPr>
          <p:cNvPr id="130" name="文本框 129">
            <a:extLst>
              <a:ext uri="{FF2B5EF4-FFF2-40B4-BE49-F238E27FC236}">
                <a16:creationId xmlns:a16="http://schemas.microsoft.com/office/drawing/2014/main" xmlns="" id="{D5D2A1B1-3366-473F-9F77-7D716135EEE5}"/>
              </a:ext>
            </a:extLst>
          </p:cNvPr>
          <p:cNvSpPr txBox="1"/>
          <p:nvPr/>
        </p:nvSpPr>
        <p:spPr>
          <a:xfrm>
            <a:off x="3471820" y="4607917"/>
            <a:ext cx="330204" cy="369332"/>
          </a:xfrm>
          <a:prstGeom prst="rect">
            <a:avLst/>
          </a:prstGeom>
          <a:noFill/>
        </p:spPr>
        <p:txBody>
          <a:bodyPr wrap="square" rtlCol="0">
            <a:spAutoFit/>
          </a:bodyPr>
          <a:lstStyle/>
          <a:p>
            <a:r>
              <a:rPr lang="en-US" altLang="zh-CN" dirty="0"/>
              <a:t>1</a:t>
            </a:r>
            <a:endParaRPr lang="zh-CN" altLang="en-US" dirty="0"/>
          </a:p>
        </p:txBody>
      </p:sp>
      <p:sp>
        <p:nvSpPr>
          <p:cNvPr id="131" name="文本框 130">
            <a:extLst>
              <a:ext uri="{FF2B5EF4-FFF2-40B4-BE49-F238E27FC236}">
                <a16:creationId xmlns:a16="http://schemas.microsoft.com/office/drawing/2014/main" xmlns="" id="{FE59E2F7-50EC-4CCB-8339-733809A22E05}"/>
              </a:ext>
            </a:extLst>
          </p:cNvPr>
          <p:cNvSpPr txBox="1"/>
          <p:nvPr/>
        </p:nvSpPr>
        <p:spPr>
          <a:xfrm>
            <a:off x="4807035" y="4606274"/>
            <a:ext cx="330204" cy="369332"/>
          </a:xfrm>
          <a:prstGeom prst="rect">
            <a:avLst/>
          </a:prstGeom>
          <a:noFill/>
        </p:spPr>
        <p:txBody>
          <a:bodyPr wrap="square" rtlCol="0">
            <a:spAutoFit/>
          </a:bodyPr>
          <a:lstStyle/>
          <a:p>
            <a:r>
              <a:rPr lang="en-US" altLang="zh-CN" dirty="0"/>
              <a:t>2</a:t>
            </a:r>
            <a:endParaRPr lang="zh-CN" altLang="en-US" dirty="0"/>
          </a:p>
        </p:txBody>
      </p:sp>
      <p:sp>
        <p:nvSpPr>
          <p:cNvPr id="132" name="文本框 131">
            <a:extLst>
              <a:ext uri="{FF2B5EF4-FFF2-40B4-BE49-F238E27FC236}">
                <a16:creationId xmlns:a16="http://schemas.microsoft.com/office/drawing/2014/main" xmlns="" id="{8D161BE7-6EE6-42A1-898F-C9F06F0F43CE}"/>
              </a:ext>
            </a:extLst>
          </p:cNvPr>
          <p:cNvSpPr txBox="1"/>
          <p:nvPr/>
        </p:nvSpPr>
        <p:spPr>
          <a:xfrm>
            <a:off x="6191538" y="4606274"/>
            <a:ext cx="330204" cy="369332"/>
          </a:xfrm>
          <a:prstGeom prst="rect">
            <a:avLst/>
          </a:prstGeom>
          <a:noFill/>
        </p:spPr>
        <p:txBody>
          <a:bodyPr wrap="square" rtlCol="0">
            <a:spAutoFit/>
          </a:bodyPr>
          <a:lstStyle/>
          <a:p>
            <a:r>
              <a:rPr lang="en-US" altLang="zh-CN" dirty="0"/>
              <a:t>3</a:t>
            </a:r>
            <a:endParaRPr lang="zh-CN" altLang="en-US" dirty="0"/>
          </a:p>
        </p:txBody>
      </p:sp>
      <p:sp>
        <p:nvSpPr>
          <p:cNvPr id="133" name="文本框 132">
            <a:extLst>
              <a:ext uri="{FF2B5EF4-FFF2-40B4-BE49-F238E27FC236}">
                <a16:creationId xmlns:a16="http://schemas.microsoft.com/office/drawing/2014/main" xmlns="" id="{2B5BA0B2-A946-4D63-8B3E-08B6E477D79A}"/>
              </a:ext>
            </a:extLst>
          </p:cNvPr>
          <p:cNvSpPr txBox="1"/>
          <p:nvPr/>
        </p:nvSpPr>
        <p:spPr>
          <a:xfrm>
            <a:off x="7592990" y="4606274"/>
            <a:ext cx="330204" cy="369332"/>
          </a:xfrm>
          <a:prstGeom prst="rect">
            <a:avLst/>
          </a:prstGeom>
          <a:noFill/>
        </p:spPr>
        <p:txBody>
          <a:bodyPr wrap="square" rtlCol="0">
            <a:spAutoFit/>
          </a:bodyPr>
          <a:lstStyle/>
          <a:p>
            <a:r>
              <a:rPr lang="en-US" altLang="zh-CN" dirty="0"/>
              <a:t>4</a:t>
            </a:r>
            <a:endParaRPr lang="zh-CN" altLang="en-US" dirty="0"/>
          </a:p>
        </p:txBody>
      </p:sp>
      <p:sp>
        <p:nvSpPr>
          <p:cNvPr id="134" name="文本框 133">
            <a:extLst>
              <a:ext uri="{FF2B5EF4-FFF2-40B4-BE49-F238E27FC236}">
                <a16:creationId xmlns:a16="http://schemas.microsoft.com/office/drawing/2014/main" xmlns="" id="{2EEFA65B-178B-4B7B-BDEE-E58543F61A40}"/>
              </a:ext>
            </a:extLst>
          </p:cNvPr>
          <p:cNvSpPr txBox="1"/>
          <p:nvPr/>
        </p:nvSpPr>
        <p:spPr>
          <a:xfrm>
            <a:off x="9004216" y="4606274"/>
            <a:ext cx="330204" cy="369332"/>
          </a:xfrm>
          <a:prstGeom prst="rect">
            <a:avLst/>
          </a:prstGeom>
          <a:noFill/>
        </p:spPr>
        <p:txBody>
          <a:bodyPr wrap="square" rtlCol="0">
            <a:spAutoFit/>
          </a:bodyPr>
          <a:lstStyle/>
          <a:p>
            <a:r>
              <a:rPr lang="en-US" altLang="zh-CN" dirty="0"/>
              <a:t>5</a:t>
            </a:r>
            <a:endParaRPr lang="zh-CN" altLang="en-US" dirty="0"/>
          </a:p>
        </p:txBody>
      </p:sp>
      <p:sp>
        <p:nvSpPr>
          <p:cNvPr id="135" name="文本框 134">
            <a:extLst>
              <a:ext uri="{FF2B5EF4-FFF2-40B4-BE49-F238E27FC236}">
                <a16:creationId xmlns:a16="http://schemas.microsoft.com/office/drawing/2014/main" xmlns="" id="{CEA3ECA6-6326-4A0E-AB59-40013A324479}"/>
              </a:ext>
            </a:extLst>
          </p:cNvPr>
          <p:cNvSpPr txBox="1"/>
          <p:nvPr/>
        </p:nvSpPr>
        <p:spPr>
          <a:xfrm>
            <a:off x="10426580" y="4606274"/>
            <a:ext cx="330204" cy="369332"/>
          </a:xfrm>
          <a:prstGeom prst="rect">
            <a:avLst/>
          </a:prstGeom>
          <a:noFill/>
        </p:spPr>
        <p:txBody>
          <a:bodyPr wrap="square" rtlCol="0">
            <a:spAutoFit/>
          </a:bodyPr>
          <a:lstStyle/>
          <a:p>
            <a:r>
              <a:rPr lang="en-US" altLang="zh-CN" dirty="0"/>
              <a:t>6</a:t>
            </a:r>
            <a:endParaRPr lang="zh-CN" altLang="en-US" dirty="0"/>
          </a:p>
        </p:txBody>
      </p:sp>
      <p:sp>
        <p:nvSpPr>
          <p:cNvPr id="136" name="矩形 135">
            <a:extLst>
              <a:ext uri="{FF2B5EF4-FFF2-40B4-BE49-F238E27FC236}">
                <a16:creationId xmlns:a16="http://schemas.microsoft.com/office/drawing/2014/main" xmlns="" id="{86EFF15E-6701-4CE9-8F36-AC8BAF12FD56}"/>
              </a:ext>
            </a:extLst>
          </p:cNvPr>
          <p:cNvSpPr/>
          <p:nvPr/>
        </p:nvSpPr>
        <p:spPr>
          <a:xfrm>
            <a:off x="1413324" y="5229897"/>
            <a:ext cx="537327" cy="369332"/>
          </a:xfrm>
          <a:prstGeom prst="rect">
            <a:avLst/>
          </a:prstGeom>
        </p:spPr>
        <p:txBody>
          <a:bodyPr wrap="none">
            <a:spAutoFit/>
          </a:bodyPr>
          <a:lstStyle/>
          <a:p>
            <a:r>
              <a:rPr lang="en-US" altLang="zh-CN" dirty="0" err="1"/>
              <a:t>dist</a:t>
            </a:r>
            <a:endParaRPr lang="zh-CN" altLang="en-US" dirty="0"/>
          </a:p>
        </p:txBody>
      </p:sp>
      <p:sp>
        <p:nvSpPr>
          <p:cNvPr id="137" name="矩形 136">
            <a:extLst>
              <a:ext uri="{FF2B5EF4-FFF2-40B4-BE49-F238E27FC236}">
                <a16:creationId xmlns:a16="http://schemas.microsoft.com/office/drawing/2014/main" xmlns="" id="{A9E9B7E4-3F41-472E-82CB-EA55F2C6BEE4}"/>
              </a:ext>
            </a:extLst>
          </p:cNvPr>
          <p:cNvSpPr/>
          <p:nvPr/>
        </p:nvSpPr>
        <p:spPr>
          <a:xfrm>
            <a:off x="1345418" y="5662054"/>
            <a:ext cx="633507" cy="369332"/>
          </a:xfrm>
          <a:prstGeom prst="rect">
            <a:avLst/>
          </a:prstGeom>
        </p:spPr>
        <p:txBody>
          <a:bodyPr wrap="none">
            <a:spAutoFit/>
          </a:bodyPr>
          <a:lstStyle/>
          <a:p>
            <a:r>
              <a:rPr lang="en-US" altLang="zh-CN" dirty="0"/>
              <a:t>path</a:t>
            </a:r>
            <a:endParaRPr lang="zh-CN" altLang="en-US" dirty="0"/>
          </a:p>
        </p:txBody>
      </p:sp>
      <p:sp>
        <p:nvSpPr>
          <p:cNvPr id="138" name="矩形 137">
            <a:extLst>
              <a:ext uri="{FF2B5EF4-FFF2-40B4-BE49-F238E27FC236}">
                <a16:creationId xmlns:a16="http://schemas.microsoft.com/office/drawing/2014/main" xmlns="" id="{3A452123-B714-4C3F-ABAC-72AC1682C9E9}"/>
              </a:ext>
            </a:extLst>
          </p:cNvPr>
          <p:cNvSpPr/>
          <p:nvPr/>
        </p:nvSpPr>
        <p:spPr>
          <a:xfrm>
            <a:off x="1539016" y="6091925"/>
            <a:ext cx="279244" cy="369332"/>
          </a:xfrm>
          <a:prstGeom prst="rect">
            <a:avLst/>
          </a:prstGeom>
        </p:spPr>
        <p:txBody>
          <a:bodyPr wrap="none">
            <a:spAutoFit/>
          </a:bodyPr>
          <a:lstStyle/>
          <a:p>
            <a:r>
              <a:rPr lang="en-US" altLang="zh-CN" dirty="0"/>
              <a:t>s</a:t>
            </a:r>
            <a:endParaRPr lang="zh-CN" altLang="en-US" dirty="0"/>
          </a:p>
        </p:txBody>
      </p:sp>
      <p:sp>
        <p:nvSpPr>
          <p:cNvPr id="139" name="文本框 138">
            <a:extLst>
              <a:ext uri="{FF2B5EF4-FFF2-40B4-BE49-F238E27FC236}">
                <a16:creationId xmlns:a16="http://schemas.microsoft.com/office/drawing/2014/main" xmlns="" id="{635A6591-1144-4EB5-AA44-7AD06C44EA93}"/>
              </a:ext>
            </a:extLst>
          </p:cNvPr>
          <p:cNvSpPr txBox="1"/>
          <p:nvPr/>
        </p:nvSpPr>
        <p:spPr>
          <a:xfrm>
            <a:off x="3471820" y="5255250"/>
            <a:ext cx="330204" cy="369332"/>
          </a:xfrm>
          <a:prstGeom prst="rect">
            <a:avLst/>
          </a:prstGeom>
          <a:noFill/>
        </p:spPr>
        <p:txBody>
          <a:bodyPr wrap="square" rtlCol="0">
            <a:spAutoFit/>
          </a:bodyPr>
          <a:lstStyle/>
          <a:p>
            <a:r>
              <a:rPr lang="en-US" altLang="zh-CN" dirty="0"/>
              <a:t>0</a:t>
            </a:r>
            <a:endParaRPr lang="zh-CN" altLang="en-US" dirty="0"/>
          </a:p>
        </p:txBody>
      </p:sp>
      <p:sp>
        <p:nvSpPr>
          <p:cNvPr id="140" name="文本框 139">
            <a:extLst>
              <a:ext uri="{FF2B5EF4-FFF2-40B4-BE49-F238E27FC236}">
                <a16:creationId xmlns:a16="http://schemas.microsoft.com/office/drawing/2014/main" xmlns="" id="{8C298E40-1FC5-4B7C-854B-77EA7B8C72E5}"/>
              </a:ext>
            </a:extLst>
          </p:cNvPr>
          <p:cNvSpPr txBox="1"/>
          <p:nvPr/>
        </p:nvSpPr>
        <p:spPr>
          <a:xfrm>
            <a:off x="4807035" y="5255250"/>
            <a:ext cx="330204" cy="369332"/>
          </a:xfrm>
          <a:prstGeom prst="rect">
            <a:avLst/>
          </a:prstGeom>
          <a:noFill/>
        </p:spPr>
        <p:txBody>
          <a:bodyPr wrap="square" rtlCol="0">
            <a:spAutoFit/>
          </a:bodyPr>
          <a:lstStyle/>
          <a:p>
            <a:r>
              <a:rPr lang="en-US" altLang="zh-CN" dirty="0"/>
              <a:t>7</a:t>
            </a:r>
            <a:endParaRPr lang="zh-CN" altLang="en-US" dirty="0"/>
          </a:p>
        </p:txBody>
      </p:sp>
      <p:sp>
        <p:nvSpPr>
          <p:cNvPr id="141" name="文本框 140">
            <a:extLst>
              <a:ext uri="{FF2B5EF4-FFF2-40B4-BE49-F238E27FC236}">
                <a16:creationId xmlns:a16="http://schemas.microsoft.com/office/drawing/2014/main" xmlns="" id="{6CBC73B9-9B1A-4835-AEE9-E53552C868DC}"/>
              </a:ext>
            </a:extLst>
          </p:cNvPr>
          <p:cNvSpPr txBox="1"/>
          <p:nvPr/>
        </p:nvSpPr>
        <p:spPr>
          <a:xfrm>
            <a:off x="6141326" y="5256806"/>
            <a:ext cx="454121" cy="369332"/>
          </a:xfrm>
          <a:prstGeom prst="rect">
            <a:avLst/>
          </a:prstGeom>
          <a:noFill/>
        </p:spPr>
        <p:txBody>
          <a:bodyPr wrap="square" rtlCol="0">
            <a:spAutoFit/>
          </a:bodyPr>
          <a:lstStyle/>
          <a:p>
            <a:r>
              <a:rPr lang="en-US" altLang="zh-CN" dirty="0"/>
              <a:t>11</a:t>
            </a:r>
            <a:endParaRPr lang="zh-CN" altLang="en-US" dirty="0"/>
          </a:p>
        </p:txBody>
      </p:sp>
      <p:sp>
        <p:nvSpPr>
          <p:cNvPr id="142" name="矩形 141">
            <a:extLst>
              <a:ext uri="{FF2B5EF4-FFF2-40B4-BE49-F238E27FC236}">
                <a16:creationId xmlns:a16="http://schemas.microsoft.com/office/drawing/2014/main" xmlns="" id="{498FB1CD-5E99-457E-83F3-3FF05FF90DA5}"/>
              </a:ext>
            </a:extLst>
          </p:cNvPr>
          <p:cNvSpPr/>
          <p:nvPr/>
        </p:nvSpPr>
        <p:spPr>
          <a:xfrm>
            <a:off x="7534823" y="5277064"/>
            <a:ext cx="428322" cy="369332"/>
          </a:xfrm>
          <a:prstGeom prst="rect">
            <a:avLst/>
          </a:prstGeom>
        </p:spPr>
        <p:txBody>
          <a:bodyPr wrap="none">
            <a:spAutoFit/>
          </a:bodyPr>
          <a:lstStyle/>
          <a:p>
            <a:r>
              <a:rPr lang="en-US" altLang="zh-CN" dirty="0"/>
              <a:t>16</a:t>
            </a:r>
            <a:endParaRPr lang="zh-CN" altLang="en-US" dirty="0"/>
          </a:p>
        </p:txBody>
      </p:sp>
      <p:sp>
        <p:nvSpPr>
          <p:cNvPr id="143" name="矩形 142">
            <a:extLst>
              <a:ext uri="{FF2B5EF4-FFF2-40B4-BE49-F238E27FC236}">
                <a16:creationId xmlns:a16="http://schemas.microsoft.com/office/drawing/2014/main" xmlns="" id="{270E147F-BA74-4C1D-A813-F5D7E40628B0}"/>
              </a:ext>
            </a:extLst>
          </p:cNvPr>
          <p:cNvSpPr/>
          <p:nvPr/>
        </p:nvSpPr>
        <p:spPr>
          <a:xfrm>
            <a:off x="8966164" y="5271810"/>
            <a:ext cx="428322" cy="369332"/>
          </a:xfrm>
          <a:prstGeom prst="rect">
            <a:avLst/>
          </a:prstGeom>
        </p:spPr>
        <p:txBody>
          <a:bodyPr wrap="none">
            <a:spAutoFit/>
          </a:bodyPr>
          <a:lstStyle/>
          <a:p>
            <a:r>
              <a:rPr lang="en-US" altLang="zh-CN" dirty="0"/>
              <a:t>18</a:t>
            </a:r>
            <a:endParaRPr lang="zh-CN" altLang="en-US" dirty="0"/>
          </a:p>
        </p:txBody>
      </p:sp>
      <p:sp>
        <p:nvSpPr>
          <p:cNvPr id="144" name="矩形 143">
            <a:extLst>
              <a:ext uri="{FF2B5EF4-FFF2-40B4-BE49-F238E27FC236}">
                <a16:creationId xmlns:a16="http://schemas.microsoft.com/office/drawing/2014/main" xmlns="" id="{A4BB3F6B-60FC-4BBA-8C55-A96FE01003EF}"/>
              </a:ext>
            </a:extLst>
          </p:cNvPr>
          <p:cNvSpPr/>
          <p:nvPr/>
        </p:nvSpPr>
        <p:spPr>
          <a:xfrm>
            <a:off x="10386190" y="5277064"/>
            <a:ext cx="428322" cy="369332"/>
          </a:xfrm>
          <a:prstGeom prst="rect">
            <a:avLst/>
          </a:prstGeom>
        </p:spPr>
        <p:txBody>
          <a:bodyPr wrap="none">
            <a:spAutoFit/>
          </a:bodyPr>
          <a:lstStyle/>
          <a:p>
            <a:r>
              <a:rPr lang="en-US" altLang="zh-CN" dirty="0"/>
              <a:t>19</a:t>
            </a:r>
            <a:endParaRPr lang="zh-CN" altLang="en-US" dirty="0"/>
          </a:p>
        </p:txBody>
      </p:sp>
      <p:sp>
        <p:nvSpPr>
          <p:cNvPr id="145" name="文本框 144">
            <a:extLst>
              <a:ext uri="{FF2B5EF4-FFF2-40B4-BE49-F238E27FC236}">
                <a16:creationId xmlns:a16="http://schemas.microsoft.com/office/drawing/2014/main" xmlns="" id="{05A1B55B-605C-46B4-A048-36112C02F0F7}"/>
              </a:ext>
            </a:extLst>
          </p:cNvPr>
          <p:cNvSpPr txBox="1"/>
          <p:nvPr/>
        </p:nvSpPr>
        <p:spPr>
          <a:xfrm>
            <a:off x="3409722" y="5675308"/>
            <a:ext cx="454400" cy="369332"/>
          </a:xfrm>
          <a:prstGeom prst="rect">
            <a:avLst/>
          </a:prstGeom>
          <a:noFill/>
        </p:spPr>
        <p:txBody>
          <a:bodyPr wrap="square" rtlCol="0">
            <a:spAutoFit/>
          </a:bodyPr>
          <a:lstStyle/>
          <a:p>
            <a:r>
              <a:rPr lang="en-US" altLang="zh-CN" dirty="0"/>
              <a:t>-1</a:t>
            </a:r>
            <a:endParaRPr lang="zh-CN" altLang="en-US" dirty="0"/>
          </a:p>
        </p:txBody>
      </p:sp>
      <p:sp>
        <p:nvSpPr>
          <p:cNvPr id="146" name="文本框 145">
            <a:extLst>
              <a:ext uri="{FF2B5EF4-FFF2-40B4-BE49-F238E27FC236}">
                <a16:creationId xmlns:a16="http://schemas.microsoft.com/office/drawing/2014/main" xmlns="" id="{F61490AE-779B-4798-A51B-1FE014C21E0F}"/>
              </a:ext>
            </a:extLst>
          </p:cNvPr>
          <p:cNvSpPr txBox="1"/>
          <p:nvPr/>
        </p:nvSpPr>
        <p:spPr>
          <a:xfrm>
            <a:off x="4803813" y="5675308"/>
            <a:ext cx="454400" cy="369332"/>
          </a:xfrm>
          <a:prstGeom prst="rect">
            <a:avLst/>
          </a:prstGeom>
          <a:noFill/>
        </p:spPr>
        <p:txBody>
          <a:bodyPr wrap="square" rtlCol="0">
            <a:spAutoFit/>
          </a:bodyPr>
          <a:lstStyle/>
          <a:p>
            <a:r>
              <a:rPr lang="en-US" altLang="zh-CN" dirty="0"/>
              <a:t>1</a:t>
            </a:r>
            <a:endParaRPr lang="zh-CN" altLang="en-US" dirty="0"/>
          </a:p>
        </p:txBody>
      </p:sp>
      <p:sp>
        <p:nvSpPr>
          <p:cNvPr id="147" name="文本框 146">
            <a:extLst>
              <a:ext uri="{FF2B5EF4-FFF2-40B4-BE49-F238E27FC236}">
                <a16:creationId xmlns:a16="http://schemas.microsoft.com/office/drawing/2014/main" xmlns="" id="{97A8A610-F763-4201-A01B-D4DBAC4789A5}"/>
              </a:ext>
            </a:extLst>
          </p:cNvPr>
          <p:cNvSpPr txBox="1"/>
          <p:nvPr/>
        </p:nvSpPr>
        <p:spPr>
          <a:xfrm>
            <a:off x="6190775" y="5691086"/>
            <a:ext cx="454400" cy="369332"/>
          </a:xfrm>
          <a:prstGeom prst="rect">
            <a:avLst/>
          </a:prstGeom>
          <a:noFill/>
        </p:spPr>
        <p:txBody>
          <a:bodyPr wrap="square" rtlCol="0">
            <a:spAutoFit/>
          </a:bodyPr>
          <a:lstStyle/>
          <a:p>
            <a:r>
              <a:rPr lang="en-US" altLang="zh-CN" dirty="0"/>
              <a:t>1</a:t>
            </a:r>
            <a:endParaRPr lang="zh-CN" altLang="en-US" dirty="0"/>
          </a:p>
        </p:txBody>
      </p:sp>
      <p:sp>
        <p:nvSpPr>
          <p:cNvPr id="148" name="矩形 147">
            <a:extLst>
              <a:ext uri="{FF2B5EF4-FFF2-40B4-BE49-F238E27FC236}">
                <a16:creationId xmlns:a16="http://schemas.microsoft.com/office/drawing/2014/main" xmlns="" id="{40891195-A0C4-42CD-A9A5-35B71B640829}"/>
              </a:ext>
            </a:extLst>
          </p:cNvPr>
          <p:cNvSpPr/>
          <p:nvPr/>
        </p:nvSpPr>
        <p:spPr>
          <a:xfrm>
            <a:off x="7604845" y="5689764"/>
            <a:ext cx="306494" cy="369332"/>
          </a:xfrm>
          <a:prstGeom prst="rect">
            <a:avLst/>
          </a:prstGeom>
        </p:spPr>
        <p:txBody>
          <a:bodyPr wrap="none">
            <a:spAutoFit/>
          </a:bodyPr>
          <a:lstStyle/>
          <a:p>
            <a:r>
              <a:rPr lang="en-US" altLang="zh-CN" dirty="0"/>
              <a:t>2</a:t>
            </a:r>
            <a:endParaRPr lang="zh-CN" altLang="en-US" dirty="0"/>
          </a:p>
        </p:txBody>
      </p:sp>
      <p:sp>
        <p:nvSpPr>
          <p:cNvPr id="149" name="文本框 148">
            <a:extLst>
              <a:ext uri="{FF2B5EF4-FFF2-40B4-BE49-F238E27FC236}">
                <a16:creationId xmlns:a16="http://schemas.microsoft.com/office/drawing/2014/main" xmlns="" id="{1A9217D1-12F0-41F8-BCA3-F364019CC9CC}"/>
              </a:ext>
            </a:extLst>
          </p:cNvPr>
          <p:cNvSpPr txBox="1"/>
          <p:nvPr/>
        </p:nvSpPr>
        <p:spPr>
          <a:xfrm>
            <a:off x="8993291" y="5659012"/>
            <a:ext cx="454400" cy="369332"/>
          </a:xfrm>
          <a:prstGeom prst="rect">
            <a:avLst/>
          </a:prstGeom>
          <a:noFill/>
        </p:spPr>
        <p:txBody>
          <a:bodyPr wrap="square" rtlCol="0">
            <a:spAutoFit/>
          </a:bodyPr>
          <a:lstStyle/>
          <a:p>
            <a:r>
              <a:rPr lang="en-US" altLang="zh-CN" dirty="0"/>
              <a:t>3</a:t>
            </a:r>
            <a:endParaRPr lang="zh-CN" altLang="en-US" dirty="0"/>
          </a:p>
        </p:txBody>
      </p:sp>
      <p:sp>
        <p:nvSpPr>
          <p:cNvPr id="150" name="文本框 149">
            <a:extLst>
              <a:ext uri="{FF2B5EF4-FFF2-40B4-BE49-F238E27FC236}">
                <a16:creationId xmlns:a16="http://schemas.microsoft.com/office/drawing/2014/main" xmlns="" id="{4F0B820A-694C-4EA8-80BA-8C11C167DA3D}"/>
              </a:ext>
            </a:extLst>
          </p:cNvPr>
          <p:cNvSpPr txBox="1"/>
          <p:nvPr/>
        </p:nvSpPr>
        <p:spPr>
          <a:xfrm>
            <a:off x="10420816" y="5659012"/>
            <a:ext cx="454400" cy="369332"/>
          </a:xfrm>
          <a:prstGeom prst="rect">
            <a:avLst/>
          </a:prstGeom>
          <a:noFill/>
        </p:spPr>
        <p:txBody>
          <a:bodyPr wrap="square" rtlCol="0">
            <a:spAutoFit/>
          </a:bodyPr>
          <a:lstStyle/>
          <a:p>
            <a:r>
              <a:rPr lang="en-US" altLang="zh-CN" dirty="0"/>
              <a:t>3</a:t>
            </a:r>
            <a:endParaRPr lang="zh-CN" altLang="en-US" dirty="0"/>
          </a:p>
        </p:txBody>
      </p:sp>
      <p:sp>
        <p:nvSpPr>
          <p:cNvPr id="151" name="文本框 150">
            <a:extLst>
              <a:ext uri="{FF2B5EF4-FFF2-40B4-BE49-F238E27FC236}">
                <a16:creationId xmlns:a16="http://schemas.microsoft.com/office/drawing/2014/main" xmlns="" id="{536134AD-9714-4E31-B223-3BA2CD1C9276}"/>
              </a:ext>
            </a:extLst>
          </p:cNvPr>
          <p:cNvSpPr txBox="1"/>
          <p:nvPr/>
        </p:nvSpPr>
        <p:spPr>
          <a:xfrm>
            <a:off x="3487805" y="6112933"/>
            <a:ext cx="289535" cy="369332"/>
          </a:xfrm>
          <a:prstGeom prst="rect">
            <a:avLst/>
          </a:prstGeom>
          <a:noFill/>
        </p:spPr>
        <p:txBody>
          <a:bodyPr wrap="square" rtlCol="0">
            <a:spAutoFit/>
          </a:bodyPr>
          <a:lstStyle/>
          <a:p>
            <a:r>
              <a:rPr lang="en-US" altLang="zh-CN" dirty="0"/>
              <a:t>1</a:t>
            </a:r>
            <a:endParaRPr lang="zh-CN" altLang="en-US" dirty="0"/>
          </a:p>
        </p:txBody>
      </p:sp>
      <p:sp>
        <p:nvSpPr>
          <p:cNvPr id="152" name="文本框 151">
            <a:extLst>
              <a:ext uri="{FF2B5EF4-FFF2-40B4-BE49-F238E27FC236}">
                <a16:creationId xmlns:a16="http://schemas.microsoft.com/office/drawing/2014/main" xmlns="" id="{24F2F16C-4C18-46C8-B4A0-A655ED2C6031}"/>
              </a:ext>
            </a:extLst>
          </p:cNvPr>
          <p:cNvSpPr txBox="1"/>
          <p:nvPr/>
        </p:nvSpPr>
        <p:spPr>
          <a:xfrm>
            <a:off x="4817205" y="6088758"/>
            <a:ext cx="310909" cy="369332"/>
          </a:xfrm>
          <a:prstGeom prst="rect">
            <a:avLst/>
          </a:prstGeom>
          <a:noFill/>
        </p:spPr>
        <p:txBody>
          <a:bodyPr wrap="square" rtlCol="0">
            <a:spAutoFit/>
          </a:bodyPr>
          <a:lstStyle/>
          <a:p>
            <a:r>
              <a:rPr lang="en-US" altLang="zh-CN" dirty="0"/>
              <a:t>1</a:t>
            </a:r>
            <a:endParaRPr lang="zh-CN" altLang="en-US" dirty="0"/>
          </a:p>
        </p:txBody>
      </p:sp>
      <p:sp>
        <p:nvSpPr>
          <p:cNvPr id="153" name="文本框 152">
            <a:extLst>
              <a:ext uri="{FF2B5EF4-FFF2-40B4-BE49-F238E27FC236}">
                <a16:creationId xmlns:a16="http://schemas.microsoft.com/office/drawing/2014/main" xmlns="" id="{BB94706E-4E03-4E7E-8F8E-4C0BFB929A28}"/>
              </a:ext>
            </a:extLst>
          </p:cNvPr>
          <p:cNvSpPr txBox="1"/>
          <p:nvPr/>
        </p:nvSpPr>
        <p:spPr>
          <a:xfrm>
            <a:off x="6207119" y="6112933"/>
            <a:ext cx="289535" cy="369332"/>
          </a:xfrm>
          <a:prstGeom prst="rect">
            <a:avLst/>
          </a:prstGeom>
          <a:noFill/>
        </p:spPr>
        <p:txBody>
          <a:bodyPr wrap="squar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xmlns="" id="{3A3D3AC5-1D3A-44BD-8714-1073089A788E}"/>
              </a:ext>
            </a:extLst>
          </p:cNvPr>
          <p:cNvSpPr txBox="1"/>
          <p:nvPr/>
        </p:nvSpPr>
        <p:spPr>
          <a:xfrm>
            <a:off x="7599712" y="6112933"/>
            <a:ext cx="289535"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155" name="文本框 154">
            <a:extLst>
              <a:ext uri="{FF2B5EF4-FFF2-40B4-BE49-F238E27FC236}">
                <a16:creationId xmlns:a16="http://schemas.microsoft.com/office/drawing/2014/main" xmlns="" id="{D6FC10B2-7C90-4DD9-B117-3DD860EDD06B}"/>
              </a:ext>
            </a:extLst>
          </p:cNvPr>
          <p:cNvSpPr txBox="1"/>
          <p:nvPr/>
        </p:nvSpPr>
        <p:spPr>
          <a:xfrm>
            <a:off x="9027237" y="6112933"/>
            <a:ext cx="289535" cy="369332"/>
          </a:xfrm>
          <a:prstGeom prst="rect">
            <a:avLst/>
          </a:prstGeom>
          <a:noFill/>
        </p:spPr>
        <p:txBody>
          <a:bodyPr wrap="square" rtlCol="0">
            <a:spAutoFit/>
          </a:bodyPr>
          <a:lstStyle/>
          <a:p>
            <a:r>
              <a:rPr lang="en-US" altLang="zh-CN" dirty="0"/>
              <a:t>0</a:t>
            </a:r>
            <a:endParaRPr lang="zh-CN" altLang="en-US" dirty="0"/>
          </a:p>
        </p:txBody>
      </p:sp>
      <p:sp>
        <p:nvSpPr>
          <p:cNvPr id="156" name="文本框 155">
            <a:extLst>
              <a:ext uri="{FF2B5EF4-FFF2-40B4-BE49-F238E27FC236}">
                <a16:creationId xmlns:a16="http://schemas.microsoft.com/office/drawing/2014/main" xmlns="" id="{52DCF258-E118-47D5-9C11-2970ECF3D84F}"/>
              </a:ext>
            </a:extLst>
          </p:cNvPr>
          <p:cNvSpPr txBox="1"/>
          <p:nvPr/>
        </p:nvSpPr>
        <p:spPr>
          <a:xfrm>
            <a:off x="10503248" y="6096637"/>
            <a:ext cx="289535" cy="369332"/>
          </a:xfrm>
          <a:prstGeom prst="rect">
            <a:avLst/>
          </a:prstGeom>
          <a:noFill/>
        </p:spPr>
        <p:txBody>
          <a:bodyPr wrap="square" rtlCol="0">
            <a:spAutoFit/>
          </a:bodyPr>
          <a:lstStyle/>
          <a:p>
            <a:r>
              <a:rPr lang="en-US" altLang="zh-CN" dirty="0"/>
              <a:t>0</a:t>
            </a:r>
            <a:endParaRPr lang="zh-CN" altLang="en-US" dirty="0"/>
          </a:p>
        </p:txBody>
      </p:sp>
      <p:sp>
        <p:nvSpPr>
          <p:cNvPr id="157" name="文本框 156">
            <a:extLst>
              <a:ext uri="{FF2B5EF4-FFF2-40B4-BE49-F238E27FC236}">
                <a16:creationId xmlns:a16="http://schemas.microsoft.com/office/drawing/2014/main" xmlns="" id="{C7766A94-AFD5-438D-A960-8F8F255C62A7}"/>
              </a:ext>
            </a:extLst>
          </p:cNvPr>
          <p:cNvSpPr txBox="1"/>
          <p:nvPr/>
        </p:nvSpPr>
        <p:spPr>
          <a:xfrm>
            <a:off x="581850" y="3986801"/>
            <a:ext cx="2124129" cy="369332"/>
          </a:xfrm>
          <a:prstGeom prst="rect">
            <a:avLst/>
          </a:prstGeom>
          <a:noFill/>
        </p:spPr>
        <p:txBody>
          <a:bodyPr wrap="square" rtlCol="0">
            <a:spAutoFit/>
          </a:bodyPr>
          <a:lstStyle/>
          <a:p>
            <a:r>
              <a:rPr lang="zh-CN" altLang="en-US" dirty="0"/>
              <a:t>更新后的数组</a:t>
            </a:r>
          </a:p>
        </p:txBody>
      </p:sp>
    </p:spTree>
    <p:extLst>
      <p:ext uri="{BB962C8B-B14F-4D97-AF65-F5344CB8AC3E}">
        <p14:creationId xmlns:p14="http://schemas.microsoft.com/office/powerpoint/2010/main" val="78906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115" grpId="0"/>
      <p:bldP spid="116" grpId="0"/>
      <p:bldP spid="117" grpId="0" animBg="1"/>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5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7DF817FD-CF84-43B9-9681-1680BB955491}"/>
              </a:ext>
            </a:extLst>
          </p:cNvPr>
          <p:cNvSpPr/>
          <p:nvPr/>
        </p:nvSpPr>
        <p:spPr>
          <a:xfrm>
            <a:off x="477998" y="6606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8" name="流程图: 接点 17">
            <a:extLst>
              <a:ext uri="{FF2B5EF4-FFF2-40B4-BE49-F238E27FC236}">
                <a16:creationId xmlns:a16="http://schemas.microsoft.com/office/drawing/2014/main" xmlns="" id="{06B97837-AD15-4490-B91A-99DC943C14E7}"/>
              </a:ext>
            </a:extLst>
          </p:cNvPr>
          <p:cNvSpPr/>
          <p:nvPr/>
        </p:nvSpPr>
        <p:spPr>
          <a:xfrm>
            <a:off x="477998" y="16123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9" name="流程图: 接点 18">
            <a:extLst>
              <a:ext uri="{FF2B5EF4-FFF2-40B4-BE49-F238E27FC236}">
                <a16:creationId xmlns:a16="http://schemas.microsoft.com/office/drawing/2014/main" xmlns="" id="{8FDBC89B-2F41-40E5-8821-FEA7C27F4BC1}"/>
              </a:ext>
            </a:extLst>
          </p:cNvPr>
          <p:cNvSpPr/>
          <p:nvPr/>
        </p:nvSpPr>
        <p:spPr>
          <a:xfrm>
            <a:off x="1586743" y="660882"/>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1" name="流程图: 接点 20">
            <a:extLst>
              <a:ext uri="{FF2B5EF4-FFF2-40B4-BE49-F238E27FC236}">
                <a16:creationId xmlns:a16="http://schemas.microsoft.com/office/drawing/2014/main" xmlns="" id="{23DAE3FF-4816-4523-903E-7477D4379958}"/>
              </a:ext>
            </a:extLst>
          </p:cNvPr>
          <p:cNvSpPr/>
          <p:nvPr/>
        </p:nvSpPr>
        <p:spPr>
          <a:xfrm>
            <a:off x="1586743" y="16123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8" name="流程图: 接点 27">
            <a:extLst>
              <a:ext uri="{FF2B5EF4-FFF2-40B4-BE49-F238E27FC236}">
                <a16:creationId xmlns:a16="http://schemas.microsoft.com/office/drawing/2014/main" xmlns="" id="{E8E87073-85A9-4E7F-ABDD-B5DC00751C28}"/>
              </a:ext>
            </a:extLst>
          </p:cNvPr>
          <p:cNvSpPr/>
          <p:nvPr/>
        </p:nvSpPr>
        <p:spPr>
          <a:xfrm>
            <a:off x="2769324" y="6606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9" name="流程图: 接点 28">
            <a:extLst>
              <a:ext uri="{FF2B5EF4-FFF2-40B4-BE49-F238E27FC236}">
                <a16:creationId xmlns:a16="http://schemas.microsoft.com/office/drawing/2014/main" xmlns="" id="{E2CE1F45-7562-439A-9139-7831BFF704EB}"/>
              </a:ext>
            </a:extLst>
          </p:cNvPr>
          <p:cNvSpPr/>
          <p:nvPr/>
        </p:nvSpPr>
        <p:spPr>
          <a:xfrm>
            <a:off x="2769324" y="161259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5" name="直接连接符 4">
            <a:extLst>
              <a:ext uri="{FF2B5EF4-FFF2-40B4-BE49-F238E27FC236}">
                <a16:creationId xmlns:a16="http://schemas.microsoft.com/office/drawing/2014/main" xmlns="" id="{0F395CF0-E5FC-462C-BD7D-B15BBB3ADC06}"/>
              </a:ext>
            </a:extLst>
          </p:cNvPr>
          <p:cNvCxnSpPr>
            <a:stCxn id="16" idx="6"/>
            <a:endCxn id="19" idx="2"/>
          </p:cNvCxnSpPr>
          <p:nvPr/>
        </p:nvCxnSpPr>
        <p:spPr>
          <a:xfrm>
            <a:off x="868390" y="843217"/>
            <a:ext cx="718353"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013CBCF-5DA7-439A-9BFF-E379A670573F}"/>
              </a:ext>
            </a:extLst>
          </p:cNvPr>
          <p:cNvCxnSpPr>
            <a:stCxn id="16" idx="4"/>
            <a:endCxn id="18" idx="0"/>
          </p:cNvCxnSpPr>
          <p:nvPr/>
        </p:nvCxnSpPr>
        <p:spPr>
          <a:xfrm>
            <a:off x="673194" y="1025779"/>
            <a:ext cx="0" cy="58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E2134FAD-A823-4E28-BCD5-DDE2C030F5EB}"/>
              </a:ext>
            </a:extLst>
          </p:cNvPr>
          <p:cNvCxnSpPr>
            <a:stCxn id="18" idx="6"/>
            <a:endCxn id="21" idx="2"/>
          </p:cNvCxnSpPr>
          <p:nvPr/>
        </p:nvCxnSpPr>
        <p:spPr>
          <a:xfrm>
            <a:off x="868390" y="1794931"/>
            <a:ext cx="718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1BD393C-6DE8-45B8-8950-8A67E7817BD1}"/>
              </a:ext>
            </a:extLst>
          </p:cNvPr>
          <p:cNvCxnSpPr>
            <a:cxnSpLocks/>
            <a:stCxn id="21" idx="0"/>
            <a:endCxn id="19" idx="4"/>
          </p:cNvCxnSpPr>
          <p:nvPr/>
        </p:nvCxnSpPr>
        <p:spPr>
          <a:xfrm flipV="1">
            <a:off x="1781939" y="1026007"/>
            <a:ext cx="0" cy="586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B33605B-3C64-4723-878D-66B9D5E5F5C8}"/>
              </a:ext>
            </a:extLst>
          </p:cNvPr>
          <p:cNvCxnSpPr>
            <a:stCxn id="19" idx="6"/>
            <a:endCxn id="28" idx="2"/>
          </p:cNvCxnSpPr>
          <p:nvPr/>
        </p:nvCxnSpPr>
        <p:spPr>
          <a:xfrm flipV="1">
            <a:off x="1977135" y="843217"/>
            <a:ext cx="792189"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3F7167D-E82D-4323-B325-F1068F60D16A}"/>
              </a:ext>
            </a:extLst>
          </p:cNvPr>
          <p:cNvCxnSpPr>
            <a:stCxn id="28" idx="4"/>
            <a:endCxn id="29" idx="0"/>
          </p:cNvCxnSpPr>
          <p:nvPr/>
        </p:nvCxnSpPr>
        <p:spPr>
          <a:xfrm>
            <a:off x="2964520" y="1025779"/>
            <a:ext cx="0" cy="58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4BD6B702-FAF0-4775-B444-03B3F12B9E11}"/>
              </a:ext>
            </a:extLst>
          </p:cNvPr>
          <p:cNvCxnSpPr>
            <a:stCxn id="19" idx="5"/>
            <a:endCxn id="29" idx="1"/>
          </p:cNvCxnSpPr>
          <p:nvPr/>
        </p:nvCxnSpPr>
        <p:spPr>
          <a:xfrm>
            <a:off x="1919963" y="972536"/>
            <a:ext cx="906533" cy="69353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F8BABE8E-0F99-4862-ACE6-437C6B6549EB}"/>
              </a:ext>
            </a:extLst>
          </p:cNvPr>
          <p:cNvSpPr txBox="1"/>
          <p:nvPr/>
        </p:nvSpPr>
        <p:spPr>
          <a:xfrm>
            <a:off x="1008331" y="473884"/>
            <a:ext cx="438469" cy="369332"/>
          </a:xfrm>
          <a:prstGeom prst="rect">
            <a:avLst/>
          </a:prstGeom>
          <a:noFill/>
        </p:spPr>
        <p:txBody>
          <a:bodyPr wrap="square" rtlCol="0">
            <a:spAutoFit/>
          </a:bodyPr>
          <a:lstStyle/>
          <a:p>
            <a:r>
              <a:rPr lang="en-US" altLang="zh-CN" dirty="0"/>
              <a:t>11</a:t>
            </a:r>
            <a:endParaRPr lang="zh-CN" altLang="en-US" dirty="0"/>
          </a:p>
        </p:txBody>
      </p:sp>
      <p:sp>
        <p:nvSpPr>
          <p:cNvPr id="39" name="文本框 38">
            <a:extLst>
              <a:ext uri="{FF2B5EF4-FFF2-40B4-BE49-F238E27FC236}">
                <a16:creationId xmlns:a16="http://schemas.microsoft.com/office/drawing/2014/main" xmlns="" id="{AF6945A8-0344-4EEB-9E30-124E63821A60}"/>
              </a:ext>
            </a:extLst>
          </p:cNvPr>
          <p:cNvSpPr txBox="1"/>
          <p:nvPr/>
        </p:nvSpPr>
        <p:spPr>
          <a:xfrm>
            <a:off x="2206889" y="473884"/>
            <a:ext cx="438469"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71B1A067-F85E-4566-8C1E-B6DAA03C5D8D}"/>
              </a:ext>
            </a:extLst>
          </p:cNvPr>
          <p:cNvSpPr txBox="1"/>
          <p:nvPr/>
        </p:nvSpPr>
        <p:spPr>
          <a:xfrm>
            <a:off x="404253" y="1134407"/>
            <a:ext cx="438469" cy="369332"/>
          </a:xfrm>
          <a:prstGeom prst="rect">
            <a:avLst/>
          </a:prstGeom>
          <a:noFill/>
        </p:spPr>
        <p:txBody>
          <a:bodyPr wrap="square" rtlCol="0">
            <a:spAutoFit/>
          </a:bodyPr>
          <a:lstStyle/>
          <a:p>
            <a:r>
              <a:rPr lang="en-US" altLang="zh-CN" dirty="0"/>
              <a:t>7</a:t>
            </a:r>
            <a:endParaRPr lang="zh-CN" altLang="en-US" dirty="0"/>
          </a:p>
        </p:txBody>
      </p:sp>
      <p:cxnSp>
        <p:nvCxnSpPr>
          <p:cNvPr id="41" name="直接连接符 40">
            <a:extLst>
              <a:ext uri="{FF2B5EF4-FFF2-40B4-BE49-F238E27FC236}">
                <a16:creationId xmlns:a16="http://schemas.microsoft.com/office/drawing/2014/main" xmlns="" id="{AB53318C-C639-4D4F-BECC-6DE6CDA85BB2}"/>
              </a:ext>
            </a:extLst>
          </p:cNvPr>
          <p:cNvCxnSpPr>
            <a:stCxn id="18" idx="7"/>
            <a:endCxn id="19" idx="3"/>
          </p:cNvCxnSpPr>
          <p:nvPr/>
        </p:nvCxnSpPr>
        <p:spPr>
          <a:xfrm flipV="1">
            <a:off x="811218" y="972536"/>
            <a:ext cx="832697" cy="69330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C6274863-B37A-47C9-B59D-CCA8DECADAAA}"/>
              </a:ext>
            </a:extLst>
          </p:cNvPr>
          <p:cNvSpPr txBox="1"/>
          <p:nvPr/>
        </p:nvSpPr>
        <p:spPr>
          <a:xfrm>
            <a:off x="935499" y="1025551"/>
            <a:ext cx="438469" cy="369332"/>
          </a:xfrm>
          <a:prstGeom prst="rect">
            <a:avLst/>
          </a:prstGeom>
          <a:noFill/>
        </p:spPr>
        <p:txBody>
          <a:bodyPr wrap="square" rtlCol="0">
            <a:spAutoFit/>
          </a:bodyPr>
          <a:lstStyle/>
          <a:p>
            <a:r>
              <a:rPr lang="en-US" altLang="zh-CN" dirty="0"/>
              <a:t>10</a:t>
            </a:r>
            <a:endParaRPr lang="zh-CN" altLang="en-US" dirty="0"/>
          </a:p>
        </p:txBody>
      </p:sp>
      <p:sp>
        <p:nvSpPr>
          <p:cNvPr id="44" name="文本框 43">
            <a:extLst>
              <a:ext uri="{FF2B5EF4-FFF2-40B4-BE49-F238E27FC236}">
                <a16:creationId xmlns:a16="http://schemas.microsoft.com/office/drawing/2014/main" xmlns="" id="{EC72138B-8DA7-4201-8502-B91ADE78E603}"/>
              </a:ext>
            </a:extLst>
          </p:cNvPr>
          <p:cNvSpPr txBox="1"/>
          <p:nvPr/>
        </p:nvSpPr>
        <p:spPr>
          <a:xfrm>
            <a:off x="1059320" y="1822214"/>
            <a:ext cx="438469" cy="369332"/>
          </a:xfrm>
          <a:prstGeom prst="rect">
            <a:avLst/>
          </a:prstGeom>
          <a:noFill/>
        </p:spPr>
        <p:txBody>
          <a:bodyPr wrap="square" rtlCol="0">
            <a:spAutoFit/>
          </a:bodyPr>
          <a:lstStyle/>
          <a:p>
            <a:r>
              <a:rPr lang="en-US" altLang="zh-CN" dirty="0"/>
              <a:t>9</a:t>
            </a:r>
            <a:endParaRPr lang="zh-CN" altLang="en-US" dirty="0"/>
          </a:p>
        </p:txBody>
      </p:sp>
      <p:sp>
        <p:nvSpPr>
          <p:cNvPr id="45" name="文本框 44">
            <a:extLst>
              <a:ext uri="{FF2B5EF4-FFF2-40B4-BE49-F238E27FC236}">
                <a16:creationId xmlns:a16="http://schemas.microsoft.com/office/drawing/2014/main" xmlns="" id="{79B84A56-FBC5-4AD0-87FC-730F1CD79965}"/>
              </a:ext>
            </a:extLst>
          </p:cNvPr>
          <p:cNvSpPr txBox="1"/>
          <p:nvPr/>
        </p:nvSpPr>
        <p:spPr>
          <a:xfrm>
            <a:off x="1736692" y="1134407"/>
            <a:ext cx="438469"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EC7FCFF8-D0D6-48DF-9845-E0D793E651FD}"/>
              </a:ext>
            </a:extLst>
          </p:cNvPr>
          <p:cNvSpPr txBox="1"/>
          <p:nvPr/>
        </p:nvSpPr>
        <p:spPr>
          <a:xfrm>
            <a:off x="2313184" y="1060701"/>
            <a:ext cx="438469" cy="369332"/>
          </a:xfrm>
          <a:prstGeom prst="rect">
            <a:avLst/>
          </a:prstGeom>
          <a:noFill/>
        </p:spPr>
        <p:txBody>
          <a:bodyPr wrap="square" rtlCol="0">
            <a:spAutoFit/>
          </a:bodyPr>
          <a:lstStyle/>
          <a:p>
            <a:r>
              <a:rPr lang="en-US" altLang="zh-CN" dirty="0"/>
              <a:t>8</a:t>
            </a:r>
            <a:endParaRPr lang="zh-CN" altLang="en-US" dirty="0"/>
          </a:p>
        </p:txBody>
      </p:sp>
      <p:sp>
        <p:nvSpPr>
          <p:cNvPr id="47" name="文本框 46">
            <a:extLst>
              <a:ext uri="{FF2B5EF4-FFF2-40B4-BE49-F238E27FC236}">
                <a16:creationId xmlns:a16="http://schemas.microsoft.com/office/drawing/2014/main" xmlns="" id="{E581BC0E-80D3-4B76-B388-2C8DE342C02F}"/>
              </a:ext>
            </a:extLst>
          </p:cNvPr>
          <p:cNvSpPr txBox="1"/>
          <p:nvPr/>
        </p:nvSpPr>
        <p:spPr>
          <a:xfrm>
            <a:off x="2957864" y="1060701"/>
            <a:ext cx="438469" cy="369332"/>
          </a:xfrm>
          <a:prstGeom prst="rect">
            <a:avLst/>
          </a:prstGeom>
          <a:noFill/>
        </p:spPr>
        <p:txBody>
          <a:bodyPr wrap="square" rtlCol="0">
            <a:spAutoFit/>
          </a:bodyPr>
          <a:lstStyle/>
          <a:p>
            <a:r>
              <a:rPr lang="en-US" altLang="zh-CN" dirty="0"/>
              <a:t>6</a:t>
            </a:r>
            <a:endParaRPr lang="zh-CN" altLang="en-US" dirty="0"/>
          </a:p>
        </p:txBody>
      </p:sp>
      <p:sp>
        <p:nvSpPr>
          <p:cNvPr id="131" name="矩形 130">
            <a:extLst>
              <a:ext uri="{FF2B5EF4-FFF2-40B4-BE49-F238E27FC236}">
                <a16:creationId xmlns:a16="http://schemas.microsoft.com/office/drawing/2014/main" xmlns="" id="{D1056B00-A8D3-4E68-BE95-9BAF1F2715AC}"/>
              </a:ext>
            </a:extLst>
          </p:cNvPr>
          <p:cNvSpPr/>
          <p:nvPr/>
        </p:nvSpPr>
        <p:spPr>
          <a:xfrm>
            <a:off x="4871659" y="871025"/>
            <a:ext cx="5235439" cy="918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连接符 131">
            <a:extLst>
              <a:ext uri="{FF2B5EF4-FFF2-40B4-BE49-F238E27FC236}">
                <a16:creationId xmlns:a16="http://schemas.microsoft.com/office/drawing/2014/main" xmlns="" id="{38D2B225-4FDC-4219-8E36-6AC4E47730E3}"/>
              </a:ext>
            </a:extLst>
          </p:cNvPr>
          <p:cNvCxnSpPr>
            <a:cxnSpLocks/>
            <a:endCxn id="131" idx="3"/>
          </p:cNvCxnSpPr>
          <p:nvPr/>
        </p:nvCxnSpPr>
        <p:spPr>
          <a:xfrm>
            <a:off x="4871659" y="1315420"/>
            <a:ext cx="5235439" cy="14909"/>
          </a:xfrm>
          <a:prstGeom prst="line">
            <a:avLst/>
          </a:prstGeom>
        </p:spPr>
        <p:style>
          <a:lnRef idx="3">
            <a:schemeClr val="accent1"/>
          </a:lnRef>
          <a:fillRef idx="0">
            <a:schemeClr val="accent1"/>
          </a:fillRef>
          <a:effectRef idx="2">
            <a:schemeClr val="accent1"/>
          </a:effectRef>
          <a:fontRef idx="minor">
            <a:schemeClr val="tx1"/>
          </a:fontRef>
        </p:style>
      </p:cxnSp>
      <p:cxnSp>
        <p:nvCxnSpPr>
          <p:cNvPr id="135" name="直接连接符 134">
            <a:extLst>
              <a:ext uri="{FF2B5EF4-FFF2-40B4-BE49-F238E27FC236}">
                <a16:creationId xmlns:a16="http://schemas.microsoft.com/office/drawing/2014/main" xmlns="" id="{8C49BD5F-2795-4C94-8762-B8C91D2091E0}"/>
              </a:ext>
            </a:extLst>
          </p:cNvPr>
          <p:cNvCxnSpPr>
            <a:cxnSpLocks/>
          </p:cNvCxnSpPr>
          <p:nvPr/>
        </p:nvCxnSpPr>
        <p:spPr>
          <a:xfrm>
            <a:off x="8758188"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6" name="直接连接符 135">
            <a:extLst>
              <a:ext uri="{FF2B5EF4-FFF2-40B4-BE49-F238E27FC236}">
                <a16:creationId xmlns:a16="http://schemas.microsoft.com/office/drawing/2014/main" xmlns="" id="{F5D4E972-57B0-42B3-BF60-7636EF31A6C9}"/>
              </a:ext>
            </a:extLst>
          </p:cNvPr>
          <p:cNvCxnSpPr>
            <a:cxnSpLocks/>
          </p:cNvCxnSpPr>
          <p:nvPr/>
        </p:nvCxnSpPr>
        <p:spPr>
          <a:xfrm>
            <a:off x="8086598"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7" name="直接连接符 136">
            <a:extLst>
              <a:ext uri="{FF2B5EF4-FFF2-40B4-BE49-F238E27FC236}">
                <a16:creationId xmlns:a16="http://schemas.microsoft.com/office/drawing/2014/main" xmlns="" id="{97288ED1-530D-440F-9C43-73D270F40B6E}"/>
              </a:ext>
            </a:extLst>
          </p:cNvPr>
          <p:cNvCxnSpPr>
            <a:cxnSpLocks/>
          </p:cNvCxnSpPr>
          <p:nvPr/>
        </p:nvCxnSpPr>
        <p:spPr>
          <a:xfrm>
            <a:off x="9431111" y="889073"/>
            <a:ext cx="0" cy="900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8" name="直接连接符 137">
            <a:extLst>
              <a:ext uri="{FF2B5EF4-FFF2-40B4-BE49-F238E27FC236}">
                <a16:creationId xmlns:a16="http://schemas.microsoft.com/office/drawing/2014/main" xmlns="" id="{087C5C36-5701-4CD3-941B-01F64204812C}"/>
              </a:ext>
            </a:extLst>
          </p:cNvPr>
          <p:cNvCxnSpPr>
            <a:cxnSpLocks/>
          </p:cNvCxnSpPr>
          <p:nvPr/>
        </p:nvCxnSpPr>
        <p:spPr>
          <a:xfrm>
            <a:off x="7318452"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9" name="直接连接符 138">
            <a:extLst>
              <a:ext uri="{FF2B5EF4-FFF2-40B4-BE49-F238E27FC236}">
                <a16:creationId xmlns:a16="http://schemas.microsoft.com/office/drawing/2014/main" xmlns="" id="{AA0BAA6F-D01C-43A8-81B6-0E232F92CDC7}"/>
              </a:ext>
            </a:extLst>
          </p:cNvPr>
          <p:cNvCxnSpPr>
            <a:cxnSpLocks/>
          </p:cNvCxnSpPr>
          <p:nvPr/>
        </p:nvCxnSpPr>
        <p:spPr>
          <a:xfrm>
            <a:off x="6589275" y="871025"/>
            <a:ext cx="0" cy="918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0" name="直接连接符 139">
            <a:extLst>
              <a:ext uri="{FF2B5EF4-FFF2-40B4-BE49-F238E27FC236}">
                <a16:creationId xmlns:a16="http://schemas.microsoft.com/office/drawing/2014/main" xmlns="" id="{84B120B0-CEF1-462E-8B82-D829740FD3CD}"/>
              </a:ext>
            </a:extLst>
          </p:cNvPr>
          <p:cNvCxnSpPr>
            <a:cxnSpLocks/>
          </p:cNvCxnSpPr>
          <p:nvPr/>
        </p:nvCxnSpPr>
        <p:spPr>
          <a:xfrm>
            <a:off x="5812672" y="871025"/>
            <a:ext cx="0" cy="918608"/>
          </a:xfrm>
          <a:prstGeom prst="line">
            <a:avLst/>
          </a:prstGeom>
        </p:spPr>
        <p:style>
          <a:lnRef idx="3">
            <a:schemeClr val="accent1"/>
          </a:lnRef>
          <a:fillRef idx="0">
            <a:schemeClr val="accent1"/>
          </a:fillRef>
          <a:effectRef idx="2">
            <a:schemeClr val="accent1"/>
          </a:effectRef>
          <a:fontRef idx="minor">
            <a:schemeClr val="tx1"/>
          </a:fontRef>
        </p:style>
      </p:cxnSp>
      <p:sp>
        <p:nvSpPr>
          <p:cNvPr id="142" name="文本框 141">
            <a:extLst>
              <a:ext uri="{FF2B5EF4-FFF2-40B4-BE49-F238E27FC236}">
                <a16:creationId xmlns:a16="http://schemas.microsoft.com/office/drawing/2014/main" xmlns="" id="{619896CA-5673-421C-A3F3-BA102D1D7218}"/>
              </a:ext>
            </a:extLst>
          </p:cNvPr>
          <p:cNvSpPr txBox="1"/>
          <p:nvPr/>
        </p:nvSpPr>
        <p:spPr>
          <a:xfrm>
            <a:off x="4942886" y="900880"/>
            <a:ext cx="822917" cy="369332"/>
          </a:xfrm>
          <a:prstGeom prst="rect">
            <a:avLst/>
          </a:prstGeom>
          <a:noFill/>
        </p:spPr>
        <p:txBody>
          <a:bodyPr wrap="square" rtlCol="0">
            <a:spAutoFit/>
          </a:bodyPr>
          <a:lstStyle/>
          <a:p>
            <a:r>
              <a:rPr lang="zh-CN" altLang="en-US" dirty="0"/>
              <a:t>下标</a:t>
            </a:r>
          </a:p>
        </p:txBody>
      </p:sp>
      <p:sp>
        <p:nvSpPr>
          <p:cNvPr id="144" name="文本框 143">
            <a:extLst>
              <a:ext uri="{FF2B5EF4-FFF2-40B4-BE49-F238E27FC236}">
                <a16:creationId xmlns:a16="http://schemas.microsoft.com/office/drawing/2014/main" xmlns="" id="{04C0EA3D-80C1-4E04-9431-C68999625E96}"/>
              </a:ext>
            </a:extLst>
          </p:cNvPr>
          <p:cNvSpPr txBox="1"/>
          <p:nvPr/>
        </p:nvSpPr>
        <p:spPr>
          <a:xfrm>
            <a:off x="6048379" y="889073"/>
            <a:ext cx="330204" cy="369332"/>
          </a:xfrm>
          <a:prstGeom prst="rect">
            <a:avLst/>
          </a:prstGeom>
          <a:noFill/>
        </p:spPr>
        <p:txBody>
          <a:bodyPr wrap="square" rtlCol="0">
            <a:spAutoFit/>
          </a:bodyPr>
          <a:lstStyle/>
          <a:p>
            <a:r>
              <a:rPr lang="en-US" altLang="zh-CN" dirty="0"/>
              <a:t>1</a:t>
            </a:r>
            <a:endParaRPr lang="zh-CN" altLang="en-US" dirty="0"/>
          </a:p>
        </p:txBody>
      </p:sp>
      <p:sp>
        <p:nvSpPr>
          <p:cNvPr id="145" name="文本框 144">
            <a:extLst>
              <a:ext uri="{FF2B5EF4-FFF2-40B4-BE49-F238E27FC236}">
                <a16:creationId xmlns:a16="http://schemas.microsoft.com/office/drawing/2014/main" xmlns="" id="{A7EBE902-0CFB-4696-A730-9E0C0C9A59D7}"/>
              </a:ext>
            </a:extLst>
          </p:cNvPr>
          <p:cNvSpPr txBox="1"/>
          <p:nvPr/>
        </p:nvSpPr>
        <p:spPr>
          <a:xfrm>
            <a:off x="6768424" y="893194"/>
            <a:ext cx="330204" cy="369332"/>
          </a:xfrm>
          <a:prstGeom prst="rect">
            <a:avLst/>
          </a:prstGeom>
          <a:noFill/>
        </p:spPr>
        <p:txBody>
          <a:bodyPr wrap="square" rtlCol="0">
            <a:spAutoFit/>
          </a:bodyPr>
          <a:lstStyle/>
          <a:p>
            <a:r>
              <a:rPr lang="en-US" altLang="zh-CN" dirty="0"/>
              <a:t>2</a:t>
            </a:r>
            <a:endParaRPr lang="zh-CN" altLang="en-US" dirty="0"/>
          </a:p>
        </p:txBody>
      </p:sp>
      <p:sp>
        <p:nvSpPr>
          <p:cNvPr id="146" name="文本框 145">
            <a:extLst>
              <a:ext uri="{FF2B5EF4-FFF2-40B4-BE49-F238E27FC236}">
                <a16:creationId xmlns:a16="http://schemas.microsoft.com/office/drawing/2014/main" xmlns="" id="{B09A8512-3A8F-45E9-AA5B-437DA015CAE4}"/>
              </a:ext>
            </a:extLst>
          </p:cNvPr>
          <p:cNvSpPr txBox="1"/>
          <p:nvPr/>
        </p:nvSpPr>
        <p:spPr>
          <a:xfrm>
            <a:off x="7530349" y="900880"/>
            <a:ext cx="330204" cy="369332"/>
          </a:xfrm>
          <a:prstGeom prst="rect">
            <a:avLst/>
          </a:prstGeom>
          <a:noFill/>
        </p:spPr>
        <p:txBody>
          <a:bodyPr wrap="square" rtlCol="0">
            <a:spAutoFit/>
          </a:bodyPr>
          <a:lstStyle/>
          <a:p>
            <a:r>
              <a:rPr lang="en-US" altLang="zh-CN" dirty="0"/>
              <a:t>3</a:t>
            </a:r>
            <a:endParaRPr lang="zh-CN" altLang="en-US" dirty="0"/>
          </a:p>
        </p:txBody>
      </p:sp>
      <p:sp>
        <p:nvSpPr>
          <p:cNvPr id="147" name="文本框 146">
            <a:extLst>
              <a:ext uri="{FF2B5EF4-FFF2-40B4-BE49-F238E27FC236}">
                <a16:creationId xmlns:a16="http://schemas.microsoft.com/office/drawing/2014/main" xmlns="" id="{18E86FDE-2225-4E17-A6BB-C5DAF731803A}"/>
              </a:ext>
            </a:extLst>
          </p:cNvPr>
          <p:cNvSpPr txBox="1"/>
          <p:nvPr/>
        </p:nvSpPr>
        <p:spPr>
          <a:xfrm>
            <a:off x="8256625" y="906578"/>
            <a:ext cx="330204" cy="369332"/>
          </a:xfrm>
          <a:prstGeom prst="rect">
            <a:avLst/>
          </a:prstGeom>
          <a:noFill/>
        </p:spPr>
        <p:txBody>
          <a:bodyPr wrap="square" rtlCol="0">
            <a:spAutoFit/>
          </a:bodyPr>
          <a:lstStyle/>
          <a:p>
            <a:r>
              <a:rPr lang="en-US" altLang="zh-CN" dirty="0"/>
              <a:t>4</a:t>
            </a:r>
            <a:endParaRPr lang="zh-CN" altLang="en-US" dirty="0"/>
          </a:p>
        </p:txBody>
      </p:sp>
      <p:sp>
        <p:nvSpPr>
          <p:cNvPr id="148" name="文本框 147">
            <a:extLst>
              <a:ext uri="{FF2B5EF4-FFF2-40B4-BE49-F238E27FC236}">
                <a16:creationId xmlns:a16="http://schemas.microsoft.com/office/drawing/2014/main" xmlns="" id="{8535951B-9B24-4BA6-99ED-C8BFBACF85AD}"/>
              </a:ext>
            </a:extLst>
          </p:cNvPr>
          <p:cNvSpPr txBox="1"/>
          <p:nvPr/>
        </p:nvSpPr>
        <p:spPr>
          <a:xfrm>
            <a:off x="8937337" y="889073"/>
            <a:ext cx="330204" cy="369332"/>
          </a:xfrm>
          <a:prstGeom prst="rect">
            <a:avLst/>
          </a:prstGeom>
          <a:noFill/>
        </p:spPr>
        <p:txBody>
          <a:bodyPr wrap="square" rtlCol="0">
            <a:spAutoFit/>
          </a:bodyPr>
          <a:lstStyle/>
          <a:p>
            <a:r>
              <a:rPr lang="en-US" altLang="zh-CN" dirty="0">
                <a:solidFill>
                  <a:schemeClr val="accent4"/>
                </a:solidFill>
              </a:rPr>
              <a:t>5</a:t>
            </a:r>
            <a:endParaRPr lang="zh-CN" altLang="en-US" dirty="0">
              <a:solidFill>
                <a:schemeClr val="accent4"/>
              </a:solidFill>
            </a:endParaRPr>
          </a:p>
        </p:txBody>
      </p:sp>
      <p:sp>
        <p:nvSpPr>
          <p:cNvPr id="149" name="文本框 148">
            <a:extLst>
              <a:ext uri="{FF2B5EF4-FFF2-40B4-BE49-F238E27FC236}">
                <a16:creationId xmlns:a16="http://schemas.microsoft.com/office/drawing/2014/main" xmlns="" id="{4555122A-4F72-451A-9272-38BE151DD94D}"/>
              </a:ext>
            </a:extLst>
          </p:cNvPr>
          <p:cNvSpPr txBox="1"/>
          <p:nvPr/>
        </p:nvSpPr>
        <p:spPr>
          <a:xfrm>
            <a:off x="9604003" y="889073"/>
            <a:ext cx="330204" cy="369332"/>
          </a:xfrm>
          <a:prstGeom prst="rect">
            <a:avLst/>
          </a:prstGeom>
          <a:noFill/>
        </p:spPr>
        <p:txBody>
          <a:bodyPr wrap="square" rtlCol="0">
            <a:spAutoFit/>
          </a:bodyPr>
          <a:lstStyle/>
          <a:p>
            <a:r>
              <a:rPr lang="en-US" altLang="zh-CN" dirty="0">
                <a:solidFill>
                  <a:schemeClr val="accent4"/>
                </a:solidFill>
              </a:rPr>
              <a:t>6</a:t>
            </a:r>
            <a:endParaRPr lang="zh-CN" altLang="en-US" dirty="0">
              <a:solidFill>
                <a:schemeClr val="accent4"/>
              </a:solidFill>
            </a:endParaRPr>
          </a:p>
        </p:txBody>
      </p:sp>
      <p:sp>
        <p:nvSpPr>
          <p:cNvPr id="150" name="矩形 149">
            <a:extLst>
              <a:ext uri="{FF2B5EF4-FFF2-40B4-BE49-F238E27FC236}">
                <a16:creationId xmlns:a16="http://schemas.microsoft.com/office/drawing/2014/main" xmlns="" id="{A3882AA1-65C2-49C6-9E55-4E3BAC29F928}"/>
              </a:ext>
            </a:extLst>
          </p:cNvPr>
          <p:cNvSpPr/>
          <p:nvPr/>
        </p:nvSpPr>
        <p:spPr>
          <a:xfrm>
            <a:off x="4970479" y="1345529"/>
            <a:ext cx="537327" cy="369332"/>
          </a:xfrm>
          <a:prstGeom prst="rect">
            <a:avLst/>
          </a:prstGeom>
        </p:spPr>
        <p:txBody>
          <a:bodyPr wrap="none">
            <a:spAutoFit/>
          </a:bodyPr>
          <a:lstStyle/>
          <a:p>
            <a:r>
              <a:rPr lang="en-US" altLang="zh-CN" dirty="0" err="1"/>
              <a:t>dist</a:t>
            </a:r>
            <a:endParaRPr lang="zh-CN" altLang="en-US" dirty="0"/>
          </a:p>
        </p:txBody>
      </p:sp>
      <p:sp>
        <p:nvSpPr>
          <p:cNvPr id="153" name="文本框 152">
            <a:extLst>
              <a:ext uri="{FF2B5EF4-FFF2-40B4-BE49-F238E27FC236}">
                <a16:creationId xmlns:a16="http://schemas.microsoft.com/office/drawing/2014/main" xmlns="" id="{1479DF78-789E-4816-84DF-DFDBBBD64181}"/>
              </a:ext>
            </a:extLst>
          </p:cNvPr>
          <p:cNvSpPr txBox="1"/>
          <p:nvPr/>
        </p:nvSpPr>
        <p:spPr>
          <a:xfrm>
            <a:off x="6052349" y="1341537"/>
            <a:ext cx="330204" cy="369332"/>
          </a:xfrm>
          <a:prstGeom prst="rect">
            <a:avLst/>
          </a:prstGeom>
          <a:noFill/>
        </p:spPr>
        <p:txBody>
          <a:bodyPr wrap="square" rtlCol="0">
            <a:spAutoFit/>
          </a:bodyPr>
          <a:lstStyle/>
          <a:p>
            <a:r>
              <a:rPr lang="en-US" altLang="zh-CN" dirty="0"/>
              <a:t>0</a:t>
            </a:r>
            <a:endParaRPr lang="zh-CN" altLang="en-US" dirty="0"/>
          </a:p>
        </p:txBody>
      </p:sp>
      <p:sp>
        <p:nvSpPr>
          <p:cNvPr id="154" name="文本框 153">
            <a:extLst>
              <a:ext uri="{FF2B5EF4-FFF2-40B4-BE49-F238E27FC236}">
                <a16:creationId xmlns:a16="http://schemas.microsoft.com/office/drawing/2014/main" xmlns="" id="{694C2D06-DC5E-471D-AB66-A36614DCAAA8}"/>
              </a:ext>
            </a:extLst>
          </p:cNvPr>
          <p:cNvSpPr txBox="1"/>
          <p:nvPr/>
        </p:nvSpPr>
        <p:spPr>
          <a:xfrm>
            <a:off x="6725537" y="1343031"/>
            <a:ext cx="330204" cy="369332"/>
          </a:xfrm>
          <a:prstGeom prst="rect">
            <a:avLst/>
          </a:prstGeom>
          <a:noFill/>
        </p:spPr>
        <p:txBody>
          <a:bodyPr wrap="square" rtlCol="0">
            <a:spAutoFit/>
          </a:bodyPr>
          <a:lstStyle/>
          <a:p>
            <a:r>
              <a:rPr lang="en-US" altLang="zh-CN" dirty="0"/>
              <a:t>7</a:t>
            </a:r>
            <a:endParaRPr lang="zh-CN" altLang="en-US" dirty="0"/>
          </a:p>
        </p:txBody>
      </p:sp>
      <p:sp>
        <p:nvSpPr>
          <p:cNvPr id="155" name="文本框 154">
            <a:extLst>
              <a:ext uri="{FF2B5EF4-FFF2-40B4-BE49-F238E27FC236}">
                <a16:creationId xmlns:a16="http://schemas.microsoft.com/office/drawing/2014/main" xmlns="" id="{60F40597-DD56-4B32-A6B7-12C4B0DF9AB2}"/>
              </a:ext>
            </a:extLst>
          </p:cNvPr>
          <p:cNvSpPr txBox="1"/>
          <p:nvPr/>
        </p:nvSpPr>
        <p:spPr>
          <a:xfrm>
            <a:off x="7468391" y="1328263"/>
            <a:ext cx="454121" cy="369332"/>
          </a:xfrm>
          <a:prstGeom prst="rect">
            <a:avLst/>
          </a:prstGeom>
          <a:noFill/>
        </p:spPr>
        <p:txBody>
          <a:bodyPr wrap="square" rtlCol="0">
            <a:spAutoFit/>
          </a:bodyPr>
          <a:lstStyle/>
          <a:p>
            <a:r>
              <a:rPr lang="en-US" altLang="zh-CN" dirty="0"/>
              <a:t>11</a:t>
            </a:r>
            <a:endParaRPr lang="zh-CN" altLang="en-US" dirty="0"/>
          </a:p>
        </p:txBody>
      </p:sp>
      <p:sp>
        <p:nvSpPr>
          <p:cNvPr id="156" name="矩形 155">
            <a:extLst>
              <a:ext uri="{FF2B5EF4-FFF2-40B4-BE49-F238E27FC236}">
                <a16:creationId xmlns:a16="http://schemas.microsoft.com/office/drawing/2014/main" xmlns="" id="{B63552D2-31E9-4C7C-BEAF-5AA79B00B4A2}"/>
              </a:ext>
            </a:extLst>
          </p:cNvPr>
          <p:cNvSpPr/>
          <p:nvPr/>
        </p:nvSpPr>
        <p:spPr>
          <a:xfrm>
            <a:off x="8187615" y="1337234"/>
            <a:ext cx="428322" cy="369332"/>
          </a:xfrm>
          <a:prstGeom prst="rect">
            <a:avLst/>
          </a:prstGeom>
        </p:spPr>
        <p:txBody>
          <a:bodyPr wrap="none">
            <a:spAutoFit/>
          </a:bodyPr>
          <a:lstStyle/>
          <a:p>
            <a:r>
              <a:rPr lang="en-US" altLang="zh-CN" dirty="0"/>
              <a:t>16</a:t>
            </a:r>
            <a:endParaRPr lang="zh-CN" altLang="en-US" dirty="0"/>
          </a:p>
        </p:txBody>
      </p:sp>
      <p:sp>
        <p:nvSpPr>
          <p:cNvPr id="157" name="矩形 156">
            <a:extLst>
              <a:ext uri="{FF2B5EF4-FFF2-40B4-BE49-F238E27FC236}">
                <a16:creationId xmlns:a16="http://schemas.microsoft.com/office/drawing/2014/main" xmlns="" id="{78F3CFDC-1535-4294-866A-78D03D269B19}"/>
              </a:ext>
            </a:extLst>
          </p:cNvPr>
          <p:cNvSpPr/>
          <p:nvPr/>
        </p:nvSpPr>
        <p:spPr>
          <a:xfrm>
            <a:off x="8862576" y="1337234"/>
            <a:ext cx="428322" cy="369332"/>
          </a:xfrm>
          <a:prstGeom prst="rect">
            <a:avLst/>
          </a:prstGeom>
        </p:spPr>
        <p:txBody>
          <a:bodyPr wrap="none">
            <a:spAutoFit/>
          </a:bodyPr>
          <a:lstStyle/>
          <a:p>
            <a:r>
              <a:rPr lang="en-US" altLang="zh-CN" dirty="0">
                <a:solidFill>
                  <a:schemeClr val="accent4"/>
                </a:solidFill>
              </a:rPr>
              <a:t>18</a:t>
            </a:r>
            <a:endParaRPr lang="zh-CN" altLang="en-US" dirty="0">
              <a:solidFill>
                <a:schemeClr val="accent4"/>
              </a:solidFill>
            </a:endParaRPr>
          </a:p>
        </p:txBody>
      </p:sp>
      <p:sp>
        <p:nvSpPr>
          <p:cNvPr id="158" name="矩形 157">
            <a:extLst>
              <a:ext uri="{FF2B5EF4-FFF2-40B4-BE49-F238E27FC236}">
                <a16:creationId xmlns:a16="http://schemas.microsoft.com/office/drawing/2014/main" xmlns="" id="{F63CFAAD-09A7-4F98-A9A7-E0674D006CC3}"/>
              </a:ext>
            </a:extLst>
          </p:cNvPr>
          <p:cNvSpPr/>
          <p:nvPr/>
        </p:nvSpPr>
        <p:spPr>
          <a:xfrm>
            <a:off x="9579005" y="1337234"/>
            <a:ext cx="428322" cy="369332"/>
          </a:xfrm>
          <a:prstGeom prst="rect">
            <a:avLst/>
          </a:prstGeom>
        </p:spPr>
        <p:txBody>
          <a:bodyPr wrap="none">
            <a:spAutoFit/>
          </a:bodyPr>
          <a:lstStyle/>
          <a:p>
            <a:r>
              <a:rPr lang="en-US" altLang="zh-CN" dirty="0">
                <a:solidFill>
                  <a:schemeClr val="accent4"/>
                </a:solidFill>
              </a:rPr>
              <a:t>19</a:t>
            </a:r>
            <a:endParaRPr lang="zh-CN" altLang="en-US" dirty="0">
              <a:solidFill>
                <a:schemeClr val="accent4"/>
              </a:solidFill>
            </a:endParaRPr>
          </a:p>
        </p:txBody>
      </p:sp>
      <p:sp>
        <p:nvSpPr>
          <p:cNvPr id="77" name="文本框 76">
            <a:extLst>
              <a:ext uri="{FF2B5EF4-FFF2-40B4-BE49-F238E27FC236}">
                <a16:creationId xmlns:a16="http://schemas.microsoft.com/office/drawing/2014/main" xmlns="" id="{A58545FA-2D97-4E21-B579-DAF738C55664}"/>
              </a:ext>
            </a:extLst>
          </p:cNvPr>
          <p:cNvSpPr txBox="1"/>
          <p:nvPr/>
        </p:nvSpPr>
        <p:spPr>
          <a:xfrm>
            <a:off x="1301736" y="2530539"/>
            <a:ext cx="9515137" cy="369332"/>
          </a:xfrm>
          <a:prstGeom prst="rect">
            <a:avLst/>
          </a:prstGeom>
          <a:noFill/>
        </p:spPr>
        <p:txBody>
          <a:bodyPr wrap="square" rtlCol="0">
            <a:spAutoFit/>
          </a:bodyPr>
          <a:lstStyle/>
          <a:p>
            <a:r>
              <a:rPr lang="zh-CN" altLang="en-US" dirty="0">
                <a:solidFill>
                  <a:schemeClr val="accent1"/>
                </a:solidFill>
              </a:rPr>
              <a:t>第一步</a:t>
            </a:r>
            <a:r>
              <a:rPr lang="zh-CN" altLang="en-US" dirty="0"/>
              <a:t>：从除了顶点</a:t>
            </a:r>
            <a:r>
              <a:rPr lang="en-US" altLang="zh-CN" dirty="0">
                <a:solidFill>
                  <a:schemeClr val="accent1"/>
                </a:solidFill>
              </a:rPr>
              <a:t>1 2 3 4</a:t>
            </a:r>
            <a:r>
              <a:rPr lang="zh-CN" altLang="en-US" dirty="0"/>
              <a:t>外的顶点中选择</a:t>
            </a:r>
            <a:r>
              <a:rPr lang="en-US" altLang="zh-CN" dirty="0" err="1"/>
              <a:t>dist</a:t>
            </a:r>
            <a:r>
              <a:rPr lang="zh-CN" altLang="en-US" dirty="0"/>
              <a:t>数组值最小的顶点</a:t>
            </a:r>
            <a:r>
              <a:rPr lang="en-US" altLang="zh-CN" dirty="0">
                <a:solidFill>
                  <a:schemeClr val="accent1"/>
                </a:solidFill>
              </a:rPr>
              <a:t>5</a:t>
            </a:r>
            <a:r>
              <a:rPr lang="zh-CN" altLang="en-US" dirty="0"/>
              <a:t>加入最短路径，所以</a:t>
            </a:r>
            <a:r>
              <a:rPr lang="en-US" altLang="zh-CN" dirty="0"/>
              <a:t>s[5]=1</a:t>
            </a:r>
            <a:endParaRPr lang="zh-CN" altLang="en-US" dirty="0"/>
          </a:p>
        </p:txBody>
      </p:sp>
      <p:sp>
        <p:nvSpPr>
          <p:cNvPr id="78" name="文本框 77">
            <a:extLst>
              <a:ext uri="{FF2B5EF4-FFF2-40B4-BE49-F238E27FC236}">
                <a16:creationId xmlns:a16="http://schemas.microsoft.com/office/drawing/2014/main" xmlns="" id="{DF450808-60E2-4084-A1BD-9E2BB012FB47}"/>
              </a:ext>
            </a:extLst>
          </p:cNvPr>
          <p:cNvSpPr txBox="1"/>
          <p:nvPr/>
        </p:nvSpPr>
        <p:spPr>
          <a:xfrm>
            <a:off x="1301735" y="3060053"/>
            <a:ext cx="9515137" cy="369332"/>
          </a:xfrm>
          <a:prstGeom prst="rect">
            <a:avLst/>
          </a:prstGeom>
          <a:noFill/>
        </p:spPr>
        <p:txBody>
          <a:bodyPr wrap="square" rtlCol="0">
            <a:spAutoFit/>
          </a:bodyPr>
          <a:lstStyle/>
          <a:p>
            <a:r>
              <a:rPr lang="zh-CN" altLang="en-US" dirty="0">
                <a:solidFill>
                  <a:schemeClr val="accent1"/>
                </a:solidFill>
              </a:rPr>
              <a:t>第二步</a:t>
            </a:r>
            <a:r>
              <a:rPr lang="zh-CN" altLang="en-US" dirty="0"/>
              <a:t>：以顶点</a:t>
            </a:r>
            <a:r>
              <a:rPr lang="en-US" altLang="zh-CN" dirty="0">
                <a:solidFill>
                  <a:schemeClr val="accent1"/>
                </a:solidFill>
              </a:rPr>
              <a:t>5</a:t>
            </a:r>
            <a:r>
              <a:rPr lang="zh-CN" altLang="en-US" dirty="0"/>
              <a:t>检测其他剩余顶点 </a:t>
            </a:r>
            <a:r>
              <a:rPr lang="en-US" altLang="zh-CN" dirty="0">
                <a:solidFill>
                  <a:schemeClr val="accent1"/>
                </a:solidFill>
              </a:rPr>
              <a:t>6</a:t>
            </a:r>
            <a:endParaRPr lang="zh-CN" altLang="en-US" dirty="0"/>
          </a:p>
        </p:txBody>
      </p:sp>
      <p:sp>
        <p:nvSpPr>
          <p:cNvPr id="103" name="文本框 102">
            <a:extLst>
              <a:ext uri="{FF2B5EF4-FFF2-40B4-BE49-F238E27FC236}">
                <a16:creationId xmlns:a16="http://schemas.microsoft.com/office/drawing/2014/main" xmlns="" id="{987FB6BF-BDE9-4B2A-A6FF-B4423FE99A8A}"/>
              </a:ext>
            </a:extLst>
          </p:cNvPr>
          <p:cNvSpPr txBox="1"/>
          <p:nvPr/>
        </p:nvSpPr>
        <p:spPr>
          <a:xfrm>
            <a:off x="2177276" y="3600004"/>
            <a:ext cx="6777948" cy="369332"/>
          </a:xfrm>
          <a:prstGeom prst="rect">
            <a:avLst/>
          </a:prstGeom>
          <a:noFill/>
        </p:spPr>
        <p:txBody>
          <a:bodyPr wrap="square" rtlCol="0">
            <a:spAutoFit/>
          </a:bodyPr>
          <a:lstStyle/>
          <a:p>
            <a:r>
              <a:rPr lang="zh-CN" altLang="en-US" dirty="0"/>
              <a:t>①</a:t>
            </a:r>
            <a:r>
              <a:rPr lang="en-US" altLang="zh-CN" dirty="0" err="1"/>
              <a:t>dist</a:t>
            </a:r>
            <a:r>
              <a:rPr lang="en-US" altLang="zh-CN" dirty="0"/>
              <a:t>[6]=19 &lt;</a:t>
            </a:r>
            <a:r>
              <a:rPr lang="en-US" altLang="zh-CN" dirty="0" err="1"/>
              <a:t>dist</a:t>
            </a:r>
            <a:r>
              <a:rPr lang="en-US" altLang="zh-CN" dirty="0"/>
              <a:t>[5]+arc[5][6]=18+6=24  </a:t>
            </a:r>
            <a:r>
              <a:rPr lang="en-US" altLang="zh-CN" dirty="0" err="1"/>
              <a:t>dist</a:t>
            </a:r>
            <a:r>
              <a:rPr lang="en-US" altLang="zh-CN" dirty="0"/>
              <a:t>[6]</a:t>
            </a:r>
            <a:r>
              <a:rPr lang="zh-CN" altLang="en-US" dirty="0"/>
              <a:t>和</a:t>
            </a:r>
            <a:r>
              <a:rPr lang="en-US" altLang="zh-CN" dirty="0"/>
              <a:t>path[6]</a:t>
            </a:r>
            <a:r>
              <a:rPr lang="zh-CN" altLang="en-US" dirty="0"/>
              <a:t>不变</a:t>
            </a:r>
            <a:endParaRPr lang="en-US" altLang="zh-CN" dirty="0">
              <a:solidFill>
                <a:schemeClr val="accent1"/>
              </a:solidFill>
            </a:endParaRPr>
          </a:p>
        </p:txBody>
      </p:sp>
      <p:sp>
        <p:nvSpPr>
          <p:cNvPr id="104" name="矩形 103">
            <a:extLst>
              <a:ext uri="{FF2B5EF4-FFF2-40B4-BE49-F238E27FC236}">
                <a16:creationId xmlns:a16="http://schemas.microsoft.com/office/drawing/2014/main" xmlns="" id="{1B7D33E6-1F20-4A47-AF3D-76261655A20F}"/>
              </a:ext>
            </a:extLst>
          </p:cNvPr>
          <p:cNvSpPr/>
          <p:nvPr/>
        </p:nvSpPr>
        <p:spPr>
          <a:xfrm>
            <a:off x="673194" y="4363821"/>
            <a:ext cx="10670797" cy="207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a:extLst>
              <a:ext uri="{FF2B5EF4-FFF2-40B4-BE49-F238E27FC236}">
                <a16:creationId xmlns:a16="http://schemas.microsoft.com/office/drawing/2014/main" xmlns="" id="{DAB5C155-4A7C-4DF5-BE58-5D5BC0BE5A0E}"/>
              </a:ext>
            </a:extLst>
          </p:cNvPr>
          <p:cNvCxnSpPr>
            <a:cxnSpLocks/>
          </p:cNvCxnSpPr>
          <p:nvPr/>
        </p:nvCxnSpPr>
        <p:spPr>
          <a:xfrm>
            <a:off x="685429" y="5169165"/>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6" name="直接连接符 105">
            <a:extLst>
              <a:ext uri="{FF2B5EF4-FFF2-40B4-BE49-F238E27FC236}">
                <a16:creationId xmlns:a16="http://schemas.microsoft.com/office/drawing/2014/main" xmlns="" id="{7AA59FB0-CC74-4441-88FB-420DEAFBA7AE}"/>
              </a:ext>
            </a:extLst>
          </p:cNvPr>
          <p:cNvCxnSpPr>
            <a:cxnSpLocks/>
          </p:cNvCxnSpPr>
          <p:nvPr/>
        </p:nvCxnSpPr>
        <p:spPr>
          <a:xfrm>
            <a:off x="685429" y="5573234"/>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直接连接符 106">
            <a:extLst>
              <a:ext uri="{FF2B5EF4-FFF2-40B4-BE49-F238E27FC236}">
                <a16:creationId xmlns:a16="http://schemas.microsoft.com/office/drawing/2014/main" xmlns="" id="{49856EB8-39C1-4454-A206-3350DCB45FEF}"/>
              </a:ext>
            </a:extLst>
          </p:cNvPr>
          <p:cNvCxnSpPr>
            <a:cxnSpLocks/>
          </p:cNvCxnSpPr>
          <p:nvPr/>
        </p:nvCxnSpPr>
        <p:spPr>
          <a:xfrm>
            <a:off x="685429" y="6010860"/>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8" name="直接连接符 107">
            <a:extLst>
              <a:ext uri="{FF2B5EF4-FFF2-40B4-BE49-F238E27FC236}">
                <a16:creationId xmlns:a16="http://schemas.microsoft.com/office/drawing/2014/main" xmlns="" id="{E1A5EC5D-F437-4366-8DF9-CAB8C3AF346C}"/>
              </a:ext>
            </a:extLst>
          </p:cNvPr>
          <p:cNvCxnSpPr/>
          <p:nvPr/>
        </p:nvCxnSpPr>
        <p:spPr>
          <a:xfrm>
            <a:off x="8500123" y="4363821"/>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09" name="直接连接符 108">
            <a:extLst>
              <a:ext uri="{FF2B5EF4-FFF2-40B4-BE49-F238E27FC236}">
                <a16:creationId xmlns:a16="http://schemas.microsoft.com/office/drawing/2014/main" xmlns="" id="{6C1053A3-251A-46ED-8625-E4CB1EE477CA}"/>
              </a:ext>
            </a:extLst>
          </p:cNvPr>
          <p:cNvCxnSpPr/>
          <p:nvPr/>
        </p:nvCxnSpPr>
        <p:spPr>
          <a:xfrm>
            <a:off x="7100559" y="4363821"/>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0" name="直接连接符 109">
            <a:extLst>
              <a:ext uri="{FF2B5EF4-FFF2-40B4-BE49-F238E27FC236}">
                <a16:creationId xmlns:a16="http://schemas.microsoft.com/office/drawing/2014/main" xmlns="" id="{3C69A3F9-08F2-424F-A79D-D8BC09C7A0D5}"/>
              </a:ext>
            </a:extLst>
          </p:cNvPr>
          <p:cNvCxnSpPr/>
          <p:nvPr/>
        </p:nvCxnSpPr>
        <p:spPr>
          <a:xfrm>
            <a:off x="9927649" y="4363821"/>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1" name="直接连接符 110">
            <a:extLst>
              <a:ext uri="{FF2B5EF4-FFF2-40B4-BE49-F238E27FC236}">
                <a16:creationId xmlns:a16="http://schemas.microsoft.com/office/drawing/2014/main" xmlns="" id="{00D77A26-2DBB-445A-BB5F-AAB05C58D79B}"/>
              </a:ext>
            </a:extLst>
          </p:cNvPr>
          <p:cNvCxnSpPr/>
          <p:nvPr/>
        </p:nvCxnSpPr>
        <p:spPr>
          <a:xfrm>
            <a:off x="5702096" y="4363821"/>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直接连接符 111">
            <a:extLst>
              <a:ext uri="{FF2B5EF4-FFF2-40B4-BE49-F238E27FC236}">
                <a16:creationId xmlns:a16="http://schemas.microsoft.com/office/drawing/2014/main" xmlns="" id="{8C375029-4162-4B0D-9375-ECDA0FDA2658}"/>
              </a:ext>
            </a:extLst>
          </p:cNvPr>
          <p:cNvCxnSpPr/>
          <p:nvPr/>
        </p:nvCxnSpPr>
        <p:spPr>
          <a:xfrm>
            <a:off x="4346410" y="4363821"/>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3" name="直接连接符 112">
            <a:extLst>
              <a:ext uri="{FF2B5EF4-FFF2-40B4-BE49-F238E27FC236}">
                <a16:creationId xmlns:a16="http://schemas.microsoft.com/office/drawing/2014/main" xmlns="" id="{EB67BA93-E1E1-4D54-BBB5-ACE78F5F711E}"/>
              </a:ext>
            </a:extLst>
          </p:cNvPr>
          <p:cNvCxnSpPr/>
          <p:nvPr/>
        </p:nvCxnSpPr>
        <p:spPr>
          <a:xfrm>
            <a:off x="3006709" y="4363821"/>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114" name="直接连接符 113">
            <a:extLst>
              <a:ext uri="{FF2B5EF4-FFF2-40B4-BE49-F238E27FC236}">
                <a16:creationId xmlns:a16="http://schemas.microsoft.com/office/drawing/2014/main" xmlns="" id="{036E2A0E-B569-48DA-A0AE-A92658DBB5B6}"/>
              </a:ext>
            </a:extLst>
          </p:cNvPr>
          <p:cNvCxnSpPr/>
          <p:nvPr/>
        </p:nvCxnSpPr>
        <p:spPr>
          <a:xfrm>
            <a:off x="685429" y="4363593"/>
            <a:ext cx="2321280" cy="786245"/>
          </a:xfrm>
          <a:prstGeom prst="line">
            <a:avLst/>
          </a:prstGeom>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xmlns="" id="{C3B22712-6F55-4549-BC8F-E4507DE11475}"/>
              </a:ext>
            </a:extLst>
          </p:cNvPr>
          <p:cNvSpPr txBox="1"/>
          <p:nvPr/>
        </p:nvSpPr>
        <p:spPr>
          <a:xfrm>
            <a:off x="2042310" y="4469729"/>
            <a:ext cx="822917" cy="369332"/>
          </a:xfrm>
          <a:prstGeom prst="rect">
            <a:avLst/>
          </a:prstGeom>
          <a:noFill/>
        </p:spPr>
        <p:txBody>
          <a:bodyPr wrap="square" rtlCol="0">
            <a:spAutoFit/>
          </a:bodyPr>
          <a:lstStyle/>
          <a:p>
            <a:r>
              <a:rPr lang="zh-CN" altLang="en-US" dirty="0"/>
              <a:t>下标</a:t>
            </a:r>
          </a:p>
        </p:txBody>
      </p:sp>
      <p:sp>
        <p:nvSpPr>
          <p:cNvPr id="116" name="文本框 115">
            <a:extLst>
              <a:ext uri="{FF2B5EF4-FFF2-40B4-BE49-F238E27FC236}">
                <a16:creationId xmlns:a16="http://schemas.microsoft.com/office/drawing/2014/main" xmlns="" id="{D9F60AF7-2495-4C6C-AE0B-352BD491276F}"/>
              </a:ext>
            </a:extLst>
          </p:cNvPr>
          <p:cNvSpPr txBox="1"/>
          <p:nvPr/>
        </p:nvSpPr>
        <p:spPr>
          <a:xfrm>
            <a:off x="820510" y="4731540"/>
            <a:ext cx="822917" cy="369332"/>
          </a:xfrm>
          <a:prstGeom prst="rect">
            <a:avLst/>
          </a:prstGeom>
          <a:noFill/>
        </p:spPr>
        <p:txBody>
          <a:bodyPr wrap="square" rtlCol="0">
            <a:spAutoFit/>
          </a:bodyPr>
          <a:lstStyle/>
          <a:p>
            <a:r>
              <a:rPr lang="zh-CN" altLang="en-US" dirty="0"/>
              <a:t>数组</a:t>
            </a:r>
          </a:p>
        </p:txBody>
      </p:sp>
      <p:sp>
        <p:nvSpPr>
          <p:cNvPr id="117" name="文本框 116">
            <a:extLst>
              <a:ext uri="{FF2B5EF4-FFF2-40B4-BE49-F238E27FC236}">
                <a16:creationId xmlns:a16="http://schemas.microsoft.com/office/drawing/2014/main" xmlns="" id="{1E3A29F4-4950-4917-A513-F7378712B648}"/>
              </a:ext>
            </a:extLst>
          </p:cNvPr>
          <p:cNvSpPr txBox="1"/>
          <p:nvPr/>
        </p:nvSpPr>
        <p:spPr>
          <a:xfrm>
            <a:off x="3513701" y="4545226"/>
            <a:ext cx="330204" cy="369332"/>
          </a:xfrm>
          <a:prstGeom prst="rect">
            <a:avLst/>
          </a:prstGeom>
          <a:noFill/>
        </p:spPr>
        <p:txBody>
          <a:bodyPr wrap="square" rtlCol="0">
            <a:spAutoFit/>
          </a:bodyPr>
          <a:lstStyle/>
          <a:p>
            <a:r>
              <a:rPr lang="en-US" altLang="zh-CN" dirty="0"/>
              <a:t>1</a:t>
            </a:r>
            <a:endParaRPr lang="zh-CN" altLang="en-US" dirty="0"/>
          </a:p>
        </p:txBody>
      </p:sp>
      <p:sp>
        <p:nvSpPr>
          <p:cNvPr id="118" name="文本框 117">
            <a:extLst>
              <a:ext uri="{FF2B5EF4-FFF2-40B4-BE49-F238E27FC236}">
                <a16:creationId xmlns:a16="http://schemas.microsoft.com/office/drawing/2014/main" xmlns="" id="{B16E3877-3411-471F-BC81-F28BD30A50E3}"/>
              </a:ext>
            </a:extLst>
          </p:cNvPr>
          <p:cNvSpPr txBox="1"/>
          <p:nvPr/>
        </p:nvSpPr>
        <p:spPr>
          <a:xfrm>
            <a:off x="4848916" y="4543583"/>
            <a:ext cx="330204" cy="369332"/>
          </a:xfrm>
          <a:prstGeom prst="rect">
            <a:avLst/>
          </a:prstGeom>
          <a:noFill/>
        </p:spPr>
        <p:txBody>
          <a:bodyPr wrap="square" rtlCol="0">
            <a:spAutoFit/>
          </a:bodyPr>
          <a:lstStyle/>
          <a:p>
            <a:r>
              <a:rPr lang="en-US" altLang="zh-CN" dirty="0"/>
              <a:t>2</a:t>
            </a:r>
            <a:endParaRPr lang="zh-CN" altLang="en-US" dirty="0"/>
          </a:p>
        </p:txBody>
      </p:sp>
      <p:sp>
        <p:nvSpPr>
          <p:cNvPr id="119" name="文本框 118">
            <a:extLst>
              <a:ext uri="{FF2B5EF4-FFF2-40B4-BE49-F238E27FC236}">
                <a16:creationId xmlns:a16="http://schemas.microsoft.com/office/drawing/2014/main" xmlns="" id="{D71F1E21-A3C8-4A6F-A540-472390352F82}"/>
              </a:ext>
            </a:extLst>
          </p:cNvPr>
          <p:cNvSpPr txBox="1"/>
          <p:nvPr/>
        </p:nvSpPr>
        <p:spPr>
          <a:xfrm>
            <a:off x="6233419" y="4543583"/>
            <a:ext cx="330204" cy="369332"/>
          </a:xfrm>
          <a:prstGeom prst="rect">
            <a:avLst/>
          </a:prstGeom>
          <a:noFill/>
        </p:spPr>
        <p:txBody>
          <a:bodyPr wrap="square" rtlCol="0">
            <a:spAutoFit/>
          </a:bodyPr>
          <a:lstStyle/>
          <a:p>
            <a:r>
              <a:rPr lang="en-US" altLang="zh-CN" dirty="0"/>
              <a:t>3</a:t>
            </a:r>
            <a:endParaRPr lang="zh-CN" altLang="en-US" dirty="0"/>
          </a:p>
        </p:txBody>
      </p:sp>
      <p:sp>
        <p:nvSpPr>
          <p:cNvPr id="120" name="文本框 119">
            <a:extLst>
              <a:ext uri="{FF2B5EF4-FFF2-40B4-BE49-F238E27FC236}">
                <a16:creationId xmlns:a16="http://schemas.microsoft.com/office/drawing/2014/main" xmlns="" id="{6CD7E148-95C4-45E7-BE09-9C35E23710B9}"/>
              </a:ext>
            </a:extLst>
          </p:cNvPr>
          <p:cNvSpPr txBox="1"/>
          <p:nvPr/>
        </p:nvSpPr>
        <p:spPr>
          <a:xfrm>
            <a:off x="7634871" y="4543583"/>
            <a:ext cx="330204" cy="369332"/>
          </a:xfrm>
          <a:prstGeom prst="rect">
            <a:avLst/>
          </a:prstGeom>
          <a:noFill/>
        </p:spPr>
        <p:txBody>
          <a:bodyPr wrap="square" rtlCol="0">
            <a:spAutoFit/>
          </a:bodyPr>
          <a:lstStyle/>
          <a:p>
            <a:r>
              <a:rPr lang="en-US" altLang="zh-CN" dirty="0"/>
              <a:t>4</a:t>
            </a:r>
            <a:endParaRPr lang="zh-CN" altLang="en-US" dirty="0"/>
          </a:p>
        </p:txBody>
      </p:sp>
      <p:sp>
        <p:nvSpPr>
          <p:cNvPr id="121" name="文本框 120">
            <a:extLst>
              <a:ext uri="{FF2B5EF4-FFF2-40B4-BE49-F238E27FC236}">
                <a16:creationId xmlns:a16="http://schemas.microsoft.com/office/drawing/2014/main" xmlns="" id="{9AFF28D8-B3F7-4B49-B99B-D5253D68C399}"/>
              </a:ext>
            </a:extLst>
          </p:cNvPr>
          <p:cNvSpPr txBox="1"/>
          <p:nvPr/>
        </p:nvSpPr>
        <p:spPr>
          <a:xfrm>
            <a:off x="9046097" y="4543583"/>
            <a:ext cx="330204" cy="369332"/>
          </a:xfrm>
          <a:prstGeom prst="rect">
            <a:avLst/>
          </a:prstGeom>
          <a:noFill/>
        </p:spPr>
        <p:txBody>
          <a:bodyPr wrap="square" rtlCol="0">
            <a:spAutoFit/>
          </a:bodyPr>
          <a:lstStyle/>
          <a:p>
            <a:r>
              <a:rPr lang="en-US" altLang="zh-CN" dirty="0"/>
              <a:t>5</a:t>
            </a:r>
            <a:endParaRPr lang="zh-CN" altLang="en-US" dirty="0"/>
          </a:p>
        </p:txBody>
      </p:sp>
      <p:sp>
        <p:nvSpPr>
          <p:cNvPr id="122" name="文本框 121">
            <a:extLst>
              <a:ext uri="{FF2B5EF4-FFF2-40B4-BE49-F238E27FC236}">
                <a16:creationId xmlns:a16="http://schemas.microsoft.com/office/drawing/2014/main" xmlns="" id="{3D68D2B4-77C9-4D48-A53F-10174DA62D63}"/>
              </a:ext>
            </a:extLst>
          </p:cNvPr>
          <p:cNvSpPr txBox="1"/>
          <p:nvPr/>
        </p:nvSpPr>
        <p:spPr>
          <a:xfrm>
            <a:off x="10468461" y="4543583"/>
            <a:ext cx="330204" cy="369332"/>
          </a:xfrm>
          <a:prstGeom prst="rect">
            <a:avLst/>
          </a:prstGeom>
          <a:noFill/>
        </p:spPr>
        <p:txBody>
          <a:bodyPr wrap="square" rtlCol="0">
            <a:spAutoFit/>
          </a:bodyPr>
          <a:lstStyle/>
          <a:p>
            <a:r>
              <a:rPr lang="en-US" altLang="zh-CN" dirty="0"/>
              <a:t>6</a:t>
            </a:r>
            <a:endParaRPr lang="zh-CN" altLang="en-US" dirty="0"/>
          </a:p>
        </p:txBody>
      </p:sp>
      <p:sp>
        <p:nvSpPr>
          <p:cNvPr id="123" name="矩形 122">
            <a:extLst>
              <a:ext uri="{FF2B5EF4-FFF2-40B4-BE49-F238E27FC236}">
                <a16:creationId xmlns:a16="http://schemas.microsoft.com/office/drawing/2014/main" xmlns="" id="{A45A779C-B935-4861-816C-805018AF8C68}"/>
              </a:ext>
            </a:extLst>
          </p:cNvPr>
          <p:cNvSpPr/>
          <p:nvPr/>
        </p:nvSpPr>
        <p:spPr>
          <a:xfrm>
            <a:off x="1455205" y="5167206"/>
            <a:ext cx="537327" cy="369332"/>
          </a:xfrm>
          <a:prstGeom prst="rect">
            <a:avLst/>
          </a:prstGeom>
        </p:spPr>
        <p:txBody>
          <a:bodyPr wrap="none">
            <a:spAutoFit/>
          </a:bodyPr>
          <a:lstStyle/>
          <a:p>
            <a:r>
              <a:rPr lang="en-US" altLang="zh-CN" dirty="0" err="1"/>
              <a:t>dist</a:t>
            </a:r>
            <a:endParaRPr lang="zh-CN" altLang="en-US" dirty="0"/>
          </a:p>
        </p:txBody>
      </p:sp>
      <p:sp>
        <p:nvSpPr>
          <p:cNvPr id="124" name="矩形 123">
            <a:extLst>
              <a:ext uri="{FF2B5EF4-FFF2-40B4-BE49-F238E27FC236}">
                <a16:creationId xmlns:a16="http://schemas.microsoft.com/office/drawing/2014/main" xmlns="" id="{7BD2986D-3268-4115-B34A-7920D95FB539}"/>
              </a:ext>
            </a:extLst>
          </p:cNvPr>
          <p:cNvSpPr/>
          <p:nvPr/>
        </p:nvSpPr>
        <p:spPr>
          <a:xfrm>
            <a:off x="1387299" y="5599363"/>
            <a:ext cx="633507" cy="369332"/>
          </a:xfrm>
          <a:prstGeom prst="rect">
            <a:avLst/>
          </a:prstGeom>
        </p:spPr>
        <p:txBody>
          <a:bodyPr wrap="none">
            <a:spAutoFit/>
          </a:bodyPr>
          <a:lstStyle/>
          <a:p>
            <a:r>
              <a:rPr lang="en-US" altLang="zh-CN" dirty="0"/>
              <a:t>path</a:t>
            </a:r>
            <a:endParaRPr lang="zh-CN" altLang="en-US" dirty="0"/>
          </a:p>
        </p:txBody>
      </p:sp>
      <p:sp>
        <p:nvSpPr>
          <p:cNvPr id="125" name="矩形 124">
            <a:extLst>
              <a:ext uri="{FF2B5EF4-FFF2-40B4-BE49-F238E27FC236}">
                <a16:creationId xmlns:a16="http://schemas.microsoft.com/office/drawing/2014/main" xmlns="" id="{C954D54F-865B-433F-8626-1AA88946CBD9}"/>
              </a:ext>
            </a:extLst>
          </p:cNvPr>
          <p:cNvSpPr/>
          <p:nvPr/>
        </p:nvSpPr>
        <p:spPr>
          <a:xfrm>
            <a:off x="1580897" y="6029234"/>
            <a:ext cx="279244" cy="369332"/>
          </a:xfrm>
          <a:prstGeom prst="rect">
            <a:avLst/>
          </a:prstGeom>
        </p:spPr>
        <p:txBody>
          <a:bodyPr wrap="none">
            <a:spAutoFit/>
          </a:bodyPr>
          <a:lstStyle/>
          <a:p>
            <a:r>
              <a:rPr lang="en-US" altLang="zh-CN" dirty="0"/>
              <a:t>s</a:t>
            </a:r>
            <a:endParaRPr lang="zh-CN" altLang="en-US" dirty="0"/>
          </a:p>
        </p:txBody>
      </p:sp>
      <p:sp>
        <p:nvSpPr>
          <p:cNvPr id="126" name="文本框 125">
            <a:extLst>
              <a:ext uri="{FF2B5EF4-FFF2-40B4-BE49-F238E27FC236}">
                <a16:creationId xmlns:a16="http://schemas.microsoft.com/office/drawing/2014/main" xmlns="" id="{EB82D933-0A8C-43EB-996E-B46C2AAD0A4E}"/>
              </a:ext>
            </a:extLst>
          </p:cNvPr>
          <p:cNvSpPr txBox="1"/>
          <p:nvPr/>
        </p:nvSpPr>
        <p:spPr>
          <a:xfrm>
            <a:off x="3513701" y="5192559"/>
            <a:ext cx="330204" cy="369332"/>
          </a:xfrm>
          <a:prstGeom prst="rect">
            <a:avLst/>
          </a:prstGeom>
          <a:noFill/>
        </p:spPr>
        <p:txBody>
          <a:bodyPr wrap="square" rtlCol="0">
            <a:spAutoFit/>
          </a:bodyPr>
          <a:lstStyle/>
          <a:p>
            <a:r>
              <a:rPr lang="en-US" altLang="zh-CN" dirty="0"/>
              <a:t>0</a:t>
            </a:r>
            <a:endParaRPr lang="zh-CN" altLang="en-US" dirty="0"/>
          </a:p>
        </p:txBody>
      </p:sp>
      <p:sp>
        <p:nvSpPr>
          <p:cNvPr id="127" name="文本框 126">
            <a:extLst>
              <a:ext uri="{FF2B5EF4-FFF2-40B4-BE49-F238E27FC236}">
                <a16:creationId xmlns:a16="http://schemas.microsoft.com/office/drawing/2014/main" xmlns="" id="{D83422ED-03B4-4955-80A3-CE31B28D7780}"/>
              </a:ext>
            </a:extLst>
          </p:cNvPr>
          <p:cNvSpPr txBox="1"/>
          <p:nvPr/>
        </p:nvSpPr>
        <p:spPr>
          <a:xfrm>
            <a:off x="4848916" y="5192559"/>
            <a:ext cx="330204" cy="369332"/>
          </a:xfrm>
          <a:prstGeom prst="rect">
            <a:avLst/>
          </a:prstGeom>
          <a:noFill/>
        </p:spPr>
        <p:txBody>
          <a:bodyPr wrap="square" rtlCol="0">
            <a:spAutoFit/>
          </a:bodyPr>
          <a:lstStyle/>
          <a:p>
            <a:r>
              <a:rPr lang="en-US" altLang="zh-CN" dirty="0"/>
              <a:t>7</a:t>
            </a:r>
            <a:endParaRPr lang="zh-CN" altLang="en-US" dirty="0"/>
          </a:p>
        </p:txBody>
      </p:sp>
      <p:sp>
        <p:nvSpPr>
          <p:cNvPr id="128" name="文本框 127">
            <a:extLst>
              <a:ext uri="{FF2B5EF4-FFF2-40B4-BE49-F238E27FC236}">
                <a16:creationId xmlns:a16="http://schemas.microsoft.com/office/drawing/2014/main" xmlns="" id="{6F717C68-3ED9-46DD-9F20-F2D10D22C0DC}"/>
              </a:ext>
            </a:extLst>
          </p:cNvPr>
          <p:cNvSpPr txBox="1"/>
          <p:nvPr/>
        </p:nvSpPr>
        <p:spPr>
          <a:xfrm>
            <a:off x="6183207" y="5194115"/>
            <a:ext cx="454121" cy="369332"/>
          </a:xfrm>
          <a:prstGeom prst="rect">
            <a:avLst/>
          </a:prstGeom>
          <a:noFill/>
        </p:spPr>
        <p:txBody>
          <a:bodyPr wrap="square" rtlCol="0">
            <a:spAutoFit/>
          </a:bodyPr>
          <a:lstStyle/>
          <a:p>
            <a:r>
              <a:rPr lang="en-US" altLang="zh-CN" dirty="0"/>
              <a:t>11</a:t>
            </a:r>
            <a:endParaRPr lang="zh-CN" altLang="en-US" dirty="0"/>
          </a:p>
        </p:txBody>
      </p:sp>
      <p:sp>
        <p:nvSpPr>
          <p:cNvPr id="129" name="矩形 128">
            <a:extLst>
              <a:ext uri="{FF2B5EF4-FFF2-40B4-BE49-F238E27FC236}">
                <a16:creationId xmlns:a16="http://schemas.microsoft.com/office/drawing/2014/main" xmlns="" id="{1AE4E5EB-F1DF-448D-8619-0AC2140F27F0}"/>
              </a:ext>
            </a:extLst>
          </p:cNvPr>
          <p:cNvSpPr/>
          <p:nvPr/>
        </p:nvSpPr>
        <p:spPr>
          <a:xfrm>
            <a:off x="7576704" y="5214373"/>
            <a:ext cx="428322" cy="369332"/>
          </a:xfrm>
          <a:prstGeom prst="rect">
            <a:avLst/>
          </a:prstGeom>
        </p:spPr>
        <p:txBody>
          <a:bodyPr wrap="none">
            <a:spAutoFit/>
          </a:bodyPr>
          <a:lstStyle/>
          <a:p>
            <a:r>
              <a:rPr lang="en-US" altLang="zh-CN" dirty="0"/>
              <a:t>16</a:t>
            </a:r>
            <a:endParaRPr lang="zh-CN" altLang="en-US" dirty="0"/>
          </a:p>
        </p:txBody>
      </p:sp>
      <p:sp>
        <p:nvSpPr>
          <p:cNvPr id="130" name="矩形 129">
            <a:extLst>
              <a:ext uri="{FF2B5EF4-FFF2-40B4-BE49-F238E27FC236}">
                <a16:creationId xmlns:a16="http://schemas.microsoft.com/office/drawing/2014/main" xmlns="" id="{E67D584D-2581-4B93-84A7-F629620E362F}"/>
              </a:ext>
            </a:extLst>
          </p:cNvPr>
          <p:cNvSpPr/>
          <p:nvPr/>
        </p:nvSpPr>
        <p:spPr>
          <a:xfrm>
            <a:off x="9008045" y="5209119"/>
            <a:ext cx="428322" cy="369332"/>
          </a:xfrm>
          <a:prstGeom prst="rect">
            <a:avLst/>
          </a:prstGeom>
        </p:spPr>
        <p:txBody>
          <a:bodyPr wrap="none">
            <a:spAutoFit/>
          </a:bodyPr>
          <a:lstStyle/>
          <a:p>
            <a:r>
              <a:rPr lang="en-US" altLang="zh-CN" dirty="0"/>
              <a:t>18</a:t>
            </a:r>
            <a:endParaRPr lang="zh-CN" altLang="en-US" dirty="0"/>
          </a:p>
        </p:txBody>
      </p:sp>
      <p:sp>
        <p:nvSpPr>
          <p:cNvPr id="171" name="矩形 170">
            <a:extLst>
              <a:ext uri="{FF2B5EF4-FFF2-40B4-BE49-F238E27FC236}">
                <a16:creationId xmlns:a16="http://schemas.microsoft.com/office/drawing/2014/main" xmlns="" id="{6E6E9758-657C-43B2-AF8E-5D7B7D13E717}"/>
              </a:ext>
            </a:extLst>
          </p:cNvPr>
          <p:cNvSpPr/>
          <p:nvPr/>
        </p:nvSpPr>
        <p:spPr>
          <a:xfrm>
            <a:off x="10428071" y="5214373"/>
            <a:ext cx="428322" cy="369332"/>
          </a:xfrm>
          <a:prstGeom prst="rect">
            <a:avLst/>
          </a:prstGeom>
        </p:spPr>
        <p:txBody>
          <a:bodyPr wrap="none">
            <a:spAutoFit/>
          </a:bodyPr>
          <a:lstStyle/>
          <a:p>
            <a:r>
              <a:rPr lang="en-US" altLang="zh-CN" dirty="0"/>
              <a:t>19</a:t>
            </a:r>
            <a:endParaRPr lang="zh-CN" altLang="en-US" dirty="0"/>
          </a:p>
        </p:txBody>
      </p:sp>
      <p:sp>
        <p:nvSpPr>
          <p:cNvPr id="172" name="文本框 171">
            <a:extLst>
              <a:ext uri="{FF2B5EF4-FFF2-40B4-BE49-F238E27FC236}">
                <a16:creationId xmlns:a16="http://schemas.microsoft.com/office/drawing/2014/main" xmlns="" id="{F9B24E78-5F8B-4CAD-891C-DE3BB3DA6669}"/>
              </a:ext>
            </a:extLst>
          </p:cNvPr>
          <p:cNvSpPr txBox="1"/>
          <p:nvPr/>
        </p:nvSpPr>
        <p:spPr>
          <a:xfrm>
            <a:off x="3451603" y="5612617"/>
            <a:ext cx="454400" cy="369332"/>
          </a:xfrm>
          <a:prstGeom prst="rect">
            <a:avLst/>
          </a:prstGeom>
          <a:noFill/>
        </p:spPr>
        <p:txBody>
          <a:bodyPr wrap="square" rtlCol="0">
            <a:spAutoFit/>
          </a:bodyPr>
          <a:lstStyle/>
          <a:p>
            <a:r>
              <a:rPr lang="en-US" altLang="zh-CN" dirty="0"/>
              <a:t>-1</a:t>
            </a:r>
            <a:endParaRPr lang="zh-CN" altLang="en-US" dirty="0"/>
          </a:p>
        </p:txBody>
      </p:sp>
      <p:sp>
        <p:nvSpPr>
          <p:cNvPr id="173" name="文本框 172">
            <a:extLst>
              <a:ext uri="{FF2B5EF4-FFF2-40B4-BE49-F238E27FC236}">
                <a16:creationId xmlns:a16="http://schemas.microsoft.com/office/drawing/2014/main" xmlns="" id="{1A096F4E-C732-48EF-818B-056C2E2A1BF5}"/>
              </a:ext>
            </a:extLst>
          </p:cNvPr>
          <p:cNvSpPr txBox="1"/>
          <p:nvPr/>
        </p:nvSpPr>
        <p:spPr>
          <a:xfrm>
            <a:off x="4845694" y="5612617"/>
            <a:ext cx="454400" cy="369332"/>
          </a:xfrm>
          <a:prstGeom prst="rect">
            <a:avLst/>
          </a:prstGeom>
          <a:noFill/>
        </p:spPr>
        <p:txBody>
          <a:bodyPr wrap="square" rtlCol="0">
            <a:spAutoFit/>
          </a:bodyPr>
          <a:lstStyle/>
          <a:p>
            <a:r>
              <a:rPr lang="en-US" altLang="zh-CN" dirty="0"/>
              <a:t>1</a:t>
            </a:r>
            <a:endParaRPr lang="zh-CN" altLang="en-US" dirty="0"/>
          </a:p>
        </p:txBody>
      </p:sp>
      <p:sp>
        <p:nvSpPr>
          <p:cNvPr id="174" name="文本框 173">
            <a:extLst>
              <a:ext uri="{FF2B5EF4-FFF2-40B4-BE49-F238E27FC236}">
                <a16:creationId xmlns:a16="http://schemas.microsoft.com/office/drawing/2014/main" xmlns="" id="{0E3963F1-1B7E-426D-A544-F91133F2304C}"/>
              </a:ext>
            </a:extLst>
          </p:cNvPr>
          <p:cNvSpPr txBox="1"/>
          <p:nvPr/>
        </p:nvSpPr>
        <p:spPr>
          <a:xfrm>
            <a:off x="6232656" y="5628395"/>
            <a:ext cx="454400" cy="369332"/>
          </a:xfrm>
          <a:prstGeom prst="rect">
            <a:avLst/>
          </a:prstGeom>
          <a:noFill/>
        </p:spPr>
        <p:txBody>
          <a:bodyPr wrap="square" rtlCol="0">
            <a:spAutoFit/>
          </a:bodyPr>
          <a:lstStyle/>
          <a:p>
            <a:r>
              <a:rPr lang="en-US" altLang="zh-CN" dirty="0"/>
              <a:t>1</a:t>
            </a:r>
            <a:endParaRPr lang="zh-CN" altLang="en-US" dirty="0"/>
          </a:p>
        </p:txBody>
      </p:sp>
      <p:sp>
        <p:nvSpPr>
          <p:cNvPr id="175" name="矩形 174">
            <a:extLst>
              <a:ext uri="{FF2B5EF4-FFF2-40B4-BE49-F238E27FC236}">
                <a16:creationId xmlns:a16="http://schemas.microsoft.com/office/drawing/2014/main" xmlns="" id="{27C9A509-1071-4267-89C1-10CD39785B11}"/>
              </a:ext>
            </a:extLst>
          </p:cNvPr>
          <p:cNvSpPr/>
          <p:nvPr/>
        </p:nvSpPr>
        <p:spPr>
          <a:xfrm>
            <a:off x="7646726" y="5627073"/>
            <a:ext cx="306494" cy="369332"/>
          </a:xfrm>
          <a:prstGeom prst="rect">
            <a:avLst/>
          </a:prstGeom>
        </p:spPr>
        <p:txBody>
          <a:bodyPr wrap="none">
            <a:spAutoFit/>
          </a:bodyPr>
          <a:lstStyle/>
          <a:p>
            <a:r>
              <a:rPr lang="en-US" altLang="zh-CN" dirty="0"/>
              <a:t>2</a:t>
            </a:r>
            <a:endParaRPr lang="zh-CN" altLang="en-US" dirty="0"/>
          </a:p>
        </p:txBody>
      </p:sp>
      <p:sp>
        <p:nvSpPr>
          <p:cNvPr id="176" name="文本框 175">
            <a:extLst>
              <a:ext uri="{FF2B5EF4-FFF2-40B4-BE49-F238E27FC236}">
                <a16:creationId xmlns:a16="http://schemas.microsoft.com/office/drawing/2014/main" xmlns="" id="{94D4D563-E64F-413B-9968-291CB95D7E6B}"/>
              </a:ext>
            </a:extLst>
          </p:cNvPr>
          <p:cNvSpPr txBox="1"/>
          <p:nvPr/>
        </p:nvSpPr>
        <p:spPr>
          <a:xfrm>
            <a:off x="9035172" y="5596321"/>
            <a:ext cx="454400" cy="369332"/>
          </a:xfrm>
          <a:prstGeom prst="rect">
            <a:avLst/>
          </a:prstGeom>
          <a:noFill/>
        </p:spPr>
        <p:txBody>
          <a:bodyPr wrap="square" rtlCol="0">
            <a:spAutoFit/>
          </a:bodyPr>
          <a:lstStyle/>
          <a:p>
            <a:r>
              <a:rPr lang="en-US" altLang="zh-CN" dirty="0"/>
              <a:t>3</a:t>
            </a:r>
            <a:endParaRPr lang="zh-CN" altLang="en-US" dirty="0"/>
          </a:p>
        </p:txBody>
      </p:sp>
      <p:sp>
        <p:nvSpPr>
          <p:cNvPr id="177" name="文本框 176">
            <a:extLst>
              <a:ext uri="{FF2B5EF4-FFF2-40B4-BE49-F238E27FC236}">
                <a16:creationId xmlns:a16="http://schemas.microsoft.com/office/drawing/2014/main" xmlns="" id="{75396E9C-3B8E-48DC-A1A6-57A5F5A8748F}"/>
              </a:ext>
            </a:extLst>
          </p:cNvPr>
          <p:cNvSpPr txBox="1"/>
          <p:nvPr/>
        </p:nvSpPr>
        <p:spPr>
          <a:xfrm>
            <a:off x="10462697" y="5596321"/>
            <a:ext cx="454400" cy="369332"/>
          </a:xfrm>
          <a:prstGeom prst="rect">
            <a:avLst/>
          </a:prstGeom>
          <a:noFill/>
        </p:spPr>
        <p:txBody>
          <a:bodyPr wrap="square" rtlCol="0">
            <a:spAutoFit/>
          </a:bodyPr>
          <a:lstStyle/>
          <a:p>
            <a:r>
              <a:rPr lang="en-US" altLang="zh-CN" dirty="0"/>
              <a:t>3</a:t>
            </a:r>
            <a:endParaRPr lang="zh-CN" altLang="en-US" dirty="0"/>
          </a:p>
        </p:txBody>
      </p:sp>
      <p:sp>
        <p:nvSpPr>
          <p:cNvPr id="178" name="文本框 177">
            <a:extLst>
              <a:ext uri="{FF2B5EF4-FFF2-40B4-BE49-F238E27FC236}">
                <a16:creationId xmlns:a16="http://schemas.microsoft.com/office/drawing/2014/main" xmlns="" id="{F1E83A42-E0A8-4379-93D1-ED93CC1DD72F}"/>
              </a:ext>
            </a:extLst>
          </p:cNvPr>
          <p:cNvSpPr txBox="1"/>
          <p:nvPr/>
        </p:nvSpPr>
        <p:spPr>
          <a:xfrm>
            <a:off x="3529686" y="6050242"/>
            <a:ext cx="289535" cy="369332"/>
          </a:xfrm>
          <a:prstGeom prst="rect">
            <a:avLst/>
          </a:prstGeom>
          <a:noFill/>
        </p:spPr>
        <p:txBody>
          <a:bodyPr wrap="square" rtlCol="0">
            <a:spAutoFit/>
          </a:bodyPr>
          <a:lstStyle/>
          <a:p>
            <a:r>
              <a:rPr lang="en-US" altLang="zh-CN" dirty="0"/>
              <a:t>1</a:t>
            </a:r>
            <a:endParaRPr lang="zh-CN" altLang="en-US" dirty="0"/>
          </a:p>
        </p:txBody>
      </p:sp>
      <p:sp>
        <p:nvSpPr>
          <p:cNvPr id="179" name="文本框 178">
            <a:extLst>
              <a:ext uri="{FF2B5EF4-FFF2-40B4-BE49-F238E27FC236}">
                <a16:creationId xmlns:a16="http://schemas.microsoft.com/office/drawing/2014/main" xmlns="" id="{D05AC5CA-76A4-4256-91AF-3138F4242D1D}"/>
              </a:ext>
            </a:extLst>
          </p:cNvPr>
          <p:cNvSpPr txBox="1"/>
          <p:nvPr/>
        </p:nvSpPr>
        <p:spPr>
          <a:xfrm>
            <a:off x="4859086" y="6026067"/>
            <a:ext cx="310909" cy="369332"/>
          </a:xfrm>
          <a:prstGeom prst="rect">
            <a:avLst/>
          </a:prstGeom>
          <a:noFill/>
        </p:spPr>
        <p:txBody>
          <a:bodyPr wrap="square" rtlCol="0">
            <a:spAutoFit/>
          </a:bodyPr>
          <a:lstStyle/>
          <a:p>
            <a:r>
              <a:rPr lang="en-US" altLang="zh-CN" dirty="0"/>
              <a:t>1</a:t>
            </a:r>
            <a:endParaRPr lang="zh-CN" altLang="en-US" dirty="0"/>
          </a:p>
        </p:txBody>
      </p:sp>
      <p:sp>
        <p:nvSpPr>
          <p:cNvPr id="180" name="文本框 179">
            <a:extLst>
              <a:ext uri="{FF2B5EF4-FFF2-40B4-BE49-F238E27FC236}">
                <a16:creationId xmlns:a16="http://schemas.microsoft.com/office/drawing/2014/main" xmlns="" id="{03FD1107-DBE1-4D5B-AD88-07C7016DD274}"/>
              </a:ext>
            </a:extLst>
          </p:cNvPr>
          <p:cNvSpPr txBox="1"/>
          <p:nvPr/>
        </p:nvSpPr>
        <p:spPr>
          <a:xfrm>
            <a:off x="6249000" y="6050242"/>
            <a:ext cx="289535" cy="369332"/>
          </a:xfrm>
          <a:prstGeom prst="rect">
            <a:avLst/>
          </a:prstGeom>
          <a:noFill/>
        </p:spPr>
        <p:txBody>
          <a:bodyPr wrap="square" rtlCol="0">
            <a:spAutoFit/>
          </a:bodyPr>
          <a:lstStyle/>
          <a:p>
            <a:r>
              <a:rPr lang="en-US" altLang="zh-CN" dirty="0"/>
              <a:t>1</a:t>
            </a:r>
            <a:endParaRPr lang="zh-CN" altLang="en-US" dirty="0"/>
          </a:p>
        </p:txBody>
      </p:sp>
      <p:sp>
        <p:nvSpPr>
          <p:cNvPr id="181" name="文本框 180">
            <a:extLst>
              <a:ext uri="{FF2B5EF4-FFF2-40B4-BE49-F238E27FC236}">
                <a16:creationId xmlns:a16="http://schemas.microsoft.com/office/drawing/2014/main" xmlns="" id="{F88CBE89-D1D0-4AC4-87DE-2CC47516A7D7}"/>
              </a:ext>
            </a:extLst>
          </p:cNvPr>
          <p:cNvSpPr txBox="1"/>
          <p:nvPr/>
        </p:nvSpPr>
        <p:spPr>
          <a:xfrm>
            <a:off x="7641593" y="6050242"/>
            <a:ext cx="289535" cy="369332"/>
          </a:xfrm>
          <a:prstGeom prst="rect">
            <a:avLst/>
          </a:prstGeom>
          <a:noFill/>
        </p:spPr>
        <p:txBody>
          <a:bodyPr wrap="square" rtlCol="0">
            <a:spAutoFit/>
          </a:bodyPr>
          <a:lstStyle/>
          <a:p>
            <a:r>
              <a:rPr lang="en-US" altLang="zh-CN" dirty="0"/>
              <a:t>1</a:t>
            </a:r>
            <a:endParaRPr lang="zh-CN" altLang="en-US" dirty="0"/>
          </a:p>
        </p:txBody>
      </p:sp>
      <p:sp>
        <p:nvSpPr>
          <p:cNvPr id="182" name="文本框 181">
            <a:extLst>
              <a:ext uri="{FF2B5EF4-FFF2-40B4-BE49-F238E27FC236}">
                <a16:creationId xmlns:a16="http://schemas.microsoft.com/office/drawing/2014/main" xmlns="" id="{F76AF946-A0D5-406E-9BA5-A389B7BA233E}"/>
              </a:ext>
            </a:extLst>
          </p:cNvPr>
          <p:cNvSpPr txBox="1"/>
          <p:nvPr/>
        </p:nvSpPr>
        <p:spPr>
          <a:xfrm>
            <a:off x="9069118" y="6050242"/>
            <a:ext cx="289535"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183" name="文本框 182">
            <a:extLst>
              <a:ext uri="{FF2B5EF4-FFF2-40B4-BE49-F238E27FC236}">
                <a16:creationId xmlns:a16="http://schemas.microsoft.com/office/drawing/2014/main" xmlns="" id="{86CD8AE6-1070-48EA-9751-474CDFF377BE}"/>
              </a:ext>
            </a:extLst>
          </p:cNvPr>
          <p:cNvSpPr txBox="1"/>
          <p:nvPr/>
        </p:nvSpPr>
        <p:spPr>
          <a:xfrm>
            <a:off x="10466335" y="6033946"/>
            <a:ext cx="289535" cy="369332"/>
          </a:xfrm>
          <a:prstGeom prst="rect">
            <a:avLst/>
          </a:prstGeom>
          <a:noFill/>
        </p:spPr>
        <p:txBody>
          <a:bodyPr wrap="square" rtlCol="0">
            <a:spAutoFit/>
          </a:bodyPr>
          <a:lstStyle/>
          <a:p>
            <a:r>
              <a:rPr lang="en-US" altLang="zh-CN" dirty="0"/>
              <a:t>0</a:t>
            </a:r>
            <a:endParaRPr lang="zh-CN" altLang="en-US" dirty="0"/>
          </a:p>
        </p:txBody>
      </p:sp>
      <p:sp>
        <p:nvSpPr>
          <p:cNvPr id="184" name="文本框 183">
            <a:extLst>
              <a:ext uri="{FF2B5EF4-FFF2-40B4-BE49-F238E27FC236}">
                <a16:creationId xmlns:a16="http://schemas.microsoft.com/office/drawing/2014/main" xmlns="" id="{D2392108-3B64-4CBF-A0C3-936DC25BF185}"/>
              </a:ext>
            </a:extLst>
          </p:cNvPr>
          <p:cNvSpPr txBox="1"/>
          <p:nvPr/>
        </p:nvSpPr>
        <p:spPr>
          <a:xfrm>
            <a:off x="623731" y="3924110"/>
            <a:ext cx="2124129" cy="369332"/>
          </a:xfrm>
          <a:prstGeom prst="rect">
            <a:avLst/>
          </a:prstGeom>
          <a:noFill/>
        </p:spPr>
        <p:txBody>
          <a:bodyPr wrap="square" rtlCol="0">
            <a:spAutoFit/>
          </a:bodyPr>
          <a:lstStyle/>
          <a:p>
            <a:r>
              <a:rPr lang="zh-CN" altLang="en-US" dirty="0"/>
              <a:t>更新后的数组</a:t>
            </a:r>
          </a:p>
        </p:txBody>
      </p:sp>
    </p:spTree>
    <p:extLst>
      <p:ext uri="{BB962C8B-B14F-4D97-AF65-F5344CB8AC3E}">
        <p14:creationId xmlns:p14="http://schemas.microsoft.com/office/powerpoint/2010/main" val="331138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103" grpId="0"/>
      <p:bldP spid="104" grpId="0" animBg="1"/>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p:bldP spid="129" grpId="0"/>
      <p:bldP spid="130" grpId="0"/>
      <p:bldP spid="171" grpId="0"/>
      <p:bldP spid="172" grpId="0"/>
      <p:bldP spid="173" grpId="0"/>
      <p:bldP spid="174" grpId="0"/>
      <p:bldP spid="175" grpId="0"/>
      <p:bldP spid="176" grpId="0"/>
      <p:bldP spid="177" grpId="0"/>
      <p:bldP spid="178" grpId="0"/>
      <p:bldP spid="179" grpId="0"/>
      <p:bldP spid="180" grpId="0"/>
      <p:bldP spid="181" grpId="0"/>
      <p:bldP spid="182" grpId="0"/>
      <p:bldP spid="183" grpId="0"/>
      <p:bldP spid="18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流程图: 接点 15">
            <a:extLst>
              <a:ext uri="{FF2B5EF4-FFF2-40B4-BE49-F238E27FC236}">
                <a16:creationId xmlns:a16="http://schemas.microsoft.com/office/drawing/2014/main" xmlns="" id="{7DF817FD-CF84-43B9-9681-1680BB955491}"/>
              </a:ext>
            </a:extLst>
          </p:cNvPr>
          <p:cNvSpPr/>
          <p:nvPr/>
        </p:nvSpPr>
        <p:spPr>
          <a:xfrm>
            <a:off x="414986" y="61392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8" name="流程图: 接点 17">
            <a:extLst>
              <a:ext uri="{FF2B5EF4-FFF2-40B4-BE49-F238E27FC236}">
                <a16:creationId xmlns:a16="http://schemas.microsoft.com/office/drawing/2014/main" xmlns="" id="{06B97837-AD15-4490-B91A-99DC943C14E7}"/>
              </a:ext>
            </a:extLst>
          </p:cNvPr>
          <p:cNvSpPr/>
          <p:nvPr/>
        </p:nvSpPr>
        <p:spPr>
          <a:xfrm>
            <a:off x="414986" y="156564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9" name="流程图: 接点 18">
            <a:extLst>
              <a:ext uri="{FF2B5EF4-FFF2-40B4-BE49-F238E27FC236}">
                <a16:creationId xmlns:a16="http://schemas.microsoft.com/office/drawing/2014/main" xmlns="" id="{8FDBC89B-2F41-40E5-8821-FEA7C27F4BC1}"/>
              </a:ext>
            </a:extLst>
          </p:cNvPr>
          <p:cNvSpPr/>
          <p:nvPr/>
        </p:nvSpPr>
        <p:spPr>
          <a:xfrm>
            <a:off x="1523731" y="61415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1" name="流程图: 接点 20">
            <a:extLst>
              <a:ext uri="{FF2B5EF4-FFF2-40B4-BE49-F238E27FC236}">
                <a16:creationId xmlns:a16="http://schemas.microsoft.com/office/drawing/2014/main" xmlns="" id="{23DAE3FF-4816-4523-903E-7477D4379958}"/>
              </a:ext>
            </a:extLst>
          </p:cNvPr>
          <p:cNvSpPr/>
          <p:nvPr/>
        </p:nvSpPr>
        <p:spPr>
          <a:xfrm>
            <a:off x="1523731" y="156564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4</a:t>
            </a:r>
            <a:endParaRPr lang="zh-CN" altLang="en-US" dirty="0"/>
          </a:p>
        </p:txBody>
      </p:sp>
      <p:sp>
        <p:nvSpPr>
          <p:cNvPr id="28" name="流程图: 接点 27">
            <a:extLst>
              <a:ext uri="{FF2B5EF4-FFF2-40B4-BE49-F238E27FC236}">
                <a16:creationId xmlns:a16="http://schemas.microsoft.com/office/drawing/2014/main" xmlns="" id="{E8E87073-85A9-4E7F-ABDD-B5DC00751C28}"/>
              </a:ext>
            </a:extLst>
          </p:cNvPr>
          <p:cNvSpPr/>
          <p:nvPr/>
        </p:nvSpPr>
        <p:spPr>
          <a:xfrm>
            <a:off x="2706312" y="613926"/>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29" name="流程图: 接点 28">
            <a:extLst>
              <a:ext uri="{FF2B5EF4-FFF2-40B4-BE49-F238E27FC236}">
                <a16:creationId xmlns:a16="http://schemas.microsoft.com/office/drawing/2014/main" xmlns="" id="{E2CE1F45-7562-439A-9139-7831BFF704EB}"/>
              </a:ext>
            </a:extLst>
          </p:cNvPr>
          <p:cNvSpPr/>
          <p:nvPr/>
        </p:nvSpPr>
        <p:spPr>
          <a:xfrm>
            <a:off x="2706312" y="156586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6</a:t>
            </a:r>
            <a:endParaRPr lang="zh-CN" altLang="en-US" dirty="0"/>
          </a:p>
        </p:txBody>
      </p:sp>
      <p:cxnSp>
        <p:nvCxnSpPr>
          <p:cNvPr id="5" name="直接连接符 4">
            <a:extLst>
              <a:ext uri="{FF2B5EF4-FFF2-40B4-BE49-F238E27FC236}">
                <a16:creationId xmlns:a16="http://schemas.microsoft.com/office/drawing/2014/main" xmlns="" id="{0F395CF0-E5FC-462C-BD7D-B15BBB3ADC06}"/>
              </a:ext>
            </a:extLst>
          </p:cNvPr>
          <p:cNvCxnSpPr>
            <a:stCxn id="16" idx="6"/>
            <a:endCxn id="19" idx="2"/>
          </p:cNvCxnSpPr>
          <p:nvPr/>
        </p:nvCxnSpPr>
        <p:spPr>
          <a:xfrm>
            <a:off x="805378" y="796489"/>
            <a:ext cx="718353"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013CBCF-5DA7-439A-9BFF-E379A670573F}"/>
              </a:ext>
            </a:extLst>
          </p:cNvPr>
          <p:cNvCxnSpPr>
            <a:stCxn id="16" idx="4"/>
            <a:endCxn id="18" idx="0"/>
          </p:cNvCxnSpPr>
          <p:nvPr/>
        </p:nvCxnSpPr>
        <p:spPr>
          <a:xfrm>
            <a:off x="610182" y="979051"/>
            <a:ext cx="0" cy="58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E2134FAD-A823-4E28-BCD5-DDE2C030F5EB}"/>
              </a:ext>
            </a:extLst>
          </p:cNvPr>
          <p:cNvCxnSpPr>
            <a:stCxn id="18" idx="6"/>
            <a:endCxn id="21" idx="2"/>
          </p:cNvCxnSpPr>
          <p:nvPr/>
        </p:nvCxnSpPr>
        <p:spPr>
          <a:xfrm>
            <a:off x="805378" y="1748203"/>
            <a:ext cx="718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01BD393C-6DE8-45B8-8950-8A67E7817BD1}"/>
              </a:ext>
            </a:extLst>
          </p:cNvPr>
          <p:cNvCxnSpPr>
            <a:cxnSpLocks/>
            <a:stCxn id="21" idx="0"/>
            <a:endCxn id="19" idx="4"/>
          </p:cNvCxnSpPr>
          <p:nvPr/>
        </p:nvCxnSpPr>
        <p:spPr>
          <a:xfrm flipV="1">
            <a:off x="1718927" y="979279"/>
            <a:ext cx="0" cy="586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8B33605B-3C64-4723-878D-66B9D5E5F5C8}"/>
              </a:ext>
            </a:extLst>
          </p:cNvPr>
          <p:cNvCxnSpPr>
            <a:stCxn id="19" idx="6"/>
            <a:endCxn id="28" idx="2"/>
          </p:cNvCxnSpPr>
          <p:nvPr/>
        </p:nvCxnSpPr>
        <p:spPr>
          <a:xfrm flipV="1">
            <a:off x="1914123" y="796489"/>
            <a:ext cx="792189" cy="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3F7167D-E82D-4323-B325-F1068F60D16A}"/>
              </a:ext>
            </a:extLst>
          </p:cNvPr>
          <p:cNvCxnSpPr>
            <a:stCxn id="28" idx="4"/>
            <a:endCxn id="29" idx="0"/>
          </p:cNvCxnSpPr>
          <p:nvPr/>
        </p:nvCxnSpPr>
        <p:spPr>
          <a:xfrm>
            <a:off x="2901508" y="979051"/>
            <a:ext cx="0" cy="586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4BD6B702-FAF0-4775-B444-03B3F12B9E11}"/>
              </a:ext>
            </a:extLst>
          </p:cNvPr>
          <p:cNvCxnSpPr>
            <a:stCxn id="19" idx="5"/>
            <a:endCxn id="29" idx="1"/>
          </p:cNvCxnSpPr>
          <p:nvPr/>
        </p:nvCxnSpPr>
        <p:spPr>
          <a:xfrm>
            <a:off x="1856951" y="925808"/>
            <a:ext cx="906533" cy="69353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F8BABE8E-0F99-4862-ACE6-437C6B6549EB}"/>
              </a:ext>
            </a:extLst>
          </p:cNvPr>
          <p:cNvSpPr txBox="1"/>
          <p:nvPr/>
        </p:nvSpPr>
        <p:spPr>
          <a:xfrm>
            <a:off x="945319" y="427156"/>
            <a:ext cx="438469" cy="369332"/>
          </a:xfrm>
          <a:prstGeom prst="rect">
            <a:avLst/>
          </a:prstGeom>
          <a:noFill/>
        </p:spPr>
        <p:txBody>
          <a:bodyPr wrap="square" rtlCol="0">
            <a:spAutoFit/>
          </a:bodyPr>
          <a:lstStyle/>
          <a:p>
            <a:r>
              <a:rPr lang="en-US" altLang="zh-CN" dirty="0"/>
              <a:t>11</a:t>
            </a:r>
            <a:endParaRPr lang="zh-CN" altLang="en-US" dirty="0"/>
          </a:p>
        </p:txBody>
      </p:sp>
      <p:sp>
        <p:nvSpPr>
          <p:cNvPr id="39" name="文本框 38">
            <a:extLst>
              <a:ext uri="{FF2B5EF4-FFF2-40B4-BE49-F238E27FC236}">
                <a16:creationId xmlns:a16="http://schemas.microsoft.com/office/drawing/2014/main" xmlns="" id="{AF6945A8-0344-4EEB-9E30-124E63821A60}"/>
              </a:ext>
            </a:extLst>
          </p:cNvPr>
          <p:cNvSpPr txBox="1"/>
          <p:nvPr/>
        </p:nvSpPr>
        <p:spPr>
          <a:xfrm>
            <a:off x="2143877" y="427156"/>
            <a:ext cx="438469" cy="369332"/>
          </a:xfrm>
          <a:prstGeom prst="rect">
            <a:avLst/>
          </a:prstGeom>
          <a:noFill/>
        </p:spPr>
        <p:txBody>
          <a:bodyPr wrap="square" rtlCol="0">
            <a:spAutoFit/>
          </a:bodyPr>
          <a:lstStyle/>
          <a:p>
            <a:r>
              <a:rPr lang="en-US" altLang="zh-CN" dirty="0"/>
              <a:t>7</a:t>
            </a:r>
            <a:endParaRPr lang="zh-CN" altLang="en-US" dirty="0"/>
          </a:p>
        </p:txBody>
      </p:sp>
      <p:sp>
        <p:nvSpPr>
          <p:cNvPr id="40" name="文本框 39">
            <a:extLst>
              <a:ext uri="{FF2B5EF4-FFF2-40B4-BE49-F238E27FC236}">
                <a16:creationId xmlns:a16="http://schemas.microsoft.com/office/drawing/2014/main" xmlns="" id="{71B1A067-F85E-4566-8C1E-B6DAA03C5D8D}"/>
              </a:ext>
            </a:extLst>
          </p:cNvPr>
          <p:cNvSpPr txBox="1"/>
          <p:nvPr/>
        </p:nvSpPr>
        <p:spPr>
          <a:xfrm>
            <a:off x="341241" y="1087679"/>
            <a:ext cx="438469" cy="369332"/>
          </a:xfrm>
          <a:prstGeom prst="rect">
            <a:avLst/>
          </a:prstGeom>
          <a:noFill/>
        </p:spPr>
        <p:txBody>
          <a:bodyPr wrap="square" rtlCol="0">
            <a:spAutoFit/>
          </a:bodyPr>
          <a:lstStyle/>
          <a:p>
            <a:r>
              <a:rPr lang="en-US" altLang="zh-CN" dirty="0"/>
              <a:t>7</a:t>
            </a:r>
            <a:endParaRPr lang="zh-CN" altLang="en-US" dirty="0"/>
          </a:p>
        </p:txBody>
      </p:sp>
      <p:cxnSp>
        <p:nvCxnSpPr>
          <p:cNvPr id="41" name="直接连接符 40">
            <a:extLst>
              <a:ext uri="{FF2B5EF4-FFF2-40B4-BE49-F238E27FC236}">
                <a16:creationId xmlns:a16="http://schemas.microsoft.com/office/drawing/2014/main" xmlns="" id="{AB53318C-C639-4D4F-BECC-6DE6CDA85BB2}"/>
              </a:ext>
            </a:extLst>
          </p:cNvPr>
          <p:cNvCxnSpPr>
            <a:stCxn id="18" idx="7"/>
            <a:endCxn id="19" idx="3"/>
          </p:cNvCxnSpPr>
          <p:nvPr/>
        </p:nvCxnSpPr>
        <p:spPr>
          <a:xfrm flipV="1">
            <a:off x="748206" y="925808"/>
            <a:ext cx="832697" cy="693303"/>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xmlns="" id="{C6274863-B37A-47C9-B59D-CCA8DECADAAA}"/>
              </a:ext>
            </a:extLst>
          </p:cNvPr>
          <p:cNvSpPr txBox="1"/>
          <p:nvPr/>
        </p:nvSpPr>
        <p:spPr>
          <a:xfrm>
            <a:off x="872487" y="978823"/>
            <a:ext cx="438469" cy="369332"/>
          </a:xfrm>
          <a:prstGeom prst="rect">
            <a:avLst/>
          </a:prstGeom>
          <a:noFill/>
        </p:spPr>
        <p:txBody>
          <a:bodyPr wrap="square" rtlCol="0">
            <a:spAutoFit/>
          </a:bodyPr>
          <a:lstStyle/>
          <a:p>
            <a:r>
              <a:rPr lang="en-US" altLang="zh-CN" dirty="0"/>
              <a:t>10</a:t>
            </a:r>
            <a:endParaRPr lang="zh-CN" altLang="en-US" dirty="0"/>
          </a:p>
        </p:txBody>
      </p:sp>
      <p:sp>
        <p:nvSpPr>
          <p:cNvPr id="44" name="文本框 43">
            <a:extLst>
              <a:ext uri="{FF2B5EF4-FFF2-40B4-BE49-F238E27FC236}">
                <a16:creationId xmlns:a16="http://schemas.microsoft.com/office/drawing/2014/main" xmlns="" id="{EC72138B-8DA7-4201-8502-B91ADE78E603}"/>
              </a:ext>
            </a:extLst>
          </p:cNvPr>
          <p:cNvSpPr txBox="1"/>
          <p:nvPr/>
        </p:nvSpPr>
        <p:spPr>
          <a:xfrm>
            <a:off x="996308" y="1775486"/>
            <a:ext cx="438469" cy="369332"/>
          </a:xfrm>
          <a:prstGeom prst="rect">
            <a:avLst/>
          </a:prstGeom>
          <a:noFill/>
        </p:spPr>
        <p:txBody>
          <a:bodyPr wrap="square" rtlCol="0">
            <a:spAutoFit/>
          </a:bodyPr>
          <a:lstStyle/>
          <a:p>
            <a:r>
              <a:rPr lang="en-US" altLang="zh-CN" dirty="0"/>
              <a:t>9</a:t>
            </a:r>
            <a:endParaRPr lang="zh-CN" altLang="en-US" dirty="0"/>
          </a:p>
        </p:txBody>
      </p:sp>
      <p:sp>
        <p:nvSpPr>
          <p:cNvPr id="45" name="文本框 44">
            <a:extLst>
              <a:ext uri="{FF2B5EF4-FFF2-40B4-BE49-F238E27FC236}">
                <a16:creationId xmlns:a16="http://schemas.microsoft.com/office/drawing/2014/main" xmlns="" id="{79B84A56-FBC5-4AD0-87FC-730F1CD79965}"/>
              </a:ext>
            </a:extLst>
          </p:cNvPr>
          <p:cNvSpPr txBox="1"/>
          <p:nvPr/>
        </p:nvSpPr>
        <p:spPr>
          <a:xfrm>
            <a:off x="1673680" y="1087679"/>
            <a:ext cx="438469" cy="369332"/>
          </a:xfrm>
          <a:prstGeom prst="rect">
            <a:avLst/>
          </a:prstGeom>
          <a:noFill/>
        </p:spPr>
        <p:txBody>
          <a:bodyPr wrap="square" rtlCol="0">
            <a:spAutoFit/>
          </a:bodyPr>
          <a:lstStyle/>
          <a:p>
            <a:r>
              <a:rPr lang="en-US" altLang="zh-CN" dirty="0"/>
              <a:t>5</a:t>
            </a:r>
            <a:endParaRPr lang="zh-CN" altLang="en-US" dirty="0"/>
          </a:p>
        </p:txBody>
      </p:sp>
      <p:sp>
        <p:nvSpPr>
          <p:cNvPr id="46" name="文本框 45">
            <a:extLst>
              <a:ext uri="{FF2B5EF4-FFF2-40B4-BE49-F238E27FC236}">
                <a16:creationId xmlns:a16="http://schemas.microsoft.com/office/drawing/2014/main" xmlns="" id="{EC7FCFF8-D0D6-48DF-9845-E0D793E651FD}"/>
              </a:ext>
            </a:extLst>
          </p:cNvPr>
          <p:cNvSpPr txBox="1"/>
          <p:nvPr/>
        </p:nvSpPr>
        <p:spPr>
          <a:xfrm>
            <a:off x="2250172" y="1013973"/>
            <a:ext cx="438469" cy="369332"/>
          </a:xfrm>
          <a:prstGeom prst="rect">
            <a:avLst/>
          </a:prstGeom>
          <a:noFill/>
        </p:spPr>
        <p:txBody>
          <a:bodyPr wrap="square" rtlCol="0">
            <a:spAutoFit/>
          </a:bodyPr>
          <a:lstStyle/>
          <a:p>
            <a:r>
              <a:rPr lang="en-US" altLang="zh-CN" dirty="0"/>
              <a:t>8</a:t>
            </a:r>
            <a:endParaRPr lang="zh-CN" altLang="en-US" dirty="0"/>
          </a:p>
        </p:txBody>
      </p:sp>
      <p:sp>
        <p:nvSpPr>
          <p:cNvPr id="47" name="文本框 46">
            <a:extLst>
              <a:ext uri="{FF2B5EF4-FFF2-40B4-BE49-F238E27FC236}">
                <a16:creationId xmlns:a16="http://schemas.microsoft.com/office/drawing/2014/main" xmlns="" id="{E581BC0E-80D3-4B76-B388-2C8DE342C02F}"/>
              </a:ext>
            </a:extLst>
          </p:cNvPr>
          <p:cNvSpPr txBox="1"/>
          <p:nvPr/>
        </p:nvSpPr>
        <p:spPr>
          <a:xfrm>
            <a:off x="2894852" y="1013973"/>
            <a:ext cx="438469" cy="369332"/>
          </a:xfrm>
          <a:prstGeom prst="rect">
            <a:avLst/>
          </a:prstGeom>
          <a:noFill/>
        </p:spPr>
        <p:txBody>
          <a:bodyPr wrap="square" rtlCol="0">
            <a:spAutoFit/>
          </a:bodyPr>
          <a:lstStyle/>
          <a:p>
            <a:r>
              <a:rPr lang="en-US" altLang="zh-CN" dirty="0"/>
              <a:t>6</a:t>
            </a:r>
            <a:endParaRPr lang="zh-CN" altLang="en-US" dirty="0"/>
          </a:p>
        </p:txBody>
      </p:sp>
      <p:sp>
        <p:nvSpPr>
          <p:cNvPr id="74" name="矩形 73">
            <a:extLst>
              <a:ext uri="{FF2B5EF4-FFF2-40B4-BE49-F238E27FC236}">
                <a16:creationId xmlns:a16="http://schemas.microsoft.com/office/drawing/2014/main" xmlns="" id="{7EA763EB-62E0-4339-841F-F009DDDA4259}"/>
              </a:ext>
            </a:extLst>
          </p:cNvPr>
          <p:cNvSpPr/>
          <p:nvPr/>
        </p:nvSpPr>
        <p:spPr>
          <a:xfrm>
            <a:off x="723906" y="2115965"/>
            <a:ext cx="10670797" cy="207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xmlns="" id="{A3046DAF-29AE-474E-91FE-7E284909F8E8}"/>
              </a:ext>
            </a:extLst>
          </p:cNvPr>
          <p:cNvCxnSpPr>
            <a:cxnSpLocks/>
          </p:cNvCxnSpPr>
          <p:nvPr/>
        </p:nvCxnSpPr>
        <p:spPr>
          <a:xfrm>
            <a:off x="736141" y="2921309"/>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6" name="直接连接符 75">
            <a:extLst>
              <a:ext uri="{FF2B5EF4-FFF2-40B4-BE49-F238E27FC236}">
                <a16:creationId xmlns:a16="http://schemas.microsoft.com/office/drawing/2014/main" xmlns="" id="{6E3AB722-F695-406B-8805-6DA4A72513E3}"/>
              </a:ext>
            </a:extLst>
          </p:cNvPr>
          <p:cNvCxnSpPr>
            <a:cxnSpLocks/>
          </p:cNvCxnSpPr>
          <p:nvPr/>
        </p:nvCxnSpPr>
        <p:spPr>
          <a:xfrm>
            <a:off x="736141" y="3325378"/>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直接连接符 76">
            <a:extLst>
              <a:ext uri="{FF2B5EF4-FFF2-40B4-BE49-F238E27FC236}">
                <a16:creationId xmlns:a16="http://schemas.microsoft.com/office/drawing/2014/main" xmlns="" id="{64498C87-B04C-49E4-A082-40DFF2BB6A9E}"/>
              </a:ext>
            </a:extLst>
          </p:cNvPr>
          <p:cNvCxnSpPr>
            <a:cxnSpLocks/>
          </p:cNvCxnSpPr>
          <p:nvPr/>
        </p:nvCxnSpPr>
        <p:spPr>
          <a:xfrm>
            <a:off x="736141" y="3763004"/>
            <a:ext cx="106585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直接连接符 77">
            <a:extLst>
              <a:ext uri="{FF2B5EF4-FFF2-40B4-BE49-F238E27FC236}">
                <a16:creationId xmlns:a16="http://schemas.microsoft.com/office/drawing/2014/main" xmlns="" id="{68444476-0B65-4DF4-854D-6870360EB3E0}"/>
              </a:ext>
            </a:extLst>
          </p:cNvPr>
          <p:cNvCxnSpPr/>
          <p:nvPr/>
        </p:nvCxnSpPr>
        <p:spPr>
          <a:xfrm>
            <a:off x="8550835" y="2115965"/>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直接连接符 78">
            <a:extLst>
              <a:ext uri="{FF2B5EF4-FFF2-40B4-BE49-F238E27FC236}">
                <a16:creationId xmlns:a16="http://schemas.microsoft.com/office/drawing/2014/main" xmlns="" id="{39541CBA-A446-43EF-8E19-D2E440834CFD}"/>
              </a:ext>
            </a:extLst>
          </p:cNvPr>
          <p:cNvCxnSpPr/>
          <p:nvPr/>
        </p:nvCxnSpPr>
        <p:spPr>
          <a:xfrm>
            <a:off x="7151271" y="2115965"/>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直接连接符 79">
            <a:extLst>
              <a:ext uri="{FF2B5EF4-FFF2-40B4-BE49-F238E27FC236}">
                <a16:creationId xmlns:a16="http://schemas.microsoft.com/office/drawing/2014/main" xmlns="" id="{CD457D59-2E0C-4C01-8D1B-CC2790A2DA79}"/>
              </a:ext>
            </a:extLst>
          </p:cNvPr>
          <p:cNvCxnSpPr/>
          <p:nvPr/>
        </p:nvCxnSpPr>
        <p:spPr>
          <a:xfrm>
            <a:off x="9978361" y="2115965"/>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直接连接符 80">
            <a:extLst>
              <a:ext uri="{FF2B5EF4-FFF2-40B4-BE49-F238E27FC236}">
                <a16:creationId xmlns:a16="http://schemas.microsoft.com/office/drawing/2014/main" xmlns="" id="{14D59B23-9422-46F9-B436-863EB1104697}"/>
              </a:ext>
            </a:extLst>
          </p:cNvPr>
          <p:cNvCxnSpPr/>
          <p:nvPr/>
        </p:nvCxnSpPr>
        <p:spPr>
          <a:xfrm>
            <a:off x="5752808" y="2115965"/>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82" name="直接连接符 81">
            <a:extLst>
              <a:ext uri="{FF2B5EF4-FFF2-40B4-BE49-F238E27FC236}">
                <a16:creationId xmlns:a16="http://schemas.microsoft.com/office/drawing/2014/main" xmlns="" id="{BCE5674E-1963-4A2D-BAEE-367B38DA9401}"/>
              </a:ext>
            </a:extLst>
          </p:cNvPr>
          <p:cNvCxnSpPr/>
          <p:nvPr/>
        </p:nvCxnSpPr>
        <p:spPr>
          <a:xfrm>
            <a:off x="4397122" y="2115965"/>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直接连接符 82">
            <a:extLst>
              <a:ext uri="{FF2B5EF4-FFF2-40B4-BE49-F238E27FC236}">
                <a16:creationId xmlns:a16="http://schemas.microsoft.com/office/drawing/2014/main" xmlns="" id="{BB44CB5E-6EE6-4023-BA0F-C7CF9344B7B0}"/>
              </a:ext>
            </a:extLst>
          </p:cNvPr>
          <p:cNvCxnSpPr/>
          <p:nvPr/>
        </p:nvCxnSpPr>
        <p:spPr>
          <a:xfrm>
            <a:off x="3057421" y="2115965"/>
            <a:ext cx="0" cy="2070436"/>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直接连接符 83">
            <a:extLst>
              <a:ext uri="{FF2B5EF4-FFF2-40B4-BE49-F238E27FC236}">
                <a16:creationId xmlns:a16="http://schemas.microsoft.com/office/drawing/2014/main" xmlns="" id="{07D2E7C1-53D2-4344-A07F-0CB423BB931D}"/>
              </a:ext>
            </a:extLst>
          </p:cNvPr>
          <p:cNvCxnSpPr/>
          <p:nvPr/>
        </p:nvCxnSpPr>
        <p:spPr>
          <a:xfrm>
            <a:off x="736141" y="2115737"/>
            <a:ext cx="2321280" cy="786245"/>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xmlns="" id="{B59DDF22-58EB-4793-B19E-E2D34BB657CA}"/>
              </a:ext>
            </a:extLst>
          </p:cNvPr>
          <p:cNvSpPr txBox="1"/>
          <p:nvPr/>
        </p:nvSpPr>
        <p:spPr>
          <a:xfrm>
            <a:off x="2093022" y="2221873"/>
            <a:ext cx="822917" cy="369332"/>
          </a:xfrm>
          <a:prstGeom prst="rect">
            <a:avLst/>
          </a:prstGeom>
          <a:noFill/>
        </p:spPr>
        <p:txBody>
          <a:bodyPr wrap="square" rtlCol="0">
            <a:spAutoFit/>
          </a:bodyPr>
          <a:lstStyle/>
          <a:p>
            <a:r>
              <a:rPr lang="zh-CN" altLang="en-US" dirty="0"/>
              <a:t>下标</a:t>
            </a:r>
          </a:p>
        </p:txBody>
      </p:sp>
      <p:sp>
        <p:nvSpPr>
          <p:cNvPr id="86" name="文本框 85">
            <a:extLst>
              <a:ext uri="{FF2B5EF4-FFF2-40B4-BE49-F238E27FC236}">
                <a16:creationId xmlns:a16="http://schemas.microsoft.com/office/drawing/2014/main" xmlns="" id="{EEFE6AD3-944F-4BDA-B2E8-3AD7B48DCA87}"/>
              </a:ext>
            </a:extLst>
          </p:cNvPr>
          <p:cNvSpPr txBox="1"/>
          <p:nvPr/>
        </p:nvSpPr>
        <p:spPr>
          <a:xfrm>
            <a:off x="871222" y="2483684"/>
            <a:ext cx="822917" cy="369332"/>
          </a:xfrm>
          <a:prstGeom prst="rect">
            <a:avLst/>
          </a:prstGeom>
          <a:noFill/>
        </p:spPr>
        <p:txBody>
          <a:bodyPr wrap="square" rtlCol="0">
            <a:spAutoFit/>
          </a:bodyPr>
          <a:lstStyle/>
          <a:p>
            <a:r>
              <a:rPr lang="zh-CN" altLang="en-US" dirty="0"/>
              <a:t>数组</a:t>
            </a:r>
          </a:p>
        </p:txBody>
      </p:sp>
      <p:sp>
        <p:nvSpPr>
          <p:cNvPr id="87" name="文本框 86">
            <a:extLst>
              <a:ext uri="{FF2B5EF4-FFF2-40B4-BE49-F238E27FC236}">
                <a16:creationId xmlns:a16="http://schemas.microsoft.com/office/drawing/2014/main" xmlns="" id="{2E737E10-702D-4894-9BE5-966CB4AA2CE9}"/>
              </a:ext>
            </a:extLst>
          </p:cNvPr>
          <p:cNvSpPr txBox="1"/>
          <p:nvPr/>
        </p:nvSpPr>
        <p:spPr>
          <a:xfrm>
            <a:off x="3564413" y="2297370"/>
            <a:ext cx="330204" cy="369332"/>
          </a:xfrm>
          <a:prstGeom prst="rect">
            <a:avLst/>
          </a:prstGeom>
          <a:noFill/>
        </p:spPr>
        <p:txBody>
          <a:bodyPr wrap="square" rtlCol="0">
            <a:spAutoFit/>
          </a:bodyPr>
          <a:lstStyle/>
          <a:p>
            <a:r>
              <a:rPr lang="en-US" altLang="zh-CN" dirty="0"/>
              <a:t>1</a:t>
            </a:r>
            <a:endParaRPr lang="zh-CN" altLang="en-US" dirty="0"/>
          </a:p>
        </p:txBody>
      </p:sp>
      <p:sp>
        <p:nvSpPr>
          <p:cNvPr id="88" name="文本框 87">
            <a:extLst>
              <a:ext uri="{FF2B5EF4-FFF2-40B4-BE49-F238E27FC236}">
                <a16:creationId xmlns:a16="http://schemas.microsoft.com/office/drawing/2014/main" xmlns="" id="{B3BD1B79-84D2-4945-81FB-522BE3A80C18}"/>
              </a:ext>
            </a:extLst>
          </p:cNvPr>
          <p:cNvSpPr txBox="1"/>
          <p:nvPr/>
        </p:nvSpPr>
        <p:spPr>
          <a:xfrm>
            <a:off x="4899628" y="2295727"/>
            <a:ext cx="330204" cy="369332"/>
          </a:xfrm>
          <a:prstGeom prst="rect">
            <a:avLst/>
          </a:prstGeom>
          <a:noFill/>
        </p:spPr>
        <p:txBody>
          <a:bodyPr wrap="square" rtlCol="0">
            <a:spAutoFit/>
          </a:bodyPr>
          <a:lstStyle/>
          <a:p>
            <a:r>
              <a:rPr lang="en-US" altLang="zh-CN" dirty="0"/>
              <a:t>2</a:t>
            </a:r>
            <a:endParaRPr lang="zh-CN" altLang="en-US" dirty="0"/>
          </a:p>
        </p:txBody>
      </p:sp>
      <p:sp>
        <p:nvSpPr>
          <p:cNvPr id="89" name="文本框 88">
            <a:extLst>
              <a:ext uri="{FF2B5EF4-FFF2-40B4-BE49-F238E27FC236}">
                <a16:creationId xmlns:a16="http://schemas.microsoft.com/office/drawing/2014/main" xmlns="" id="{26B6BE8E-46E1-4C4F-A78B-3ACCAD13F39B}"/>
              </a:ext>
            </a:extLst>
          </p:cNvPr>
          <p:cNvSpPr txBox="1"/>
          <p:nvPr/>
        </p:nvSpPr>
        <p:spPr>
          <a:xfrm>
            <a:off x="6284131" y="2295727"/>
            <a:ext cx="330204" cy="369332"/>
          </a:xfrm>
          <a:prstGeom prst="rect">
            <a:avLst/>
          </a:prstGeom>
          <a:noFill/>
        </p:spPr>
        <p:txBody>
          <a:bodyPr wrap="square" rtlCol="0">
            <a:spAutoFit/>
          </a:bodyPr>
          <a:lstStyle/>
          <a:p>
            <a:r>
              <a:rPr lang="en-US" altLang="zh-CN" dirty="0"/>
              <a:t>3</a:t>
            </a:r>
            <a:endParaRPr lang="zh-CN" altLang="en-US" dirty="0"/>
          </a:p>
        </p:txBody>
      </p:sp>
      <p:sp>
        <p:nvSpPr>
          <p:cNvPr id="90" name="文本框 89">
            <a:extLst>
              <a:ext uri="{FF2B5EF4-FFF2-40B4-BE49-F238E27FC236}">
                <a16:creationId xmlns:a16="http://schemas.microsoft.com/office/drawing/2014/main" xmlns="" id="{EEAB439E-9665-46A6-847E-05EB87D2D146}"/>
              </a:ext>
            </a:extLst>
          </p:cNvPr>
          <p:cNvSpPr txBox="1"/>
          <p:nvPr/>
        </p:nvSpPr>
        <p:spPr>
          <a:xfrm>
            <a:off x="7685583" y="2295727"/>
            <a:ext cx="330204" cy="369332"/>
          </a:xfrm>
          <a:prstGeom prst="rect">
            <a:avLst/>
          </a:prstGeom>
          <a:noFill/>
        </p:spPr>
        <p:txBody>
          <a:bodyPr wrap="square" rtlCol="0">
            <a:spAutoFit/>
          </a:bodyPr>
          <a:lstStyle/>
          <a:p>
            <a:r>
              <a:rPr lang="en-US" altLang="zh-CN" dirty="0"/>
              <a:t>4</a:t>
            </a:r>
            <a:endParaRPr lang="zh-CN" altLang="en-US" dirty="0"/>
          </a:p>
        </p:txBody>
      </p:sp>
      <p:sp>
        <p:nvSpPr>
          <p:cNvPr id="91" name="文本框 90">
            <a:extLst>
              <a:ext uri="{FF2B5EF4-FFF2-40B4-BE49-F238E27FC236}">
                <a16:creationId xmlns:a16="http://schemas.microsoft.com/office/drawing/2014/main" xmlns="" id="{452F36F0-9735-4883-8943-4D633F7C45F2}"/>
              </a:ext>
            </a:extLst>
          </p:cNvPr>
          <p:cNvSpPr txBox="1"/>
          <p:nvPr/>
        </p:nvSpPr>
        <p:spPr>
          <a:xfrm>
            <a:off x="9096809" y="2295727"/>
            <a:ext cx="330204" cy="369332"/>
          </a:xfrm>
          <a:prstGeom prst="rect">
            <a:avLst/>
          </a:prstGeom>
          <a:noFill/>
        </p:spPr>
        <p:txBody>
          <a:bodyPr wrap="square" rtlCol="0">
            <a:spAutoFit/>
          </a:bodyPr>
          <a:lstStyle/>
          <a:p>
            <a:r>
              <a:rPr lang="en-US" altLang="zh-CN" dirty="0"/>
              <a:t>5</a:t>
            </a:r>
            <a:endParaRPr lang="zh-CN" altLang="en-US" dirty="0"/>
          </a:p>
        </p:txBody>
      </p:sp>
      <p:sp>
        <p:nvSpPr>
          <p:cNvPr id="92" name="文本框 91">
            <a:extLst>
              <a:ext uri="{FF2B5EF4-FFF2-40B4-BE49-F238E27FC236}">
                <a16:creationId xmlns:a16="http://schemas.microsoft.com/office/drawing/2014/main" xmlns="" id="{AC064970-43B3-4907-A720-059F278F8724}"/>
              </a:ext>
            </a:extLst>
          </p:cNvPr>
          <p:cNvSpPr txBox="1"/>
          <p:nvPr/>
        </p:nvSpPr>
        <p:spPr>
          <a:xfrm>
            <a:off x="10519173" y="2295727"/>
            <a:ext cx="330204" cy="369332"/>
          </a:xfrm>
          <a:prstGeom prst="rect">
            <a:avLst/>
          </a:prstGeom>
          <a:noFill/>
        </p:spPr>
        <p:txBody>
          <a:bodyPr wrap="square" rtlCol="0">
            <a:spAutoFit/>
          </a:bodyPr>
          <a:lstStyle/>
          <a:p>
            <a:r>
              <a:rPr lang="en-US" altLang="zh-CN" dirty="0"/>
              <a:t>6</a:t>
            </a:r>
            <a:endParaRPr lang="zh-CN" altLang="en-US" dirty="0"/>
          </a:p>
        </p:txBody>
      </p:sp>
      <p:sp>
        <p:nvSpPr>
          <p:cNvPr id="93" name="矩形 92">
            <a:extLst>
              <a:ext uri="{FF2B5EF4-FFF2-40B4-BE49-F238E27FC236}">
                <a16:creationId xmlns:a16="http://schemas.microsoft.com/office/drawing/2014/main" xmlns="" id="{FB221819-1E22-4109-9094-2E3FDB95BF0B}"/>
              </a:ext>
            </a:extLst>
          </p:cNvPr>
          <p:cNvSpPr/>
          <p:nvPr/>
        </p:nvSpPr>
        <p:spPr>
          <a:xfrm>
            <a:off x="1505917" y="2919350"/>
            <a:ext cx="537327" cy="369332"/>
          </a:xfrm>
          <a:prstGeom prst="rect">
            <a:avLst/>
          </a:prstGeom>
        </p:spPr>
        <p:txBody>
          <a:bodyPr wrap="none">
            <a:spAutoFit/>
          </a:bodyPr>
          <a:lstStyle/>
          <a:p>
            <a:r>
              <a:rPr lang="en-US" altLang="zh-CN" dirty="0" err="1"/>
              <a:t>dist</a:t>
            </a:r>
            <a:endParaRPr lang="zh-CN" altLang="en-US" dirty="0"/>
          </a:p>
        </p:txBody>
      </p:sp>
      <p:sp>
        <p:nvSpPr>
          <p:cNvPr id="94" name="矩形 93">
            <a:extLst>
              <a:ext uri="{FF2B5EF4-FFF2-40B4-BE49-F238E27FC236}">
                <a16:creationId xmlns:a16="http://schemas.microsoft.com/office/drawing/2014/main" xmlns="" id="{A23B1E28-6DE0-4BA6-BBF7-236F3AB15EE2}"/>
              </a:ext>
            </a:extLst>
          </p:cNvPr>
          <p:cNvSpPr/>
          <p:nvPr/>
        </p:nvSpPr>
        <p:spPr>
          <a:xfrm>
            <a:off x="1438011" y="3351507"/>
            <a:ext cx="633507" cy="369332"/>
          </a:xfrm>
          <a:prstGeom prst="rect">
            <a:avLst/>
          </a:prstGeom>
        </p:spPr>
        <p:txBody>
          <a:bodyPr wrap="none">
            <a:spAutoFit/>
          </a:bodyPr>
          <a:lstStyle/>
          <a:p>
            <a:r>
              <a:rPr lang="en-US" altLang="zh-CN" dirty="0"/>
              <a:t>path</a:t>
            </a:r>
            <a:endParaRPr lang="zh-CN" altLang="en-US" dirty="0"/>
          </a:p>
        </p:txBody>
      </p:sp>
      <p:sp>
        <p:nvSpPr>
          <p:cNvPr id="95" name="矩形 94">
            <a:extLst>
              <a:ext uri="{FF2B5EF4-FFF2-40B4-BE49-F238E27FC236}">
                <a16:creationId xmlns:a16="http://schemas.microsoft.com/office/drawing/2014/main" xmlns="" id="{8D96FA34-6125-43D1-A53C-011478570276}"/>
              </a:ext>
            </a:extLst>
          </p:cNvPr>
          <p:cNvSpPr/>
          <p:nvPr/>
        </p:nvSpPr>
        <p:spPr>
          <a:xfrm>
            <a:off x="1631609" y="3781378"/>
            <a:ext cx="279244" cy="369332"/>
          </a:xfrm>
          <a:prstGeom prst="rect">
            <a:avLst/>
          </a:prstGeom>
        </p:spPr>
        <p:txBody>
          <a:bodyPr wrap="none">
            <a:spAutoFit/>
          </a:bodyPr>
          <a:lstStyle/>
          <a:p>
            <a:r>
              <a:rPr lang="en-US" altLang="zh-CN" dirty="0"/>
              <a:t>s</a:t>
            </a:r>
            <a:endParaRPr lang="zh-CN" altLang="en-US" dirty="0"/>
          </a:p>
        </p:txBody>
      </p:sp>
      <p:sp>
        <p:nvSpPr>
          <p:cNvPr id="96" name="文本框 95">
            <a:extLst>
              <a:ext uri="{FF2B5EF4-FFF2-40B4-BE49-F238E27FC236}">
                <a16:creationId xmlns:a16="http://schemas.microsoft.com/office/drawing/2014/main" xmlns="" id="{9A974679-E418-48C5-8C65-0035536DB9A9}"/>
              </a:ext>
            </a:extLst>
          </p:cNvPr>
          <p:cNvSpPr txBox="1"/>
          <p:nvPr/>
        </p:nvSpPr>
        <p:spPr>
          <a:xfrm>
            <a:off x="3564413" y="2944703"/>
            <a:ext cx="330204" cy="369332"/>
          </a:xfrm>
          <a:prstGeom prst="rect">
            <a:avLst/>
          </a:prstGeom>
          <a:noFill/>
        </p:spPr>
        <p:txBody>
          <a:bodyPr wrap="square" rtlCol="0">
            <a:spAutoFit/>
          </a:bodyPr>
          <a:lstStyle/>
          <a:p>
            <a:r>
              <a:rPr lang="en-US" altLang="zh-CN" dirty="0"/>
              <a:t>0</a:t>
            </a:r>
            <a:endParaRPr lang="zh-CN" altLang="en-US" dirty="0"/>
          </a:p>
        </p:txBody>
      </p:sp>
      <p:sp>
        <p:nvSpPr>
          <p:cNvPr id="97" name="文本框 96">
            <a:extLst>
              <a:ext uri="{FF2B5EF4-FFF2-40B4-BE49-F238E27FC236}">
                <a16:creationId xmlns:a16="http://schemas.microsoft.com/office/drawing/2014/main" xmlns="" id="{28AD1C4B-3606-4998-BA3C-F8AAF40E4766}"/>
              </a:ext>
            </a:extLst>
          </p:cNvPr>
          <p:cNvSpPr txBox="1"/>
          <p:nvPr/>
        </p:nvSpPr>
        <p:spPr>
          <a:xfrm>
            <a:off x="4899628" y="2944703"/>
            <a:ext cx="330204" cy="369332"/>
          </a:xfrm>
          <a:prstGeom prst="rect">
            <a:avLst/>
          </a:prstGeom>
          <a:noFill/>
        </p:spPr>
        <p:txBody>
          <a:bodyPr wrap="square" rtlCol="0">
            <a:spAutoFit/>
          </a:bodyPr>
          <a:lstStyle/>
          <a:p>
            <a:r>
              <a:rPr lang="en-US" altLang="zh-CN" dirty="0"/>
              <a:t>7</a:t>
            </a:r>
            <a:endParaRPr lang="zh-CN" altLang="en-US" dirty="0"/>
          </a:p>
        </p:txBody>
      </p:sp>
      <p:sp>
        <p:nvSpPr>
          <p:cNvPr id="98" name="文本框 97">
            <a:extLst>
              <a:ext uri="{FF2B5EF4-FFF2-40B4-BE49-F238E27FC236}">
                <a16:creationId xmlns:a16="http://schemas.microsoft.com/office/drawing/2014/main" xmlns="" id="{5EEFAE0B-DEBC-426C-8ED8-64FC1B0F1537}"/>
              </a:ext>
            </a:extLst>
          </p:cNvPr>
          <p:cNvSpPr txBox="1"/>
          <p:nvPr/>
        </p:nvSpPr>
        <p:spPr>
          <a:xfrm>
            <a:off x="6233919" y="2946259"/>
            <a:ext cx="454121" cy="369332"/>
          </a:xfrm>
          <a:prstGeom prst="rect">
            <a:avLst/>
          </a:prstGeom>
          <a:noFill/>
        </p:spPr>
        <p:txBody>
          <a:bodyPr wrap="square" rtlCol="0">
            <a:spAutoFit/>
          </a:bodyPr>
          <a:lstStyle/>
          <a:p>
            <a:r>
              <a:rPr lang="en-US" altLang="zh-CN" dirty="0"/>
              <a:t>11</a:t>
            </a:r>
            <a:endParaRPr lang="zh-CN" altLang="en-US" dirty="0"/>
          </a:p>
        </p:txBody>
      </p:sp>
      <p:sp>
        <p:nvSpPr>
          <p:cNvPr id="99" name="矩形 98">
            <a:extLst>
              <a:ext uri="{FF2B5EF4-FFF2-40B4-BE49-F238E27FC236}">
                <a16:creationId xmlns:a16="http://schemas.microsoft.com/office/drawing/2014/main" xmlns="" id="{7864AC0E-FA88-4891-864D-EC73E911EB57}"/>
              </a:ext>
            </a:extLst>
          </p:cNvPr>
          <p:cNvSpPr/>
          <p:nvPr/>
        </p:nvSpPr>
        <p:spPr>
          <a:xfrm>
            <a:off x="7627416" y="2966517"/>
            <a:ext cx="428322" cy="369332"/>
          </a:xfrm>
          <a:prstGeom prst="rect">
            <a:avLst/>
          </a:prstGeom>
        </p:spPr>
        <p:txBody>
          <a:bodyPr wrap="none">
            <a:spAutoFit/>
          </a:bodyPr>
          <a:lstStyle/>
          <a:p>
            <a:r>
              <a:rPr lang="en-US" altLang="zh-CN" dirty="0"/>
              <a:t>16</a:t>
            </a:r>
            <a:endParaRPr lang="zh-CN" altLang="en-US" dirty="0"/>
          </a:p>
        </p:txBody>
      </p:sp>
      <p:sp>
        <p:nvSpPr>
          <p:cNvPr id="100" name="矩形 99">
            <a:extLst>
              <a:ext uri="{FF2B5EF4-FFF2-40B4-BE49-F238E27FC236}">
                <a16:creationId xmlns:a16="http://schemas.microsoft.com/office/drawing/2014/main" xmlns="" id="{7A5C7FEA-6255-44BF-90A3-98BDD44CD3EA}"/>
              </a:ext>
            </a:extLst>
          </p:cNvPr>
          <p:cNvSpPr/>
          <p:nvPr/>
        </p:nvSpPr>
        <p:spPr>
          <a:xfrm>
            <a:off x="9058757" y="2961263"/>
            <a:ext cx="428322" cy="369332"/>
          </a:xfrm>
          <a:prstGeom prst="rect">
            <a:avLst/>
          </a:prstGeom>
        </p:spPr>
        <p:txBody>
          <a:bodyPr wrap="none">
            <a:spAutoFit/>
          </a:bodyPr>
          <a:lstStyle/>
          <a:p>
            <a:r>
              <a:rPr lang="en-US" altLang="zh-CN" dirty="0"/>
              <a:t>18</a:t>
            </a:r>
            <a:endParaRPr lang="zh-CN" altLang="en-US" dirty="0"/>
          </a:p>
        </p:txBody>
      </p:sp>
      <p:sp>
        <p:nvSpPr>
          <p:cNvPr id="101" name="矩形 100">
            <a:extLst>
              <a:ext uri="{FF2B5EF4-FFF2-40B4-BE49-F238E27FC236}">
                <a16:creationId xmlns:a16="http://schemas.microsoft.com/office/drawing/2014/main" xmlns="" id="{001F14A8-7C26-4E02-8DB9-29115AB7A0EB}"/>
              </a:ext>
            </a:extLst>
          </p:cNvPr>
          <p:cNvSpPr/>
          <p:nvPr/>
        </p:nvSpPr>
        <p:spPr>
          <a:xfrm>
            <a:off x="10478783" y="2966517"/>
            <a:ext cx="428322" cy="369332"/>
          </a:xfrm>
          <a:prstGeom prst="rect">
            <a:avLst/>
          </a:prstGeom>
        </p:spPr>
        <p:txBody>
          <a:bodyPr wrap="none">
            <a:spAutoFit/>
          </a:bodyPr>
          <a:lstStyle/>
          <a:p>
            <a:r>
              <a:rPr lang="en-US" altLang="zh-CN" dirty="0"/>
              <a:t>19</a:t>
            </a:r>
            <a:endParaRPr lang="zh-CN" altLang="en-US" dirty="0"/>
          </a:p>
        </p:txBody>
      </p:sp>
      <p:sp>
        <p:nvSpPr>
          <p:cNvPr id="102" name="文本框 101">
            <a:extLst>
              <a:ext uri="{FF2B5EF4-FFF2-40B4-BE49-F238E27FC236}">
                <a16:creationId xmlns:a16="http://schemas.microsoft.com/office/drawing/2014/main" xmlns="" id="{0736F1D6-BE2F-4AB4-8EAA-419525173BA3}"/>
              </a:ext>
            </a:extLst>
          </p:cNvPr>
          <p:cNvSpPr txBox="1"/>
          <p:nvPr/>
        </p:nvSpPr>
        <p:spPr>
          <a:xfrm>
            <a:off x="3502315" y="3364761"/>
            <a:ext cx="454400" cy="369332"/>
          </a:xfrm>
          <a:prstGeom prst="rect">
            <a:avLst/>
          </a:prstGeom>
          <a:noFill/>
        </p:spPr>
        <p:txBody>
          <a:bodyPr wrap="square" rtlCol="0">
            <a:spAutoFit/>
          </a:bodyPr>
          <a:lstStyle/>
          <a:p>
            <a:r>
              <a:rPr lang="en-US" altLang="zh-CN" dirty="0"/>
              <a:t>-1</a:t>
            </a:r>
            <a:endParaRPr lang="zh-CN" altLang="en-US" dirty="0"/>
          </a:p>
        </p:txBody>
      </p:sp>
      <p:sp>
        <p:nvSpPr>
          <p:cNvPr id="103" name="文本框 102">
            <a:extLst>
              <a:ext uri="{FF2B5EF4-FFF2-40B4-BE49-F238E27FC236}">
                <a16:creationId xmlns:a16="http://schemas.microsoft.com/office/drawing/2014/main" xmlns="" id="{D37801A8-A4EF-43DF-8FD5-6B4DADDDD068}"/>
              </a:ext>
            </a:extLst>
          </p:cNvPr>
          <p:cNvSpPr txBox="1"/>
          <p:nvPr/>
        </p:nvSpPr>
        <p:spPr>
          <a:xfrm>
            <a:off x="4896406" y="3364761"/>
            <a:ext cx="454400" cy="369332"/>
          </a:xfrm>
          <a:prstGeom prst="rect">
            <a:avLst/>
          </a:prstGeom>
          <a:noFill/>
        </p:spPr>
        <p:txBody>
          <a:bodyPr wrap="square" rtlCol="0">
            <a:spAutoFit/>
          </a:bodyPr>
          <a:lstStyle/>
          <a:p>
            <a:r>
              <a:rPr lang="en-US" altLang="zh-CN" dirty="0"/>
              <a:t>1</a:t>
            </a:r>
            <a:endParaRPr lang="zh-CN" altLang="en-US" dirty="0"/>
          </a:p>
        </p:txBody>
      </p:sp>
      <p:sp>
        <p:nvSpPr>
          <p:cNvPr id="104" name="文本框 103">
            <a:extLst>
              <a:ext uri="{FF2B5EF4-FFF2-40B4-BE49-F238E27FC236}">
                <a16:creationId xmlns:a16="http://schemas.microsoft.com/office/drawing/2014/main" xmlns="" id="{EE93E07F-87A6-4583-BC43-05D0BC3D51E1}"/>
              </a:ext>
            </a:extLst>
          </p:cNvPr>
          <p:cNvSpPr txBox="1"/>
          <p:nvPr/>
        </p:nvSpPr>
        <p:spPr>
          <a:xfrm>
            <a:off x="6283368" y="3380539"/>
            <a:ext cx="454400" cy="369332"/>
          </a:xfrm>
          <a:prstGeom prst="rect">
            <a:avLst/>
          </a:prstGeom>
          <a:noFill/>
        </p:spPr>
        <p:txBody>
          <a:bodyPr wrap="square" rtlCol="0">
            <a:spAutoFit/>
          </a:bodyPr>
          <a:lstStyle/>
          <a:p>
            <a:r>
              <a:rPr lang="en-US" altLang="zh-CN" dirty="0"/>
              <a:t>1</a:t>
            </a:r>
            <a:endParaRPr lang="zh-CN" altLang="en-US" dirty="0"/>
          </a:p>
        </p:txBody>
      </p:sp>
      <p:sp>
        <p:nvSpPr>
          <p:cNvPr id="105" name="矩形 104">
            <a:extLst>
              <a:ext uri="{FF2B5EF4-FFF2-40B4-BE49-F238E27FC236}">
                <a16:creationId xmlns:a16="http://schemas.microsoft.com/office/drawing/2014/main" xmlns="" id="{5982CE61-B0CB-422E-9AD6-8B669FC73DCB}"/>
              </a:ext>
            </a:extLst>
          </p:cNvPr>
          <p:cNvSpPr/>
          <p:nvPr/>
        </p:nvSpPr>
        <p:spPr>
          <a:xfrm>
            <a:off x="7697438" y="3379217"/>
            <a:ext cx="306494" cy="369332"/>
          </a:xfrm>
          <a:prstGeom prst="rect">
            <a:avLst/>
          </a:prstGeom>
        </p:spPr>
        <p:txBody>
          <a:bodyPr wrap="none">
            <a:spAutoFit/>
          </a:bodyPr>
          <a:lstStyle/>
          <a:p>
            <a:r>
              <a:rPr lang="en-US" altLang="zh-CN" dirty="0"/>
              <a:t>2</a:t>
            </a:r>
            <a:endParaRPr lang="zh-CN" altLang="en-US" dirty="0"/>
          </a:p>
        </p:txBody>
      </p:sp>
      <p:sp>
        <p:nvSpPr>
          <p:cNvPr id="106" name="文本框 105">
            <a:extLst>
              <a:ext uri="{FF2B5EF4-FFF2-40B4-BE49-F238E27FC236}">
                <a16:creationId xmlns:a16="http://schemas.microsoft.com/office/drawing/2014/main" xmlns="" id="{14248F43-A99E-4071-BDB6-BAC35C80129E}"/>
              </a:ext>
            </a:extLst>
          </p:cNvPr>
          <p:cNvSpPr txBox="1"/>
          <p:nvPr/>
        </p:nvSpPr>
        <p:spPr>
          <a:xfrm>
            <a:off x="9085884" y="3348465"/>
            <a:ext cx="454400" cy="369332"/>
          </a:xfrm>
          <a:prstGeom prst="rect">
            <a:avLst/>
          </a:prstGeom>
          <a:noFill/>
        </p:spPr>
        <p:txBody>
          <a:bodyPr wrap="square" rtlCol="0">
            <a:spAutoFit/>
          </a:bodyPr>
          <a:lstStyle/>
          <a:p>
            <a:r>
              <a:rPr lang="en-US" altLang="zh-CN" dirty="0"/>
              <a:t>3</a:t>
            </a:r>
            <a:endParaRPr lang="zh-CN" altLang="en-US" dirty="0"/>
          </a:p>
        </p:txBody>
      </p:sp>
      <p:sp>
        <p:nvSpPr>
          <p:cNvPr id="107" name="文本框 106">
            <a:extLst>
              <a:ext uri="{FF2B5EF4-FFF2-40B4-BE49-F238E27FC236}">
                <a16:creationId xmlns:a16="http://schemas.microsoft.com/office/drawing/2014/main" xmlns="" id="{32A4ED5D-7DF8-4C66-AA0F-043499B32259}"/>
              </a:ext>
            </a:extLst>
          </p:cNvPr>
          <p:cNvSpPr txBox="1"/>
          <p:nvPr/>
        </p:nvSpPr>
        <p:spPr>
          <a:xfrm>
            <a:off x="10513409" y="3348465"/>
            <a:ext cx="454400" cy="369332"/>
          </a:xfrm>
          <a:prstGeom prst="rect">
            <a:avLst/>
          </a:prstGeom>
          <a:noFill/>
        </p:spPr>
        <p:txBody>
          <a:bodyPr wrap="square" rtlCol="0">
            <a:spAutoFit/>
          </a:bodyPr>
          <a:lstStyle/>
          <a:p>
            <a:r>
              <a:rPr lang="en-US" altLang="zh-CN" dirty="0"/>
              <a:t>3</a:t>
            </a:r>
            <a:endParaRPr lang="zh-CN" altLang="en-US" dirty="0"/>
          </a:p>
        </p:txBody>
      </p:sp>
      <p:sp>
        <p:nvSpPr>
          <p:cNvPr id="108" name="文本框 107">
            <a:extLst>
              <a:ext uri="{FF2B5EF4-FFF2-40B4-BE49-F238E27FC236}">
                <a16:creationId xmlns:a16="http://schemas.microsoft.com/office/drawing/2014/main" xmlns="" id="{A0194814-7DAC-47F5-901C-B5B472BB6C5F}"/>
              </a:ext>
            </a:extLst>
          </p:cNvPr>
          <p:cNvSpPr txBox="1"/>
          <p:nvPr/>
        </p:nvSpPr>
        <p:spPr>
          <a:xfrm>
            <a:off x="3580398" y="3802386"/>
            <a:ext cx="289535" cy="369332"/>
          </a:xfrm>
          <a:prstGeom prst="rect">
            <a:avLst/>
          </a:prstGeom>
          <a:noFill/>
        </p:spPr>
        <p:txBody>
          <a:bodyPr wrap="square" rtlCol="0">
            <a:spAutoFit/>
          </a:bodyPr>
          <a:lstStyle/>
          <a:p>
            <a:r>
              <a:rPr lang="en-US" altLang="zh-CN" dirty="0"/>
              <a:t>1</a:t>
            </a:r>
            <a:endParaRPr lang="zh-CN" altLang="en-US" dirty="0"/>
          </a:p>
        </p:txBody>
      </p:sp>
      <p:sp>
        <p:nvSpPr>
          <p:cNvPr id="109" name="文本框 108">
            <a:extLst>
              <a:ext uri="{FF2B5EF4-FFF2-40B4-BE49-F238E27FC236}">
                <a16:creationId xmlns:a16="http://schemas.microsoft.com/office/drawing/2014/main" xmlns="" id="{C884AB43-E495-4746-A078-8B47A237DB77}"/>
              </a:ext>
            </a:extLst>
          </p:cNvPr>
          <p:cNvSpPr txBox="1"/>
          <p:nvPr/>
        </p:nvSpPr>
        <p:spPr>
          <a:xfrm>
            <a:off x="4909798" y="3778211"/>
            <a:ext cx="310909" cy="369332"/>
          </a:xfrm>
          <a:prstGeom prst="rect">
            <a:avLst/>
          </a:prstGeom>
          <a:noFill/>
        </p:spPr>
        <p:txBody>
          <a:bodyPr wrap="square" rtlCol="0">
            <a:spAutoFit/>
          </a:bodyPr>
          <a:lstStyle/>
          <a:p>
            <a:r>
              <a:rPr lang="en-US" altLang="zh-CN" dirty="0"/>
              <a:t>1</a:t>
            </a:r>
            <a:endParaRPr lang="zh-CN" altLang="en-US" dirty="0"/>
          </a:p>
        </p:txBody>
      </p:sp>
      <p:sp>
        <p:nvSpPr>
          <p:cNvPr id="110" name="文本框 109">
            <a:extLst>
              <a:ext uri="{FF2B5EF4-FFF2-40B4-BE49-F238E27FC236}">
                <a16:creationId xmlns:a16="http://schemas.microsoft.com/office/drawing/2014/main" xmlns="" id="{9DBC47BB-53EA-4579-AB32-B9D24113675F}"/>
              </a:ext>
            </a:extLst>
          </p:cNvPr>
          <p:cNvSpPr txBox="1"/>
          <p:nvPr/>
        </p:nvSpPr>
        <p:spPr>
          <a:xfrm>
            <a:off x="6299712" y="3802386"/>
            <a:ext cx="289535" cy="369332"/>
          </a:xfrm>
          <a:prstGeom prst="rect">
            <a:avLst/>
          </a:prstGeom>
          <a:noFill/>
        </p:spPr>
        <p:txBody>
          <a:bodyPr wrap="square" rtlCol="0">
            <a:spAutoFit/>
          </a:bodyPr>
          <a:lstStyle/>
          <a:p>
            <a:r>
              <a:rPr lang="en-US" altLang="zh-CN" dirty="0"/>
              <a:t>1</a:t>
            </a:r>
            <a:endParaRPr lang="zh-CN" altLang="en-US" dirty="0"/>
          </a:p>
        </p:txBody>
      </p:sp>
      <p:sp>
        <p:nvSpPr>
          <p:cNvPr id="111" name="文本框 110">
            <a:extLst>
              <a:ext uri="{FF2B5EF4-FFF2-40B4-BE49-F238E27FC236}">
                <a16:creationId xmlns:a16="http://schemas.microsoft.com/office/drawing/2014/main" xmlns="" id="{AD38DC85-191A-41CA-B5B3-DB7274BBE1D4}"/>
              </a:ext>
            </a:extLst>
          </p:cNvPr>
          <p:cNvSpPr txBox="1"/>
          <p:nvPr/>
        </p:nvSpPr>
        <p:spPr>
          <a:xfrm>
            <a:off x="7692305" y="3802386"/>
            <a:ext cx="289535" cy="369332"/>
          </a:xfrm>
          <a:prstGeom prst="rect">
            <a:avLst/>
          </a:prstGeom>
          <a:noFill/>
        </p:spPr>
        <p:txBody>
          <a:bodyPr wrap="squar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xmlns="" id="{16FEEBC0-1255-4868-AE22-A920F64C8E76}"/>
              </a:ext>
            </a:extLst>
          </p:cNvPr>
          <p:cNvSpPr txBox="1"/>
          <p:nvPr/>
        </p:nvSpPr>
        <p:spPr>
          <a:xfrm>
            <a:off x="9119830" y="3802386"/>
            <a:ext cx="289535" cy="369332"/>
          </a:xfrm>
          <a:prstGeom prst="rect">
            <a:avLst/>
          </a:prstGeom>
          <a:noFill/>
        </p:spPr>
        <p:txBody>
          <a:bodyPr wrap="square" rtlCol="0">
            <a:spAutoFit/>
          </a:bodyPr>
          <a:lstStyle/>
          <a:p>
            <a:r>
              <a:rPr lang="en-US" altLang="zh-CN" dirty="0"/>
              <a:t>1</a:t>
            </a:r>
            <a:endParaRPr lang="zh-CN" altLang="en-US" dirty="0"/>
          </a:p>
        </p:txBody>
      </p:sp>
      <p:sp>
        <p:nvSpPr>
          <p:cNvPr id="113" name="文本框 112">
            <a:extLst>
              <a:ext uri="{FF2B5EF4-FFF2-40B4-BE49-F238E27FC236}">
                <a16:creationId xmlns:a16="http://schemas.microsoft.com/office/drawing/2014/main" xmlns="" id="{40635056-18EC-44BF-A9FA-56E358B7C2A6}"/>
              </a:ext>
            </a:extLst>
          </p:cNvPr>
          <p:cNvSpPr txBox="1"/>
          <p:nvPr/>
        </p:nvSpPr>
        <p:spPr>
          <a:xfrm>
            <a:off x="10515978" y="3786090"/>
            <a:ext cx="289535" cy="369332"/>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115" name="文本框 114">
            <a:extLst>
              <a:ext uri="{FF2B5EF4-FFF2-40B4-BE49-F238E27FC236}">
                <a16:creationId xmlns:a16="http://schemas.microsoft.com/office/drawing/2014/main" xmlns="" id="{37991C55-8A47-4B03-A171-E33A4F0BC785}"/>
              </a:ext>
            </a:extLst>
          </p:cNvPr>
          <p:cNvSpPr txBox="1"/>
          <p:nvPr/>
        </p:nvSpPr>
        <p:spPr>
          <a:xfrm>
            <a:off x="4101113" y="978823"/>
            <a:ext cx="6153840" cy="369332"/>
          </a:xfrm>
          <a:prstGeom prst="rect">
            <a:avLst/>
          </a:prstGeom>
          <a:noFill/>
        </p:spPr>
        <p:txBody>
          <a:bodyPr wrap="square" rtlCol="0">
            <a:spAutoFit/>
          </a:bodyPr>
          <a:lstStyle/>
          <a:p>
            <a:r>
              <a:rPr lang="zh-CN" altLang="en-US" dirty="0"/>
              <a:t>由于只剩下顶点</a:t>
            </a:r>
            <a:r>
              <a:rPr lang="en-US" altLang="zh-CN" dirty="0"/>
              <a:t>6 </a:t>
            </a:r>
            <a:r>
              <a:rPr lang="zh-CN" altLang="en-US" dirty="0"/>
              <a:t>所以直接加入顶点</a:t>
            </a:r>
            <a:r>
              <a:rPr lang="en-US" altLang="zh-CN" dirty="0"/>
              <a:t>6</a:t>
            </a:r>
            <a:r>
              <a:rPr lang="zh-CN" altLang="en-US" dirty="0"/>
              <a:t>并修改</a:t>
            </a:r>
            <a:r>
              <a:rPr lang="en-US" altLang="zh-CN" dirty="0"/>
              <a:t>s[6]=1</a:t>
            </a:r>
            <a:endParaRPr lang="zh-CN" altLang="en-US" dirty="0"/>
          </a:p>
        </p:txBody>
      </p:sp>
      <p:sp>
        <p:nvSpPr>
          <p:cNvPr id="3" name="文本框 2">
            <a:extLst>
              <a:ext uri="{FF2B5EF4-FFF2-40B4-BE49-F238E27FC236}">
                <a16:creationId xmlns:a16="http://schemas.microsoft.com/office/drawing/2014/main" xmlns="" id="{29D3DA24-B6E6-4C28-A145-41B80CC2FFF8}"/>
              </a:ext>
            </a:extLst>
          </p:cNvPr>
          <p:cNvSpPr txBox="1"/>
          <p:nvPr/>
        </p:nvSpPr>
        <p:spPr>
          <a:xfrm>
            <a:off x="610182" y="4358105"/>
            <a:ext cx="10246734" cy="369332"/>
          </a:xfrm>
          <a:prstGeom prst="rect">
            <a:avLst/>
          </a:prstGeom>
          <a:noFill/>
        </p:spPr>
        <p:txBody>
          <a:bodyPr wrap="square" rtlCol="0">
            <a:spAutoFit/>
          </a:bodyPr>
          <a:lstStyle/>
          <a:p>
            <a:r>
              <a:rPr lang="zh-CN" altLang="en-US" dirty="0"/>
              <a:t>至此 所有顶点都已经添加到集合</a:t>
            </a:r>
            <a:r>
              <a:rPr lang="en-US" altLang="zh-CN" dirty="0"/>
              <a:t>S</a:t>
            </a:r>
            <a:r>
              <a:rPr lang="zh-CN" altLang="en-US" dirty="0"/>
              <a:t>中。通过这个表可以得到顶点</a:t>
            </a:r>
            <a:r>
              <a:rPr lang="en-US" altLang="zh-CN" dirty="0"/>
              <a:t>1</a:t>
            </a:r>
            <a:r>
              <a:rPr lang="zh-CN" altLang="en-US" dirty="0"/>
              <a:t>到其他顶点的最短路径。</a:t>
            </a:r>
          </a:p>
        </p:txBody>
      </p:sp>
      <p:sp>
        <p:nvSpPr>
          <p:cNvPr id="4" name="文本框 3">
            <a:extLst>
              <a:ext uri="{FF2B5EF4-FFF2-40B4-BE49-F238E27FC236}">
                <a16:creationId xmlns:a16="http://schemas.microsoft.com/office/drawing/2014/main" xmlns="" id="{CDE696B2-87A8-43B4-BF9A-2B11044195F4}"/>
              </a:ext>
            </a:extLst>
          </p:cNvPr>
          <p:cNvSpPr txBox="1"/>
          <p:nvPr/>
        </p:nvSpPr>
        <p:spPr>
          <a:xfrm>
            <a:off x="587201" y="4807079"/>
            <a:ext cx="5053770" cy="369332"/>
          </a:xfrm>
          <a:prstGeom prst="rect">
            <a:avLst/>
          </a:prstGeom>
          <a:noFill/>
        </p:spPr>
        <p:txBody>
          <a:bodyPr wrap="square" rtlCol="0">
            <a:spAutoFit/>
          </a:bodyPr>
          <a:lstStyle/>
          <a:p>
            <a:r>
              <a:rPr lang="zh-CN" altLang="en-US" dirty="0"/>
              <a:t>①顶点</a:t>
            </a:r>
            <a:r>
              <a:rPr lang="en-US" altLang="zh-CN" dirty="0"/>
              <a:t>1</a:t>
            </a:r>
            <a:r>
              <a:rPr lang="zh-CN" altLang="en-US" dirty="0"/>
              <a:t>到顶点</a:t>
            </a:r>
            <a:r>
              <a:rPr lang="en-US" altLang="zh-CN" dirty="0"/>
              <a:t>2</a:t>
            </a:r>
            <a:r>
              <a:rPr lang="zh-CN" altLang="en-US" dirty="0"/>
              <a:t>的最短路径：</a:t>
            </a:r>
            <a:r>
              <a:rPr lang="en-US" altLang="zh-CN" dirty="0"/>
              <a:t>1-&gt;2 </a:t>
            </a:r>
            <a:r>
              <a:rPr lang="zh-CN" altLang="en-US" dirty="0"/>
              <a:t>路径长度为</a:t>
            </a:r>
            <a:r>
              <a:rPr lang="en-US" altLang="zh-CN" dirty="0"/>
              <a:t>7 </a:t>
            </a:r>
            <a:endParaRPr lang="zh-CN" altLang="en-US" dirty="0"/>
          </a:p>
        </p:txBody>
      </p:sp>
      <p:sp>
        <p:nvSpPr>
          <p:cNvPr id="118" name="文本框 117">
            <a:extLst>
              <a:ext uri="{FF2B5EF4-FFF2-40B4-BE49-F238E27FC236}">
                <a16:creationId xmlns:a16="http://schemas.microsoft.com/office/drawing/2014/main" xmlns="" id="{AB77CACF-5AAB-4CDA-8957-84BE8A6AAE00}"/>
              </a:ext>
            </a:extLst>
          </p:cNvPr>
          <p:cNvSpPr txBox="1"/>
          <p:nvPr/>
        </p:nvSpPr>
        <p:spPr>
          <a:xfrm>
            <a:off x="5810459" y="4807079"/>
            <a:ext cx="5464182" cy="369332"/>
          </a:xfrm>
          <a:prstGeom prst="rect">
            <a:avLst/>
          </a:prstGeom>
          <a:noFill/>
        </p:spPr>
        <p:txBody>
          <a:bodyPr wrap="square" rtlCol="0">
            <a:spAutoFit/>
          </a:bodyPr>
          <a:lstStyle/>
          <a:p>
            <a:r>
              <a:rPr lang="zh-CN" altLang="en-US" dirty="0"/>
              <a:t>②顶点</a:t>
            </a:r>
            <a:r>
              <a:rPr lang="en-US" altLang="zh-CN" dirty="0"/>
              <a:t>1</a:t>
            </a:r>
            <a:r>
              <a:rPr lang="zh-CN" altLang="en-US" dirty="0"/>
              <a:t>到顶点</a:t>
            </a:r>
            <a:r>
              <a:rPr lang="en-US" altLang="zh-CN" dirty="0"/>
              <a:t>3</a:t>
            </a:r>
            <a:r>
              <a:rPr lang="zh-CN" altLang="en-US" dirty="0"/>
              <a:t>的最短路径：</a:t>
            </a:r>
            <a:r>
              <a:rPr lang="en-US" altLang="zh-CN" dirty="0"/>
              <a:t>1-&gt;3 </a:t>
            </a:r>
            <a:r>
              <a:rPr lang="zh-CN" altLang="en-US" dirty="0"/>
              <a:t>路径长度为</a:t>
            </a:r>
            <a:r>
              <a:rPr lang="en-US" altLang="zh-CN" dirty="0"/>
              <a:t>11 </a:t>
            </a:r>
            <a:endParaRPr lang="zh-CN" altLang="en-US" dirty="0"/>
          </a:p>
        </p:txBody>
      </p:sp>
      <p:sp>
        <p:nvSpPr>
          <p:cNvPr id="119" name="文本框 118">
            <a:extLst>
              <a:ext uri="{FF2B5EF4-FFF2-40B4-BE49-F238E27FC236}">
                <a16:creationId xmlns:a16="http://schemas.microsoft.com/office/drawing/2014/main" xmlns="" id="{4D5B18C2-DDF5-4C8C-89C9-61D7019FDC45}"/>
              </a:ext>
            </a:extLst>
          </p:cNvPr>
          <p:cNvSpPr txBox="1"/>
          <p:nvPr/>
        </p:nvSpPr>
        <p:spPr>
          <a:xfrm>
            <a:off x="587201" y="5307991"/>
            <a:ext cx="5689530" cy="369332"/>
          </a:xfrm>
          <a:prstGeom prst="rect">
            <a:avLst/>
          </a:prstGeom>
          <a:noFill/>
        </p:spPr>
        <p:txBody>
          <a:bodyPr wrap="square" rtlCol="0">
            <a:spAutoFit/>
          </a:bodyPr>
          <a:lstStyle/>
          <a:p>
            <a:r>
              <a:rPr lang="zh-CN" altLang="en-US" dirty="0"/>
              <a:t>③顶点</a:t>
            </a:r>
            <a:r>
              <a:rPr lang="en-US" altLang="zh-CN" dirty="0"/>
              <a:t>1</a:t>
            </a:r>
            <a:r>
              <a:rPr lang="zh-CN" altLang="en-US" dirty="0"/>
              <a:t>到顶点</a:t>
            </a:r>
            <a:r>
              <a:rPr lang="en-US" altLang="zh-CN" dirty="0"/>
              <a:t>4</a:t>
            </a:r>
            <a:r>
              <a:rPr lang="zh-CN" altLang="en-US" dirty="0"/>
              <a:t>的最短路径：</a:t>
            </a:r>
            <a:r>
              <a:rPr lang="en-US" altLang="zh-CN" dirty="0"/>
              <a:t>1-&gt;2-&gt;4 </a:t>
            </a:r>
            <a:r>
              <a:rPr lang="zh-CN" altLang="en-US" dirty="0"/>
              <a:t>路径长度为</a:t>
            </a:r>
            <a:r>
              <a:rPr lang="en-US" altLang="zh-CN" dirty="0"/>
              <a:t>16 </a:t>
            </a:r>
            <a:endParaRPr lang="zh-CN" altLang="en-US" dirty="0"/>
          </a:p>
        </p:txBody>
      </p:sp>
      <p:sp>
        <p:nvSpPr>
          <p:cNvPr id="120" name="文本框 119">
            <a:extLst>
              <a:ext uri="{FF2B5EF4-FFF2-40B4-BE49-F238E27FC236}">
                <a16:creationId xmlns:a16="http://schemas.microsoft.com/office/drawing/2014/main" xmlns="" id="{D14162E2-5CFD-4902-A7F8-658E286C446C}"/>
              </a:ext>
            </a:extLst>
          </p:cNvPr>
          <p:cNvSpPr txBox="1"/>
          <p:nvPr/>
        </p:nvSpPr>
        <p:spPr>
          <a:xfrm>
            <a:off x="6213992" y="5292132"/>
            <a:ext cx="5689530" cy="369332"/>
          </a:xfrm>
          <a:prstGeom prst="rect">
            <a:avLst/>
          </a:prstGeom>
          <a:noFill/>
        </p:spPr>
        <p:txBody>
          <a:bodyPr wrap="square" rtlCol="0">
            <a:spAutoFit/>
          </a:bodyPr>
          <a:lstStyle/>
          <a:p>
            <a:r>
              <a:rPr lang="zh-CN" altLang="en-US" dirty="0"/>
              <a:t>④顶点</a:t>
            </a:r>
            <a:r>
              <a:rPr lang="en-US" altLang="zh-CN" dirty="0"/>
              <a:t>1</a:t>
            </a:r>
            <a:r>
              <a:rPr lang="zh-CN" altLang="en-US" dirty="0"/>
              <a:t>到顶点</a:t>
            </a:r>
            <a:r>
              <a:rPr lang="en-US" altLang="zh-CN" dirty="0"/>
              <a:t>5</a:t>
            </a:r>
            <a:r>
              <a:rPr lang="zh-CN" altLang="en-US" dirty="0"/>
              <a:t>的最短路径：</a:t>
            </a:r>
            <a:r>
              <a:rPr lang="en-US" altLang="zh-CN" dirty="0"/>
              <a:t>1-&gt;3-&gt;5</a:t>
            </a:r>
            <a:r>
              <a:rPr lang="zh-CN" altLang="en-US" dirty="0"/>
              <a:t>路径长度为</a:t>
            </a:r>
            <a:r>
              <a:rPr lang="en-US" altLang="zh-CN" dirty="0"/>
              <a:t>18 </a:t>
            </a:r>
            <a:endParaRPr lang="zh-CN" altLang="en-US" dirty="0"/>
          </a:p>
        </p:txBody>
      </p:sp>
      <p:sp>
        <p:nvSpPr>
          <p:cNvPr id="121" name="文本框 120">
            <a:extLst>
              <a:ext uri="{FF2B5EF4-FFF2-40B4-BE49-F238E27FC236}">
                <a16:creationId xmlns:a16="http://schemas.microsoft.com/office/drawing/2014/main" xmlns="" id="{0CBC42E5-7296-4BFD-A7B9-2CC65118529E}"/>
              </a:ext>
            </a:extLst>
          </p:cNvPr>
          <p:cNvSpPr txBox="1"/>
          <p:nvPr/>
        </p:nvSpPr>
        <p:spPr>
          <a:xfrm>
            <a:off x="587201" y="5779177"/>
            <a:ext cx="5603810" cy="369332"/>
          </a:xfrm>
          <a:prstGeom prst="rect">
            <a:avLst/>
          </a:prstGeom>
          <a:noFill/>
        </p:spPr>
        <p:txBody>
          <a:bodyPr wrap="square" rtlCol="0">
            <a:spAutoFit/>
          </a:bodyPr>
          <a:lstStyle/>
          <a:p>
            <a:r>
              <a:rPr lang="zh-CN" altLang="en-US" dirty="0"/>
              <a:t>⑤顶点</a:t>
            </a:r>
            <a:r>
              <a:rPr lang="en-US" altLang="zh-CN" dirty="0"/>
              <a:t>1</a:t>
            </a:r>
            <a:r>
              <a:rPr lang="zh-CN" altLang="en-US" dirty="0"/>
              <a:t>到顶点</a:t>
            </a:r>
            <a:r>
              <a:rPr lang="en-US" altLang="zh-CN" dirty="0"/>
              <a:t>6</a:t>
            </a:r>
            <a:r>
              <a:rPr lang="zh-CN" altLang="en-US" dirty="0"/>
              <a:t>的最短路径：</a:t>
            </a:r>
            <a:r>
              <a:rPr lang="en-US" altLang="zh-CN" dirty="0"/>
              <a:t>1-&gt;3-&gt;6</a:t>
            </a:r>
            <a:r>
              <a:rPr lang="zh-CN" altLang="en-US" dirty="0"/>
              <a:t>路径长度为</a:t>
            </a:r>
            <a:r>
              <a:rPr lang="en-US" altLang="zh-CN" dirty="0"/>
              <a:t>19 </a:t>
            </a:r>
            <a:endParaRPr lang="zh-CN" altLang="en-US" dirty="0"/>
          </a:p>
        </p:txBody>
      </p:sp>
    </p:spTree>
    <p:extLst>
      <p:ext uri="{BB962C8B-B14F-4D97-AF65-F5344CB8AC3E}">
        <p14:creationId xmlns:p14="http://schemas.microsoft.com/office/powerpoint/2010/main" val="111567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5" grpId="0"/>
      <p:bldP spid="3" grpId="0"/>
      <p:bldP spid="4" grpId="0"/>
      <p:bldP spid="118" grpId="0"/>
      <p:bldP spid="119" grpId="0"/>
      <p:bldP spid="120" grpId="0"/>
      <p:bldP spid="12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xmlns="" id="{5B7874AD-22DC-4066-93F9-2743B3F0279F}"/>
              </a:ext>
            </a:extLst>
          </p:cNvPr>
          <p:cNvSpPr txBox="1"/>
          <p:nvPr/>
        </p:nvSpPr>
        <p:spPr>
          <a:xfrm>
            <a:off x="244685" y="526246"/>
            <a:ext cx="11947315" cy="6001643"/>
          </a:xfrm>
          <a:prstGeom prst="rect">
            <a:avLst/>
          </a:prstGeom>
          <a:noFill/>
        </p:spPr>
        <p:txBody>
          <a:bodyPr wrap="square" rtlCol="0">
            <a:spAutoFit/>
          </a:bodyPr>
          <a:lstStyle/>
          <a:p>
            <a:r>
              <a:rPr lang="en-US" altLang="zh-CN" sz="1600" dirty="0"/>
              <a:t>Void Dijkstra(</a:t>
            </a:r>
            <a:r>
              <a:rPr lang="en-US" altLang="zh-CN" sz="1600" dirty="0" err="1"/>
              <a:t>MGraph</a:t>
            </a:r>
            <a:r>
              <a:rPr lang="en-US" altLang="zh-CN" sz="1600" dirty="0"/>
              <a:t> </a:t>
            </a:r>
            <a:r>
              <a:rPr lang="en-US" altLang="zh-CN" sz="1600" dirty="0" err="1"/>
              <a:t>G,int</a:t>
            </a:r>
            <a:r>
              <a:rPr lang="en-US" altLang="zh-CN" sz="1600" dirty="0"/>
              <a:t> </a:t>
            </a:r>
            <a:r>
              <a:rPr lang="en-US" altLang="zh-CN" sz="1600" dirty="0" err="1"/>
              <a:t>v,int</a:t>
            </a:r>
            <a:r>
              <a:rPr lang="en-US" altLang="zh-CN" sz="1600" dirty="0"/>
              <a:t> path[ ],int </a:t>
            </a:r>
            <a:r>
              <a:rPr lang="en-US" altLang="zh-CN" sz="1600" dirty="0" err="1"/>
              <a:t>dist</a:t>
            </a:r>
            <a:r>
              <a:rPr lang="en-US" altLang="zh-CN" sz="1600" dirty="0"/>
              <a:t>[ ]){ </a:t>
            </a:r>
            <a:r>
              <a:rPr lang="en-US" altLang="zh-CN" sz="1600" dirty="0">
                <a:solidFill>
                  <a:schemeClr val="accent1"/>
                </a:solidFill>
              </a:rPr>
              <a:t>//v</a:t>
            </a:r>
            <a:r>
              <a:rPr lang="zh-CN" altLang="en-US" sz="1600" dirty="0">
                <a:solidFill>
                  <a:schemeClr val="accent1"/>
                </a:solidFill>
              </a:rPr>
              <a:t>是源点的下标 </a:t>
            </a:r>
            <a:endParaRPr lang="en-US" altLang="zh-CN" sz="1600" dirty="0">
              <a:solidFill>
                <a:schemeClr val="accent1"/>
              </a:solidFill>
            </a:endParaRPr>
          </a:p>
          <a:p>
            <a:r>
              <a:rPr lang="en-US" altLang="zh-CN" sz="1600" dirty="0"/>
              <a:t>        int s[</a:t>
            </a:r>
            <a:r>
              <a:rPr lang="en-US" altLang="zh-CN" sz="1600" dirty="0" err="1"/>
              <a:t>maxSize</a:t>
            </a:r>
            <a:r>
              <a:rPr lang="en-US" altLang="zh-CN" sz="1600" dirty="0"/>
              <a:t>]; </a:t>
            </a:r>
            <a:r>
              <a:rPr lang="en-US" altLang="zh-CN" sz="1600" dirty="0">
                <a:solidFill>
                  <a:schemeClr val="accent1"/>
                </a:solidFill>
              </a:rPr>
              <a:t>//</a:t>
            </a:r>
            <a:r>
              <a:rPr lang="zh-CN" altLang="en-US" sz="1600" dirty="0">
                <a:solidFill>
                  <a:schemeClr val="accent1"/>
                </a:solidFill>
              </a:rPr>
              <a:t>数组</a:t>
            </a:r>
            <a:r>
              <a:rPr lang="en-US" altLang="zh-CN" sz="1600" dirty="0">
                <a:solidFill>
                  <a:schemeClr val="accent1"/>
                </a:solidFill>
              </a:rPr>
              <a:t>s</a:t>
            </a:r>
            <a:r>
              <a:rPr lang="zh-CN" altLang="en-US" sz="1600" dirty="0">
                <a:solidFill>
                  <a:schemeClr val="accent1"/>
                </a:solidFill>
              </a:rPr>
              <a:t>记录当前找到了到哪些顶点的最短路径 找到了对应值为</a:t>
            </a:r>
            <a:r>
              <a:rPr lang="en-US" altLang="zh-CN" sz="1600" dirty="0">
                <a:solidFill>
                  <a:schemeClr val="accent1"/>
                </a:solidFill>
              </a:rPr>
              <a:t>1 </a:t>
            </a:r>
            <a:r>
              <a:rPr lang="zh-CN" altLang="en-US" sz="1600" dirty="0">
                <a:solidFill>
                  <a:schemeClr val="accent1"/>
                </a:solidFill>
              </a:rPr>
              <a:t>没找的对应值为</a:t>
            </a:r>
            <a:r>
              <a:rPr lang="en-US" altLang="zh-CN" sz="1600" dirty="0">
                <a:solidFill>
                  <a:schemeClr val="accent1"/>
                </a:solidFill>
              </a:rPr>
              <a:t>0</a:t>
            </a:r>
          </a:p>
          <a:p>
            <a:r>
              <a:rPr lang="en-US" altLang="zh-CN" sz="1600" dirty="0"/>
              <a:t>        int </a:t>
            </a:r>
            <a:r>
              <a:rPr lang="en-US" altLang="zh-CN" sz="1600" dirty="0" err="1"/>
              <a:t>i,j,min,u</a:t>
            </a:r>
            <a:r>
              <a:rPr lang="en-US" altLang="zh-CN" sz="1600" dirty="0"/>
              <a:t>; </a:t>
            </a:r>
          </a:p>
          <a:p>
            <a:r>
              <a:rPr lang="en-US" altLang="zh-CN" sz="1600" dirty="0">
                <a:solidFill>
                  <a:schemeClr val="accent2"/>
                </a:solidFill>
              </a:rPr>
              <a:t>        //</a:t>
            </a:r>
            <a:r>
              <a:rPr lang="zh-CN" altLang="en-US" sz="1600" dirty="0">
                <a:solidFill>
                  <a:schemeClr val="accent2"/>
                </a:solidFill>
              </a:rPr>
              <a:t>初始化 将</a:t>
            </a:r>
            <a:r>
              <a:rPr lang="en-US" altLang="zh-CN" sz="1600" dirty="0">
                <a:solidFill>
                  <a:schemeClr val="accent2"/>
                </a:solidFill>
              </a:rPr>
              <a:t>path </a:t>
            </a:r>
            <a:r>
              <a:rPr lang="en-US" altLang="zh-CN" sz="1600" dirty="0" err="1">
                <a:solidFill>
                  <a:schemeClr val="accent2"/>
                </a:solidFill>
              </a:rPr>
              <a:t>dist</a:t>
            </a:r>
            <a:r>
              <a:rPr lang="en-US" altLang="zh-CN" sz="1600" dirty="0">
                <a:solidFill>
                  <a:schemeClr val="accent2"/>
                </a:solidFill>
              </a:rPr>
              <a:t> s </a:t>
            </a:r>
            <a:r>
              <a:rPr lang="zh-CN" altLang="en-US" sz="1600" dirty="0">
                <a:solidFill>
                  <a:schemeClr val="accent2"/>
                </a:solidFill>
              </a:rPr>
              <a:t>数组的初值确定</a:t>
            </a:r>
            <a:endParaRPr lang="en-US" altLang="zh-CN" sz="1600" dirty="0">
              <a:solidFill>
                <a:schemeClr val="accent2"/>
              </a:solidFill>
            </a:endParaRPr>
          </a:p>
          <a:p>
            <a:r>
              <a:rPr lang="en-US" altLang="zh-CN" sz="1600" dirty="0"/>
              <a:t>        for(</a:t>
            </a:r>
            <a:r>
              <a:rPr lang="en-US" altLang="zh-CN" sz="1600" dirty="0" err="1"/>
              <a:t>i</a:t>
            </a:r>
            <a:r>
              <a:rPr lang="en-US" altLang="zh-CN" sz="1600" dirty="0"/>
              <a:t>=0 ; </a:t>
            </a:r>
            <a:r>
              <a:rPr lang="en-US" altLang="zh-CN" sz="1600" dirty="0" err="1"/>
              <a:t>i</a:t>
            </a:r>
            <a:r>
              <a:rPr lang="en-US" altLang="zh-CN" sz="1600" dirty="0"/>
              <a:t>&lt;</a:t>
            </a:r>
            <a:r>
              <a:rPr lang="en-US" altLang="zh-CN" sz="1600" dirty="0" err="1"/>
              <a:t>G.vexnum</a:t>
            </a:r>
            <a:r>
              <a:rPr lang="en-US" altLang="zh-CN" sz="1600" dirty="0"/>
              <a:t> ; </a:t>
            </a:r>
            <a:r>
              <a:rPr lang="en-US" altLang="zh-CN" sz="1600" dirty="0" err="1"/>
              <a:t>i</a:t>
            </a:r>
            <a:r>
              <a:rPr lang="en-US" altLang="zh-CN" sz="1600" dirty="0"/>
              <a:t>++){</a:t>
            </a:r>
          </a:p>
          <a:p>
            <a:r>
              <a:rPr lang="en-US" altLang="zh-CN" sz="1600" dirty="0"/>
              <a:t>                </a:t>
            </a:r>
            <a:r>
              <a:rPr lang="en-US" altLang="zh-CN" sz="1600" dirty="0" err="1"/>
              <a:t>dist</a:t>
            </a:r>
            <a:r>
              <a:rPr lang="en-US" altLang="zh-CN" sz="1600" dirty="0"/>
              <a:t>[</a:t>
            </a:r>
            <a:r>
              <a:rPr lang="en-US" altLang="zh-CN" sz="1600" dirty="0" err="1"/>
              <a:t>i</a:t>
            </a:r>
            <a:r>
              <a:rPr lang="en-US" altLang="zh-CN" sz="1600" dirty="0"/>
              <a:t>]=</a:t>
            </a:r>
            <a:r>
              <a:rPr lang="en-US" altLang="zh-CN" sz="1600" dirty="0" err="1"/>
              <a:t>G.edge</a:t>
            </a:r>
            <a:r>
              <a:rPr lang="en-US" altLang="zh-CN" sz="1600" dirty="0"/>
              <a:t>[v][</a:t>
            </a:r>
            <a:r>
              <a:rPr lang="en-US" altLang="zh-CN" sz="1600" dirty="0" err="1"/>
              <a:t>i</a:t>
            </a:r>
            <a:r>
              <a:rPr lang="en-US" altLang="zh-CN" sz="1600" dirty="0"/>
              <a:t>]; </a:t>
            </a:r>
            <a:r>
              <a:rPr lang="en-US" altLang="zh-CN" sz="1600" dirty="0">
                <a:solidFill>
                  <a:schemeClr val="accent1"/>
                </a:solidFill>
              </a:rPr>
              <a:t>//</a:t>
            </a:r>
            <a:r>
              <a:rPr lang="en-US" altLang="zh-CN" sz="1600" dirty="0" err="1">
                <a:solidFill>
                  <a:schemeClr val="accent1"/>
                </a:solidFill>
              </a:rPr>
              <a:t>dist</a:t>
            </a:r>
            <a:r>
              <a:rPr lang="zh-CN" altLang="en-US" sz="1600" dirty="0">
                <a:solidFill>
                  <a:schemeClr val="accent1"/>
                </a:solidFill>
              </a:rPr>
              <a:t>初值为源点到各个顶点的边的权值</a:t>
            </a:r>
            <a:endParaRPr lang="en-US" altLang="zh-CN" sz="1600" dirty="0">
              <a:solidFill>
                <a:schemeClr val="accent1"/>
              </a:solidFill>
            </a:endParaRPr>
          </a:p>
          <a:p>
            <a:r>
              <a:rPr lang="en-US" altLang="zh-CN" sz="1600" dirty="0"/>
              <a:t>                s[</a:t>
            </a:r>
            <a:r>
              <a:rPr lang="en-US" altLang="zh-CN" sz="1600" dirty="0" err="1"/>
              <a:t>i</a:t>
            </a:r>
            <a:r>
              <a:rPr lang="en-US" altLang="zh-CN" sz="1600" dirty="0"/>
              <a:t>]=0; </a:t>
            </a:r>
            <a:r>
              <a:rPr lang="en-US" altLang="zh-CN" sz="1600" dirty="0" smtClean="0">
                <a:solidFill>
                  <a:schemeClr val="accent1"/>
                </a:solidFill>
              </a:rPr>
              <a:t>//</a:t>
            </a:r>
            <a:r>
              <a:rPr lang="zh-CN" altLang="en-US" sz="1600" dirty="0" smtClean="0">
                <a:solidFill>
                  <a:schemeClr val="accent1"/>
                </a:solidFill>
              </a:rPr>
              <a:t>一开始没有一个顶点</a:t>
            </a:r>
            <a:endParaRPr lang="en-US" altLang="zh-CN" sz="1600" dirty="0">
              <a:solidFill>
                <a:schemeClr val="accent1"/>
              </a:solidFill>
            </a:endParaRPr>
          </a:p>
          <a:p>
            <a:r>
              <a:rPr lang="en-US" altLang="zh-CN" sz="1600" dirty="0"/>
              <a:t>                if(</a:t>
            </a:r>
            <a:r>
              <a:rPr lang="en-US" altLang="zh-CN" sz="1600" dirty="0" err="1"/>
              <a:t>G.edge</a:t>
            </a:r>
            <a:r>
              <a:rPr lang="en-US" altLang="zh-CN" sz="1600" dirty="0"/>
              <a:t>[v][</a:t>
            </a:r>
            <a:r>
              <a:rPr lang="en-US" altLang="zh-CN" sz="1600" dirty="0" err="1"/>
              <a:t>i</a:t>
            </a:r>
            <a:r>
              <a:rPr lang="en-US" altLang="zh-CN" sz="1600" dirty="0"/>
              <a:t>]&lt;</a:t>
            </a:r>
            <a:r>
              <a:rPr lang="en-US" altLang="zh-CN" sz="1600" dirty="0">
                <a:solidFill>
                  <a:schemeClr val="accent1"/>
                </a:solidFill>
              </a:rPr>
              <a:t>65535</a:t>
            </a:r>
            <a:r>
              <a:rPr lang="en-US" altLang="zh-CN" sz="1600" dirty="0"/>
              <a:t>)path[</a:t>
            </a:r>
            <a:r>
              <a:rPr lang="en-US" altLang="zh-CN" sz="1600" dirty="0" err="1"/>
              <a:t>i</a:t>
            </a:r>
            <a:r>
              <a:rPr lang="en-US" altLang="zh-CN" sz="1600" dirty="0"/>
              <a:t>]=v;  </a:t>
            </a:r>
            <a:r>
              <a:rPr lang="en-US" altLang="zh-CN" sz="1600" dirty="0">
                <a:solidFill>
                  <a:schemeClr val="accent1"/>
                </a:solidFill>
              </a:rPr>
              <a:t>//</a:t>
            </a:r>
            <a:r>
              <a:rPr lang="zh-CN" altLang="en-US" sz="1600" dirty="0">
                <a:solidFill>
                  <a:schemeClr val="accent1"/>
                </a:solidFill>
              </a:rPr>
              <a:t>与源点连通的顶点的</a:t>
            </a:r>
            <a:r>
              <a:rPr lang="en-US" altLang="zh-CN" sz="1600" dirty="0">
                <a:solidFill>
                  <a:schemeClr val="accent1"/>
                </a:solidFill>
              </a:rPr>
              <a:t>path</a:t>
            </a:r>
            <a:r>
              <a:rPr lang="zh-CN" altLang="en-US" sz="1600" dirty="0">
                <a:solidFill>
                  <a:schemeClr val="accent1"/>
                </a:solidFill>
              </a:rPr>
              <a:t>值存源点下标</a:t>
            </a:r>
            <a:endParaRPr lang="en-US" altLang="zh-CN" sz="1600" dirty="0">
              <a:solidFill>
                <a:schemeClr val="accent1"/>
              </a:solidFill>
            </a:endParaRPr>
          </a:p>
          <a:p>
            <a:r>
              <a:rPr lang="en-US" altLang="zh-CN" sz="1600" dirty="0">
                <a:solidFill>
                  <a:schemeClr val="accent1"/>
                </a:solidFill>
              </a:rPr>
              <a:t>                </a:t>
            </a:r>
            <a:r>
              <a:rPr lang="en-US" altLang="zh-CN" sz="1600" dirty="0"/>
              <a:t>else path[</a:t>
            </a:r>
            <a:r>
              <a:rPr lang="en-US" altLang="zh-CN" sz="1600" dirty="0" err="1"/>
              <a:t>i</a:t>
            </a:r>
            <a:r>
              <a:rPr lang="en-US" altLang="zh-CN" sz="1600" dirty="0"/>
              <a:t>]=-1;</a:t>
            </a:r>
            <a:r>
              <a:rPr lang="en-US" altLang="zh-CN" sz="1600" dirty="0">
                <a:solidFill>
                  <a:schemeClr val="accent1"/>
                </a:solidFill>
              </a:rPr>
              <a:t>//</a:t>
            </a:r>
            <a:r>
              <a:rPr lang="zh-CN" altLang="en-US" sz="1600" dirty="0">
                <a:solidFill>
                  <a:schemeClr val="accent1"/>
                </a:solidFill>
              </a:rPr>
              <a:t>刚开始到源点没有路径的顶点</a:t>
            </a:r>
            <a:r>
              <a:rPr lang="en-US" altLang="zh-CN" sz="1600" dirty="0">
                <a:solidFill>
                  <a:schemeClr val="accent1"/>
                </a:solidFill>
              </a:rPr>
              <a:t>path</a:t>
            </a:r>
            <a:r>
              <a:rPr lang="zh-CN" altLang="en-US" sz="1600" dirty="0">
                <a:solidFill>
                  <a:schemeClr val="accent1"/>
                </a:solidFill>
              </a:rPr>
              <a:t>值为</a:t>
            </a:r>
            <a:r>
              <a:rPr lang="en-US" altLang="zh-CN" sz="1600" dirty="0">
                <a:solidFill>
                  <a:schemeClr val="accent1"/>
                </a:solidFill>
              </a:rPr>
              <a:t>-1</a:t>
            </a:r>
          </a:p>
          <a:p>
            <a:r>
              <a:rPr lang="en-US" altLang="zh-CN" sz="1600" dirty="0"/>
              <a:t>        }</a:t>
            </a:r>
          </a:p>
          <a:p>
            <a:r>
              <a:rPr lang="en-US" altLang="zh-CN" sz="1600" dirty="0"/>
              <a:t>        s[v]=1; </a:t>
            </a:r>
            <a:r>
              <a:rPr lang="en-US" altLang="zh-CN" sz="1600" dirty="0">
                <a:solidFill>
                  <a:schemeClr val="accent1"/>
                </a:solidFill>
              </a:rPr>
              <a:t>//</a:t>
            </a:r>
            <a:r>
              <a:rPr lang="zh-CN" altLang="en-US" sz="1600" dirty="0">
                <a:solidFill>
                  <a:schemeClr val="accent1"/>
                </a:solidFill>
              </a:rPr>
              <a:t>源点加入集合</a:t>
            </a:r>
            <a:r>
              <a:rPr lang="en-US" altLang="zh-CN" sz="1600" dirty="0">
                <a:solidFill>
                  <a:schemeClr val="accent1"/>
                </a:solidFill>
              </a:rPr>
              <a:t>s</a:t>
            </a:r>
          </a:p>
          <a:p>
            <a:r>
              <a:rPr lang="en-US" altLang="zh-CN" sz="1600" dirty="0"/>
              <a:t>        path[v]=-1; </a:t>
            </a:r>
            <a:r>
              <a:rPr lang="en-US" altLang="zh-CN" sz="1600" dirty="0">
                <a:solidFill>
                  <a:schemeClr val="accent1"/>
                </a:solidFill>
              </a:rPr>
              <a:t>//</a:t>
            </a:r>
            <a:r>
              <a:rPr lang="zh-CN" altLang="en-US" sz="1600" dirty="0">
                <a:solidFill>
                  <a:schemeClr val="accent1"/>
                </a:solidFill>
              </a:rPr>
              <a:t>源点不存在到自身的路径</a:t>
            </a:r>
            <a:endParaRPr lang="en-US" altLang="zh-CN" sz="1600" dirty="0">
              <a:solidFill>
                <a:schemeClr val="accent1"/>
              </a:solidFill>
            </a:endParaRPr>
          </a:p>
          <a:p>
            <a:r>
              <a:rPr lang="en-US" altLang="zh-CN" sz="1600" dirty="0">
                <a:solidFill>
                  <a:schemeClr val="accent2"/>
                </a:solidFill>
              </a:rPr>
              <a:t>        //</a:t>
            </a:r>
            <a:r>
              <a:rPr lang="zh-CN" altLang="en-US" sz="1600" dirty="0">
                <a:solidFill>
                  <a:schemeClr val="accent2"/>
                </a:solidFill>
              </a:rPr>
              <a:t>下面的循环中包含两部分作用：</a:t>
            </a:r>
            <a:r>
              <a:rPr lang="zh-CN" altLang="en-US" sz="1600" dirty="0" smtClean="0">
                <a:solidFill>
                  <a:schemeClr val="accent2"/>
                </a:solidFill>
              </a:rPr>
              <a:t>①内层第一</a:t>
            </a:r>
            <a:r>
              <a:rPr lang="zh-CN" altLang="en-US" sz="1600" dirty="0">
                <a:solidFill>
                  <a:schemeClr val="accent2"/>
                </a:solidFill>
              </a:rPr>
              <a:t>个</a:t>
            </a:r>
            <a:r>
              <a:rPr lang="en-US" altLang="zh-CN" sz="1600" dirty="0">
                <a:solidFill>
                  <a:schemeClr val="accent2"/>
                </a:solidFill>
              </a:rPr>
              <a:t>for</a:t>
            </a:r>
            <a:r>
              <a:rPr lang="zh-CN" altLang="en-US" sz="1600" dirty="0">
                <a:solidFill>
                  <a:schemeClr val="accent2"/>
                </a:solidFill>
              </a:rPr>
              <a:t>循环是找到 到剩余顶点中距离最小的 顶点</a:t>
            </a:r>
            <a:r>
              <a:rPr lang="en-US" altLang="zh-CN" sz="1600" dirty="0">
                <a:solidFill>
                  <a:schemeClr val="accent2"/>
                </a:solidFill>
              </a:rPr>
              <a:t>u </a:t>
            </a:r>
            <a:r>
              <a:rPr lang="zh-CN" altLang="en-US" sz="1600" dirty="0">
                <a:solidFill>
                  <a:schemeClr val="accent2"/>
                </a:solidFill>
              </a:rPr>
              <a:t>并把它加入最短路径</a:t>
            </a:r>
            <a:endParaRPr lang="en-US" altLang="zh-CN" sz="1600" dirty="0">
              <a:solidFill>
                <a:schemeClr val="accent2"/>
              </a:solidFill>
            </a:endParaRPr>
          </a:p>
          <a:p>
            <a:r>
              <a:rPr lang="en-US" altLang="zh-CN" sz="1600" dirty="0">
                <a:solidFill>
                  <a:schemeClr val="accent2"/>
                </a:solidFill>
              </a:rPr>
              <a:t>                                                              </a:t>
            </a:r>
            <a:r>
              <a:rPr lang="zh-CN" altLang="en-US" sz="1600" dirty="0" smtClean="0">
                <a:solidFill>
                  <a:schemeClr val="accent2"/>
                </a:solidFill>
              </a:rPr>
              <a:t>②内层第二</a:t>
            </a:r>
            <a:r>
              <a:rPr lang="zh-CN" altLang="en-US" sz="1600" dirty="0">
                <a:solidFill>
                  <a:schemeClr val="accent2"/>
                </a:solidFill>
              </a:rPr>
              <a:t>个</a:t>
            </a:r>
            <a:r>
              <a:rPr lang="en-US" altLang="zh-CN" sz="1600" dirty="0">
                <a:solidFill>
                  <a:schemeClr val="accent2"/>
                </a:solidFill>
              </a:rPr>
              <a:t>for</a:t>
            </a:r>
            <a:r>
              <a:rPr lang="zh-CN" altLang="en-US" sz="1600" dirty="0">
                <a:solidFill>
                  <a:schemeClr val="accent2"/>
                </a:solidFill>
              </a:rPr>
              <a:t>循环是由新加入的顶点</a:t>
            </a:r>
            <a:r>
              <a:rPr lang="en-US" altLang="zh-CN" sz="1600" dirty="0">
                <a:solidFill>
                  <a:schemeClr val="accent2"/>
                </a:solidFill>
              </a:rPr>
              <a:t>u</a:t>
            </a:r>
            <a:r>
              <a:rPr lang="zh-CN" altLang="en-US" sz="1600" dirty="0">
                <a:solidFill>
                  <a:schemeClr val="accent2"/>
                </a:solidFill>
              </a:rPr>
              <a:t>来判断是否找到了新的更短路径，如果有就更新</a:t>
            </a:r>
            <a:endParaRPr lang="en-US" altLang="zh-CN" sz="1600" dirty="0">
              <a:solidFill>
                <a:schemeClr val="accent2"/>
              </a:solidFill>
            </a:endParaRPr>
          </a:p>
          <a:p>
            <a:r>
              <a:rPr lang="en-US" altLang="zh-CN" sz="1600" dirty="0">
                <a:solidFill>
                  <a:schemeClr val="accent2"/>
                </a:solidFill>
              </a:rPr>
              <a:t>                                                                  </a:t>
            </a:r>
            <a:r>
              <a:rPr lang="zh-CN" altLang="en-US" sz="1600" dirty="0">
                <a:solidFill>
                  <a:schemeClr val="accent2"/>
                </a:solidFill>
              </a:rPr>
              <a:t>没有就不做任何操作</a:t>
            </a:r>
            <a:endParaRPr lang="en-US" altLang="zh-CN" sz="1600" dirty="0">
              <a:solidFill>
                <a:schemeClr val="accent2"/>
              </a:solidFill>
            </a:endParaRPr>
          </a:p>
          <a:p>
            <a:r>
              <a:rPr lang="en-US" altLang="zh-CN" sz="1600" dirty="0"/>
              <a:t>        for(</a:t>
            </a:r>
            <a:r>
              <a:rPr lang="en-US" altLang="zh-CN" sz="1600" dirty="0" err="1"/>
              <a:t>i</a:t>
            </a:r>
            <a:r>
              <a:rPr lang="en-US" altLang="zh-CN" sz="1600" dirty="0"/>
              <a:t>=0;i&lt;</a:t>
            </a:r>
            <a:r>
              <a:rPr lang="en-US" altLang="zh-CN" sz="1600" dirty="0" err="1"/>
              <a:t>G.vexnum;i</a:t>
            </a:r>
            <a:r>
              <a:rPr lang="en-US" altLang="zh-CN" sz="1600" dirty="0"/>
              <a:t>++){</a:t>
            </a:r>
          </a:p>
          <a:p>
            <a:r>
              <a:rPr lang="en-US" altLang="zh-CN" sz="1600" dirty="0"/>
              <a:t>                  min=65535;</a:t>
            </a:r>
          </a:p>
          <a:p>
            <a:r>
              <a:rPr lang="en-US" altLang="zh-CN" sz="1600" dirty="0"/>
              <a:t>                  for(j=0;j&lt;</a:t>
            </a:r>
            <a:r>
              <a:rPr lang="en-US" altLang="zh-CN" sz="1600" dirty="0" err="1"/>
              <a:t>G.vexnum;j</a:t>
            </a:r>
            <a:r>
              <a:rPr lang="en-US" altLang="zh-CN" sz="1600" dirty="0"/>
              <a:t>++){</a:t>
            </a:r>
          </a:p>
          <a:p>
            <a:r>
              <a:rPr lang="en-US" altLang="zh-CN" sz="1600" dirty="0"/>
              <a:t>                         </a:t>
            </a:r>
            <a:r>
              <a:rPr lang="en-US" altLang="zh-CN" sz="1600" dirty="0" smtClean="0"/>
              <a:t>if(s[j</a:t>
            </a:r>
            <a:r>
              <a:rPr lang="en-US" altLang="zh-CN" sz="1600" dirty="0"/>
              <a:t>]==0&amp;&amp;</a:t>
            </a:r>
            <a:r>
              <a:rPr lang="en-US" altLang="zh-CN" sz="1600" dirty="0" err="1"/>
              <a:t>dist</a:t>
            </a:r>
            <a:r>
              <a:rPr lang="en-US" altLang="zh-CN" sz="1600" dirty="0"/>
              <a:t>[j]&lt;min){ </a:t>
            </a:r>
            <a:r>
              <a:rPr lang="en-US" altLang="zh-CN" sz="1600" dirty="0">
                <a:solidFill>
                  <a:schemeClr val="accent1"/>
                </a:solidFill>
              </a:rPr>
              <a:t>//</a:t>
            </a:r>
            <a:r>
              <a:rPr lang="zh-CN" altLang="en-US" sz="1600" dirty="0">
                <a:solidFill>
                  <a:schemeClr val="accent1"/>
                </a:solidFill>
              </a:rPr>
              <a:t>从剩余的顶点中找到距离最小的顶点</a:t>
            </a:r>
            <a:endParaRPr lang="en-US" altLang="zh-CN" sz="1600" dirty="0">
              <a:solidFill>
                <a:schemeClr val="accent1"/>
              </a:solidFill>
            </a:endParaRPr>
          </a:p>
          <a:p>
            <a:r>
              <a:rPr lang="en-US" altLang="zh-CN" sz="1600" dirty="0"/>
              <a:t>                                    u=j;    </a:t>
            </a:r>
            <a:r>
              <a:rPr lang="en-US" altLang="zh-CN" sz="1600" dirty="0">
                <a:solidFill>
                  <a:schemeClr val="accent1"/>
                </a:solidFill>
              </a:rPr>
              <a:t>//u</a:t>
            </a:r>
            <a:r>
              <a:rPr lang="zh-CN" altLang="en-US" sz="1600" dirty="0">
                <a:solidFill>
                  <a:schemeClr val="accent1"/>
                </a:solidFill>
              </a:rPr>
              <a:t>用于保存当前找到的距离最小的顶点下标 当循环结束</a:t>
            </a:r>
            <a:r>
              <a:rPr lang="en-US" altLang="zh-CN" sz="1600" dirty="0">
                <a:solidFill>
                  <a:schemeClr val="accent1"/>
                </a:solidFill>
              </a:rPr>
              <a:t>u</a:t>
            </a:r>
            <a:r>
              <a:rPr lang="zh-CN" altLang="en-US" sz="1600" dirty="0">
                <a:solidFill>
                  <a:schemeClr val="accent1"/>
                </a:solidFill>
              </a:rPr>
              <a:t>保存的就是最小距离的顶点下标</a:t>
            </a:r>
            <a:endParaRPr lang="en-US" altLang="zh-CN" sz="1600" dirty="0">
              <a:solidFill>
                <a:schemeClr val="accent1"/>
              </a:solidFill>
            </a:endParaRPr>
          </a:p>
          <a:p>
            <a:r>
              <a:rPr lang="en-US" altLang="zh-CN" sz="1600" dirty="0"/>
              <a:t>                                    min=</a:t>
            </a:r>
            <a:r>
              <a:rPr lang="en-US" altLang="zh-CN" sz="1600" dirty="0" err="1"/>
              <a:t>dist</a:t>
            </a:r>
            <a:r>
              <a:rPr lang="en-US" altLang="zh-CN" sz="1600" dirty="0"/>
              <a:t>[j]; </a:t>
            </a:r>
          </a:p>
          <a:p>
            <a:r>
              <a:rPr lang="en-US" altLang="zh-CN" sz="1600" dirty="0"/>
              <a:t>                         }</a:t>
            </a:r>
          </a:p>
          <a:p>
            <a:r>
              <a:rPr lang="en-US" altLang="zh-CN" sz="1600" dirty="0"/>
              <a:t>                  }</a:t>
            </a:r>
          </a:p>
          <a:p>
            <a:r>
              <a:rPr lang="en-US" altLang="zh-CN" sz="1600" dirty="0"/>
              <a:t>                  </a:t>
            </a:r>
            <a:r>
              <a:rPr lang="en-US" altLang="zh-CN" sz="1600" dirty="0" smtClean="0"/>
              <a:t>s[u</a:t>
            </a:r>
            <a:r>
              <a:rPr lang="en-US" altLang="zh-CN" sz="1600" dirty="0"/>
              <a:t>]=1;</a:t>
            </a:r>
            <a:r>
              <a:rPr lang="en-US" altLang="zh-CN" sz="1600" dirty="0">
                <a:solidFill>
                  <a:schemeClr val="accent1"/>
                </a:solidFill>
              </a:rPr>
              <a:t>//</a:t>
            </a:r>
            <a:r>
              <a:rPr lang="zh-CN" altLang="en-US" sz="1600" dirty="0">
                <a:solidFill>
                  <a:schemeClr val="accent1"/>
                </a:solidFill>
              </a:rPr>
              <a:t>到</a:t>
            </a:r>
            <a:r>
              <a:rPr lang="en-US" altLang="zh-CN" sz="1600" dirty="0">
                <a:solidFill>
                  <a:schemeClr val="accent1"/>
                </a:solidFill>
              </a:rPr>
              <a:t>u</a:t>
            </a:r>
            <a:r>
              <a:rPr lang="zh-CN" altLang="en-US" sz="1600" dirty="0">
                <a:solidFill>
                  <a:schemeClr val="accent1"/>
                </a:solidFill>
              </a:rPr>
              <a:t>的距离是最小的，所以把顶点</a:t>
            </a:r>
            <a:r>
              <a:rPr lang="en-US" altLang="zh-CN" sz="1600" dirty="0">
                <a:solidFill>
                  <a:schemeClr val="accent1"/>
                </a:solidFill>
              </a:rPr>
              <a:t>u</a:t>
            </a:r>
            <a:r>
              <a:rPr lang="zh-CN" altLang="en-US" sz="1600" dirty="0">
                <a:solidFill>
                  <a:schemeClr val="accent1"/>
                </a:solidFill>
              </a:rPr>
              <a:t>加入最短路径</a:t>
            </a:r>
            <a:endParaRPr lang="en-US" altLang="zh-CN" sz="1600" dirty="0">
              <a:solidFill>
                <a:schemeClr val="accent1"/>
              </a:solidFill>
            </a:endParaRPr>
          </a:p>
        </p:txBody>
      </p:sp>
      <p:cxnSp>
        <p:nvCxnSpPr>
          <p:cNvPr id="4" name="连接符: 曲线 3">
            <a:extLst>
              <a:ext uri="{FF2B5EF4-FFF2-40B4-BE49-F238E27FC236}">
                <a16:creationId xmlns:a16="http://schemas.microsoft.com/office/drawing/2014/main" xmlns="" id="{A7765D97-5CE9-4559-833F-25246CD07DC0}"/>
              </a:ext>
            </a:extLst>
          </p:cNvPr>
          <p:cNvCxnSpPr/>
          <p:nvPr/>
        </p:nvCxnSpPr>
        <p:spPr>
          <a:xfrm rot="10800000" flipV="1">
            <a:off x="4828333" y="947955"/>
            <a:ext cx="4609283" cy="1241571"/>
          </a:xfrm>
          <a:prstGeom prst="curvedConnector3">
            <a:avLst>
              <a:gd name="adj1" fmla="val -1442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76436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迪杰斯特拉</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2FF204D8-7814-44B1-B85C-A0B5C2B6C980}"/>
              </a:ext>
            </a:extLst>
          </p:cNvPr>
          <p:cNvSpPr txBox="1"/>
          <p:nvPr/>
        </p:nvSpPr>
        <p:spPr>
          <a:xfrm>
            <a:off x="588628" y="762471"/>
            <a:ext cx="11014744" cy="2585323"/>
          </a:xfrm>
          <a:prstGeom prst="rect">
            <a:avLst/>
          </a:prstGeom>
          <a:noFill/>
        </p:spPr>
        <p:txBody>
          <a:bodyPr wrap="square" rtlCol="0">
            <a:spAutoFit/>
          </a:bodyPr>
          <a:lstStyle/>
          <a:p>
            <a:r>
              <a:rPr lang="en-US" altLang="zh-CN" dirty="0"/>
              <a:t>       for(j=0;j&lt;</a:t>
            </a:r>
            <a:r>
              <a:rPr lang="en-US" altLang="zh-CN" dirty="0" err="1"/>
              <a:t>G.vexnum;j</a:t>
            </a:r>
            <a:r>
              <a:rPr lang="en-US" altLang="zh-CN" dirty="0"/>
              <a:t>++){</a:t>
            </a:r>
          </a:p>
          <a:p>
            <a:r>
              <a:rPr lang="en-US" altLang="zh-CN" dirty="0"/>
              <a:t>             </a:t>
            </a:r>
            <a:r>
              <a:rPr lang="en-US" altLang="zh-CN" dirty="0" smtClean="0"/>
              <a:t>if(s[j</a:t>
            </a:r>
            <a:r>
              <a:rPr lang="en-US" altLang="zh-CN" dirty="0"/>
              <a:t>]==0 &amp;&amp; </a:t>
            </a:r>
            <a:r>
              <a:rPr lang="en-US" altLang="zh-CN" dirty="0" err="1"/>
              <a:t>dist</a:t>
            </a:r>
            <a:r>
              <a:rPr lang="en-US" altLang="zh-CN" dirty="0"/>
              <a:t>[u]+</a:t>
            </a:r>
            <a:r>
              <a:rPr lang="en-US" altLang="zh-CN" dirty="0" err="1"/>
              <a:t>G.Edges</a:t>
            </a:r>
            <a:r>
              <a:rPr lang="en-US" altLang="zh-CN" dirty="0"/>
              <a:t>[u][j]&lt;</a:t>
            </a:r>
            <a:r>
              <a:rPr lang="en-US" altLang="zh-CN" dirty="0" err="1"/>
              <a:t>dist</a:t>
            </a:r>
            <a:r>
              <a:rPr lang="en-US" altLang="zh-CN" dirty="0"/>
              <a:t>[j]){</a:t>
            </a:r>
          </a:p>
          <a:p>
            <a:r>
              <a:rPr lang="en-US" altLang="zh-CN" dirty="0"/>
              <a:t>                          </a:t>
            </a:r>
            <a:r>
              <a:rPr lang="en-US" altLang="zh-CN" dirty="0" err="1"/>
              <a:t>dist</a:t>
            </a:r>
            <a:r>
              <a:rPr lang="en-US" altLang="zh-CN" dirty="0"/>
              <a:t>[j]=</a:t>
            </a:r>
            <a:r>
              <a:rPr lang="en-US" altLang="zh-CN" dirty="0" err="1"/>
              <a:t>dist</a:t>
            </a:r>
            <a:r>
              <a:rPr lang="en-US" altLang="zh-CN" dirty="0"/>
              <a:t>[u]+</a:t>
            </a:r>
            <a:r>
              <a:rPr lang="en-US" altLang="zh-CN" dirty="0" err="1"/>
              <a:t>G.Edges</a:t>
            </a:r>
            <a:r>
              <a:rPr lang="en-US" altLang="zh-CN" dirty="0"/>
              <a:t>[u][</a:t>
            </a:r>
            <a:r>
              <a:rPr lang="en-US" altLang="zh-CN" dirty="0" err="1"/>
              <a:t>i</a:t>
            </a:r>
            <a:r>
              <a:rPr lang="en-US" altLang="zh-CN" dirty="0"/>
              <a:t>];</a:t>
            </a:r>
            <a:r>
              <a:rPr lang="en-US" altLang="zh-CN" dirty="0">
                <a:solidFill>
                  <a:schemeClr val="accent1"/>
                </a:solidFill>
              </a:rPr>
              <a:t>//</a:t>
            </a:r>
            <a:r>
              <a:rPr lang="zh-CN" altLang="en-US" dirty="0">
                <a:solidFill>
                  <a:schemeClr val="accent1"/>
                </a:solidFill>
              </a:rPr>
              <a:t>如果由新加入最短路径的顶点</a:t>
            </a:r>
            <a:r>
              <a:rPr lang="en-US" altLang="zh-CN" dirty="0">
                <a:solidFill>
                  <a:schemeClr val="accent1"/>
                </a:solidFill>
              </a:rPr>
              <a:t>u</a:t>
            </a:r>
            <a:r>
              <a:rPr lang="zh-CN" altLang="en-US" dirty="0">
                <a:solidFill>
                  <a:schemeClr val="accent1"/>
                </a:solidFill>
              </a:rPr>
              <a:t>到其他剩余顶点的距离变短了则</a:t>
            </a:r>
            <a:endParaRPr lang="en-US" altLang="zh-CN" dirty="0">
              <a:solidFill>
                <a:schemeClr val="accent1"/>
              </a:solidFill>
            </a:endParaRPr>
          </a:p>
          <a:p>
            <a:r>
              <a:rPr lang="en-US" altLang="zh-CN" dirty="0">
                <a:solidFill>
                  <a:schemeClr val="accent1"/>
                </a:solidFill>
              </a:rPr>
              <a:t>                                                                     //</a:t>
            </a:r>
            <a:r>
              <a:rPr lang="zh-CN" altLang="en-US" dirty="0">
                <a:solidFill>
                  <a:schemeClr val="accent1"/>
                </a:solidFill>
              </a:rPr>
              <a:t>修改到剩余顶点的距离为较小值</a:t>
            </a:r>
            <a:r>
              <a:rPr lang="en-US" altLang="zh-CN" dirty="0">
                <a:solidFill>
                  <a:schemeClr val="accent1"/>
                </a:solidFill>
              </a:rPr>
              <a:t>  </a:t>
            </a:r>
          </a:p>
          <a:p>
            <a:r>
              <a:rPr lang="en-US" altLang="zh-CN" dirty="0">
                <a:solidFill>
                  <a:schemeClr val="accent1"/>
                </a:solidFill>
              </a:rPr>
              <a:t>                          </a:t>
            </a:r>
            <a:r>
              <a:rPr lang="en-US" altLang="zh-CN" dirty="0"/>
              <a:t>path[j]=u;</a:t>
            </a:r>
            <a:r>
              <a:rPr lang="en-US" altLang="zh-CN" dirty="0">
                <a:solidFill>
                  <a:schemeClr val="accent1"/>
                </a:solidFill>
              </a:rPr>
              <a:t>//</a:t>
            </a:r>
            <a:r>
              <a:rPr lang="zh-CN" altLang="en-US" dirty="0">
                <a:solidFill>
                  <a:schemeClr val="accent1"/>
                </a:solidFill>
              </a:rPr>
              <a:t>这条较短的路径是由顶点</a:t>
            </a:r>
            <a:r>
              <a:rPr lang="en-US" altLang="zh-CN" dirty="0">
                <a:solidFill>
                  <a:schemeClr val="accent1"/>
                </a:solidFill>
              </a:rPr>
              <a:t>u</a:t>
            </a:r>
            <a:r>
              <a:rPr lang="zh-CN" altLang="en-US" dirty="0">
                <a:solidFill>
                  <a:schemeClr val="accent1"/>
                </a:solidFill>
              </a:rPr>
              <a:t>过来的</a:t>
            </a:r>
            <a:r>
              <a:rPr lang="en-US" altLang="zh-CN" dirty="0">
                <a:solidFill>
                  <a:schemeClr val="accent1"/>
                </a:solidFill>
              </a:rPr>
              <a:t>  </a:t>
            </a:r>
          </a:p>
          <a:p>
            <a:r>
              <a:rPr lang="en-US" altLang="zh-CN" dirty="0">
                <a:solidFill>
                  <a:schemeClr val="accent1"/>
                </a:solidFill>
              </a:rPr>
              <a:t>             </a:t>
            </a:r>
            <a:r>
              <a:rPr lang="en-US" altLang="zh-CN" dirty="0"/>
              <a:t>} </a:t>
            </a:r>
          </a:p>
          <a:p>
            <a:r>
              <a:rPr lang="en-US" altLang="zh-CN" dirty="0"/>
              <a:t>       }</a:t>
            </a:r>
          </a:p>
          <a:p>
            <a:r>
              <a:rPr lang="en-US" altLang="zh-CN" dirty="0"/>
              <a:t>   }</a:t>
            </a:r>
          </a:p>
          <a:p>
            <a:r>
              <a:rPr lang="en-US" altLang="zh-CN" dirty="0"/>
              <a:t>}</a:t>
            </a:r>
          </a:p>
        </p:txBody>
      </p:sp>
      <p:sp>
        <p:nvSpPr>
          <p:cNvPr id="4" name="文本框 3">
            <a:extLst>
              <a:ext uri="{FF2B5EF4-FFF2-40B4-BE49-F238E27FC236}">
                <a16:creationId xmlns:a16="http://schemas.microsoft.com/office/drawing/2014/main" xmlns="" id="{1CC2572A-7161-4DB0-B776-FB4EAC369EBA}"/>
              </a:ext>
            </a:extLst>
          </p:cNvPr>
          <p:cNvSpPr txBox="1"/>
          <p:nvPr/>
        </p:nvSpPr>
        <p:spPr>
          <a:xfrm>
            <a:off x="588628" y="3510207"/>
            <a:ext cx="10284903" cy="923330"/>
          </a:xfrm>
          <a:prstGeom prst="rect">
            <a:avLst/>
          </a:prstGeom>
          <a:noFill/>
        </p:spPr>
        <p:txBody>
          <a:bodyPr wrap="square" rtlCol="0">
            <a:spAutoFit/>
          </a:bodyPr>
          <a:lstStyle/>
          <a:p>
            <a:r>
              <a:rPr lang="zh-CN" altLang="en-US" dirty="0">
                <a:solidFill>
                  <a:schemeClr val="accent1"/>
                </a:solidFill>
              </a:rPr>
              <a:t>时间复杂度：</a:t>
            </a:r>
            <a:r>
              <a:rPr lang="zh-CN" altLang="en-US" dirty="0"/>
              <a:t>迪杰斯特拉算法的核心部分在于一个双重循环，这个双重循环的内循环又是两个并列的单重</a:t>
            </a:r>
            <a:r>
              <a:rPr lang="en-US" altLang="zh-CN" dirty="0"/>
              <a:t>for</a:t>
            </a:r>
            <a:r>
              <a:rPr lang="zh-CN" altLang="en-US" dirty="0"/>
              <a:t>循环组成</a:t>
            </a:r>
            <a:r>
              <a:rPr lang="en-US" altLang="zh-CN" dirty="0">
                <a:solidFill>
                  <a:schemeClr val="accent1"/>
                </a:solidFill>
              </a:rPr>
              <a:t>(</a:t>
            </a:r>
            <a:r>
              <a:rPr lang="zh-CN" altLang="en-US" dirty="0">
                <a:solidFill>
                  <a:schemeClr val="accent1"/>
                </a:solidFill>
              </a:rPr>
              <a:t>找距离最小顶点和更新距离</a:t>
            </a:r>
            <a:r>
              <a:rPr lang="en-US" altLang="zh-CN" dirty="0">
                <a:solidFill>
                  <a:schemeClr val="accent1"/>
                </a:solidFill>
              </a:rPr>
              <a:t>),</a:t>
            </a:r>
            <a:r>
              <a:rPr lang="zh-CN" altLang="en-US" dirty="0"/>
              <a:t>任意取其中一个循环中的操作为基本操作，都可以得出迪杰斯特拉算法的时间复杂度为</a:t>
            </a:r>
            <a:r>
              <a:rPr lang="en-US" altLang="zh-CN" dirty="0">
                <a:solidFill>
                  <a:schemeClr val="accent1"/>
                </a:solidFill>
              </a:rPr>
              <a:t>O(n</a:t>
            </a:r>
            <a:r>
              <a:rPr lang="en-US" altLang="zh-CN" baseline="30000" dirty="0">
                <a:solidFill>
                  <a:schemeClr val="accent1"/>
                </a:solidFill>
              </a:rPr>
              <a:t>2</a:t>
            </a:r>
            <a:r>
              <a:rPr lang="en-US" altLang="zh-CN" dirty="0">
                <a:solidFill>
                  <a:schemeClr val="accent1"/>
                </a:solidFill>
              </a:rPr>
              <a:t>)</a:t>
            </a:r>
            <a:r>
              <a:rPr lang="zh-CN" altLang="en-US" dirty="0">
                <a:solidFill>
                  <a:schemeClr val="accent1"/>
                </a:solidFill>
              </a:rPr>
              <a:t> </a:t>
            </a:r>
            <a:r>
              <a:rPr lang="zh-CN" altLang="en-US" dirty="0"/>
              <a:t>其中</a:t>
            </a:r>
            <a:r>
              <a:rPr lang="en-US" altLang="zh-CN" dirty="0"/>
              <a:t>n</a:t>
            </a:r>
            <a:r>
              <a:rPr lang="zh-CN" altLang="en-US" dirty="0"/>
              <a:t>为图中的顶点数。</a:t>
            </a:r>
          </a:p>
        </p:txBody>
      </p:sp>
      <p:sp>
        <p:nvSpPr>
          <p:cNvPr id="15" name="流程图: 接点 14">
            <a:extLst>
              <a:ext uri="{FF2B5EF4-FFF2-40B4-BE49-F238E27FC236}">
                <a16:creationId xmlns:a16="http://schemas.microsoft.com/office/drawing/2014/main" xmlns="" id="{3DE394AC-F342-4E37-BC4F-6505EF6DF960}"/>
              </a:ext>
            </a:extLst>
          </p:cNvPr>
          <p:cNvSpPr/>
          <p:nvPr/>
        </p:nvSpPr>
        <p:spPr>
          <a:xfrm>
            <a:off x="1178385" y="513511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4DF56BB4-932B-475E-B6B3-0589BC159A3F}"/>
              </a:ext>
            </a:extLst>
          </p:cNvPr>
          <p:cNvSpPr/>
          <p:nvPr/>
        </p:nvSpPr>
        <p:spPr>
          <a:xfrm>
            <a:off x="2446520" y="5135118"/>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D87AF612-DADE-4FB0-87F2-6D43B04CB231}"/>
              </a:ext>
            </a:extLst>
          </p:cNvPr>
          <p:cNvSpPr/>
          <p:nvPr/>
        </p:nvSpPr>
        <p:spPr>
          <a:xfrm>
            <a:off x="1178385" y="6127750"/>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21" name="直接连接符 20">
            <a:extLst>
              <a:ext uri="{FF2B5EF4-FFF2-40B4-BE49-F238E27FC236}">
                <a16:creationId xmlns:a16="http://schemas.microsoft.com/office/drawing/2014/main" xmlns="" id="{A559E676-DEFA-44D1-8462-E7082C88CBE9}"/>
              </a:ext>
            </a:extLst>
          </p:cNvPr>
          <p:cNvCxnSpPr>
            <a:stCxn id="15" idx="6"/>
            <a:endCxn id="16" idx="2"/>
          </p:cNvCxnSpPr>
          <p:nvPr/>
        </p:nvCxnSpPr>
        <p:spPr>
          <a:xfrm>
            <a:off x="1568777" y="5317681"/>
            <a:ext cx="877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E22D4162-7172-491A-B585-48E809693262}"/>
              </a:ext>
            </a:extLst>
          </p:cNvPr>
          <p:cNvCxnSpPr>
            <a:stCxn id="16" idx="4"/>
            <a:endCxn id="17" idx="6"/>
          </p:cNvCxnSpPr>
          <p:nvPr/>
        </p:nvCxnSpPr>
        <p:spPr>
          <a:xfrm flipH="1">
            <a:off x="1568777" y="5500243"/>
            <a:ext cx="1072939" cy="810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A7785590-60EF-45CA-BCB5-88A9167515EC}"/>
              </a:ext>
            </a:extLst>
          </p:cNvPr>
          <p:cNvCxnSpPr>
            <a:stCxn id="15" idx="4"/>
            <a:endCxn id="17" idx="0"/>
          </p:cNvCxnSpPr>
          <p:nvPr/>
        </p:nvCxnSpPr>
        <p:spPr>
          <a:xfrm>
            <a:off x="1373581" y="5500243"/>
            <a:ext cx="0" cy="627507"/>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46670DEA-9EB9-4727-99DB-15882BD59815}"/>
              </a:ext>
            </a:extLst>
          </p:cNvPr>
          <p:cNvSpPr txBox="1"/>
          <p:nvPr/>
        </p:nvSpPr>
        <p:spPr>
          <a:xfrm>
            <a:off x="1844278" y="4948348"/>
            <a:ext cx="326741" cy="369332"/>
          </a:xfrm>
          <a:prstGeom prst="rect">
            <a:avLst/>
          </a:prstGeom>
          <a:noFill/>
        </p:spPr>
        <p:txBody>
          <a:bodyPr wrap="square" rtlCol="0">
            <a:spAutoFit/>
          </a:bodyPr>
          <a:lstStyle/>
          <a:p>
            <a:r>
              <a:rPr lang="en-US" altLang="zh-CN" dirty="0"/>
              <a:t>4</a:t>
            </a:r>
            <a:endParaRPr lang="zh-CN" altLang="en-US" dirty="0"/>
          </a:p>
        </p:txBody>
      </p:sp>
      <p:sp>
        <p:nvSpPr>
          <p:cNvPr id="33" name="文本框 32">
            <a:extLst>
              <a:ext uri="{FF2B5EF4-FFF2-40B4-BE49-F238E27FC236}">
                <a16:creationId xmlns:a16="http://schemas.microsoft.com/office/drawing/2014/main" xmlns="" id="{E40E7BB9-A118-409F-A4DE-47D2F2845B22}"/>
              </a:ext>
            </a:extLst>
          </p:cNvPr>
          <p:cNvSpPr txBox="1"/>
          <p:nvPr/>
        </p:nvSpPr>
        <p:spPr>
          <a:xfrm>
            <a:off x="983189" y="5629330"/>
            <a:ext cx="390392" cy="369332"/>
          </a:xfrm>
          <a:prstGeom prst="rect">
            <a:avLst/>
          </a:prstGeom>
          <a:noFill/>
        </p:spPr>
        <p:txBody>
          <a:bodyPr wrap="square" rtlCol="0">
            <a:spAutoFit/>
          </a:bodyPr>
          <a:lstStyle/>
          <a:p>
            <a:r>
              <a:rPr lang="en-US" altLang="zh-CN" dirty="0"/>
              <a:t>5</a:t>
            </a:r>
            <a:endParaRPr lang="zh-CN" altLang="en-US" dirty="0"/>
          </a:p>
        </p:txBody>
      </p:sp>
      <p:sp>
        <p:nvSpPr>
          <p:cNvPr id="34" name="文本框 33">
            <a:extLst>
              <a:ext uri="{FF2B5EF4-FFF2-40B4-BE49-F238E27FC236}">
                <a16:creationId xmlns:a16="http://schemas.microsoft.com/office/drawing/2014/main" xmlns="" id="{D30916C6-1BD3-49FE-8C96-38C92F3CB8AD}"/>
              </a:ext>
            </a:extLst>
          </p:cNvPr>
          <p:cNvSpPr txBox="1"/>
          <p:nvPr/>
        </p:nvSpPr>
        <p:spPr>
          <a:xfrm>
            <a:off x="2314975" y="5629330"/>
            <a:ext cx="521936" cy="369332"/>
          </a:xfrm>
          <a:prstGeom prst="rect">
            <a:avLst/>
          </a:prstGeom>
          <a:noFill/>
        </p:spPr>
        <p:txBody>
          <a:bodyPr wrap="square" rtlCol="0">
            <a:spAutoFit/>
          </a:bodyPr>
          <a:lstStyle/>
          <a:p>
            <a:r>
              <a:rPr lang="en-US" altLang="zh-CN" dirty="0"/>
              <a:t>-3</a:t>
            </a:r>
            <a:endParaRPr lang="zh-CN" altLang="en-US" dirty="0"/>
          </a:p>
        </p:txBody>
      </p:sp>
      <p:sp>
        <p:nvSpPr>
          <p:cNvPr id="35" name="文本框 34">
            <a:extLst>
              <a:ext uri="{FF2B5EF4-FFF2-40B4-BE49-F238E27FC236}">
                <a16:creationId xmlns:a16="http://schemas.microsoft.com/office/drawing/2014/main" xmlns="" id="{D687078F-7EB2-433E-A9C8-DACBBD284D85}"/>
              </a:ext>
            </a:extLst>
          </p:cNvPr>
          <p:cNvSpPr txBox="1"/>
          <p:nvPr/>
        </p:nvSpPr>
        <p:spPr>
          <a:xfrm>
            <a:off x="3565320" y="4815281"/>
            <a:ext cx="6878973" cy="369332"/>
          </a:xfrm>
          <a:prstGeom prst="rect">
            <a:avLst/>
          </a:prstGeom>
          <a:noFill/>
        </p:spPr>
        <p:txBody>
          <a:bodyPr wrap="square" rtlCol="0">
            <a:spAutoFit/>
          </a:bodyPr>
          <a:lstStyle/>
          <a:p>
            <a:r>
              <a:rPr lang="zh-CN" altLang="en-US" dirty="0"/>
              <a:t>迪杰斯特拉算法不能用于</a:t>
            </a:r>
            <a:r>
              <a:rPr lang="zh-CN" altLang="en-US" dirty="0">
                <a:solidFill>
                  <a:schemeClr val="accent1"/>
                </a:solidFill>
              </a:rPr>
              <a:t>权值有负数</a:t>
            </a:r>
            <a:r>
              <a:rPr lang="zh-CN" altLang="en-US" dirty="0"/>
              <a:t>的图，不然结果会出错！</a:t>
            </a:r>
          </a:p>
        </p:txBody>
      </p:sp>
      <p:sp>
        <p:nvSpPr>
          <p:cNvPr id="36" name="文本框 35">
            <a:extLst>
              <a:ext uri="{FF2B5EF4-FFF2-40B4-BE49-F238E27FC236}">
                <a16:creationId xmlns:a16="http://schemas.microsoft.com/office/drawing/2014/main" xmlns="" id="{3E44D765-4F5E-4A4E-99B2-1FC5906B3269}"/>
              </a:ext>
            </a:extLst>
          </p:cNvPr>
          <p:cNvSpPr txBox="1"/>
          <p:nvPr/>
        </p:nvSpPr>
        <p:spPr>
          <a:xfrm>
            <a:off x="3565319" y="5315577"/>
            <a:ext cx="6878973" cy="923330"/>
          </a:xfrm>
          <a:prstGeom prst="rect">
            <a:avLst/>
          </a:prstGeom>
          <a:noFill/>
        </p:spPr>
        <p:txBody>
          <a:bodyPr wrap="square" rtlCol="0">
            <a:spAutoFit/>
          </a:bodyPr>
          <a:lstStyle/>
          <a:p>
            <a:r>
              <a:rPr lang="zh-CN" altLang="en-US" dirty="0"/>
              <a:t>比如左图，显然顶点</a:t>
            </a:r>
            <a:r>
              <a:rPr lang="en-US" altLang="zh-CN" dirty="0"/>
              <a:t>1</a:t>
            </a:r>
            <a:r>
              <a:rPr lang="zh-CN" altLang="en-US" dirty="0"/>
              <a:t>到顶点</a:t>
            </a:r>
            <a:r>
              <a:rPr lang="en-US" altLang="zh-CN" dirty="0"/>
              <a:t>2</a:t>
            </a:r>
            <a:r>
              <a:rPr lang="zh-CN" altLang="en-US" dirty="0"/>
              <a:t>的最短路径是</a:t>
            </a:r>
            <a:r>
              <a:rPr lang="en-US" altLang="zh-CN" dirty="0"/>
              <a:t>1-&gt;2,</a:t>
            </a:r>
            <a:r>
              <a:rPr lang="zh-CN" altLang="en-US" dirty="0"/>
              <a:t>路径长度为</a:t>
            </a:r>
            <a:r>
              <a:rPr lang="en-US" altLang="zh-CN" dirty="0"/>
              <a:t>4</a:t>
            </a:r>
            <a:r>
              <a:rPr lang="zh-CN" altLang="en-US" dirty="0"/>
              <a:t>，但是经过迪杰斯特拉算法得到的结果却是从</a:t>
            </a:r>
            <a:r>
              <a:rPr lang="en-US" altLang="zh-CN" dirty="0"/>
              <a:t>1-&gt;3-&gt;2,</a:t>
            </a:r>
            <a:r>
              <a:rPr lang="zh-CN" altLang="en-US" dirty="0"/>
              <a:t>路径长度为</a:t>
            </a:r>
            <a:r>
              <a:rPr lang="en-US" altLang="zh-CN" dirty="0"/>
              <a:t>5-3=2</a:t>
            </a:r>
            <a:r>
              <a:rPr lang="zh-CN" altLang="en-US" dirty="0"/>
              <a:t>。</a:t>
            </a:r>
          </a:p>
        </p:txBody>
      </p:sp>
    </p:spTree>
    <p:extLst>
      <p:ext uri="{BB962C8B-B14F-4D97-AF65-F5344CB8AC3E}">
        <p14:creationId xmlns:p14="http://schemas.microsoft.com/office/powerpoint/2010/main" val="226929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7" grpId="0" animBg="1"/>
      <p:bldP spid="32" grpId="0"/>
      <p:bldP spid="33" grpId="0"/>
      <p:bldP spid="34" grpId="0"/>
      <p:bldP spid="35" grpId="0"/>
      <p:bldP spid="3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xmlns="" id="{31C2C580-D07B-482F-A8CC-792AD08CBF62}"/>
              </a:ext>
            </a:extLst>
          </p:cNvPr>
          <p:cNvSpPr txBox="1"/>
          <p:nvPr/>
        </p:nvSpPr>
        <p:spPr>
          <a:xfrm>
            <a:off x="3086100" y="762000"/>
            <a:ext cx="6019800" cy="369332"/>
          </a:xfrm>
          <a:prstGeom prst="rect">
            <a:avLst/>
          </a:prstGeom>
          <a:noFill/>
        </p:spPr>
        <p:txBody>
          <a:bodyPr wrap="square" rtlCol="0">
            <a:spAutoFit/>
          </a:bodyPr>
          <a:lstStyle/>
          <a:p>
            <a:r>
              <a:rPr lang="zh-CN" altLang="en-US" dirty="0"/>
              <a:t>弗洛伊德算法是求图中</a:t>
            </a:r>
            <a:r>
              <a:rPr lang="zh-CN" altLang="en-US" dirty="0">
                <a:solidFill>
                  <a:schemeClr val="accent1"/>
                </a:solidFill>
              </a:rPr>
              <a:t>任意一对顶点</a:t>
            </a:r>
            <a:r>
              <a:rPr lang="zh-CN" altLang="en-US" dirty="0"/>
              <a:t>间的最短路径的算法</a:t>
            </a:r>
          </a:p>
        </p:txBody>
      </p:sp>
      <p:sp>
        <p:nvSpPr>
          <p:cNvPr id="4" name="文本框 3">
            <a:extLst>
              <a:ext uri="{FF2B5EF4-FFF2-40B4-BE49-F238E27FC236}">
                <a16:creationId xmlns:a16="http://schemas.microsoft.com/office/drawing/2014/main" xmlns="" id="{A4C3090E-5FB3-444B-95E6-37C84378463E}"/>
              </a:ext>
            </a:extLst>
          </p:cNvPr>
          <p:cNvSpPr txBox="1"/>
          <p:nvPr/>
        </p:nvSpPr>
        <p:spPr>
          <a:xfrm>
            <a:off x="1669409" y="1417739"/>
            <a:ext cx="7961152" cy="2308324"/>
          </a:xfrm>
          <a:prstGeom prst="rect">
            <a:avLst/>
          </a:prstGeom>
          <a:noFill/>
        </p:spPr>
        <p:txBody>
          <a:bodyPr wrap="square" rtlCol="0">
            <a:spAutoFit/>
          </a:bodyPr>
          <a:lstStyle/>
          <a:p>
            <a:r>
              <a:rPr lang="zh-CN" altLang="en-US" dirty="0"/>
              <a:t>算法思想：</a:t>
            </a:r>
            <a:endParaRPr lang="en-US" altLang="zh-CN" dirty="0"/>
          </a:p>
          <a:p>
            <a:r>
              <a:rPr lang="zh-CN" altLang="zh-CN" dirty="0"/>
              <a:t>递推产生一个</a:t>
            </a:r>
            <a:r>
              <a:rPr lang="en-US" altLang="zh-CN" dirty="0"/>
              <a:t>n</a:t>
            </a:r>
            <a:r>
              <a:rPr lang="zh-CN" altLang="zh-CN" dirty="0"/>
              <a:t>阶方阵序列</a:t>
            </a:r>
            <a:r>
              <a:rPr lang="en-US" altLang="zh-CN" dirty="0"/>
              <a:t>A</a:t>
            </a:r>
            <a:r>
              <a:rPr lang="en-US" altLang="zh-CN" baseline="30000" dirty="0"/>
              <a:t>(−1)</a:t>
            </a:r>
            <a:r>
              <a:rPr lang="zh-CN" altLang="zh-CN" dirty="0"/>
              <a:t>，</a:t>
            </a:r>
            <a:r>
              <a:rPr lang="en-US" altLang="zh-CN" dirty="0"/>
              <a:t>A</a:t>
            </a:r>
            <a:r>
              <a:rPr lang="en-US" altLang="zh-CN" baseline="30000" dirty="0"/>
              <a:t>(0)</a:t>
            </a:r>
            <a:r>
              <a:rPr lang="zh-CN" altLang="zh-CN" dirty="0"/>
              <a:t>，…，</a:t>
            </a:r>
            <a:r>
              <a:rPr lang="en-US" altLang="zh-CN" dirty="0"/>
              <a:t>A</a:t>
            </a:r>
            <a:r>
              <a:rPr lang="en-US" altLang="zh-CN" baseline="30000" dirty="0"/>
              <a:t>(k)</a:t>
            </a:r>
            <a:r>
              <a:rPr lang="zh-CN" altLang="zh-CN" dirty="0"/>
              <a:t>，…，</a:t>
            </a:r>
            <a:r>
              <a:rPr lang="en-US" altLang="zh-CN" dirty="0"/>
              <a:t>A</a:t>
            </a:r>
            <a:r>
              <a:rPr lang="en-US" altLang="zh-CN" baseline="30000" dirty="0"/>
              <a:t>(n−1)</a:t>
            </a:r>
            <a:endParaRPr lang="en-US" altLang="zh-CN" dirty="0"/>
          </a:p>
          <a:p>
            <a:r>
              <a:rPr lang="zh-CN" altLang="zh-CN" dirty="0"/>
              <a:t>其中</a:t>
            </a:r>
            <a:r>
              <a:rPr lang="en-US" altLang="zh-CN" dirty="0"/>
              <a:t>A</a:t>
            </a:r>
            <a:r>
              <a:rPr lang="en-US" altLang="zh-CN" baseline="30000" dirty="0"/>
              <a:t>(k)</a:t>
            </a:r>
            <a:r>
              <a:rPr lang="en-US" altLang="zh-CN" dirty="0"/>
              <a:t>[</a:t>
            </a:r>
            <a:r>
              <a:rPr lang="en-US" altLang="zh-CN" dirty="0" err="1"/>
              <a:t>i</a:t>
            </a:r>
            <a:r>
              <a:rPr lang="en-US" altLang="zh-CN" dirty="0"/>
              <a:t>][j]</a:t>
            </a:r>
            <a:r>
              <a:rPr lang="zh-CN" altLang="zh-CN" dirty="0"/>
              <a:t>表示从顶点</a:t>
            </a:r>
            <a:r>
              <a:rPr lang="en-US" altLang="zh-CN" dirty="0"/>
              <a:t>v</a:t>
            </a:r>
            <a:r>
              <a:rPr lang="en-US" altLang="zh-CN" baseline="-25000" dirty="0"/>
              <a:t>i</a:t>
            </a:r>
            <a:r>
              <a:rPr lang="zh-CN" altLang="zh-CN" dirty="0"/>
              <a:t>到顶点</a:t>
            </a:r>
            <a:r>
              <a:rPr lang="en-US" altLang="zh-CN" dirty="0" err="1"/>
              <a:t>v</a:t>
            </a:r>
            <a:r>
              <a:rPr lang="en-US" altLang="zh-CN" baseline="-25000" dirty="0" err="1"/>
              <a:t>j</a:t>
            </a:r>
            <a:r>
              <a:rPr lang="zh-CN" altLang="zh-CN" dirty="0"/>
              <a:t>的路径长度，</a:t>
            </a:r>
            <a:r>
              <a:rPr lang="en-US" altLang="zh-CN" dirty="0">
                <a:solidFill>
                  <a:schemeClr val="accent1"/>
                </a:solidFill>
              </a:rPr>
              <a:t>k</a:t>
            </a:r>
            <a:r>
              <a:rPr lang="zh-CN" altLang="zh-CN" dirty="0">
                <a:solidFill>
                  <a:schemeClr val="accent1"/>
                </a:solidFill>
              </a:rPr>
              <a:t>表示绕行第</a:t>
            </a:r>
            <a:r>
              <a:rPr lang="en-US" altLang="zh-CN" dirty="0">
                <a:solidFill>
                  <a:schemeClr val="accent1"/>
                </a:solidFill>
              </a:rPr>
              <a:t>k</a:t>
            </a:r>
            <a:r>
              <a:rPr lang="zh-CN" altLang="zh-CN" dirty="0">
                <a:solidFill>
                  <a:schemeClr val="accent1"/>
                </a:solidFill>
              </a:rPr>
              <a:t>个顶点的运算步骤</a:t>
            </a:r>
            <a:r>
              <a:rPr lang="zh-CN" altLang="zh-CN" dirty="0"/>
              <a:t>。初始时，对于任意两个顶点</a:t>
            </a:r>
            <a:r>
              <a:rPr lang="en-US" altLang="zh-CN" dirty="0"/>
              <a:t>v</a:t>
            </a:r>
            <a:r>
              <a:rPr lang="en-US" altLang="zh-CN" baseline="-25000" dirty="0"/>
              <a:t>i</a:t>
            </a:r>
            <a:r>
              <a:rPr lang="zh-CN" altLang="zh-CN" dirty="0"/>
              <a:t>和</a:t>
            </a:r>
            <a:r>
              <a:rPr lang="en-US" altLang="zh-CN" dirty="0" err="1"/>
              <a:t>v</a:t>
            </a:r>
            <a:r>
              <a:rPr lang="en-US" altLang="zh-CN" baseline="-25000" dirty="0" err="1"/>
              <a:t>j</a:t>
            </a:r>
            <a:r>
              <a:rPr lang="zh-CN" altLang="zh-CN" dirty="0"/>
              <a:t>，若它们之间存在边，则以此边上的权值作为它们之间的最短路径长度；若它们之间不存在有向边，则以</a:t>
            </a:r>
            <a:r>
              <a:rPr lang="en-US" altLang="zh-CN" dirty="0"/>
              <a:t>∞</a:t>
            </a:r>
            <a:r>
              <a:rPr lang="zh-CN" altLang="zh-CN" dirty="0"/>
              <a:t>作为它们之间的最短路径长度。以后逐步尝试在原路径中加入顶点</a:t>
            </a:r>
            <a:r>
              <a:rPr lang="en-US" altLang="zh-CN" dirty="0"/>
              <a:t>k(k=0</a:t>
            </a:r>
            <a:r>
              <a:rPr lang="zh-CN" altLang="zh-CN" dirty="0"/>
              <a:t>，</a:t>
            </a:r>
            <a:r>
              <a:rPr lang="en-US" altLang="zh-CN" dirty="0"/>
              <a:t>1</a:t>
            </a:r>
            <a:r>
              <a:rPr lang="zh-CN" altLang="zh-CN" dirty="0"/>
              <a:t>，…，</a:t>
            </a:r>
            <a:r>
              <a:rPr lang="en-US" altLang="zh-CN" dirty="0"/>
              <a:t>n-1)</a:t>
            </a:r>
            <a:r>
              <a:rPr lang="zh-CN" altLang="zh-CN" dirty="0"/>
              <a:t>作为中间顶点。如果增加中间顶点后，得到的路径比原来的路径长度减少了，则以此新路径代替原路径。</a:t>
            </a:r>
            <a:r>
              <a:rPr lang="en-US" altLang="zh-CN" baseline="30000" dirty="0"/>
              <a:t> </a:t>
            </a:r>
            <a:endParaRPr lang="zh-CN" altLang="en-US" dirty="0"/>
          </a:p>
        </p:txBody>
      </p:sp>
    </p:spTree>
    <p:extLst>
      <p:ext uri="{BB962C8B-B14F-4D97-AF65-F5344CB8AC3E}">
        <p14:creationId xmlns:p14="http://schemas.microsoft.com/office/powerpoint/2010/main" val="242257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E9EFDFC0-55AB-465A-8923-F520616EC445}"/>
              </a:ext>
            </a:extLst>
          </p:cNvPr>
          <p:cNvSpPr/>
          <p:nvPr/>
        </p:nvSpPr>
        <p:spPr>
          <a:xfrm>
            <a:off x="71717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15" name="流程图: 接点 14">
            <a:extLst>
              <a:ext uri="{FF2B5EF4-FFF2-40B4-BE49-F238E27FC236}">
                <a16:creationId xmlns:a16="http://schemas.microsoft.com/office/drawing/2014/main" xmlns="" id="{6E93CE19-27EC-4D3C-9648-A08CD309ACB1}"/>
              </a:ext>
            </a:extLst>
          </p:cNvPr>
          <p:cNvSpPr/>
          <p:nvPr/>
        </p:nvSpPr>
        <p:spPr>
          <a:xfrm>
            <a:off x="257321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16" name="流程图: 接点 15">
            <a:extLst>
              <a:ext uri="{FF2B5EF4-FFF2-40B4-BE49-F238E27FC236}">
                <a16:creationId xmlns:a16="http://schemas.microsoft.com/office/drawing/2014/main" xmlns="" id="{294997B0-5EE1-481A-96F9-D427F849DA14}"/>
              </a:ext>
            </a:extLst>
          </p:cNvPr>
          <p:cNvSpPr/>
          <p:nvPr/>
        </p:nvSpPr>
        <p:spPr>
          <a:xfrm>
            <a:off x="717173" y="17651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17" name="流程图: 接点 16">
            <a:extLst>
              <a:ext uri="{FF2B5EF4-FFF2-40B4-BE49-F238E27FC236}">
                <a16:creationId xmlns:a16="http://schemas.microsoft.com/office/drawing/2014/main" xmlns="" id="{27BFEC8B-6572-4A57-AC73-BBC03164D8E2}"/>
              </a:ext>
            </a:extLst>
          </p:cNvPr>
          <p:cNvSpPr/>
          <p:nvPr/>
        </p:nvSpPr>
        <p:spPr>
          <a:xfrm>
            <a:off x="2573213" y="17651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cxnSp>
        <p:nvCxnSpPr>
          <p:cNvPr id="7" name="直接箭头连接符 6">
            <a:extLst>
              <a:ext uri="{FF2B5EF4-FFF2-40B4-BE49-F238E27FC236}">
                <a16:creationId xmlns:a16="http://schemas.microsoft.com/office/drawing/2014/main" xmlns="" id="{4AAEF33F-3F51-4897-884C-E18B9EE2E76E}"/>
              </a:ext>
            </a:extLst>
          </p:cNvPr>
          <p:cNvCxnSpPr>
            <a:stCxn id="14" idx="6"/>
            <a:endCxn id="15" idx="2"/>
          </p:cNvCxnSpPr>
          <p:nvPr/>
        </p:nvCxnSpPr>
        <p:spPr>
          <a:xfrm>
            <a:off x="1107565" y="805426"/>
            <a:ext cx="1465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D0EC349B-17B7-4B5F-AF9D-17B785039F36}"/>
              </a:ext>
            </a:extLst>
          </p:cNvPr>
          <p:cNvCxnSpPr>
            <a:stCxn id="17" idx="1"/>
            <a:endCxn id="14" idx="5"/>
          </p:cNvCxnSpPr>
          <p:nvPr/>
        </p:nvCxnSpPr>
        <p:spPr>
          <a:xfrm flipH="1" flipV="1">
            <a:off x="1050393" y="934517"/>
            <a:ext cx="1579992" cy="88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D5313E95-8BDA-4666-A347-6EA3101F2B9C}"/>
              </a:ext>
            </a:extLst>
          </p:cNvPr>
          <p:cNvCxnSpPr>
            <a:stCxn id="15" idx="4"/>
            <a:endCxn id="17" idx="0"/>
          </p:cNvCxnSpPr>
          <p:nvPr/>
        </p:nvCxnSpPr>
        <p:spPr>
          <a:xfrm>
            <a:off x="2768409" y="987988"/>
            <a:ext cx="0" cy="77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AC2C3AAE-9E37-4361-B4FD-664F8FFCBEAF}"/>
              </a:ext>
            </a:extLst>
          </p:cNvPr>
          <p:cNvCxnSpPr>
            <a:stCxn id="16" idx="6"/>
            <a:endCxn id="17" idx="2"/>
          </p:cNvCxnSpPr>
          <p:nvPr/>
        </p:nvCxnSpPr>
        <p:spPr>
          <a:xfrm flipV="1">
            <a:off x="1107565" y="1947726"/>
            <a:ext cx="1465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D1EAF64-C3E6-403A-8D6C-B4BE11538367}"/>
              </a:ext>
            </a:extLst>
          </p:cNvPr>
          <p:cNvCxnSpPr>
            <a:stCxn id="15" idx="3"/>
            <a:endCxn id="16" idx="7"/>
          </p:cNvCxnSpPr>
          <p:nvPr/>
        </p:nvCxnSpPr>
        <p:spPr>
          <a:xfrm flipH="1">
            <a:off x="1050393" y="934517"/>
            <a:ext cx="1579992" cy="88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0D4B5408-86D8-4B07-9974-08ABCBF39C3E}"/>
              </a:ext>
            </a:extLst>
          </p:cNvPr>
          <p:cNvCxnSpPr>
            <a:stCxn id="16" idx="0"/>
            <a:endCxn id="14" idx="4"/>
          </p:cNvCxnSpPr>
          <p:nvPr/>
        </p:nvCxnSpPr>
        <p:spPr>
          <a:xfrm flipV="1">
            <a:off x="912369" y="987988"/>
            <a:ext cx="0" cy="77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A2153643-5937-458D-AB05-3756BD46ED47}"/>
              </a:ext>
            </a:extLst>
          </p:cNvPr>
          <p:cNvSpPr txBox="1"/>
          <p:nvPr/>
        </p:nvSpPr>
        <p:spPr>
          <a:xfrm>
            <a:off x="1669592" y="452434"/>
            <a:ext cx="335560" cy="369332"/>
          </a:xfrm>
          <a:prstGeom prst="rect">
            <a:avLst/>
          </a:prstGeom>
          <a:noFill/>
        </p:spPr>
        <p:txBody>
          <a:bodyPr wrap="square" rtlCol="0">
            <a:spAutoFit/>
          </a:bodyPr>
          <a:lstStyle/>
          <a:p>
            <a:r>
              <a:rPr lang="en-US" altLang="zh-CN" dirty="0"/>
              <a:t>2</a:t>
            </a:r>
            <a:endParaRPr lang="zh-CN" altLang="en-US" dirty="0"/>
          </a:p>
        </p:txBody>
      </p:sp>
      <p:sp>
        <p:nvSpPr>
          <p:cNvPr id="32" name="文本框 31">
            <a:extLst>
              <a:ext uri="{FF2B5EF4-FFF2-40B4-BE49-F238E27FC236}">
                <a16:creationId xmlns:a16="http://schemas.microsoft.com/office/drawing/2014/main" xmlns="" id="{29E9E3E9-3EDD-4FBB-8A8A-77C82600EDB0}"/>
              </a:ext>
            </a:extLst>
          </p:cNvPr>
          <p:cNvSpPr txBox="1"/>
          <p:nvPr/>
        </p:nvSpPr>
        <p:spPr>
          <a:xfrm>
            <a:off x="575640" y="1168447"/>
            <a:ext cx="335560" cy="369332"/>
          </a:xfrm>
          <a:prstGeom prst="rect">
            <a:avLst/>
          </a:prstGeom>
          <a:noFill/>
        </p:spPr>
        <p:txBody>
          <a:bodyPr wrap="square" rtlCol="0">
            <a:spAutoFit/>
          </a:bodyPr>
          <a:lstStyle/>
          <a:p>
            <a:r>
              <a:rPr lang="en-US" altLang="zh-CN" dirty="0"/>
              <a:t>5</a:t>
            </a:r>
            <a:endParaRPr lang="zh-CN" altLang="en-US" dirty="0"/>
          </a:p>
        </p:txBody>
      </p:sp>
      <p:sp>
        <p:nvSpPr>
          <p:cNvPr id="33" name="文本框 32">
            <a:extLst>
              <a:ext uri="{FF2B5EF4-FFF2-40B4-BE49-F238E27FC236}">
                <a16:creationId xmlns:a16="http://schemas.microsoft.com/office/drawing/2014/main" xmlns="" id="{8034DD45-10F1-41AF-B9DD-ACEF2FA6358D}"/>
              </a:ext>
            </a:extLst>
          </p:cNvPr>
          <p:cNvSpPr txBox="1"/>
          <p:nvPr/>
        </p:nvSpPr>
        <p:spPr>
          <a:xfrm>
            <a:off x="1308464" y="1537779"/>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FAD532D8-C1ED-4DA3-B619-B4F326C2943A}"/>
              </a:ext>
            </a:extLst>
          </p:cNvPr>
          <p:cNvSpPr txBox="1"/>
          <p:nvPr/>
        </p:nvSpPr>
        <p:spPr>
          <a:xfrm>
            <a:off x="2224643" y="1367383"/>
            <a:ext cx="335560" cy="369332"/>
          </a:xfrm>
          <a:prstGeom prst="rect">
            <a:avLst/>
          </a:prstGeom>
          <a:noFill/>
        </p:spPr>
        <p:txBody>
          <a:bodyPr wrap="square" rtlCol="0">
            <a:spAutoFit/>
          </a:bodyPr>
          <a:lstStyle/>
          <a:p>
            <a:r>
              <a:rPr lang="en-US" altLang="zh-CN" dirty="0"/>
              <a:t>3</a:t>
            </a:r>
            <a:endParaRPr lang="zh-CN" altLang="en-US" dirty="0"/>
          </a:p>
        </p:txBody>
      </p:sp>
      <p:sp>
        <p:nvSpPr>
          <p:cNvPr id="35" name="文本框 34">
            <a:extLst>
              <a:ext uri="{FF2B5EF4-FFF2-40B4-BE49-F238E27FC236}">
                <a16:creationId xmlns:a16="http://schemas.microsoft.com/office/drawing/2014/main" xmlns="" id="{13F4AE41-F6B3-412E-BC8D-810FB65265CE}"/>
              </a:ext>
            </a:extLst>
          </p:cNvPr>
          <p:cNvSpPr txBox="1"/>
          <p:nvPr/>
        </p:nvSpPr>
        <p:spPr>
          <a:xfrm>
            <a:off x="2788005" y="1165985"/>
            <a:ext cx="335560"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64D6109-0CC6-4AEC-BBE8-F3CB82C571E2}"/>
              </a:ext>
            </a:extLst>
          </p:cNvPr>
          <p:cNvSpPr txBox="1"/>
          <p:nvPr/>
        </p:nvSpPr>
        <p:spPr>
          <a:xfrm>
            <a:off x="1669592" y="2076818"/>
            <a:ext cx="335560" cy="369332"/>
          </a:xfrm>
          <a:prstGeom prst="rect">
            <a:avLst/>
          </a:prstGeom>
          <a:noFill/>
        </p:spPr>
        <p:txBody>
          <a:bodyPr wrap="square" rtlCol="0">
            <a:spAutoFit/>
          </a:bodyPr>
          <a:lstStyle/>
          <a:p>
            <a:r>
              <a:rPr lang="en-US" altLang="zh-CN" dirty="0"/>
              <a:t>4</a:t>
            </a:r>
            <a:endParaRPr lang="zh-CN" altLang="en-US" dirty="0"/>
          </a:p>
        </p:txBody>
      </p:sp>
      <p:sp>
        <p:nvSpPr>
          <p:cNvPr id="37" name="左中括号 36">
            <a:extLst>
              <a:ext uri="{FF2B5EF4-FFF2-40B4-BE49-F238E27FC236}">
                <a16:creationId xmlns:a16="http://schemas.microsoft.com/office/drawing/2014/main" xmlns="" id="{0FF699DF-2C9B-4B0D-9BFB-862449F53FBC}"/>
              </a:ext>
            </a:extLst>
          </p:cNvPr>
          <p:cNvSpPr/>
          <p:nvPr/>
        </p:nvSpPr>
        <p:spPr>
          <a:xfrm>
            <a:off x="5602152" y="998278"/>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右中括号 37">
            <a:extLst>
              <a:ext uri="{FF2B5EF4-FFF2-40B4-BE49-F238E27FC236}">
                <a16:creationId xmlns:a16="http://schemas.microsoft.com/office/drawing/2014/main" xmlns="" id="{3E86C9C0-3C6F-4756-BD56-81F2949663B7}"/>
              </a:ext>
            </a:extLst>
          </p:cNvPr>
          <p:cNvSpPr/>
          <p:nvPr/>
        </p:nvSpPr>
        <p:spPr>
          <a:xfrm>
            <a:off x="7898044" y="1006433"/>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xmlns="" id="{FD7CD8C2-E9E4-4EE3-8501-BE3CD9BBAF2A}"/>
              </a:ext>
            </a:extLst>
          </p:cNvPr>
          <p:cNvSpPr txBox="1"/>
          <p:nvPr/>
        </p:nvSpPr>
        <p:spPr>
          <a:xfrm>
            <a:off x="5718496" y="637100"/>
            <a:ext cx="377504" cy="369332"/>
          </a:xfrm>
          <a:prstGeom prst="rect">
            <a:avLst/>
          </a:prstGeom>
          <a:noFill/>
        </p:spPr>
        <p:txBody>
          <a:bodyPr wrap="square" rtlCol="0">
            <a:spAutoFit/>
          </a:bodyPr>
          <a:lstStyle/>
          <a:p>
            <a:r>
              <a:rPr lang="en-US" altLang="zh-CN" dirty="0"/>
              <a:t>A</a:t>
            </a:r>
            <a:endParaRPr lang="zh-CN" altLang="en-US" dirty="0"/>
          </a:p>
        </p:txBody>
      </p:sp>
      <p:sp>
        <p:nvSpPr>
          <p:cNvPr id="40" name="文本框 39">
            <a:extLst>
              <a:ext uri="{FF2B5EF4-FFF2-40B4-BE49-F238E27FC236}">
                <a16:creationId xmlns:a16="http://schemas.microsoft.com/office/drawing/2014/main" xmlns="" id="{89FB2AF0-1E69-4D95-BBEA-91E46CF8C5E5}"/>
              </a:ext>
            </a:extLst>
          </p:cNvPr>
          <p:cNvSpPr txBox="1"/>
          <p:nvPr/>
        </p:nvSpPr>
        <p:spPr>
          <a:xfrm>
            <a:off x="6246538" y="637100"/>
            <a:ext cx="377504" cy="369332"/>
          </a:xfrm>
          <a:prstGeom prst="rect">
            <a:avLst/>
          </a:prstGeom>
          <a:noFill/>
        </p:spPr>
        <p:txBody>
          <a:bodyPr wrap="square" rtlCol="0">
            <a:spAutoFit/>
          </a:bodyPr>
          <a:lstStyle/>
          <a:p>
            <a:r>
              <a:rPr lang="en-US" altLang="zh-CN" dirty="0"/>
              <a:t>B</a:t>
            </a:r>
            <a:endParaRPr lang="zh-CN" altLang="en-US" dirty="0"/>
          </a:p>
        </p:txBody>
      </p:sp>
      <p:sp>
        <p:nvSpPr>
          <p:cNvPr id="41" name="文本框 40">
            <a:extLst>
              <a:ext uri="{FF2B5EF4-FFF2-40B4-BE49-F238E27FC236}">
                <a16:creationId xmlns:a16="http://schemas.microsoft.com/office/drawing/2014/main" xmlns="" id="{017F9306-87A1-4CBC-B8C7-35B93707C5D0}"/>
              </a:ext>
            </a:extLst>
          </p:cNvPr>
          <p:cNvSpPr txBox="1"/>
          <p:nvPr/>
        </p:nvSpPr>
        <p:spPr>
          <a:xfrm>
            <a:off x="6773840" y="637100"/>
            <a:ext cx="377504" cy="369332"/>
          </a:xfrm>
          <a:prstGeom prst="rect">
            <a:avLst/>
          </a:prstGeom>
          <a:noFill/>
        </p:spPr>
        <p:txBody>
          <a:bodyPr wrap="square" rtlCol="0">
            <a:spAutoFit/>
          </a:bodyPr>
          <a:lstStyle/>
          <a:p>
            <a:r>
              <a:rPr lang="en-US" altLang="zh-CN" dirty="0"/>
              <a:t>C</a:t>
            </a:r>
            <a:endParaRPr lang="zh-CN" altLang="en-US" dirty="0"/>
          </a:p>
        </p:txBody>
      </p:sp>
      <p:sp>
        <p:nvSpPr>
          <p:cNvPr id="42" name="文本框 41">
            <a:extLst>
              <a:ext uri="{FF2B5EF4-FFF2-40B4-BE49-F238E27FC236}">
                <a16:creationId xmlns:a16="http://schemas.microsoft.com/office/drawing/2014/main" xmlns="" id="{D5683875-9C04-40FB-958D-198E2A938651}"/>
              </a:ext>
            </a:extLst>
          </p:cNvPr>
          <p:cNvSpPr txBox="1"/>
          <p:nvPr/>
        </p:nvSpPr>
        <p:spPr>
          <a:xfrm>
            <a:off x="7301061" y="637100"/>
            <a:ext cx="377504" cy="369332"/>
          </a:xfrm>
          <a:prstGeom prst="rect">
            <a:avLst/>
          </a:prstGeom>
          <a:noFill/>
        </p:spPr>
        <p:txBody>
          <a:bodyPr wrap="square" rtlCol="0">
            <a:spAutoFit/>
          </a:bodyPr>
          <a:lstStyle/>
          <a:p>
            <a:r>
              <a:rPr lang="en-US" altLang="zh-CN" dirty="0"/>
              <a:t>D</a:t>
            </a:r>
            <a:endParaRPr lang="zh-CN" altLang="en-US" dirty="0"/>
          </a:p>
        </p:txBody>
      </p:sp>
      <p:sp>
        <p:nvSpPr>
          <p:cNvPr id="43" name="文本框 42">
            <a:extLst>
              <a:ext uri="{FF2B5EF4-FFF2-40B4-BE49-F238E27FC236}">
                <a16:creationId xmlns:a16="http://schemas.microsoft.com/office/drawing/2014/main" xmlns="" id="{1BB7BFED-0F8B-4735-8261-D73E8190A4D8}"/>
              </a:ext>
            </a:extLst>
          </p:cNvPr>
          <p:cNvSpPr txBox="1"/>
          <p:nvPr/>
        </p:nvSpPr>
        <p:spPr>
          <a:xfrm>
            <a:off x="5242765" y="1006432"/>
            <a:ext cx="377504" cy="369332"/>
          </a:xfrm>
          <a:prstGeom prst="rect">
            <a:avLst/>
          </a:prstGeom>
          <a:noFill/>
        </p:spPr>
        <p:txBody>
          <a:bodyPr wrap="square" rtlCol="0">
            <a:spAutoFit/>
          </a:bodyPr>
          <a:lstStyle/>
          <a:p>
            <a:r>
              <a:rPr lang="en-US" altLang="zh-CN" dirty="0"/>
              <a:t>A</a:t>
            </a:r>
            <a:endParaRPr lang="zh-CN" altLang="en-US" dirty="0"/>
          </a:p>
        </p:txBody>
      </p:sp>
      <p:sp>
        <p:nvSpPr>
          <p:cNvPr id="44" name="文本框 43">
            <a:extLst>
              <a:ext uri="{FF2B5EF4-FFF2-40B4-BE49-F238E27FC236}">
                <a16:creationId xmlns:a16="http://schemas.microsoft.com/office/drawing/2014/main" xmlns="" id="{89797782-3304-4656-9E73-43F5814B9458}"/>
              </a:ext>
            </a:extLst>
          </p:cNvPr>
          <p:cNvSpPr txBox="1"/>
          <p:nvPr/>
        </p:nvSpPr>
        <p:spPr>
          <a:xfrm>
            <a:off x="5242765" y="1375764"/>
            <a:ext cx="377504" cy="369332"/>
          </a:xfrm>
          <a:prstGeom prst="rect">
            <a:avLst/>
          </a:prstGeom>
          <a:noFill/>
        </p:spPr>
        <p:txBody>
          <a:bodyPr wrap="square" rtlCol="0">
            <a:spAutoFit/>
          </a:bodyPr>
          <a:lstStyle/>
          <a:p>
            <a:r>
              <a:rPr lang="en-US" altLang="zh-CN" dirty="0"/>
              <a:t>B</a:t>
            </a:r>
            <a:endParaRPr lang="zh-CN" altLang="en-US" dirty="0"/>
          </a:p>
        </p:txBody>
      </p:sp>
      <p:sp>
        <p:nvSpPr>
          <p:cNvPr id="45" name="文本框 44">
            <a:extLst>
              <a:ext uri="{FF2B5EF4-FFF2-40B4-BE49-F238E27FC236}">
                <a16:creationId xmlns:a16="http://schemas.microsoft.com/office/drawing/2014/main" xmlns="" id="{AFDBFA25-7427-4C20-9203-0CA6BCED78FF}"/>
              </a:ext>
            </a:extLst>
          </p:cNvPr>
          <p:cNvSpPr txBox="1"/>
          <p:nvPr/>
        </p:nvSpPr>
        <p:spPr>
          <a:xfrm>
            <a:off x="5240265" y="1745096"/>
            <a:ext cx="377504" cy="369332"/>
          </a:xfrm>
          <a:prstGeom prst="rect">
            <a:avLst/>
          </a:prstGeom>
          <a:noFill/>
        </p:spPr>
        <p:txBody>
          <a:bodyPr wrap="square" rtlCol="0">
            <a:spAutoFit/>
          </a:bodyPr>
          <a:lstStyle/>
          <a:p>
            <a:r>
              <a:rPr lang="en-US" altLang="zh-CN" dirty="0"/>
              <a:t>C</a:t>
            </a:r>
            <a:endParaRPr lang="zh-CN" altLang="en-US" dirty="0"/>
          </a:p>
        </p:txBody>
      </p:sp>
      <p:sp>
        <p:nvSpPr>
          <p:cNvPr id="46" name="文本框 45">
            <a:extLst>
              <a:ext uri="{FF2B5EF4-FFF2-40B4-BE49-F238E27FC236}">
                <a16:creationId xmlns:a16="http://schemas.microsoft.com/office/drawing/2014/main" xmlns="" id="{9862284D-9CB9-4F31-9BDD-A14815ED81C0}"/>
              </a:ext>
            </a:extLst>
          </p:cNvPr>
          <p:cNvSpPr txBox="1"/>
          <p:nvPr/>
        </p:nvSpPr>
        <p:spPr>
          <a:xfrm>
            <a:off x="5244927" y="2143195"/>
            <a:ext cx="377504" cy="369332"/>
          </a:xfrm>
          <a:prstGeom prst="rect">
            <a:avLst/>
          </a:prstGeom>
          <a:noFill/>
        </p:spPr>
        <p:txBody>
          <a:bodyPr wrap="square" rtlCol="0">
            <a:spAutoFit/>
          </a:bodyPr>
          <a:lstStyle/>
          <a:p>
            <a:r>
              <a:rPr lang="en-US" altLang="zh-CN" dirty="0"/>
              <a:t>D</a:t>
            </a:r>
            <a:endParaRPr lang="zh-CN" altLang="en-US" dirty="0"/>
          </a:p>
        </p:txBody>
      </p:sp>
      <p:sp>
        <p:nvSpPr>
          <p:cNvPr id="47" name="文本框 46">
            <a:extLst>
              <a:ext uri="{FF2B5EF4-FFF2-40B4-BE49-F238E27FC236}">
                <a16:creationId xmlns:a16="http://schemas.microsoft.com/office/drawing/2014/main" xmlns="" id="{804CA5CD-8FE5-4669-A6CA-54E6E33FF818}"/>
              </a:ext>
            </a:extLst>
          </p:cNvPr>
          <p:cNvSpPr txBox="1"/>
          <p:nvPr/>
        </p:nvSpPr>
        <p:spPr>
          <a:xfrm>
            <a:off x="5747886" y="981689"/>
            <a:ext cx="314853" cy="369332"/>
          </a:xfrm>
          <a:prstGeom prst="rect">
            <a:avLst/>
          </a:prstGeom>
          <a:noFill/>
        </p:spPr>
        <p:txBody>
          <a:bodyPr wrap="square" rtlCol="0">
            <a:spAutoFit/>
          </a:bodyPr>
          <a:lstStyle/>
          <a:p>
            <a:r>
              <a:rPr lang="en-US" altLang="zh-CN" dirty="0"/>
              <a:t>0</a:t>
            </a:r>
            <a:endParaRPr lang="zh-CN" altLang="en-US" dirty="0"/>
          </a:p>
        </p:txBody>
      </p:sp>
      <p:sp>
        <p:nvSpPr>
          <p:cNvPr id="48" name="文本框 47">
            <a:extLst>
              <a:ext uri="{FF2B5EF4-FFF2-40B4-BE49-F238E27FC236}">
                <a16:creationId xmlns:a16="http://schemas.microsoft.com/office/drawing/2014/main" xmlns="" id="{3DC5C7BB-FDE9-479B-9C56-BB9EED0ADBD9}"/>
              </a:ext>
            </a:extLst>
          </p:cNvPr>
          <p:cNvSpPr txBox="1"/>
          <p:nvPr/>
        </p:nvSpPr>
        <p:spPr>
          <a:xfrm>
            <a:off x="6246538" y="1371959"/>
            <a:ext cx="314853" cy="369332"/>
          </a:xfrm>
          <a:prstGeom prst="rect">
            <a:avLst/>
          </a:prstGeom>
          <a:noFill/>
        </p:spPr>
        <p:txBody>
          <a:bodyPr wrap="square" rtlCol="0">
            <a:spAutoFit/>
          </a:bodyPr>
          <a:lstStyle/>
          <a:p>
            <a:r>
              <a:rPr lang="en-US" altLang="zh-CN" dirty="0"/>
              <a:t>0</a:t>
            </a:r>
            <a:endParaRPr lang="zh-CN" altLang="en-US" dirty="0"/>
          </a:p>
        </p:txBody>
      </p:sp>
      <p:sp>
        <p:nvSpPr>
          <p:cNvPr id="49" name="文本框 48">
            <a:extLst>
              <a:ext uri="{FF2B5EF4-FFF2-40B4-BE49-F238E27FC236}">
                <a16:creationId xmlns:a16="http://schemas.microsoft.com/office/drawing/2014/main" xmlns="" id="{F42C5444-83A2-4866-A5C6-872B2F5E6E68}"/>
              </a:ext>
            </a:extLst>
          </p:cNvPr>
          <p:cNvSpPr txBox="1"/>
          <p:nvPr/>
        </p:nvSpPr>
        <p:spPr>
          <a:xfrm>
            <a:off x="6780869" y="1745096"/>
            <a:ext cx="314853" cy="369332"/>
          </a:xfrm>
          <a:prstGeom prst="rect">
            <a:avLst/>
          </a:prstGeom>
          <a:noFill/>
        </p:spPr>
        <p:txBody>
          <a:bodyPr wrap="square" rtlCol="0">
            <a:spAutoFit/>
          </a:bodyPr>
          <a:lstStyle/>
          <a:p>
            <a:r>
              <a:rPr lang="en-US" altLang="zh-CN" dirty="0"/>
              <a:t>0</a:t>
            </a:r>
            <a:endParaRPr lang="zh-CN" altLang="en-US" dirty="0"/>
          </a:p>
        </p:txBody>
      </p:sp>
      <p:sp>
        <p:nvSpPr>
          <p:cNvPr id="50" name="文本框 49">
            <a:extLst>
              <a:ext uri="{FF2B5EF4-FFF2-40B4-BE49-F238E27FC236}">
                <a16:creationId xmlns:a16="http://schemas.microsoft.com/office/drawing/2014/main" xmlns="" id="{1B6CB2B3-36BE-48CC-BA37-63654CC36FE3}"/>
              </a:ext>
            </a:extLst>
          </p:cNvPr>
          <p:cNvSpPr txBox="1"/>
          <p:nvPr/>
        </p:nvSpPr>
        <p:spPr>
          <a:xfrm>
            <a:off x="7332949" y="2167527"/>
            <a:ext cx="314853" cy="369332"/>
          </a:xfrm>
          <a:prstGeom prst="rect">
            <a:avLst/>
          </a:prstGeom>
          <a:noFill/>
        </p:spPr>
        <p:txBody>
          <a:bodyPr wrap="square" rtlCol="0">
            <a:spAutoFit/>
          </a:bodyPr>
          <a:lstStyle/>
          <a:p>
            <a:r>
              <a:rPr lang="en-US" altLang="zh-CN" dirty="0"/>
              <a:t>0</a:t>
            </a:r>
            <a:endParaRPr lang="zh-CN" altLang="en-US" dirty="0"/>
          </a:p>
        </p:txBody>
      </p:sp>
      <p:sp>
        <p:nvSpPr>
          <p:cNvPr id="51" name="文本框 50">
            <a:extLst>
              <a:ext uri="{FF2B5EF4-FFF2-40B4-BE49-F238E27FC236}">
                <a16:creationId xmlns:a16="http://schemas.microsoft.com/office/drawing/2014/main" xmlns="" id="{AE5A031D-A8AC-4E35-AA87-54F41BFF531F}"/>
              </a:ext>
            </a:extLst>
          </p:cNvPr>
          <p:cNvSpPr txBox="1"/>
          <p:nvPr/>
        </p:nvSpPr>
        <p:spPr>
          <a:xfrm>
            <a:off x="6246538" y="981689"/>
            <a:ext cx="314853" cy="369332"/>
          </a:xfrm>
          <a:prstGeom prst="rect">
            <a:avLst/>
          </a:prstGeom>
          <a:noFill/>
        </p:spPr>
        <p:txBody>
          <a:bodyPr wrap="square" rtlCol="0">
            <a:spAutoFit/>
          </a:bodyPr>
          <a:lstStyle/>
          <a:p>
            <a:r>
              <a:rPr lang="en-US" altLang="zh-CN" dirty="0"/>
              <a:t>2</a:t>
            </a:r>
            <a:endParaRPr lang="zh-CN" altLang="en-US" dirty="0"/>
          </a:p>
        </p:txBody>
      </p:sp>
      <p:sp>
        <p:nvSpPr>
          <p:cNvPr id="52" name="文本框 51">
            <a:extLst>
              <a:ext uri="{FF2B5EF4-FFF2-40B4-BE49-F238E27FC236}">
                <a16:creationId xmlns:a16="http://schemas.microsoft.com/office/drawing/2014/main" xmlns="" id="{54CF62DC-9DF0-44CA-B5F4-E02014C81C28}"/>
              </a:ext>
            </a:extLst>
          </p:cNvPr>
          <p:cNvSpPr txBox="1"/>
          <p:nvPr/>
        </p:nvSpPr>
        <p:spPr>
          <a:xfrm>
            <a:off x="6720565" y="998822"/>
            <a:ext cx="314853" cy="369332"/>
          </a:xfrm>
          <a:prstGeom prst="rect">
            <a:avLst/>
          </a:prstGeom>
          <a:noFill/>
        </p:spPr>
        <p:txBody>
          <a:bodyPr wrap="square" rtlCol="0">
            <a:spAutoFit/>
          </a:bodyPr>
          <a:lstStyle/>
          <a:p>
            <a:r>
              <a:rPr lang="zh-CN" altLang="en-US" dirty="0"/>
              <a:t>∞</a:t>
            </a:r>
          </a:p>
        </p:txBody>
      </p:sp>
      <p:sp>
        <p:nvSpPr>
          <p:cNvPr id="53" name="文本框 52">
            <a:extLst>
              <a:ext uri="{FF2B5EF4-FFF2-40B4-BE49-F238E27FC236}">
                <a16:creationId xmlns:a16="http://schemas.microsoft.com/office/drawing/2014/main" xmlns="" id="{2D2CBF2A-7980-40DD-8A69-84779B0973EB}"/>
              </a:ext>
            </a:extLst>
          </p:cNvPr>
          <p:cNvSpPr txBox="1"/>
          <p:nvPr/>
        </p:nvSpPr>
        <p:spPr>
          <a:xfrm>
            <a:off x="7292784" y="1006432"/>
            <a:ext cx="314853" cy="369332"/>
          </a:xfrm>
          <a:prstGeom prst="rect">
            <a:avLst/>
          </a:prstGeom>
          <a:noFill/>
        </p:spPr>
        <p:txBody>
          <a:bodyPr wrap="square" rtlCol="0">
            <a:spAutoFit/>
          </a:bodyPr>
          <a:lstStyle/>
          <a:p>
            <a:r>
              <a:rPr lang="zh-CN" altLang="en-US" dirty="0"/>
              <a:t>∞</a:t>
            </a:r>
          </a:p>
        </p:txBody>
      </p:sp>
      <p:sp>
        <p:nvSpPr>
          <p:cNvPr id="54" name="文本框 53">
            <a:extLst>
              <a:ext uri="{FF2B5EF4-FFF2-40B4-BE49-F238E27FC236}">
                <a16:creationId xmlns:a16="http://schemas.microsoft.com/office/drawing/2014/main" xmlns="" id="{F69F6109-6734-4EB1-9144-7769FBEA5A8C}"/>
              </a:ext>
            </a:extLst>
          </p:cNvPr>
          <p:cNvSpPr txBox="1"/>
          <p:nvPr/>
        </p:nvSpPr>
        <p:spPr>
          <a:xfrm>
            <a:off x="5713084" y="1368154"/>
            <a:ext cx="314853" cy="369332"/>
          </a:xfrm>
          <a:prstGeom prst="rect">
            <a:avLst/>
          </a:prstGeom>
          <a:noFill/>
        </p:spPr>
        <p:txBody>
          <a:bodyPr wrap="square" rtlCol="0">
            <a:spAutoFit/>
          </a:bodyPr>
          <a:lstStyle/>
          <a:p>
            <a:r>
              <a:rPr lang="zh-CN" altLang="en-US" dirty="0"/>
              <a:t>∞</a:t>
            </a:r>
          </a:p>
        </p:txBody>
      </p:sp>
      <p:sp>
        <p:nvSpPr>
          <p:cNvPr id="55" name="文本框 54">
            <a:extLst>
              <a:ext uri="{FF2B5EF4-FFF2-40B4-BE49-F238E27FC236}">
                <a16:creationId xmlns:a16="http://schemas.microsoft.com/office/drawing/2014/main" xmlns="" id="{8C153250-F3A2-4659-998F-B480C95A5DE1}"/>
              </a:ext>
            </a:extLst>
          </p:cNvPr>
          <p:cNvSpPr txBox="1"/>
          <p:nvPr/>
        </p:nvSpPr>
        <p:spPr>
          <a:xfrm>
            <a:off x="6780870" y="1371959"/>
            <a:ext cx="314853" cy="369332"/>
          </a:xfrm>
          <a:prstGeom prst="rect">
            <a:avLst/>
          </a:prstGeom>
          <a:noFill/>
        </p:spPr>
        <p:txBody>
          <a:bodyPr wrap="square" rtlCol="0">
            <a:spAutoFit/>
          </a:bodyPr>
          <a:lstStyle/>
          <a:p>
            <a:r>
              <a:rPr lang="en-US" altLang="zh-CN" dirty="0"/>
              <a:t>1</a:t>
            </a:r>
            <a:endParaRPr lang="zh-CN" altLang="en-US" dirty="0"/>
          </a:p>
        </p:txBody>
      </p:sp>
      <p:sp>
        <p:nvSpPr>
          <p:cNvPr id="56" name="文本框 55">
            <a:extLst>
              <a:ext uri="{FF2B5EF4-FFF2-40B4-BE49-F238E27FC236}">
                <a16:creationId xmlns:a16="http://schemas.microsoft.com/office/drawing/2014/main" xmlns="" id="{2CEF0D2F-9C1D-4F6C-8D41-195F1C14E6AA}"/>
              </a:ext>
            </a:extLst>
          </p:cNvPr>
          <p:cNvSpPr txBox="1"/>
          <p:nvPr/>
        </p:nvSpPr>
        <p:spPr>
          <a:xfrm>
            <a:off x="5753249" y="1737486"/>
            <a:ext cx="314853" cy="369332"/>
          </a:xfrm>
          <a:prstGeom prst="rect">
            <a:avLst/>
          </a:prstGeom>
          <a:noFill/>
        </p:spPr>
        <p:txBody>
          <a:bodyPr wrap="square" rtlCol="0">
            <a:spAutoFit/>
          </a:bodyPr>
          <a:lstStyle/>
          <a:p>
            <a:r>
              <a:rPr lang="en-US" altLang="zh-CN" dirty="0"/>
              <a:t>5</a:t>
            </a:r>
            <a:endParaRPr lang="zh-CN" altLang="en-US" dirty="0"/>
          </a:p>
        </p:txBody>
      </p:sp>
      <p:sp>
        <p:nvSpPr>
          <p:cNvPr id="57" name="文本框 56">
            <a:extLst>
              <a:ext uri="{FF2B5EF4-FFF2-40B4-BE49-F238E27FC236}">
                <a16:creationId xmlns:a16="http://schemas.microsoft.com/office/drawing/2014/main" xmlns="" id="{28A64BF2-9100-48B5-A665-1B1719714664}"/>
              </a:ext>
            </a:extLst>
          </p:cNvPr>
          <p:cNvSpPr txBox="1"/>
          <p:nvPr/>
        </p:nvSpPr>
        <p:spPr>
          <a:xfrm>
            <a:off x="6204566" y="1737486"/>
            <a:ext cx="337270" cy="369332"/>
          </a:xfrm>
          <a:prstGeom prst="rect">
            <a:avLst/>
          </a:prstGeom>
          <a:noFill/>
        </p:spPr>
        <p:txBody>
          <a:bodyPr wrap="square" rtlCol="0">
            <a:spAutoFit/>
          </a:bodyPr>
          <a:lstStyle/>
          <a:p>
            <a:r>
              <a:rPr lang="zh-CN" altLang="en-US" dirty="0"/>
              <a:t>∞</a:t>
            </a:r>
          </a:p>
        </p:txBody>
      </p:sp>
      <p:sp>
        <p:nvSpPr>
          <p:cNvPr id="58" name="文本框 57">
            <a:extLst>
              <a:ext uri="{FF2B5EF4-FFF2-40B4-BE49-F238E27FC236}">
                <a16:creationId xmlns:a16="http://schemas.microsoft.com/office/drawing/2014/main" xmlns="" id="{7CDF0A0D-7C29-4AAC-9771-0A8B6B6F0C9E}"/>
              </a:ext>
            </a:extLst>
          </p:cNvPr>
          <p:cNvSpPr txBox="1"/>
          <p:nvPr/>
        </p:nvSpPr>
        <p:spPr>
          <a:xfrm>
            <a:off x="7330557" y="1737486"/>
            <a:ext cx="314853" cy="369332"/>
          </a:xfrm>
          <a:prstGeom prst="rect">
            <a:avLst/>
          </a:prstGeom>
          <a:noFill/>
        </p:spPr>
        <p:txBody>
          <a:bodyPr wrap="square" rtlCol="0">
            <a:spAutoFit/>
          </a:bodyPr>
          <a:lstStyle/>
          <a:p>
            <a:r>
              <a:rPr lang="en-US" altLang="zh-CN" dirty="0"/>
              <a:t>4</a:t>
            </a:r>
            <a:endParaRPr lang="zh-CN" altLang="en-US" dirty="0"/>
          </a:p>
        </p:txBody>
      </p:sp>
      <p:sp>
        <p:nvSpPr>
          <p:cNvPr id="62" name="文本框 61">
            <a:extLst>
              <a:ext uri="{FF2B5EF4-FFF2-40B4-BE49-F238E27FC236}">
                <a16:creationId xmlns:a16="http://schemas.microsoft.com/office/drawing/2014/main" xmlns="" id="{38D0A53F-8C60-4A24-9A49-0830343E9AEE}"/>
              </a:ext>
            </a:extLst>
          </p:cNvPr>
          <p:cNvSpPr txBox="1"/>
          <p:nvPr/>
        </p:nvSpPr>
        <p:spPr>
          <a:xfrm>
            <a:off x="7330557" y="1371959"/>
            <a:ext cx="314853" cy="369332"/>
          </a:xfrm>
          <a:prstGeom prst="rect">
            <a:avLst/>
          </a:prstGeom>
          <a:noFill/>
        </p:spPr>
        <p:txBody>
          <a:bodyPr wrap="square" rtlCol="0">
            <a:spAutoFit/>
          </a:bodyPr>
          <a:lstStyle/>
          <a:p>
            <a:r>
              <a:rPr lang="en-US" altLang="zh-CN" dirty="0"/>
              <a:t>6</a:t>
            </a:r>
            <a:endParaRPr lang="zh-CN" altLang="en-US" dirty="0"/>
          </a:p>
        </p:txBody>
      </p:sp>
      <p:sp>
        <p:nvSpPr>
          <p:cNvPr id="63" name="文本框 62">
            <a:extLst>
              <a:ext uri="{FF2B5EF4-FFF2-40B4-BE49-F238E27FC236}">
                <a16:creationId xmlns:a16="http://schemas.microsoft.com/office/drawing/2014/main" xmlns="" id="{13FA6D9B-23CA-4DE9-B006-711C8E7521A6}"/>
              </a:ext>
            </a:extLst>
          </p:cNvPr>
          <p:cNvSpPr txBox="1"/>
          <p:nvPr/>
        </p:nvSpPr>
        <p:spPr>
          <a:xfrm>
            <a:off x="5753249" y="2167527"/>
            <a:ext cx="337270" cy="369332"/>
          </a:xfrm>
          <a:prstGeom prst="rect">
            <a:avLst/>
          </a:prstGeom>
          <a:noFill/>
        </p:spPr>
        <p:txBody>
          <a:bodyPr wrap="square" rtlCol="0">
            <a:spAutoFit/>
          </a:bodyPr>
          <a:lstStyle/>
          <a:p>
            <a:r>
              <a:rPr lang="en-US" altLang="zh-CN" dirty="0"/>
              <a:t>3</a:t>
            </a:r>
            <a:endParaRPr lang="zh-CN" altLang="en-US" dirty="0"/>
          </a:p>
        </p:txBody>
      </p:sp>
      <p:sp>
        <p:nvSpPr>
          <p:cNvPr id="65" name="文本框 64">
            <a:extLst>
              <a:ext uri="{FF2B5EF4-FFF2-40B4-BE49-F238E27FC236}">
                <a16:creationId xmlns:a16="http://schemas.microsoft.com/office/drawing/2014/main" xmlns="" id="{E1C68138-B3FF-4619-BA78-DD2F089BE2FC}"/>
              </a:ext>
            </a:extLst>
          </p:cNvPr>
          <p:cNvSpPr txBox="1"/>
          <p:nvPr/>
        </p:nvSpPr>
        <p:spPr>
          <a:xfrm>
            <a:off x="6204566" y="2167527"/>
            <a:ext cx="337270" cy="369332"/>
          </a:xfrm>
          <a:prstGeom prst="rect">
            <a:avLst/>
          </a:prstGeom>
          <a:noFill/>
        </p:spPr>
        <p:txBody>
          <a:bodyPr wrap="square" rtlCol="0">
            <a:spAutoFit/>
          </a:bodyPr>
          <a:lstStyle/>
          <a:p>
            <a:r>
              <a:rPr lang="zh-CN" altLang="en-US" dirty="0"/>
              <a:t>∞</a:t>
            </a:r>
          </a:p>
        </p:txBody>
      </p:sp>
      <p:sp>
        <p:nvSpPr>
          <p:cNvPr id="66" name="文本框 65">
            <a:extLst>
              <a:ext uri="{FF2B5EF4-FFF2-40B4-BE49-F238E27FC236}">
                <a16:creationId xmlns:a16="http://schemas.microsoft.com/office/drawing/2014/main" xmlns="" id="{05795CA9-00C1-403A-AC58-FDA2592FAC64}"/>
              </a:ext>
            </a:extLst>
          </p:cNvPr>
          <p:cNvSpPr txBox="1"/>
          <p:nvPr/>
        </p:nvSpPr>
        <p:spPr>
          <a:xfrm>
            <a:off x="6705909" y="2167527"/>
            <a:ext cx="337270" cy="369332"/>
          </a:xfrm>
          <a:prstGeom prst="rect">
            <a:avLst/>
          </a:prstGeom>
          <a:noFill/>
        </p:spPr>
        <p:txBody>
          <a:bodyPr wrap="square" rtlCol="0">
            <a:spAutoFit/>
          </a:bodyPr>
          <a:lstStyle/>
          <a:p>
            <a:r>
              <a:rPr lang="zh-CN" altLang="en-US" dirty="0"/>
              <a:t>∞</a:t>
            </a:r>
          </a:p>
        </p:txBody>
      </p:sp>
      <p:sp>
        <p:nvSpPr>
          <p:cNvPr id="67" name="文本框 66">
            <a:extLst>
              <a:ext uri="{FF2B5EF4-FFF2-40B4-BE49-F238E27FC236}">
                <a16:creationId xmlns:a16="http://schemas.microsoft.com/office/drawing/2014/main" xmlns="" id="{B4C8CD33-27D5-4516-90AD-BF3012E7BE02}"/>
              </a:ext>
            </a:extLst>
          </p:cNvPr>
          <p:cNvSpPr txBox="1"/>
          <p:nvPr/>
        </p:nvSpPr>
        <p:spPr>
          <a:xfrm>
            <a:off x="332345" y="3036803"/>
            <a:ext cx="11564598" cy="646331"/>
          </a:xfrm>
          <a:prstGeom prst="rect">
            <a:avLst/>
          </a:prstGeom>
          <a:noFill/>
        </p:spPr>
        <p:txBody>
          <a:bodyPr wrap="square" rtlCol="0">
            <a:spAutoFit/>
          </a:bodyPr>
          <a:lstStyle/>
          <a:p>
            <a:r>
              <a:rPr lang="zh-CN" altLang="en-US" dirty="0"/>
              <a:t>弗洛伊德算法需要维护两个矩阵</a:t>
            </a:r>
            <a:r>
              <a:rPr lang="en-US" altLang="zh-CN" dirty="0">
                <a:solidFill>
                  <a:schemeClr val="accent1"/>
                </a:solidFill>
              </a:rPr>
              <a:t>A</a:t>
            </a:r>
            <a:r>
              <a:rPr lang="zh-CN" altLang="en-US" dirty="0"/>
              <a:t>和</a:t>
            </a:r>
            <a:r>
              <a:rPr lang="en-US" altLang="zh-CN" dirty="0">
                <a:solidFill>
                  <a:schemeClr val="accent1"/>
                </a:solidFill>
              </a:rPr>
              <a:t>Path</a:t>
            </a:r>
            <a:r>
              <a:rPr lang="en-US" altLang="zh-CN" dirty="0"/>
              <a:t>,</a:t>
            </a:r>
          </a:p>
          <a:p>
            <a:r>
              <a:rPr lang="zh-CN" altLang="en-US" dirty="0"/>
              <a:t>矩阵</a:t>
            </a:r>
            <a:r>
              <a:rPr lang="en-US" altLang="zh-CN" dirty="0">
                <a:solidFill>
                  <a:schemeClr val="accent1"/>
                </a:solidFill>
              </a:rPr>
              <a:t>A</a:t>
            </a:r>
            <a:r>
              <a:rPr lang="zh-CN" altLang="en-US" dirty="0"/>
              <a:t>用来记录当前任意两个顶点的最短路径长度 矩阵</a:t>
            </a:r>
            <a:r>
              <a:rPr lang="en-US" altLang="zh-CN" dirty="0">
                <a:solidFill>
                  <a:schemeClr val="accent1"/>
                </a:solidFill>
              </a:rPr>
              <a:t>Path</a:t>
            </a:r>
            <a:r>
              <a:rPr lang="zh-CN" altLang="en-US" dirty="0"/>
              <a:t>用来记录当前两顶点间最短路径上要经过的中间顶点</a:t>
            </a:r>
          </a:p>
        </p:txBody>
      </p:sp>
      <p:sp>
        <p:nvSpPr>
          <p:cNvPr id="68" name="文本框 67">
            <a:extLst>
              <a:ext uri="{FF2B5EF4-FFF2-40B4-BE49-F238E27FC236}">
                <a16:creationId xmlns:a16="http://schemas.microsoft.com/office/drawing/2014/main" xmlns="" id="{8DA4F95C-E9F8-4CF7-A323-36668A159098}"/>
              </a:ext>
            </a:extLst>
          </p:cNvPr>
          <p:cNvSpPr txBox="1"/>
          <p:nvPr/>
        </p:nvSpPr>
        <p:spPr>
          <a:xfrm>
            <a:off x="332346" y="4094258"/>
            <a:ext cx="1989948" cy="369332"/>
          </a:xfrm>
          <a:prstGeom prst="rect">
            <a:avLst/>
          </a:prstGeom>
          <a:noFill/>
        </p:spPr>
        <p:txBody>
          <a:bodyPr wrap="square" rtlCol="0">
            <a:spAutoFit/>
          </a:bodyPr>
          <a:lstStyle/>
          <a:p>
            <a:r>
              <a:rPr lang="zh-CN" altLang="en-US" dirty="0"/>
              <a:t>初始状态：</a:t>
            </a:r>
            <a:r>
              <a:rPr lang="en-US" altLang="zh-CN" dirty="0"/>
              <a:t> A</a:t>
            </a:r>
            <a:r>
              <a:rPr lang="en-US" altLang="zh-CN" baseline="30000" dirty="0"/>
              <a:t>(</a:t>
            </a:r>
            <a:r>
              <a:rPr lang="en-US" altLang="zh-CN" baseline="30000" dirty="0">
                <a:solidFill>
                  <a:schemeClr val="accent1"/>
                </a:solidFill>
              </a:rPr>
              <a:t>−1</a:t>
            </a:r>
            <a:r>
              <a:rPr lang="en-US" altLang="zh-CN" baseline="30000" dirty="0"/>
              <a:t>)</a:t>
            </a:r>
            <a:r>
              <a:rPr lang="en-US" altLang="zh-CN" dirty="0"/>
              <a:t>=</a:t>
            </a:r>
            <a:endParaRPr lang="en-US" altLang="zh-CN" baseline="30000" dirty="0"/>
          </a:p>
        </p:txBody>
      </p:sp>
      <p:sp>
        <p:nvSpPr>
          <p:cNvPr id="69" name="左中括号 68">
            <a:extLst>
              <a:ext uri="{FF2B5EF4-FFF2-40B4-BE49-F238E27FC236}">
                <a16:creationId xmlns:a16="http://schemas.microsoft.com/office/drawing/2014/main" xmlns="" id="{081AFAAD-B53C-4299-93A8-3C3223EA01F5}"/>
              </a:ext>
            </a:extLst>
          </p:cNvPr>
          <p:cNvSpPr/>
          <p:nvPr/>
        </p:nvSpPr>
        <p:spPr>
          <a:xfrm>
            <a:off x="2759682" y="4265632"/>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右中括号 69">
            <a:extLst>
              <a:ext uri="{FF2B5EF4-FFF2-40B4-BE49-F238E27FC236}">
                <a16:creationId xmlns:a16="http://schemas.microsoft.com/office/drawing/2014/main" xmlns="" id="{70E90B31-2A5E-421A-8766-124865E0B090}"/>
              </a:ext>
            </a:extLst>
          </p:cNvPr>
          <p:cNvSpPr/>
          <p:nvPr/>
        </p:nvSpPr>
        <p:spPr>
          <a:xfrm>
            <a:off x="5055574" y="4273787"/>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5CE020B1-FD53-4A1C-A7D5-6589EE56380D}"/>
              </a:ext>
            </a:extLst>
          </p:cNvPr>
          <p:cNvSpPr txBox="1"/>
          <p:nvPr/>
        </p:nvSpPr>
        <p:spPr>
          <a:xfrm>
            <a:off x="2876026" y="3904454"/>
            <a:ext cx="377504" cy="369332"/>
          </a:xfrm>
          <a:prstGeom prst="rect">
            <a:avLst/>
          </a:prstGeom>
          <a:noFill/>
        </p:spPr>
        <p:txBody>
          <a:bodyPr wrap="square" rtlCol="0">
            <a:spAutoFit/>
          </a:bodyPr>
          <a:lstStyle/>
          <a:p>
            <a:r>
              <a:rPr lang="en-US" altLang="zh-CN" dirty="0"/>
              <a:t>A</a:t>
            </a:r>
            <a:endParaRPr lang="zh-CN" altLang="en-US" dirty="0"/>
          </a:p>
        </p:txBody>
      </p:sp>
      <p:sp>
        <p:nvSpPr>
          <p:cNvPr id="72" name="文本框 71">
            <a:extLst>
              <a:ext uri="{FF2B5EF4-FFF2-40B4-BE49-F238E27FC236}">
                <a16:creationId xmlns:a16="http://schemas.microsoft.com/office/drawing/2014/main" xmlns="" id="{1BF3330C-34DB-4E5E-BF9B-9487E066F763}"/>
              </a:ext>
            </a:extLst>
          </p:cNvPr>
          <p:cNvSpPr txBox="1"/>
          <p:nvPr/>
        </p:nvSpPr>
        <p:spPr>
          <a:xfrm>
            <a:off x="3404068" y="3904454"/>
            <a:ext cx="377504" cy="369332"/>
          </a:xfrm>
          <a:prstGeom prst="rect">
            <a:avLst/>
          </a:prstGeom>
          <a:noFill/>
        </p:spPr>
        <p:txBody>
          <a:bodyPr wrap="square" rtlCol="0">
            <a:spAutoFit/>
          </a:bodyPr>
          <a:lstStyle/>
          <a:p>
            <a:r>
              <a:rPr lang="en-US" altLang="zh-CN" dirty="0"/>
              <a:t>B</a:t>
            </a:r>
            <a:endParaRPr lang="zh-CN" altLang="en-US" dirty="0"/>
          </a:p>
        </p:txBody>
      </p:sp>
      <p:sp>
        <p:nvSpPr>
          <p:cNvPr id="73" name="文本框 72">
            <a:extLst>
              <a:ext uri="{FF2B5EF4-FFF2-40B4-BE49-F238E27FC236}">
                <a16:creationId xmlns:a16="http://schemas.microsoft.com/office/drawing/2014/main" xmlns="" id="{8927F1A6-3B08-4259-ADD1-FA98B1179D2B}"/>
              </a:ext>
            </a:extLst>
          </p:cNvPr>
          <p:cNvSpPr txBox="1"/>
          <p:nvPr/>
        </p:nvSpPr>
        <p:spPr>
          <a:xfrm>
            <a:off x="3931370" y="3904454"/>
            <a:ext cx="377504" cy="369332"/>
          </a:xfrm>
          <a:prstGeom prst="rect">
            <a:avLst/>
          </a:prstGeom>
          <a:noFill/>
        </p:spPr>
        <p:txBody>
          <a:bodyPr wrap="square" rtlCol="0">
            <a:spAutoFit/>
          </a:bodyPr>
          <a:lstStyle/>
          <a:p>
            <a:r>
              <a:rPr lang="en-US" altLang="zh-CN" dirty="0"/>
              <a:t>C</a:t>
            </a:r>
            <a:endParaRPr lang="zh-CN" altLang="en-US" dirty="0"/>
          </a:p>
        </p:txBody>
      </p:sp>
      <p:sp>
        <p:nvSpPr>
          <p:cNvPr id="74" name="文本框 73">
            <a:extLst>
              <a:ext uri="{FF2B5EF4-FFF2-40B4-BE49-F238E27FC236}">
                <a16:creationId xmlns:a16="http://schemas.microsoft.com/office/drawing/2014/main" xmlns="" id="{80617FB4-F58F-4385-9A2F-F415F41B4426}"/>
              </a:ext>
            </a:extLst>
          </p:cNvPr>
          <p:cNvSpPr txBox="1"/>
          <p:nvPr/>
        </p:nvSpPr>
        <p:spPr>
          <a:xfrm>
            <a:off x="4458591" y="3904454"/>
            <a:ext cx="377504" cy="369332"/>
          </a:xfrm>
          <a:prstGeom prst="rect">
            <a:avLst/>
          </a:prstGeom>
          <a:noFill/>
        </p:spPr>
        <p:txBody>
          <a:bodyPr wrap="square" rtlCol="0">
            <a:spAutoFit/>
          </a:bodyPr>
          <a:lstStyle/>
          <a:p>
            <a:r>
              <a:rPr lang="en-US" altLang="zh-CN" dirty="0"/>
              <a:t>D</a:t>
            </a:r>
            <a:endParaRPr lang="zh-CN" altLang="en-US" dirty="0"/>
          </a:p>
        </p:txBody>
      </p:sp>
      <p:sp>
        <p:nvSpPr>
          <p:cNvPr id="75" name="文本框 74">
            <a:extLst>
              <a:ext uri="{FF2B5EF4-FFF2-40B4-BE49-F238E27FC236}">
                <a16:creationId xmlns:a16="http://schemas.microsoft.com/office/drawing/2014/main" xmlns="" id="{F1BE2012-FAE9-4F86-A856-B780E16B1652}"/>
              </a:ext>
            </a:extLst>
          </p:cNvPr>
          <p:cNvSpPr txBox="1"/>
          <p:nvPr/>
        </p:nvSpPr>
        <p:spPr>
          <a:xfrm>
            <a:off x="2400295" y="4273786"/>
            <a:ext cx="377504" cy="369332"/>
          </a:xfrm>
          <a:prstGeom prst="rect">
            <a:avLst/>
          </a:prstGeom>
          <a:noFill/>
        </p:spPr>
        <p:txBody>
          <a:bodyPr wrap="square" rtlCol="0">
            <a:spAutoFit/>
          </a:bodyPr>
          <a:lstStyle/>
          <a:p>
            <a:r>
              <a:rPr lang="en-US" altLang="zh-CN" dirty="0"/>
              <a:t>A</a:t>
            </a:r>
            <a:endParaRPr lang="zh-CN" altLang="en-US" dirty="0"/>
          </a:p>
        </p:txBody>
      </p:sp>
      <p:sp>
        <p:nvSpPr>
          <p:cNvPr id="76" name="文本框 75">
            <a:extLst>
              <a:ext uri="{FF2B5EF4-FFF2-40B4-BE49-F238E27FC236}">
                <a16:creationId xmlns:a16="http://schemas.microsoft.com/office/drawing/2014/main" xmlns="" id="{674C6520-83D7-40F7-ABE0-A52998358067}"/>
              </a:ext>
            </a:extLst>
          </p:cNvPr>
          <p:cNvSpPr txBox="1"/>
          <p:nvPr/>
        </p:nvSpPr>
        <p:spPr>
          <a:xfrm>
            <a:off x="2400295" y="4643118"/>
            <a:ext cx="377504" cy="369332"/>
          </a:xfrm>
          <a:prstGeom prst="rect">
            <a:avLst/>
          </a:prstGeom>
          <a:noFill/>
        </p:spPr>
        <p:txBody>
          <a:bodyPr wrap="square" rtlCol="0">
            <a:spAutoFit/>
          </a:bodyPr>
          <a:lstStyle/>
          <a:p>
            <a:r>
              <a:rPr lang="en-US" altLang="zh-CN" dirty="0"/>
              <a:t>B</a:t>
            </a:r>
            <a:endParaRPr lang="zh-CN" altLang="en-US" dirty="0"/>
          </a:p>
        </p:txBody>
      </p:sp>
      <p:sp>
        <p:nvSpPr>
          <p:cNvPr id="77" name="文本框 76">
            <a:extLst>
              <a:ext uri="{FF2B5EF4-FFF2-40B4-BE49-F238E27FC236}">
                <a16:creationId xmlns:a16="http://schemas.microsoft.com/office/drawing/2014/main" xmlns="" id="{3C8B8656-900E-4CDE-8CA1-DA9CD4256709}"/>
              </a:ext>
            </a:extLst>
          </p:cNvPr>
          <p:cNvSpPr txBox="1"/>
          <p:nvPr/>
        </p:nvSpPr>
        <p:spPr>
          <a:xfrm>
            <a:off x="2397795" y="5012450"/>
            <a:ext cx="377504" cy="369332"/>
          </a:xfrm>
          <a:prstGeom prst="rect">
            <a:avLst/>
          </a:prstGeom>
          <a:noFill/>
        </p:spPr>
        <p:txBody>
          <a:bodyPr wrap="square" rtlCol="0">
            <a:spAutoFit/>
          </a:bodyPr>
          <a:lstStyle/>
          <a:p>
            <a:r>
              <a:rPr lang="en-US" altLang="zh-CN" dirty="0"/>
              <a:t>C</a:t>
            </a:r>
            <a:endParaRPr lang="zh-CN" altLang="en-US" dirty="0"/>
          </a:p>
        </p:txBody>
      </p:sp>
      <p:sp>
        <p:nvSpPr>
          <p:cNvPr id="78" name="文本框 77">
            <a:extLst>
              <a:ext uri="{FF2B5EF4-FFF2-40B4-BE49-F238E27FC236}">
                <a16:creationId xmlns:a16="http://schemas.microsoft.com/office/drawing/2014/main" xmlns="" id="{ADA93D2B-2482-4833-9B89-7E67B756A8EA}"/>
              </a:ext>
            </a:extLst>
          </p:cNvPr>
          <p:cNvSpPr txBox="1"/>
          <p:nvPr/>
        </p:nvSpPr>
        <p:spPr>
          <a:xfrm>
            <a:off x="2402457" y="5410549"/>
            <a:ext cx="377504" cy="369332"/>
          </a:xfrm>
          <a:prstGeom prst="rect">
            <a:avLst/>
          </a:prstGeom>
          <a:noFill/>
        </p:spPr>
        <p:txBody>
          <a:bodyPr wrap="square" rtlCol="0">
            <a:spAutoFit/>
          </a:bodyPr>
          <a:lstStyle/>
          <a:p>
            <a:r>
              <a:rPr lang="en-US" altLang="zh-CN" dirty="0"/>
              <a:t>D</a:t>
            </a:r>
            <a:endParaRPr lang="zh-CN" altLang="en-US" dirty="0"/>
          </a:p>
        </p:txBody>
      </p:sp>
      <p:sp>
        <p:nvSpPr>
          <p:cNvPr id="79" name="文本框 78">
            <a:extLst>
              <a:ext uri="{FF2B5EF4-FFF2-40B4-BE49-F238E27FC236}">
                <a16:creationId xmlns:a16="http://schemas.microsoft.com/office/drawing/2014/main" xmlns="" id="{2E9FBEC9-FCB0-4ECB-88AD-E6D3026A35D9}"/>
              </a:ext>
            </a:extLst>
          </p:cNvPr>
          <p:cNvSpPr txBox="1"/>
          <p:nvPr/>
        </p:nvSpPr>
        <p:spPr>
          <a:xfrm>
            <a:off x="2905416" y="4249043"/>
            <a:ext cx="314853"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1706B5F7-4F29-4733-8B21-A1BD1A306B5F}"/>
              </a:ext>
            </a:extLst>
          </p:cNvPr>
          <p:cNvSpPr txBox="1"/>
          <p:nvPr/>
        </p:nvSpPr>
        <p:spPr>
          <a:xfrm>
            <a:off x="3404068" y="4639313"/>
            <a:ext cx="314853"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E8593715-BA4F-46CD-9433-96F1E147F6F0}"/>
              </a:ext>
            </a:extLst>
          </p:cNvPr>
          <p:cNvSpPr txBox="1"/>
          <p:nvPr/>
        </p:nvSpPr>
        <p:spPr>
          <a:xfrm>
            <a:off x="3938399" y="5012450"/>
            <a:ext cx="314853"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65C8EE27-D731-4F36-903A-0356EC099F98}"/>
              </a:ext>
            </a:extLst>
          </p:cNvPr>
          <p:cNvSpPr txBox="1"/>
          <p:nvPr/>
        </p:nvSpPr>
        <p:spPr>
          <a:xfrm>
            <a:off x="4490479" y="5434881"/>
            <a:ext cx="314853" cy="369332"/>
          </a:xfrm>
          <a:prstGeom prst="rect">
            <a:avLst/>
          </a:prstGeom>
          <a:noFill/>
        </p:spPr>
        <p:txBody>
          <a:bodyPr wrap="square" rtlCol="0">
            <a:spAutoFit/>
          </a:bodyPr>
          <a:lstStyle/>
          <a:p>
            <a:r>
              <a:rPr lang="en-US" altLang="zh-CN" dirty="0"/>
              <a:t>0</a:t>
            </a:r>
            <a:endParaRPr lang="zh-CN" altLang="en-US" dirty="0"/>
          </a:p>
        </p:txBody>
      </p:sp>
      <p:sp>
        <p:nvSpPr>
          <p:cNvPr id="83" name="文本框 82">
            <a:extLst>
              <a:ext uri="{FF2B5EF4-FFF2-40B4-BE49-F238E27FC236}">
                <a16:creationId xmlns:a16="http://schemas.microsoft.com/office/drawing/2014/main" xmlns="" id="{5AE2F7D0-D6F6-4A51-B920-23F0D8D0534F}"/>
              </a:ext>
            </a:extLst>
          </p:cNvPr>
          <p:cNvSpPr txBox="1"/>
          <p:nvPr/>
        </p:nvSpPr>
        <p:spPr>
          <a:xfrm>
            <a:off x="3404068" y="4249043"/>
            <a:ext cx="314853" cy="369332"/>
          </a:xfrm>
          <a:prstGeom prst="rect">
            <a:avLst/>
          </a:prstGeom>
          <a:noFill/>
        </p:spPr>
        <p:txBody>
          <a:bodyPr wrap="square" rtlCol="0">
            <a:spAutoFit/>
          </a:bodyPr>
          <a:lstStyle/>
          <a:p>
            <a:r>
              <a:rPr lang="en-US" altLang="zh-CN" dirty="0"/>
              <a:t>2</a:t>
            </a:r>
            <a:endParaRPr lang="zh-CN" altLang="en-US" dirty="0"/>
          </a:p>
        </p:txBody>
      </p:sp>
      <p:sp>
        <p:nvSpPr>
          <p:cNvPr id="84" name="文本框 83">
            <a:extLst>
              <a:ext uri="{FF2B5EF4-FFF2-40B4-BE49-F238E27FC236}">
                <a16:creationId xmlns:a16="http://schemas.microsoft.com/office/drawing/2014/main" xmlns="" id="{E397CEAF-96B3-4391-95DE-26A4EE83D747}"/>
              </a:ext>
            </a:extLst>
          </p:cNvPr>
          <p:cNvSpPr txBox="1"/>
          <p:nvPr/>
        </p:nvSpPr>
        <p:spPr>
          <a:xfrm>
            <a:off x="3878095" y="4266176"/>
            <a:ext cx="314853" cy="369332"/>
          </a:xfrm>
          <a:prstGeom prst="rect">
            <a:avLst/>
          </a:prstGeom>
          <a:noFill/>
        </p:spPr>
        <p:txBody>
          <a:bodyPr wrap="square" rtlCol="0">
            <a:spAutoFit/>
          </a:bodyPr>
          <a:lstStyle/>
          <a:p>
            <a:r>
              <a:rPr lang="zh-CN" altLang="en-US" dirty="0"/>
              <a:t>∞</a:t>
            </a:r>
          </a:p>
        </p:txBody>
      </p:sp>
      <p:sp>
        <p:nvSpPr>
          <p:cNvPr id="85" name="文本框 84">
            <a:extLst>
              <a:ext uri="{FF2B5EF4-FFF2-40B4-BE49-F238E27FC236}">
                <a16:creationId xmlns:a16="http://schemas.microsoft.com/office/drawing/2014/main" xmlns="" id="{4B51CCC5-A3B2-442E-A97C-85E4E0A86F09}"/>
              </a:ext>
            </a:extLst>
          </p:cNvPr>
          <p:cNvSpPr txBox="1"/>
          <p:nvPr/>
        </p:nvSpPr>
        <p:spPr>
          <a:xfrm>
            <a:off x="4450314" y="4273786"/>
            <a:ext cx="314853" cy="369332"/>
          </a:xfrm>
          <a:prstGeom prst="rect">
            <a:avLst/>
          </a:prstGeom>
          <a:noFill/>
        </p:spPr>
        <p:txBody>
          <a:bodyPr wrap="square" rtlCol="0">
            <a:spAutoFit/>
          </a:bodyPr>
          <a:lstStyle/>
          <a:p>
            <a:r>
              <a:rPr lang="zh-CN" altLang="en-US" dirty="0"/>
              <a:t>∞</a:t>
            </a:r>
          </a:p>
        </p:txBody>
      </p:sp>
      <p:sp>
        <p:nvSpPr>
          <p:cNvPr id="86" name="文本框 85">
            <a:extLst>
              <a:ext uri="{FF2B5EF4-FFF2-40B4-BE49-F238E27FC236}">
                <a16:creationId xmlns:a16="http://schemas.microsoft.com/office/drawing/2014/main" xmlns="" id="{6D58B8AE-CDBB-4513-9731-15B4B9391E84}"/>
              </a:ext>
            </a:extLst>
          </p:cNvPr>
          <p:cNvSpPr txBox="1"/>
          <p:nvPr/>
        </p:nvSpPr>
        <p:spPr>
          <a:xfrm>
            <a:off x="2870614" y="4635508"/>
            <a:ext cx="314853" cy="369332"/>
          </a:xfrm>
          <a:prstGeom prst="rect">
            <a:avLst/>
          </a:prstGeom>
          <a:noFill/>
        </p:spPr>
        <p:txBody>
          <a:bodyPr wrap="square" rtlCol="0">
            <a:spAutoFit/>
          </a:bodyPr>
          <a:lstStyle/>
          <a:p>
            <a:r>
              <a:rPr lang="zh-CN" altLang="en-US" dirty="0"/>
              <a:t>∞</a:t>
            </a:r>
          </a:p>
        </p:txBody>
      </p:sp>
      <p:sp>
        <p:nvSpPr>
          <p:cNvPr id="87" name="文本框 86">
            <a:extLst>
              <a:ext uri="{FF2B5EF4-FFF2-40B4-BE49-F238E27FC236}">
                <a16:creationId xmlns:a16="http://schemas.microsoft.com/office/drawing/2014/main" xmlns="" id="{316A2862-4532-4F06-BA7F-A4A91CF74628}"/>
              </a:ext>
            </a:extLst>
          </p:cNvPr>
          <p:cNvSpPr txBox="1"/>
          <p:nvPr/>
        </p:nvSpPr>
        <p:spPr>
          <a:xfrm>
            <a:off x="3938400" y="4639313"/>
            <a:ext cx="314853" cy="369332"/>
          </a:xfrm>
          <a:prstGeom prst="rect">
            <a:avLst/>
          </a:prstGeom>
          <a:noFill/>
        </p:spPr>
        <p:txBody>
          <a:bodyPr wrap="square" rtlCol="0">
            <a:spAutoFit/>
          </a:bodyPr>
          <a:lstStyle/>
          <a:p>
            <a:r>
              <a:rPr lang="en-US" altLang="zh-CN" dirty="0"/>
              <a:t>1</a:t>
            </a:r>
            <a:endParaRPr lang="zh-CN" altLang="en-US" dirty="0"/>
          </a:p>
        </p:txBody>
      </p:sp>
      <p:sp>
        <p:nvSpPr>
          <p:cNvPr id="88" name="文本框 87">
            <a:extLst>
              <a:ext uri="{FF2B5EF4-FFF2-40B4-BE49-F238E27FC236}">
                <a16:creationId xmlns:a16="http://schemas.microsoft.com/office/drawing/2014/main" xmlns="" id="{EF32F67D-608A-4837-96CF-4285A98787E1}"/>
              </a:ext>
            </a:extLst>
          </p:cNvPr>
          <p:cNvSpPr txBox="1"/>
          <p:nvPr/>
        </p:nvSpPr>
        <p:spPr>
          <a:xfrm>
            <a:off x="2910779" y="5004840"/>
            <a:ext cx="314853" cy="369332"/>
          </a:xfrm>
          <a:prstGeom prst="rect">
            <a:avLst/>
          </a:prstGeom>
          <a:noFill/>
        </p:spPr>
        <p:txBody>
          <a:bodyPr wrap="square" rtlCol="0">
            <a:spAutoFit/>
          </a:bodyPr>
          <a:lstStyle/>
          <a:p>
            <a:r>
              <a:rPr lang="en-US" altLang="zh-CN" dirty="0"/>
              <a:t>5</a:t>
            </a:r>
            <a:endParaRPr lang="zh-CN" altLang="en-US" dirty="0"/>
          </a:p>
        </p:txBody>
      </p:sp>
      <p:sp>
        <p:nvSpPr>
          <p:cNvPr id="89" name="文本框 88">
            <a:extLst>
              <a:ext uri="{FF2B5EF4-FFF2-40B4-BE49-F238E27FC236}">
                <a16:creationId xmlns:a16="http://schemas.microsoft.com/office/drawing/2014/main" xmlns="" id="{8A21ADD8-3C0C-48AD-998A-023E2A4EA549}"/>
              </a:ext>
            </a:extLst>
          </p:cNvPr>
          <p:cNvSpPr txBox="1"/>
          <p:nvPr/>
        </p:nvSpPr>
        <p:spPr>
          <a:xfrm>
            <a:off x="3362096" y="5004840"/>
            <a:ext cx="337270" cy="369332"/>
          </a:xfrm>
          <a:prstGeom prst="rect">
            <a:avLst/>
          </a:prstGeom>
          <a:noFill/>
        </p:spPr>
        <p:txBody>
          <a:bodyPr wrap="square" rtlCol="0">
            <a:spAutoFit/>
          </a:bodyPr>
          <a:lstStyle/>
          <a:p>
            <a:r>
              <a:rPr lang="zh-CN" altLang="en-US" dirty="0"/>
              <a:t>∞</a:t>
            </a:r>
          </a:p>
        </p:txBody>
      </p:sp>
      <p:sp>
        <p:nvSpPr>
          <p:cNvPr id="90" name="文本框 89">
            <a:extLst>
              <a:ext uri="{FF2B5EF4-FFF2-40B4-BE49-F238E27FC236}">
                <a16:creationId xmlns:a16="http://schemas.microsoft.com/office/drawing/2014/main" xmlns="" id="{B631A77B-715E-4D58-8F86-131AA7D494CD}"/>
              </a:ext>
            </a:extLst>
          </p:cNvPr>
          <p:cNvSpPr txBox="1"/>
          <p:nvPr/>
        </p:nvSpPr>
        <p:spPr>
          <a:xfrm>
            <a:off x="4488087" y="5004840"/>
            <a:ext cx="314853" cy="369332"/>
          </a:xfrm>
          <a:prstGeom prst="rect">
            <a:avLst/>
          </a:prstGeom>
          <a:noFill/>
        </p:spPr>
        <p:txBody>
          <a:bodyPr wrap="square" rtlCol="0">
            <a:spAutoFit/>
          </a:bodyPr>
          <a:lstStyle/>
          <a:p>
            <a:r>
              <a:rPr lang="en-US" altLang="zh-CN" dirty="0"/>
              <a:t>4</a:t>
            </a:r>
            <a:endParaRPr lang="zh-CN" altLang="en-US" dirty="0"/>
          </a:p>
        </p:txBody>
      </p:sp>
      <p:sp>
        <p:nvSpPr>
          <p:cNvPr id="91" name="文本框 90">
            <a:extLst>
              <a:ext uri="{FF2B5EF4-FFF2-40B4-BE49-F238E27FC236}">
                <a16:creationId xmlns:a16="http://schemas.microsoft.com/office/drawing/2014/main" xmlns="" id="{A6779E76-1A92-4A57-BD81-00DA85B3BF7C}"/>
              </a:ext>
            </a:extLst>
          </p:cNvPr>
          <p:cNvSpPr txBox="1"/>
          <p:nvPr/>
        </p:nvSpPr>
        <p:spPr>
          <a:xfrm>
            <a:off x="4488087" y="4639313"/>
            <a:ext cx="314853" cy="369332"/>
          </a:xfrm>
          <a:prstGeom prst="rect">
            <a:avLst/>
          </a:prstGeom>
          <a:noFill/>
        </p:spPr>
        <p:txBody>
          <a:bodyPr wrap="square" rtlCol="0">
            <a:spAutoFit/>
          </a:bodyPr>
          <a:lstStyle/>
          <a:p>
            <a:r>
              <a:rPr lang="en-US" altLang="zh-CN" dirty="0"/>
              <a:t>6</a:t>
            </a:r>
            <a:endParaRPr lang="zh-CN" altLang="en-US" dirty="0"/>
          </a:p>
        </p:txBody>
      </p:sp>
      <p:sp>
        <p:nvSpPr>
          <p:cNvPr id="92" name="文本框 91">
            <a:extLst>
              <a:ext uri="{FF2B5EF4-FFF2-40B4-BE49-F238E27FC236}">
                <a16:creationId xmlns:a16="http://schemas.microsoft.com/office/drawing/2014/main" xmlns="" id="{DCF110BA-431F-4B3A-8478-F86C6BDC1F47}"/>
              </a:ext>
            </a:extLst>
          </p:cNvPr>
          <p:cNvSpPr txBox="1"/>
          <p:nvPr/>
        </p:nvSpPr>
        <p:spPr>
          <a:xfrm>
            <a:off x="2910779" y="5434881"/>
            <a:ext cx="337270" cy="369332"/>
          </a:xfrm>
          <a:prstGeom prst="rect">
            <a:avLst/>
          </a:prstGeom>
          <a:noFill/>
        </p:spPr>
        <p:txBody>
          <a:bodyPr wrap="square" rtlCol="0">
            <a:spAutoFit/>
          </a:bodyPr>
          <a:lstStyle/>
          <a:p>
            <a:r>
              <a:rPr lang="en-US" altLang="zh-CN" dirty="0"/>
              <a:t>3</a:t>
            </a:r>
            <a:endParaRPr lang="zh-CN" altLang="en-US" dirty="0"/>
          </a:p>
        </p:txBody>
      </p:sp>
      <p:sp>
        <p:nvSpPr>
          <p:cNvPr id="93" name="文本框 92">
            <a:extLst>
              <a:ext uri="{FF2B5EF4-FFF2-40B4-BE49-F238E27FC236}">
                <a16:creationId xmlns:a16="http://schemas.microsoft.com/office/drawing/2014/main" xmlns="" id="{9D595291-314D-49FD-AADB-93298AC0278C}"/>
              </a:ext>
            </a:extLst>
          </p:cNvPr>
          <p:cNvSpPr txBox="1"/>
          <p:nvPr/>
        </p:nvSpPr>
        <p:spPr>
          <a:xfrm>
            <a:off x="3362096" y="5434881"/>
            <a:ext cx="337270" cy="369332"/>
          </a:xfrm>
          <a:prstGeom prst="rect">
            <a:avLst/>
          </a:prstGeom>
          <a:noFill/>
        </p:spPr>
        <p:txBody>
          <a:bodyPr wrap="square" rtlCol="0">
            <a:spAutoFit/>
          </a:bodyPr>
          <a:lstStyle/>
          <a:p>
            <a:r>
              <a:rPr lang="zh-CN" altLang="en-US" dirty="0"/>
              <a:t>∞</a:t>
            </a:r>
          </a:p>
        </p:txBody>
      </p:sp>
      <p:sp>
        <p:nvSpPr>
          <p:cNvPr id="94" name="文本框 93">
            <a:extLst>
              <a:ext uri="{FF2B5EF4-FFF2-40B4-BE49-F238E27FC236}">
                <a16:creationId xmlns:a16="http://schemas.microsoft.com/office/drawing/2014/main" xmlns="" id="{78C12BCE-DD66-4086-9C1E-96F8F2EDDB39}"/>
              </a:ext>
            </a:extLst>
          </p:cNvPr>
          <p:cNvSpPr txBox="1"/>
          <p:nvPr/>
        </p:nvSpPr>
        <p:spPr>
          <a:xfrm>
            <a:off x="3863439" y="5434881"/>
            <a:ext cx="337270" cy="369332"/>
          </a:xfrm>
          <a:prstGeom prst="rect">
            <a:avLst/>
          </a:prstGeom>
          <a:noFill/>
        </p:spPr>
        <p:txBody>
          <a:bodyPr wrap="square" rtlCol="0">
            <a:spAutoFit/>
          </a:bodyPr>
          <a:lstStyle/>
          <a:p>
            <a:r>
              <a:rPr lang="zh-CN" altLang="en-US" dirty="0"/>
              <a:t>∞</a:t>
            </a:r>
          </a:p>
        </p:txBody>
      </p:sp>
      <p:cxnSp>
        <p:nvCxnSpPr>
          <p:cNvPr id="96" name="直接箭头连接符 95">
            <a:extLst>
              <a:ext uri="{FF2B5EF4-FFF2-40B4-BE49-F238E27FC236}">
                <a16:creationId xmlns:a16="http://schemas.microsoft.com/office/drawing/2014/main" xmlns="" id="{4508B608-FDBD-44E8-BD24-E9CC1AB88F9D}"/>
              </a:ext>
            </a:extLst>
          </p:cNvPr>
          <p:cNvCxnSpPr/>
          <p:nvPr/>
        </p:nvCxnSpPr>
        <p:spPr>
          <a:xfrm flipV="1">
            <a:off x="1308464" y="4463590"/>
            <a:ext cx="579059" cy="6704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7" name="矩形 96">
            <a:extLst>
              <a:ext uri="{FF2B5EF4-FFF2-40B4-BE49-F238E27FC236}">
                <a16:creationId xmlns:a16="http://schemas.microsoft.com/office/drawing/2014/main" xmlns="" id="{992B5187-5C0F-4B87-9FC1-7EA2ACA605A6}"/>
              </a:ext>
            </a:extLst>
          </p:cNvPr>
          <p:cNvSpPr/>
          <p:nvPr/>
        </p:nvSpPr>
        <p:spPr>
          <a:xfrm>
            <a:off x="6068102" y="4089120"/>
            <a:ext cx="1066318" cy="369332"/>
          </a:xfrm>
          <a:prstGeom prst="rect">
            <a:avLst/>
          </a:prstGeom>
        </p:spPr>
        <p:txBody>
          <a:bodyPr wrap="none">
            <a:spAutoFit/>
          </a:bodyPr>
          <a:lstStyle/>
          <a:p>
            <a:r>
              <a:rPr lang="en-US" altLang="zh-CN" dirty="0"/>
              <a:t>Path</a:t>
            </a:r>
            <a:r>
              <a:rPr lang="en-US" altLang="zh-CN" baseline="30000" dirty="0"/>
              <a:t>(</a:t>
            </a:r>
            <a:r>
              <a:rPr lang="en-US" altLang="zh-CN" baseline="30000" dirty="0">
                <a:solidFill>
                  <a:schemeClr val="accent1"/>
                </a:solidFill>
              </a:rPr>
              <a:t>−1</a:t>
            </a:r>
            <a:r>
              <a:rPr lang="en-US" altLang="zh-CN" baseline="30000" dirty="0"/>
              <a:t>)</a:t>
            </a:r>
            <a:r>
              <a:rPr lang="en-US" altLang="zh-CN" dirty="0"/>
              <a:t>=</a:t>
            </a:r>
            <a:endParaRPr lang="zh-CN" altLang="en-US" dirty="0"/>
          </a:p>
        </p:txBody>
      </p:sp>
      <p:sp>
        <p:nvSpPr>
          <p:cNvPr id="150" name="左中括号 149">
            <a:extLst>
              <a:ext uri="{FF2B5EF4-FFF2-40B4-BE49-F238E27FC236}">
                <a16:creationId xmlns:a16="http://schemas.microsoft.com/office/drawing/2014/main" xmlns="" id="{ECC4876A-0601-4407-8F49-4CA3BE8E46E9}"/>
              </a:ext>
            </a:extLst>
          </p:cNvPr>
          <p:cNvSpPr/>
          <p:nvPr/>
        </p:nvSpPr>
        <p:spPr>
          <a:xfrm>
            <a:off x="7587569" y="4265632"/>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右中括号 150">
            <a:extLst>
              <a:ext uri="{FF2B5EF4-FFF2-40B4-BE49-F238E27FC236}">
                <a16:creationId xmlns:a16="http://schemas.microsoft.com/office/drawing/2014/main" xmlns="" id="{6D8A4B57-776B-4404-9C4A-B05F71D4BD4F}"/>
              </a:ext>
            </a:extLst>
          </p:cNvPr>
          <p:cNvSpPr/>
          <p:nvPr/>
        </p:nvSpPr>
        <p:spPr>
          <a:xfrm>
            <a:off x="9883461" y="4273787"/>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文本框 151">
            <a:extLst>
              <a:ext uri="{FF2B5EF4-FFF2-40B4-BE49-F238E27FC236}">
                <a16:creationId xmlns:a16="http://schemas.microsoft.com/office/drawing/2014/main" xmlns="" id="{3E124B7C-4629-4966-AEC2-3EBABAAA9274}"/>
              </a:ext>
            </a:extLst>
          </p:cNvPr>
          <p:cNvSpPr txBox="1"/>
          <p:nvPr/>
        </p:nvSpPr>
        <p:spPr>
          <a:xfrm>
            <a:off x="7703913" y="3904454"/>
            <a:ext cx="377504" cy="369332"/>
          </a:xfrm>
          <a:prstGeom prst="rect">
            <a:avLst/>
          </a:prstGeom>
          <a:noFill/>
        </p:spPr>
        <p:txBody>
          <a:bodyPr wrap="square" rtlCol="0">
            <a:spAutoFit/>
          </a:bodyPr>
          <a:lstStyle/>
          <a:p>
            <a:r>
              <a:rPr lang="en-US" altLang="zh-CN" dirty="0"/>
              <a:t>A</a:t>
            </a:r>
            <a:endParaRPr lang="zh-CN" altLang="en-US" dirty="0"/>
          </a:p>
        </p:txBody>
      </p:sp>
      <p:sp>
        <p:nvSpPr>
          <p:cNvPr id="153" name="文本框 152">
            <a:extLst>
              <a:ext uri="{FF2B5EF4-FFF2-40B4-BE49-F238E27FC236}">
                <a16:creationId xmlns:a16="http://schemas.microsoft.com/office/drawing/2014/main" xmlns="" id="{9456722A-2584-4ACC-AF3F-1F9BCBD61102}"/>
              </a:ext>
            </a:extLst>
          </p:cNvPr>
          <p:cNvSpPr txBox="1"/>
          <p:nvPr/>
        </p:nvSpPr>
        <p:spPr>
          <a:xfrm>
            <a:off x="8231955" y="3904454"/>
            <a:ext cx="377504" cy="369332"/>
          </a:xfrm>
          <a:prstGeom prst="rect">
            <a:avLst/>
          </a:prstGeom>
          <a:noFill/>
        </p:spPr>
        <p:txBody>
          <a:bodyPr wrap="square" rtlCol="0">
            <a:spAutoFit/>
          </a:bodyPr>
          <a:lstStyle/>
          <a:p>
            <a:r>
              <a:rPr lang="en-US" altLang="zh-CN" dirty="0"/>
              <a:t>B</a:t>
            </a:r>
            <a:endParaRPr lang="zh-CN" altLang="en-US" dirty="0"/>
          </a:p>
        </p:txBody>
      </p:sp>
      <p:sp>
        <p:nvSpPr>
          <p:cNvPr id="154" name="文本框 153">
            <a:extLst>
              <a:ext uri="{FF2B5EF4-FFF2-40B4-BE49-F238E27FC236}">
                <a16:creationId xmlns:a16="http://schemas.microsoft.com/office/drawing/2014/main" xmlns="" id="{FA83B8D4-E54B-43B5-B62D-EC1E9F7C5FB5}"/>
              </a:ext>
            </a:extLst>
          </p:cNvPr>
          <p:cNvSpPr txBox="1"/>
          <p:nvPr/>
        </p:nvSpPr>
        <p:spPr>
          <a:xfrm>
            <a:off x="8759257" y="3904454"/>
            <a:ext cx="377504" cy="369332"/>
          </a:xfrm>
          <a:prstGeom prst="rect">
            <a:avLst/>
          </a:prstGeom>
          <a:noFill/>
        </p:spPr>
        <p:txBody>
          <a:bodyPr wrap="square" rtlCol="0">
            <a:spAutoFit/>
          </a:bodyPr>
          <a:lstStyle/>
          <a:p>
            <a:r>
              <a:rPr lang="en-US" altLang="zh-CN" dirty="0"/>
              <a:t>C</a:t>
            </a:r>
            <a:endParaRPr lang="zh-CN" altLang="en-US" dirty="0"/>
          </a:p>
        </p:txBody>
      </p:sp>
      <p:sp>
        <p:nvSpPr>
          <p:cNvPr id="155" name="文本框 154">
            <a:extLst>
              <a:ext uri="{FF2B5EF4-FFF2-40B4-BE49-F238E27FC236}">
                <a16:creationId xmlns:a16="http://schemas.microsoft.com/office/drawing/2014/main" xmlns="" id="{776A8EBE-C0D5-4E5A-B184-F6F4357E23AD}"/>
              </a:ext>
            </a:extLst>
          </p:cNvPr>
          <p:cNvSpPr txBox="1"/>
          <p:nvPr/>
        </p:nvSpPr>
        <p:spPr>
          <a:xfrm>
            <a:off x="9286478" y="3904454"/>
            <a:ext cx="377504" cy="369332"/>
          </a:xfrm>
          <a:prstGeom prst="rect">
            <a:avLst/>
          </a:prstGeom>
          <a:noFill/>
        </p:spPr>
        <p:txBody>
          <a:bodyPr wrap="square" rtlCol="0">
            <a:spAutoFit/>
          </a:bodyPr>
          <a:lstStyle/>
          <a:p>
            <a:r>
              <a:rPr lang="en-US" altLang="zh-CN" dirty="0"/>
              <a:t>D</a:t>
            </a:r>
            <a:endParaRPr lang="zh-CN" altLang="en-US" dirty="0"/>
          </a:p>
        </p:txBody>
      </p:sp>
      <p:sp>
        <p:nvSpPr>
          <p:cNvPr id="156" name="文本框 155">
            <a:extLst>
              <a:ext uri="{FF2B5EF4-FFF2-40B4-BE49-F238E27FC236}">
                <a16:creationId xmlns:a16="http://schemas.microsoft.com/office/drawing/2014/main" xmlns="" id="{4DE6EE90-87F4-44BE-B7F0-067C098B8FB2}"/>
              </a:ext>
            </a:extLst>
          </p:cNvPr>
          <p:cNvSpPr txBox="1"/>
          <p:nvPr/>
        </p:nvSpPr>
        <p:spPr>
          <a:xfrm>
            <a:off x="7228182" y="4273786"/>
            <a:ext cx="377504" cy="369332"/>
          </a:xfrm>
          <a:prstGeom prst="rect">
            <a:avLst/>
          </a:prstGeom>
          <a:noFill/>
        </p:spPr>
        <p:txBody>
          <a:bodyPr wrap="square" rtlCol="0">
            <a:spAutoFit/>
          </a:bodyPr>
          <a:lstStyle/>
          <a:p>
            <a:r>
              <a:rPr lang="en-US" altLang="zh-CN" dirty="0"/>
              <a:t>A</a:t>
            </a:r>
            <a:endParaRPr lang="zh-CN" altLang="en-US" dirty="0"/>
          </a:p>
        </p:txBody>
      </p:sp>
      <p:sp>
        <p:nvSpPr>
          <p:cNvPr id="157" name="文本框 156">
            <a:extLst>
              <a:ext uri="{FF2B5EF4-FFF2-40B4-BE49-F238E27FC236}">
                <a16:creationId xmlns:a16="http://schemas.microsoft.com/office/drawing/2014/main" xmlns="" id="{5335D757-FFAA-49F8-B850-A84B8449401A}"/>
              </a:ext>
            </a:extLst>
          </p:cNvPr>
          <p:cNvSpPr txBox="1"/>
          <p:nvPr/>
        </p:nvSpPr>
        <p:spPr>
          <a:xfrm>
            <a:off x="7228182" y="4643118"/>
            <a:ext cx="377504" cy="369332"/>
          </a:xfrm>
          <a:prstGeom prst="rect">
            <a:avLst/>
          </a:prstGeom>
          <a:noFill/>
        </p:spPr>
        <p:txBody>
          <a:bodyPr wrap="square" rtlCol="0">
            <a:spAutoFit/>
          </a:bodyPr>
          <a:lstStyle/>
          <a:p>
            <a:r>
              <a:rPr lang="en-US" altLang="zh-CN" dirty="0"/>
              <a:t>B</a:t>
            </a:r>
            <a:endParaRPr lang="zh-CN" altLang="en-US" dirty="0"/>
          </a:p>
        </p:txBody>
      </p:sp>
      <p:sp>
        <p:nvSpPr>
          <p:cNvPr id="158" name="文本框 157">
            <a:extLst>
              <a:ext uri="{FF2B5EF4-FFF2-40B4-BE49-F238E27FC236}">
                <a16:creationId xmlns:a16="http://schemas.microsoft.com/office/drawing/2014/main" xmlns="" id="{B6228007-D5C3-4A1A-9E09-7C0199F8C7E4}"/>
              </a:ext>
            </a:extLst>
          </p:cNvPr>
          <p:cNvSpPr txBox="1"/>
          <p:nvPr/>
        </p:nvSpPr>
        <p:spPr>
          <a:xfrm>
            <a:off x="7225682" y="5012450"/>
            <a:ext cx="377504" cy="369332"/>
          </a:xfrm>
          <a:prstGeom prst="rect">
            <a:avLst/>
          </a:prstGeom>
          <a:noFill/>
        </p:spPr>
        <p:txBody>
          <a:bodyPr wrap="square" rtlCol="0">
            <a:spAutoFit/>
          </a:bodyPr>
          <a:lstStyle/>
          <a:p>
            <a:r>
              <a:rPr lang="en-US" altLang="zh-CN" dirty="0"/>
              <a:t>C</a:t>
            </a:r>
            <a:endParaRPr lang="zh-CN" altLang="en-US" dirty="0"/>
          </a:p>
        </p:txBody>
      </p:sp>
      <p:sp>
        <p:nvSpPr>
          <p:cNvPr id="159" name="文本框 158">
            <a:extLst>
              <a:ext uri="{FF2B5EF4-FFF2-40B4-BE49-F238E27FC236}">
                <a16:creationId xmlns:a16="http://schemas.microsoft.com/office/drawing/2014/main" xmlns="" id="{3DD4BBE3-9FBD-492E-9EEB-98CDA83F18F9}"/>
              </a:ext>
            </a:extLst>
          </p:cNvPr>
          <p:cNvSpPr txBox="1"/>
          <p:nvPr/>
        </p:nvSpPr>
        <p:spPr>
          <a:xfrm>
            <a:off x="7230344" y="5410549"/>
            <a:ext cx="377504" cy="369332"/>
          </a:xfrm>
          <a:prstGeom prst="rect">
            <a:avLst/>
          </a:prstGeom>
          <a:noFill/>
        </p:spPr>
        <p:txBody>
          <a:bodyPr wrap="square" rtlCol="0">
            <a:spAutoFit/>
          </a:bodyPr>
          <a:lstStyle/>
          <a:p>
            <a:r>
              <a:rPr lang="en-US" altLang="zh-CN" dirty="0"/>
              <a:t>D</a:t>
            </a:r>
            <a:endParaRPr lang="zh-CN" altLang="en-US" dirty="0"/>
          </a:p>
        </p:txBody>
      </p:sp>
      <p:sp>
        <p:nvSpPr>
          <p:cNvPr id="160" name="文本框 159">
            <a:extLst>
              <a:ext uri="{FF2B5EF4-FFF2-40B4-BE49-F238E27FC236}">
                <a16:creationId xmlns:a16="http://schemas.microsoft.com/office/drawing/2014/main" xmlns="" id="{3EC32C5D-95E9-47A6-AE8F-656B45591007}"/>
              </a:ext>
            </a:extLst>
          </p:cNvPr>
          <p:cNvSpPr txBox="1"/>
          <p:nvPr/>
        </p:nvSpPr>
        <p:spPr>
          <a:xfrm>
            <a:off x="7613963" y="4249043"/>
            <a:ext cx="434193" cy="369332"/>
          </a:xfrm>
          <a:prstGeom prst="rect">
            <a:avLst/>
          </a:prstGeom>
          <a:noFill/>
        </p:spPr>
        <p:txBody>
          <a:bodyPr wrap="square" rtlCol="0">
            <a:spAutoFit/>
          </a:bodyPr>
          <a:lstStyle/>
          <a:p>
            <a:r>
              <a:rPr lang="en-US" altLang="zh-CN" dirty="0"/>
              <a:t>-1</a:t>
            </a:r>
            <a:endParaRPr lang="zh-CN" altLang="en-US" dirty="0"/>
          </a:p>
        </p:txBody>
      </p:sp>
      <p:sp>
        <p:nvSpPr>
          <p:cNvPr id="176" name="文本框 175">
            <a:extLst>
              <a:ext uri="{FF2B5EF4-FFF2-40B4-BE49-F238E27FC236}">
                <a16:creationId xmlns:a16="http://schemas.microsoft.com/office/drawing/2014/main" xmlns="" id="{725839EE-BD87-44D9-9DC9-936C7AD9E7AD}"/>
              </a:ext>
            </a:extLst>
          </p:cNvPr>
          <p:cNvSpPr txBox="1"/>
          <p:nvPr/>
        </p:nvSpPr>
        <p:spPr>
          <a:xfrm>
            <a:off x="8175961" y="4243787"/>
            <a:ext cx="434193" cy="369332"/>
          </a:xfrm>
          <a:prstGeom prst="rect">
            <a:avLst/>
          </a:prstGeom>
          <a:noFill/>
        </p:spPr>
        <p:txBody>
          <a:bodyPr wrap="square" rtlCol="0">
            <a:spAutoFit/>
          </a:bodyPr>
          <a:lstStyle/>
          <a:p>
            <a:r>
              <a:rPr lang="en-US" altLang="zh-CN" dirty="0"/>
              <a:t>-1</a:t>
            </a:r>
            <a:endParaRPr lang="zh-CN" altLang="en-US" dirty="0"/>
          </a:p>
        </p:txBody>
      </p:sp>
      <p:sp>
        <p:nvSpPr>
          <p:cNvPr id="177" name="文本框 176">
            <a:extLst>
              <a:ext uri="{FF2B5EF4-FFF2-40B4-BE49-F238E27FC236}">
                <a16:creationId xmlns:a16="http://schemas.microsoft.com/office/drawing/2014/main" xmlns="" id="{83F7FECD-A62A-48FE-A5E3-69814F9ECE85}"/>
              </a:ext>
            </a:extLst>
          </p:cNvPr>
          <p:cNvSpPr txBox="1"/>
          <p:nvPr/>
        </p:nvSpPr>
        <p:spPr>
          <a:xfrm>
            <a:off x="8701133" y="4243787"/>
            <a:ext cx="434193" cy="369332"/>
          </a:xfrm>
          <a:prstGeom prst="rect">
            <a:avLst/>
          </a:prstGeom>
          <a:noFill/>
        </p:spPr>
        <p:txBody>
          <a:bodyPr wrap="square" rtlCol="0">
            <a:spAutoFit/>
          </a:bodyPr>
          <a:lstStyle/>
          <a:p>
            <a:r>
              <a:rPr lang="en-US" altLang="zh-CN" dirty="0"/>
              <a:t>-1</a:t>
            </a:r>
            <a:endParaRPr lang="zh-CN" altLang="en-US" dirty="0"/>
          </a:p>
        </p:txBody>
      </p:sp>
      <p:sp>
        <p:nvSpPr>
          <p:cNvPr id="178" name="文本框 177">
            <a:extLst>
              <a:ext uri="{FF2B5EF4-FFF2-40B4-BE49-F238E27FC236}">
                <a16:creationId xmlns:a16="http://schemas.microsoft.com/office/drawing/2014/main" xmlns="" id="{91B7E065-8E13-44B0-A473-4242405F03FC}"/>
              </a:ext>
            </a:extLst>
          </p:cNvPr>
          <p:cNvSpPr txBox="1"/>
          <p:nvPr/>
        </p:nvSpPr>
        <p:spPr>
          <a:xfrm>
            <a:off x="9229870" y="4243787"/>
            <a:ext cx="434193" cy="369332"/>
          </a:xfrm>
          <a:prstGeom prst="rect">
            <a:avLst/>
          </a:prstGeom>
          <a:noFill/>
        </p:spPr>
        <p:txBody>
          <a:bodyPr wrap="square" rtlCol="0">
            <a:spAutoFit/>
          </a:bodyPr>
          <a:lstStyle/>
          <a:p>
            <a:r>
              <a:rPr lang="en-US" altLang="zh-CN" dirty="0"/>
              <a:t>-1</a:t>
            </a:r>
            <a:endParaRPr lang="zh-CN" altLang="en-US" dirty="0"/>
          </a:p>
        </p:txBody>
      </p:sp>
      <p:sp>
        <p:nvSpPr>
          <p:cNvPr id="179" name="文本框 178">
            <a:extLst>
              <a:ext uri="{FF2B5EF4-FFF2-40B4-BE49-F238E27FC236}">
                <a16:creationId xmlns:a16="http://schemas.microsoft.com/office/drawing/2014/main" xmlns="" id="{95812951-1F97-4EA8-9B70-5775225C4EA1}"/>
              </a:ext>
            </a:extLst>
          </p:cNvPr>
          <p:cNvSpPr txBox="1"/>
          <p:nvPr/>
        </p:nvSpPr>
        <p:spPr>
          <a:xfrm>
            <a:off x="7639784" y="4643118"/>
            <a:ext cx="434193" cy="369332"/>
          </a:xfrm>
          <a:prstGeom prst="rect">
            <a:avLst/>
          </a:prstGeom>
          <a:noFill/>
        </p:spPr>
        <p:txBody>
          <a:bodyPr wrap="square" rtlCol="0">
            <a:spAutoFit/>
          </a:bodyPr>
          <a:lstStyle/>
          <a:p>
            <a:r>
              <a:rPr lang="en-US" altLang="zh-CN" dirty="0"/>
              <a:t>-1</a:t>
            </a:r>
            <a:endParaRPr lang="zh-CN" altLang="en-US" dirty="0"/>
          </a:p>
        </p:txBody>
      </p:sp>
      <p:sp>
        <p:nvSpPr>
          <p:cNvPr id="180" name="文本框 179">
            <a:extLst>
              <a:ext uri="{FF2B5EF4-FFF2-40B4-BE49-F238E27FC236}">
                <a16:creationId xmlns:a16="http://schemas.microsoft.com/office/drawing/2014/main" xmlns="" id="{68572640-B5CB-481E-84F6-356E58AD20C5}"/>
              </a:ext>
            </a:extLst>
          </p:cNvPr>
          <p:cNvSpPr txBox="1"/>
          <p:nvPr/>
        </p:nvSpPr>
        <p:spPr>
          <a:xfrm>
            <a:off x="7639784" y="5014881"/>
            <a:ext cx="434193" cy="369332"/>
          </a:xfrm>
          <a:prstGeom prst="rect">
            <a:avLst/>
          </a:prstGeom>
          <a:noFill/>
        </p:spPr>
        <p:txBody>
          <a:bodyPr wrap="square" rtlCol="0">
            <a:spAutoFit/>
          </a:bodyPr>
          <a:lstStyle/>
          <a:p>
            <a:r>
              <a:rPr lang="en-US" altLang="zh-CN" dirty="0"/>
              <a:t>-1</a:t>
            </a:r>
            <a:endParaRPr lang="zh-CN" altLang="en-US" dirty="0"/>
          </a:p>
        </p:txBody>
      </p:sp>
      <p:sp>
        <p:nvSpPr>
          <p:cNvPr id="181" name="文本框 180">
            <a:extLst>
              <a:ext uri="{FF2B5EF4-FFF2-40B4-BE49-F238E27FC236}">
                <a16:creationId xmlns:a16="http://schemas.microsoft.com/office/drawing/2014/main" xmlns="" id="{64074C9D-3E8E-48B4-80D1-EC181FA7DB80}"/>
              </a:ext>
            </a:extLst>
          </p:cNvPr>
          <p:cNvSpPr txBox="1"/>
          <p:nvPr/>
        </p:nvSpPr>
        <p:spPr>
          <a:xfrm>
            <a:off x="7648152" y="5410549"/>
            <a:ext cx="434193" cy="369332"/>
          </a:xfrm>
          <a:prstGeom prst="rect">
            <a:avLst/>
          </a:prstGeom>
          <a:noFill/>
        </p:spPr>
        <p:txBody>
          <a:bodyPr wrap="square" rtlCol="0">
            <a:spAutoFit/>
          </a:bodyPr>
          <a:lstStyle/>
          <a:p>
            <a:r>
              <a:rPr lang="en-US" altLang="zh-CN" dirty="0"/>
              <a:t>-1</a:t>
            </a:r>
            <a:endParaRPr lang="zh-CN" altLang="en-US" dirty="0"/>
          </a:p>
        </p:txBody>
      </p:sp>
      <p:sp>
        <p:nvSpPr>
          <p:cNvPr id="182" name="文本框 181">
            <a:extLst>
              <a:ext uri="{FF2B5EF4-FFF2-40B4-BE49-F238E27FC236}">
                <a16:creationId xmlns:a16="http://schemas.microsoft.com/office/drawing/2014/main" xmlns="" id="{83001A5D-DE15-44D8-9B94-A56BDAF7DE9F}"/>
              </a:ext>
            </a:extLst>
          </p:cNvPr>
          <p:cNvSpPr txBox="1"/>
          <p:nvPr/>
        </p:nvSpPr>
        <p:spPr>
          <a:xfrm>
            <a:off x="8175266" y="4642771"/>
            <a:ext cx="434193" cy="369332"/>
          </a:xfrm>
          <a:prstGeom prst="rect">
            <a:avLst/>
          </a:prstGeom>
          <a:noFill/>
        </p:spPr>
        <p:txBody>
          <a:bodyPr wrap="square" rtlCol="0">
            <a:spAutoFit/>
          </a:bodyPr>
          <a:lstStyle/>
          <a:p>
            <a:r>
              <a:rPr lang="en-US" altLang="zh-CN" dirty="0"/>
              <a:t>-1</a:t>
            </a:r>
            <a:endParaRPr lang="zh-CN" altLang="en-US" dirty="0"/>
          </a:p>
        </p:txBody>
      </p:sp>
      <p:sp>
        <p:nvSpPr>
          <p:cNvPr id="183" name="文本框 182">
            <a:extLst>
              <a:ext uri="{FF2B5EF4-FFF2-40B4-BE49-F238E27FC236}">
                <a16:creationId xmlns:a16="http://schemas.microsoft.com/office/drawing/2014/main" xmlns="" id="{55E8B361-7FFD-475E-A72B-8913FF85094B}"/>
              </a:ext>
            </a:extLst>
          </p:cNvPr>
          <p:cNvSpPr txBox="1"/>
          <p:nvPr/>
        </p:nvSpPr>
        <p:spPr>
          <a:xfrm>
            <a:off x="8701132" y="4637570"/>
            <a:ext cx="434193" cy="369332"/>
          </a:xfrm>
          <a:prstGeom prst="rect">
            <a:avLst/>
          </a:prstGeom>
          <a:noFill/>
        </p:spPr>
        <p:txBody>
          <a:bodyPr wrap="square" rtlCol="0">
            <a:spAutoFit/>
          </a:bodyPr>
          <a:lstStyle/>
          <a:p>
            <a:r>
              <a:rPr lang="en-US" altLang="zh-CN" dirty="0"/>
              <a:t>-1</a:t>
            </a:r>
            <a:endParaRPr lang="zh-CN" altLang="en-US" dirty="0"/>
          </a:p>
        </p:txBody>
      </p:sp>
      <p:sp>
        <p:nvSpPr>
          <p:cNvPr id="184" name="文本框 183">
            <a:extLst>
              <a:ext uri="{FF2B5EF4-FFF2-40B4-BE49-F238E27FC236}">
                <a16:creationId xmlns:a16="http://schemas.microsoft.com/office/drawing/2014/main" xmlns="" id="{94B449D0-F9BE-410A-9098-081BE01E4EF7}"/>
              </a:ext>
            </a:extLst>
          </p:cNvPr>
          <p:cNvSpPr txBox="1"/>
          <p:nvPr/>
        </p:nvSpPr>
        <p:spPr>
          <a:xfrm>
            <a:off x="9226998" y="4642771"/>
            <a:ext cx="434193" cy="369332"/>
          </a:xfrm>
          <a:prstGeom prst="rect">
            <a:avLst/>
          </a:prstGeom>
          <a:noFill/>
        </p:spPr>
        <p:txBody>
          <a:bodyPr wrap="square" rtlCol="0">
            <a:spAutoFit/>
          </a:bodyPr>
          <a:lstStyle/>
          <a:p>
            <a:r>
              <a:rPr lang="en-US" altLang="zh-CN" dirty="0"/>
              <a:t>-1</a:t>
            </a:r>
            <a:endParaRPr lang="zh-CN" altLang="en-US" dirty="0"/>
          </a:p>
        </p:txBody>
      </p:sp>
      <p:sp>
        <p:nvSpPr>
          <p:cNvPr id="185" name="文本框 184">
            <a:extLst>
              <a:ext uri="{FF2B5EF4-FFF2-40B4-BE49-F238E27FC236}">
                <a16:creationId xmlns:a16="http://schemas.microsoft.com/office/drawing/2014/main" xmlns="" id="{BD063119-D60F-47DB-895A-34B664BB066E}"/>
              </a:ext>
            </a:extLst>
          </p:cNvPr>
          <p:cNvSpPr txBox="1"/>
          <p:nvPr/>
        </p:nvSpPr>
        <p:spPr>
          <a:xfrm>
            <a:off x="8179193" y="5017553"/>
            <a:ext cx="434193" cy="369332"/>
          </a:xfrm>
          <a:prstGeom prst="rect">
            <a:avLst/>
          </a:prstGeom>
          <a:noFill/>
        </p:spPr>
        <p:txBody>
          <a:bodyPr wrap="square" rtlCol="0">
            <a:spAutoFit/>
          </a:bodyPr>
          <a:lstStyle/>
          <a:p>
            <a:r>
              <a:rPr lang="en-US" altLang="zh-CN" dirty="0"/>
              <a:t>-1</a:t>
            </a:r>
            <a:endParaRPr lang="zh-CN" altLang="en-US" dirty="0"/>
          </a:p>
        </p:txBody>
      </p:sp>
      <p:sp>
        <p:nvSpPr>
          <p:cNvPr id="186" name="文本框 185">
            <a:extLst>
              <a:ext uri="{FF2B5EF4-FFF2-40B4-BE49-F238E27FC236}">
                <a16:creationId xmlns:a16="http://schemas.microsoft.com/office/drawing/2014/main" xmlns="" id="{D7509D75-9A1B-4761-B564-FC20B4015E7A}"/>
              </a:ext>
            </a:extLst>
          </p:cNvPr>
          <p:cNvSpPr txBox="1"/>
          <p:nvPr/>
        </p:nvSpPr>
        <p:spPr>
          <a:xfrm>
            <a:off x="8730912" y="5010977"/>
            <a:ext cx="434193" cy="369332"/>
          </a:xfrm>
          <a:prstGeom prst="rect">
            <a:avLst/>
          </a:prstGeom>
          <a:noFill/>
        </p:spPr>
        <p:txBody>
          <a:bodyPr wrap="square" rtlCol="0">
            <a:spAutoFit/>
          </a:bodyPr>
          <a:lstStyle/>
          <a:p>
            <a:r>
              <a:rPr lang="en-US" altLang="zh-CN" dirty="0"/>
              <a:t>-1</a:t>
            </a:r>
            <a:endParaRPr lang="zh-CN" altLang="en-US" dirty="0"/>
          </a:p>
        </p:txBody>
      </p:sp>
      <p:sp>
        <p:nvSpPr>
          <p:cNvPr id="187" name="文本框 186">
            <a:extLst>
              <a:ext uri="{FF2B5EF4-FFF2-40B4-BE49-F238E27FC236}">
                <a16:creationId xmlns:a16="http://schemas.microsoft.com/office/drawing/2014/main" xmlns="" id="{CEC1C4A8-FE75-49ED-8ABD-8AA3DB942197}"/>
              </a:ext>
            </a:extLst>
          </p:cNvPr>
          <p:cNvSpPr txBox="1"/>
          <p:nvPr/>
        </p:nvSpPr>
        <p:spPr>
          <a:xfrm>
            <a:off x="9282895" y="5024816"/>
            <a:ext cx="434193" cy="369332"/>
          </a:xfrm>
          <a:prstGeom prst="rect">
            <a:avLst/>
          </a:prstGeom>
          <a:noFill/>
        </p:spPr>
        <p:txBody>
          <a:bodyPr wrap="square" rtlCol="0">
            <a:spAutoFit/>
          </a:bodyPr>
          <a:lstStyle/>
          <a:p>
            <a:r>
              <a:rPr lang="en-US" altLang="zh-CN" dirty="0"/>
              <a:t>-1</a:t>
            </a:r>
            <a:endParaRPr lang="zh-CN" altLang="en-US" dirty="0"/>
          </a:p>
        </p:txBody>
      </p:sp>
      <p:sp>
        <p:nvSpPr>
          <p:cNvPr id="188" name="文本框 187">
            <a:extLst>
              <a:ext uri="{FF2B5EF4-FFF2-40B4-BE49-F238E27FC236}">
                <a16:creationId xmlns:a16="http://schemas.microsoft.com/office/drawing/2014/main" xmlns="" id="{F8827CD9-45CA-4EEB-8CE5-F54E3B03A0E0}"/>
              </a:ext>
            </a:extLst>
          </p:cNvPr>
          <p:cNvSpPr txBox="1"/>
          <p:nvPr/>
        </p:nvSpPr>
        <p:spPr>
          <a:xfrm>
            <a:off x="8203610" y="5434881"/>
            <a:ext cx="434193" cy="369332"/>
          </a:xfrm>
          <a:prstGeom prst="rect">
            <a:avLst/>
          </a:prstGeom>
          <a:noFill/>
        </p:spPr>
        <p:txBody>
          <a:bodyPr wrap="square" rtlCol="0">
            <a:spAutoFit/>
          </a:bodyPr>
          <a:lstStyle/>
          <a:p>
            <a:r>
              <a:rPr lang="en-US" altLang="zh-CN" dirty="0"/>
              <a:t>-1</a:t>
            </a:r>
            <a:endParaRPr lang="zh-CN" altLang="en-US" dirty="0"/>
          </a:p>
        </p:txBody>
      </p:sp>
      <p:sp>
        <p:nvSpPr>
          <p:cNvPr id="189" name="文本框 188">
            <a:extLst>
              <a:ext uri="{FF2B5EF4-FFF2-40B4-BE49-F238E27FC236}">
                <a16:creationId xmlns:a16="http://schemas.microsoft.com/office/drawing/2014/main" xmlns="" id="{A158E5BC-D645-4D94-BE89-D511E853E5CA}"/>
              </a:ext>
            </a:extLst>
          </p:cNvPr>
          <p:cNvSpPr txBox="1"/>
          <p:nvPr/>
        </p:nvSpPr>
        <p:spPr>
          <a:xfrm>
            <a:off x="8754207" y="5434881"/>
            <a:ext cx="434193" cy="369332"/>
          </a:xfrm>
          <a:prstGeom prst="rect">
            <a:avLst/>
          </a:prstGeom>
          <a:noFill/>
        </p:spPr>
        <p:txBody>
          <a:bodyPr wrap="square" rtlCol="0">
            <a:spAutoFit/>
          </a:bodyPr>
          <a:lstStyle/>
          <a:p>
            <a:r>
              <a:rPr lang="en-US" altLang="zh-CN" dirty="0"/>
              <a:t>-1</a:t>
            </a:r>
            <a:endParaRPr lang="zh-CN" altLang="en-US" dirty="0"/>
          </a:p>
        </p:txBody>
      </p:sp>
      <p:sp>
        <p:nvSpPr>
          <p:cNvPr id="190" name="文本框 189">
            <a:extLst>
              <a:ext uri="{FF2B5EF4-FFF2-40B4-BE49-F238E27FC236}">
                <a16:creationId xmlns:a16="http://schemas.microsoft.com/office/drawing/2014/main" xmlns="" id="{8674CBB7-F00C-4FED-B4F9-216C74113BCE}"/>
              </a:ext>
            </a:extLst>
          </p:cNvPr>
          <p:cNvSpPr txBox="1"/>
          <p:nvPr/>
        </p:nvSpPr>
        <p:spPr>
          <a:xfrm>
            <a:off x="9285282" y="5439774"/>
            <a:ext cx="434193" cy="369332"/>
          </a:xfrm>
          <a:prstGeom prst="rect">
            <a:avLst/>
          </a:prstGeom>
          <a:noFill/>
        </p:spPr>
        <p:txBody>
          <a:bodyPr wrap="square" rtlCol="0">
            <a:spAutoFit/>
          </a:bodyPr>
          <a:lstStyle/>
          <a:p>
            <a:r>
              <a:rPr lang="en-US" altLang="zh-CN" dirty="0"/>
              <a:t>-1</a:t>
            </a:r>
            <a:endParaRPr lang="zh-CN" altLang="en-US" dirty="0"/>
          </a:p>
        </p:txBody>
      </p:sp>
      <p:sp>
        <p:nvSpPr>
          <p:cNvPr id="192" name="文本框 191">
            <a:extLst>
              <a:ext uri="{FF2B5EF4-FFF2-40B4-BE49-F238E27FC236}">
                <a16:creationId xmlns:a16="http://schemas.microsoft.com/office/drawing/2014/main" xmlns="" id="{AA33970F-202A-4E99-95A2-336FC535472A}"/>
              </a:ext>
            </a:extLst>
          </p:cNvPr>
          <p:cNvSpPr txBox="1"/>
          <p:nvPr/>
        </p:nvSpPr>
        <p:spPr>
          <a:xfrm>
            <a:off x="494983" y="5113340"/>
            <a:ext cx="1666989" cy="1200329"/>
          </a:xfrm>
          <a:prstGeom prst="rect">
            <a:avLst/>
          </a:prstGeom>
          <a:noFill/>
        </p:spPr>
        <p:txBody>
          <a:bodyPr wrap="square" rtlCol="0">
            <a:spAutoFit/>
          </a:bodyPr>
          <a:lstStyle/>
          <a:p>
            <a:r>
              <a:rPr lang="zh-CN" altLang="en-US" dirty="0"/>
              <a:t>上标里的数字表示每一步中所选中的中间顶点</a:t>
            </a:r>
          </a:p>
        </p:txBody>
      </p:sp>
    </p:spTree>
    <p:extLst>
      <p:ext uri="{BB962C8B-B14F-4D97-AF65-F5344CB8AC3E}">
        <p14:creationId xmlns:p14="http://schemas.microsoft.com/office/powerpoint/2010/main" val="62879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animBg="1"/>
      <p:bldP spid="70" grpId="0" animBg="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p:bldP spid="150" grpId="0" animBg="1"/>
      <p:bldP spid="151" grpId="0" animBg="1"/>
      <p:bldP spid="152" grpId="0"/>
      <p:bldP spid="153" grpId="0"/>
      <p:bldP spid="154" grpId="0"/>
      <p:bldP spid="155" grpId="0"/>
      <p:bldP spid="156" grpId="0"/>
      <p:bldP spid="157" grpId="0"/>
      <p:bldP spid="158" grpId="0"/>
      <p:bldP spid="159" grpId="0"/>
      <p:bldP spid="160" grpId="0"/>
      <p:bldP spid="176" grpId="0"/>
      <p:bldP spid="177" grpId="0"/>
      <p:bldP spid="178" grpId="0"/>
      <p:bldP spid="179" grpId="0"/>
      <p:bldP spid="180" grpId="0"/>
      <p:bldP spid="181" grpId="0"/>
      <p:bldP spid="182" grpId="0"/>
      <p:bldP spid="183" grpId="0"/>
      <p:bldP spid="184" grpId="0"/>
      <p:bldP spid="185" grpId="0"/>
      <p:bldP spid="186" grpId="0"/>
      <p:bldP spid="187" grpId="0"/>
      <p:bldP spid="188" grpId="0"/>
      <p:bldP spid="189" grpId="0"/>
      <p:bldP spid="190" grpId="0"/>
      <p:bldP spid="19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E9EFDFC0-55AB-465A-8923-F520616EC445}"/>
              </a:ext>
            </a:extLst>
          </p:cNvPr>
          <p:cNvSpPr/>
          <p:nvPr/>
        </p:nvSpPr>
        <p:spPr>
          <a:xfrm>
            <a:off x="71717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6E93CE19-27EC-4D3C-9648-A08CD309ACB1}"/>
              </a:ext>
            </a:extLst>
          </p:cNvPr>
          <p:cNvSpPr/>
          <p:nvPr/>
        </p:nvSpPr>
        <p:spPr>
          <a:xfrm>
            <a:off x="257321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294997B0-5EE1-481A-96F9-D427F849DA14}"/>
              </a:ext>
            </a:extLst>
          </p:cNvPr>
          <p:cNvSpPr/>
          <p:nvPr/>
        </p:nvSpPr>
        <p:spPr>
          <a:xfrm>
            <a:off x="717173" y="17651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27BFEC8B-6572-4A57-AC73-BBC03164D8E2}"/>
              </a:ext>
            </a:extLst>
          </p:cNvPr>
          <p:cNvSpPr/>
          <p:nvPr/>
        </p:nvSpPr>
        <p:spPr>
          <a:xfrm>
            <a:off x="2573213" y="17651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7" name="直接箭头连接符 6">
            <a:extLst>
              <a:ext uri="{FF2B5EF4-FFF2-40B4-BE49-F238E27FC236}">
                <a16:creationId xmlns:a16="http://schemas.microsoft.com/office/drawing/2014/main" xmlns="" id="{4AAEF33F-3F51-4897-884C-E18B9EE2E76E}"/>
              </a:ext>
            </a:extLst>
          </p:cNvPr>
          <p:cNvCxnSpPr>
            <a:stCxn id="14" idx="6"/>
            <a:endCxn id="15" idx="2"/>
          </p:cNvCxnSpPr>
          <p:nvPr/>
        </p:nvCxnSpPr>
        <p:spPr>
          <a:xfrm>
            <a:off x="1107565" y="805426"/>
            <a:ext cx="1465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D0EC349B-17B7-4B5F-AF9D-17B785039F36}"/>
              </a:ext>
            </a:extLst>
          </p:cNvPr>
          <p:cNvCxnSpPr>
            <a:stCxn id="17" idx="1"/>
            <a:endCxn id="14" idx="5"/>
          </p:cNvCxnSpPr>
          <p:nvPr/>
        </p:nvCxnSpPr>
        <p:spPr>
          <a:xfrm flipH="1" flipV="1">
            <a:off x="1050393" y="934517"/>
            <a:ext cx="1579992" cy="88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D5313E95-8BDA-4666-A347-6EA3101F2B9C}"/>
              </a:ext>
            </a:extLst>
          </p:cNvPr>
          <p:cNvCxnSpPr>
            <a:stCxn id="15" idx="4"/>
            <a:endCxn id="17" idx="0"/>
          </p:cNvCxnSpPr>
          <p:nvPr/>
        </p:nvCxnSpPr>
        <p:spPr>
          <a:xfrm>
            <a:off x="2768409" y="987988"/>
            <a:ext cx="0" cy="77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AC2C3AAE-9E37-4361-B4FD-664F8FFCBEAF}"/>
              </a:ext>
            </a:extLst>
          </p:cNvPr>
          <p:cNvCxnSpPr>
            <a:stCxn id="16" idx="6"/>
            <a:endCxn id="17" idx="2"/>
          </p:cNvCxnSpPr>
          <p:nvPr/>
        </p:nvCxnSpPr>
        <p:spPr>
          <a:xfrm flipV="1">
            <a:off x="1107565" y="1947726"/>
            <a:ext cx="1465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D1EAF64-C3E6-403A-8D6C-B4BE11538367}"/>
              </a:ext>
            </a:extLst>
          </p:cNvPr>
          <p:cNvCxnSpPr>
            <a:stCxn id="15" idx="3"/>
            <a:endCxn id="16" idx="7"/>
          </p:cNvCxnSpPr>
          <p:nvPr/>
        </p:nvCxnSpPr>
        <p:spPr>
          <a:xfrm flipH="1">
            <a:off x="1050393" y="934517"/>
            <a:ext cx="1579992" cy="88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0D4B5408-86D8-4B07-9974-08ABCBF39C3E}"/>
              </a:ext>
            </a:extLst>
          </p:cNvPr>
          <p:cNvCxnSpPr>
            <a:stCxn id="16" idx="0"/>
            <a:endCxn id="14" idx="4"/>
          </p:cNvCxnSpPr>
          <p:nvPr/>
        </p:nvCxnSpPr>
        <p:spPr>
          <a:xfrm flipV="1">
            <a:off x="912369" y="987988"/>
            <a:ext cx="0" cy="77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A2153643-5937-458D-AB05-3756BD46ED47}"/>
              </a:ext>
            </a:extLst>
          </p:cNvPr>
          <p:cNvSpPr txBox="1"/>
          <p:nvPr/>
        </p:nvSpPr>
        <p:spPr>
          <a:xfrm>
            <a:off x="1669592" y="452434"/>
            <a:ext cx="335560" cy="369332"/>
          </a:xfrm>
          <a:prstGeom prst="rect">
            <a:avLst/>
          </a:prstGeom>
          <a:noFill/>
        </p:spPr>
        <p:txBody>
          <a:bodyPr wrap="square" rtlCol="0">
            <a:spAutoFit/>
          </a:bodyPr>
          <a:lstStyle/>
          <a:p>
            <a:r>
              <a:rPr lang="en-US" altLang="zh-CN" dirty="0"/>
              <a:t>2</a:t>
            </a:r>
            <a:endParaRPr lang="zh-CN" altLang="en-US" dirty="0"/>
          </a:p>
        </p:txBody>
      </p:sp>
      <p:sp>
        <p:nvSpPr>
          <p:cNvPr id="32" name="文本框 31">
            <a:extLst>
              <a:ext uri="{FF2B5EF4-FFF2-40B4-BE49-F238E27FC236}">
                <a16:creationId xmlns:a16="http://schemas.microsoft.com/office/drawing/2014/main" xmlns="" id="{29E9E3E9-3EDD-4FBB-8A8A-77C82600EDB0}"/>
              </a:ext>
            </a:extLst>
          </p:cNvPr>
          <p:cNvSpPr txBox="1"/>
          <p:nvPr/>
        </p:nvSpPr>
        <p:spPr>
          <a:xfrm>
            <a:off x="575640" y="1168447"/>
            <a:ext cx="335560" cy="369332"/>
          </a:xfrm>
          <a:prstGeom prst="rect">
            <a:avLst/>
          </a:prstGeom>
          <a:noFill/>
        </p:spPr>
        <p:txBody>
          <a:bodyPr wrap="square" rtlCol="0">
            <a:spAutoFit/>
          </a:bodyPr>
          <a:lstStyle/>
          <a:p>
            <a:r>
              <a:rPr lang="en-US" altLang="zh-CN" dirty="0"/>
              <a:t>5</a:t>
            </a:r>
            <a:endParaRPr lang="zh-CN" altLang="en-US" dirty="0"/>
          </a:p>
        </p:txBody>
      </p:sp>
      <p:sp>
        <p:nvSpPr>
          <p:cNvPr id="33" name="文本框 32">
            <a:extLst>
              <a:ext uri="{FF2B5EF4-FFF2-40B4-BE49-F238E27FC236}">
                <a16:creationId xmlns:a16="http://schemas.microsoft.com/office/drawing/2014/main" xmlns="" id="{8034DD45-10F1-41AF-B9DD-ACEF2FA6358D}"/>
              </a:ext>
            </a:extLst>
          </p:cNvPr>
          <p:cNvSpPr txBox="1"/>
          <p:nvPr/>
        </p:nvSpPr>
        <p:spPr>
          <a:xfrm>
            <a:off x="1308464" y="1537779"/>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FAD532D8-C1ED-4DA3-B619-B4F326C2943A}"/>
              </a:ext>
            </a:extLst>
          </p:cNvPr>
          <p:cNvSpPr txBox="1"/>
          <p:nvPr/>
        </p:nvSpPr>
        <p:spPr>
          <a:xfrm>
            <a:off x="2224643" y="1367383"/>
            <a:ext cx="335560" cy="369332"/>
          </a:xfrm>
          <a:prstGeom prst="rect">
            <a:avLst/>
          </a:prstGeom>
          <a:noFill/>
        </p:spPr>
        <p:txBody>
          <a:bodyPr wrap="square" rtlCol="0">
            <a:spAutoFit/>
          </a:bodyPr>
          <a:lstStyle/>
          <a:p>
            <a:r>
              <a:rPr lang="en-US" altLang="zh-CN" dirty="0"/>
              <a:t>3</a:t>
            </a:r>
            <a:endParaRPr lang="zh-CN" altLang="en-US" dirty="0"/>
          </a:p>
        </p:txBody>
      </p:sp>
      <p:sp>
        <p:nvSpPr>
          <p:cNvPr id="35" name="文本框 34">
            <a:extLst>
              <a:ext uri="{FF2B5EF4-FFF2-40B4-BE49-F238E27FC236}">
                <a16:creationId xmlns:a16="http://schemas.microsoft.com/office/drawing/2014/main" xmlns="" id="{13F4AE41-F6B3-412E-BC8D-810FB65265CE}"/>
              </a:ext>
            </a:extLst>
          </p:cNvPr>
          <p:cNvSpPr txBox="1"/>
          <p:nvPr/>
        </p:nvSpPr>
        <p:spPr>
          <a:xfrm>
            <a:off x="2788005" y="1165985"/>
            <a:ext cx="335560"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64D6109-0CC6-4AEC-BBE8-F3CB82C571E2}"/>
              </a:ext>
            </a:extLst>
          </p:cNvPr>
          <p:cNvSpPr txBox="1"/>
          <p:nvPr/>
        </p:nvSpPr>
        <p:spPr>
          <a:xfrm>
            <a:off x="1669592" y="2076818"/>
            <a:ext cx="335560" cy="369332"/>
          </a:xfrm>
          <a:prstGeom prst="rect">
            <a:avLst/>
          </a:prstGeom>
          <a:noFill/>
        </p:spPr>
        <p:txBody>
          <a:bodyPr wrap="square" rtlCol="0">
            <a:spAutoFit/>
          </a:bodyPr>
          <a:lstStyle/>
          <a:p>
            <a:r>
              <a:rPr lang="en-US" altLang="zh-CN" dirty="0"/>
              <a:t>4</a:t>
            </a:r>
            <a:endParaRPr lang="zh-CN" altLang="en-US" dirty="0"/>
          </a:p>
        </p:txBody>
      </p:sp>
      <p:sp>
        <p:nvSpPr>
          <p:cNvPr id="68" name="文本框 67">
            <a:extLst>
              <a:ext uri="{FF2B5EF4-FFF2-40B4-BE49-F238E27FC236}">
                <a16:creationId xmlns:a16="http://schemas.microsoft.com/office/drawing/2014/main" xmlns="" id="{8DA4F95C-E9F8-4CF7-A323-36668A159098}"/>
              </a:ext>
            </a:extLst>
          </p:cNvPr>
          <p:cNvSpPr txBox="1"/>
          <p:nvPr/>
        </p:nvSpPr>
        <p:spPr>
          <a:xfrm>
            <a:off x="383247" y="3249472"/>
            <a:ext cx="1989948" cy="369332"/>
          </a:xfrm>
          <a:prstGeom prst="rect">
            <a:avLst/>
          </a:prstGeom>
          <a:noFill/>
        </p:spPr>
        <p:txBody>
          <a:bodyPr wrap="square" rtlCol="0">
            <a:spAutoFit/>
          </a:bodyPr>
          <a:lstStyle/>
          <a:p>
            <a:r>
              <a:rPr lang="zh-CN" altLang="en-US" dirty="0"/>
              <a:t>第一次：</a:t>
            </a:r>
            <a:r>
              <a:rPr lang="en-US" altLang="zh-CN" dirty="0"/>
              <a:t> A</a:t>
            </a:r>
            <a:r>
              <a:rPr lang="en-US" altLang="zh-CN" baseline="30000" dirty="0"/>
              <a:t>(</a:t>
            </a:r>
            <a:r>
              <a:rPr lang="en-US" altLang="zh-CN" baseline="30000" dirty="0">
                <a:solidFill>
                  <a:schemeClr val="accent1"/>
                </a:solidFill>
              </a:rPr>
              <a:t>0</a:t>
            </a:r>
            <a:r>
              <a:rPr lang="en-US" altLang="zh-CN" baseline="30000" dirty="0"/>
              <a:t>)</a:t>
            </a:r>
            <a:r>
              <a:rPr lang="en-US" altLang="zh-CN" dirty="0"/>
              <a:t>=</a:t>
            </a:r>
            <a:endParaRPr lang="en-US" altLang="zh-CN" baseline="30000" dirty="0"/>
          </a:p>
        </p:txBody>
      </p:sp>
      <p:sp>
        <p:nvSpPr>
          <p:cNvPr id="69" name="左中括号 68">
            <a:extLst>
              <a:ext uri="{FF2B5EF4-FFF2-40B4-BE49-F238E27FC236}">
                <a16:creationId xmlns:a16="http://schemas.microsoft.com/office/drawing/2014/main" xmlns="" id="{081AFAAD-B53C-4299-93A8-3C3223EA01F5}"/>
              </a:ext>
            </a:extLst>
          </p:cNvPr>
          <p:cNvSpPr/>
          <p:nvPr/>
        </p:nvSpPr>
        <p:spPr>
          <a:xfrm>
            <a:off x="2810583"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右中括号 69">
            <a:extLst>
              <a:ext uri="{FF2B5EF4-FFF2-40B4-BE49-F238E27FC236}">
                <a16:creationId xmlns:a16="http://schemas.microsoft.com/office/drawing/2014/main" xmlns="" id="{70E90B31-2A5E-421A-8766-124865E0B090}"/>
              </a:ext>
            </a:extLst>
          </p:cNvPr>
          <p:cNvSpPr/>
          <p:nvPr/>
        </p:nvSpPr>
        <p:spPr>
          <a:xfrm>
            <a:off x="5106475"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5CE020B1-FD53-4A1C-A7D5-6589EE56380D}"/>
              </a:ext>
            </a:extLst>
          </p:cNvPr>
          <p:cNvSpPr txBox="1"/>
          <p:nvPr/>
        </p:nvSpPr>
        <p:spPr>
          <a:xfrm>
            <a:off x="2926927" y="3059668"/>
            <a:ext cx="377504" cy="369332"/>
          </a:xfrm>
          <a:prstGeom prst="rect">
            <a:avLst/>
          </a:prstGeom>
          <a:noFill/>
        </p:spPr>
        <p:txBody>
          <a:bodyPr wrap="square" rtlCol="0">
            <a:spAutoFit/>
          </a:bodyPr>
          <a:lstStyle/>
          <a:p>
            <a:r>
              <a:rPr lang="en-US" altLang="zh-CN" dirty="0"/>
              <a:t>0</a:t>
            </a:r>
            <a:endParaRPr lang="zh-CN" altLang="en-US" dirty="0"/>
          </a:p>
        </p:txBody>
      </p:sp>
      <p:sp>
        <p:nvSpPr>
          <p:cNvPr id="72" name="文本框 71">
            <a:extLst>
              <a:ext uri="{FF2B5EF4-FFF2-40B4-BE49-F238E27FC236}">
                <a16:creationId xmlns:a16="http://schemas.microsoft.com/office/drawing/2014/main" xmlns="" id="{1BF3330C-34DB-4E5E-BF9B-9487E066F763}"/>
              </a:ext>
            </a:extLst>
          </p:cNvPr>
          <p:cNvSpPr txBox="1"/>
          <p:nvPr/>
        </p:nvSpPr>
        <p:spPr>
          <a:xfrm>
            <a:off x="3454969" y="3059668"/>
            <a:ext cx="377504" cy="369332"/>
          </a:xfrm>
          <a:prstGeom prst="rect">
            <a:avLst/>
          </a:prstGeom>
          <a:noFill/>
        </p:spPr>
        <p:txBody>
          <a:bodyPr wrap="square" rtlCol="0">
            <a:spAutoFit/>
          </a:bodyPr>
          <a:lstStyle/>
          <a:p>
            <a:r>
              <a:rPr lang="en-US" altLang="zh-CN" dirty="0"/>
              <a:t>1</a:t>
            </a:r>
            <a:endParaRPr lang="zh-CN" altLang="en-US" dirty="0"/>
          </a:p>
        </p:txBody>
      </p:sp>
      <p:sp>
        <p:nvSpPr>
          <p:cNvPr id="73" name="文本框 72">
            <a:extLst>
              <a:ext uri="{FF2B5EF4-FFF2-40B4-BE49-F238E27FC236}">
                <a16:creationId xmlns:a16="http://schemas.microsoft.com/office/drawing/2014/main" xmlns="" id="{8927F1A6-3B08-4259-ADD1-FA98B1179D2B}"/>
              </a:ext>
            </a:extLst>
          </p:cNvPr>
          <p:cNvSpPr txBox="1"/>
          <p:nvPr/>
        </p:nvSpPr>
        <p:spPr>
          <a:xfrm>
            <a:off x="3982271" y="3059668"/>
            <a:ext cx="377504" cy="369332"/>
          </a:xfrm>
          <a:prstGeom prst="rect">
            <a:avLst/>
          </a:prstGeom>
          <a:noFill/>
        </p:spPr>
        <p:txBody>
          <a:bodyPr wrap="square" rtlCol="0">
            <a:spAutoFit/>
          </a:bodyPr>
          <a:lstStyle/>
          <a:p>
            <a:r>
              <a:rPr lang="en-US" altLang="zh-CN" dirty="0"/>
              <a:t>2</a:t>
            </a:r>
            <a:endParaRPr lang="zh-CN" altLang="en-US" dirty="0"/>
          </a:p>
        </p:txBody>
      </p:sp>
      <p:sp>
        <p:nvSpPr>
          <p:cNvPr id="74" name="文本框 73">
            <a:extLst>
              <a:ext uri="{FF2B5EF4-FFF2-40B4-BE49-F238E27FC236}">
                <a16:creationId xmlns:a16="http://schemas.microsoft.com/office/drawing/2014/main" xmlns="" id="{80617FB4-F58F-4385-9A2F-F415F41B4426}"/>
              </a:ext>
            </a:extLst>
          </p:cNvPr>
          <p:cNvSpPr txBox="1"/>
          <p:nvPr/>
        </p:nvSpPr>
        <p:spPr>
          <a:xfrm>
            <a:off x="4509492" y="3059668"/>
            <a:ext cx="377504" cy="369332"/>
          </a:xfrm>
          <a:prstGeom prst="rect">
            <a:avLst/>
          </a:prstGeom>
          <a:noFill/>
        </p:spPr>
        <p:txBody>
          <a:bodyPr wrap="square" rtlCol="0">
            <a:spAutoFit/>
          </a:bodyPr>
          <a:lstStyle/>
          <a:p>
            <a:r>
              <a:rPr lang="en-US" altLang="zh-CN" dirty="0"/>
              <a:t>3</a:t>
            </a:r>
            <a:endParaRPr lang="zh-CN" altLang="en-US" dirty="0"/>
          </a:p>
        </p:txBody>
      </p:sp>
      <p:sp>
        <p:nvSpPr>
          <p:cNvPr id="75" name="文本框 74">
            <a:extLst>
              <a:ext uri="{FF2B5EF4-FFF2-40B4-BE49-F238E27FC236}">
                <a16:creationId xmlns:a16="http://schemas.microsoft.com/office/drawing/2014/main" xmlns="" id="{F1BE2012-FAE9-4F86-A856-B780E16B1652}"/>
              </a:ext>
            </a:extLst>
          </p:cNvPr>
          <p:cNvSpPr txBox="1"/>
          <p:nvPr/>
        </p:nvSpPr>
        <p:spPr>
          <a:xfrm>
            <a:off x="2451196" y="3429000"/>
            <a:ext cx="377504" cy="369332"/>
          </a:xfrm>
          <a:prstGeom prst="rect">
            <a:avLst/>
          </a:prstGeom>
          <a:noFill/>
        </p:spPr>
        <p:txBody>
          <a:bodyPr wrap="square" rtlCol="0">
            <a:spAutoFit/>
          </a:bodyPr>
          <a:lstStyle/>
          <a:p>
            <a:r>
              <a:rPr lang="en-US" altLang="zh-CN" dirty="0"/>
              <a:t>0</a:t>
            </a:r>
            <a:endParaRPr lang="zh-CN" altLang="en-US" dirty="0"/>
          </a:p>
        </p:txBody>
      </p:sp>
      <p:sp>
        <p:nvSpPr>
          <p:cNvPr id="76" name="文本框 75">
            <a:extLst>
              <a:ext uri="{FF2B5EF4-FFF2-40B4-BE49-F238E27FC236}">
                <a16:creationId xmlns:a16="http://schemas.microsoft.com/office/drawing/2014/main" xmlns="" id="{674C6520-83D7-40F7-ABE0-A52998358067}"/>
              </a:ext>
            </a:extLst>
          </p:cNvPr>
          <p:cNvSpPr txBox="1"/>
          <p:nvPr/>
        </p:nvSpPr>
        <p:spPr>
          <a:xfrm>
            <a:off x="2451196" y="3798332"/>
            <a:ext cx="377504" cy="369332"/>
          </a:xfrm>
          <a:prstGeom prst="rect">
            <a:avLst/>
          </a:prstGeom>
          <a:noFill/>
        </p:spPr>
        <p:txBody>
          <a:bodyPr wrap="square" rtlCol="0">
            <a:spAutoFit/>
          </a:bodyPr>
          <a:lstStyle/>
          <a:p>
            <a:r>
              <a:rPr lang="en-US" altLang="zh-CN" dirty="0"/>
              <a:t>1</a:t>
            </a:r>
            <a:endParaRPr lang="zh-CN" altLang="en-US" dirty="0"/>
          </a:p>
        </p:txBody>
      </p:sp>
      <p:sp>
        <p:nvSpPr>
          <p:cNvPr id="77" name="文本框 76">
            <a:extLst>
              <a:ext uri="{FF2B5EF4-FFF2-40B4-BE49-F238E27FC236}">
                <a16:creationId xmlns:a16="http://schemas.microsoft.com/office/drawing/2014/main" xmlns="" id="{3C8B8656-900E-4CDE-8CA1-DA9CD4256709}"/>
              </a:ext>
            </a:extLst>
          </p:cNvPr>
          <p:cNvSpPr txBox="1"/>
          <p:nvPr/>
        </p:nvSpPr>
        <p:spPr>
          <a:xfrm>
            <a:off x="2448696" y="4167664"/>
            <a:ext cx="377504" cy="369332"/>
          </a:xfrm>
          <a:prstGeom prst="rect">
            <a:avLst/>
          </a:prstGeom>
          <a:noFill/>
        </p:spPr>
        <p:txBody>
          <a:bodyPr wrap="square" rtlCol="0">
            <a:spAutoFit/>
          </a:bodyPr>
          <a:lstStyle/>
          <a:p>
            <a:r>
              <a:rPr lang="en-US" altLang="zh-CN" dirty="0"/>
              <a:t>2</a:t>
            </a:r>
            <a:endParaRPr lang="zh-CN" altLang="en-US" dirty="0"/>
          </a:p>
        </p:txBody>
      </p:sp>
      <p:sp>
        <p:nvSpPr>
          <p:cNvPr id="78" name="文本框 77">
            <a:extLst>
              <a:ext uri="{FF2B5EF4-FFF2-40B4-BE49-F238E27FC236}">
                <a16:creationId xmlns:a16="http://schemas.microsoft.com/office/drawing/2014/main" xmlns="" id="{ADA93D2B-2482-4833-9B89-7E67B756A8EA}"/>
              </a:ext>
            </a:extLst>
          </p:cNvPr>
          <p:cNvSpPr txBox="1"/>
          <p:nvPr/>
        </p:nvSpPr>
        <p:spPr>
          <a:xfrm>
            <a:off x="2453358" y="4565763"/>
            <a:ext cx="377504" cy="369332"/>
          </a:xfrm>
          <a:prstGeom prst="rect">
            <a:avLst/>
          </a:prstGeom>
          <a:noFill/>
        </p:spPr>
        <p:txBody>
          <a:bodyPr wrap="square" rtlCol="0">
            <a:spAutoFit/>
          </a:bodyPr>
          <a:lstStyle/>
          <a:p>
            <a:r>
              <a:rPr lang="en-US" altLang="zh-CN" dirty="0"/>
              <a:t>3</a:t>
            </a:r>
            <a:endParaRPr lang="zh-CN" altLang="en-US" dirty="0"/>
          </a:p>
        </p:txBody>
      </p:sp>
      <p:sp>
        <p:nvSpPr>
          <p:cNvPr id="79" name="文本框 78">
            <a:extLst>
              <a:ext uri="{FF2B5EF4-FFF2-40B4-BE49-F238E27FC236}">
                <a16:creationId xmlns:a16="http://schemas.microsoft.com/office/drawing/2014/main" xmlns="" id="{2E9FBEC9-FCB0-4ECB-88AD-E6D3026A35D9}"/>
              </a:ext>
            </a:extLst>
          </p:cNvPr>
          <p:cNvSpPr txBox="1"/>
          <p:nvPr/>
        </p:nvSpPr>
        <p:spPr>
          <a:xfrm>
            <a:off x="2956317" y="3404257"/>
            <a:ext cx="314853"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1706B5F7-4F29-4733-8B21-A1BD1A306B5F}"/>
              </a:ext>
            </a:extLst>
          </p:cNvPr>
          <p:cNvSpPr txBox="1"/>
          <p:nvPr/>
        </p:nvSpPr>
        <p:spPr>
          <a:xfrm>
            <a:off x="3454969" y="3794527"/>
            <a:ext cx="314853"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E8593715-BA4F-46CD-9433-96F1E147F6F0}"/>
              </a:ext>
            </a:extLst>
          </p:cNvPr>
          <p:cNvSpPr txBox="1"/>
          <p:nvPr/>
        </p:nvSpPr>
        <p:spPr>
          <a:xfrm>
            <a:off x="3989300" y="4167664"/>
            <a:ext cx="314853"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65C8EE27-D731-4F36-903A-0356EC099F98}"/>
              </a:ext>
            </a:extLst>
          </p:cNvPr>
          <p:cNvSpPr txBox="1"/>
          <p:nvPr/>
        </p:nvSpPr>
        <p:spPr>
          <a:xfrm>
            <a:off x="4541380" y="4590095"/>
            <a:ext cx="314853" cy="369332"/>
          </a:xfrm>
          <a:prstGeom prst="rect">
            <a:avLst/>
          </a:prstGeom>
          <a:noFill/>
        </p:spPr>
        <p:txBody>
          <a:bodyPr wrap="square" rtlCol="0">
            <a:spAutoFit/>
          </a:bodyPr>
          <a:lstStyle/>
          <a:p>
            <a:r>
              <a:rPr lang="en-US" altLang="zh-CN" dirty="0"/>
              <a:t>0</a:t>
            </a:r>
            <a:endParaRPr lang="zh-CN" altLang="en-US" dirty="0"/>
          </a:p>
        </p:txBody>
      </p:sp>
      <p:sp>
        <p:nvSpPr>
          <p:cNvPr id="83" name="文本框 82">
            <a:extLst>
              <a:ext uri="{FF2B5EF4-FFF2-40B4-BE49-F238E27FC236}">
                <a16:creationId xmlns:a16="http://schemas.microsoft.com/office/drawing/2014/main" xmlns="" id="{5AE2F7D0-D6F6-4A51-B920-23F0D8D0534F}"/>
              </a:ext>
            </a:extLst>
          </p:cNvPr>
          <p:cNvSpPr txBox="1"/>
          <p:nvPr/>
        </p:nvSpPr>
        <p:spPr>
          <a:xfrm>
            <a:off x="3454969" y="3404257"/>
            <a:ext cx="314853" cy="369332"/>
          </a:xfrm>
          <a:prstGeom prst="rect">
            <a:avLst/>
          </a:prstGeom>
          <a:noFill/>
        </p:spPr>
        <p:txBody>
          <a:bodyPr wrap="square" rtlCol="0">
            <a:spAutoFit/>
          </a:bodyPr>
          <a:lstStyle/>
          <a:p>
            <a:r>
              <a:rPr lang="en-US" altLang="zh-CN" dirty="0"/>
              <a:t>2</a:t>
            </a:r>
            <a:endParaRPr lang="zh-CN" altLang="en-US" dirty="0"/>
          </a:p>
        </p:txBody>
      </p:sp>
      <p:sp>
        <p:nvSpPr>
          <p:cNvPr id="84" name="文本框 83">
            <a:extLst>
              <a:ext uri="{FF2B5EF4-FFF2-40B4-BE49-F238E27FC236}">
                <a16:creationId xmlns:a16="http://schemas.microsoft.com/office/drawing/2014/main" xmlns="" id="{E397CEAF-96B3-4391-95DE-26A4EE83D747}"/>
              </a:ext>
            </a:extLst>
          </p:cNvPr>
          <p:cNvSpPr txBox="1"/>
          <p:nvPr/>
        </p:nvSpPr>
        <p:spPr>
          <a:xfrm>
            <a:off x="3928996" y="3421390"/>
            <a:ext cx="314853" cy="369332"/>
          </a:xfrm>
          <a:prstGeom prst="rect">
            <a:avLst/>
          </a:prstGeom>
          <a:noFill/>
        </p:spPr>
        <p:txBody>
          <a:bodyPr wrap="square" rtlCol="0">
            <a:spAutoFit/>
          </a:bodyPr>
          <a:lstStyle/>
          <a:p>
            <a:r>
              <a:rPr lang="zh-CN" altLang="en-US" dirty="0"/>
              <a:t>∞</a:t>
            </a:r>
          </a:p>
        </p:txBody>
      </p:sp>
      <p:sp>
        <p:nvSpPr>
          <p:cNvPr id="85" name="文本框 84">
            <a:extLst>
              <a:ext uri="{FF2B5EF4-FFF2-40B4-BE49-F238E27FC236}">
                <a16:creationId xmlns:a16="http://schemas.microsoft.com/office/drawing/2014/main" xmlns="" id="{4B51CCC5-A3B2-442E-A97C-85E4E0A86F09}"/>
              </a:ext>
            </a:extLst>
          </p:cNvPr>
          <p:cNvSpPr txBox="1"/>
          <p:nvPr/>
        </p:nvSpPr>
        <p:spPr>
          <a:xfrm>
            <a:off x="4501215" y="3429000"/>
            <a:ext cx="314853" cy="369332"/>
          </a:xfrm>
          <a:prstGeom prst="rect">
            <a:avLst/>
          </a:prstGeom>
          <a:noFill/>
        </p:spPr>
        <p:txBody>
          <a:bodyPr wrap="square" rtlCol="0">
            <a:spAutoFit/>
          </a:bodyPr>
          <a:lstStyle/>
          <a:p>
            <a:r>
              <a:rPr lang="zh-CN" altLang="en-US" dirty="0"/>
              <a:t>∞</a:t>
            </a:r>
          </a:p>
        </p:txBody>
      </p:sp>
      <p:sp>
        <p:nvSpPr>
          <p:cNvPr id="86" name="文本框 85">
            <a:extLst>
              <a:ext uri="{FF2B5EF4-FFF2-40B4-BE49-F238E27FC236}">
                <a16:creationId xmlns:a16="http://schemas.microsoft.com/office/drawing/2014/main" xmlns="" id="{6D58B8AE-CDBB-4513-9731-15B4B9391E84}"/>
              </a:ext>
            </a:extLst>
          </p:cNvPr>
          <p:cNvSpPr txBox="1"/>
          <p:nvPr/>
        </p:nvSpPr>
        <p:spPr>
          <a:xfrm>
            <a:off x="2921515" y="3790722"/>
            <a:ext cx="314853" cy="369332"/>
          </a:xfrm>
          <a:prstGeom prst="rect">
            <a:avLst/>
          </a:prstGeom>
          <a:noFill/>
        </p:spPr>
        <p:txBody>
          <a:bodyPr wrap="square" rtlCol="0">
            <a:spAutoFit/>
          </a:bodyPr>
          <a:lstStyle/>
          <a:p>
            <a:r>
              <a:rPr lang="zh-CN" altLang="en-US" dirty="0"/>
              <a:t>∞</a:t>
            </a:r>
          </a:p>
        </p:txBody>
      </p:sp>
      <p:sp>
        <p:nvSpPr>
          <p:cNvPr id="87" name="文本框 86">
            <a:extLst>
              <a:ext uri="{FF2B5EF4-FFF2-40B4-BE49-F238E27FC236}">
                <a16:creationId xmlns:a16="http://schemas.microsoft.com/office/drawing/2014/main" xmlns="" id="{316A2862-4532-4F06-BA7F-A4A91CF74628}"/>
              </a:ext>
            </a:extLst>
          </p:cNvPr>
          <p:cNvSpPr txBox="1"/>
          <p:nvPr/>
        </p:nvSpPr>
        <p:spPr>
          <a:xfrm>
            <a:off x="3989301" y="3794527"/>
            <a:ext cx="314853" cy="369332"/>
          </a:xfrm>
          <a:prstGeom prst="rect">
            <a:avLst/>
          </a:prstGeom>
          <a:noFill/>
        </p:spPr>
        <p:txBody>
          <a:bodyPr wrap="square" rtlCol="0">
            <a:spAutoFit/>
          </a:bodyPr>
          <a:lstStyle/>
          <a:p>
            <a:r>
              <a:rPr lang="en-US" altLang="zh-CN" dirty="0"/>
              <a:t>1</a:t>
            </a:r>
            <a:endParaRPr lang="zh-CN" altLang="en-US" dirty="0"/>
          </a:p>
        </p:txBody>
      </p:sp>
      <p:sp>
        <p:nvSpPr>
          <p:cNvPr id="88" name="文本框 87">
            <a:extLst>
              <a:ext uri="{FF2B5EF4-FFF2-40B4-BE49-F238E27FC236}">
                <a16:creationId xmlns:a16="http://schemas.microsoft.com/office/drawing/2014/main" xmlns="" id="{EF32F67D-608A-4837-96CF-4285A98787E1}"/>
              </a:ext>
            </a:extLst>
          </p:cNvPr>
          <p:cNvSpPr txBox="1"/>
          <p:nvPr/>
        </p:nvSpPr>
        <p:spPr>
          <a:xfrm>
            <a:off x="2961680" y="4160054"/>
            <a:ext cx="314853" cy="369332"/>
          </a:xfrm>
          <a:prstGeom prst="rect">
            <a:avLst/>
          </a:prstGeom>
          <a:noFill/>
        </p:spPr>
        <p:txBody>
          <a:bodyPr wrap="square" rtlCol="0">
            <a:spAutoFit/>
          </a:bodyPr>
          <a:lstStyle/>
          <a:p>
            <a:r>
              <a:rPr lang="en-US" altLang="zh-CN" dirty="0"/>
              <a:t>5</a:t>
            </a:r>
            <a:endParaRPr lang="zh-CN" altLang="en-US" dirty="0"/>
          </a:p>
        </p:txBody>
      </p:sp>
      <p:sp>
        <p:nvSpPr>
          <p:cNvPr id="89" name="文本框 88">
            <a:extLst>
              <a:ext uri="{FF2B5EF4-FFF2-40B4-BE49-F238E27FC236}">
                <a16:creationId xmlns:a16="http://schemas.microsoft.com/office/drawing/2014/main" xmlns="" id="{8A21ADD8-3C0C-48AD-998A-023E2A4EA549}"/>
              </a:ext>
            </a:extLst>
          </p:cNvPr>
          <p:cNvSpPr txBox="1"/>
          <p:nvPr/>
        </p:nvSpPr>
        <p:spPr>
          <a:xfrm>
            <a:off x="3412997" y="4160054"/>
            <a:ext cx="337270" cy="369332"/>
          </a:xfrm>
          <a:prstGeom prst="rect">
            <a:avLst/>
          </a:prstGeom>
          <a:noFill/>
        </p:spPr>
        <p:txBody>
          <a:bodyPr wrap="square" rtlCol="0">
            <a:spAutoFit/>
          </a:bodyPr>
          <a:lstStyle/>
          <a:p>
            <a:r>
              <a:rPr lang="en-US" altLang="zh-CN" dirty="0">
                <a:solidFill>
                  <a:schemeClr val="accent2"/>
                </a:solidFill>
              </a:rPr>
              <a:t>7</a:t>
            </a:r>
            <a:endParaRPr lang="zh-CN" altLang="en-US" dirty="0">
              <a:solidFill>
                <a:schemeClr val="accent2"/>
              </a:solidFill>
            </a:endParaRPr>
          </a:p>
        </p:txBody>
      </p:sp>
      <p:sp>
        <p:nvSpPr>
          <p:cNvPr id="90" name="文本框 89">
            <a:extLst>
              <a:ext uri="{FF2B5EF4-FFF2-40B4-BE49-F238E27FC236}">
                <a16:creationId xmlns:a16="http://schemas.microsoft.com/office/drawing/2014/main" xmlns="" id="{B631A77B-715E-4D58-8F86-131AA7D494CD}"/>
              </a:ext>
            </a:extLst>
          </p:cNvPr>
          <p:cNvSpPr txBox="1"/>
          <p:nvPr/>
        </p:nvSpPr>
        <p:spPr>
          <a:xfrm>
            <a:off x="4538988" y="4160054"/>
            <a:ext cx="314853" cy="369332"/>
          </a:xfrm>
          <a:prstGeom prst="rect">
            <a:avLst/>
          </a:prstGeom>
          <a:noFill/>
        </p:spPr>
        <p:txBody>
          <a:bodyPr wrap="square" rtlCol="0">
            <a:spAutoFit/>
          </a:bodyPr>
          <a:lstStyle/>
          <a:p>
            <a:r>
              <a:rPr lang="en-US" altLang="zh-CN" dirty="0"/>
              <a:t>4</a:t>
            </a:r>
            <a:endParaRPr lang="zh-CN" altLang="en-US" dirty="0"/>
          </a:p>
        </p:txBody>
      </p:sp>
      <p:sp>
        <p:nvSpPr>
          <p:cNvPr id="91" name="文本框 90">
            <a:extLst>
              <a:ext uri="{FF2B5EF4-FFF2-40B4-BE49-F238E27FC236}">
                <a16:creationId xmlns:a16="http://schemas.microsoft.com/office/drawing/2014/main" xmlns="" id="{A6779E76-1A92-4A57-BD81-00DA85B3BF7C}"/>
              </a:ext>
            </a:extLst>
          </p:cNvPr>
          <p:cNvSpPr txBox="1"/>
          <p:nvPr/>
        </p:nvSpPr>
        <p:spPr>
          <a:xfrm>
            <a:off x="4538988" y="3794527"/>
            <a:ext cx="314853" cy="369332"/>
          </a:xfrm>
          <a:prstGeom prst="rect">
            <a:avLst/>
          </a:prstGeom>
          <a:noFill/>
        </p:spPr>
        <p:txBody>
          <a:bodyPr wrap="square" rtlCol="0">
            <a:spAutoFit/>
          </a:bodyPr>
          <a:lstStyle/>
          <a:p>
            <a:r>
              <a:rPr lang="en-US" altLang="zh-CN" dirty="0"/>
              <a:t>6</a:t>
            </a:r>
            <a:endParaRPr lang="zh-CN" altLang="en-US" dirty="0"/>
          </a:p>
        </p:txBody>
      </p:sp>
      <p:sp>
        <p:nvSpPr>
          <p:cNvPr id="92" name="文本框 91">
            <a:extLst>
              <a:ext uri="{FF2B5EF4-FFF2-40B4-BE49-F238E27FC236}">
                <a16:creationId xmlns:a16="http://schemas.microsoft.com/office/drawing/2014/main" xmlns="" id="{DCF110BA-431F-4B3A-8478-F86C6BDC1F47}"/>
              </a:ext>
            </a:extLst>
          </p:cNvPr>
          <p:cNvSpPr txBox="1"/>
          <p:nvPr/>
        </p:nvSpPr>
        <p:spPr>
          <a:xfrm>
            <a:off x="2961680" y="4590095"/>
            <a:ext cx="337270" cy="369332"/>
          </a:xfrm>
          <a:prstGeom prst="rect">
            <a:avLst/>
          </a:prstGeom>
          <a:noFill/>
        </p:spPr>
        <p:txBody>
          <a:bodyPr wrap="square" rtlCol="0">
            <a:spAutoFit/>
          </a:bodyPr>
          <a:lstStyle/>
          <a:p>
            <a:r>
              <a:rPr lang="en-US" altLang="zh-CN" dirty="0"/>
              <a:t>3</a:t>
            </a:r>
            <a:endParaRPr lang="zh-CN" altLang="en-US" dirty="0"/>
          </a:p>
        </p:txBody>
      </p:sp>
      <p:sp>
        <p:nvSpPr>
          <p:cNvPr id="93" name="文本框 92">
            <a:extLst>
              <a:ext uri="{FF2B5EF4-FFF2-40B4-BE49-F238E27FC236}">
                <a16:creationId xmlns:a16="http://schemas.microsoft.com/office/drawing/2014/main" xmlns="" id="{9D595291-314D-49FD-AADB-93298AC0278C}"/>
              </a:ext>
            </a:extLst>
          </p:cNvPr>
          <p:cNvSpPr txBox="1"/>
          <p:nvPr/>
        </p:nvSpPr>
        <p:spPr>
          <a:xfrm>
            <a:off x="3412997" y="4590095"/>
            <a:ext cx="337270" cy="369332"/>
          </a:xfrm>
          <a:prstGeom prst="rect">
            <a:avLst/>
          </a:prstGeom>
          <a:noFill/>
        </p:spPr>
        <p:txBody>
          <a:bodyPr wrap="square" rtlCol="0">
            <a:spAutoFit/>
          </a:bodyPr>
          <a:lstStyle/>
          <a:p>
            <a:r>
              <a:rPr lang="en-US" altLang="zh-CN" dirty="0">
                <a:solidFill>
                  <a:schemeClr val="accent2"/>
                </a:solidFill>
              </a:rPr>
              <a:t>5</a:t>
            </a:r>
            <a:endParaRPr lang="zh-CN" altLang="en-US" dirty="0">
              <a:solidFill>
                <a:schemeClr val="accent2"/>
              </a:solidFill>
            </a:endParaRPr>
          </a:p>
        </p:txBody>
      </p:sp>
      <p:sp>
        <p:nvSpPr>
          <p:cNvPr id="94" name="文本框 93">
            <a:extLst>
              <a:ext uri="{FF2B5EF4-FFF2-40B4-BE49-F238E27FC236}">
                <a16:creationId xmlns:a16="http://schemas.microsoft.com/office/drawing/2014/main" xmlns="" id="{78C12BCE-DD66-4086-9C1E-96F8F2EDDB39}"/>
              </a:ext>
            </a:extLst>
          </p:cNvPr>
          <p:cNvSpPr txBox="1"/>
          <p:nvPr/>
        </p:nvSpPr>
        <p:spPr>
          <a:xfrm>
            <a:off x="3914340" y="4590095"/>
            <a:ext cx="337270" cy="369332"/>
          </a:xfrm>
          <a:prstGeom prst="rect">
            <a:avLst/>
          </a:prstGeom>
          <a:noFill/>
        </p:spPr>
        <p:txBody>
          <a:bodyPr wrap="square" rtlCol="0">
            <a:spAutoFit/>
          </a:bodyPr>
          <a:lstStyle/>
          <a:p>
            <a:r>
              <a:rPr lang="zh-CN" altLang="en-US" dirty="0"/>
              <a:t>∞</a:t>
            </a:r>
          </a:p>
        </p:txBody>
      </p:sp>
      <p:sp>
        <p:nvSpPr>
          <p:cNvPr id="97" name="矩形 96">
            <a:extLst>
              <a:ext uri="{FF2B5EF4-FFF2-40B4-BE49-F238E27FC236}">
                <a16:creationId xmlns:a16="http://schemas.microsoft.com/office/drawing/2014/main" xmlns="" id="{992B5187-5C0F-4B87-9FC1-7EA2ACA605A6}"/>
              </a:ext>
            </a:extLst>
          </p:cNvPr>
          <p:cNvSpPr/>
          <p:nvPr/>
        </p:nvSpPr>
        <p:spPr>
          <a:xfrm>
            <a:off x="6119003" y="3244334"/>
            <a:ext cx="952505" cy="369332"/>
          </a:xfrm>
          <a:prstGeom prst="rect">
            <a:avLst/>
          </a:prstGeom>
        </p:spPr>
        <p:txBody>
          <a:bodyPr wrap="none">
            <a:spAutoFit/>
          </a:bodyPr>
          <a:lstStyle/>
          <a:p>
            <a:r>
              <a:rPr lang="en-US" altLang="zh-CN" dirty="0"/>
              <a:t>Path</a:t>
            </a:r>
            <a:r>
              <a:rPr lang="en-US" altLang="zh-CN" baseline="30000" dirty="0"/>
              <a:t>(</a:t>
            </a:r>
            <a:r>
              <a:rPr lang="en-US" altLang="zh-CN" baseline="30000" dirty="0">
                <a:solidFill>
                  <a:schemeClr val="accent1"/>
                </a:solidFill>
              </a:rPr>
              <a:t>0</a:t>
            </a:r>
            <a:r>
              <a:rPr lang="en-US" altLang="zh-CN" baseline="30000" dirty="0"/>
              <a:t>)</a:t>
            </a:r>
            <a:r>
              <a:rPr lang="en-US" altLang="zh-CN" dirty="0"/>
              <a:t>=</a:t>
            </a:r>
            <a:endParaRPr lang="zh-CN" altLang="en-US" dirty="0"/>
          </a:p>
        </p:txBody>
      </p:sp>
      <p:sp>
        <p:nvSpPr>
          <p:cNvPr id="150" name="左中括号 149">
            <a:extLst>
              <a:ext uri="{FF2B5EF4-FFF2-40B4-BE49-F238E27FC236}">
                <a16:creationId xmlns:a16="http://schemas.microsoft.com/office/drawing/2014/main" xmlns="" id="{ECC4876A-0601-4407-8F49-4CA3BE8E46E9}"/>
              </a:ext>
            </a:extLst>
          </p:cNvPr>
          <p:cNvSpPr/>
          <p:nvPr/>
        </p:nvSpPr>
        <p:spPr>
          <a:xfrm>
            <a:off x="7638470"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右中括号 150">
            <a:extLst>
              <a:ext uri="{FF2B5EF4-FFF2-40B4-BE49-F238E27FC236}">
                <a16:creationId xmlns:a16="http://schemas.microsoft.com/office/drawing/2014/main" xmlns="" id="{6D8A4B57-776B-4404-9C4A-B05F71D4BD4F}"/>
              </a:ext>
            </a:extLst>
          </p:cNvPr>
          <p:cNvSpPr/>
          <p:nvPr/>
        </p:nvSpPr>
        <p:spPr>
          <a:xfrm>
            <a:off x="9934362"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文本框 151">
            <a:extLst>
              <a:ext uri="{FF2B5EF4-FFF2-40B4-BE49-F238E27FC236}">
                <a16:creationId xmlns:a16="http://schemas.microsoft.com/office/drawing/2014/main" xmlns="" id="{3E124B7C-4629-4966-AEC2-3EBABAAA9274}"/>
              </a:ext>
            </a:extLst>
          </p:cNvPr>
          <p:cNvSpPr txBox="1"/>
          <p:nvPr/>
        </p:nvSpPr>
        <p:spPr>
          <a:xfrm>
            <a:off x="7754814" y="3059668"/>
            <a:ext cx="377504" cy="369332"/>
          </a:xfrm>
          <a:prstGeom prst="rect">
            <a:avLst/>
          </a:prstGeom>
          <a:noFill/>
        </p:spPr>
        <p:txBody>
          <a:bodyPr wrap="square" rtlCol="0">
            <a:spAutoFit/>
          </a:bodyPr>
          <a:lstStyle/>
          <a:p>
            <a:r>
              <a:rPr lang="en-US" altLang="zh-CN" dirty="0"/>
              <a:t>0</a:t>
            </a:r>
            <a:endParaRPr lang="zh-CN" altLang="en-US" dirty="0"/>
          </a:p>
        </p:txBody>
      </p:sp>
      <p:sp>
        <p:nvSpPr>
          <p:cNvPr id="153" name="文本框 152">
            <a:extLst>
              <a:ext uri="{FF2B5EF4-FFF2-40B4-BE49-F238E27FC236}">
                <a16:creationId xmlns:a16="http://schemas.microsoft.com/office/drawing/2014/main" xmlns="" id="{9456722A-2584-4ACC-AF3F-1F9BCBD61102}"/>
              </a:ext>
            </a:extLst>
          </p:cNvPr>
          <p:cNvSpPr txBox="1"/>
          <p:nvPr/>
        </p:nvSpPr>
        <p:spPr>
          <a:xfrm>
            <a:off x="8282856" y="3059668"/>
            <a:ext cx="377504" cy="369332"/>
          </a:xfrm>
          <a:prstGeom prst="rect">
            <a:avLst/>
          </a:prstGeom>
          <a:noFill/>
        </p:spPr>
        <p:txBody>
          <a:bodyPr wrap="squar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xmlns="" id="{FA83B8D4-E54B-43B5-B62D-EC1E9F7C5FB5}"/>
              </a:ext>
            </a:extLst>
          </p:cNvPr>
          <p:cNvSpPr txBox="1"/>
          <p:nvPr/>
        </p:nvSpPr>
        <p:spPr>
          <a:xfrm>
            <a:off x="8810158" y="3059668"/>
            <a:ext cx="377504" cy="369332"/>
          </a:xfrm>
          <a:prstGeom prst="rect">
            <a:avLst/>
          </a:prstGeom>
          <a:noFill/>
        </p:spPr>
        <p:txBody>
          <a:bodyPr wrap="square" rtlCol="0">
            <a:spAutoFit/>
          </a:bodyPr>
          <a:lstStyle/>
          <a:p>
            <a:r>
              <a:rPr lang="en-US" altLang="zh-CN" dirty="0"/>
              <a:t>2</a:t>
            </a:r>
            <a:endParaRPr lang="zh-CN" altLang="en-US" dirty="0"/>
          </a:p>
        </p:txBody>
      </p:sp>
      <p:sp>
        <p:nvSpPr>
          <p:cNvPr id="155" name="文本框 154">
            <a:extLst>
              <a:ext uri="{FF2B5EF4-FFF2-40B4-BE49-F238E27FC236}">
                <a16:creationId xmlns:a16="http://schemas.microsoft.com/office/drawing/2014/main" xmlns="" id="{776A8EBE-C0D5-4E5A-B184-F6F4357E23AD}"/>
              </a:ext>
            </a:extLst>
          </p:cNvPr>
          <p:cNvSpPr txBox="1"/>
          <p:nvPr/>
        </p:nvSpPr>
        <p:spPr>
          <a:xfrm>
            <a:off x="9337379" y="3059668"/>
            <a:ext cx="377504" cy="369332"/>
          </a:xfrm>
          <a:prstGeom prst="rect">
            <a:avLst/>
          </a:prstGeom>
          <a:noFill/>
        </p:spPr>
        <p:txBody>
          <a:bodyPr wrap="square" rtlCol="0">
            <a:spAutoFit/>
          </a:bodyPr>
          <a:lstStyle/>
          <a:p>
            <a:r>
              <a:rPr lang="en-US" altLang="zh-CN" dirty="0"/>
              <a:t>3</a:t>
            </a:r>
            <a:endParaRPr lang="zh-CN" altLang="en-US" dirty="0"/>
          </a:p>
        </p:txBody>
      </p:sp>
      <p:sp>
        <p:nvSpPr>
          <p:cNvPr id="156" name="文本框 155">
            <a:extLst>
              <a:ext uri="{FF2B5EF4-FFF2-40B4-BE49-F238E27FC236}">
                <a16:creationId xmlns:a16="http://schemas.microsoft.com/office/drawing/2014/main" xmlns="" id="{4DE6EE90-87F4-44BE-B7F0-067C098B8FB2}"/>
              </a:ext>
            </a:extLst>
          </p:cNvPr>
          <p:cNvSpPr txBox="1"/>
          <p:nvPr/>
        </p:nvSpPr>
        <p:spPr>
          <a:xfrm>
            <a:off x="7279083" y="3429000"/>
            <a:ext cx="377504" cy="369332"/>
          </a:xfrm>
          <a:prstGeom prst="rect">
            <a:avLst/>
          </a:prstGeom>
          <a:noFill/>
        </p:spPr>
        <p:txBody>
          <a:bodyPr wrap="square" rtlCol="0">
            <a:spAutoFit/>
          </a:bodyPr>
          <a:lstStyle/>
          <a:p>
            <a:r>
              <a:rPr lang="en-US" altLang="zh-CN" dirty="0"/>
              <a:t>0</a:t>
            </a:r>
            <a:endParaRPr lang="zh-CN" altLang="en-US" dirty="0"/>
          </a:p>
        </p:txBody>
      </p:sp>
      <p:sp>
        <p:nvSpPr>
          <p:cNvPr id="157" name="文本框 156">
            <a:extLst>
              <a:ext uri="{FF2B5EF4-FFF2-40B4-BE49-F238E27FC236}">
                <a16:creationId xmlns:a16="http://schemas.microsoft.com/office/drawing/2014/main" xmlns="" id="{5335D757-FFAA-49F8-B850-A84B8449401A}"/>
              </a:ext>
            </a:extLst>
          </p:cNvPr>
          <p:cNvSpPr txBox="1"/>
          <p:nvPr/>
        </p:nvSpPr>
        <p:spPr>
          <a:xfrm>
            <a:off x="7279083" y="3798332"/>
            <a:ext cx="377504" cy="369332"/>
          </a:xfrm>
          <a:prstGeom prst="rect">
            <a:avLst/>
          </a:prstGeom>
          <a:noFill/>
        </p:spPr>
        <p:txBody>
          <a:bodyPr wrap="square" rtlCol="0">
            <a:spAutoFit/>
          </a:bodyPr>
          <a:lstStyle/>
          <a:p>
            <a:r>
              <a:rPr lang="en-US" altLang="zh-CN" dirty="0"/>
              <a:t>1</a:t>
            </a:r>
            <a:endParaRPr lang="zh-CN" altLang="en-US" dirty="0"/>
          </a:p>
        </p:txBody>
      </p:sp>
      <p:sp>
        <p:nvSpPr>
          <p:cNvPr id="158" name="文本框 157">
            <a:extLst>
              <a:ext uri="{FF2B5EF4-FFF2-40B4-BE49-F238E27FC236}">
                <a16:creationId xmlns:a16="http://schemas.microsoft.com/office/drawing/2014/main" xmlns="" id="{B6228007-D5C3-4A1A-9E09-7C0199F8C7E4}"/>
              </a:ext>
            </a:extLst>
          </p:cNvPr>
          <p:cNvSpPr txBox="1"/>
          <p:nvPr/>
        </p:nvSpPr>
        <p:spPr>
          <a:xfrm>
            <a:off x="7276583" y="4167664"/>
            <a:ext cx="377504" cy="369332"/>
          </a:xfrm>
          <a:prstGeom prst="rect">
            <a:avLst/>
          </a:prstGeom>
          <a:noFill/>
        </p:spPr>
        <p:txBody>
          <a:bodyPr wrap="square" rtlCol="0">
            <a:spAutoFit/>
          </a:bodyPr>
          <a:lstStyle/>
          <a:p>
            <a:r>
              <a:rPr lang="en-US" altLang="zh-CN" dirty="0"/>
              <a:t>2</a:t>
            </a:r>
            <a:endParaRPr lang="zh-CN" altLang="en-US" dirty="0"/>
          </a:p>
        </p:txBody>
      </p:sp>
      <p:sp>
        <p:nvSpPr>
          <p:cNvPr id="159" name="文本框 158">
            <a:extLst>
              <a:ext uri="{FF2B5EF4-FFF2-40B4-BE49-F238E27FC236}">
                <a16:creationId xmlns:a16="http://schemas.microsoft.com/office/drawing/2014/main" xmlns="" id="{3DD4BBE3-9FBD-492E-9EEB-98CDA83F18F9}"/>
              </a:ext>
            </a:extLst>
          </p:cNvPr>
          <p:cNvSpPr txBox="1"/>
          <p:nvPr/>
        </p:nvSpPr>
        <p:spPr>
          <a:xfrm>
            <a:off x="7281245" y="4565763"/>
            <a:ext cx="377504" cy="369332"/>
          </a:xfrm>
          <a:prstGeom prst="rect">
            <a:avLst/>
          </a:prstGeom>
          <a:noFill/>
        </p:spPr>
        <p:txBody>
          <a:bodyPr wrap="square" rtlCol="0">
            <a:spAutoFit/>
          </a:bodyPr>
          <a:lstStyle/>
          <a:p>
            <a:r>
              <a:rPr lang="en-US" altLang="zh-CN" dirty="0"/>
              <a:t>3</a:t>
            </a:r>
            <a:endParaRPr lang="zh-CN" altLang="en-US" dirty="0"/>
          </a:p>
        </p:txBody>
      </p:sp>
      <p:sp>
        <p:nvSpPr>
          <p:cNvPr id="160" name="文本框 159">
            <a:extLst>
              <a:ext uri="{FF2B5EF4-FFF2-40B4-BE49-F238E27FC236}">
                <a16:creationId xmlns:a16="http://schemas.microsoft.com/office/drawing/2014/main" xmlns="" id="{3EC32C5D-95E9-47A6-AE8F-656B45591007}"/>
              </a:ext>
            </a:extLst>
          </p:cNvPr>
          <p:cNvSpPr txBox="1"/>
          <p:nvPr/>
        </p:nvSpPr>
        <p:spPr>
          <a:xfrm>
            <a:off x="7664864" y="3404257"/>
            <a:ext cx="434193" cy="369332"/>
          </a:xfrm>
          <a:prstGeom prst="rect">
            <a:avLst/>
          </a:prstGeom>
          <a:noFill/>
        </p:spPr>
        <p:txBody>
          <a:bodyPr wrap="square" rtlCol="0">
            <a:spAutoFit/>
          </a:bodyPr>
          <a:lstStyle/>
          <a:p>
            <a:r>
              <a:rPr lang="en-US" altLang="zh-CN" dirty="0"/>
              <a:t>-1</a:t>
            </a:r>
            <a:endParaRPr lang="zh-CN" altLang="en-US" dirty="0"/>
          </a:p>
        </p:txBody>
      </p:sp>
      <p:sp>
        <p:nvSpPr>
          <p:cNvPr id="176" name="文本框 175">
            <a:extLst>
              <a:ext uri="{FF2B5EF4-FFF2-40B4-BE49-F238E27FC236}">
                <a16:creationId xmlns:a16="http://schemas.microsoft.com/office/drawing/2014/main" xmlns="" id="{725839EE-BD87-44D9-9DC9-936C7AD9E7AD}"/>
              </a:ext>
            </a:extLst>
          </p:cNvPr>
          <p:cNvSpPr txBox="1"/>
          <p:nvPr/>
        </p:nvSpPr>
        <p:spPr>
          <a:xfrm>
            <a:off x="8226862" y="3399001"/>
            <a:ext cx="434193" cy="369332"/>
          </a:xfrm>
          <a:prstGeom prst="rect">
            <a:avLst/>
          </a:prstGeom>
          <a:noFill/>
        </p:spPr>
        <p:txBody>
          <a:bodyPr wrap="square" rtlCol="0">
            <a:spAutoFit/>
          </a:bodyPr>
          <a:lstStyle/>
          <a:p>
            <a:r>
              <a:rPr lang="en-US" altLang="zh-CN" dirty="0"/>
              <a:t>-1</a:t>
            </a:r>
            <a:endParaRPr lang="zh-CN" altLang="en-US" dirty="0"/>
          </a:p>
        </p:txBody>
      </p:sp>
      <p:sp>
        <p:nvSpPr>
          <p:cNvPr id="177" name="文本框 176">
            <a:extLst>
              <a:ext uri="{FF2B5EF4-FFF2-40B4-BE49-F238E27FC236}">
                <a16:creationId xmlns:a16="http://schemas.microsoft.com/office/drawing/2014/main" xmlns="" id="{83F7FECD-A62A-48FE-A5E3-69814F9ECE85}"/>
              </a:ext>
            </a:extLst>
          </p:cNvPr>
          <p:cNvSpPr txBox="1"/>
          <p:nvPr/>
        </p:nvSpPr>
        <p:spPr>
          <a:xfrm>
            <a:off x="8752034" y="3399001"/>
            <a:ext cx="434193" cy="369332"/>
          </a:xfrm>
          <a:prstGeom prst="rect">
            <a:avLst/>
          </a:prstGeom>
          <a:noFill/>
        </p:spPr>
        <p:txBody>
          <a:bodyPr wrap="square" rtlCol="0">
            <a:spAutoFit/>
          </a:bodyPr>
          <a:lstStyle/>
          <a:p>
            <a:r>
              <a:rPr lang="en-US" altLang="zh-CN" dirty="0"/>
              <a:t>-1</a:t>
            </a:r>
            <a:endParaRPr lang="zh-CN" altLang="en-US" dirty="0"/>
          </a:p>
        </p:txBody>
      </p:sp>
      <p:sp>
        <p:nvSpPr>
          <p:cNvPr id="178" name="文本框 177">
            <a:extLst>
              <a:ext uri="{FF2B5EF4-FFF2-40B4-BE49-F238E27FC236}">
                <a16:creationId xmlns:a16="http://schemas.microsoft.com/office/drawing/2014/main" xmlns="" id="{91B7E065-8E13-44B0-A473-4242405F03FC}"/>
              </a:ext>
            </a:extLst>
          </p:cNvPr>
          <p:cNvSpPr txBox="1"/>
          <p:nvPr/>
        </p:nvSpPr>
        <p:spPr>
          <a:xfrm>
            <a:off x="9280771" y="3399001"/>
            <a:ext cx="434193" cy="369332"/>
          </a:xfrm>
          <a:prstGeom prst="rect">
            <a:avLst/>
          </a:prstGeom>
          <a:noFill/>
        </p:spPr>
        <p:txBody>
          <a:bodyPr wrap="square" rtlCol="0">
            <a:spAutoFit/>
          </a:bodyPr>
          <a:lstStyle/>
          <a:p>
            <a:r>
              <a:rPr lang="en-US" altLang="zh-CN" dirty="0"/>
              <a:t>-1</a:t>
            </a:r>
            <a:endParaRPr lang="zh-CN" altLang="en-US" dirty="0"/>
          </a:p>
        </p:txBody>
      </p:sp>
      <p:sp>
        <p:nvSpPr>
          <p:cNvPr id="179" name="文本框 178">
            <a:extLst>
              <a:ext uri="{FF2B5EF4-FFF2-40B4-BE49-F238E27FC236}">
                <a16:creationId xmlns:a16="http://schemas.microsoft.com/office/drawing/2014/main" xmlns="" id="{95812951-1F97-4EA8-9B70-5775225C4EA1}"/>
              </a:ext>
            </a:extLst>
          </p:cNvPr>
          <p:cNvSpPr txBox="1"/>
          <p:nvPr/>
        </p:nvSpPr>
        <p:spPr>
          <a:xfrm>
            <a:off x="7690685" y="3798332"/>
            <a:ext cx="434193" cy="369332"/>
          </a:xfrm>
          <a:prstGeom prst="rect">
            <a:avLst/>
          </a:prstGeom>
          <a:noFill/>
        </p:spPr>
        <p:txBody>
          <a:bodyPr wrap="square" rtlCol="0">
            <a:spAutoFit/>
          </a:bodyPr>
          <a:lstStyle/>
          <a:p>
            <a:r>
              <a:rPr lang="en-US" altLang="zh-CN" dirty="0"/>
              <a:t>-1</a:t>
            </a:r>
            <a:endParaRPr lang="zh-CN" altLang="en-US" dirty="0"/>
          </a:p>
        </p:txBody>
      </p:sp>
      <p:sp>
        <p:nvSpPr>
          <p:cNvPr id="180" name="文本框 179">
            <a:extLst>
              <a:ext uri="{FF2B5EF4-FFF2-40B4-BE49-F238E27FC236}">
                <a16:creationId xmlns:a16="http://schemas.microsoft.com/office/drawing/2014/main" xmlns="" id="{68572640-B5CB-481E-84F6-356E58AD20C5}"/>
              </a:ext>
            </a:extLst>
          </p:cNvPr>
          <p:cNvSpPr txBox="1"/>
          <p:nvPr/>
        </p:nvSpPr>
        <p:spPr>
          <a:xfrm>
            <a:off x="7690685" y="4170095"/>
            <a:ext cx="434193" cy="369332"/>
          </a:xfrm>
          <a:prstGeom prst="rect">
            <a:avLst/>
          </a:prstGeom>
          <a:noFill/>
        </p:spPr>
        <p:txBody>
          <a:bodyPr wrap="square" rtlCol="0">
            <a:spAutoFit/>
          </a:bodyPr>
          <a:lstStyle/>
          <a:p>
            <a:r>
              <a:rPr lang="en-US" altLang="zh-CN" dirty="0"/>
              <a:t>-1</a:t>
            </a:r>
            <a:endParaRPr lang="zh-CN" altLang="en-US" dirty="0"/>
          </a:p>
        </p:txBody>
      </p:sp>
      <p:sp>
        <p:nvSpPr>
          <p:cNvPr id="181" name="文本框 180">
            <a:extLst>
              <a:ext uri="{FF2B5EF4-FFF2-40B4-BE49-F238E27FC236}">
                <a16:creationId xmlns:a16="http://schemas.microsoft.com/office/drawing/2014/main" xmlns="" id="{64074C9D-3E8E-48B4-80D1-EC181FA7DB80}"/>
              </a:ext>
            </a:extLst>
          </p:cNvPr>
          <p:cNvSpPr txBox="1"/>
          <p:nvPr/>
        </p:nvSpPr>
        <p:spPr>
          <a:xfrm>
            <a:off x="7699053" y="4565763"/>
            <a:ext cx="434193" cy="369332"/>
          </a:xfrm>
          <a:prstGeom prst="rect">
            <a:avLst/>
          </a:prstGeom>
          <a:noFill/>
        </p:spPr>
        <p:txBody>
          <a:bodyPr wrap="square" rtlCol="0">
            <a:spAutoFit/>
          </a:bodyPr>
          <a:lstStyle/>
          <a:p>
            <a:r>
              <a:rPr lang="en-US" altLang="zh-CN" dirty="0"/>
              <a:t>-1</a:t>
            </a:r>
            <a:endParaRPr lang="zh-CN" altLang="en-US" dirty="0"/>
          </a:p>
        </p:txBody>
      </p:sp>
      <p:sp>
        <p:nvSpPr>
          <p:cNvPr id="182" name="文本框 181">
            <a:extLst>
              <a:ext uri="{FF2B5EF4-FFF2-40B4-BE49-F238E27FC236}">
                <a16:creationId xmlns:a16="http://schemas.microsoft.com/office/drawing/2014/main" xmlns="" id="{83001A5D-DE15-44D8-9B94-A56BDAF7DE9F}"/>
              </a:ext>
            </a:extLst>
          </p:cNvPr>
          <p:cNvSpPr txBox="1"/>
          <p:nvPr/>
        </p:nvSpPr>
        <p:spPr>
          <a:xfrm>
            <a:off x="8226167" y="3797985"/>
            <a:ext cx="434193" cy="369332"/>
          </a:xfrm>
          <a:prstGeom prst="rect">
            <a:avLst/>
          </a:prstGeom>
          <a:noFill/>
        </p:spPr>
        <p:txBody>
          <a:bodyPr wrap="square" rtlCol="0">
            <a:spAutoFit/>
          </a:bodyPr>
          <a:lstStyle/>
          <a:p>
            <a:r>
              <a:rPr lang="en-US" altLang="zh-CN" dirty="0"/>
              <a:t>-1</a:t>
            </a:r>
            <a:endParaRPr lang="zh-CN" altLang="en-US" dirty="0"/>
          </a:p>
        </p:txBody>
      </p:sp>
      <p:sp>
        <p:nvSpPr>
          <p:cNvPr id="183" name="文本框 182">
            <a:extLst>
              <a:ext uri="{FF2B5EF4-FFF2-40B4-BE49-F238E27FC236}">
                <a16:creationId xmlns:a16="http://schemas.microsoft.com/office/drawing/2014/main" xmlns="" id="{55E8B361-7FFD-475E-A72B-8913FF85094B}"/>
              </a:ext>
            </a:extLst>
          </p:cNvPr>
          <p:cNvSpPr txBox="1"/>
          <p:nvPr/>
        </p:nvSpPr>
        <p:spPr>
          <a:xfrm>
            <a:off x="8752033" y="3792784"/>
            <a:ext cx="434193" cy="369332"/>
          </a:xfrm>
          <a:prstGeom prst="rect">
            <a:avLst/>
          </a:prstGeom>
          <a:noFill/>
        </p:spPr>
        <p:txBody>
          <a:bodyPr wrap="square" rtlCol="0">
            <a:spAutoFit/>
          </a:bodyPr>
          <a:lstStyle/>
          <a:p>
            <a:r>
              <a:rPr lang="en-US" altLang="zh-CN" dirty="0"/>
              <a:t>-1</a:t>
            </a:r>
            <a:endParaRPr lang="zh-CN" altLang="en-US" dirty="0"/>
          </a:p>
        </p:txBody>
      </p:sp>
      <p:sp>
        <p:nvSpPr>
          <p:cNvPr id="184" name="文本框 183">
            <a:extLst>
              <a:ext uri="{FF2B5EF4-FFF2-40B4-BE49-F238E27FC236}">
                <a16:creationId xmlns:a16="http://schemas.microsoft.com/office/drawing/2014/main" xmlns="" id="{94B449D0-F9BE-410A-9098-081BE01E4EF7}"/>
              </a:ext>
            </a:extLst>
          </p:cNvPr>
          <p:cNvSpPr txBox="1"/>
          <p:nvPr/>
        </p:nvSpPr>
        <p:spPr>
          <a:xfrm>
            <a:off x="9277899" y="3797985"/>
            <a:ext cx="434193" cy="369332"/>
          </a:xfrm>
          <a:prstGeom prst="rect">
            <a:avLst/>
          </a:prstGeom>
          <a:noFill/>
        </p:spPr>
        <p:txBody>
          <a:bodyPr wrap="square" rtlCol="0">
            <a:spAutoFit/>
          </a:bodyPr>
          <a:lstStyle/>
          <a:p>
            <a:r>
              <a:rPr lang="en-US" altLang="zh-CN" dirty="0"/>
              <a:t>-1</a:t>
            </a:r>
            <a:endParaRPr lang="zh-CN" altLang="en-US" dirty="0"/>
          </a:p>
        </p:txBody>
      </p:sp>
      <p:sp>
        <p:nvSpPr>
          <p:cNvPr id="185" name="文本框 184">
            <a:extLst>
              <a:ext uri="{FF2B5EF4-FFF2-40B4-BE49-F238E27FC236}">
                <a16:creationId xmlns:a16="http://schemas.microsoft.com/office/drawing/2014/main" xmlns="" id="{BD063119-D60F-47DB-895A-34B664BB066E}"/>
              </a:ext>
            </a:extLst>
          </p:cNvPr>
          <p:cNvSpPr txBox="1"/>
          <p:nvPr/>
        </p:nvSpPr>
        <p:spPr>
          <a:xfrm>
            <a:off x="8307333" y="4173893"/>
            <a:ext cx="328547" cy="369332"/>
          </a:xfrm>
          <a:prstGeom prst="rect">
            <a:avLst/>
          </a:prstGeom>
          <a:noFill/>
        </p:spPr>
        <p:txBody>
          <a:bodyPr wrap="square" rtlCol="0">
            <a:spAutoFit/>
          </a:bodyPr>
          <a:lstStyle/>
          <a:p>
            <a:r>
              <a:rPr lang="en-US" altLang="zh-CN" dirty="0">
                <a:solidFill>
                  <a:schemeClr val="accent2"/>
                </a:solidFill>
              </a:rPr>
              <a:t>0</a:t>
            </a:r>
            <a:endParaRPr lang="zh-CN" altLang="en-US" dirty="0">
              <a:solidFill>
                <a:schemeClr val="accent2"/>
              </a:solidFill>
            </a:endParaRPr>
          </a:p>
        </p:txBody>
      </p:sp>
      <p:sp>
        <p:nvSpPr>
          <p:cNvPr id="186" name="文本框 185">
            <a:extLst>
              <a:ext uri="{FF2B5EF4-FFF2-40B4-BE49-F238E27FC236}">
                <a16:creationId xmlns:a16="http://schemas.microsoft.com/office/drawing/2014/main" xmlns="" id="{D7509D75-9A1B-4761-B564-FC20B4015E7A}"/>
              </a:ext>
            </a:extLst>
          </p:cNvPr>
          <p:cNvSpPr txBox="1"/>
          <p:nvPr/>
        </p:nvSpPr>
        <p:spPr>
          <a:xfrm>
            <a:off x="8781813" y="4166191"/>
            <a:ext cx="434193" cy="369332"/>
          </a:xfrm>
          <a:prstGeom prst="rect">
            <a:avLst/>
          </a:prstGeom>
          <a:noFill/>
        </p:spPr>
        <p:txBody>
          <a:bodyPr wrap="square" rtlCol="0">
            <a:spAutoFit/>
          </a:bodyPr>
          <a:lstStyle/>
          <a:p>
            <a:r>
              <a:rPr lang="en-US" altLang="zh-CN" dirty="0"/>
              <a:t>-1</a:t>
            </a:r>
            <a:endParaRPr lang="zh-CN" altLang="en-US" dirty="0"/>
          </a:p>
        </p:txBody>
      </p:sp>
      <p:sp>
        <p:nvSpPr>
          <p:cNvPr id="187" name="文本框 186">
            <a:extLst>
              <a:ext uri="{FF2B5EF4-FFF2-40B4-BE49-F238E27FC236}">
                <a16:creationId xmlns:a16="http://schemas.microsoft.com/office/drawing/2014/main" xmlns="" id="{CEC1C4A8-FE75-49ED-8ABD-8AA3DB942197}"/>
              </a:ext>
            </a:extLst>
          </p:cNvPr>
          <p:cNvSpPr txBox="1"/>
          <p:nvPr/>
        </p:nvSpPr>
        <p:spPr>
          <a:xfrm>
            <a:off x="9333796" y="4180030"/>
            <a:ext cx="434193" cy="369332"/>
          </a:xfrm>
          <a:prstGeom prst="rect">
            <a:avLst/>
          </a:prstGeom>
          <a:noFill/>
        </p:spPr>
        <p:txBody>
          <a:bodyPr wrap="square" rtlCol="0">
            <a:spAutoFit/>
          </a:bodyPr>
          <a:lstStyle/>
          <a:p>
            <a:r>
              <a:rPr lang="en-US" altLang="zh-CN" dirty="0"/>
              <a:t>-1</a:t>
            </a:r>
            <a:endParaRPr lang="zh-CN" altLang="en-US" dirty="0"/>
          </a:p>
        </p:txBody>
      </p:sp>
      <p:sp>
        <p:nvSpPr>
          <p:cNvPr id="189" name="文本框 188">
            <a:extLst>
              <a:ext uri="{FF2B5EF4-FFF2-40B4-BE49-F238E27FC236}">
                <a16:creationId xmlns:a16="http://schemas.microsoft.com/office/drawing/2014/main" xmlns="" id="{A158E5BC-D645-4D94-BE89-D511E853E5CA}"/>
              </a:ext>
            </a:extLst>
          </p:cNvPr>
          <p:cNvSpPr txBox="1"/>
          <p:nvPr/>
        </p:nvSpPr>
        <p:spPr>
          <a:xfrm>
            <a:off x="8805108" y="4590095"/>
            <a:ext cx="434193" cy="369332"/>
          </a:xfrm>
          <a:prstGeom prst="rect">
            <a:avLst/>
          </a:prstGeom>
          <a:noFill/>
        </p:spPr>
        <p:txBody>
          <a:bodyPr wrap="square" rtlCol="0">
            <a:spAutoFit/>
          </a:bodyPr>
          <a:lstStyle/>
          <a:p>
            <a:r>
              <a:rPr lang="en-US" altLang="zh-CN" dirty="0"/>
              <a:t>-1</a:t>
            </a:r>
            <a:endParaRPr lang="zh-CN" altLang="en-US" dirty="0"/>
          </a:p>
        </p:txBody>
      </p:sp>
      <p:sp>
        <p:nvSpPr>
          <p:cNvPr id="190" name="文本框 189">
            <a:extLst>
              <a:ext uri="{FF2B5EF4-FFF2-40B4-BE49-F238E27FC236}">
                <a16:creationId xmlns:a16="http://schemas.microsoft.com/office/drawing/2014/main" xmlns="" id="{8674CBB7-F00C-4FED-B4F9-216C74113BCE}"/>
              </a:ext>
            </a:extLst>
          </p:cNvPr>
          <p:cNvSpPr txBox="1"/>
          <p:nvPr/>
        </p:nvSpPr>
        <p:spPr>
          <a:xfrm>
            <a:off x="9336183" y="4594988"/>
            <a:ext cx="434193" cy="369332"/>
          </a:xfrm>
          <a:prstGeom prst="rect">
            <a:avLst/>
          </a:prstGeom>
          <a:noFill/>
        </p:spPr>
        <p:txBody>
          <a:bodyPr wrap="squar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xmlns="" id="{CD5A6327-FF69-42F6-8702-3C222118A3B1}"/>
              </a:ext>
            </a:extLst>
          </p:cNvPr>
          <p:cNvSpPr txBox="1"/>
          <p:nvPr/>
        </p:nvSpPr>
        <p:spPr>
          <a:xfrm>
            <a:off x="8309321" y="4590095"/>
            <a:ext cx="328547" cy="369332"/>
          </a:xfrm>
          <a:prstGeom prst="rect">
            <a:avLst/>
          </a:prstGeom>
          <a:noFill/>
        </p:spPr>
        <p:txBody>
          <a:bodyPr wrap="square" rtlCol="0">
            <a:spAutoFit/>
          </a:bodyPr>
          <a:lstStyle/>
          <a:p>
            <a:r>
              <a:rPr lang="en-US" altLang="zh-CN" dirty="0">
                <a:solidFill>
                  <a:schemeClr val="accent2"/>
                </a:solidFill>
              </a:rPr>
              <a:t>0</a:t>
            </a:r>
            <a:endParaRPr lang="zh-CN" altLang="en-US" dirty="0">
              <a:solidFill>
                <a:schemeClr val="accent2"/>
              </a:solidFill>
            </a:endParaRPr>
          </a:p>
        </p:txBody>
      </p:sp>
      <p:sp>
        <p:nvSpPr>
          <p:cNvPr id="95" name="文本框 94">
            <a:extLst>
              <a:ext uri="{FF2B5EF4-FFF2-40B4-BE49-F238E27FC236}">
                <a16:creationId xmlns:a16="http://schemas.microsoft.com/office/drawing/2014/main" xmlns="" id="{72ED318D-29EB-4BC5-91EF-4AD460C9DB16}"/>
              </a:ext>
            </a:extLst>
          </p:cNvPr>
          <p:cNvSpPr txBox="1"/>
          <p:nvPr/>
        </p:nvSpPr>
        <p:spPr>
          <a:xfrm>
            <a:off x="426703" y="5645827"/>
            <a:ext cx="3700462" cy="369332"/>
          </a:xfrm>
          <a:prstGeom prst="rect">
            <a:avLst/>
          </a:prstGeom>
          <a:noFill/>
        </p:spPr>
        <p:txBody>
          <a:bodyPr wrap="square" rtlCol="0">
            <a:spAutoFit/>
          </a:bodyPr>
          <a:lstStyle/>
          <a:p>
            <a:r>
              <a:rPr lang="en-US" altLang="zh-CN" dirty="0"/>
              <a:t>A[2][1]=</a:t>
            </a:r>
            <a:r>
              <a:rPr lang="zh-CN" altLang="en-US" dirty="0"/>
              <a:t>∞</a:t>
            </a:r>
            <a:r>
              <a:rPr lang="en-US" altLang="zh-CN" dirty="0"/>
              <a:t>&gt;A[2][</a:t>
            </a:r>
            <a:r>
              <a:rPr lang="en-US" altLang="zh-CN" dirty="0">
                <a:solidFill>
                  <a:schemeClr val="accent1"/>
                </a:solidFill>
              </a:rPr>
              <a:t>0</a:t>
            </a:r>
            <a:r>
              <a:rPr lang="en-US" altLang="zh-CN" dirty="0"/>
              <a:t>]+A[</a:t>
            </a:r>
            <a:r>
              <a:rPr lang="en-US" altLang="zh-CN" dirty="0">
                <a:solidFill>
                  <a:schemeClr val="accent1"/>
                </a:solidFill>
              </a:rPr>
              <a:t>0</a:t>
            </a:r>
            <a:r>
              <a:rPr lang="en-US" altLang="zh-CN" dirty="0"/>
              <a:t>][1]=5+2=7</a:t>
            </a:r>
            <a:endParaRPr lang="zh-CN" altLang="en-US" dirty="0"/>
          </a:p>
        </p:txBody>
      </p:sp>
      <p:sp>
        <p:nvSpPr>
          <p:cNvPr id="124" name="左中括号 123">
            <a:extLst>
              <a:ext uri="{FF2B5EF4-FFF2-40B4-BE49-F238E27FC236}">
                <a16:creationId xmlns:a16="http://schemas.microsoft.com/office/drawing/2014/main" xmlns="" id="{40850FE0-2D1A-4AB8-8505-474A7AB23F57}"/>
              </a:ext>
            </a:extLst>
          </p:cNvPr>
          <p:cNvSpPr/>
          <p:nvPr/>
        </p:nvSpPr>
        <p:spPr>
          <a:xfrm>
            <a:off x="5632759" y="952911"/>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右中括号 124">
            <a:extLst>
              <a:ext uri="{FF2B5EF4-FFF2-40B4-BE49-F238E27FC236}">
                <a16:creationId xmlns:a16="http://schemas.microsoft.com/office/drawing/2014/main" xmlns="" id="{3F0D8846-71FB-44B2-8353-7A1FED68B7F9}"/>
              </a:ext>
            </a:extLst>
          </p:cNvPr>
          <p:cNvSpPr/>
          <p:nvPr/>
        </p:nvSpPr>
        <p:spPr>
          <a:xfrm>
            <a:off x="7928651" y="961066"/>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文本框 125">
            <a:extLst>
              <a:ext uri="{FF2B5EF4-FFF2-40B4-BE49-F238E27FC236}">
                <a16:creationId xmlns:a16="http://schemas.microsoft.com/office/drawing/2014/main" xmlns="" id="{E0EBF359-049B-4C2B-8CA9-6DFC6B1B14F3}"/>
              </a:ext>
            </a:extLst>
          </p:cNvPr>
          <p:cNvSpPr txBox="1"/>
          <p:nvPr/>
        </p:nvSpPr>
        <p:spPr>
          <a:xfrm>
            <a:off x="5749103" y="591733"/>
            <a:ext cx="377504" cy="369332"/>
          </a:xfrm>
          <a:prstGeom prst="rect">
            <a:avLst/>
          </a:prstGeom>
          <a:noFill/>
        </p:spPr>
        <p:txBody>
          <a:bodyPr wrap="square" rtlCol="0">
            <a:spAutoFit/>
          </a:bodyPr>
          <a:lstStyle/>
          <a:p>
            <a:r>
              <a:rPr lang="en-US" altLang="zh-CN" dirty="0"/>
              <a:t>A</a:t>
            </a:r>
            <a:endParaRPr lang="zh-CN" altLang="en-US" dirty="0"/>
          </a:p>
        </p:txBody>
      </p:sp>
      <p:sp>
        <p:nvSpPr>
          <p:cNvPr id="127" name="文本框 126">
            <a:extLst>
              <a:ext uri="{FF2B5EF4-FFF2-40B4-BE49-F238E27FC236}">
                <a16:creationId xmlns:a16="http://schemas.microsoft.com/office/drawing/2014/main" xmlns="" id="{4BDCD1FD-C449-4246-B541-B3BE35E981B8}"/>
              </a:ext>
            </a:extLst>
          </p:cNvPr>
          <p:cNvSpPr txBox="1"/>
          <p:nvPr/>
        </p:nvSpPr>
        <p:spPr>
          <a:xfrm>
            <a:off x="6277145" y="591733"/>
            <a:ext cx="377504" cy="369332"/>
          </a:xfrm>
          <a:prstGeom prst="rect">
            <a:avLst/>
          </a:prstGeom>
          <a:noFill/>
        </p:spPr>
        <p:txBody>
          <a:bodyPr wrap="square" rtlCol="0">
            <a:spAutoFit/>
          </a:bodyPr>
          <a:lstStyle/>
          <a:p>
            <a:r>
              <a:rPr lang="en-US" altLang="zh-CN" dirty="0"/>
              <a:t>B</a:t>
            </a:r>
            <a:endParaRPr lang="zh-CN" altLang="en-US" dirty="0"/>
          </a:p>
        </p:txBody>
      </p:sp>
      <p:sp>
        <p:nvSpPr>
          <p:cNvPr id="128" name="文本框 127">
            <a:extLst>
              <a:ext uri="{FF2B5EF4-FFF2-40B4-BE49-F238E27FC236}">
                <a16:creationId xmlns:a16="http://schemas.microsoft.com/office/drawing/2014/main" xmlns="" id="{BEB00BFF-41F7-4863-811D-FFE024EABCF3}"/>
              </a:ext>
            </a:extLst>
          </p:cNvPr>
          <p:cNvSpPr txBox="1"/>
          <p:nvPr/>
        </p:nvSpPr>
        <p:spPr>
          <a:xfrm>
            <a:off x="6804447" y="591733"/>
            <a:ext cx="377504" cy="369332"/>
          </a:xfrm>
          <a:prstGeom prst="rect">
            <a:avLst/>
          </a:prstGeom>
          <a:noFill/>
        </p:spPr>
        <p:txBody>
          <a:bodyPr wrap="square" rtlCol="0">
            <a:spAutoFit/>
          </a:bodyPr>
          <a:lstStyle/>
          <a:p>
            <a:r>
              <a:rPr lang="en-US" altLang="zh-CN" dirty="0"/>
              <a:t>C</a:t>
            </a:r>
            <a:endParaRPr lang="zh-CN" altLang="en-US" dirty="0"/>
          </a:p>
        </p:txBody>
      </p:sp>
      <p:sp>
        <p:nvSpPr>
          <p:cNvPr id="129" name="文本框 128">
            <a:extLst>
              <a:ext uri="{FF2B5EF4-FFF2-40B4-BE49-F238E27FC236}">
                <a16:creationId xmlns:a16="http://schemas.microsoft.com/office/drawing/2014/main" xmlns="" id="{4C84F2ED-45F0-4C18-89DF-BD149B71CB83}"/>
              </a:ext>
            </a:extLst>
          </p:cNvPr>
          <p:cNvSpPr txBox="1"/>
          <p:nvPr/>
        </p:nvSpPr>
        <p:spPr>
          <a:xfrm>
            <a:off x="7331668" y="591733"/>
            <a:ext cx="377504" cy="369332"/>
          </a:xfrm>
          <a:prstGeom prst="rect">
            <a:avLst/>
          </a:prstGeom>
          <a:noFill/>
        </p:spPr>
        <p:txBody>
          <a:bodyPr wrap="square" rtlCol="0">
            <a:spAutoFit/>
          </a:bodyPr>
          <a:lstStyle/>
          <a:p>
            <a:r>
              <a:rPr lang="en-US" altLang="zh-CN" dirty="0"/>
              <a:t>D</a:t>
            </a:r>
            <a:endParaRPr lang="zh-CN" altLang="en-US" dirty="0"/>
          </a:p>
        </p:txBody>
      </p:sp>
      <p:sp>
        <p:nvSpPr>
          <p:cNvPr id="130" name="文本框 129">
            <a:extLst>
              <a:ext uri="{FF2B5EF4-FFF2-40B4-BE49-F238E27FC236}">
                <a16:creationId xmlns:a16="http://schemas.microsoft.com/office/drawing/2014/main" xmlns="" id="{6B24E8C2-2E69-4A0B-A8BB-B96B3A2AFC7B}"/>
              </a:ext>
            </a:extLst>
          </p:cNvPr>
          <p:cNvSpPr txBox="1"/>
          <p:nvPr/>
        </p:nvSpPr>
        <p:spPr>
          <a:xfrm>
            <a:off x="5273372" y="961065"/>
            <a:ext cx="377504" cy="369332"/>
          </a:xfrm>
          <a:prstGeom prst="rect">
            <a:avLst/>
          </a:prstGeom>
          <a:noFill/>
        </p:spPr>
        <p:txBody>
          <a:bodyPr wrap="square" rtlCol="0">
            <a:spAutoFit/>
          </a:bodyPr>
          <a:lstStyle/>
          <a:p>
            <a:r>
              <a:rPr lang="en-US" altLang="zh-CN" dirty="0"/>
              <a:t>A</a:t>
            </a:r>
            <a:endParaRPr lang="zh-CN" altLang="en-US" dirty="0"/>
          </a:p>
        </p:txBody>
      </p:sp>
      <p:sp>
        <p:nvSpPr>
          <p:cNvPr id="131" name="文本框 130">
            <a:extLst>
              <a:ext uri="{FF2B5EF4-FFF2-40B4-BE49-F238E27FC236}">
                <a16:creationId xmlns:a16="http://schemas.microsoft.com/office/drawing/2014/main" xmlns="" id="{290BB8DD-7AC2-4A2E-AC23-0908143BE5B6}"/>
              </a:ext>
            </a:extLst>
          </p:cNvPr>
          <p:cNvSpPr txBox="1"/>
          <p:nvPr/>
        </p:nvSpPr>
        <p:spPr>
          <a:xfrm>
            <a:off x="5273372" y="1330397"/>
            <a:ext cx="377504" cy="369332"/>
          </a:xfrm>
          <a:prstGeom prst="rect">
            <a:avLst/>
          </a:prstGeom>
          <a:noFill/>
        </p:spPr>
        <p:txBody>
          <a:bodyPr wrap="square" rtlCol="0">
            <a:spAutoFit/>
          </a:bodyPr>
          <a:lstStyle/>
          <a:p>
            <a:r>
              <a:rPr lang="en-US" altLang="zh-CN" dirty="0"/>
              <a:t>B</a:t>
            </a:r>
            <a:endParaRPr lang="zh-CN" altLang="en-US" dirty="0"/>
          </a:p>
        </p:txBody>
      </p:sp>
      <p:sp>
        <p:nvSpPr>
          <p:cNvPr id="132" name="文本框 131">
            <a:extLst>
              <a:ext uri="{FF2B5EF4-FFF2-40B4-BE49-F238E27FC236}">
                <a16:creationId xmlns:a16="http://schemas.microsoft.com/office/drawing/2014/main" xmlns="" id="{4030DE43-EA2A-4555-8129-BC122461A714}"/>
              </a:ext>
            </a:extLst>
          </p:cNvPr>
          <p:cNvSpPr txBox="1"/>
          <p:nvPr/>
        </p:nvSpPr>
        <p:spPr>
          <a:xfrm>
            <a:off x="5270872" y="1699729"/>
            <a:ext cx="377504" cy="369332"/>
          </a:xfrm>
          <a:prstGeom prst="rect">
            <a:avLst/>
          </a:prstGeom>
          <a:noFill/>
        </p:spPr>
        <p:txBody>
          <a:bodyPr wrap="square" rtlCol="0">
            <a:spAutoFit/>
          </a:bodyPr>
          <a:lstStyle/>
          <a:p>
            <a:r>
              <a:rPr lang="en-US" altLang="zh-CN" dirty="0"/>
              <a:t>C</a:t>
            </a:r>
            <a:endParaRPr lang="zh-CN" altLang="en-US" dirty="0"/>
          </a:p>
        </p:txBody>
      </p:sp>
      <p:sp>
        <p:nvSpPr>
          <p:cNvPr id="133" name="文本框 132">
            <a:extLst>
              <a:ext uri="{FF2B5EF4-FFF2-40B4-BE49-F238E27FC236}">
                <a16:creationId xmlns:a16="http://schemas.microsoft.com/office/drawing/2014/main" xmlns="" id="{81BBAFA8-B47F-49F2-8DFF-7D28521C27DB}"/>
              </a:ext>
            </a:extLst>
          </p:cNvPr>
          <p:cNvSpPr txBox="1"/>
          <p:nvPr/>
        </p:nvSpPr>
        <p:spPr>
          <a:xfrm>
            <a:off x="5275534" y="2097828"/>
            <a:ext cx="377504" cy="369332"/>
          </a:xfrm>
          <a:prstGeom prst="rect">
            <a:avLst/>
          </a:prstGeom>
          <a:noFill/>
        </p:spPr>
        <p:txBody>
          <a:bodyPr wrap="square" rtlCol="0">
            <a:spAutoFit/>
          </a:bodyPr>
          <a:lstStyle/>
          <a:p>
            <a:r>
              <a:rPr lang="en-US" altLang="zh-CN" dirty="0"/>
              <a:t>D</a:t>
            </a:r>
            <a:endParaRPr lang="zh-CN" altLang="en-US" dirty="0"/>
          </a:p>
        </p:txBody>
      </p:sp>
      <p:sp>
        <p:nvSpPr>
          <p:cNvPr id="134" name="文本框 133">
            <a:extLst>
              <a:ext uri="{FF2B5EF4-FFF2-40B4-BE49-F238E27FC236}">
                <a16:creationId xmlns:a16="http://schemas.microsoft.com/office/drawing/2014/main" xmlns="" id="{38618E9E-C326-4E46-941F-85CB185D36D0}"/>
              </a:ext>
            </a:extLst>
          </p:cNvPr>
          <p:cNvSpPr txBox="1"/>
          <p:nvPr/>
        </p:nvSpPr>
        <p:spPr>
          <a:xfrm>
            <a:off x="5778493" y="936322"/>
            <a:ext cx="314853" cy="369332"/>
          </a:xfrm>
          <a:prstGeom prst="rect">
            <a:avLst/>
          </a:prstGeom>
          <a:noFill/>
        </p:spPr>
        <p:txBody>
          <a:bodyPr wrap="square" rtlCol="0">
            <a:spAutoFit/>
          </a:bodyPr>
          <a:lstStyle/>
          <a:p>
            <a:r>
              <a:rPr lang="en-US" altLang="zh-CN" dirty="0"/>
              <a:t>0</a:t>
            </a:r>
            <a:endParaRPr lang="zh-CN" altLang="en-US" dirty="0"/>
          </a:p>
        </p:txBody>
      </p:sp>
      <p:sp>
        <p:nvSpPr>
          <p:cNvPr id="135" name="文本框 134">
            <a:extLst>
              <a:ext uri="{FF2B5EF4-FFF2-40B4-BE49-F238E27FC236}">
                <a16:creationId xmlns:a16="http://schemas.microsoft.com/office/drawing/2014/main" xmlns="" id="{8962FA72-A80A-413E-8588-EDFC6DB553F2}"/>
              </a:ext>
            </a:extLst>
          </p:cNvPr>
          <p:cNvSpPr txBox="1"/>
          <p:nvPr/>
        </p:nvSpPr>
        <p:spPr>
          <a:xfrm>
            <a:off x="6277145" y="1326592"/>
            <a:ext cx="314853" cy="369332"/>
          </a:xfrm>
          <a:prstGeom prst="rect">
            <a:avLst/>
          </a:prstGeom>
          <a:noFill/>
        </p:spPr>
        <p:txBody>
          <a:bodyPr wrap="square" rtlCol="0">
            <a:spAutoFit/>
          </a:bodyPr>
          <a:lstStyle/>
          <a:p>
            <a:r>
              <a:rPr lang="en-US" altLang="zh-CN" dirty="0"/>
              <a:t>0</a:t>
            </a:r>
            <a:endParaRPr lang="zh-CN" altLang="en-US" dirty="0"/>
          </a:p>
        </p:txBody>
      </p:sp>
      <p:sp>
        <p:nvSpPr>
          <p:cNvPr id="136" name="文本框 135">
            <a:extLst>
              <a:ext uri="{FF2B5EF4-FFF2-40B4-BE49-F238E27FC236}">
                <a16:creationId xmlns:a16="http://schemas.microsoft.com/office/drawing/2014/main" xmlns="" id="{32C114E7-7531-42DD-A5BB-A15FECBFE08D}"/>
              </a:ext>
            </a:extLst>
          </p:cNvPr>
          <p:cNvSpPr txBox="1"/>
          <p:nvPr/>
        </p:nvSpPr>
        <p:spPr>
          <a:xfrm>
            <a:off x="6811476" y="1699729"/>
            <a:ext cx="314853" cy="369332"/>
          </a:xfrm>
          <a:prstGeom prst="rect">
            <a:avLst/>
          </a:prstGeom>
          <a:noFill/>
        </p:spPr>
        <p:txBody>
          <a:bodyPr wrap="square" rtlCol="0">
            <a:spAutoFit/>
          </a:bodyPr>
          <a:lstStyle/>
          <a:p>
            <a:r>
              <a:rPr lang="en-US" altLang="zh-CN" dirty="0"/>
              <a:t>0</a:t>
            </a:r>
            <a:endParaRPr lang="zh-CN" altLang="en-US" dirty="0"/>
          </a:p>
        </p:txBody>
      </p:sp>
      <p:sp>
        <p:nvSpPr>
          <p:cNvPr id="137" name="文本框 136">
            <a:extLst>
              <a:ext uri="{FF2B5EF4-FFF2-40B4-BE49-F238E27FC236}">
                <a16:creationId xmlns:a16="http://schemas.microsoft.com/office/drawing/2014/main" xmlns="" id="{942E90B6-8B51-4738-9817-4577DD3E9021}"/>
              </a:ext>
            </a:extLst>
          </p:cNvPr>
          <p:cNvSpPr txBox="1"/>
          <p:nvPr/>
        </p:nvSpPr>
        <p:spPr>
          <a:xfrm>
            <a:off x="7363556" y="2122160"/>
            <a:ext cx="314853" cy="369332"/>
          </a:xfrm>
          <a:prstGeom prst="rect">
            <a:avLst/>
          </a:prstGeom>
          <a:noFill/>
        </p:spPr>
        <p:txBody>
          <a:bodyPr wrap="square" rtlCol="0">
            <a:spAutoFit/>
          </a:bodyPr>
          <a:lstStyle/>
          <a:p>
            <a:r>
              <a:rPr lang="en-US" altLang="zh-CN" dirty="0"/>
              <a:t>0</a:t>
            </a:r>
            <a:endParaRPr lang="zh-CN" altLang="en-US" dirty="0"/>
          </a:p>
        </p:txBody>
      </p:sp>
      <p:sp>
        <p:nvSpPr>
          <p:cNvPr id="138" name="文本框 137">
            <a:extLst>
              <a:ext uri="{FF2B5EF4-FFF2-40B4-BE49-F238E27FC236}">
                <a16:creationId xmlns:a16="http://schemas.microsoft.com/office/drawing/2014/main" xmlns="" id="{46D24D77-62E4-4116-9CB8-58B11D1811DA}"/>
              </a:ext>
            </a:extLst>
          </p:cNvPr>
          <p:cNvSpPr txBox="1"/>
          <p:nvPr/>
        </p:nvSpPr>
        <p:spPr>
          <a:xfrm>
            <a:off x="6277145" y="936322"/>
            <a:ext cx="314853" cy="369332"/>
          </a:xfrm>
          <a:prstGeom prst="rect">
            <a:avLst/>
          </a:prstGeom>
          <a:noFill/>
        </p:spPr>
        <p:txBody>
          <a:bodyPr wrap="square" rtlCol="0">
            <a:spAutoFit/>
          </a:bodyPr>
          <a:lstStyle/>
          <a:p>
            <a:r>
              <a:rPr lang="en-US" altLang="zh-CN" dirty="0"/>
              <a:t>2</a:t>
            </a:r>
            <a:endParaRPr lang="zh-CN" altLang="en-US" dirty="0"/>
          </a:p>
        </p:txBody>
      </p:sp>
      <p:sp>
        <p:nvSpPr>
          <p:cNvPr id="139" name="文本框 138">
            <a:extLst>
              <a:ext uri="{FF2B5EF4-FFF2-40B4-BE49-F238E27FC236}">
                <a16:creationId xmlns:a16="http://schemas.microsoft.com/office/drawing/2014/main" xmlns="" id="{944712A1-5F03-467E-A73C-1AD5DB42B775}"/>
              </a:ext>
            </a:extLst>
          </p:cNvPr>
          <p:cNvSpPr txBox="1"/>
          <p:nvPr/>
        </p:nvSpPr>
        <p:spPr>
          <a:xfrm>
            <a:off x="6751172" y="953455"/>
            <a:ext cx="314853" cy="369332"/>
          </a:xfrm>
          <a:prstGeom prst="rect">
            <a:avLst/>
          </a:prstGeom>
          <a:noFill/>
        </p:spPr>
        <p:txBody>
          <a:bodyPr wrap="square" rtlCol="0">
            <a:spAutoFit/>
          </a:bodyPr>
          <a:lstStyle/>
          <a:p>
            <a:r>
              <a:rPr lang="zh-CN" altLang="en-US" dirty="0"/>
              <a:t>∞</a:t>
            </a:r>
          </a:p>
        </p:txBody>
      </p:sp>
      <p:sp>
        <p:nvSpPr>
          <p:cNvPr id="140" name="文本框 139">
            <a:extLst>
              <a:ext uri="{FF2B5EF4-FFF2-40B4-BE49-F238E27FC236}">
                <a16:creationId xmlns:a16="http://schemas.microsoft.com/office/drawing/2014/main" xmlns="" id="{3C3F1FE9-B0E2-4599-934B-489C4ADA4155}"/>
              </a:ext>
            </a:extLst>
          </p:cNvPr>
          <p:cNvSpPr txBox="1"/>
          <p:nvPr/>
        </p:nvSpPr>
        <p:spPr>
          <a:xfrm>
            <a:off x="7323391" y="961065"/>
            <a:ext cx="314853" cy="369332"/>
          </a:xfrm>
          <a:prstGeom prst="rect">
            <a:avLst/>
          </a:prstGeom>
          <a:noFill/>
        </p:spPr>
        <p:txBody>
          <a:bodyPr wrap="square" rtlCol="0">
            <a:spAutoFit/>
          </a:bodyPr>
          <a:lstStyle/>
          <a:p>
            <a:r>
              <a:rPr lang="zh-CN" altLang="en-US" dirty="0"/>
              <a:t>∞</a:t>
            </a:r>
          </a:p>
        </p:txBody>
      </p:sp>
      <p:sp>
        <p:nvSpPr>
          <p:cNvPr id="141" name="文本框 140">
            <a:extLst>
              <a:ext uri="{FF2B5EF4-FFF2-40B4-BE49-F238E27FC236}">
                <a16:creationId xmlns:a16="http://schemas.microsoft.com/office/drawing/2014/main" xmlns="" id="{C542D17F-ECF3-4522-A06C-110EEAF0CBAD}"/>
              </a:ext>
            </a:extLst>
          </p:cNvPr>
          <p:cNvSpPr txBox="1"/>
          <p:nvPr/>
        </p:nvSpPr>
        <p:spPr>
          <a:xfrm>
            <a:off x="5743691" y="1322787"/>
            <a:ext cx="314853" cy="369332"/>
          </a:xfrm>
          <a:prstGeom prst="rect">
            <a:avLst/>
          </a:prstGeom>
          <a:noFill/>
        </p:spPr>
        <p:txBody>
          <a:bodyPr wrap="square" rtlCol="0">
            <a:spAutoFit/>
          </a:bodyPr>
          <a:lstStyle/>
          <a:p>
            <a:r>
              <a:rPr lang="zh-CN" altLang="en-US" dirty="0"/>
              <a:t>∞</a:t>
            </a:r>
          </a:p>
        </p:txBody>
      </p:sp>
      <p:sp>
        <p:nvSpPr>
          <p:cNvPr id="142" name="文本框 141">
            <a:extLst>
              <a:ext uri="{FF2B5EF4-FFF2-40B4-BE49-F238E27FC236}">
                <a16:creationId xmlns:a16="http://schemas.microsoft.com/office/drawing/2014/main" xmlns="" id="{DB369A05-9794-4058-87B1-0069745A0B0F}"/>
              </a:ext>
            </a:extLst>
          </p:cNvPr>
          <p:cNvSpPr txBox="1"/>
          <p:nvPr/>
        </p:nvSpPr>
        <p:spPr>
          <a:xfrm>
            <a:off x="6811477" y="1326592"/>
            <a:ext cx="314853" cy="369332"/>
          </a:xfrm>
          <a:prstGeom prst="rect">
            <a:avLst/>
          </a:prstGeom>
          <a:noFill/>
        </p:spPr>
        <p:txBody>
          <a:bodyPr wrap="square" rtlCol="0">
            <a:spAutoFit/>
          </a:bodyPr>
          <a:lstStyle/>
          <a:p>
            <a:r>
              <a:rPr lang="en-US" altLang="zh-CN" dirty="0"/>
              <a:t>1</a:t>
            </a:r>
            <a:endParaRPr lang="zh-CN" altLang="en-US" dirty="0"/>
          </a:p>
        </p:txBody>
      </p:sp>
      <p:sp>
        <p:nvSpPr>
          <p:cNvPr id="143" name="文本框 142">
            <a:extLst>
              <a:ext uri="{FF2B5EF4-FFF2-40B4-BE49-F238E27FC236}">
                <a16:creationId xmlns:a16="http://schemas.microsoft.com/office/drawing/2014/main" xmlns="" id="{39D13409-4AE8-4DBD-92E7-4A95B0EEE7BD}"/>
              </a:ext>
            </a:extLst>
          </p:cNvPr>
          <p:cNvSpPr txBox="1"/>
          <p:nvPr/>
        </p:nvSpPr>
        <p:spPr>
          <a:xfrm>
            <a:off x="5783856" y="1692119"/>
            <a:ext cx="314853" cy="369332"/>
          </a:xfrm>
          <a:prstGeom prst="rect">
            <a:avLst/>
          </a:prstGeom>
          <a:noFill/>
        </p:spPr>
        <p:txBody>
          <a:bodyPr wrap="square" rtlCol="0">
            <a:spAutoFit/>
          </a:bodyPr>
          <a:lstStyle/>
          <a:p>
            <a:r>
              <a:rPr lang="en-US" altLang="zh-CN" dirty="0"/>
              <a:t>5</a:t>
            </a:r>
            <a:endParaRPr lang="zh-CN" altLang="en-US" dirty="0"/>
          </a:p>
        </p:txBody>
      </p:sp>
      <p:sp>
        <p:nvSpPr>
          <p:cNvPr id="144" name="文本框 143">
            <a:extLst>
              <a:ext uri="{FF2B5EF4-FFF2-40B4-BE49-F238E27FC236}">
                <a16:creationId xmlns:a16="http://schemas.microsoft.com/office/drawing/2014/main" xmlns="" id="{27D03AEA-7329-48DB-BFF8-98472A083CDF}"/>
              </a:ext>
            </a:extLst>
          </p:cNvPr>
          <p:cNvSpPr txBox="1"/>
          <p:nvPr/>
        </p:nvSpPr>
        <p:spPr>
          <a:xfrm>
            <a:off x="6235173" y="1692119"/>
            <a:ext cx="337270" cy="369332"/>
          </a:xfrm>
          <a:prstGeom prst="rect">
            <a:avLst/>
          </a:prstGeom>
          <a:noFill/>
        </p:spPr>
        <p:txBody>
          <a:bodyPr wrap="square" rtlCol="0">
            <a:spAutoFit/>
          </a:bodyPr>
          <a:lstStyle/>
          <a:p>
            <a:r>
              <a:rPr lang="zh-CN" altLang="en-US" dirty="0"/>
              <a:t>∞</a:t>
            </a:r>
          </a:p>
        </p:txBody>
      </p:sp>
      <p:sp>
        <p:nvSpPr>
          <p:cNvPr id="145" name="文本框 144">
            <a:extLst>
              <a:ext uri="{FF2B5EF4-FFF2-40B4-BE49-F238E27FC236}">
                <a16:creationId xmlns:a16="http://schemas.microsoft.com/office/drawing/2014/main" xmlns="" id="{557859F5-25C2-4C49-9331-C7E815EE4041}"/>
              </a:ext>
            </a:extLst>
          </p:cNvPr>
          <p:cNvSpPr txBox="1"/>
          <p:nvPr/>
        </p:nvSpPr>
        <p:spPr>
          <a:xfrm>
            <a:off x="7361164" y="1692119"/>
            <a:ext cx="314853" cy="369332"/>
          </a:xfrm>
          <a:prstGeom prst="rect">
            <a:avLst/>
          </a:prstGeom>
          <a:noFill/>
        </p:spPr>
        <p:txBody>
          <a:bodyPr wrap="square" rtlCol="0">
            <a:spAutoFit/>
          </a:bodyPr>
          <a:lstStyle/>
          <a:p>
            <a:r>
              <a:rPr lang="en-US" altLang="zh-CN" dirty="0"/>
              <a:t>4</a:t>
            </a:r>
            <a:endParaRPr lang="zh-CN" altLang="en-US" dirty="0"/>
          </a:p>
        </p:txBody>
      </p:sp>
      <p:sp>
        <p:nvSpPr>
          <p:cNvPr id="146" name="文本框 145">
            <a:extLst>
              <a:ext uri="{FF2B5EF4-FFF2-40B4-BE49-F238E27FC236}">
                <a16:creationId xmlns:a16="http://schemas.microsoft.com/office/drawing/2014/main" xmlns="" id="{AD4C210B-998D-44C8-B2B4-42FADCCA4A16}"/>
              </a:ext>
            </a:extLst>
          </p:cNvPr>
          <p:cNvSpPr txBox="1"/>
          <p:nvPr/>
        </p:nvSpPr>
        <p:spPr>
          <a:xfrm>
            <a:off x="7361164" y="1326592"/>
            <a:ext cx="314853" cy="369332"/>
          </a:xfrm>
          <a:prstGeom prst="rect">
            <a:avLst/>
          </a:prstGeom>
          <a:noFill/>
        </p:spPr>
        <p:txBody>
          <a:bodyPr wrap="square" rtlCol="0">
            <a:spAutoFit/>
          </a:bodyPr>
          <a:lstStyle/>
          <a:p>
            <a:r>
              <a:rPr lang="en-US" altLang="zh-CN" dirty="0"/>
              <a:t>6</a:t>
            </a:r>
            <a:endParaRPr lang="zh-CN" altLang="en-US" dirty="0"/>
          </a:p>
        </p:txBody>
      </p:sp>
      <p:sp>
        <p:nvSpPr>
          <p:cNvPr id="147" name="文本框 146">
            <a:extLst>
              <a:ext uri="{FF2B5EF4-FFF2-40B4-BE49-F238E27FC236}">
                <a16:creationId xmlns:a16="http://schemas.microsoft.com/office/drawing/2014/main" xmlns="" id="{135E92DD-8179-4A70-B53E-CF595559BE32}"/>
              </a:ext>
            </a:extLst>
          </p:cNvPr>
          <p:cNvSpPr txBox="1"/>
          <p:nvPr/>
        </p:nvSpPr>
        <p:spPr>
          <a:xfrm>
            <a:off x="5783856" y="2122160"/>
            <a:ext cx="337270" cy="369332"/>
          </a:xfrm>
          <a:prstGeom prst="rect">
            <a:avLst/>
          </a:prstGeom>
          <a:noFill/>
        </p:spPr>
        <p:txBody>
          <a:bodyPr wrap="square" rtlCol="0">
            <a:spAutoFit/>
          </a:bodyPr>
          <a:lstStyle/>
          <a:p>
            <a:r>
              <a:rPr lang="en-US" altLang="zh-CN" dirty="0"/>
              <a:t>3</a:t>
            </a:r>
            <a:endParaRPr lang="zh-CN" altLang="en-US" dirty="0"/>
          </a:p>
        </p:txBody>
      </p:sp>
      <p:sp>
        <p:nvSpPr>
          <p:cNvPr id="148" name="文本框 147">
            <a:extLst>
              <a:ext uri="{FF2B5EF4-FFF2-40B4-BE49-F238E27FC236}">
                <a16:creationId xmlns:a16="http://schemas.microsoft.com/office/drawing/2014/main" xmlns="" id="{73DB7D8C-572F-4096-8AAE-41AB210CB197}"/>
              </a:ext>
            </a:extLst>
          </p:cNvPr>
          <p:cNvSpPr txBox="1"/>
          <p:nvPr/>
        </p:nvSpPr>
        <p:spPr>
          <a:xfrm>
            <a:off x="6235173" y="2122160"/>
            <a:ext cx="337270" cy="369332"/>
          </a:xfrm>
          <a:prstGeom prst="rect">
            <a:avLst/>
          </a:prstGeom>
          <a:noFill/>
        </p:spPr>
        <p:txBody>
          <a:bodyPr wrap="square" rtlCol="0">
            <a:spAutoFit/>
          </a:bodyPr>
          <a:lstStyle/>
          <a:p>
            <a:r>
              <a:rPr lang="zh-CN" altLang="en-US" dirty="0"/>
              <a:t>∞</a:t>
            </a:r>
          </a:p>
        </p:txBody>
      </p:sp>
      <p:sp>
        <p:nvSpPr>
          <p:cNvPr id="149" name="文本框 148">
            <a:extLst>
              <a:ext uri="{FF2B5EF4-FFF2-40B4-BE49-F238E27FC236}">
                <a16:creationId xmlns:a16="http://schemas.microsoft.com/office/drawing/2014/main" xmlns="" id="{C4189232-97F0-4192-95EB-611A3C32BD05}"/>
              </a:ext>
            </a:extLst>
          </p:cNvPr>
          <p:cNvSpPr txBox="1"/>
          <p:nvPr/>
        </p:nvSpPr>
        <p:spPr>
          <a:xfrm>
            <a:off x="6736516" y="2122160"/>
            <a:ext cx="337270" cy="369332"/>
          </a:xfrm>
          <a:prstGeom prst="rect">
            <a:avLst/>
          </a:prstGeom>
          <a:noFill/>
        </p:spPr>
        <p:txBody>
          <a:bodyPr wrap="square" rtlCol="0">
            <a:spAutoFit/>
          </a:bodyPr>
          <a:lstStyle/>
          <a:p>
            <a:r>
              <a:rPr lang="zh-CN" altLang="en-US" dirty="0"/>
              <a:t>∞</a:t>
            </a:r>
          </a:p>
        </p:txBody>
      </p:sp>
      <p:cxnSp>
        <p:nvCxnSpPr>
          <p:cNvPr id="5" name="直接箭头连接符 4">
            <a:extLst>
              <a:ext uri="{FF2B5EF4-FFF2-40B4-BE49-F238E27FC236}">
                <a16:creationId xmlns:a16="http://schemas.microsoft.com/office/drawing/2014/main" xmlns="" id="{46BFF29E-1B0B-4C9F-9AEB-04DA8ED8BC50}"/>
              </a:ext>
            </a:extLst>
          </p:cNvPr>
          <p:cNvCxnSpPr/>
          <p:nvPr/>
        </p:nvCxnSpPr>
        <p:spPr>
          <a:xfrm flipV="1">
            <a:off x="1644024" y="4446165"/>
            <a:ext cx="1810945" cy="1199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xmlns="" id="{6CFA6965-31EE-421C-9213-9ABFE0018E98}"/>
              </a:ext>
            </a:extLst>
          </p:cNvPr>
          <p:cNvSpPr txBox="1"/>
          <p:nvPr/>
        </p:nvSpPr>
        <p:spPr>
          <a:xfrm>
            <a:off x="3893460" y="5997723"/>
            <a:ext cx="3700462" cy="369332"/>
          </a:xfrm>
          <a:prstGeom prst="rect">
            <a:avLst/>
          </a:prstGeom>
          <a:noFill/>
        </p:spPr>
        <p:txBody>
          <a:bodyPr wrap="square" rtlCol="0">
            <a:spAutoFit/>
          </a:bodyPr>
          <a:lstStyle/>
          <a:p>
            <a:r>
              <a:rPr lang="en-US" altLang="zh-CN" dirty="0"/>
              <a:t>A[3][1]=</a:t>
            </a:r>
            <a:r>
              <a:rPr lang="zh-CN" altLang="en-US" dirty="0"/>
              <a:t>∞</a:t>
            </a:r>
            <a:r>
              <a:rPr lang="en-US" altLang="zh-CN" dirty="0"/>
              <a:t>&gt;A[3][</a:t>
            </a:r>
            <a:r>
              <a:rPr lang="en-US" altLang="zh-CN" dirty="0">
                <a:solidFill>
                  <a:schemeClr val="accent1"/>
                </a:solidFill>
              </a:rPr>
              <a:t>0</a:t>
            </a:r>
            <a:r>
              <a:rPr lang="en-US" altLang="zh-CN" dirty="0"/>
              <a:t>]+A[</a:t>
            </a:r>
            <a:r>
              <a:rPr lang="en-US" altLang="zh-CN" dirty="0">
                <a:solidFill>
                  <a:schemeClr val="accent1"/>
                </a:solidFill>
              </a:rPr>
              <a:t>0</a:t>
            </a:r>
            <a:r>
              <a:rPr lang="en-US" altLang="zh-CN" dirty="0"/>
              <a:t>][1]=3+2=5</a:t>
            </a:r>
            <a:endParaRPr lang="zh-CN" altLang="en-US" dirty="0"/>
          </a:p>
        </p:txBody>
      </p:sp>
      <p:cxnSp>
        <p:nvCxnSpPr>
          <p:cNvPr id="10" name="直接箭头连接符 9">
            <a:extLst>
              <a:ext uri="{FF2B5EF4-FFF2-40B4-BE49-F238E27FC236}">
                <a16:creationId xmlns:a16="http://schemas.microsoft.com/office/drawing/2014/main" xmlns="" id="{AEF31D82-1F6F-42B5-8C0D-087AE98AF47D}"/>
              </a:ext>
            </a:extLst>
          </p:cNvPr>
          <p:cNvCxnSpPr>
            <a:stCxn id="161" idx="0"/>
            <a:endCxn id="93" idx="2"/>
          </p:cNvCxnSpPr>
          <p:nvPr/>
        </p:nvCxnSpPr>
        <p:spPr>
          <a:xfrm flipH="1" flipV="1">
            <a:off x="3581632" y="4959427"/>
            <a:ext cx="2162059" cy="103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33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p:bldP spid="150" grpId="0" animBg="1"/>
      <p:bldP spid="151" grpId="0" animBg="1"/>
      <p:bldP spid="152" grpId="0"/>
      <p:bldP spid="153" grpId="0"/>
      <p:bldP spid="154" grpId="0"/>
      <p:bldP spid="155" grpId="0"/>
      <p:bldP spid="156" grpId="0"/>
      <p:bldP spid="157" grpId="0"/>
      <p:bldP spid="158" grpId="0"/>
      <p:bldP spid="159" grpId="0"/>
      <p:bldP spid="160" grpId="0"/>
      <p:bldP spid="176" grpId="0"/>
      <p:bldP spid="177" grpId="0"/>
      <p:bldP spid="178" grpId="0"/>
      <p:bldP spid="179" grpId="0"/>
      <p:bldP spid="180" grpId="0"/>
      <p:bldP spid="181" grpId="0"/>
      <p:bldP spid="182" grpId="0"/>
      <p:bldP spid="183" grpId="0"/>
      <p:bldP spid="184" grpId="0"/>
      <p:bldP spid="185" grpId="0"/>
      <p:bldP spid="186" grpId="0"/>
      <p:bldP spid="187" grpId="0"/>
      <p:bldP spid="189" grpId="0"/>
      <p:bldP spid="190" grpId="0"/>
      <p:bldP spid="112" grpId="0"/>
      <p:bldP spid="95" grpId="0"/>
      <p:bldP spid="16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9"/>
          <p:cNvSpPr>
            <a:spLocks noGrp="1"/>
          </p:cNvSpPr>
          <p:nvPr>
            <p:ph type="ftr" sz="quarter" idx="11"/>
          </p:nvPr>
        </p:nvSpPr>
        <p:spPr>
          <a:xfrm>
            <a:off x="8720919" y="6492875"/>
            <a:ext cx="3471081" cy="365125"/>
          </a:xfrm>
        </p:spPr>
        <p:txBody>
          <a:bodyPr/>
          <a:lstStyle/>
          <a:p>
            <a:r>
              <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王道考研</a:t>
            </a:r>
            <a:r>
              <a:rPr lang="en-US" altLang="zh-CN"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rPr>
              <a:t>/CSKAOYAN.COM</a:t>
            </a:r>
            <a:endParaRPr lang="zh-CN" altLang="en-US" sz="1600" dirty="0">
              <a:solidFill>
                <a:srgbClr val="A73A0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WRITE HERE A NEW TITLE…"/>
          <p:cNvSpPr txBox="1"/>
          <p:nvPr/>
        </p:nvSpPr>
        <p:spPr>
          <a:xfrm>
            <a:off x="3982271" y="2"/>
            <a:ext cx="4227458" cy="4524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lnSpc>
                <a:spcPct val="90000"/>
              </a:lnSpc>
            </a:pPr>
            <a:r>
              <a:rPr lang="zh-CN" altLang="en-US" sz="2600" b="1" dirty="0">
                <a:solidFill>
                  <a:schemeClr val="accent1"/>
                </a:solidFill>
              </a:rPr>
              <a:t>弗洛伊德</a:t>
            </a:r>
            <a:endParaRPr sz="2600" dirty="0"/>
          </a:p>
        </p:txBody>
      </p:sp>
      <p:grpSp>
        <p:nvGrpSpPr>
          <p:cNvPr id="2" name="成组"/>
          <p:cNvGrpSpPr/>
          <p:nvPr/>
        </p:nvGrpSpPr>
        <p:grpSpPr>
          <a:xfrm>
            <a:off x="4276101" y="391901"/>
            <a:ext cx="3639798" cy="60533"/>
            <a:chOff x="0" y="0"/>
            <a:chExt cx="4470478" cy="72013"/>
          </a:xfrm>
        </p:grpSpPr>
        <p:sp>
          <p:nvSpPr>
            <p:cNvPr id="22" name="矩形"/>
            <p:cNvSpPr/>
            <p:nvPr/>
          </p:nvSpPr>
          <p:spPr>
            <a:xfrm>
              <a:off x="0" y="0"/>
              <a:ext cx="678262" cy="72014"/>
            </a:xfrm>
            <a:prstGeom prst="rect">
              <a:avLst/>
            </a:prstGeom>
            <a:solidFill>
              <a:schemeClr val="accent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3" name="矩形"/>
            <p:cNvSpPr/>
            <p:nvPr/>
          </p:nvSpPr>
          <p:spPr>
            <a:xfrm>
              <a:off x="742611" y="0"/>
              <a:ext cx="678262" cy="72014"/>
            </a:xfrm>
            <a:prstGeom prst="rect">
              <a:avLst/>
            </a:prstGeom>
            <a:solidFill>
              <a:schemeClr val="accent2"/>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4" name="矩形"/>
            <p:cNvSpPr/>
            <p:nvPr/>
          </p:nvSpPr>
          <p:spPr>
            <a:xfrm>
              <a:off x="1511908" y="0"/>
              <a:ext cx="678262" cy="72014"/>
            </a:xfrm>
            <a:prstGeom prst="rect">
              <a:avLst/>
            </a:prstGeom>
            <a:solidFill>
              <a:schemeClr val="accent3"/>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5" name="矩形"/>
            <p:cNvSpPr/>
            <p:nvPr/>
          </p:nvSpPr>
          <p:spPr>
            <a:xfrm>
              <a:off x="2270268" y="0"/>
              <a:ext cx="678262" cy="72014"/>
            </a:xfrm>
            <a:prstGeom prst="rect">
              <a:avLst/>
            </a:prstGeom>
            <a:solidFill>
              <a:schemeClr val="accent4"/>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6" name="矩形"/>
            <p:cNvSpPr/>
            <p:nvPr/>
          </p:nvSpPr>
          <p:spPr>
            <a:xfrm>
              <a:off x="3021935" y="0"/>
              <a:ext cx="678262" cy="72014"/>
            </a:xfrm>
            <a:prstGeom prst="rect">
              <a:avLst/>
            </a:pr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 name="矩形"/>
            <p:cNvSpPr/>
            <p:nvPr/>
          </p:nvSpPr>
          <p:spPr>
            <a:xfrm>
              <a:off x="3792217" y="0"/>
              <a:ext cx="678262" cy="72014"/>
            </a:xfrm>
            <a:prstGeom prst="rect">
              <a:avLst/>
            </a:pr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11" name="Rectangle 4">
            <a:extLst>
              <a:ext uri="{FF2B5EF4-FFF2-40B4-BE49-F238E27FC236}">
                <a16:creationId xmlns:a16="http://schemas.microsoft.com/office/drawing/2014/main" xmlns="" id="{27C7D711-7A3B-48FF-BFBF-7D2E1104D0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流程图: 接点 13">
            <a:extLst>
              <a:ext uri="{FF2B5EF4-FFF2-40B4-BE49-F238E27FC236}">
                <a16:creationId xmlns:a16="http://schemas.microsoft.com/office/drawing/2014/main" xmlns="" id="{E9EFDFC0-55AB-465A-8923-F520616EC445}"/>
              </a:ext>
            </a:extLst>
          </p:cNvPr>
          <p:cNvSpPr/>
          <p:nvPr/>
        </p:nvSpPr>
        <p:spPr>
          <a:xfrm>
            <a:off x="71717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0</a:t>
            </a:r>
            <a:endParaRPr lang="zh-CN" altLang="en-US" dirty="0"/>
          </a:p>
        </p:txBody>
      </p:sp>
      <p:sp>
        <p:nvSpPr>
          <p:cNvPr id="15" name="流程图: 接点 14">
            <a:extLst>
              <a:ext uri="{FF2B5EF4-FFF2-40B4-BE49-F238E27FC236}">
                <a16:creationId xmlns:a16="http://schemas.microsoft.com/office/drawing/2014/main" xmlns="" id="{6E93CE19-27EC-4D3C-9648-A08CD309ACB1}"/>
              </a:ext>
            </a:extLst>
          </p:cNvPr>
          <p:cNvSpPr/>
          <p:nvPr/>
        </p:nvSpPr>
        <p:spPr>
          <a:xfrm>
            <a:off x="2573213" y="6228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a:t>
            </a:r>
            <a:endParaRPr lang="zh-CN" altLang="en-US" dirty="0"/>
          </a:p>
        </p:txBody>
      </p:sp>
      <p:sp>
        <p:nvSpPr>
          <p:cNvPr id="16" name="流程图: 接点 15">
            <a:extLst>
              <a:ext uri="{FF2B5EF4-FFF2-40B4-BE49-F238E27FC236}">
                <a16:creationId xmlns:a16="http://schemas.microsoft.com/office/drawing/2014/main" xmlns="" id="{294997B0-5EE1-481A-96F9-D427F849DA14}"/>
              </a:ext>
            </a:extLst>
          </p:cNvPr>
          <p:cNvSpPr/>
          <p:nvPr/>
        </p:nvSpPr>
        <p:spPr>
          <a:xfrm>
            <a:off x="717173" y="1765164"/>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2</a:t>
            </a:r>
            <a:endParaRPr lang="zh-CN" altLang="en-US" dirty="0"/>
          </a:p>
        </p:txBody>
      </p:sp>
      <p:sp>
        <p:nvSpPr>
          <p:cNvPr id="17" name="流程图: 接点 16">
            <a:extLst>
              <a:ext uri="{FF2B5EF4-FFF2-40B4-BE49-F238E27FC236}">
                <a16:creationId xmlns:a16="http://schemas.microsoft.com/office/drawing/2014/main" xmlns="" id="{27BFEC8B-6572-4A57-AC73-BBC03164D8E2}"/>
              </a:ext>
            </a:extLst>
          </p:cNvPr>
          <p:cNvSpPr/>
          <p:nvPr/>
        </p:nvSpPr>
        <p:spPr>
          <a:xfrm>
            <a:off x="2573213" y="1765163"/>
            <a:ext cx="390392" cy="36512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cxnSp>
        <p:nvCxnSpPr>
          <p:cNvPr id="7" name="直接箭头连接符 6">
            <a:extLst>
              <a:ext uri="{FF2B5EF4-FFF2-40B4-BE49-F238E27FC236}">
                <a16:creationId xmlns:a16="http://schemas.microsoft.com/office/drawing/2014/main" xmlns="" id="{4AAEF33F-3F51-4897-884C-E18B9EE2E76E}"/>
              </a:ext>
            </a:extLst>
          </p:cNvPr>
          <p:cNvCxnSpPr>
            <a:stCxn id="14" idx="6"/>
            <a:endCxn id="15" idx="2"/>
          </p:cNvCxnSpPr>
          <p:nvPr/>
        </p:nvCxnSpPr>
        <p:spPr>
          <a:xfrm>
            <a:off x="1107565" y="805426"/>
            <a:ext cx="1465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D0EC349B-17B7-4B5F-AF9D-17B785039F36}"/>
              </a:ext>
            </a:extLst>
          </p:cNvPr>
          <p:cNvCxnSpPr>
            <a:stCxn id="17" idx="1"/>
            <a:endCxn id="14" idx="5"/>
          </p:cNvCxnSpPr>
          <p:nvPr/>
        </p:nvCxnSpPr>
        <p:spPr>
          <a:xfrm flipH="1" flipV="1">
            <a:off x="1050393" y="934517"/>
            <a:ext cx="1579992" cy="88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D5313E95-8BDA-4666-A347-6EA3101F2B9C}"/>
              </a:ext>
            </a:extLst>
          </p:cNvPr>
          <p:cNvCxnSpPr>
            <a:stCxn id="15" idx="4"/>
            <a:endCxn id="17" idx="0"/>
          </p:cNvCxnSpPr>
          <p:nvPr/>
        </p:nvCxnSpPr>
        <p:spPr>
          <a:xfrm>
            <a:off x="2768409" y="987988"/>
            <a:ext cx="0" cy="77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AC2C3AAE-9E37-4361-B4FD-664F8FFCBEAF}"/>
              </a:ext>
            </a:extLst>
          </p:cNvPr>
          <p:cNvCxnSpPr>
            <a:stCxn id="16" idx="6"/>
            <a:endCxn id="17" idx="2"/>
          </p:cNvCxnSpPr>
          <p:nvPr/>
        </p:nvCxnSpPr>
        <p:spPr>
          <a:xfrm flipV="1">
            <a:off x="1107565" y="1947726"/>
            <a:ext cx="14656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9D1EAF64-C3E6-403A-8D6C-B4BE11538367}"/>
              </a:ext>
            </a:extLst>
          </p:cNvPr>
          <p:cNvCxnSpPr>
            <a:stCxn id="15" idx="3"/>
            <a:endCxn id="16" idx="7"/>
          </p:cNvCxnSpPr>
          <p:nvPr/>
        </p:nvCxnSpPr>
        <p:spPr>
          <a:xfrm flipH="1">
            <a:off x="1050393" y="934517"/>
            <a:ext cx="1579992" cy="88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xmlns="" id="{0D4B5408-86D8-4B07-9974-08ABCBF39C3E}"/>
              </a:ext>
            </a:extLst>
          </p:cNvPr>
          <p:cNvCxnSpPr>
            <a:stCxn id="16" idx="0"/>
            <a:endCxn id="14" idx="4"/>
          </p:cNvCxnSpPr>
          <p:nvPr/>
        </p:nvCxnSpPr>
        <p:spPr>
          <a:xfrm flipV="1">
            <a:off x="912369" y="987988"/>
            <a:ext cx="0" cy="77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A2153643-5937-458D-AB05-3756BD46ED47}"/>
              </a:ext>
            </a:extLst>
          </p:cNvPr>
          <p:cNvSpPr txBox="1"/>
          <p:nvPr/>
        </p:nvSpPr>
        <p:spPr>
          <a:xfrm>
            <a:off x="1669592" y="452434"/>
            <a:ext cx="335560" cy="369332"/>
          </a:xfrm>
          <a:prstGeom prst="rect">
            <a:avLst/>
          </a:prstGeom>
          <a:noFill/>
        </p:spPr>
        <p:txBody>
          <a:bodyPr wrap="square" rtlCol="0">
            <a:spAutoFit/>
          </a:bodyPr>
          <a:lstStyle/>
          <a:p>
            <a:r>
              <a:rPr lang="en-US" altLang="zh-CN" dirty="0"/>
              <a:t>2</a:t>
            </a:r>
            <a:endParaRPr lang="zh-CN" altLang="en-US" dirty="0"/>
          </a:p>
        </p:txBody>
      </p:sp>
      <p:sp>
        <p:nvSpPr>
          <p:cNvPr id="32" name="文本框 31">
            <a:extLst>
              <a:ext uri="{FF2B5EF4-FFF2-40B4-BE49-F238E27FC236}">
                <a16:creationId xmlns:a16="http://schemas.microsoft.com/office/drawing/2014/main" xmlns="" id="{29E9E3E9-3EDD-4FBB-8A8A-77C82600EDB0}"/>
              </a:ext>
            </a:extLst>
          </p:cNvPr>
          <p:cNvSpPr txBox="1"/>
          <p:nvPr/>
        </p:nvSpPr>
        <p:spPr>
          <a:xfrm>
            <a:off x="575640" y="1168447"/>
            <a:ext cx="335560" cy="369332"/>
          </a:xfrm>
          <a:prstGeom prst="rect">
            <a:avLst/>
          </a:prstGeom>
          <a:noFill/>
        </p:spPr>
        <p:txBody>
          <a:bodyPr wrap="square" rtlCol="0">
            <a:spAutoFit/>
          </a:bodyPr>
          <a:lstStyle/>
          <a:p>
            <a:r>
              <a:rPr lang="en-US" altLang="zh-CN" dirty="0"/>
              <a:t>5</a:t>
            </a:r>
            <a:endParaRPr lang="zh-CN" altLang="en-US" dirty="0"/>
          </a:p>
        </p:txBody>
      </p:sp>
      <p:sp>
        <p:nvSpPr>
          <p:cNvPr id="33" name="文本框 32">
            <a:extLst>
              <a:ext uri="{FF2B5EF4-FFF2-40B4-BE49-F238E27FC236}">
                <a16:creationId xmlns:a16="http://schemas.microsoft.com/office/drawing/2014/main" xmlns="" id="{8034DD45-10F1-41AF-B9DD-ACEF2FA6358D}"/>
              </a:ext>
            </a:extLst>
          </p:cNvPr>
          <p:cNvSpPr txBox="1"/>
          <p:nvPr/>
        </p:nvSpPr>
        <p:spPr>
          <a:xfrm>
            <a:off x="1308464" y="1537779"/>
            <a:ext cx="335560"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xmlns="" id="{FAD532D8-C1ED-4DA3-B619-B4F326C2943A}"/>
              </a:ext>
            </a:extLst>
          </p:cNvPr>
          <p:cNvSpPr txBox="1"/>
          <p:nvPr/>
        </p:nvSpPr>
        <p:spPr>
          <a:xfrm>
            <a:off x="2224643" y="1367383"/>
            <a:ext cx="335560" cy="369332"/>
          </a:xfrm>
          <a:prstGeom prst="rect">
            <a:avLst/>
          </a:prstGeom>
          <a:noFill/>
        </p:spPr>
        <p:txBody>
          <a:bodyPr wrap="square" rtlCol="0">
            <a:spAutoFit/>
          </a:bodyPr>
          <a:lstStyle/>
          <a:p>
            <a:r>
              <a:rPr lang="en-US" altLang="zh-CN" dirty="0"/>
              <a:t>3</a:t>
            </a:r>
            <a:endParaRPr lang="zh-CN" altLang="en-US" dirty="0"/>
          </a:p>
        </p:txBody>
      </p:sp>
      <p:sp>
        <p:nvSpPr>
          <p:cNvPr id="35" name="文本框 34">
            <a:extLst>
              <a:ext uri="{FF2B5EF4-FFF2-40B4-BE49-F238E27FC236}">
                <a16:creationId xmlns:a16="http://schemas.microsoft.com/office/drawing/2014/main" xmlns="" id="{13F4AE41-F6B3-412E-BC8D-810FB65265CE}"/>
              </a:ext>
            </a:extLst>
          </p:cNvPr>
          <p:cNvSpPr txBox="1"/>
          <p:nvPr/>
        </p:nvSpPr>
        <p:spPr>
          <a:xfrm>
            <a:off x="2788005" y="1165985"/>
            <a:ext cx="335560" cy="369332"/>
          </a:xfrm>
          <a:prstGeom prst="rect">
            <a:avLst/>
          </a:prstGeom>
          <a:noFill/>
        </p:spPr>
        <p:txBody>
          <a:bodyPr wrap="square" rtlCol="0">
            <a:spAutoFit/>
          </a:bodyPr>
          <a:lstStyle/>
          <a:p>
            <a:r>
              <a:rPr lang="en-US" altLang="zh-CN" dirty="0"/>
              <a:t>6</a:t>
            </a:r>
            <a:endParaRPr lang="zh-CN" altLang="en-US" dirty="0"/>
          </a:p>
        </p:txBody>
      </p:sp>
      <p:sp>
        <p:nvSpPr>
          <p:cNvPr id="36" name="文本框 35">
            <a:extLst>
              <a:ext uri="{FF2B5EF4-FFF2-40B4-BE49-F238E27FC236}">
                <a16:creationId xmlns:a16="http://schemas.microsoft.com/office/drawing/2014/main" xmlns="" id="{264D6109-0CC6-4AEC-BBE8-F3CB82C571E2}"/>
              </a:ext>
            </a:extLst>
          </p:cNvPr>
          <p:cNvSpPr txBox="1"/>
          <p:nvPr/>
        </p:nvSpPr>
        <p:spPr>
          <a:xfrm>
            <a:off x="1669592" y="2076818"/>
            <a:ext cx="335560" cy="369332"/>
          </a:xfrm>
          <a:prstGeom prst="rect">
            <a:avLst/>
          </a:prstGeom>
          <a:noFill/>
        </p:spPr>
        <p:txBody>
          <a:bodyPr wrap="square" rtlCol="0">
            <a:spAutoFit/>
          </a:bodyPr>
          <a:lstStyle/>
          <a:p>
            <a:r>
              <a:rPr lang="en-US" altLang="zh-CN" dirty="0"/>
              <a:t>4</a:t>
            </a:r>
            <a:endParaRPr lang="zh-CN" altLang="en-US" dirty="0"/>
          </a:p>
        </p:txBody>
      </p:sp>
      <p:sp>
        <p:nvSpPr>
          <p:cNvPr id="68" name="文本框 67">
            <a:extLst>
              <a:ext uri="{FF2B5EF4-FFF2-40B4-BE49-F238E27FC236}">
                <a16:creationId xmlns:a16="http://schemas.microsoft.com/office/drawing/2014/main" xmlns="" id="{8DA4F95C-E9F8-4CF7-A323-36668A159098}"/>
              </a:ext>
            </a:extLst>
          </p:cNvPr>
          <p:cNvSpPr txBox="1"/>
          <p:nvPr/>
        </p:nvSpPr>
        <p:spPr>
          <a:xfrm>
            <a:off x="383247" y="3249472"/>
            <a:ext cx="1989948" cy="369332"/>
          </a:xfrm>
          <a:prstGeom prst="rect">
            <a:avLst/>
          </a:prstGeom>
          <a:noFill/>
        </p:spPr>
        <p:txBody>
          <a:bodyPr wrap="square" rtlCol="0">
            <a:spAutoFit/>
          </a:bodyPr>
          <a:lstStyle/>
          <a:p>
            <a:r>
              <a:rPr lang="zh-CN" altLang="en-US" dirty="0"/>
              <a:t>第二次：</a:t>
            </a:r>
            <a:r>
              <a:rPr lang="en-US" altLang="zh-CN" dirty="0"/>
              <a:t> A</a:t>
            </a:r>
            <a:r>
              <a:rPr lang="en-US" altLang="zh-CN" baseline="30000" dirty="0"/>
              <a:t>(</a:t>
            </a:r>
            <a:r>
              <a:rPr lang="en-US" altLang="zh-CN" baseline="30000" dirty="0">
                <a:solidFill>
                  <a:schemeClr val="accent1"/>
                </a:solidFill>
              </a:rPr>
              <a:t>1</a:t>
            </a:r>
            <a:r>
              <a:rPr lang="en-US" altLang="zh-CN" baseline="30000" dirty="0"/>
              <a:t>)</a:t>
            </a:r>
            <a:r>
              <a:rPr lang="en-US" altLang="zh-CN" dirty="0"/>
              <a:t>=</a:t>
            </a:r>
            <a:endParaRPr lang="en-US" altLang="zh-CN" baseline="30000" dirty="0"/>
          </a:p>
        </p:txBody>
      </p:sp>
      <p:sp>
        <p:nvSpPr>
          <p:cNvPr id="69" name="左中括号 68">
            <a:extLst>
              <a:ext uri="{FF2B5EF4-FFF2-40B4-BE49-F238E27FC236}">
                <a16:creationId xmlns:a16="http://schemas.microsoft.com/office/drawing/2014/main" xmlns="" id="{081AFAAD-B53C-4299-93A8-3C3223EA01F5}"/>
              </a:ext>
            </a:extLst>
          </p:cNvPr>
          <p:cNvSpPr/>
          <p:nvPr/>
        </p:nvSpPr>
        <p:spPr>
          <a:xfrm>
            <a:off x="2810583"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右中括号 69">
            <a:extLst>
              <a:ext uri="{FF2B5EF4-FFF2-40B4-BE49-F238E27FC236}">
                <a16:creationId xmlns:a16="http://schemas.microsoft.com/office/drawing/2014/main" xmlns="" id="{70E90B31-2A5E-421A-8766-124865E0B090}"/>
              </a:ext>
            </a:extLst>
          </p:cNvPr>
          <p:cNvSpPr/>
          <p:nvPr/>
        </p:nvSpPr>
        <p:spPr>
          <a:xfrm>
            <a:off x="5106475"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xmlns="" id="{5CE020B1-FD53-4A1C-A7D5-6589EE56380D}"/>
              </a:ext>
            </a:extLst>
          </p:cNvPr>
          <p:cNvSpPr txBox="1"/>
          <p:nvPr/>
        </p:nvSpPr>
        <p:spPr>
          <a:xfrm>
            <a:off x="2926927" y="3059668"/>
            <a:ext cx="377504" cy="369332"/>
          </a:xfrm>
          <a:prstGeom prst="rect">
            <a:avLst/>
          </a:prstGeom>
          <a:noFill/>
        </p:spPr>
        <p:txBody>
          <a:bodyPr wrap="square" rtlCol="0">
            <a:spAutoFit/>
          </a:bodyPr>
          <a:lstStyle/>
          <a:p>
            <a:r>
              <a:rPr lang="en-US" altLang="zh-CN" dirty="0"/>
              <a:t>0</a:t>
            </a:r>
            <a:endParaRPr lang="zh-CN" altLang="en-US" dirty="0"/>
          </a:p>
        </p:txBody>
      </p:sp>
      <p:sp>
        <p:nvSpPr>
          <p:cNvPr id="72" name="文本框 71">
            <a:extLst>
              <a:ext uri="{FF2B5EF4-FFF2-40B4-BE49-F238E27FC236}">
                <a16:creationId xmlns:a16="http://schemas.microsoft.com/office/drawing/2014/main" xmlns="" id="{1BF3330C-34DB-4E5E-BF9B-9487E066F763}"/>
              </a:ext>
            </a:extLst>
          </p:cNvPr>
          <p:cNvSpPr txBox="1"/>
          <p:nvPr/>
        </p:nvSpPr>
        <p:spPr>
          <a:xfrm>
            <a:off x="3454969" y="3059668"/>
            <a:ext cx="377504" cy="369332"/>
          </a:xfrm>
          <a:prstGeom prst="rect">
            <a:avLst/>
          </a:prstGeom>
          <a:noFill/>
        </p:spPr>
        <p:txBody>
          <a:bodyPr wrap="square" rtlCol="0">
            <a:spAutoFit/>
          </a:bodyPr>
          <a:lstStyle/>
          <a:p>
            <a:r>
              <a:rPr lang="en-US" altLang="zh-CN" dirty="0"/>
              <a:t>1</a:t>
            </a:r>
            <a:endParaRPr lang="zh-CN" altLang="en-US" dirty="0"/>
          </a:p>
        </p:txBody>
      </p:sp>
      <p:sp>
        <p:nvSpPr>
          <p:cNvPr id="73" name="文本框 72">
            <a:extLst>
              <a:ext uri="{FF2B5EF4-FFF2-40B4-BE49-F238E27FC236}">
                <a16:creationId xmlns:a16="http://schemas.microsoft.com/office/drawing/2014/main" xmlns="" id="{8927F1A6-3B08-4259-ADD1-FA98B1179D2B}"/>
              </a:ext>
            </a:extLst>
          </p:cNvPr>
          <p:cNvSpPr txBox="1"/>
          <p:nvPr/>
        </p:nvSpPr>
        <p:spPr>
          <a:xfrm>
            <a:off x="3982271" y="3059668"/>
            <a:ext cx="377504" cy="369332"/>
          </a:xfrm>
          <a:prstGeom prst="rect">
            <a:avLst/>
          </a:prstGeom>
          <a:noFill/>
        </p:spPr>
        <p:txBody>
          <a:bodyPr wrap="square" rtlCol="0">
            <a:spAutoFit/>
          </a:bodyPr>
          <a:lstStyle/>
          <a:p>
            <a:r>
              <a:rPr lang="en-US" altLang="zh-CN" dirty="0"/>
              <a:t>2</a:t>
            </a:r>
            <a:endParaRPr lang="zh-CN" altLang="en-US" dirty="0"/>
          </a:p>
        </p:txBody>
      </p:sp>
      <p:sp>
        <p:nvSpPr>
          <p:cNvPr id="74" name="文本框 73">
            <a:extLst>
              <a:ext uri="{FF2B5EF4-FFF2-40B4-BE49-F238E27FC236}">
                <a16:creationId xmlns:a16="http://schemas.microsoft.com/office/drawing/2014/main" xmlns="" id="{80617FB4-F58F-4385-9A2F-F415F41B4426}"/>
              </a:ext>
            </a:extLst>
          </p:cNvPr>
          <p:cNvSpPr txBox="1"/>
          <p:nvPr/>
        </p:nvSpPr>
        <p:spPr>
          <a:xfrm>
            <a:off x="4509492" y="3059668"/>
            <a:ext cx="377504" cy="369332"/>
          </a:xfrm>
          <a:prstGeom prst="rect">
            <a:avLst/>
          </a:prstGeom>
          <a:noFill/>
        </p:spPr>
        <p:txBody>
          <a:bodyPr wrap="square" rtlCol="0">
            <a:spAutoFit/>
          </a:bodyPr>
          <a:lstStyle/>
          <a:p>
            <a:r>
              <a:rPr lang="en-US" altLang="zh-CN" dirty="0"/>
              <a:t>3</a:t>
            </a:r>
            <a:endParaRPr lang="zh-CN" altLang="en-US" dirty="0"/>
          </a:p>
        </p:txBody>
      </p:sp>
      <p:sp>
        <p:nvSpPr>
          <p:cNvPr id="75" name="文本框 74">
            <a:extLst>
              <a:ext uri="{FF2B5EF4-FFF2-40B4-BE49-F238E27FC236}">
                <a16:creationId xmlns:a16="http://schemas.microsoft.com/office/drawing/2014/main" xmlns="" id="{F1BE2012-FAE9-4F86-A856-B780E16B1652}"/>
              </a:ext>
            </a:extLst>
          </p:cNvPr>
          <p:cNvSpPr txBox="1"/>
          <p:nvPr/>
        </p:nvSpPr>
        <p:spPr>
          <a:xfrm>
            <a:off x="2451196" y="3429000"/>
            <a:ext cx="377504" cy="369332"/>
          </a:xfrm>
          <a:prstGeom prst="rect">
            <a:avLst/>
          </a:prstGeom>
          <a:noFill/>
        </p:spPr>
        <p:txBody>
          <a:bodyPr wrap="square" rtlCol="0">
            <a:spAutoFit/>
          </a:bodyPr>
          <a:lstStyle/>
          <a:p>
            <a:r>
              <a:rPr lang="en-US" altLang="zh-CN" dirty="0"/>
              <a:t>0</a:t>
            </a:r>
            <a:endParaRPr lang="zh-CN" altLang="en-US" dirty="0"/>
          </a:p>
        </p:txBody>
      </p:sp>
      <p:sp>
        <p:nvSpPr>
          <p:cNvPr id="76" name="文本框 75">
            <a:extLst>
              <a:ext uri="{FF2B5EF4-FFF2-40B4-BE49-F238E27FC236}">
                <a16:creationId xmlns:a16="http://schemas.microsoft.com/office/drawing/2014/main" xmlns="" id="{674C6520-83D7-40F7-ABE0-A52998358067}"/>
              </a:ext>
            </a:extLst>
          </p:cNvPr>
          <p:cNvSpPr txBox="1"/>
          <p:nvPr/>
        </p:nvSpPr>
        <p:spPr>
          <a:xfrm>
            <a:off x="2451196" y="3798332"/>
            <a:ext cx="377504" cy="369332"/>
          </a:xfrm>
          <a:prstGeom prst="rect">
            <a:avLst/>
          </a:prstGeom>
          <a:noFill/>
        </p:spPr>
        <p:txBody>
          <a:bodyPr wrap="square" rtlCol="0">
            <a:spAutoFit/>
          </a:bodyPr>
          <a:lstStyle/>
          <a:p>
            <a:r>
              <a:rPr lang="en-US" altLang="zh-CN" dirty="0"/>
              <a:t>1</a:t>
            </a:r>
            <a:endParaRPr lang="zh-CN" altLang="en-US" dirty="0"/>
          </a:p>
        </p:txBody>
      </p:sp>
      <p:sp>
        <p:nvSpPr>
          <p:cNvPr id="77" name="文本框 76">
            <a:extLst>
              <a:ext uri="{FF2B5EF4-FFF2-40B4-BE49-F238E27FC236}">
                <a16:creationId xmlns:a16="http://schemas.microsoft.com/office/drawing/2014/main" xmlns="" id="{3C8B8656-900E-4CDE-8CA1-DA9CD4256709}"/>
              </a:ext>
            </a:extLst>
          </p:cNvPr>
          <p:cNvSpPr txBox="1"/>
          <p:nvPr/>
        </p:nvSpPr>
        <p:spPr>
          <a:xfrm>
            <a:off x="2448696" y="4167664"/>
            <a:ext cx="377504" cy="369332"/>
          </a:xfrm>
          <a:prstGeom prst="rect">
            <a:avLst/>
          </a:prstGeom>
          <a:noFill/>
        </p:spPr>
        <p:txBody>
          <a:bodyPr wrap="square" rtlCol="0">
            <a:spAutoFit/>
          </a:bodyPr>
          <a:lstStyle/>
          <a:p>
            <a:r>
              <a:rPr lang="en-US" altLang="zh-CN" dirty="0"/>
              <a:t>2</a:t>
            </a:r>
            <a:endParaRPr lang="zh-CN" altLang="en-US" dirty="0"/>
          </a:p>
        </p:txBody>
      </p:sp>
      <p:sp>
        <p:nvSpPr>
          <p:cNvPr id="78" name="文本框 77">
            <a:extLst>
              <a:ext uri="{FF2B5EF4-FFF2-40B4-BE49-F238E27FC236}">
                <a16:creationId xmlns:a16="http://schemas.microsoft.com/office/drawing/2014/main" xmlns="" id="{ADA93D2B-2482-4833-9B89-7E67B756A8EA}"/>
              </a:ext>
            </a:extLst>
          </p:cNvPr>
          <p:cNvSpPr txBox="1"/>
          <p:nvPr/>
        </p:nvSpPr>
        <p:spPr>
          <a:xfrm>
            <a:off x="2453358" y="4565763"/>
            <a:ext cx="377504" cy="369332"/>
          </a:xfrm>
          <a:prstGeom prst="rect">
            <a:avLst/>
          </a:prstGeom>
          <a:noFill/>
        </p:spPr>
        <p:txBody>
          <a:bodyPr wrap="square" rtlCol="0">
            <a:spAutoFit/>
          </a:bodyPr>
          <a:lstStyle/>
          <a:p>
            <a:r>
              <a:rPr lang="en-US" altLang="zh-CN" dirty="0"/>
              <a:t>3</a:t>
            </a:r>
            <a:endParaRPr lang="zh-CN" altLang="en-US" dirty="0"/>
          </a:p>
        </p:txBody>
      </p:sp>
      <p:sp>
        <p:nvSpPr>
          <p:cNvPr id="79" name="文本框 78">
            <a:extLst>
              <a:ext uri="{FF2B5EF4-FFF2-40B4-BE49-F238E27FC236}">
                <a16:creationId xmlns:a16="http://schemas.microsoft.com/office/drawing/2014/main" xmlns="" id="{2E9FBEC9-FCB0-4ECB-88AD-E6D3026A35D9}"/>
              </a:ext>
            </a:extLst>
          </p:cNvPr>
          <p:cNvSpPr txBox="1"/>
          <p:nvPr/>
        </p:nvSpPr>
        <p:spPr>
          <a:xfrm>
            <a:off x="2956317" y="3404257"/>
            <a:ext cx="314853" cy="369332"/>
          </a:xfrm>
          <a:prstGeom prst="rect">
            <a:avLst/>
          </a:prstGeom>
          <a:noFill/>
        </p:spPr>
        <p:txBody>
          <a:bodyPr wrap="square" rtlCol="0">
            <a:spAutoFit/>
          </a:bodyPr>
          <a:lstStyle/>
          <a:p>
            <a:r>
              <a:rPr lang="en-US" altLang="zh-CN" dirty="0"/>
              <a:t>0</a:t>
            </a:r>
            <a:endParaRPr lang="zh-CN" altLang="en-US" dirty="0"/>
          </a:p>
        </p:txBody>
      </p:sp>
      <p:sp>
        <p:nvSpPr>
          <p:cNvPr id="80" name="文本框 79">
            <a:extLst>
              <a:ext uri="{FF2B5EF4-FFF2-40B4-BE49-F238E27FC236}">
                <a16:creationId xmlns:a16="http://schemas.microsoft.com/office/drawing/2014/main" xmlns="" id="{1706B5F7-4F29-4733-8B21-A1BD1A306B5F}"/>
              </a:ext>
            </a:extLst>
          </p:cNvPr>
          <p:cNvSpPr txBox="1"/>
          <p:nvPr/>
        </p:nvSpPr>
        <p:spPr>
          <a:xfrm>
            <a:off x="3454969" y="3794527"/>
            <a:ext cx="314853" cy="369332"/>
          </a:xfrm>
          <a:prstGeom prst="rect">
            <a:avLst/>
          </a:prstGeom>
          <a:noFill/>
        </p:spPr>
        <p:txBody>
          <a:bodyPr wrap="square" rtlCol="0">
            <a:spAutoFit/>
          </a:bodyPr>
          <a:lstStyle/>
          <a:p>
            <a:r>
              <a:rPr lang="en-US" altLang="zh-CN" dirty="0"/>
              <a:t>0</a:t>
            </a:r>
            <a:endParaRPr lang="zh-CN" altLang="en-US" dirty="0"/>
          </a:p>
        </p:txBody>
      </p:sp>
      <p:sp>
        <p:nvSpPr>
          <p:cNvPr id="81" name="文本框 80">
            <a:extLst>
              <a:ext uri="{FF2B5EF4-FFF2-40B4-BE49-F238E27FC236}">
                <a16:creationId xmlns:a16="http://schemas.microsoft.com/office/drawing/2014/main" xmlns="" id="{E8593715-BA4F-46CD-9433-96F1E147F6F0}"/>
              </a:ext>
            </a:extLst>
          </p:cNvPr>
          <p:cNvSpPr txBox="1"/>
          <p:nvPr/>
        </p:nvSpPr>
        <p:spPr>
          <a:xfrm>
            <a:off x="3989300" y="4167664"/>
            <a:ext cx="314853" cy="369332"/>
          </a:xfrm>
          <a:prstGeom prst="rect">
            <a:avLst/>
          </a:prstGeom>
          <a:noFill/>
        </p:spPr>
        <p:txBody>
          <a:bodyPr wrap="square" rtlCol="0">
            <a:spAutoFit/>
          </a:bodyPr>
          <a:lstStyle/>
          <a:p>
            <a:r>
              <a:rPr lang="en-US" altLang="zh-CN" dirty="0"/>
              <a:t>0</a:t>
            </a:r>
            <a:endParaRPr lang="zh-CN" altLang="en-US" dirty="0"/>
          </a:p>
        </p:txBody>
      </p:sp>
      <p:sp>
        <p:nvSpPr>
          <p:cNvPr id="82" name="文本框 81">
            <a:extLst>
              <a:ext uri="{FF2B5EF4-FFF2-40B4-BE49-F238E27FC236}">
                <a16:creationId xmlns:a16="http://schemas.microsoft.com/office/drawing/2014/main" xmlns="" id="{65C8EE27-D731-4F36-903A-0356EC099F98}"/>
              </a:ext>
            </a:extLst>
          </p:cNvPr>
          <p:cNvSpPr txBox="1"/>
          <p:nvPr/>
        </p:nvSpPr>
        <p:spPr>
          <a:xfrm>
            <a:off x="4541380" y="4590095"/>
            <a:ext cx="314853" cy="369332"/>
          </a:xfrm>
          <a:prstGeom prst="rect">
            <a:avLst/>
          </a:prstGeom>
          <a:noFill/>
        </p:spPr>
        <p:txBody>
          <a:bodyPr wrap="square" rtlCol="0">
            <a:spAutoFit/>
          </a:bodyPr>
          <a:lstStyle/>
          <a:p>
            <a:r>
              <a:rPr lang="en-US" altLang="zh-CN" dirty="0"/>
              <a:t>0</a:t>
            </a:r>
            <a:endParaRPr lang="zh-CN" altLang="en-US" dirty="0"/>
          </a:p>
        </p:txBody>
      </p:sp>
      <p:sp>
        <p:nvSpPr>
          <p:cNvPr id="83" name="文本框 82">
            <a:extLst>
              <a:ext uri="{FF2B5EF4-FFF2-40B4-BE49-F238E27FC236}">
                <a16:creationId xmlns:a16="http://schemas.microsoft.com/office/drawing/2014/main" xmlns="" id="{5AE2F7D0-D6F6-4A51-B920-23F0D8D0534F}"/>
              </a:ext>
            </a:extLst>
          </p:cNvPr>
          <p:cNvSpPr txBox="1"/>
          <p:nvPr/>
        </p:nvSpPr>
        <p:spPr>
          <a:xfrm>
            <a:off x="3454969" y="3404257"/>
            <a:ext cx="314853" cy="369332"/>
          </a:xfrm>
          <a:prstGeom prst="rect">
            <a:avLst/>
          </a:prstGeom>
          <a:noFill/>
        </p:spPr>
        <p:txBody>
          <a:bodyPr wrap="square" rtlCol="0">
            <a:spAutoFit/>
          </a:bodyPr>
          <a:lstStyle/>
          <a:p>
            <a:r>
              <a:rPr lang="en-US" altLang="zh-CN" dirty="0"/>
              <a:t>2</a:t>
            </a:r>
            <a:endParaRPr lang="zh-CN" altLang="en-US" dirty="0"/>
          </a:p>
        </p:txBody>
      </p:sp>
      <p:sp>
        <p:nvSpPr>
          <p:cNvPr id="84" name="文本框 83">
            <a:extLst>
              <a:ext uri="{FF2B5EF4-FFF2-40B4-BE49-F238E27FC236}">
                <a16:creationId xmlns:a16="http://schemas.microsoft.com/office/drawing/2014/main" xmlns="" id="{E397CEAF-96B3-4391-95DE-26A4EE83D747}"/>
              </a:ext>
            </a:extLst>
          </p:cNvPr>
          <p:cNvSpPr txBox="1"/>
          <p:nvPr/>
        </p:nvSpPr>
        <p:spPr>
          <a:xfrm>
            <a:off x="3987737" y="3405590"/>
            <a:ext cx="314853" cy="369332"/>
          </a:xfrm>
          <a:prstGeom prst="rect">
            <a:avLst/>
          </a:prstGeom>
          <a:noFill/>
        </p:spPr>
        <p:txBody>
          <a:bodyPr wrap="square" rtlCol="0">
            <a:spAutoFit/>
          </a:bodyPr>
          <a:lstStyle/>
          <a:p>
            <a:r>
              <a:rPr lang="en-US" altLang="zh-CN" dirty="0">
                <a:solidFill>
                  <a:schemeClr val="accent2"/>
                </a:solidFill>
              </a:rPr>
              <a:t>3</a:t>
            </a:r>
            <a:endParaRPr lang="zh-CN" altLang="en-US" dirty="0">
              <a:solidFill>
                <a:schemeClr val="accent2"/>
              </a:solidFill>
            </a:endParaRPr>
          </a:p>
        </p:txBody>
      </p:sp>
      <p:sp>
        <p:nvSpPr>
          <p:cNvPr id="85" name="文本框 84">
            <a:extLst>
              <a:ext uri="{FF2B5EF4-FFF2-40B4-BE49-F238E27FC236}">
                <a16:creationId xmlns:a16="http://schemas.microsoft.com/office/drawing/2014/main" xmlns="" id="{4B51CCC5-A3B2-442E-A97C-85E4E0A86F09}"/>
              </a:ext>
            </a:extLst>
          </p:cNvPr>
          <p:cNvSpPr txBox="1"/>
          <p:nvPr/>
        </p:nvSpPr>
        <p:spPr>
          <a:xfrm>
            <a:off x="4536438" y="3404257"/>
            <a:ext cx="314853" cy="369332"/>
          </a:xfrm>
          <a:prstGeom prst="rect">
            <a:avLst/>
          </a:prstGeom>
          <a:noFill/>
        </p:spPr>
        <p:txBody>
          <a:bodyPr wrap="square" rtlCol="0">
            <a:spAutoFit/>
          </a:bodyPr>
          <a:lstStyle/>
          <a:p>
            <a:r>
              <a:rPr lang="en-US" altLang="zh-CN" dirty="0">
                <a:solidFill>
                  <a:schemeClr val="accent2"/>
                </a:solidFill>
              </a:rPr>
              <a:t>8</a:t>
            </a:r>
            <a:endParaRPr lang="zh-CN" altLang="en-US" dirty="0">
              <a:solidFill>
                <a:schemeClr val="accent2"/>
              </a:solidFill>
            </a:endParaRPr>
          </a:p>
        </p:txBody>
      </p:sp>
      <p:sp>
        <p:nvSpPr>
          <p:cNvPr id="86" name="文本框 85">
            <a:extLst>
              <a:ext uri="{FF2B5EF4-FFF2-40B4-BE49-F238E27FC236}">
                <a16:creationId xmlns:a16="http://schemas.microsoft.com/office/drawing/2014/main" xmlns="" id="{6D58B8AE-CDBB-4513-9731-15B4B9391E84}"/>
              </a:ext>
            </a:extLst>
          </p:cNvPr>
          <p:cNvSpPr txBox="1"/>
          <p:nvPr/>
        </p:nvSpPr>
        <p:spPr>
          <a:xfrm>
            <a:off x="2921515" y="3790722"/>
            <a:ext cx="314853" cy="369332"/>
          </a:xfrm>
          <a:prstGeom prst="rect">
            <a:avLst/>
          </a:prstGeom>
          <a:noFill/>
        </p:spPr>
        <p:txBody>
          <a:bodyPr wrap="square" rtlCol="0">
            <a:spAutoFit/>
          </a:bodyPr>
          <a:lstStyle/>
          <a:p>
            <a:r>
              <a:rPr lang="zh-CN" altLang="en-US" dirty="0"/>
              <a:t>∞</a:t>
            </a:r>
          </a:p>
        </p:txBody>
      </p:sp>
      <p:sp>
        <p:nvSpPr>
          <p:cNvPr id="87" name="文本框 86">
            <a:extLst>
              <a:ext uri="{FF2B5EF4-FFF2-40B4-BE49-F238E27FC236}">
                <a16:creationId xmlns:a16="http://schemas.microsoft.com/office/drawing/2014/main" xmlns="" id="{316A2862-4532-4F06-BA7F-A4A91CF74628}"/>
              </a:ext>
            </a:extLst>
          </p:cNvPr>
          <p:cNvSpPr txBox="1"/>
          <p:nvPr/>
        </p:nvSpPr>
        <p:spPr>
          <a:xfrm>
            <a:off x="3989301" y="3794527"/>
            <a:ext cx="314853" cy="369332"/>
          </a:xfrm>
          <a:prstGeom prst="rect">
            <a:avLst/>
          </a:prstGeom>
          <a:noFill/>
        </p:spPr>
        <p:txBody>
          <a:bodyPr wrap="square" rtlCol="0">
            <a:spAutoFit/>
          </a:bodyPr>
          <a:lstStyle/>
          <a:p>
            <a:r>
              <a:rPr lang="en-US" altLang="zh-CN" dirty="0"/>
              <a:t>1</a:t>
            </a:r>
            <a:endParaRPr lang="zh-CN" altLang="en-US" dirty="0"/>
          </a:p>
        </p:txBody>
      </p:sp>
      <p:sp>
        <p:nvSpPr>
          <p:cNvPr id="88" name="文本框 87">
            <a:extLst>
              <a:ext uri="{FF2B5EF4-FFF2-40B4-BE49-F238E27FC236}">
                <a16:creationId xmlns:a16="http://schemas.microsoft.com/office/drawing/2014/main" xmlns="" id="{EF32F67D-608A-4837-96CF-4285A98787E1}"/>
              </a:ext>
            </a:extLst>
          </p:cNvPr>
          <p:cNvSpPr txBox="1"/>
          <p:nvPr/>
        </p:nvSpPr>
        <p:spPr>
          <a:xfrm>
            <a:off x="2961680" y="4160054"/>
            <a:ext cx="314853" cy="369332"/>
          </a:xfrm>
          <a:prstGeom prst="rect">
            <a:avLst/>
          </a:prstGeom>
          <a:noFill/>
        </p:spPr>
        <p:txBody>
          <a:bodyPr wrap="square" rtlCol="0">
            <a:spAutoFit/>
          </a:bodyPr>
          <a:lstStyle/>
          <a:p>
            <a:r>
              <a:rPr lang="en-US" altLang="zh-CN" dirty="0"/>
              <a:t>5</a:t>
            </a:r>
            <a:endParaRPr lang="zh-CN" altLang="en-US" dirty="0"/>
          </a:p>
        </p:txBody>
      </p:sp>
      <p:sp>
        <p:nvSpPr>
          <p:cNvPr id="89" name="文本框 88">
            <a:extLst>
              <a:ext uri="{FF2B5EF4-FFF2-40B4-BE49-F238E27FC236}">
                <a16:creationId xmlns:a16="http://schemas.microsoft.com/office/drawing/2014/main" xmlns="" id="{8A21ADD8-3C0C-48AD-998A-023E2A4EA549}"/>
              </a:ext>
            </a:extLst>
          </p:cNvPr>
          <p:cNvSpPr txBox="1"/>
          <p:nvPr/>
        </p:nvSpPr>
        <p:spPr>
          <a:xfrm>
            <a:off x="3447833" y="4160054"/>
            <a:ext cx="337270" cy="369332"/>
          </a:xfrm>
          <a:prstGeom prst="rect">
            <a:avLst/>
          </a:prstGeom>
          <a:noFill/>
        </p:spPr>
        <p:txBody>
          <a:bodyPr wrap="square" rtlCol="0">
            <a:spAutoFit/>
          </a:bodyPr>
          <a:lstStyle/>
          <a:p>
            <a:r>
              <a:rPr lang="en-US" altLang="zh-CN" dirty="0"/>
              <a:t>7</a:t>
            </a:r>
            <a:endParaRPr lang="zh-CN" altLang="en-US" dirty="0"/>
          </a:p>
        </p:txBody>
      </p:sp>
      <p:sp>
        <p:nvSpPr>
          <p:cNvPr id="90" name="文本框 89">
            <a:extLst>
              <a:ext uri="{FF2B5EF4-FFF2-40B4-BE49-F238E27FC236}">
                <a16:creationId xmlns:a16="http://schemas.microsoft.com/office/drawing/2014/main" xmlns="" id="{B631A77B-715E-4D58-8F86-131AA7D494CD}"/>
              </a:ext>
            </a:extLst>
          </p:cNvPr>
          <p:cNvSpPr txBox="1"/>
          <p:nvPr/>
        </p:nvSpPr>
        <p:spPr>
          <a:xfrm>
            <a:off x="4538988" y="4160054"/>
            <a:ext cx="314853" cy="369332"/>
          </a:xfrm>
          <a:prstGeom prst="rect">
            <a:avLst/>
          </a:prstGeom>
          <a:noFill/>
        </p:spPr>
        <p:txBody>
          <a:bodyPr wrap="square" rtlCol="0">
            <a:spAutoFit/>
          </a:bodyPr>
          <a:lstStyle/>
          <a:p>
            <a:r>
              <a:rPr lang="en-US" altLang="zh-CN" dirty="0"/>
              <a:t>4</a:t>
            </a:r>
            <a:endParaRPr lang="zh-CN" altLang="en-US" dirty="0"/>
          </a:p>
        </p:txBody>
      </p:sp>
      <p:sp>
        <p:nvSpPr>
          <p:cNvPr id="91" name="文本框 90">
            <a:extLst>
              <a:ext uri="{FF2B5EF4-FFF2-40B4-BE49-F238E27FC236}">
                <a16:creationId xmlns:a16="http://schemas.microsoft.com/office/drawing/2014/main" xmlns="" id="{A6779E76-1A92-4A57-BD81-00DA85B3BF7C}"/>
              </a:ext>
            </a:extLst>
          </p:cNvPr>
          <p:cNvSpPr txBox="1"/>
          <p:nvPr/>
        </p:nvSpPr>
        <p:spPr>
          <a:xfrm>
            <a:off x="4538988" y="3794527"/>
            <a:ext cx="314853" cy="369332"/>
          </a:xfrm>
          <a:prstGeom prst="rect">
            <a:avLst/>
          </a:prstGeom>
          <a:noFill/>
        </p:spPr>
        <p:txBody>
          <a:bodyPr wrap="square" rtlCol="0">
            <a:spAutoFit/>
          </a:bodyPr>
          <a:lstStyle/>
          <a:p>
            <a:r>
              <a:rPr lang="en-US" altLang="zh-CN" dirty="0"/>
              <a:t>6</a:t>
            </a:r>
            <a:endParaRPr lang="zh-CN" altLang="en-US" dirty="0"/>
          </a:p>
        </p:txBody>
      </p:sp>
      <p:sp>
        <p:nvSpPr>
          <p:cNvPr id="92" name="文本框 91">
            <a:extLst>
              <a:ext uri="{FF2B5EF4-FFF2-40B4-BE49-F238E27FC236}">
                <a16:creationId xmlns:a16="http://schemas.microsoft.com/office/drawing/2014/main" xmlns="" id="{DCF110BA-431F-4B3A-8478-F86C6BDC1F47}"/>
              </a:ext>
            </a:extLst>
          </p:cNvPr>
          <p:cNvSpPr txBox="1"/>
          <p:nvPr/>
        </p:nvSpPr>
        <p:spPr>
          <a:xfrm>
            <a:off x="2961680" y="4590095"/>
            <a:ext cx="337270" cy="369332"/>
          </a:xfrm>
          <a:prstGeom prst="rect">
            <a:avLst/>
          </a:prstGeom>
          <a:noFill/>
        </p:spPr>
        <p:txBody>
          <a:bodyPr wrap="square" rtlCol="0">
            <a:spAutoFit/>
          </a:bodyPr>
          <a:lstStyle/>
          <a:p>
            <a:r>
              <a:rPr lang="en-US" altLang="zh-CN" dirty="0"/>
              <a:t>3</a:t>
            </a:r>
            <a:endParaRPr lang="zh-CN" altLang="en-US" dirty="0"/>
          </a:p>
        </p:txBody>
      </p:sp>
      <p:sp>
        <p:nvSpPr>
          <p:cNvPr id="93" name="文本框 92">
            <a:extLst>
              <a:ext uri="{FF2B5EF4-FFF2-40B4-BE49-F238E27FC236}">
                <a16:creationId xmlns:a16="http://schemas.microsoft.com/office/drawing/2014/main" xmlns="" id="{9D595291-314D-49FD-AADB-93298AC0278C}"/>
              </a:ext>
            </a:extLst>
          </p:cNvPr>
          <p:cNvSpPr txBox="1"/>
          <p:nvPr/>
        </p:nvSpPr>
        <p:spPr>
          <a:xfrm>
            <a:off x="3412997" y="4590095"/>
            <a:ext cx="337270" cy="369332"/>
          </a:xfrm>
          <a:prstGeom prst="rect">
            <a:avLst/>
          </a:prstGeom>
          <a:noFill/>
        </p:spPr>
        <p:txBody>
          <a:bodyPr wrap="square" rtlCol="0">
            <a:spAutoFit/>
          </a:bodyPr>
          <a:lstStyle/>
          <a:p>
            <a:r>
              <a:rPr lang="en-US" altLang="zh-CN" dirty="0"/>
              <a:t>5</a:t>
            </a:r>
            <a:endParaRPr lang="zh-CN" altLang="en-US" dirty="0"/>
          </a:p>
        </p:txBody>
      </p:sp>
      <p:sp>
        <p:nvSpPr>
          <p:cNvPr id="94" name="文本框 93">
            <a:extLst>
              <a:ext uri="{FF2B5EF4-FFF2-40B4-BE49-F238E27FC236}">
                <a16:creationId xmlns:a16="http://schemas.microsoft.com/office/drawing/2014/main" xmlns="" id="{78C12BCE-DD66-4086-9C1E-96F8F2EDDB39}"/>
              </a:ext>
            </a:extLst>
          </p:cNvPr>
          <p:cNvSpPr txBox="1"/>
          <p:nvPr/>
        </p:nvSpPr>
        <p:spPr>
          <a:xfrm>
            <a:off x="3963569" y="4590095"/>
            <a:ext cx="337270" cy="369332"/>
          </a:xfrm>
          <a:prstGeom prst="rect">
            <a:avLst/>
          </a:prstGeom>
          <a:noFill/>
        </p:spPr>
        <p:txBody>
          <a:bodyPr wrap="square" rtlCol="0">
            <a:spAutoFit/>
          </a:bodyPr>
          <a:lstStyle/>
          <a:p>
            <a:r>
              <a:rPr lang="en-US" altLang="zh-CN" dirty="0">
                <a:solidFill>
                  <a:schemeClr val="accent2"/>
                </a:solidFill>
              </a:rPr>
              <a:t>6</a:t>
            </a:r>
            <a:endParaRPr lang="zh-CN" altLang="en-US" dirty="0">
              <a:solidFill>
                <a:schemeClr val="accent2"/>
              </a:solidFill>
            </a:endParaRPr>
          </a:p>
        </p:txBody>
      </p:sp>
      <p:sp>
        <p:nvSpPr>
          <p:cNvPr id="97" name="矩形 96">
            <a:extLst>
              <a:ext uri="{FF2B5EF4-FFF2-40B4-BE49-F238E27FC236}">
                <a16:creationId xmlns:a16="http://schemas.microsoft.com/office/drawing/2014/main" xmlns="" id="{992B5187-5C0F-4B87-9FC1-7EA2ACA605A6}"/>
              </a:ext>
            </a:extLst>
          </p:cNvPr>
          <p:cNvSpPr/>
          <p:nvPr/>
        </p:nvSpPr>
        <p:spPr>
          <a:xfrm>
            <a:off x="6119003" y="3244334"/>
            <a:ext cx="952505" cy="369332"/>
          </a:xfrm>
          <a:prstGeom prst="rect">
            <a:avLst/>
          </a:prstGeom>
        </p:spPr>
        <p:txBody>
          <a:bodyPr wrap="none">
            <a:spAutoFit/>
          </a:bodyPr>
          <a:lstStyle/>
          <a:p>
            <a:r>
              <a:rPr lang="en-US" altLang="zh-CN" dirty="0"/>
              <a:t>Path</a:t>
            </a:r>
            <a:r>
              <a:rPr lang="en-US" altLang="zh-CN" baseline="30000" dirty="0"/>
              <a:t>(</a:t>
            </a:r>
            <a:r>
              <a:rPr lang="en-US" altLang="zh-CN" baseline="30000" dirty="0">
                <a:solidFill>
                  <a:schemeClr val="accent1"/>
                </a:solidFill>
              </a:rPr>
              <a:t>1</a:t>
            </a:r>
            <a:r>
              <a:rPr lang="en-US" altLang="zh-CN" baseline="30000" dirty="0"/>
              <a:t>)</a:t>
            </a:r>
            <a:r>
              <a:rPr lang="en-US" altLang="zh-CN" dirty="0"/>
              <a:t>=</a:t>
            </a:r>
            <a:endParaRPr lang="zh-CN" altLang="en-US" dirty="0"/>
          </a:p>
        </p:txBody>
      </p:sp>
      <p:sp>
        <p:nvSpPr>
          <p:cNvPr id="150" name="左中括号 149">
            <a:extLst>
              <a:ext uri="{FF2B5EF4-FFF2-40B4-BE49-F238E27FC236}">
                <a16:creationId xmlns:a16="http://schemas.microsoft.com/office/drawing/2014/main" xmlns="" id="{ECC4876A-0601-4407-8F49-4CA3BE8E46E9}"/>
              </a:ext>
            </a:extLst>
          </p:cNvPr>
          <p:cNvSpPr/>
          <p:nvPr/>
        </p:nvSpPr>
        <p:spPr>
          <a:xfrm>
            <a:off x="7638470" y="3420846"/>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右中括号 150">
            <a:extLst>
              <a:ext uri="{FF2B5EF4-FFF2-40B4-BE49-F238E27FC236}">
                <a16:creationId xmlns:a16="http://schemas.microsoft.com/office/drawing/2014/main" xmlns="" id="{6D8A4B57-776B-4404-9C4A-B05F71D4BD4F}"/>
              </a:ext>
            </a:extLst>
          </p:cNvPr>
          <p:cNvSpPr/>
          <p:nvPr/>
        </p:nvSpPr>
        <p:spPr>
          <a:xfrm>
            <a:off x="9934362" y="3429001"/>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文本框 151">
            <a:extLst>
              <a:ext uri="{FF2B5EF4-FFF2-40B4-BE49-F238E27FC236}">
                <a16:creationId xmlns:a16="http://schemas.microsoft.com/office/drawing/2014/main" xmlns="" id="{3E124B7C-4629-4966-AEC2-3EBABAAA9274}"/>
              </a:ext>
            </a:extLst>
          </p:cNvPr>
          <p:cNvSpPr txBox="1"/>
          <p:nvPr/>
        </p:nvSpPr>
        <p:spPr>
          <a:xfrm>
            <a:off x="7754814" y="3059668"/>
            <a:ext cx="377504" cy="369332"/>
          </a:xfrm>
          <a:prstGeom prst="rect">
            <a:avLst/>
          </a:prstGeom>
          <a:noFill/>
        </p:spPr>
        <p:txBody>
          <a:bodyPr wrap="square" rtlCol="0">
            <a:spAutoFit/>
          </a:bodyPr>
          <a:lstStyle/>
          <a:p>
            <a:r>
              <a:rPr lang="en-US" altLang="zh-CN" dirty="0"/>
              <a:t>0</a:t>
            </a:r>
            <a:endParaRPr lang="zh-CN" altLang="en-US" dirty="0"/>
          </a:p>
        </p:txBody>
      </p:sp>
      <p:sp>
        <p:nvSpPr>
          <p:cNvPr id="153" name="文本框 152">
            <a:extLst>
              <a:ext uri="{FF2B5EF4-FFF2-40B4-BE49-F238E27FC236}">
                <a16:creationId xmlns:a16="http://schemas.microsoft.com/office/drawing/2014/main" xmlns="" id="{9456722A-2584-4ACC-AF3F-1F9BCBD61102}"/>
              </a:ext>
            </a:extLst>
          </p:cNvPr>
          <p:cNvSpPr txBox="1"/>
          <p:nvPr/>
        </p:nvSpPr>
        <p:spPr>
          <a:xfrm>
            <a:off x="8282856" y="3059668"/>
            <a:ext cx="377504" cy="369332"/>
          </a:xfrm>
          <a:prstGeom prst="rect">
            <a:avLst/>
          </a:prstGeom>
          <a:noFill/>
        </p:spPr>
        <p:txBody>
          <a:bodyPr wrap="squar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xmlns="" id="{FA83B8D4-E54B-43B5-B62D-EC1E9F7C5FB5}"/>
              </a:ext>
            </a:extLst>
          </p:cNvPr>
          <p:cNvSpPr txBox="1"/>
          <p:nvPr/>
        </p:nvSpPr>
        <p:spPr>
          <a:xfrm>
            <a:off x="8810158" y="3059668"/>
            <a:ext cx="377504" cy="369332"/>
          </a:xfrm>
          <a:prstGeom prst="rect">
            <a:avLst/>
          </a:prstGeom>
          <a:noFill/>
        </p:spPr>
        <p:txBody>
          <a:bodyPr wrap="square" rtlCol="0">
            <a:spAutoFit/>
          </a:bodyPr>
          <a:lstStyle/>
          <a:p>
            <a:r>
              <a:rPr lang="en-US" altLang="zh-CN" dirty="0"/>
              <a:t>2</a:t>
            </a:r>
            <a:endParaRPr lang="zh-CN" altLang="en-US" dirty="0"/>
          </a:p>
        </p:txBody>
      </p:sp>
      <p:sp>
        <p:nvSpPr>
          <p:cNvPr id="155" name="文本框 154">
            <a:extLst>
              <a:ext uri="{FF2B5EF4-FFF2-40B4-BE49-F238E27FC236}">
                <a16:creationId xmlns:a16="http://schemas.microsoft.com/office/drawing/2014/main" xmlns="" id="{776A8EBE-C0D5-4E5A-B184-F6F4357E23AD}"/>
              </a:ext>
            </a:extLst>
          </p:cNvPr>
          <p:cNvSpPr txBox="1"/>
          <p:nvPr/>
        </p:nvSpPr>
        <p:spPr>
          <a:xfrm>
            <a:off x="9337379" y="3059668"/>
            <a:ext cx="377504" cy="369332"/>
          </a:xfrm>
          <a:prstGeom prst="rect">
            <a:avLst/>
          </a:prstGeom>
          <a:noFill/>
        </p:spPr>
        <p:txBody>
          <a:bodyPr wrap="square" rtlCol="0">
            <a:spAutoFit/>
          </a:bodyPr>
          <a:lstStyle/>
          <a:p>
            <a:r>
              <a:rPr lang="en-US" altLang="zh-CN" dirty="0"/>
              <a:t>3</a:t>
            </a:r>
            <a:endParaRPr lang="zh-CN" altLang="en-US" dirty="0"/>
          </a:p>
        </p:txBody>
      </p:sp>
      <p:sp>
        <p:nvSpPr>
          <p:cNvPr id="156" name="文本框 155">
            <a:extLst>
              <a:ext uri="{FF2B5EF4-FFF2-40B4-BE49-F238E27FC236}">
                <a16:creationId xmlns:a16="http://schemas.microsoft.com/office/drawing/2014/main" xmlns="" id="{4DE6EE90-87F4-44BE-B7F0-067C098B8FB2}"/>
              </a:ext>
            </a:extLst>
          </p:cNvPr>
          <p:cNvSpPr txBox="1"/>
          <p:nvPr/>
        </p:nvSpPr>
        <p:spPr>
          <a:xfrm>
            <a:off x="7279083" y="3429000"/>
            <a:ext cx="377504" cy="369332"/>
          </a:xfrm>
          <a:prstGeom prst="rect">
            <a:avLst/>
          </a:prstGeom>
          <a:noFill/>
        </p:spPr>
        <p:txBody>
          <a:bodyPr wrap="square" rtlCol="0">
            <a:spAutoFit/>
          </a:bodyPr>
          <a:lstStyle/>
          <a:p>
            <a:r>
              <a:rPr lang="en-US" altLang="zh-CN" dirty="0"/>
              <a:t>0</a:t>
            </a:r>
            <a:endParaRPr lang="zh-CN" altLang="en-US" dirty="0"/>
          </a:p>
        </p:txBody>
      </p:sp>
      <p:sp>
        <p:nvSpPr>
          <p:cNvPr id="157" name="文本框 156">
            <a:extLst>
              <a:ext uri="{FF2B5EF4-FFF2-40B4-BE49-F238E27FC236}">
                <a16:creationId xmlns:a16="http://schemas.microsoft.com/office/drawing/2014/main" xmlns="" id="{5335D757-FFAA-49F8-B850-A84B8449401A}"/>
              </a:ext>
            </a:extLst>
          </p:cNvPr>
          <p:cNvSpPr txBox="1"/>
          <p:nvPr/>
        </p:nvSpPr>
        <p:spPr>
          <a:xfrm>
            <a:off x="7279083" y="3798332"/>
            <a:ext cx="377504" cy="369332"/>
          </a:xfrm>
          <a:prstGeom prst="rect">
            <a:avLst/>
          </a:prstGeom>
          <a:noFill/>
        </p:spPr>
        <p:txBody>
          <a:bodyPr wrap="square" rtlCol="0">
            <a:spAutoFit/>
          </a:bodyPr>
          <a:lstStyle/>
          <a:p>
            <a:r>
              <a:rPr lang="en-US" altLang="zh-CN" dirty="0"/>
              <a:t>1</a:t>
            </a:r>
            <a:endParaRPr lang="zh-CN" altLang="en-US" dirty="0"/>
          </a:p>
        </p:txBody>
      </p:sp>
      <p:sp>
        <p:nvSpPr>
          <p:cNvPr id="158" name="文本框 157">
            <a:extLst>
              <a:ext uri="{FF2B5EF4-FFF2-40B4-BE49-F238E27FC236}">
                <a16:creationId xmlns:a16="http://schemas.microsoft.com/office/drawing/2014/main" xmlns="" id="{B6228007-D5C3-4A1A-9E09-7C0199F8C7E4}"/>
              </a:ext>
            </a:extLst>
          </p:cNvPr>
          <p:cNvSpPr txBox="1"/>
          <p:nvPr/>
        </p:nvSpPr>
        <p:spPr>
          <a:xfrm>
            <a:off x="7276583" y="4167664"/>
            <a:ext cx="377504" cy="369332"/>
          </a:xfrm>
          <a:prstGeom prst="rect">
            <a:avLst/>
          </a:prstGeom>
          <a:noFill/>
        </p:spPr>
        <p:txBody>
          <a:bodyPr wrap="square" rtlCol="0">
            <a:spAutoFit/>
          </a:bodyPr>
          <a:lstStyle/>
          <a:p>
            <a:r>
              <a:rPr lang="en-US" altLang="zh-CN" dirty="0"/>
              <a:t>2</a:t>
            </a:r>
            <a:endParaRPr lang="zh-CN" altLang="en-US" dirty="0"/>
          </a:p>
        </p:txBody>
      </p:sp>
      <p:sp>
        <p:nvSpPr>
          <p:cNvPr id="159" name="文本框 158">
            <a:extLst>
              <a:ext uri="{FF2B5EF4-FFF2-40B4-BE49-F238E27FC236}">
                <a16:creationId xmlns:a16="http://schemas.microsoft.com/office/drawing/2014/main" xmlns="" id="{3DD4BBE3-9FBD-492E-9EEB-98CDA83F18F9}"/>
              </a:ext>
            </a:extLst>
          </p:cNvPr>
          <p:cNvSpPr txBox="1"/>
          <p:nvPr/>
        </p:nvSpPr>
        <p:spPr>
          <a:xfrm>
            <a:off x="7281245" y="4565763"/>
            <a:ext cx="377504" cy="369332"/>
          </a:xfrm>
          <a:prstGeom prst="rect">
            <a:avLst/>
          </a:prstGeom>
          <a:noFill/>
        </p:spPr>
        <p:txBody>
          <a:bodyPr wrap="square" rtlCol="0">
            <a:spAutoFit/>
          </a:bodyPr>
          <a:lstStyle/>
          <a:p>
            <a:r>
              <a:rPr lang="en-US" altLang="zh-CN" dirty="0"/>
              <a:t>3</a:t>
            </a:r>
            <a:endParaRPr lang="zh-CN" altLang="en-US" dirty="0"/>
          </a:p>
        </p:txBody>
      </p:sp>
      <p:sp>
        <p:nvSpPr>
          <p:cNvPr id="160" name="文本框 159">
            <a:extLst>
              <a:ext uri="{FF2B5EF4-FFF2-40B4-BE49-F238E27FC236}">
                <a16:creationId xmlns:a16="http://schemas.microsoft.com/office/drawing/2014/main" xmlns="" id="{3EC32C5D-95E9-47A6-AE8F-656B45591007}"/>
              </a:ext>
            </a:extLst>
          </p:cNvPr>
          <p:cNvSpPr txBox="1"/>
          <p:nvPr/>
        </p:nvSpPr>
        <p:spPr>
          <a:xfrm>
            <a:off x="7664864" y="3404257"/>
            <a:ext cx="434193" cy="369332"/>
          </a:xfrm>
          <a:prstGeom prst="rect">
            <a:avLst/>
          </a:prstGeom>
          <a:noFill/>
        </p:spPr>
        <p:txBody>
          <a:bodyPr wrap="square" rtlCol="0">
            <a:spAutoFit/>
          </a:bodyPr>
          <a:lstStyle/>
          <a:p>
            <a:r>
              <a:rPr lang="en-US" altLang="zh-CN" dirty="0"/>
              <a:t>-1</a:t>
            </a:r>
            <a:endParaRPr lang="zh-CN" altLang="en-US" dirty="0"/>
          </a:p>
        </p:txBody>
      </p:sp>
      <p:sp>
        <p:nvSpPr>
          <p:cNvPr id="176" name="文本框 175">
            <a:extLst>
              <a:ext uri="{FF2B5EF4-FFF2-40B4-BE49-F238E27FC236}">
                <a16:creationId xmlns:a16="http://schemas.microsoft.com/office/drawing/2014/main" xmlns="" id="{725839EE-BD87-44D9-9DC9-936C7AD9E7AD}"/>
              </a:ext>
            </a:extLst>
          </p:cNvPr>
          <p:cNvSpPr txBox="1"/>
          <p:nvPr/>
        </p:nvSpPr>
        <p:spPr>
          <a:xfrm>
            <a:off x="8226862" y="3399001"/>
            <a:ext cx="434193" cy="369332"/>
          </a:xfrm>
          <a:prstGeom prst="rect">
            <a:avLst/>
          </a:prstGeom>
          <a:noFill/>
        </p:spPr>
        <p:txBody>
          <a:bodyPr wrap="square" rtlCol="0">
            <a:spAutoFit/>
          </a:bodyPr>
          <a:lstStyle/>
          <a:p>
            <a:r>
              <a:rPr lang="en-US" altLang="zh-CN" dirty="0"/>
              <a:t>-1</a:t>
            </a:r>
            <a:endParaRPr lang="zh-CN" altLang="en-US" dirty="0"/>
          </a:p>
        </p:txBody>
      </p:sp>
      <p:sp>
        <p:nvSpPr>
          <p:cNvPr id="177" name="文本框 176">
            <a:extLst>
              <a:ext uri="{FF2B5EF4-FFF2-40B4-BE49-F238E27FC236}">
                <a16:creationId xmlns:a16="http://schemas.microsoft.com/office/drawing/2014/main" xmlns="" id="{83F7FECD-A62A-48FE-A5E3-69814F9ECE85}"/>
              </a:ext>
            </a:extLst>
          </p:cNvPr>
          <p:cNvSpPr txBox="1"/>
          <p:nvPr/>
        </p:nvSpPr>
        <p:spPr>
          <a:xfrm>
            <a:off x="8824744" y="3399001"/>
            <a:ext cx="434193" cy="369332"/>
          </a:xfrm>
          <a:prstGeom prst="rect">
            <a:avLst/>
          </a:prstGeom>
          <a:noFill/>
        </p:spPr>
        <p:txBody>
          <a:bodyPr wrap="square" rtlCol="0">
            <a:spAutoFit/>
          </a:bodyPr>
          <a:lstStyle/>
          <a:p>
            <a:r>
              <a:rPr lang="en-US" altLang="zh-CN" dirty="0">
                <a:solidFill>
                  <a:schemeClr val="accent2"/>
                </a:solidFill>
              </a:rPr>
              <a:t>1</a:t>
            </a:r>
            <a:endParaRPr lang="zh-CN" altLang="en-US" dirty="0">
              <a:solidFill>
                <a:schemeClr val="accent2"/>
              </a:solidFill>
            </a:endParaRPr>
          </a:p>
        </p:txBody>
      </p:sp>
      <p:sp>
        <p:nvSpPr>
          <p:cNvPr id="178" name="文本框 177">
            <a:extLst>
              <a:ext uri="{FF2B5EF4-FFF2-40B4-BE49-F238E27FC236}">
                <a16:creationId xmlns:a16="http://schemas.microsoft.com/office/drawing/2014/main" xmlns="" id="{91B7E065-8E13-44B0-A473-4242405F03FC}"/>
              </a:ext>
            </a:extLst>
          </p:cNvPr>
          <p:cNvSpPr txBox="1"/>
          <p:nvPr/>
        </p:nvSpPr>
        <p:spPr>
          <a:xfrm>
            <a:off x="9405625" y="3406350"/>
            <a:ext cx="434193" cy="369332"/>
          </a:xfrm>
          <a:prstGeom prst="rect">
            <a:avLst/>
          </a:prstGeom>
          <a:noFill/>
        </p:spPr>
        <p:txBody>
          <a:bodyPr wrap="square" rtlCol="0">
            <a:spAutoFit/>
          </a:bodyPr>
          <a:lstStyle/>
          <a:p>
            <a:r>
              <a:rPr lang="en-US" altLang="zh-CN" dirty="0">
                <a:solidFill>
                  <a:schemeClr val="accent2"/>
                </a:solidFill>
              </a:rPr>
              <a:t>1</a:t>
            </a:r>
            <a:endParaRPr lang="zh-CN" altLang="en-US" dirty="0">
              <a:solidFill>
                <a:schemeClr val="accent2"/>
              </a:solidFill>
            </a:endParaRPr>
          </a:p>
        </p:txBody>
      </p:sp>
      <p:sp>
        <p:nvSpPr>
          <p:cNvPr id="179" name="文本框 178">
            <a:extLst>
              <a:ext uri="{FF2B5EF4-FFF2-40B4-BE49-F238E27FC236}">
                <a16:creationId xmlns:a16="http://schemas.microsoft.com/office/drawing/2014/main" xmlns="" id="{95812951-1F97-4EA8-9B70-5775225C4EA1}"/>
              </a:ext>
            </a:extLst>
          </p:cNvPr>
          <p:cNvSpPr txBox="1"/>
          <p:nvPr/>
        </p:nvSpPr>
        <p:spPr>
          <a:xfrm>
            <a:off x="7690685" y="3798332"/>
            <a:ext cx="434193" cy="369332"/>
          </a:xfrm>
          <a:prstGeom prst="rect">
            <a:avLst/>
          </a:prstGeom>
          <a:noFill/>
        </p:spPr>
        <p:txBody>
          <a:bodyPr wrap="square" rtlCol="0">
            <a:spAutoFit/>
          </a:bodyPr>
          <a:lstStyle/>
          <a:p>
            <a:r>
              <a:rPr lang="en-US" altLang="zh-CN" dirty="0"/>
              <a:t>-1</a:t>
            </a:r>
            <a:endParaRPr lang="zh-CN" altLang="en-US" dirty="0"/>
          </a:p>
        </p:txBody>
      </p:sp>
      <p:sp>
        <p:nvSpPr>
          <p:cNvPr id="180" name="文本框 179">
            <a:extLst>
              <a:ext uri="{FF2B5EF4-FFF2-40B4-BE49-F238E27FC236}">
                <a16:creationId xmlns:a16="http://schemas.microsoft.com/office/drawing/2014/main" xmlns="" id="{68572640-B5CB-481E-84F6-356E58AD20C5}"/>
              </a:ext>
            </a:extLst>
          </p:cNvPr>
          <p:cNvSpPr txBox="1"/>
          <p:nvPr/>
        </p:nvSpPr>
        <p:spPr>
          <a:xfrm>
            <a:off x="7690685" y="4170095"/>
            <a:ext cx="434193" cy="369332"/>
          </a:xfrm>
          <a:prstGeom prst="rect">
            <a:avLst/>
          </a:prstGeom>
          <a:noFill/>
        </p:spPr>
        <p:txBody>
          <a:bodyPr wrap="square" rtlCol="0">
            <a:spAutoFit/>
          </a:bodyPr>
          <a:lstStyle/>
          <a:p>
            <a:r>
              <a:rPr lang="en-US" altLang="zh-CN" dirty="0"/>
              <a:t>-1</a:t>
            </a:r>
            <a:endParaRPr lang="zh-CN" altLang="en-US" dirty="0"/>
          </a:p>
        </p:txBody>
      </p:sp>
      <p:sp>
        <p:nvSpPr>
          <p:cNvPr id="181" name="文本框 180">
            <a:extLst>
              <a:ext uri="{FF2B5EF4-FFF2-40B4-BE49-F238E27FC236}">
                <a16:creationId xmlns:a16="http://schemas.microsoft.com/office/drawing/2014/main" xmlns="" id="{64074C9D-3E8E-48B4-80D1-EC181FA7DB80}"/>
              </a:ext>
            </a:extLst>
          </p:cNvPr>
          <p:cNvSpPr txBox="1"/>
          <p:nvPr/>
        </p:nvSpPr>
        <p:spPr>
          <a:xfrm>
            <a:off x="7699053" y="4565763"/>
            <a:ext cx="434193" cy="369332"/>
          </a:xfrm>
          <a:prstGeom prst="rect">
            <a:avLst/>
          </a:prstGeom>
          <a:noFill/>
        </p:spPr>
        <p:txBody>
          <a:bodyPr wrap="square" rtlCol="0">
            <a:spAutoFit/>
          </a:bodyPr>
          <a:lstStyle/>
          <a:p>
            <a:r>
              <a:rPr lang="en-US" altLang="zh-CN" dirty="0"/>
              <a:t>-1</a:t>
            </a:r>
            <a:endParaRPr lang="zh-CN" altLang="en-US" dirty="0"/>
          </a:p>
        </p:txBody>
      </p:sp>
      <p:sp>
        <p:nvSpPr>
          <p:cNvPr id="182" name="文本框 181">
            <a:extLst>
              <a:ext uri="{FF2B5EF4-FFF2-40B4-BE49-F238E27FC236}">
                <a16:creationId xmlns:a16="http://schemas.microsoft.com/office/drawing/2014/main" xmlns="" id="{83001A5D-DE15-44D8-9B94-A56BDAF7DE9F}"/>
              </a:ext>
            </a:extLst>
          </p:cNvPr>
          <p:cNvSpPr txBox="1"/>
          <p:nvPr/>
        </p:nvSpPr>
        <p:spPr>
          <a:xfrm>
            <a:off x="8226167" y="3797985"/>
            <a:ext cx="434193" cy="369332"/>
          </a:xfrm>
          <a:prstGeom prst="rect">
            <a:avLst/>
          </a:prstGeom>
          <a:noFill/>
        </p:spPr>
        <p:txBody>
          <a:bodyPr wrap="square" rtlCol="0">
            <a:spAutoFit/>
          </a:bodyPr>
          <a:lstStyle/>
          <a:p>
            <a:r>
              <a:rPr lang="en-US" altLang="zh-CN" dirty="0"/>
              <a:t>-1</a:t>
            </a:r>
            <a:endParaRPr lang="zh-CN" altLang="en-US" dirty="0"/>
          </a:p>
        </p:txBody>
      </p:sp>
      <p:sp>
        <p:nvSpPr>
          <p:cNvPr id="183" name="文本框 182">
            <a:extLst>
              <a:ext uri="{FF2B5EF4-FFF2-40B4-BE49-F238E27FC236}">
                <a16:creationId xmlns:a16="http://schemas.microsoft.com/office/drawing/2014/main" xmlns="" id="{55E8B361-7FFD-475E-A72B-8913FF85094B}"/>
              </a:ext>
            </a:extLst>
          </p:cNvPr>
          <p:cNvSpPr txBox="1"/>
          <p:nvPr/>
        </p:nvSpPr>
        <p:spPr>
          <a:xfrm>
            <a:off x="8752033" y="3792784"/>
            <a:ext cx="434193" cy="369332"/>
          </a:xfrm>
          <a:prstGeom prst="rect">
            <a:avLst/>
          </a:prstGeom>
          <a:noFill/>
        </p:spPr>
        <p:txBody>
          <a:bodyPr wrap="square" rtlCol="0">
            <a:spAutoFit/>
          </a:bodyPr>
          <a:lstStyle/>
          <a:p>
            <a:r>
              <a:rPr lang="en-US" altLang="zh-CN" dirty="0"/>
              <a:t>-1</a:t>
            </a:r>
            <a:endParaRPr lang="zh-CN" altLang="en-US" dirty="0"/>
          </a:p>
        </p:txBody>
      </p:sp>
      <p:sp>
        <p:nvSpPr>
          <p:cNvPr id="184" name="文本框 183">
            <a:extLst>
              <a:ext uri="{FF2B5EF4-FFF2-40B4-BE49-F238E27FC236}">
                <a16:creationId xmlns:a16="http://schemas.microsoft.com/office/drawing/2014/main" xmlns="" id="{94B449D0-F9BE-410A-9098-081BE01E4EF7}"/>
              </a:ext>
            </a:extLst>
          </p:cNvPr>
          <p:cNvSpPr txBox="1"/>
          <p:nvPr/>
        </p:nvSpPr>
        <p:spPr>
          <a:xfrm>
            <a:off x="9335785" y="3797985"/>
            <a:ext cx="434193" cy="369332"/>
          </a:xfrm>
          <a:prstGeom prst="rect">
            <a:avLst/>
          </a:prstGeom>
          <a:noFill/>
        </p:spPr>
        <p:txBody>
          <a:bodyPr wrap="square" rtlCol="0">
            <a:spAutoFit/>
          </a:bodyPr>
          <a:lstStyle/>
          <a:p>
            <a:r>
              <a:rPr lang="en-US" altLang="zh-CN" dirty="0"/>
              <a:t>-1</a:t>
            </a:r>
            <a:endParaRPr lang="zh-CN" altLang="en-US" dirty="0"/>
          </a:p>
        </p:txBody>
      </p:sp>
      <p:sp>
        <p:nvSpPr>
          <p:cNvPr id="185" name="文本框 184">
            <a:extLst>
              <a:ext uri="{FF2B5EF4-FFF2-40B4-BE49-F238E27FC236}">
                <a16:creationId xmlns:a16="http://schemas.microsoft.com/office/drawing/2014/main" xmlns="" id="{BD063119-D60F-47DB-895A-34B664BB066E}"/>
              </a:ext>
            </a:extLst>
          </p:cNvPr>
          <p:cNvSpPr txBox="1"/>
          <p:nvPr/>
        </p:nvSpPr>
        <p:spPr>
          <a:xfrm>
            <a:off x="8307333" y="4173893"/>
            <a:ext cx="328547" cy="369332"/>
          </a:xfrm>
          <a:prstGeom prst="rect">
            <a:avLst/>
          </a:prstGeom>
          <a:noFill/>
        </p:spPr>
        <p:txBody>
          <a:bodyPr wrap="square" rtlCol="0">
            <a:spAutoFit/>
          </a:bodyPr>
          <a:lstStyle/>
          <a:p>
            <a:r>
              <a:rPr lang="en-US" altLang="zh-CN" dirty="0"/>
              <a:t>0</a:t>
            </a:r>
            <a:endParaRPr lang="zh-CN" altLang="en-US" dirty="0"/>
          </a:p>
        </p:txBody>
      </p:sp>
      <p:sp>
        <p:nvSpPr>
          <p:cNvPr id="186" name="文本框 185">
            <a:extLst>
              <a:ext uri="{FF2B5EF4-FFF2-40B4-BE49-F238E27FC236}">
                <a16:creationId xmlns:a16="http://schemas.microsoft.com/office/drawing/2014/main" xmlns="" id="{D7509D75-9A1B-4761-B564-FC20B4015E7A}"/>
              </a:ext>
            </a:extLst>
          </p:cNvPr>
          <p:cNvSpPr txBox="1"/>
          <p:nvPr/>
        </p:nvSpPr>
        <p:spPr>
          <a:xfrm>
            <a:off x="8781813" y="4166191"/>
            <a:ext cx="434193" cy="369332"/>
          </a:xfrm>
          <a:prstGeom prst="rect">
            <a:avLst/>
          </a:prstGeom>
          <a:noFill/>
        </p:spPr>
        <p:txBody>
          <a:bodyPr wrap="square" rtlCol="0">
            <a:spAutoFit/>
          </a:bodyPr>
          <a:lstStyle/>
          <a:p>
            <a:r>
              <a:rPr lang="en-US" altLang="zh-CN" dirty="0"/>
              <a:t>-1</a:t>
            </a:r>
            <a:endParaRPr lang="zh-CN" altLang="en-US" dirty="0"/>
          </a:p>
        </p:txBody>
      </p:sp>
      <p:sp>
        <p:nvSpPr>
          <p:cNvPr id="187" name="文本框 186">
            <a:extLst>
              <a:ext uri="{FF2B5EF4-FFF2-40B4-BE49-F238E27FC236}">
                <a16:creationId xmlns:a16="http://schemas.microsoft.com/office/drawing/2014/main" xmlns="" id="{CEC1C4A8-FE75-49ED-8ABD-8AA3DB942197}"/>
              </a:ext>
            </a:extLst>
          </p:cNvPr>
          <p:cNvSpPr txBox="1"/>
          <p:nvPr/>
        </p:nvSpPr>
        <p:spPr>
          <a:xfrm>
            <a:off x="9333796" y="4180030"/>
            <a:ext cx="434193" cy="369332"/>
          </a:xfrm>
          <a:prstGeom prst="rect">
            <a:avLst/>
          </a:prstGeom>
          <a:noFill/>
        </p:spPr>
        <p:txBody>
          <a:bodyPr wrap="square" rtlCol="0">
            <a:spAutoFit/>
          </a:bodyPr>
          <a:lstStyle/>
          <a:p>
            <a:r>
              <a:rPr lang="en-US" altLang="zh-CN" dirty="0"/>
              <a:t>-1</a:t>
            </a:r>
            <a:endParaRPr lang="zh-CN" altLang="en-US" dirty="0"/>
          </a:p>
        </p:txBody>
      </p:sp>
      <p:sp>
        <p:nvSpPr>
          <p:cNvPr id="189" name="文本框 188">
            <a:extLst>
              <a:ext uri="{FF2B5EF4-FFF2-40B4-BE49-F238E27FC236}">
                <a16:creationId xmlns:a16="http://schemas.microsoft.com/office/drawing/2014/main" xmlns="" id="{A158E5BC-D645-4D94-BE89-D511E853E5CA}"/>
              </a:ext>
            </a:extLst>
          </p:cNvPr>
          <p:cNvSpPr txBox="1"/>
          <p:nvPr/>
        </p:nvSpPr>
        <p:spPr>
          <a:xfrm>
            <a:off x="8838331" y="4570995"/>
            <a:ext cx="328548" cy="369332"/>
          </a:xfrm>
          <a:prstGeom prst="rect">
            <a:avLst/>
          </a:prstGeom>
          <a:noFill/>
        </p:spPr>
        <p:txBody>
          <a:bodyPr wrap="square" rtlCol="0">
            <a:spAutoFit/>
          </a:bodyPr>
          <a:lstStyle/>
          <a:p>
            <a:r>
              <a:rPr lang="en-US" altLang="zh-CN" dirty="0">
                <a:solidFill>
                  <a:schemeClr val="accent2"/>
                </a:solidFill>
              </a:rPr>
              <a:t>1</a:t>
            </a:r>
            <a:endParaRPr lang="zh-CN" altLang="en-US" dirty="0">
              <a:solidFill>
                <a:schemeClr val="accent2"/>
              </a:solidFill>
            </a:endParaRPr>
          </a:p>
        </p:txBody>
      </p:sp>
      <p:sp>
        <p:nvSpPr>
          <p:cNvPr id="190" name="文本框 189">
            <a:extLst>
              <a:ext uri="{FF2B5EF4-FFF2-40B4-BE49-F238E27FC236}">
                <a16:creationId xmlns:a16="http://schemas.microsoft.com/office/drawing/2014/main" xmlns="" id="{8674CBB7-F00C-4FED-B4F9-216C74113BCE}"/>
              </a:ext>
            </a:extLst>
          </p:cNvPr>
          <p:cNvSpPr txBox="1"/>
          <p:nvPr/>
        </p:nvSpPr>
        <p:spPr>
          <a:xfrm>
            <a:off x="9336183" y="4594988"/>
            <a:ext cx="434193" cy="369332"/>
          </a:xfrm>
          <a:prstGeom prst="rect">
            <a:avLst/>
          </a:prstGeom>
          <a:noFill/>
        </p:spPr>
        <p:txBody>
          <a:bodyPr wrap="squar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xmlns="" id="{CD5A6327-FF69-42F6-8702-3C222118A3B1}"/>
              </a:ext>
            </a:extLst>
          </p:cNvPr>
          <p:cNvSpPr txBox="1"/>
          <p:nvPr/>
        </p:nvSpPr>
        <p:spPr>
          <a:xfrm>
            <a:off x="8309321" y="4590095"/>
            <a:ext cx="328547" cy="369332"/>
          </a:xfrm>
          <a:prstGeom prst="rect">
            <a:avLst/>
          </a:prstGeom>
          <a:noFill/>
        </p:spPr>
        <p:txBody>
          <a:bodyPr wrap="square" rtlCol="0">
            <a:spAutoFit/>
          </a:bodyPr>
          <a:lstStyle/>
          <a:p>
            <a:r>
              <a:rPr lang="en-US" altLang="zh-CN" dirty="0"/>
              <a:t>0</a:t>
            </a:r>
            <a:endParaRPr lang="zh-CN" altLang="en-US" dirty="0"/>
          </a:p>
        </p:txBody>
      </p:sp>
      <p:cxnSp>
        <p:nvCxnSpPr>
          <p:cNvPr id="5" name="直接箭头连接符 4">
            <a:extLst>
              <a:ext uri="{FF2B5EF4-FFF2-40B4-BE49-F238E27FC236}">
                <a16:creationId xmlns:a16="http://schemas.microsoft.com/office/drawing/2014/main" xmlns="" id="{BDB75391-4ABB-4B08-BAFE-FB60880674FF}"/>
              </a:ext>
            </a:extLst>
          </p:cNvPr>
          <p:cNvCxnSpPr>
            <a:cxnSpLocks/>
            <a:endCxn id="84" idx="1"/>
          </p:cNvCxnSpPr>
          <p:nvPr/>
        </p:nvCxnSpPr>
        <p:spPr>
          <a:xfrm>
            <a:off x="3759749" y="2759992"/>
            <a:ext cx="227988" cy="830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23657319-D77F-4335-ACE2-54AC7DEBC6FE}"/>
              </a:ext>
            </a:extLst>
          </p:cNvPr>
          <p:cNvCxnSpPr>
            <a:endCxn id="94" idx="2"/>
          </p:cNvCxnSpPr>
          <p:nvPr/>
        </p:nvCxnSpPr>
        <p:spPr>
          <a:xfrm flipV="1">
            <a:off x="3649211" y="4959427"/>
            <a:ext cx="482993" cy="367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左中括号 94">
            <a:extLst>
              <a:ext uri="{FF2B5EF4-FFF2-40B4-BE49-F238E27FC236}">
                <a16:creationId xmlns:a16="http://schemas.microsoft.com/office/drawing/2014/main" xmlns="" id="{5F20F2E7-EAFB-4ADD-8289-845CCE394022}"/>
              </a:ext>
            </a:extLst>
          </p:cNvPr>
          <p:cNvSpPr/>
          <p:nvPr/>
        </p:nvSpPr>
        <p:spPr>
          <a:xfrm>
            <a:off x="5310690" y="957731"/>
            <a:ext cx="58282" cy="150609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右中括号 95">
            <a:extLst>
              <a:ext uri="{FF2B5EF4-FFF2-40B4-BE49-F238E27FC236}">
                <a16:creationId xmlns:a16="http://schemas.microsoft.com/office/drawing/2014/main" xmlns="" id="{F6CA8078-9F8E-411E-8BAA-B44CD3FF5AC3}"/>
              </a:ext>
            </a:extLst>
          </p:cNvPr>
          <p:cNvSpPr/>
          <p:nvPr/>
        </p:nvSpPr>
        <p:spPr>
          <a:xfrm>
            <a:off x="7606582" y="965886"/>
            <a:ext cx="58282" cy="15060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xmlns="" id="{5A3DCA88-1196-49F6-BDA8-D9A458B0F086}"/>
              </a:ext>
            </a:extLst>
          </p:cNvPr>
          <p:cNvSpPr txBox="1"/>
          <p:nvPr/>
        </p:nvSpPr>
        <p:spPr>
          <a:xfrm>
            <a:off x="5427034" y="596553"/>
            <a:ext cx="377504" cy="369332"/>
          </a:xfrm>
          <a:prstGeom prst="rect">
            <a:avLst/>
          </a:prstGeom>
          <a:noFill/>
        </p:spPr>
        <p:txBody>
          <a:bodyPr wrap="square" rtlCol="0">
            <a:spAutoFit/>
          </a:bodyPr>
          <a:lstStyle/>
          <a:p>
            <a:r>
              <a:rPr lang="en-US" altLang="zh-CN" dirty="0"/>
              <a:t>0</a:t>
            </a:r>
            <a:endParaRPr lang="zh-CN" altLang="en-US" dirty="0"/>
          </a:p>
        </p:txBody>
      </p:sp>
      <p:sp>
        <p:nvSpPr>
          <p:cNvPr id="99" name="文本框 98">
            <a:extLst>
              <a:ext uri="{FF2B5EF4-FFF2-40B4-BE49-F238E27FC236}">
                <a16:creationId xmlns:a16="http://schemas.microsoft.com/office/drawing/2014/main" xmlns="" id="{82D4D8D7-CD38-4200-AD14-122FCCB79309}"/>
              </a:ext>
            </a:extLst>
          </p:cNvPr>
          <p:cNvSpPr txBox="1"/>
          <p:nvPr/>
        </p:nvSpPr>
        <p:spPr>
          <a:xfrm>
            <a:off x="5955076" y="596553"/>
            <a:ext cx="377504" cy="369332"/>
          </a:xfrm>
          <a:prstGeom prst="rect">
            <a:avLst/>
          </a:prstGeom>
          <a:noFill/>
        </p:spPr>
        <p:txBody>
          <a:bodyPr wrap="square" rtlCol="0">
            <a:spAutoFit/>
          </a:bodyPr>
          <a:lstStyle/>
          <a:p>
            <a:r>
              <a:rPr lang="en-US" altLang="zh-CN" dirty="0"/>
              <a:t>1</a:t>
            </a:r>
            <a:endParaRPr lang="zh-CN" altLang="en-US" dirty="0"/>
          </a:p>
        </p:txBody>
      </p:sp>
      <p:sp>
        <p:nvSpPr>
          <p:cNvPr id="100" name="文本框 99">
            <a:extLst>
              <a:ext uri="{FF2B5EF4-FFF2-40B4-BE49-F238E27FC236}">
                <a16:creationId xmlns:a16="http://schemas.microsoft.com/office/drawing/2014/main" xmlns="" id="{262C6621-4FA2-4BFE-9F5E-2050DBFCC5B5}"/>
              </a:ext>
            </a:extLst>
          </p:cNvPr>
          <p:cNvSpPr txBox="1"/>
          <p:nvPr/>
        </p:nvSpPr>
        <p:spPr>
          <a:xfrm>
            <a:off x="6482378" y="596553"/>
            <a:ext cx="377504" cy="369332"/>
          </a:xfrm>
          <a:prstGeom prst="rect">
            <a:avLst/>
          </a:prstGeom>
          <a:noFill/>
        </p:spPr>
        <p:txBody>
          <a:bodyPr wrap="square" rtlCol="0">
            <a:spAutoFit/>
          </a:bodyPr>
          <a:lstStyle/>
          <a:p>
            <a:r>
              <a:rPr lang="en-US" altLang="zh-CN" dirty="0"/>
              <a:t>2</a:t>
            </a:r>
            <a:endParaRPr lang="zh-CN" altLang="en-US" dirty="0"/>
          </a:p>
        </p:txBody>
      </p:sp>
      <p:sp>
        <p:nvSpPr>
          <p:cNvPr id="101" name="文本框 100">
            <a:extLst>
              <a:ext uri="{FF2B5EF4-FFF2-40B4-BE49-F238E27FC236}">
                <a16:creationId xmlns:a16="http://schemas.microsoft.com/office/drawing/2014/main" xmlns="" id="{0899629D-EA05-49C1-BEDF-17852EB5B95A}"/>
              </a:ext>
            </a:extLst>
          </p:cNvPr>
          <p:cNvSpPr txBox="1"/>
          <p:nvPr/>
        </p:nvSpPr>
        <p:spPr>
          <a:xfrm>
            <a:off x="7009599" y="596553"/>
            <a:ext cx="377504" cy="369332"/>
          </a:xfrm>
          <a:prstGeom prst="rect">
            <a:avLst/>
          </a:prstGeom>
          <a:noFill/>
        </p:spPr>
        <p:txBody>
          <a:bodyPr wrap="square" rtlCol="0">
            <a:spAutoFit/>
          </a:bodyPr>
          <a:lstStyle/>
          <a:p>
            <a:r>
              <a:rPr lang="en-US" altLang="zh-CN" dirty="0"/>
              <a:t>3</a:t>
            </a:r>
            <a:endParaRPr lang="zh-CN" altLang="en-US" dirty="0"/>
          </a:p>
        </p:txBody>
      </p:sp>
      <p:sp>
        <p:nvSpPr>
          <p:cNvPr id="102" name="文本框 101">
            <a:extLst>
              <a:ext uri="{FF2B5EF4-FFF2-40B4-BE49-F238E27FC236}">
                <a16:creationId xmlns:a16="http://schemas.microsoft.com/office/drawing/2014/main" xmlns="" id="{050DBE0C-CB96-476C-8214-0DD51AA1CF16}"/>
              </a:ext>
            </a:extLst>
          </p:cNvPr>
          <p:cNvSpPr txBox="1"/>
          <p:nvPr/>
        </p:nvSpPr>
        <p:spPr>
          <a:xfrm>
            <a:off x="4951303" y="965885"/>
            <a:ext cx="377504" cy="369332"/>
          </a:xfrm>
          <a:prstGeom prst="rect">
            <a:avLst/>
          </a:prstGeom>
          <a:noFill/>
        </p:spPr>
        <p:txBody>
          <a:bodyPr wrap="square" rtlCol="0">
            <a:spAutoFit/>
          </a:bodyPr>
          <a:lstStyle/>
          <a:p>
            <a:r>
              <a:rPr lang="en-US" altLang="zh-CN" dirty="0"/>
              <a:t>0</a:t>
            </a:r>
            <a:endParaRPr lang="zh-CN" altLang="en-US" dirty="0"/>
          </a:p>
        </p:txBody>
      </p:sp>
      <p:sp>
        <p:nvSpPr>
          <p:cNvPr id="103" name="文本框 102">
            <a:extLst>
              <a:ext uri="{FF2B5EF4-FFF2-40B4-BE49-F238E27FC236}">
                <a16:creationId xmlns:a16="http://schemas.microsoft.com/office/drawing/2014/main" xmlns="" id="{46F92841-047D-4C8D-AE5B-71D6531A2EBF}"/>
              </a:ext>
            </a:extLst>
          </p:cNvPr>
          <p:cNvSpPr txBox="1"/>
          <p:nvPr/>
        </p:nvSpPr>
        <p:spPr>
          <a:xfrm>
            <a:off x="4951303" y="1335217"/>
            <a:ext cx="377504" cy="369332"/>
          </a:xfrm>
          <a:prstGeom prst="rect">
            <a:avLst/>
          </a:prstGeom>
          <a:noFill/>
        </p:spPr>
        <p:txBody>
          <a:bodyPr wrap="square" rtlCol="0">
            <a:spAutoFit/>
          </a:bodyPr>
          <a:lstStyle/>
          <a:p>
            <a:r>
              <a:rPr lang="en-US" altLang="zh-CN" dirty="0"/>
              <a:t>1</a:t>
            </a:r>
            <a:endParaRPr lang="zh-CN" altLang="en-US" dirty="0"/>
          </a:p>
        </p:txBody>
      </p:sp>
      <p:sp>
        <p:nvSpPr>
          <p:cNvPr id="104" name="文本框 103">
            <a:extLst>
              <a:ext uri="{FF2B5EF4-FFF2-40B4-BE49-F238E27FC236}">
                <a16:creationId xmlns:a16="http://schemas.microsoft.com/office/drawing/2014/main" xmlns="" id="{C7FAD420-9F58-44D8-9DCB-E6792A5AB602}"/>
              </a:ext>
            </a:extLst>
          </p:cNvPr>
          <p:cNvSpPr txBox="1"/>
          <p:nvPr/>
        </p:nvSpPr>
        <p:spPr>
          <a:xfrm>
            <a:off x="4948803" y="1704549"/>
            <a:ext cx="377504" cy="369332"/>
          </a:xfrm>
          <a:prstGeom prst="rect">
            <a:avLst/>
          </a:prstGeom>
          <a:noFill/>
        </p:spPr>
        <p:txBody>
          <a:bodyPr wrap="square" rtlCol="0">
            <a:spAutoFit/>
          </a:bodyPr>
          <a:lstStyle/>
          <a:p>
            <a:r>
              <a:rPr lang="en-US" altLang="zh-CN" dirty="0"/>
              <a:t>2</a:t>
            </a:r>
            <a:endParaRPr lang="zh-CN" altLang="en-US" dirty="0"/>
          </a:p>
        </p:txBody>
      </p:sp>
      <p:sp>
        <p:nvSpPr>
          <p:cNvPr id="105" name="文本框 104">
            <a:extLst>
              <a:ext uri="{FF2B5EF4-FFF2-40B4-BE49-F238E27FC236}">
                <a16:creationId xmlns:a16="http://schemas.microsoft.com/office/drawing/2014/main" xmlns="" id="{4BCEEC62-84A3-4737-A655-07272A615772}"/>
              </a:ext>
            </a:extLst>
          </p:cNvPr>
          <p:cNvSpPr txBox="1"/>
          <p:nvPr/>
        </p:nvSpPr>
        <p:spPr>
          <a:xfrm>
            <a:off x="4953465" y="2102648"/>
            <a:ext cx="377504" cy="369332"/>
          </a:xfrm>
          <a:prstGeom prst="rect">
            <a:avLst/>
          </a:prstGeom>
          <a:noFill/>
        </p:spPr>
        <p:txBody>
          <a:bodyPr wrap="square" rtlCol="0">
            <a:spAutoFit/>
          </a:bodyPr>
          <a:lstStyle/>
          <a:p>
            <a:r>
              <a:rPr lang="en-US" altLang="zh-CN" dirty="0"/>
              <a:t>3</a:t>
            </a:r>
            <a:endParaRPr lang="zh-CN" altLang="en-US" dirty="0"/>
          </a:p>
        </p:txBody>
      </p:sp>
      <p:sp>
        <p:nvSpPr>
          <p:cNvPr id="106" name="文本框 105">
            <a:extLst>
              <a:ext uri="{FF2B5EF4-FFF2-40B4-BE49-F238E27FC236}">
                <a16:creationId xmlns:a16="http://schemas.microsoft.com/office/drawing/2014/main" xmlns="" id="{474C3789-55B0-471D-A9AA-F61AA6004BA0}"/>
              </a:ext>
            </a:extLst>
          </p:cNvPr>
          <p:cNvSpPr txBox="1"/>
          <p:nvPr/>
        </p:nvSpPr>
        <p:spPr>
          <a:xfrm>
            <a:off x="5456424" y="941142"/>
            <a:ext cx="314853" cy="369332"/>
          </a:xfrm>
          <a:prstGeom prst="rect">
            <a:avLst/>
          </a:prstGeom>
          <a:noFill/>
        </p:spPr>
        <p:txBody>
          <a:bodyPr wrap="square" rtlCol="0">
            <a:spAutoFit/>
          </a:bodyPr>
          <a:lstStyle/>
          <a:p>
            <a:r>
              <a:rPr lang="en-US" altLang="zh-CN" dirty="0"/>
              <a:t>0</a:t>
            </a:r>
            <a:endParaRPr lang="zh-CN" altLang="en-US" dirty="0"/>
          </a:p>
        </p:txBody>
      </p:sp>
      <p:sp>
        <p:nvSpPr>
          <p:cNvPr id="107" name="文本框 106">
            <a:extLst>
              <a:ext uri="{FF2B5EF4-FFF2-40B4-BE49-F238E27FC236}">
                <a16:creationId xmlns:a16="http://schemas.microsoft.com/office/drawing/2014/main" xmlns="" id="{F07D0129-70EE-4BB3-9475-5A7520997C2F}"/>
              </a:ext>
            </a:extLst>
          </p:cNvPr>
          <p:cNvSpPr txBox="1"/>
          <p:nvPr/>
        </p:nvSpPr>
        <p:spPr>
          <a:xfrm>
            <a:off x="5955076" y="1331412"/>
            <a:ext cx="314853" cy="369332"/>
          </a:xfrm>
          <a:prstGeom prst="rect">
            <a:avLst/>
          </a:prstGeom>
          <a:noFill/>
        </p:spPr>
        <p:txBody>
          <a:bodyPr wrap="square" rtlCol="0">
            <a:spAutoFit/>
          </a:bodyPr>
          <a:lstStyle/>
          <a:p>
            <a:r>
              <a:rPr lang="en-US" altLang="zh-CN" dirty="0"/>
              <a:t>0</a:t>
            </a:r>
            <a:endParaRPr lang="zh-CN" altLang="en-US" dirty="0"/>
          </a:p>
        </p:txBody>
      </p:sp>
      <p:sp>
        <p:nvSpPr>
          <p:cNvPr id="108" name="文本框 107">
            <a:extLst>
              <a:ext uri="{FF2B5EF4-FFF2-40B4-BE49-F238E27FC236}">
                <a16:creationId xmlns:a16="http://schemas.microsoft.com/office/drawing/2014/main" xmlns="" id="{5DBEC77B-CA01-44B4-9435-4131A87757E3}"/>
              </a:ext>
            </a:extLst>
          </p:cNvPr>
          <p:cNvSpPr txBox="1"/>
          <p:nvPr/>
        </p:nvSpPr>
        <p:spPr>
          <a:xfrm>
            <a:off x="6489407" y="1704549"/>
            <a:ext cx="314853" cy="369332"/>
          </a:xfrm>
          <a:prstGeom prst="rect">
            <a:avLst/>
          </a:prstGeom>
          <a:noFill/>
        </p:spPr>
        <p:txBody>
          <a:bodyPr wrap="square" rtlCol="0">
            <a:spAutoFit/>
          </a:bodyPr>
          <a:lstStyle/>
          <a:p>
            <a:r>
              <a:rPr lang="en-US" altLang="zh-CN" dirty="0"/>
              <a:t>0</a:t>
            </a:r>
            <a:endParaRPr lang="zh-CN" altLang="en-US" dirty="0"/>
          </a:p>
        </p:txBody>
      </p:sp>
      <p:sp>
        <p:nvSpPr>
          <p:cNvPr id="109" name="文本框 108">
            <a:extLst>
              <a:ext uri="{FF2B5EF4-FFF2-40B4-BE49-F238E27FC236}">
                <a16:creationId xmlns:a16="http://schemas.microsoft.com/office/drawing/2014/main" xmlns="" id="{25BB8CD2-AB99-4A49-979F-017BAB208A67}"/>
              </a:ext>
            </a:extLst>
          </p:cNvPr>
          <p:cNvSpPr txBox="1"/>
          <p:nvPr/>
        </p:nvSpPr>
        <p:spPr>
          <a:xfrm>
            <a:off x="7041487" y="2126980"/>
            <a:ext cx="314853" cy="369332"/>
          </a:xfrm>
          <a:prstGeom prst="rect">
            <a:avLst/>
          </a:prstGeom>
          <a:noFill/>
        </p:spPr>
        <p:txBody>
          <a:bodyPr wrap="square" rtlCol="0">
            <a:spAutoFit/>
          </a:bodyPr>
          <a:lstStyle/>
          <a:p>
            <a:r>
              <a:rPr lang="en-US" altLang="zh-CN" dirty="0"/>
              <a:t>0</a:t>
            </a:r>
            <a:endParaRPr lang="zh-CN" altLang="en-US" dirty="0"/>
          </a:p>
        </p:txBody>
      </p:sp>
      <p:sp>
        <p:nvSpPr>
          <p:cNvPr id="110" name="文本框 109">
            <a:extLst>
              <a:ext uri="{FF2B5EF4-FFF2-40B4-BE49-F238E27FC236}">
                <a16:creationId xmlns:a16="http://schemas.microsoft.com/office/drawing/2014/main" xmlns="" id="{C134746C-1BB0-43A7-9C15-93AD9CF7A8FE}"/>
              </a:ext>
            </a:extLst>
          </p:cNvPr>
          <p:cNvSpPr txBox="1"/>
          <p:nvPr/>
        </p:nvSpPr>
        <p:spPr>
          <a:xfrm>
            <a:off x="5955076" y="941142"/>
            <a:ext cx="314853" cy="369332"/>
          </a:xfrm>
          <a:prstGeom prst="rect">
            <a:avLst/>
          </a:prstGeom>
          <a:noFill/>
        </p:spPr>
        <p:txBody>
          <a:bodyPr wrap="square" rtlCol="0">
            <a:spAutoFit/>
          </a:bodyPr>
          <a:lstStyle/>
          <a:p>
            <a:r>
              <a:rPr lang="en-US" altLang="zh-CN" dirty="0"/>
              <a:t>2</a:t>
            </a:r>
            <a:endParaRPr lang="zh-CN" altLang="en-US" dirty="0"/>
          </a:p>
        </p:txBody>
      </p:sp>
      <p:sp>
        <p:nvSpPr>
          <p:cNvPr id="111" name="文本框 110">
            <a:extLst>
              <a:ext uri="{FF2B5EF4-FFF2-40B4-BE49-F238E27FC236}">
                <a16:creationId xmlns:a16="http://schemas.microsoft.com/office/drawing/2014/main" xmlns="" id="{C33DAC51-5719-4FE7-A711-22A082BDBF67}"/>
              </a:ext>
            </a:extLst>
          </p:cNvPr>
          <p:cNvSpPr txBox="1"/>
          <p:nvPr/>
        </p:nvSpPr>
        <p:spPr>
          <a:xfrm>
            <a:off x="6429103" y="958275"/>
            <a:ext cx="314853" cy="369332"/>
          </a:xfrm>
          <a:prstGeom prst="rect">
            <a:avLst/>
          </a:prstGeom>
          <a:noFill/>
        </p:spPr>
        <p:txBody>
          <a:bodyPr wrap="square" rtlCol="0">
            <a:spAutoFit/>
          </a:bodyPr>
          <a:lstStyle/>
          <a:p>
            <a:r>
              <a:rPr lang="zh-CN" altLang="en-US" dirty="0"/>
              <a:t>∞</a:t>
            </a:r>
          </a:p>
        </p:txBody>
      </p:sp>
      <p:sp>
        <p:nvSpPr>
          <p:cNvPr id="113" name="文本框 112">
            <a:extLst>
              <a:ext uri="{FF2B5EF4-FFF2-40B4-BE49-F238E27FC236}">
                <a16:creationId xmlns:a16="http://schemas.microsoft.com/office/drawing/2014/main" xmlns="" id="{65D6E55D-500A-4AC0-AE5B-3762508412BD}"/>
              </a:ext>
            </a:extLst>
          </p:cNvPr>
          <p:cNvSpPr txBox="1"/>
          <p:nvPr/>
        </p:nvSpPr>
        <p:spPr>
          <a:xfrm>
            <a:off x="7001322" y="965885"/>
            <a:ext cx="314853" cy="369332"/>
          </a:xfrm>
          <a:prstGeom prst="rect">
            <a:avLst/>
          </a:prstGeom>
          <a:noFill/>
        </p:spPr>
        <p:txBody>
          <a:bodyPr wrap="square" rtlCol="0">
            <a:spAutoFit/>
          </a:bodyPr>
          <a:lstStyle/>
          <a:p>
            <a:r>
              <a:rPr lang="zh-CN" altLang="en-US" dirty="0"/>
              <a:t>∞</a:t>
            </a:r>
          </a:p>
        </p:txBody>
      </p:sp>
      <p:sp>
        <p:nvSpPr>
          <p:cNvPr id="114" name="文本框 113">
            <a:extLst>
              <a:ext uri="{FF2B5EF4-FFF2-40B4-BE49-F238E27FC236}">
                <a16:creationId xmlns:a16="http://schemas.microsoft.com/office/drawing/2014/main" xmlns="" id="{2FF29C15-5AFA-44D0-B143-6F71F354C7ED}"/>
              </a:ext>
            </a:extLst>
          </p:cNvPr>
          <p:cNvSpPr txBox="1"/>
          <p:nvPr/>
        </p:nvSpPr>
        <p:spPr>
          <a:xfrm>
            <a:off x="5421622" y="1327607"/>
            <a:ext cx="314853" cy="369332"/>
          </a:xfrm>
          <a:prstGeom prst="rect">
            <a:avLst/>
          </a:prstGeom>
          <a:noFill/>
        </p:spPr>
        <p:txBody>
          <a:bodyPr wrap="square" rtlCol="0">
            <a:spAutoFit/>
          </a:bodyPr>
          <a:lstStyle/>
          <a:p>
            <a:r>
              <a:rPr lang="zh-CN" altLang="en-US" dirty="0"/>
              <a:t>∞</a:t>
            </a:r>
          </a:p>
        </p:txBody>
      </p:sp>
      <p:sp>
        <p:nvSpPr>
          <p:cNvPr id="115" name="文本框 114">
            <a:extLst>
              <a:ext uri="{FF2B5EF4-FFF2-40B4-BE49-F238E27FC236}">
                <a16:creationId xmlns:a16="http://schemas.microsoft.com/office/drawing/2014/main" xmlns="" id="{6DBB1506-F84E-4C11-94B7-7D4435C33EB6}"/>
              </a:ext>
            </a:extLst>
          </p:cNvPr>
          <p:cNvSpPr txBox="1"/>
          <p:nvPr/>
        </p:nvSpPr>
        <p:spPr>
          <a:xfrm>
            <a:off x="6489408" y="1331412"/>
            <a:ext cx="314853" cy="369332"/>
          </a:xfrm>
          <a:prstGeom prst="rect">
            <a:avLst/>
          </a:prstGeom>
          <a:noFill/>
        </p:spPr>
        <p:txBody>
          <a:bodyPr wrap="square" rtlCol="0">
            <a:spAutoFit/>
          </a:bodyPr>
          <a:lstStyle/>
          <a:p>
            <a:r>
              <a:rPr lang="en-US" altLang="zh-CN" dirty="0"/>
              <a:t>1</a:t>
            </a:r>
            <a:endParaRPr lang="zh-CN" altLang="en-US" dirty="0"/>
          </a:p>
        </p:txBody>
      </p:sp>
      <p:sp>
        <p:nvSpPr>
          <p:cNvPr id="116" name="文本框 115">
            <a:extLst>
              <a:ext uri="{FF2B5EF4-FFF2-40B4-BE49-F238E27FC236}">
                <a16:creationId xmlns:a16="http://schemas.microsoft.com/office/drawing/2014/main" xmlns="" id="{0706C613-64CB-47F4-8820-9BA3BD26280B}"/>
              </a:ext>
            </a:extLst>
          </p:cNvPr>
          <p:cNvSpPr txBox="1"/>
          <p:nvPr/>
        </p:nvSpPr>
        <p:spPr>
          <a:xfrm>
            <a:off x="5461787" y="1696939"/>
            <a:ext cx="314853" cy="369332"/>
          </a:xfrm>
          <a:prstGeom prst="rect">
            <a:avLst/>
          </a:prstGeom>
          <a:noFill/>
        </p:spPr>
        <p:txBody>
          <a:bodyPr wrap="square" rtlCol="0">
            <a:spAutoFit/>
          </a:bodyPr>
          <a:lstStyle/>
          <a:p>
            <a:r>
              <a:rPr lang="en-US" altLang="zh-CN" dirty="0"/>
              <a:t>5</a:t>
            </a:r>
            <a:endParaRPr lang="zh-CN" altLang="en-US" dirty="0"/>
          </a:p>
        </p:txBody>
      </p:sp>
      <p:sp>
        <p:nvSpPr>
          <p:cNvPr id="117" name="文本框 116">
            <a:extLst>
              <a:ext uri="{FF2B5EF4-FFF2-40B4-BE49-F238E27FC236}">
                <a16:creationId xmlns:a16="http://schemas.microsoft.com/office/drawing/2014/main" xmlns="" id="{FB411ED2-8FB9-48F3-8EF4-F8071507D960}"/>
              </a:ext>
            </a:extLst>
          </p:cNvPr>
          <p:cNvSpPr txBox="1"/>
          <p:nvPr/>
        </p:nvSpPr>
        <p:spPr>
          <a:xfrm>
            <a:off x="5913104" y="1696939"/>
            <a:ext cx="337270" cy="369332"/>
          </a:xfrm>
          <a:prstGeom prst="rect">
            <a:avLst/>
          </a:prstGeom>
          <a:noFill/>
        </p:spPr>
        <p:txBody>
          <a:bodyPr wrap="square" rtlCol="0">
            <a:spAutoFit/>
          </a:bodyPr>
          <a:lstStyle/>
          <a:p>
            <a:r>
              <a:rPr lang="en-US" altLang="zh-CN" dirty="0"/>
              <a:t>7</a:t>
            </a:r>
            <a:endParaRPr lang="zh-CN" altLang="en-US" dirty="0"/>
          </a:p>
        </p:txBody>
      </p:sp>
      <p:sp>
        <p:nvSpPr>
          <p:cNvPr id="118" name="文本框 117">
            <a:extLst>
              <a:ext uri="{FF2B5EF4-FFF2-40B4-BE49-F238E27FC236}">
                <a16:creationId xmlns:a16="http://schemas.microsoft.com/office/drawing/2014/main" xmlns="" id="{DD632C8F-AA27-4D9D-A7DD-E1FC68C6CBD5}"/>
              </a:ext>
            </a:extLst>
          </p:cNvPr>
          <p:cNvSpPr txBox="1"/>
          <p:nvPr/>
        </p:nvSpPr>
        <p:spPr>
          <a:xfrm>
            <a:off x="7039095" y="1696939"/>
            <a:ext cx="314853" cy="369332"/>
          </a:xfrm>
          <a:prstGeom prst="rect">
            <a:avLst/>
          </a:prstGeom>
          <a:noFill/>
        </p:spPr>
        <p:txBody>
          <a:bodyPr wrap="square" rtlCol="0">
            <a:spAutoFit/>
          </a:bodyPr>
          <a:lstStyle/>
          <a:p>
            <a:r>
              <a:rPr lang="en-US" altLang="zh-CN" dirty="0"/>
              <a:t>4</a:t>
            </a:r>
            <a:endParaRPr lang="zh-CN" altLang="en-US" dirty="0"/>
          </a:p>
        </p:txBody>
      </p:sp>
      <p:sp>
        <p:nvSpPr>
          <p:cNvPr id="119" name="文本框 118">
            <a:extLst>
              <a:ext uri="{FF2B5EF4-FFF2-40B4-BE49-F238E27FC236}">
                <a16:creationId xmlns:a16="http://schemas.microsoft.com/office/drawing/2014/main" xmlns="" id="{00B55882-2B49-4377-9CF3-27C235814C7C}"/>
              </a:ext>
            </a:extLst>
          </p:cNvPr>
          <p:cNvSpPr txBox="1"/>
          <p:nvPr/>
        </p:nvSpPr>
        <p:spPr>
          <a:xfrm>
            <a:off x="7039095" y="1331412"/>
            <a:ext cx="314853" cy="369332"/>
          </a:xfrm>
          <a:prstGeom prst="rect">
            <a:avLst/>
          </a:prstGeom>
          <a:noFill/>
        </p:spPr>
        <p:txBody>
          <a:bodyPr wrap="square" rtlCol="0">
            <a:spAutoFit/>
          </a:bodyPr>
          <a:lstStyle/>
          <a:p>
            <a:r>
              <a:rPr lang="en-US" altLang="zh-CN" dirty="0"/>
              <a:t>6</a:t>
            </a:r>
            <a:endParaRPr lang="zh-CN" altLang="en-US" dirty="0"/>
          </a:p>
        </p:txBody>
      </p:sp>
      <p:sp>
        <p:nvSpPr>
          <p:cNvPr id="120" name="文本框 119">
            <a:extLst>
              <a:ext uri="{FF2B5EF4-FFF2-40B4-BE49-F238E27FC236}">
                <a16:creationId xmlns:a16="http://schemas.microsoft.com/office/drawing/2014/main" xmlns="" id="{3B5648B9-0888-45DE-B11D-F3F0CB26596E}"/>
              </a:ext>
            </a:extLst>
          </p:cNvPr>
          <p:cNvSpPr txBox="1"/>
          <p:nvPr/>
        </p:nvSpPr>
        <p:spPr>
          <a:xfrm>
            <a:off x="5461787" y="2126980"/>
            <a:ext cx="337270" cy="369332"/>
          </a:xfrm>
          <a:prstGeom prst="rect">
            <a:avLst/>
          </a:prstGeom>
          <a:noFill/>
        </p:spPr>
        <p:txBody>
          <a:bodyPr wrap="square" rtlCol="0">
            <a:spAutoFit/>
          </a:bodyPr>
          <a:lstStyle/>
          <a:p>
            <a:r>
              <a:rPr lang="en-US" altLang="zh-CN" dirty="0"/>
              <a:t>3</a:t>
            </a:r>
            <a:endParaRPr lang="zh-CN" altLang="en-US" dirty="0"/>
          </a:p>
        </p:txBody>
      </p:sp>
      <p:sp>
        <p:nvSpPr>
          <p:cNvPr id="121" name="文本框 120">
            <a:extLst>
              <a:ext uri="{FF2B5EF4-FFF2-40B4-BE49-F238E27FC236}">
                <a16:creationId xmlns:a16="http://schemas.microsoft.com/office/drawing/2014/main" xmlns="" id="{5444F35A-FB81-4FB7-890F-32150F464745}"/>
              </a:ext>
            </a:extLst>
          </p:cNvPr>
          <p:cNvSpPr txBox="1"/>
          <p:nvPr/>
        </p:nvSpPr>
        <p:spPr>
          <a:xfrm>
            <a:off x="5913104" y="2126980"/>
            <a:ext cx="337270" cy="369332"/>
          </a:xfrm>
          <a:prstGeom prst="rect">
            <a:avLst/>
          </a:prstGeom>
          <a:noFill/>
        </p:spPr>
        <p:txBody>
          <a:bodyPr wrap="square" rtlCol="0">
            <a:spAutoFit/>
          </a:bodyPr>
          <a:lstStyle/>
          <a:p>
            <a:r>
              <a:rPr lang="en-US" altLang="zh-CN" dirty="0"/>
              <a:t>5</a:t>
            </a:r>
            <a:endParaRPr lang="zh-CN" altLang="en-US" dirty="0"/>
          </a:p>
        </p:txBody>
      </p:sp>
      <p:sp>
        <p:nvSpPr>
          <p:cNvPr id="122" name="文本框 121">
            <a:extLst>
              <a:ext uri="{FF2B5EF4-FFF2-40B4-BE49-F238E27FC236}">
                <a16:creationId xmlns:a16="http://schemas.microsoft.com/office/drawing/2014/main" xmlns="" id="{EBB04589-35EE-4F18-9F8D-E560272E362C}"/>
              </a:ext>
            </a:extLst>
          </p:cNvPr>
          <p:cNvSpPr txBox="1"/>
          <p:nvPr/>
        </p:nvSpPr>
        <p:spPr>
          <a:xfrm>
            <a:off x="6414447" y="2126980"/>
            <a:ext cx="337270" cy="369332"/>
          </a:xfrm>
          <a:prstGeom prst="rect">
            <a:avLst/>
          </a:prstGeom>
          <a:noFill/>
        </p:spPr>
        <p:txBody>
          <a:bodyPr wrap="square" rtlCol="0">
            <a:spAutoFit/>
          </a:bodyPr>
          <a:lstStyle/>
          <a:p>
            <a:r>
              <a:rPr lang="zh-CN" altLang="en-US" dirty="0"/>
              <a:t>∞</a:t>
            </a:r>
          </a:p>
        </p:txBody>
      </p:sp>
      <p:sp>
        <p:nvSpPr>
          <p:cNvPr id="31" name="文本框 30">
            <a:extLst>
              <a:ext uri="{FF2B5EF4-FFF2-40B4-BE49-F238E27FC236}">
                <a16:creationId xmlns:a16="http://schemas.microsoft.com/office/drawing/2014/main" xmlns="" id="{DAB081BA-C400-4B5D-A809-B329AF34FE77}"/>
              </a:ext>
            </a:extLst>
          </p:cNvPr>
          <p:cNvSpPr txBox="1"/>
          <p:nvPr/>
        </p:nvSpPr>
        <p:spPr>
          <a:xfrm>
            <a:off x="575639" y="5327009"/>
            <a:ext cx="3700462" cy="369332"/>
          </a:xfrm>
          <a:prstGeom prst="rect">
            <a:avLst/>
          </a:prstGeom>
          <a:noFill/>
        </p:spPr>
        <p:txBody>
          <a:bodyPr wrap="square" rtlCol="0">
            <a:spAutoFit/>
          </a:bodyPr>
          <a:lstStyle/>
          <a:p>
            <a:r>
              <a:rPr lang="en-US" altLang="zh-CN" dirty="0"/>
              <a:t>A[3][2]=</a:t>
            </a:r>
            <a:r>
              <a:rPr lang="zh-CN" altLang="en-US" dirty="0"/>
              <a:t>∞</a:t>
            </a:r>
            <a:r>
              <a:rPr lang="en-US" altLang="zh-CN" dirty="0"/>
              <a:t>&gt;A[3][</a:t>
            </a:r>
            <a:r>
              <a:rPr lang="en-US" altLang="zh-CN" dirty="0">
                <a:solidFill>
                  <a:schemeClr val="accent1"/>
                </a:solidFill>
              </a:rPr>
              <a:t>1</a:t>
            </a:r>
            <a:r>
              <a:rPr lang="en-US" altLang="zh-CN" dirty="0"/>
              <a:t>]+A[</a:t>
            </a:r>
            <a:r>
              <a:rPr lang="en-US" altLang="zh-CN" dirty="0">
                <a:solidFill>
                  <a:schemeClr val="accent1"/>
                </a:solidFill>
              </a:rPr>
              <a:t>1</a:t>
            </a:r>
            <a:r>
              <a:rPr lang="en-US" altLang="zh-CN" dirty="0"/>
              <a:t>][2]=5+1=6</a:t>
            </a:r>
            <a:endParaRPr lang="zh-CN" altLang="en-US" dirty="0"/>
          </a:p>
        </p:txBody>
      </p:sp>
      <p:sp>
        <p:nvSpPr>
          <p:cNvPr id="123" name="文本框 122">
            <a:extLst>
              <a:ext uri="{FF2B5EF4-FFF2-40B4-BE49-F238E27FC236}">
                <a16:creationId xmlns:a16="http://schemas.microsoft.com/office/drawing/2014/main" xmlns="" id="{37E0AE1F-C21B-4883-BAF6-765A891B6C6B}"/>
              </a:ext>
            </a:extLst>
          </p:cNvPr>
          <p:cNvSpPr txBox="1"/>
          <p:nvPr/>
        </p:nvSpPr>
        <p:spPr>
          <a:xfrm>
            <a:off x="552348" y="2357737"/>
            <a:ext cx="3700462" cy="369332"/>
          </a:xfrm>
          <a:prstGeom prst="rect">
            <a:avLst/>
          </a:prstGeom>
          <a:noFill/>
        </p:spPr>
        <p:txBody>
          <a:bodyPr wrap="square" rtlCol="0">
            <a:spAutoFit/>
          </a:bodyPr>
          <a:lstStyle/>
          <a:p>
            <a:r>
              <a:rPr lang="en-US" altLang="zh-CN" dirty="0"/>
              <a:t>A[0][2]=</a:t>
            </a:r>
            <a:r>
              <a:rPr lang="zh-CN" altLang="en-US" dirty="0"/>
              <a:t>∞</a:t>
            </a:r>
            <a:r>
              <a:rPr lang="en-US" altLang="zh-CN" dirty="0"/>
              <a:t>&gt;A[0][</a:t>
            </a:r>
            <a:r>
              <a:rPr lang="en-US" altLang="zh-CN" dirty="0">
                <a:solidFill>
                  <a:schemeClr val="accent1"/>
                </a:solidFill>
              </a:rPr>
              <a:t>1</a:t>
            </a:r>
            <a:r>
              <a:rPr lang="en-US" altLang="zh-CN" dirty="0"/>
              <a:t>]+A[</a:t>
            </a:r>
            <a:r>
              <a:rPr lang="en-US" altLang="zh-CN" dirty="0">
                <a:solidFill>
                  <a:schemeClr val="accent1"/>
                </a:solidFill>
              </a:rPr>
              <a:t>1</a:t>
            </a:r>
            <a:r>
              <a:rPr lang="en-US" altLang="zh-CN" dirty="0"/>
              <a:t>][2]=2+1=3</a:t>
            </a:r>
            <a:endParaRPr lang="zh-CN" altLang="en-US" dirty="0"/>
          </a:p>
        </p:txBody>
      </p:sp>
      <p:sp>
        <p:nvSpPr>
          <p:cNvPr id="124" name="文本框 123">
            <a:extLst>
              <a:ext uri="{FF2B5EF4-FFF2-40B4-BE49-F238E27FC236}">
                <a16:creationId xmlns:a16="http://schemas.microsoft.com/office/drawing/2014/main" xmlns="" id="{94843AFA-BE9E-4A92-8767-9CBC857C969C}"/>
              </a:ext>
            </a:extLst>
          </p:cNvPr>
          <p:cNvSpPr txBox="1"/>
          <p:nvPr/>
        </p:nvSpPr>
        <p:spPr>
          <a:xfrm>
            <a:off x="4901486" y="2625138"/>
            <a:ext cx="3700462" cy="369332"/>
          </a:xfrm>
          <a:prstGeom prst="rect">
            <a:avLst/>
          </a:prstGeom>
          <a:noFill/>
        </p:spPr>
        <p:txBody>
          <a:bodyPr wrap="square" rtlCol="0">
            <a:spAutoFit/>
          </a:bodyPr>
          <a:lstStyle/>
          <a:p>
            <a:r>
              <a:rPr lang="en-US" altLang="zh-CN" dirty="0"/>
              <a:t>A[0][3]=</a:t>
            </a:r>
            <a:r>
              <a:rPr lang="zh-CN" altLang="en-US" dirty="0"/>
              <a:t>∞</a:t>
            </a:r>
            <a:r>
              <a:rPr lang="en-US" altLang="zh-CN" dirty="0"/>
              <a:t>&gt;A[0][</a:t>
            </a:r>
            <a:r>
              <a:rPr lang="en-US" altLang="zh-CN" dirty="0">
                <a:solidFill>
                  <a:schemeClr val="accent1"/>
                </a:solidFill>
              </a:rPr>
              <a:t>1</a:t>
            </a:r>
            <a:r>
              <a:rPr lang="en-US" altLang="zh-CN" dirty="0"/>
              <a:t>]+A[</a:t>
            </a:r>
            <a:r>
              <a:rPr lang="en-US" altLang="zh-CN" dirty="0">
                <a:solidFill>
                  <a:schemeClr val="accent1"/>
                </a:solidFill>
              </a:rPr>
              <a:t>1</a:t>
            </a:r>
            <a:r>
              <a:rPr lang="en-US" altLang="zh-CN" dirty="0"/>
              <a:t>][3]=2+6=8</a:t>
            </a:r>
            <a:endParaRPr lang="zh-CN" altLang="en-US" dirty="0"/>
          </a:p>
        </p:txBody>
      </p:sp>
      <p:cxnSp>
        <p:nvCxnSpPr>
          <p:cNvPr id="38" name="直接箭头连接符 37">
            <a:extLst>
              <a:ext uri="{FF2B5EF4-FFF2-40B4-BE49-F238E27FC236}">
                <a16:creationId xmlns:a16="http://schemas.microsoft.com/office/drawing/2014/main" xmlns="" id="{EB8BC50A-D93F-4243-9854-8BCA8251219C}"/>
              </a:ext>
            </a:extLst>
          </p:cNvPr>
          <p:cNvCxnSpPr>
            <a:cxnSpLocks/>
            <a:endCxn id="85" idx="3"/>
          </p:cNvCxnSpPr>
          <p:nvPr/>
        </p:nvCxnSpPr>
        <p:spPr>
          <a:xfrm flipH="1">
            <a:off x="4851291" y="3059668"/>
            <a:ext cx="312146" cy="52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2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2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P spid="70" grpId="0" animBg="1"/>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p:bldP spid="150" grpId="0" animBg="1"/>
      <p:bldP spid="151" grpId="0" animBg="1"/>
      <p:bldP spid="152" grpId="0"/>
      <p:bldP spid="153" grpId="0"/>
      <p:bldP spid="154" grpId="0"/>
      <p:bldP spid="155" grpId="0"/>
      <p:bldP spid="156" grpId="0"/>
      <p:bldP spid="157" grpId="0"/>
      <p:bldP spid="158" grpId="0"/>
      <p:bldP spid="159" grpId="0"/>
      <p:bldP spid="160" grpId="0"/>
      <p:bldP spid="176" grpId="0"/>
      <p:bldP spid="177" grpId="0"/>
      <p:bldP spid="178" grpId="0"/>
      <p:bldP spid="179" grpId="0"/>
      <p:bldP spid="180" grpId="0"/>
      <p:bldP spid="181" grpId="0"/>
      <p:bldP spid="182" grpId="0"/>
      <p:bldP spid="183" grpId="0"/>
      <p:bldP spid="184" grpId="0"/>
      <p:bldP spid="185" grpId="0"/>
      <p:bldP spid="186" grpId="0"/>
      <p:bldP spid="187" grpId="0"/>
      <p:bldP spid="189" grpId="0"/>
      <p:bldP spid="190" grpId="0"/>
      <p:bldP spid="112" grpId="0"/>
      <p:bldP spid="31" grpId="0"/>
      <p:bldP spid="123" grpId="0"/>
      <p:bldP spid="1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40345</TotalTime>
  <Words>23831</Words>
  <Application>Microsoft Macintosh PowerPoint</Application>
  <PresentationFormat>宽屏</PresentationFormat>
  <Paragraphs>5697</Paragraphs>
  <Slides>123</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123</vt:i4>
      </vt:variant>
    </vt:vector>
  </HeadingPairs>
  <TitlesOfParts>
    <vt:vector size="131" baseType="lpstr">
      <vt:lpstr>Arial Unicode MS</vt:lpstr>
      <vt:lpstr>Cambria Math</vt:lpstr>
      <vt:lpstr>Times New Roman</vt: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 Kevin</dc:creator>
  <cp:lastModifiedBy>Bin Kevin</cp:lastModifiedBy>
  <cp:revision>461</cp:revision>
  <dcterms:created xsi:type="dcterms:W3CDTF">2018-08-04T02:51:54Z</dcterms:created>
  <dcterms:modified xsi:type="dcterms:W3CDTF">2018-09-09T06:34:57Z</dcterms:modified>
</cp:coreProperties>
</file>